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61" r:id="rId3"/>
    <p:sldId id="259" r:id="rId4"/>
    <p:sldId id="260" r:id="rId5"/>
    <p:sldId id="264" r:id="rId6"/>
    <p:sldId id="265" r:id="rId7"/>
    <p:sldId id="266" r:id="rId8"/>
    <p:sldId id="267" r:id="rId9"/>
    <p:sldId id="268" r:id="rId10"/>
    <p:sldId id="269" r:id="rId11"/>
    <p:sldId id="270" r:id="rId12"/>
    <p:sldId id="262" r:id="rId13"/>
    <p:sldId id="277" r:id="rId14"/>
    <p:sldId id="271" r:id="rId15"/>
    <p:sldId id="272" r:id="rId16"/>
    <p:sldId id="274" r:id="rId17"/>
    <p:sldId id="279" r:id="rId18"/>
    <p:sldId id="278" r:id="rId19"/>
    <p:sldId id="280" r:id="rId20"/>
    <p:sldId id="257" r:id="rId21"/>
    <p:sldId id="286" r:id="rId22"/>
    <p:sldId id="258" r:id="rId23"/>
    <p:sldId id="273" r:id="rId24"/>
    <p:sldId id="281" r:id="rId25"/>
    <p:sldId id="263" r:id="rId26"/>
    <p:sldId id="282" r:id="rId27"/>
    <p:sldId id="283" r:id="rId28"/>
    <p:sldId id="284" r:id="rId29"/>
    <p:sldId id="285" r:id="rId30"/>
    <p:sldId id="287" r:id="rId31"/>
    <p:sldId id="288" r:id="rId32"/>
    <p:sldId id="289" r:id="rId33"/>
    <p:sldId id="290" r:id="rId34"/>
    <p:sldId id="291"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79" d="100"/>
          <a:sy n="79" d="100"/>
        </p:scale>
        <p:origin x="775" y="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8B3AD4-8F02-4BAE-B1B7-70387D110B07}"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3D0D95A8-1006-4A68-8941-D95B1ACB6156}">
      <dgm:prSet custT="1"/>
      <dgm:spPr/>
      <dgm:t>
        <a:bodyPr/>
        <a:lstStyle/>
        <a:p>
          <a:r>
            <a:rPr lang="it-IT" sz="1600" b="1" dirty="0"/>
            <a:t>Area facciale fusiforme</a:t>
          </a:r>
          <a:br>
            <a:rPr lang="it-IT" sz="1600" dirty="0"/>
          </a:br>
          <a:r>
            <a:rPr lang="it-IT" sz="1600" dirty="0"/>
            <a:t>Si tratta di una </a:t>
          </a:r>
          <a:r>
            <a:rPr lang="it-IT" sz="1600" b="1" dirty="0"/>
            <a:t>componente</a:t>
          </a:r>
          <a:r>
            <a:rPr lang="it-IT" sz="1600" dirty="0"/>
            <a:t> del </a:t>
          </a:r>
          <a:r>
            <a:rPr lang="it-IT" sz="1600" b="1" dirty="0"/>
            <a:t>sistema visivo</a:t>
          </a:r>
          <a:r>
            <a:rPr lang="it-IT" sz="1600" dirty="0"/>
            <a:t> e, in particolare, della regione cerebrale associata alla percezione dei </a:t>
          </a:r>
          <a:r>
            <a:rPr lang="it-IT" sz="1600" b="1" dirty="0"/>
            <a:t>volti</a:t>
          </a:r>
          <a:r>
            <a:rPr lang="it-IT" sz="1600" dirty="0"/>
            <a:t>. Lesioni in quest’area sono infatti associate a </a:t>
          </a:r>
          <a:r>
            <a:rPr lang="it-IT" sz="1600" b="1" dirty="0"/>
            <a:t>deficit</a:t>
          </a:r>
          <a:r>
            <a:rPr lang="it-IT" sz="1600" dirty="0"/>
            <a:t> nel riconoscimento delle persone familiari tipico della </a:t>
          </a:r>
          <a:r>
            <a:rPr lang="it-IT" sz="1600" b="1" dirty="0" err="1"/>
            <a:t>prosopagnosia</a:t>
          </a:r>
          <a:r>
            <a:rPr lang="it-IT" sz="1600" dirty="0"/>
            <a:t>.</a:t>
          </a:r>
          <a:endParaRPr lang="en-US" sz="1600" dirty="0"/>
        </a:p>
      </dgm:t>
    </dgm:pt>
    <dgm:pt modelId="{7F4E6144-A132-4C81-ACF5-C8DAF7A40F78}" type="parTrans" cxnId="{BD61403C-9E56-4B85-96C9-2A77D4E9146C}">
      <dgm:prSet/>
      <dgm:spPr/>
      <dgm:t>
        <a:bodyPr/>
        <a:lstStyle/>
        <a:p>
          <a:endParaRPr lang="en-US" sz="4000"/>
        </a:p>
      </dgm:t>
    </dgm:pt>
    <dgm:pt modelId="{CCE0F501-7CAA-4A35-9FE5-7B251C18C115}" type="sibTrans" cxnId="{BD61403C-9E56-4B85-96C9-2A77D4E9146C}">
      <dgm:prSet custT="1"/>
      <dgm:spPr/>
      <dgm:t>
        <a:bodyPr/>
        <a:lstStyle/>
        <a:p>
          <a:endParaRPr lang="en-US" sz="1200"/>
        </a:p>
      </dgm:t>
    </dgm:pt>
    <dgm:pt modelId="{50EDFBD1-1ED5-41D3-9E86-ECFE0CCCD585}">
      <dgm:prSet custT="1"/>
      <dgm:spPr/>
      <dgm:t>
        <a:bodyPr/>
        <a:lstStyle/>
        <a:p>
          <a:r>
            <a:rPr lang="it-IT" sz="1600" dirty="0"/>
            <a:t>Il ruolo di quest’area, che si trova nel lobo temporale, non è tuttavia ancora del tutto chiaro: alcuni ricercatori sostengono che sia deputata al riconoscimento esclusivo del </a:t>
          </a:r>
          <a:r>
            <a:rPr lang="it-IT" sz="1600" b="1" dirty="0"/>
            <a:t>viso</a:t>
          </a:r>
          <a:r>
            <a:rPr lang="it-IT" sz="1600" dirty="0"/>
            <a:t> e delle </a:t>
          </a:r>
          <a:r>
            <a:rPr lang="it-IT" sz="1600" b="1" dirty="0"/>
            <a:t>espressioni facciali</a:t>
          </a:r>
          <a:r>
            <a:rPr lang="it-IT" sz="1600" dirty="0"/>
            <a:t>, altri invece sono convinti che si tratti di un </a:t>
          </a:r>
          <a:r>
            <a:rPr lang="it-IT" sz="1600" b="1" dirty="0"/>
            <a:t>sistema esperto di classificazione</a:t>
          </a:r>
          <a:r>
            <a:rPr lang="it-IT" sz="1600" dirty="0"/>
            <a:t>, capace quindi di</a:t>
          </a:r>
          <a:r>
            <a:rPr lang="it-IT" sz="1600" b="1" dirty="0"/>
            <a:t> </a:t>
          </a:r>
          <a:r>
            <a:rPr lang="it-IT" sz="1600" dirty="0"/>
            <a:t>funzionare anche per gli </a:t>
          </a:r>
          <a:r>
            <a:rPr lang="it-IT" sz="1600" b="1" dirty="0"/>
            <a:t>oggetti</a:t>
          </a:r>
          <a:r>
            <a:rPr lang="it-IT" sz="1600" dirty="0"/>
            <a:t>.</a:t>
          </a:r>
          <a:endParaRPr lang="en-US" sz="1600" dirty="0"/>
        </a:p>
      </dgm:t>
    </dgm:pt>
    <dgm:pt modelId="{07396E19-1723-439D-9519-B86C801655FF}" type="parTrans" cxnId="{6E4EBD97-1B01-4DC5-9975-E9E6FAE35DEA}">
      <dgm:prSet/>
      <dgm:spPr/>
      <dgm:t>
        <a:bodyPr/>
        <a:lstStyle/>
        <a:p>
          <a:endParaRPr lang="en-US" sz="4000"/>
        </a:p>
      </dgm:t>
    </dgm:pt>
    <dgm:pt modelId="{F0C5F381-2B95-48D3-913A-4E61E4545711}" type="sibTrans" cxnId="{6E4EBD97-1B01-4DC5-9975-E9E6FAE35DEA}">
      <dgm:prSet/>
      <dgm:spPr/>
      <dgm:t>
        <a:bodyPr/>
        <a:lstStyle/>
        <a:p>
          <a:endParaRPr lang="en-US" sz="4000"/>
        </a:p>
      </dgm:t>
    </dgm:pt>
    <dgm:pt modelId="{75F66596-1E7C-42F2-A54C-09B6DEABEF4F}" type="pres">
      <dgm:prSet presAssocID="{B88B3AD4-8F02-4BAE-B1B7-70387D110B07}" presName="Name0" presStyleCnt="0">
        <dgm:presLayoutVars>
          <dgm:dir/>
          <dgm:resizeHandles val="exact"/>
        </dgm:presLayoutVars>
      </dgm:prSet>
      <dgm:spPr/>
    </dgm:pt>
    <dgm:pt modelId="{48429BDA-C115-4EC8-A8E0-81D637D2F158}" type="pres">
      <dgm:prSet presAssocID="{3D0D95A8-1006-4A68-8941-D95B1ACB6156}" presName="node" presStyleLbl="node1" presStyleIdx="0" presStyleCnt="2" custScaleY="225733">
        <dgm:presLayoutVars>
          <dgm:bulletEnabled val="1"/>
        </dgm:presLayoutVars>
      </dgm:prSet>
      <dgm:spPr/>
    </dgm:pt>
    <dgm:pt modelId="{C18BB683-9C7D-4EA2-B8F3-C39C1B30BE29}" type="pres">
      <dgm:prSet presAssocID="{CCE0F501-7CAA-4A35-9FE5-7B251C18C115}" presName="sibTrans" presStyleLbl="sibTrans2D1" presStyleIdx="0" presStyleCnt="1"/>
      <dgm:spPr/>
    </dgm:pt>
    <dgm:pt modelId="{6271AEAC-7404-4BB0-922F-E15F868656AE}" type="pres">
      <dgm:prSet presAssocID="{CCE0F501-7CAA-4A35-9FE5-7B251C18C115}" presName="connectorText" presStyleLbl="sibTrans2D1" presStyleIdx="0" presStyleCnt="1"/>
      <dgm:spPr/>
    </dgm:pt>
    <dgm:pt modelId="{D1DD6F38-B6B3-41A1-A1CA-47F712A23620}" type="pres">
      <dgm:prSet presAssocID="{50EDFBD1-1ED5-41D3-9E86-ECFE0CCCD585}" presName="node" presStyleLbl="node1" presStyleIdx="1" presStyleCnt="2" custScaleY="225733">
        <dgm:presLayoutVars>
          <dgm:bulletEnabled val="1"/>
        </dgm:presLayoutVars>
      </dgm:prSet>
      <dgm:spPr/>
    </dgm:pt>
  </dgm:ptLst>
  <dgm:cxnLst>
    <dgm:cxn modelId="{576C1523-9463-4DDC-955A-EEFAEE36AAF8}" type="presOf" srcId="{CCE0F501-7CAA-4A35-9FE5-7B251C18C115}" destId="{6271AEAC-7404-4BB0-922F-E15F868656AE}" srcOrd="1" destOrd="0" presId="urn:microsoft.com/office/officeart/2005/8/layout/process1"/>
    <dgm:cxn modelId="{BD61403C-9E56-4B85-96C9-2A77D4E9146C}" srcId="{B88B3AD4-8F02-4BAE-B1B7-70387D110B07}" destId="{3D0D95A8-1006-4A68-8941-D95B1ACB6156}" srcOrd="0" destOrd="0" parTransId="{7F4E6144-A132-4C81-ACF5-C8DAF7A40F78}" sibTransId="{CCE0F501-7CAA-4A35-9FE5-7B251C18C115}"/>
    <dgm:cxn modelId="{02A6A353-7A02-4545-BF25-E3598C2B50D7}" type="presOf" srcId="{B88B3AD4-8F02-4BAE-B1B7-70387D110B07}" destId="{75F66596-1E7C-42F2-A54C-09B6DEABEF4F}" srcOrd="0" destOrd="0" presId="urn:microsoft.com/office/officeart/2005/8/layout/process1"/>
    <dgm:cxn modelId="{6E4EBD97-1B01-4DC5-9975-E9E6FAE35DEA}" srcId="{B88B3AD4-8F02-4BAE-B1B7-70387D110B07}" destId="{50EDFBD1-1ED5-41D3-9E86-ECFE0CCCD585}" srcOrd="1" destOrd="0" parTransId="{07396E19-1723-439D-9519-B86C801655FF}" sibTransId="{F0C5F381-2B95-48D3-913A-4E61E4545711}"/>
    <dgm:cxn modelId="{27C8DCC4-A180-4CD0-B717-3F36B7C1D738}" type="presOf" srcId="{CCE0F501-7CAA-4A35-9FE5-7B251C18C115}" destId="{C18BB683-9C7D-4EA2-B8F3-C39C1B30BE29}" srcOrd="0" destOrd="0" presId="urn:microsoft.com/office/officeart/2005/8/layout/process1"/>
    <dgm:cxn modelId="{ADEC37CF-E67E-4E8C-AAF5-5CDA48EF12BF}" type="presOf" srcId="{50EDFBD1-1ED5-41D3-9E86-ECFE0CCCD585}" destId="{D1DD6F38-B6B3-41A1-A1CA-47F712A23620}" srcOrd="0" destOrd="0" presId="urn:microsoft.com/office/officeart/2005/8/layout/process1"/>
    <dgm:cxn modelId="{F58B03D4-1341-4624-A91C-8B9AFD6347FA}" type="presOf" srcId="{3D0D95A8-1006-4A68-8941-D95B1ACB6156}" destId="{48429BDA-C115-4EC8-A8E0-81D637D2F158}" srcOrd="0" destOrd="0" presId="urn:microsoft.com/office/officeart/2005/8/layout/process1"/>
    <dgm:cxn modelId="{DE8F4F5E-B2F6-4225-BECB-4EA0CA481141}" type="presParOf" srcId="{75F66596-1E7C-42F2-A54C-09B6DEABEF4F}" destId="{48429BDA-C115-4EC8-A8E0-81D637D2F158}" srcOrd="0" destOrd="0" presId="urn:microsoft.com/office/officeart/2005/8/layout/process1"/>
    <dgm:cxn modelId="{4E0FF4BC-502D-4943-A595-50C678B62A2B}" type="presParOf" srcId="{75F66596-1E7C-42F2-A54C-09B6DEABEF4F}" destId="{C18BB683-9C7D-4EA2-B8F3-C39C1B30BE29}" srcOrd="1" destOrd="0" presId="urn:microsoft.com/office/officeart/2005/8/layout/process1"/>
    <dgm:cxn modelId="{93E662C7-A02C-4281-99EC-72FCB1349409}" type="presParOf" srcId="{C18BB683-9C7D-4EA2-B8F3-C39C1B30BE29}" destId="{6271AEAC-7404-4BB0-922F-E15F868656AE}" srcOrd="0" destOrd="0" presId="urn:microsoft.com/office/officeart/2005/8/layout/process1"/>
    <dgm:cxn modelId="{F99A1742-B178-4D24-BC67-3650A3F23294}" type="presParOf" srcId="{75F66596-1E7C-42F2-A54C-09B6DEABEF4F}" destId="{D1DD6F38-B6B3-41A1-A1CA-47F712A23620}"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429BDA-C115-4EC8-A8E0-81D637D2F158}">
      <dsp:nvSpPr>
        <dsp:cNvPr id="0" name=""/>
        <dsp:cNvSpPr/>
      </dsp:nvSpPr>
      <dsp:spPr>
        <a:xfrm>
          <a:off x="2741" y="0"/>
          <a:ext cx="1669389" cy="6664476"/>
        </a:xfrm>
        <a:prstGeom prst="roundRect">
          <a:avLst>
            <a:gd name="adj" fmla="val 10000"/>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b="1" kern="1200" dirty="0"/>
            <a:t>Area facciale fusiforme</a:t>
          </a:r>
          <a:br>
            <a:rPr lang="it-IT" sz="1600" kern="1200" dirty="0"/>
          </a:br>
          <a:r>
            <a:rPr lang="it-IT" sz="1600" kern="1200" dirty="0"/>
            <a:t>Si tratta di una </a:t>
          </a:r>
          <a:r>
            <a:rPr lang="it-IT" sz="1600" b="1" kern="1200" dirty="0"/>
            <a:t>componente</a:t>
          </a:r>
          <a:r>
            <a:rPr lang="it-IT" sz="1600" kern="1200" dirty="0"/>
            <a:t> del </a:t>
          </a:r>
          <a:r>
            <a:rPr lang="it-IT" sz="1600" b="1" kern="1200" dirty="0"/>
            <a:t>sistema visivo</a:t>
          </a:r>
          <a:r>
            <a:rPr lang="it-IT" sz="1600" kern="1200" dirty="0"/>
            <a:t> e, in particolare, della regione cerebrale associata alla percezione dei </a:t>
          </a:r>
          <a:r>
            <a:rPr lang="it-IT" sz="1600" b="1" kern="1200" dirty="0"/>
            <a:t>volti</a:t>
          </a:r>
          <a:r>
            <a:rPr lang="it-IT" sz="1600" kern="1200" dirty="0"/>
            <a:t>. Lesioni in quest’area sono infatti associate a </a:t>
          </a:r>
          <a:r>
            <a:rPr lang="it-IT" sz="1600" b="1" kern="1200" dirty="0"/>
            <a:t>deficit</a:t>
          </a:r>
          <a:r>
            <a:rPr lang="it-IT" sz="1600" kern="1200" dirty="0"/>
            <a:t> nel riconoscimento delle persone familiari tipico della </a:t>
          </a:r>
          <a:r>
            <a:rPr lang="it-IT" sz="1600" b="1" kern="1200" dirty="0" err="1"/>
            <a:t>prosopagnosia</a:t>
          </a:r>
          <a:r>
            <a:rPr lang="it-IT" sz="1600" kern="1200" dirty="0"/>
            <a:t>.</a:t>
          </a:r>
          <a:endParaRPr lang="en-US" sz="1600" kern="1200" dirty="0"/>
        </a:p>
      </dsp:txBody>
      <dsp:txXfrm>
        <a:off x="51636" y="48895"/>
        <a:ext cx="1571599" cy="6566686"/>
      </dsp:txXfrm>
    </dsp:sp>
    <dsp:sp modelId="{C18BB683-9C7D-4EA2-B8F3-C39C1B30BE29}">
      <dsp:nvSpPr>
        <dsp:cNvPr id="0" name=""/>
        <dsp:cNvSpPr/>
      </dsp:nvSpPr>
      <dsp:spPr>
        <a:xfrm>
          <a:off x="1839070" y="3125233"/>
          <a:ext cx="353910" cy="41400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839070" y="3208035"/>
        <a:ext cx="247737" cy="248404"/>
      </dsp:txXfrm>
    </dsp:sp>
    <dsp:sp modelId="{D1DD6F38-B6B3-41A1-A1CA-47F712A23620}">
      <dsp:nvSpPr>
        <dsp:cNvPr id="0" name=""/>
        <dsp:cNvSpPr/>
      </dsp:nvSpPr>
      <dsp:spPr>
        <a:xfrm>
          <a:off x="2339887" y="0"/>
          <a:ext cx="1669389" cy="6664476"/>
        </a:xfrm>
        <a:prstGeom prst="roundRect">
          <a:avLst>
            <a:gd name="adj" fmla="val 10000"/>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Il ruolo di quest’area, che si trova nel lobo temporale, non è tuttavia ancora del tutto chiaro: alcuni ricercatori sostengono che sia deputata al riconoscimento esclusivo del </a:t>
          </a:r>
          <a:r>
            <a:rPr lang="it-IT" sz="1600" b="1" kern="1200" dirty="0"/>
            <a:t>viso</a:t>
          </a:r>
          <a:r>
            <a:rPr lang="it-IT" sz="1600" kern="1200" dirty="0"/>
            <a:t> e delle </a:t>
          </a:r>
          <a:r>
            <a:rPr lang="it-IT" sz="1600" b="1" kern="1200" dirty="0"/>
            <a:t>espressioni facciali</a:t>
          </a:r>
          <a:r>
            <a:rPr lang="it-IT" sz="1600" kern="1200" dirty="0"/>
            <a:t>, altri invece sono convinti che si tratti di un </a:t>
          </a:r>
          <a:r>
            <a:rPr lang="it-IT" sz="1600" b="1" kern="1200" dirty="0"/>
            <a:t>sistema esperto di classificazione</a:t>
          </a:r>
          <a:r>
            <a:rPr lang="it-IT" sz="1600" kern="1200" dirty="0"/>
            <a:t>, capace quindi di</a:t>
          </a:r>
          <a:r>
            <a:rPr lang="it-IT" sz="1600" b="1" kern="1200" dirty="0"/>
            <a:t> </a:t>
          </a:r>
          <a:r>
            <a:rPr lang="it-IT" sz="1600" kern="1200" dirty="0"/>
            <a:t>funzionare anche per gli </a:t>
          </a:r>
          <a:r>
            <a:rPr lang="it-IT" sz="1600" b="1" kern="1200" dirty="0"/>
            <a:t>oggetti</a:t>
          </a:r>
          <a:r>
            <a:rPr lang="it-IT" sz="1600" kern="1200" dirty="0"/>
            <a:t>.</a:t>
          </a:r>
          <a:endParaRPr lang="en-US" sz="1600" kern="1200" dirty="0"/>
        </a:p>
      </dsp:txBody>
      <dsp:txXfrm>
        <a:off x="2388782" y="48895"/>
        <a:ext cx="1571599" cy="656668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20T16:56:52.446"/>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0,'9'7,"0"-1,1 0,-1-1,1 0,10 3,12 3,10 1,-19-5,92 23,18 5,199 75,-295-94,0 2,6 5,-9-4,0-2,11 3,-35-17,1 0,-1-1,1 0,0-1,1 1,-1 0,10 3,-6 1,0 0,0 1,5 4,26 12,-11-8,2-2,0-1,0-2,14 0,-45-9,0 0,1 0,-1-1,1 0,-1 0,1-1,-1 0,5-1,-6 1,0-1,0 0,0 0,0 0,-1-1,1 1,-1-1,0 0,0-1,4-3,11-12,-14 12,0 1,1 1,0-1,1 1,-1 0,1 0,3-1,7-1,1 0,-1 1,18-3,-27 7,233-52,20-4,-177 38,1 5,0 3,85-1,439 10,-559 4,-14-1,0-2,0-1,17-4,43-6,1 3,55 4,-122 6,-1-3,26-4,8-1,1 4,50 2,-59 1,690 0,-530-13,-73 3,1 5,40 2,819 0,-717 5,-58-9,-6 1,-89 8,126-2,-208-4,45-9,-40 4,21 1,58 4,9 7,-19-1,175-1,-278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20T16:56:54.88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15,'6'5,"21"1,41 0,28-3,-69-2,145 2,830 1,-913-4,67-2,99-15,-7-1,746 13,-589 6,2316-1,-2493 0,2125 0,-2274 0,269 3,-251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20T17:04:58.929"/>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1,'260'0,"-198"1,45 8,59 16,-108-16,475 84,-460-80,105 21,-32-5,275 39,-405-66,-1 2,0-1,0 2,1 1,-1-1,0 0,0-1,13 1,24-1,-1-2,13-4,0 2,1400-2,-1046 2,35 7,35 1,1370-9,-1858 1,266 3,537 44,-507-25,-147-14,45-7,855-15,-1003 16,33 4,-60-3</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20T17:05:00.271"/>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0,'5'0,"24"0,53 0,58 0,65 0,59 0,30 0,-12 0,-39 0,-60 0,-54 0,-37 0,-21 0,-20 0,-11 0,-9 0,-9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20T17:05:04.778"/>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0 618,'2'1,"0"-1,0 1,0 0,-1-1,1 1,0-1,0 0,0 1,0-1,0 0,0 0,0 0,0 0,0-1,-1 1,2-1,2 0,-1-1,1 0,0 0,-1 0,0-1,2 0,30-23,21-19,8-7,-60 49,1-1,0-1,1 1,-1 0,4 0,-9 3,0 0,0 1,1-1,-1 1,1 0,-1-1,0 1,1 0,-1 0,1 0,-1 0,1 0,-1 0,0 0,1 0,-1 1,1-1,-1 0,0 1,1 0,-1-1,0 1,1 0,0 0,0 1,-1 0,1 0,0 0,-1 0,1 1,-1-1,0 0,0 1,0-1,0 1,0-1,0 1,-1 0,1-1,-1 3,1 6,0-1,-1 1,-1 8,-5 26,-2 0,-2 0,-3 5,-1 2,3 0,0 12,10-52,-1-5,1 0,1 1,-1-1,1 1,1-1,-1 0,2 2,-2-8,0 0,1 1,-1-1,1 0,0 1,-1-1,1 0,0 0,0 1,0-1,0 0,0 0,0 0,0 0,0 0,1 0,-1-1,0 1,0 0,1-1,-1 1,0-1,1 1,-1-1,1 1,-1-1,1 0,6 1,0-1,0 0,0 0,0-1,4 0,44-9,6-3,115-30,48-18,66-28,-3-13,16-21,-224 87,-155 78,-67 37,10-7,-247 139,269-145,78-44,31-21,0 0,-1 0,1 0,0 0,0 1,0-1,0 0,0 1,0-1,0 1,0-1,1-1,0 0,0 0,0 1,0-1,0 0,0 0,0 1,0-1,0 0,0 0,1 1,-1-1,0 0,0 0,0 1,0-1,0 0,0 0,0 0,1 1,-1-1,0 0,0 0,0 0,1 0,-1 1,0-1,0 0,0 0,1 0,-1 0,0 0,0 0,1 1,-1-1,0 0,0 0,1 0,-1 0,0 0,1 0,2 0,0 1,1-1,-1 0,1 0,-1-1,2 1,32-7,-1 0,1-3,144-46,117-60,27-9,-299 116,1 1,0 1,15 0,-39 6,0 1,-1-1,1 1,0 0,0 0,0 0,0 1,0-1,0 1,0-1,-1 1,1 0,0 0,0 0,-1 1,1-1,-2 0,0 0,0 0,0 1,0-1,0 0,0 0,0 1,0-1,-1 0,1 1,0-1,-1 1,1-1,-1 1,0-1,1 1,-1-1,0 1,0 0,0 1,-1 6,-1 1,0 0,-1-1,0 1,0-1,-1 0,-2 4,5-10,-23 46,-2 0,-2-2,-30 38,44-65,-13 12,13-19,13-13,1 0,0 0,0 0,0 0,0 1,-1-1,1 0,0 0,0 0,0 0,-1 0,1 0,0 0,0 1,0-1,-1 0,1 0,0 0,0 0,-1 0,1 0,0 0,0 0,0 0,-1 0,1 0,0 0,0-1,-1 1,1 0,0 0,0-2,1 1,-1-1,1 0,-1 1,1-1,-1 1,1-1,0 0,0 1,0 0,0-1,0 1,0-1,0 1,1 0,13-17,1 2,7-5,75-64,34-22,5 6,14 0,-127 86,1 2,0 0,16-4,-32 14,0 0,0 0,0 1,0 0,1 1,-1 0,9 1,-16 0,1 0,0 0,-1 0,1 1,0-1,-1 1,1 0,-1 0,1 0,-1 0,1 0,-1 0,0 0,0 1,1 0,-1-1,1 2,-1-1,-1 0,0 1,1-1,-1 0,0 0,0 1,0-1,-1 0,1 1,-1-1,1 1,-1-1,0 0,1 1,-2 1,0 8,0-1,-2 0,1 1,-1-1,-1-1,0 1,-3 6,-41 74,19-35,22-38,7-18,0 0,0 0,0 0,0 0,0 0,0 1,0-1,0 0,0 0,0 0,0 0,0 1,0-1,0 0,0 0,0 0,0 0,0 1,0-1,0 0,0 0,0 0,0 0,0 0,0 0,1 1,-1-1,0 0,0 0,0 0,0 0,0 0,0 0,1 0,-1 0,0 0,0 1,0-1,0 0,0 0,1 0,-1 0,0 0,0 0,0 0,0 0,1 0,-1 0,0 0,0 0,0 0,0 0,1 0,7-4,0 0,1 0,-2 0,1-1,4-4,99-67,62-46,539-340,-532 356,-127 77,19-6,-65 32,-1 1,1-1,-1 1,1 0,0 1,0-1,0 1,1 0,-7 1,0 1,1-1,-1 0,0 0,0 0,0 0,0 1,0-1,0 1,0-1,0 0,-1 1,1 0,0-1,0 1,0 0,0-1,-1 1,1 0,0 0,0 1,0 0,0 0,-1 0,1-1,0 1,-1 0,0 0,1 0,-1 0,0 0,0 0,0 0,-1 0,1 0,0 0,-3 13,-1-1,-1 0,0 0,0 0,-4 3,-25 54,-21 26,-47 68,54-90,36-53,12-22,-1 1,1-1,0 1,0-1,-1 1,1-1,0 1,0-1,0 1,0-1,0 1,0-1,0 1,0 0,0-1,0 1,0-1,0 1,0 0,1-1,-1 0,0 0,1 0,-1 1,0-1,1 0,-1 0,1 0,-1 0,0 0,1 1,-1-1,1 0,-1 0,1 0,-1 0,0 0,1 0,-1-1,1 1,-1 0,0 0,1 0,-1 0,24-8,5-6,-1-1,0-1,19-14,79-66,16-27,-132 114,0 1,1 0,5-2,-15 9,0 1,0-1,0 0,1 1,-1-1,0 0,1 1,-1 0,0-1,1 1,-1 0,0 0,1 0,-1 0,0 0,1 0,-1 0,0 0,1 0,-1 1,0-1,1 0,0 1,0 1,-1-1,1 1,-1-1,0 1,0-1,1 1,-1 0,0 0,0 0,-1-1,1 1,0 0,0 0,-1 0,1 2,2 11,-1 0,0 0,-1-1,0 1,-1 0,-1 0,-1 0,-1 7,-3 7,-1-1,-1 0,-11 26,16-47,1-2,-1 1,1-1,1 1,-1 0,0 5,2-10,0 0,0 0,0 0,0 0,0 1,0-1,0 0,0 0,1 0,-1 0,0 0,1 0,-1-1,1 1,-1 0,1 0,-1 0,1 0,-1 0,1-1,0 1,0 0,-1 0,1-1,0 1,0-1,0 1,0 0,0-1,0 0,0 1,0-1,0 0,0 1,0-1,4 0,0 1,0-1,0 0,0 0,0-1,0 1,0-1,0-1,4 0,54-19,-1-2,30-18,-39 17,-16 8,82-34,-111 47,-1 1,1-1,0 2,0-1,0 1,1 0,-7 1,-1 0,1 0,0 0,0 0,-1 0,1 1,0-1,-1 1,1-1,0 1,-1 0,1-1,-1 1,1 0,-1 0,1 0,-1 0,0 1,1-1,-1 0,0 0,0 1,0-1,0 1,0-1,0 1,0-1,0 3,0 0,1 0,-1 0,-1 1,1-1,-1 0,1 2,-1-2,0 0,1 1,0-1,0 0,0 0,0 1,0-3,0 0,0 0,0 0,1 0,-1-1,0 1,1 0,-1-1,1 1,-1-1,1 0,0 1,0-1,0 0,0 1,9 2,-1 0,1 0,-1-1,1 0,0 0,1-1,30 3,5 0,187 0,-12-1,-206-3,-1 1,1 1,0 0,-1 1,0 1,1 0,-5-1,0-1,1 0,-1-1,1 0,-1 0,1-2,0 1,-1-1,1-1,0 0,-1-1,1 0,-1-1,1 0,8-4,-12 3,0 2,1-1,-1 1,4 0,-10 1,0 1,0 0,0 0,0 0,0 0,0 0,0 0,0 1,0-1,0 1,0 0,0-1,-1 1,1 0,0 0,0 0,0 0,-1 0,1 0,0 1,1 2,-1-1,0 0,0 1,0-1,0 1,0 0,0 0,-1 0,0 0,1 1,3 11,-5-15,1 1,-1-1,1 0,0 1,-1-1,1 0,0 0,0 0,0 0,0 0,0 0,0 0,0 0,0 0,0 0,0 0,1-1,-1 1,0 0,1-1,-1 1,0-1,1 0,-1 1,1-1,-1 0,0 0,1 0,-1 0,2 0,2-1,0 0,1 0,-1 0,0-1,0 0,0 0,1-1,9-5,0-1,9-6,-13 7,1 0,0 1,0 1,9-4,-20 10,1-1,0 0,-1 1,1 0,0-1,-1 1,1 0,0 0,0 0,-1 0,1 1,0-1,-1 0,1 1,0-1,1 2,1-1,-1 1,0 0,1 0,1 2,9 5,-7-5,1-1,-1 0,1 0,0 0,0-1,6 1,9 0,18 0,-24-3,1-1,0 0,-1-2,1 0,-1-1,14-5,-6 2,0 1,1 1,13 0,52 1,37 1,485 3,-606 0,93 1,-90-1,0 0,0 1,-1 0,1 1,0 0,0 1,-1 0,-6-2,-1 0,1 0,-1 0,0 1,0-1,0 1,0 0,0-1,0 1,0 0,0 0,-1 0,1 0,-1 1,0-1,1 0,-1 1,0-1,0 1,-1-1,1 1,0-1,-1 1,0 0,1-1,-1 3,0 5,-1-1,1 1,-2 0,1-1,-1 0,-2 5,-2 7,-2-1,-2 3,6-10,11-20,1 0,199-171,-149 130,-43 35,27-20,-38 30,0 0,0 1,1 0,-1-1,1 1,0 1,-1-1,3 0,-6 2,1 0,-1 0,0 0,0 0,0 0,0 0,0 0,1 0,-1 0,0 0,0 0,0 1,0-1,0 1,0-1,0 1,0-1,0 1,0-1,0 1,0 0,0 0,0-1,-1 1,1 0,0 0,1 2,-1-1,1 1,-1 0,0 0,0 0,0 0,0 0,0 3,1 4,0 0,-2 1,1-1,-1 0,-1 9,-3 13,-2 4,4-25,1-8,1-1,-1 0,1 0,0 0,0 0,0 1,0-1,0 0,0 0,1 0,-1 0,1 2,0-4,-1 1,0-1,1 1,-1-1,0 1,1-1,-1 1,1-1,-1 0,0 1,1-1,-1 0,1 0,-1 1,1-1,-1 0,1 0,-1 0,1 1,0-1,0 0,1 0,0 0,0 0,0 0,-1 0,1-1,0 1,-1 0,3-1,15-7,0 0,3-4,-20 12,75-39,151-71,-149 75,75-21,-151 55,15-4,16-3,-30 7,0 0,1 1,-1-1,0 1,0 0,0 1,1-1,-1 1,0 0,1 0,-3 0,-1-1,0 1,0-1,1 1,-1 0,0 0,0-1,0 1,0 0,0 0,0 0,0 0,0 0,0 0,0 1,-1-1,1 0,0 0,-1 1,1-1,-1 0,0 1,1-1,-1 0,0 1,0-1,0 1,0-1,0 0,0 1,0-1,-1 7,0-1,0 0,-1 0,0 0,-2 3,2-3,-8 24,8-18,2-13,0 0,0 0,0 1,0-1,0 0,0 0,0 0,0 0,0 0,0 0,0 0,0 0,1 0,-1 0,0 0,0 0,0 1,0-1,0 0,0 0,0 0,0 0,0 0,0 0,1 0,-1 0,0 0,0 0,0 0,0 0,0 0,0 0,0 0,0 0,0 0,1 0,-1 0,0 0,0 0,0 0,0 0,0 0,0 0,0 0,0-1,0 1,0 0,0 0,1 0,-1 0,0 0,0 0,0 0,0 0,16-17,-12 12,2-2,0 1,1 0,-1 0,1 0,3-1,-9 7,-1-1,1 1,-1-1,1 1,0 0,0-1,-1 1,1 0,0 0,-1 0,1-1,0 1,0 0,-1 0,1 0,0 0,0 0,-1 0,1 0,0 0,0 1,-1-1,1 0,0 0,-1 1,1-1,0 0,-1 1,1-1,0 1,-1-1,1 1,-1-1,1 1,-1-1,1 1,-1-1,1 1,-1 0,1 0,1 3,-1 0,1 0,-1 0,0 0,0 0,0 4,1 0,0 6,1 1,0-2,1 1,3 4,-6-14,1-1,0 1,0 0,0-1,0 0,1 1,-1-1,1 0,0 0,0 0,0-1,0 1,0-1,1 0,-1 0,1 0,1 1,16 3</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10/20/2019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‹N›</a:t>
            </a:fld>
            <a:endParaRPr lang="en-US" dirty="0"/>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78412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852270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‹N›</a:t>
            </a:fld>
            <a:endParaRPr lang="en-US" dirty="0"/>
          </a:p>
        </p:txBody>
      </p:sp>
    </p:spTree>
    <p:extLst>
      <p:ext uri="{BB962C8B-B14F-4D97-AF65-F5344CB8AC3E}">
        <p14:creationId xmlns:p14="http://schemas.microsoft.com/office/powerpoint/2010/main" val="33556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10/20/2019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27531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10/20/2019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06236762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it-IT"/>
              <a:t>Fare clic per modificare lo stile del titolo dello schema</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10/20/2019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153825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10/20/2019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092091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10/20/2019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227174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10/20/2019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‹N›</a:t>
            </a:fld>
            <a:endParaRPr lang="en-US" dirty="0"/>
          </a:p>
        </p:txBody>
      </p:sp>
    </p:spTree>
    <p:extLst>
      <p:ext uri="{BB962C8B-B14F-4D97-AF65-F5344CB8AC3E}">
        <p14:creationId xmlns:p14="http://schemas.microsoft.com/office/powerpoint/2010/main" val="35862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10/20/2019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88526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10/20/2019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23579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10/20/2019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015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2.png"/><Relationship Id="rId4" Type="http://schemas.openxmlformats.org/officeDocument/2006/relationships/customXml" Target="../ink/ink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customXml" Target="../ink/ink3.xml"/><Relationship Id="rId7" Type="http://schemas.openxmlformats.org/officeDocument/2006/relationships/customXml" Target="../ink/ink5.xm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customXml" Target="../ink/ink4.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_ytLzoTj6U8?feature=oembed" TargetMode="External"/><Relationship Id="rId4" Type="http://schemas.openxmlformats.org/officeDocument/2006/relationships/hyperlink" Target="https://www.sapiens.org/column/field-trips/did-neanderthals-spea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D9AC31-5F5D-4C09-9D76-E218CF71268A}"/>
              </a:ext>
            </a:extLst>
          </p:cNvPr>
          <p:cNvSpPr>
            <a:spLocks noGrp="1"/>
          </p:cNvSpPr>
          <p:nvPr>
            <p:ph type="ctrTitle"/>
          </p:nvPr>
        </p:nvSpPr>
        <p:spPr/>
        <p:txBody>
          <a:bodyPr/>
          <a:lstStyle/>
          <a:p>
            <a:r>
              <a:rPr lang="it-IT" dirty="0" err="1"/>
              <a:t>AnTROPOLOGIA</a:t>
            </a:r>
            <a:endParaRPr lang="it-IT" dirty="0"/>
          </a:p>
        </p:txBody>
      </p:sp>
      <p:sp>
        <p:nvSpPr>
          <p:cNvPr id="3" name="Sottotitolo 2">
            <a:extLst>
              <a:ext uri="{FF2B5EF4-FFF2-40B4-BE49-F238E27FC236}">
                <a16:creationId xmlns:a16="http://schemas.microsoft.com/office/drawing/2014/main" id="{AC46416A-8FEB-4032-B4CC-C0C9E17ACBE3}"/>
              </a:ext>
            </a:extLst>
          </p:cNvPr>
          <p:cNvSpPr>
            <a:spLocks noGrp="1"/>
          </p:cNvSpPr>
          <p:nvPr>
            <p:ph type="subTitle" idx="1"/>
          </p:nvPr>
        </p:nvSpPr>
        <p:spPr/>
        <p:txBody>
          <a:bodyPr/>
          <a:lstStyle/>
          <a:p>
            <a:r>
              <a:rPr lang="it-IT" dirty="0"/>
              <a:t>Lezione 13</a:t>
            </a:r>
          </a:p>
          <a:p>
            <a:r>
              <a:rPr lang="it-IT" dirty="0"/>
              <a:t>Anno accademico 2019/2020</a:t>
            </a:r>
          </a:p>
        </p:txBody>
      </p:sp>
      <p:sp>
        <p:nvSpPr>
          <p:cNvPr id="4" name="CasellaDiTesto 3">
            <a:extLst>
              <a:ext uri="{FF2B5EF4-FFF2-40B4-BE49-F238E27FC236}">
                <a16:creationId xmlns:a16="http://schemas.microsoft.com/office/drawing/2014/main" id="{B1372E04-A6FF-41B6-AC2A-518BD1229763}"/>
              </a:ext>
            </a:extLst>
          </p:cNvPr>
          <p:cNvSpPr txBox="1"/>
          <p:nvPr/>
        </p:nvSpPr>
        <p:spPr>
          <a:xfrm>
            <a:off x="7382933" y="1001486"/>
            <a:ext cx="2623539" cy="369332"/>
          </a:xfrm>
          <a:prstGeom prst="rect">
            <a:avLst/>
          </a:prstGeom>
          <a:noFill/>
        </p:spPr>
        <p:txBody>
          <a:bodyPr wrap="none" rtlCol="0">
            <a:spAutoFit/>
          </a:bodyPr>
          <a:lstStyle/>
          <a:p>
            <a:r>
              <a:rPr lang="it-IT" dirty="0"/>
              <a:t>Lettere Arti e Archeologia</a:t>
            </a:r>
          </a:p>
        </p:txBody>
      </p:sp>
      <p:pic>
        <p:nvPicPr>
          <p:cNvPr id="1026" name="Picture 2" descr="Risultati immagini per unife">
            <a:extLst>
              <a:ext uri="{FF2B5EF4-FFF2-40B4-BE49-F238E27FC236}">
                <a16:creationId xmlns:a16="http://schemas.microsoft.com/office/drawing/2014/main" id="{A4F302CB-3857-4798-A993-74ABF84485C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95798" y="225165"/>
            <a:ext cx="1554300" cy="71736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9C4697CE-27DF-442B-AC5B-847A4F218A0E}"/>
              </a:ext>
            </a:extLst>
          </p:cNvPr>
          <p:cNvSpPr txBox="1"/>
          <p:nvPr/>
        </p:nvSpPr>
        <p:spPr>
          <a:xfrm>
            <a:off x="8466665" y="5042516"/>
            <a:ext cx="2506135" cy="646331"/>
          </a:xfrm>
          <a:prstGeom prst="rect">
            <a:avLst/>
          </a:prstGeom>
          <a:noFill/>
        </p:spPr>
        <p:txBody>
          <a:bodyPr wrap="none" rtlCol="0">
            <a:spAutoFit/>
          </a:bodyPr>
          <a:lstStyle/>
          <a:p>
            <a:r>
              <a:rPr lang="it-IT" dirty="0"/>
              <a:t>Marta </a:t>
            </a:r>
            <a:r>
              <a:rPr lang="it-IT" dirty="0" err="1"/>
              <a:t>Arzarello</a:t>
            </a:r>
            <a:endParaRPr lang="it-IT" dirty="0"/>
          </a:p>
          <a:p>
            <a:r>
              <a:rPr lang="it-IT" dirty="0"/>
              <a:t>Marta.arzarello@unife.it</a:t>
            </a:r>
          </a:p>
        </p:txBody>
      </p:sp>
    </p:spTree>
    <p:extLst>
      <p:ext uri="{BB962C8B-B14F-4D97-AF65-F5344CB8AC3E}">
        <p14:creationId xmlns:p14="http://schemas.microsoft.com/office/powerpoint/2010/main" val="1307648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1B734EE-BEC2-42FE-9359-559F91751AC8}"/>
              </a:ext>
            </a:extLst>
          </p:cNvPr>
          <p:cNvSpPr txBox="1"/>
          <p:nvPr/>
        </p:nvSpPr>
        <p:spPr>
          <a:xfrm>
            <a:off x="1002938" y="1126419"/>
            <a:ext cx="4594737" cy="5796896"/>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b="1" dirty="0">
                <a:solidFill>
                  <a:schemeClr val="tx2"/>
                </a:solidFill>
              </a:rPr>
              <a:t>La </a:t>
            </a:r>
            <a:r>
              <a:rPr lang="en-US" b="1" dirty="0" err="1">
                <a:solidFill>
                  <a:schemeClr val="tx2"/>
                </a:solidFill>
              </a:rPr>
              <a:t>giunzione</a:t>
            </a:r>
            <a:r>
              <a:rPr lang="en-US" b="1" dirty="0">
                <a:solidFill>
                  <a:schemeClr val="tx2"/>
                </a:solidFill>
              </a:rPr>
              <a:t> temporo-</a:t>
            </a:r>
            <a:r>
              <a:rPr lang="en-US" b="1" dirty="0" err="1">
                <a:solidFill>
                  <a:schemeClr val="tx2"/>
                </a:solidFill>
              </a:rPr>
              <a:t>parietale</a:t>
            </a:r>
            <a:endParaRPr lang="en-US" b="1" dirty="0">
              <a:solidFill>
                <a:schemeClr val="tx2"/>
              </a:solidFill>
            </a:endParaRPr>
          </a:p>
          <a:p>
            <a:pPr marL="384048" indent="-384048" defTabSz="914400">
              <a:lnSpc>
                <a:spcPct val="94000"/>
              </a:lnSpc>
              <a:spcAft>
                <a:spcPts val="200"/>
              </a:spcAft>
              <a:buFont typeface="Franklin Gothic Book" panose="020B0503020102020204" pitchFamily="34" charset="0"/>
            </a:pPr>
            <a:r>
              <a:rPr lang="en-US" dirty="0">
                <a:solidFill>
                  <a:schemeClr val="tx2"/>
                </a:solidFill>
              </a:rPr>
              <a:t>Si </a:t>
            </a:r>
            <a:r>
              <a:rPr lang="en-US" dirty="0" err="1">
                <a:solidFill>
                  <a:schemeClr val="tx2"/>
                </a:solidFill>
              </a:rPr>
              <a:t>trova</a:t>
            </a:r>
            <a:r>
              <a:rPr lang="en-US" dirty="0">
                <a:solidFill>
                  <a:schemeClr val="tx2"/>
                </a:solidFill>
              </a:rPr>
              <a:t> al confine </a:t>
            </a:r>
            <a:r>
              <a:rPr lang="en-US" dirty="0" err="1">
                <a:solidFill>
                  <a:schemeClr val="tx2"/>
                </a:solidFill>
              </a:rPr>
              <a:t>tra</a:t>
            </a:r>
            <a:r>
              <a:rPr lang="en-US" dirty="0">
                <a:solidFill>
                  <a:schemeClr val="tx2"/>
                </a:solidFill>
              </a:rPr>
              <a:t> </a:t>
            </a:r>
            <a:r>
              <a:rPr lang="en-US" dirty="0" err="1">
                <a:solidFill>
                  <a:schemeClr val="tx2"/>
                </a:solidFill>
              </a:rPr>
              <a:t>il</a:t>
            </a:r>
            <a:r>
              <a:rPr lang="en-US" dirty="0">
                <a:solidFill>
                  <a:schemeClr val="tx2"/>
                </a:solidFill>
              </a:rPr>
              <a:t> lobo </a:t>
            </a:r>
            <a:r>
              <a:rPr lang="en-US" dirty="0" err="1">
                <a:solidFill>
                  <a:schemeClr val="tx2"/>
                </a:solidFill>
              </a:rPr>
              <a:t>temporale</a:t>
            </a:r>
            <a:r>
              <a:rPr lang="en-US" dirty="0">
                <a:solidFill>
                  <a:schemeClr val="tx2"/>
                </a:solidFill>
              </a:rPr>
              <a:t> e </a:t>
            </a:r>
            <a:r>
              <a:rPr lang="en-US" dirty="0" err="1">
                <a:solidFill>
                  <a:schemeClr val="tx2"/>
                </a:solidFill>
              </a:rPr>
              <a:t>quello</a:t>
            </a:r>
            <a:r>
              <a:rPr lang="en-US" dirty="0">
                <a:solidFill>
                  <a:schemeClr val="tx2"/>
                </a:solidFill>
              </a:rPr>
              <a:t> </a:t>
            </a:r>
            <a:r>
              <a:rPr lang="en-US" dirty="0" err="1">
                <a:solidFill>
                  <a:schemeClr val="tx2"/>
                </a:solidFill>
              </a:rPr>
              <a:t>parietale</a:t>
            </a:r>
            <a:r>
              <a:rPr lang="en-US" dirty="0">
                <a:solidFill>
                  <a:schemeClr val="tx2"/>
                </a:solidFill>
              </a:rPr>
              <a:t>. Vi </a:t>
            </a:r>
            <a:r>
              <a:rPr lang="en-US" dirty="0" err="1">
                <a:solidFill>
                  <a:schemeClr val="tx2"/>
                </a:solidFill>
              </a:rPr>
              <a:t>convogliano</a:t>
            </a:r>
            <a:r>
              <a:rPr lang="en-US" dirty="0">
                <a:solidFill>
                  <a:schemeClr val="tx2"/>
                </a:solidFill>
              </a:rPr>
              <a:t> </a:t>
            </a:r>
            <a:r>
              <a:rPr lang="en-US" dirty="0" err="1">
                <a:solidFill>
                  <a:schemeClr val="tx2"/>
                </a:solidFill>
              </a:rPr>
              <a:t>informazioni</a:t>
            </a:r>
            <a:r>
              <a:rPr lang="en-US" dirty="0">
                <a:solidFill>
                  <a:schemeClr val="tx2"/>
                </a:solidFill>
              </a:rPr>
              <a:t> </a:t>
            </a:r>
            <a:r>
              <a:rPr lang="en-US" dirty="0" err="1">
                <a:solidFill>
                  <a:schemeClr val="tx2"/>
                </a:solidFill>
              </a:rPr>
              <a:t>sensoriali</a:t>
            </a:r>
            <a:r>
              <a:rPr lang="en-US" dirty="0">
                <a:solidFill>
                  <a:schemeClr val="tx2"/>
                </a:solidFill>
              </a:rPr>
              <a:t> </a:t>
            </a:r>
            <a:r>
              <a:rPr lang="en-US" dirty="0" err="1">
                <a:solidFill>
                  <a:schemeClr val="tx2"/>
                </a:solidFill>
              </a:rPr>
              <a:t>differenti</a:t>
            </a:r>
            <a:r>
              <a:rPr lang="en-US" dirty="0">
                <a:solidFill>
                  <a:schemeClr val="tx2"/>
                </a:solidFill>
              </a:rPr>
              <a:t> come quelle visive, </a:t>
            </a:r>
            <a:r>
              <a:rPr lang="en-US" dirty="0" err="1">
                <a:solidFill>
                  <a:schemeClr val="tx2"/>
                </a:solidFill>
              </a:rPr>
              <a:t>uditive</a:t>
            </a:r>
            <a:r>
              <a:rPr lang="en-US" dirty="0">
                <a:solidFill>
                  <a:schemeClr val="tx2"/>
                </a:solidFill>
              </a:rPr>
              <a:t>, ma </a:t>
            </a:r>
            <a:r>
              <a:rPr lang="en-US" dirty="0" err="1">
                <a:solidFill>
                  <a:schemeClr val="tx2"/>
                </a:solidFill>
              </a:rPr>
              <a:t>anche</a:t>
            </a:r>
            <a:r>
              <a:rPr lang="en-US" dirty="0">
                <a:solidFill>
                  <a:schemeClr val="tx2"/>
                </a:solidFill>
              </a:rPr>
              <a:t> di </a:t>
            </a:r>
            <a:r>
              <a:rPr lang="en-US" dirty="0" err="1">
                <a:solidFill>
                  <a:schemeClr val="tx2"/>
                </a:solidFill>
              </a:rPr>
              <a:t>tipo</a:t>
            </a:r>
            <a:r>
              <a:rPr lang="en-US" dirty="0">
                <a:solidFill>
                  <a:schemeClr val="tx2"/>
                </a:solidFill>
              </a:rPr>
              <a:t> </a:t>
            </a:r>
            <a:r>
              <a:rPr lang="en-US" dirty="0" err="1">
                <a:solidFill>
                  <a:schemeClr val="tx2"/>
                </a:solidFill>
              </a:rPr>
              <a:t>endogeno</a:t>
            </a:r>
            <a:r>
              <a:rPr lang="en-US" dirty="0">
                <a:solidFill>
                  <a:schemeClr val="tx2"/>
                </a:solidFill>
              </a:rPr>
              <a:t>, </a:t>
            </a:r>
            <a:r>
              <a:rPr lang="en-US" dirty="0" err="1">
                <a:solidFill>
                  <a:schemeClr val="tx2"/>
                </a:solidFill>
              </a:rPr>
              <a:t>provenienti</a:t>
            </a:r>
            <a:r>
              <a:rPr lang="en-US" dirty="0">
                <a:solidFill>
                  <a:schemeClr val="tx2"/>
                </a:solidFill>
              </a:rPr>
              <a:t> </a:t>
            </a:r>
            <a:r>
              <a:rPr lang="en-US" dirty="0" err="1">
                <a:solidFill>
                  <a:schemeClr val="tx2"/>
                </a:solidFill>
              </a:rPr>
              <a:t>cioè</a:t>
            </a:r>
            <a:r>
              <a:rPr lang="en-US" dirty="0">
                <a:solidFill>
                  <a:schemeClr val="tx2"/>
                </a:solidFill>
              </a:rPr>
              <a:t> </a:t>
            </a:r>
            <a:r>
              <a:rPr lang="en-US" dirty="0" err="1">
                <a:solidFill>
                  <a:schemeClr val="tx2"/>
                </a:solidFill>
              </a:rPr>
              <a:t>dall’interno</a:t>
            </a:r>
            <a:r>
              <a:rPr lang="en-US" dirty="0">
                <a:solidFill>
                  <a:schemeClr val="tx2"/>
                </a:solidFill>
              </a:rPr>
              <a:t> del </a:t>
            </a:r>
            <a:r>
              <a:rPr lang="en-US" dirty="0" err="1">
                <a:solidFill>
                  <a:schemeClr val="tx2"/>
                </a:solidFill>
              </a:rPr>
              <a:t>corpo</a:t>
            </a:r>
            <a:r>
              <a:rPr lang="en-US" dirty="0">
                <a:solidFill>
                  <a:schemeClr val="tx2"/>
                </a:solidFill>
              </a:rPr>
              <a:t>. È </a:t>
            </a:r>
            <a:r>
              <a:rPr lang="en-US" dirty="0" err="1">
                <a:solidFill>
                  <a:schemeClr val="tx2"/>
                </a:solidFill>
              </a:rPr>
              <a:t>coinvolta</a:t>
            </a:r>
            <a:r>
              <a:rPr lang="en-US" dirty="0">
                <a:solidFill>
                  <a:schemeClr val="tx2"/>
                </a:solidFill>
              </a:rPr>
              <a:t> in </a:t>
            </a:r>
            <a:r>
              <a:rPr lang="en-US" dirty="0" err="1">
                <a:solidFill>
                  <a:schemeClr val="tx2"/>
                </a:solidFill>
              </a:rPr>
              <a:t>disturbi</a:t>
            </a:r>
            <a:r>
              <a:rPr lang="en-US" dirty="0">
                <a:solidFill>
                  <a:schemeClr val="tx2"/>
                </a:solidFill>
              </a:rPr>
              <a:t> come la </a:t>
            </a:r>
            <a:r>
              <a:rPr lang="en-US" b="1" dirty="0" err="1">
                <a:solidFill>
                  <a:schemeClr val="tx2"/>
                </a:solidFill>
              </a:rPr>
              <a:t>schizofrenia</a:t>
            </a:r>
            <a:r>
              <a:rPr lang="en-US" dirty="0">
                <a:solidFill>
                  <a:schemeClr val="tx2"/>
                </a:solidFill>
              </a:rPr>
              <a:t> e </a:t>
            </a:r>
            <a:r>
              <a:rPr lang="en-US" dirty="0" err="1">
                <a:solidFill>
                  <a:schemeClr val="tx2"/>
                </a:solidFill>
              </a:rPr>
              <a:t>alcuni</a:t>
            </a:r>
            <a:r>
              <a:rPr lang="en-US" dirty="0">
                <a:solidFill>
                  <a:schemeClr val="tx2"/>
                </a:solidFill>
              </a:rPr>
              <a:t> </a:t>
            </a:r>
            <a:r>
              <a:rPr lang="en-US" dirty="0" err="1">
                <a:solidFill>
                  <a:schemeClr val="tx2"/>
                </a:solidFill>
              </a:rPr>
              <a:t>esperimenti</a:t>
            </a:r>
            <a:r>
              <a:rPr lang="en-US" dirty="0">
                <a:solidFill>
                  <a:schemeClr val="tx2"/>
                </a:solidFill>
              </a:rPr>
              <a:t> </a:t>
            </a:r>
            <a:r>
              <a:rPr lang="en-US" dirty="0" err="1">
                <a:solidFill>
                  <a:schemeClr val="tx2"/>
                </a:solidFill>
              </a:rPr>
              <a:t>hanno</a:t>
            </a:r>
            <a:r>
              <a:rPr lang="en-US" dirty="0">
                <a:solidFill>
                  <a:schemeClr val="tx2"/>
                </a:solidFill>
              </a:rPr>
              <a:t> </a:t>
            </a:r>
            <a:r>
              <a:rPr lang="en-US" dirty="0" err="1">
                <a:solidFill>
                  <a:schemeClr val="tx2"/>
                </a:solidFill>
              </a:rPr>
              <a:t>rilevato</a:t>
            </a:r>
            <a:r>
              <a:rPr lang="en-US" dirty="0">
                <a:solidFill>
                  <a:schemeClr val="tx2"/>
                </a:solidFill>
              </a:rPr>
              <a:t> </a:t>
            </a:r>
            <a:r>
              <a:rPr lang="en-US" dirty="0" err="1">
                <a:solidFill>
                  <a:schemeClr val="tx2"/>
                </a:solidFill>
              </a:rPr>
              <a:t>che</a:t>
            </a:r>
            <a:r>
              <a:rPr lang="en-US" dirty="0">
                <a:solidFill>
                  <a:schemeClr val="tx2"/>
                </a:solidFill>
              </a:rPr>
              <a:t> </a:t>
            </a:r>
            <a:r>
              <a:rPr lang="en-US" dirty="0" err="1">
                <a:solidFill>
                  <a:schemeClr val="tx2"/>
                </a:solidFill>
              </a:rPr>
              <a:t>lesioni</a:t>
            </a:r>
            <a:r>
              <a:rPr lang="en-US" dirty="0">
                <a:solidFill>
                  <a:schemeClr val="tx2"/>
                </a:solidFill>
              </a:rPr>
              <a:t> o una </a:t>
            </a:r>
            <a:r>
              <a:rPr lang="en-US" dirty="0" err="1">
                <a:solidFill>
                  <a:schemeClr val="tx2"/>
                </a:solidFill>
              </a:rPr>
              <a:t>particolare</a:t>
            </a:r>
            <a:r>
              <a:rPr lang="en-US" dirty="0">
                <a:solidFill>
                  <a:schemeClr val="tx2"/>
                </a:solidFill>
              </a:rPr>
              <a:t> </a:t>
            </a:r>
            <a:r>
              <a:rPr lang="en-US" dirty="0" err="1">
                <a:solidFill>
                  <a:schemeClr val="tx2"/>
                </a:solidFill>
              </a:rPr>
              <a:t>stimolazione</a:t>
            </a:r>
            <a:r>
              <a:rPr lang="en-US" dirty="0">
                <a:solidFill>
                  <a:schemeClr val="tx2"/>
                </a:solidFill>
              </a:rPr>
              <a:t> in </a:t>
            </a:r>
            <a:r>
              <a:rPr lang="en-US" dirty="0" err="1">
                <a:solidFill>
                  <a:schemeClr val="tx2"/>
                </a:solidFill>
              </a:rPr>
              <a:t>quest’area</a:t>
            </a:r>
            <a:r>
              <a:rPr lang="en-US" dirty="0">
                <a:solidFill>
                  <a:schemeClr val="tx2"/>
                </a:solidFill>
              </a:rPr>
              <a:t> </a:t>
            </a:r>
            <a:r>
              <a:rPr lang="en-US" dirty="0" err="1">
                <a:solidFill>
                  <a:schemeClr val="tx2"/>
                </a:solidFill>
              </a:rPr>
              <a:t>possono</a:t>
            </a:r>
            <a:r>
              <a:rPr lang="en-US" dirty="0">
                <a:solidFill>
                  <a:schemeClr val="tx2"/>
                </a:solidFill>
              </a:rPr>
              <a:t> </a:t>
            </a:r>
            <a:r>
              <a:rPr lang="en-US" dirty="0" err="1">
                <a:solidFill>
                  <a:schemeClr val="tx2"/>
                </a:solidFill>
              </a:rPr>
              <a:t>compromettere</a:t>
            </a:r>
            <a:r>
              <a:rPr lang="en-US" dirty="0">
                <a:solidFill>
                  <a:schemeClr val="tx2"/>
                </a:solidFill>
              </a:rPr>
              <a:t> la </a:t>
            </a:r>
            <a:r>
              <a:rPr lang="en-US" dirty="0" err="1">
                <a:solidFill>
                  <a:schemeClr val="tx2"/>
                </a:solidFill>
              </a:rPr>
              <a:t>capacità</a:t>
            </a:r>
            <a:r>
              <a:rPr lang="en-US" dirty="0">
                <a:solidFill>
                  <a:schemeClr val="tx2"/>
                </a:solidFill>
              </a:rPr>
              <a:t> </a:t>
            </a:r>
            <a:r>
              <a:rPr lang="en-US" dirty="0" err="1">
                <a:solidFill>
                  <a:schemeClr val="tx2"/>
                </a:solidFill>
              </a:rPr>
              <a:t>decisionale</a:t>
            </a:r>
            <a:r>
              <a:rPr lang="en-US" dirty="0">
                <a:solidFill>
                  <a:schemeClr val="tx2"/>
                </a:solidFill>
              </a:rPr>
              <a:t> </a:t>
            </a:r>
            <a:r>
              <a:rPr lang="en-US" dirty="0" err="1">
                <a:solidFill>
                  <a:schemeClr val="tx2"/>
                </a:solidFill>
              </a:rPr>
              <a:t>della</a:t>
            </a:r>
            <a:r>
              <a:rPr lang="en-US" dirty="0">
                <a:solidFill>
                  <a:schemeClr val="tx2"/>
                </a:solidFill>
              </a:rPr>
              <a:t> persona, o </a:t>
            </a:r>
            <a:r>
              <a:rPr lang="en-US" dirty="0" err="1">
                <a:solidFill>
                  <a:schemeClr val="tx2"/>
                </a:solidFill>
              </a:rPr>
              <a:t>addirittura</a:t>
            </a:r>
            <a:r>
              <a:rPr lang="en-US" dirty="0">
                <a:solidFill>
                  <a:schemeClr val="tx2"/>
                </a:solidFill>
              </a:rPr>
              <a:t> </a:t>
            </a:r>
            <a:r>
              <a:rPr lang="en-US" dirty="0" err="1">
                <a:solidFill>
                  <a:schemeClr val="tx2"/>
                </a:solidFill>
              </a:rPr>
              <a:t>provocare</a:t>
            </a:r>
            <a:r>
              <a:rPr lang="en-US" dirty="0">
                <a:solidFill>
                  <a:schemeClr val="tx2"/>
                </a:solidFill>
              </a:rPr>
              <a:t> </a:t>
            </a:r>
            <a:r>
              <a:rPr lang="en-US" dirty="0" err="1">
                <a:solidFill>
                  <a:schemeClr val="tx2"/>
                </a:solidFill>
              </a:rPr>
              <a:t>esperienze</a:t>
            </a:r>
            <a:r>
              <a:rPr lang="en-US" dirty="0">
                <a:solidFill>
                  <a:schemeClr val="tx2"/>
                </a:solidFill>
              </a:rPr>
              <a:t> </a:t>
            </a:r>
            <a:r>
              <a:rPr lang="en-US" dirty="0" err="1">
                <a:solidFill>
                  <a:schemeClr val="tx2"/>
                </a:solidFill>
              </a:rPr>
              <a:t>extracorporee</a:t>
            </a:r>
            <a:r>
              <a:rPr lang="en-US" dirty="0">
                <a:solidFill>
                  <a:schemeClr val="tx2"/>
                </a:solidFill>
              </a:rPr>
              <a:t>, </a:t>
            </a:r>
            <a:r>
              <a:rPr lang="en-US" dirty="0" err="1">
                <a:solidFill>
                  <a:schemeClr val="tx2"/>
                </a:solidFill>
              </a:rPr>
              <a:t>cioè</a:t>
            </a:r>
            <a:r>
              <a:rPr lang="en-US" dirty="0">
                <a:solidFill>
                  <a:schemeClr val="tx2"/>
                </a:solidFill>
              </a:rPr>
              <a:t> la </a:t>
            </a:r>
            <a:r>
              <a:rPr lang="en-US" dirty="0" err="1">
                <a:solidFill>
                  <a:schemeClr val="tx2"/>
                </a:solidFill>
              </a:rPr>
              <a:t>sensazione</a:t>
            </a:r>
            <a:r>
              <a:rPr lang="en-US" dirty="0">
                <a:solidFill>
                  <a:schemeClr val="tx2"/>
                </a:solidFill>
              </a:rPr>
              <a:t> (o </a:t>
            </a:r>
            <a:r>
              <a:rPr lang="en-US" dirty="0" err="1">
                <a:solidFill>
                  <a:schemeClr val="tx2"/>
                </a:solidFill>
              </a:rPr>
              <a:t>meglio</a:t>
            </a:r>
            <a:r>
              <a:rPr lang="en-US" dirty="0">
                <a:solidFill>
                  <a:schemeClr val="tx2"/>
                </a:solidFill>
              </a:rPr>
              <a:t>, </a:t>
            </a:r>
            <a:r>
              <a:rPr lang="en-US" dirty="0" err="1">
                <a:solidFill>
                  <a:schemeClr val="tx2"/>
                </a:solidFill>
              </a:rPr>
              <a:t>l’illusione</a:t>
            </a:r>
            <a:r>
              <a:rPr lang="en-US" dirty="0">
                <a:solidFill>
                  <a:schemeClr val="tx2"/>
                </a:solidFill>
              </a:rPr>
              <a:t>) di </a:t>
            </a:r>
            <a:r>
              <a:rPr lang="en-US" i="1" dirty="0" err="1">
                <a:solidFill>
                  <a:schemeClr val="tx2"/>
                </a:solidFill>
              </a:rPr>
              <a:t>uscire</a:t>
            </a:r>
            <a:r>
              <a:rPr lang="en-US" dirty="0">
                <a:solidFill>
                  <a:schemeClr val="tx2"/>
                </a:solidFill>
              </a:rPr>
              <a:t> e </a:t>
            </a:r>
            <a:r>
              <a:rPr lang="en-US" dirty="0" err="1">
                <a:solidFill>
                  <a:schemeClr val="tx2"/>
                </a:solidFill>
              </a:rPr>
              <a:t>staccarsi</a:t>
            </a:r>
            <a:r>
              <a:rPr lang="en-US" dirty="0">
                <a:solidFill>
                  <a:schemeClr val="tx2"/>
                </a:solidFill>
              </a:rPr>
              <a:t> dal proprio </a:t>
            </a:r>
            <a:r>
              <a:rPr lang="en-US" dirty="0" err="1">
                <a:solidFill>
                  <a:schemeClr val="tx2"/>
                </a:solidFill>
              </a:rPr>
              <a:t>corpo</a:t>
            </a:r>
            <a:r>
              <a:rPr lang="en-US" dirty="0">
                <a:solidFill>
                  <a:schemeClr val="tx2"/>
                </a:solidFill>
              </a:rPr>
              <a:t> </a:t>
            </a:r>
            <a:r>
              <a:rPr lang="en-US" dirty="0" err="1">
                <a:solidFill>
                  <a:schemeClr val="tx2"/>
                </a:solidFill>
              </a:rPr>
              <a:t>fisico</a:t>
            </a:r>
            <a:r>
              <a:rPr lang="en-US" dirty="0">
                <a:solidFill>
                  <a:schemeClr val="tx2"/>
                </a:solidFill>
              </a:rPr>
              <a:t> </a:t>
            </a:r>
            <a:r>
              <a:rPr lang="it-IT" dirty="0"/>
              <a:t>(wired.it)</a:t>
            </a:r>
            <a:r>
              <a:rPr lang="en-US" dirty="0">
                <a:solidFill>
                  <a:schemeClr val="tx2"/>
                </a:solidFill>
              </a:rPr>
              <a:t>.</a:t>
            </a:r>
          </a:p>
        </p:txBody>
      </p:sp>
      <p:pic>
        <p:nvPicPr>
          <p:cNvPr id="10242" name="Picture 2" descr="Risultati immagini per giunzione temporo parietale">
            <a:extLst>
              <a:ext uri="{FF2B5EF4-FFF2-40B4-BE49-F238E27FC236}">
                <a16:creationId xmlns:a16="http://schemas.microsoft.com/office/drawing/2014/main" id="{CFFCDFB8-65F9-4383-AF82-CFC11DA204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66995" y="966409"/>
            <a:ext cx="4667099" cy="466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56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E574D91-1EA5-4F83-9A11-2D9288764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CasellaDiTesto 1">
            <a:extLst>
              <a:ext uri="{FF2B5EF4-FFF2-40B4-BE49-F238E27FC236}">
                <a16:creationId xmlns:a16="http://schemas.microsoft.com/office/drawing/2014/main" id="{4B61E232-5709-40B6-8ED0-254E8F7B73DB}"/>
              </a:ext>
            </a:extLst>
          </p:cNvPr>
          <p:cNvSpPr txBox="1"/>
          <p:nvPr/>
        </p:nvSpPr>
        <p:spPr>
          <a:xfrm>
            <a:off x="640081" y="2764971"/>
            <a:ext cx="4010296" cy="3472543"/>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sz="1500" b="1">
                <a:solidFill>
                  <a:schemeClr val="tx2"/>
                </a:solidFill>
              </a:rPr>
              <a:t>Il </a:t>
            </a:r>
            <a:r>
              <a:rPr lang="en-US" sz="1500" b="1" i="1">
                <a:solidFill>
                  <a:schemeClr val="tx2"/>
                </a:solidFill>
              </a:rPr>
              <a:t>Nucleus accumbens</a:t>
            </a:r>
            <a:br>
              <a:rPr lang="en-US" sz="1500">
                <a:solidFill>
                  <a:schemeClr val="tx2"/>
                </a:solidFill>
              </a:rPr>
            </a:br>
            <a:r>
              <a:rPr lang="en-US" sz="1500">
                <a:solidFill>
                  <a:schemeClr val="tx2"/>
                </a:solidFill>
              </a:rPr>
              <a:t>È un raggruppamento di neuroni, presente in ciascun emisfero, che si pensa giochi un ruolo determinante nei processi che portano alle sensazioni di </a:t>
            </a:r>
            <a:r>
              <a:rPr lang="en-US" sz="1500" b="1">
                <a:solidFill>
                  <a:schemeClr val="tx2"/>
                </a:solidFill>
              </a:rPr>
              <a:t>piacere</a:t>
            </a:r>
            <a:r>
              <a:rPr lang="en-US" sz="1500">
                <a:solidFill>
                  <a:schemeClr val="tx2"/>
                </a:solidFill>
              </a:rPr>
              <a:t> (così come, al contrario, </a:t>
            </a:r>
            <a:r>
              <a:rPr lang="en-US" sz="1500" b="1">
                <a:solidFill>
                  <a:schemeClr val="tx2"/>
                </a:solidFill>
              </a:rPr>
              <a:t>nella depressione</a:t>
            </a:r>
            <a:r>
              <a:rPr lang="en-US" sz="1500">
                <a:solidFill>
                  <a:schemeClr val="tx2"/>
                </a:solidFill>
              </a:rPr>
              <a:t>), della </a:t>
            </a:r>
            <a:r>
              <a:rPr lang="en-US" sz="1500" b="1">
                <a:solidFill>
                  <a:schemeClr val="tx2"/>
                </a:solidFill>
              </a:rPr>
              <a:t>risata</a:t>
            </a:r>
            <a:r>
              <a:rPr lang="en-US" sz="1500">
                <a:solidFill>
                  <a:schemeClr val="tx2"/>
                </a:solidFill>
              </a:rPr>
              <a:t>, e persino nei meccanismi che determinano l’</a:t>
            </a:r>
            <a:r>
              <a:rPr lang="en-US" sz="1500" b="1">
                <a:solidFill>
                  <a:schemeClr val="tx2"/>
                </a:solidFill>
              </a:rPr>
              <a:t>effetto placebo</a:t>
            </a:r>
            <a:r>
              <a:rPr lang="en-US" sz="1500">
                <a:solidFill>
                  <a:schemeClr val="tx2"/>
                </a:solidFill>
              </a:rPr>
              <a:t>. Inoltre, per il suo stretto legame con un </a:t>
            </a:r>
            <a:r>
              <a:rPr lang="en-US" sz="1500" b="1">
                <a:solidFill>
                  <a:schemeClr val="tx2"/>
                </a:solidFill>
              </a:rPr>
              <a:t>neurotrasmettitore</a:t>
            </a:r>
            <a:r>
              <a:rPr lang="en-US" sz="1500">
                <a:solidFill>
                  <a:schemeClr val="tx2"/>
                </a:solidFill>
              </a:rPr>
              <a:t>, la </a:t>
            </a:r>
            <a:r>
              <a:rPr lang="en-US" sz="1500" b="1">
                <a:solidFill>
                  <a:schemeClr val="tx2"/>
                </a:solidFill>
              </a:rPr>
              <a:t>dopamina</a:t>
            </a:r>
            <a:r>
              <a:rPr lang="en-US" sz="1500">
                <a:solidFill>
                  <a:schemeClr val="tx2"/>
                </a:solidFill>
              </a:rPr>
              <a:t>, sembra essere coinvolto nel fenomeno della </a:t>
            </a:r>
            <a:r>
              <a:rPr lang="en-US" sz="1500" b="1">
                <a:solidFill>
                  <a:schemeClr val="tx2"/>
                </a:solidFill>
              </a:rPr>
              <a:t>dipendenza</a:t>
            </a:r>
            <a:r>
              <a:rPr lang="en-US" sz="1500">
                <a:solidFill>
                  <a:schemeClr val="tx2"/>
                </a:solidFill>
              </a:rPr>
              <a:t> e dell’abuso di droghe come la cocaina e le amfetamine (wired.it).</a:t>
            </a:r>
          </a:p>
          <a:p>
            <a:pPr marL="384048" indent="-384048" defTabSz="914400">
              <a:lnSpc>
                <a:spcPct val="94000"/>
              </a:lnSpc>
              <a:spcAft>
                <a:spcPts val="200"/>
              </a:spcAft>
              <a:buFont typeface="Franklin Gothic Book" panose="020B0503020102020204" pitchFamily="34" charset="0"/>
            </a:pPr>
            <a:endParaRPr lang="en-US" sz="1500">
              <a:solidFill>
                <a:schemeClr val="tx2"/>
              </a:solidFill>
            </a:endParaRPr>
          </a:p>
        </p:txBody>
      </p:sp>
      <p:sp>
        <p:nvSpPr>
          <p:cNvPr id="73" name="Rectangle 72">
            <a:extLst>
              <a:ext uri="{FF2B5EF4-FFF2-40B4-BE49-F238E27FC236}">
                <a16:creationId xmlns:a16="http://schemas.microsoft.com/office/drawing/2014/main" id="{7F40736D-9F46-4CE9-A931-25D43AD3C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266" name="Picture 2" descr="Risultati immagini per Nucleus accumbens">
            <a:extLst>
              <a:ext uri="{FF2B5EF4-FFF2-40B4-BE49-F238E27FC236}">
                <a16:creationId xmlns:a16="http://schemas.microsoft.com/office/drawing/2014/main" id="{1C15BE01-0FE9-4A0C-815C-537BCBFB427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167683" y="929739"/>
            <a:ext cx="5384074" cy="5007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799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444D20D-3601-4704-B26E-2C33A0F0774C}"/>
              </a:ext>
            </a:extLst>
          </p:cNvPr>
          <p:cNvSpPr>
            <a:spLocks noGrp="1"/>
          </p:cNvSpPr>
          <p:nvPr>
            <p:ph idx="1"/>
          </p:nvPr>
        </p:nvSpPr>
        <p:spPr>
          <a:xfrm>
            <a:off x="786193" y="152401"/>
            <a:ext cx="3360056" cy="3581400"/>
          </a:xfrm>
        </p:spPr>
        <p:txBody>
          <a:bodyPr>
            <a:noAutofit/>
          </a:bodyPr>
          <a:lstStyle/>
          <a:p>
            <a:pPr marL="0" indent="0">
              <a:buNone/>
            </a:pPr>
            <a:r>
              <a:rPr lang="it-IT" sz="1800" b="1" dirty="0"/>
              <a:t>L’area motoria supplementare</a:t>
            </a:r>
            <a:br>
              <a:rPr lang="it-IT" sz="1800" dirty="0"/>
            </a:br>
            <a:r>
              <a:rPr lang="it-IT" sz="1800" dirty="0"/>
              <a:t>È molto probabilmente grazie a quest’area, situata all’interno della corteccia motoria, che riusciamo a muoverci in maniera </a:t>
            </a:r>
            <a:r>
              <a:rPr lang="it-IT" sz="1800" b="1" dirty="0"/>
              <a:t>coordinata</a:t>
            </a:r>
            <a:r>
              <a:rPr lang="it-IT" sz="1800" dirty="0"/>
              <a:t>. I suoi neuroni si connettono direttamente al midollo spinale e sembra rivestano un ruolo diretto nel controllo dei movimenti in una sequenza, della </a:t>
            </a:r>
            <a:r>
              <a:rPr lang="it-IT" sz="1800" b="1" dirty="0"/>
              <a:t>postura</a:t>
            </a:r>
            <a:r>
              <a:rPr lang="it-IT" sz="1800" dirty="0"/>
              <a:t>, ma anche (come hanno rivelato diversi esperimenti di imaging sulle scimmie) nella </a:t>
            </a:r>
            <a:r>
              <a:rPr lang="it-IT" sz="1800" b="1" dirty="0"/>
              <a:t>sincronizzazione</a:t>
            </a:r>
            <a:r>
              <a:rPr lang="it-IT" sz="1800" dirty="0"/>
              <a:t> e </a:t>
            </a:r>
            <a:r>
              <a:rPr lang="it-IT" sz="1800" b="1" dirty="0"/>
              <a:t>coordinazione tra il lato destro e quello sinistro</a:t>
            </a:r>
            <a:r>
              <a:rPr lang="it-IT" sz="1800" dirty="0"/>
              <a:t> del nostro corpo, come per esempio quando dobbiamo alternarli (pensiamo alla camminata) oppure quando ci ritroviamo a compiere un’azione con la mano destra e una diversa con la sinistra.</a:t>
            </a:r>
          </a:p>
          <a:p>
            <a:endParaRPr lang="it-IT" sz="1800" dirty="0"/>
          </a:p>
        </p:txBody>
      </p:sp>
      <p:pic>
        <p:nvPicPr>
          <p:cNvPr id="5" name="Picture 2" descr="Immagine correlata">
            <a:extLst>
              <a:ext uri="{FF2B5EF4-FFF2-40B4-BE49-F238E27FC236}">
                <a16:creationId xmlns:a16="http://schemas.microsoft.com/office/drawing/2014/main" id="{AB7083A8-E85B-41B9-BEA2-98A269FFA11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2845"/>
          <a:stretch/>
        </p:blipFill>
        <p:spPr bwMode="auto">
          <a:xfrm>
            <a:off x="4243009" y="870857"/>
            <a:ext cx="7821587" cy="4526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07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386" name="Picture 2" descr="Risultati immagini per area per la forma visiva delle parole">
            <a:extLst>
              <a:ext uri="{FF2B5EF4-FFF2-40B4-BE49-F238E27FC236}">
                <a16:creationId xmlns:a16="http://schemas.microsoft.com/office/drawing/2014/main" id="{228A9D84-61A9-471C-B317-A06E5703C464}"/>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r="1" b="2572"/>
          <a:stretch/>
        </p:blipFill>
        <p:spPr bwMode="auto">
          <a:xfrm>
            <a:off x="-1" y="10"/>
            <a:ext cx="12188652"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10D37B0-F8E8-472D-A027-692EA9F1DD13}"/>
              </a:ext>
            </a:extLst>
          </p:cNvPr>
          <p:cNvSpPr txBox="1"/>
          <p:nvPr/>
        </p:nvSpPr>
        <p:spPr>
          <a:xfrm>
            <a:off x="1526419" y="882952"/>
            <a:ext cx="9601200" cy="3581400"/>
          </a:xfrm>
          <a:prstGeom prst="rect">
            <a:avLst/>
          </a:prstGeom>
        </p:spPr>
        <p:txBody>
          <a:bodyPr vert="horz" lIns="91440" tIns="45720" rIns="91440" bIns="45720" rtlCol="0">
            <a:noAutofit/>
          </a:bodyPr>
          <a:lstStyle/>
          <a:p>
            <a:pPr marL="384048" indent="-384048" defTabSz="914400">
              <a:lnSpc>
                <a:spcPct val="94000"/>
              </a:lnSpc>
              <a:spcAft>
                <a:spcPts val="200"/>
              </a:spcAft>
              <a:buFont typeface="Franklin Gothic Book" panose="020B0503020102020204" pitchFamily="34" charset="0"/>
            </a:pPr>
            <a:r>
              <a:rPr lang="en-US" sz="2000" b="1" dirty="0" err="1">
                <a:solidFill>
                  <a:schemeClr val="accent1">
                    <a:lumMod val="75000"/>
                  </a:schemeClr>
                </a:solidFill>
              </a:rPr>
              <a:t>L’area</a:t>
            </a:r>
            <a:r>
              <a:rPr lang="en-US" sz="2000" b="1" dirty="0">
                <a:solidFill>
                  <a:schemeClr val="accent1">
                    <a:lumMod val="75000"/>
                  </a:schemeClr>
                </a:solidFill>
              </a:rPr>
              <a:t> per la forma </a:t>
            </a:r>
            <a:r>
              <a:rPr lang="en-US" sz="2000" b="1" dirty="0" err="1">
                <a:solidFill>
                  <a:schemeClr val="accent1">
                    <a:lumMod val="75000"/>
                  </a:schemeClr>
                </a:solidFill>
              </a:rPr>
              <a:t>visiva</a:t>
            </a:r>
            <a:r>
              <a:rPr lang="en-US" sz="2000" b="1" dirty="0">
                <a:solidFill>
                  <a:schemeClr val="accent1">
                    <a:lumMod val="75000"/>
                  </a:schemeClr>
                </a:solidFill>
              </a:rPr>
              <a:t> </a:t>
            </a:r>
            <a:r>
              <a:rPr lang="en-US" sz="2000" b="1" dirty="0" err="1">
                <a:solidFill>
                  <a:schemeClr val="accent1">
                    <a:lumMod val="75000"/>
                  </a:schemeClr>
                </a:solidFill>
              </a:rPr>
              <a:t>delle</a:t>
            </a:r>
            <a:r>
              <a:rPr lang="en-US" sz="2000" b="1" dirty="0">
                <a:solidFill>
                  <a:schemeClr val="accent1">
                    <a:lumMod val="75000"/>
                  </a:schemeClr>
                </a:solidFill>
              </a:rPr>
              <a:t> parole</a:t>
            </a:r>
            <a:br>
              <a:rPr lang="en-US" sz="2000" dirty="0">
                <a:solidFill>
                  <a:schemeClr val="accent1">
                    <a:lumMod val="75000"/>
                  </a:schemeClr>
                </a:solidFill>
              </a:rPr>
            </a:br>
            <a:r>
              <a:rPr lang="en-US" sz="2000" dirty="0">
                <a:solidFill>
                  <a:schemeClr val="accent1">
                    <a:lumMod val="75000"/>
                  </a:schemeClr>
                </a:solidFill>
              </a:rPr>
              <a:t>Questa zona, </a:t>
            </a:r>
            <a:r>
              <a:rPr lang="en-US" sz="2000" dirty="0" err="1">
                <a:solidFill>
                  <a:schemeClr val="accent1">
                    <a:lumMod val="75000"/>
                  </a:schemeClr>
                </a:solidFill>
              </a:rPr>
              <a:t>situata</a:t>
            </a:r>
            <a:r>
              <a:rPr lang="en-US" sz="2000" dirty="0">
                <a:solidFill>
                  <a:schemeClr val="accent1">
                    <a:lumMod val="75000"/>
                  </a:schemeClr>
                </a:solidFill>
              </a:rPr>
              <a:t> </a:t>
            </a:r>
            <a:r>
              <a:rPr lang="en-US" sz="2000" dirty="0" err="1">
                <a:solidFill>
                  <a:schemeClr val="accent1">
                    <a:lumMod val="75000"/>
                  </a:schemeClr>
                </a:solidFill>
              </a:rPr>
              <a:t>nella</a:t>
            </a:r>
            <a:r>
              <a:rPr lang="en-US" sz="2000" dirty="0">
                <a:solidFill>
                  <a:schemeClr val="accent1">
                    <a:lumMod val="75000"/>
                  </a:schemeClr>
                </a:solidFill>
              </a:rPr>
              <a:t> </a:t>
            </a:r>
            <a:r>
              <a:rPr lang="en-US" sz="2000" dirty="0" err="1">
                <a:solidFill>
                  <a:schemeClr val="accent1">
                    <a:lumMod val="75000"/>
                  </a:schemeClr>
                </a:solidFill>
              </a:rPr>
              <a:t>corteccia</a:t>
            </a:r>
            <a:r>
              <a:rPr lang="en-US" sz="2000" dirty="0">
                <a:solidFill>
                  <a:schemeClr val="accent1">
                    <a:lumMod val="75000"/>
                  </a:schemeClr>
                </a:solidFill>
              </a:rPr>
              <a:t> </a:t>
            </a:r>
            <a:r>
              <a:rPr lang="en-US" sz="2000" dirty="0" err="1">
                <a:solidFill>
                  <a:schemeClr val="accent1">
                    <a:lumMod val="75000"/>
                  </a:schemeClr>
                </a:solidFill>
              </a:rPr>
              <a:t>visiva</a:t>
            </a:r>
            <a:r>
              <a:rPr lang="en-US" sz="2000" dirty="0">
                <a:solidFill>
                  <a:schemeClr val="accent1">
                    <a:lumMod val="75000"/>
                  </a:schemeClr>
                </a:solidFill>
              </a:rPr>
              <a:t>, è </a:t>
            </a:r>
            <a:r>
              <a:rPr lang="en-US" sz="2000" dirty="0" err="1">
                <a:solidFill>
                  <a:schemeClr val="accent1">
                    <a:lumMod val="75000"/>
                  </a:schemeClr>
                </a:solidFill>
              </a:rPr>
              <a:t>specializzata</a:t>
            </a:r>
            <a:r>
              <a:rPr lang="en-US" sz="2000" dirty="0">
                <a:solidFill>
                  <a:schemeClr val="accent1">
                    <a:lumMod val="75000"/>
                  </a:schemeClr>
                </a:solidFill>
              </a:rPr>
              <a:t> </a:t>
            </a:r>
            <a:r>
              <a:rPr lang="en-US" sz="2000" dirty="0" err="1">
                <a:solidFill>
                  <a:schemeClr val="accent1">
                    <a:lumMod val="75000"/>
                  </a:schemeClr>
                </a:solidFill>
              </a:rPr>
              <a:t>nel</a:t>
            </a:r>
            <a:r>
              <a:rPr lang="en-US" sz="2000" dirty="0">
                <a:solidFill>
                  <a:schemeClr val="accent1">
                    <a:lumMod val="75000"/>
                  </a:schemeClr>
                </a:solidFill>
              </a:rPr>
              <a:t> </a:t>
            </a:r>
            <a:r>
              <a:rPr lang="en-US" sz="2000" dirty="0" err="1">
                <a:solidFill>
                  <a:schemeClr val="accent1">
                    <a:lumMod val="75000"/>
                  </a:schemeClr>
                </a:solidFill>
              </a:rPr>
              <a:t>riconoscimento</a:t>
            </a:r>
            <a:r>
              <a:rPr lang="en-US" sz="2000" dirty="0">
                <a:solidFill>
                  <a:schemeClr val="accent1">
                    <a:lumMod val="75000"/>
                  </a:schemeClr>
                </a:solidFill>
              </a:rPr>
              <a:t> </a:t>
            </a:r>
            <a:r>
              <a:rPr lang="en-US" sz="2000" dirty="0" err="1">
                <a:solidFill>
                  <a:schemeClr val="accent1">
                    <a:lumMod val="75000"/>
                  </a:schemeClr>
                </a:solidFill>
              </a:rPr>
              <a:t>automatico</a:t>
            </a:r>
            <a:r>
              <a:rPr lang="en-US" sz="2000" dirty="0">
                <a:solidFill>
                  <a:schemeClr val="accent1">
                    <a:lumMod val="75000"/>
                  </a:schemeClr>
                </a:solidFill>
              </a:rPr>
              <a:t> </a:t>
            </a:r>
            <a:r>
              <a:rPr lang="en-US" sz="2000" dirty="0" err="1">
                <a:solidFill>
                  <a:schemeClr val="accent1">
                    <a:lumMod val="75000"/>
                  </a:schemeClr>
                </a:solidFill>
              </a:rPr>
              <a:t>della</a:t>
            </a:r>
            <a:r>
              <a:rPr lang="en-US" sz="2000" dirty="0">
                <a:solidFill>
                  <a:schemeClr val="accent1">
                    <a:lumMod val="75000"/>
                  </a:schemeClr>
                </a:solidFill>
              </a:rPr>
              <a:t> forma </a:t>
            </a:r>
            <a:r>
              <a:rPr lang="en-US" sz="2000" dirty="0" err="1">
                <a:solidFill>
                  <a:schemeClr val="accent1">
                    <a:lumMod val="75000"/>
                  </a:schemeClr>
                </a:solidFill>
              </a:rPr>
              <a:t>delle</a:t>
            </a:r>
            <a:r>
              <a:rPr lang="en-US" sz="2000" dirty="0">
                <a:solidFill>
                  <a:schemeClr val="accent1">
                    <a:lumMod val="75000"/>
                  </a:schemeClr>
                </a:solidFill>
              </a:rPr>
              <a:t> </a:t>
            </a:r>
            <a:r>
              <a:rPr lang="en-US" sz="2000" b="1" dirty="0" err="1">
                <a:solidFill>
                  <a:schemeClr val="accent1">
                    <a:lumMod val="75000"/>
                  </a:schemeClr>
                </a:solidFill>
              </a:rPr>
              <a:t>lettere</a:t>
            </a:r>
            <a:r>
              <a:rPr lang="en-US" sz="2000" dirty="0">
                <a:solidFill>
                  <a:schemeClr val="accent1">
                    <a:lumMod val="75000"/>
                  </a:schemeClr>
                </a:solidFill>
              </a:rPr>
              <a:t> e </a:t>
            </a:r>
            <a:r>
              <a:rPr lang="en-US" sz="2000" dirty="0" err="1">
                <a:solidFill>
                  <a:schemeClr val="accent1">
                    <a:lumMod val="75000"/>
                  </a:schemeClr>
                </a:solidFill>
              </a:rPr>
              <a:t>delle</a:t>
            </a:r>
            <a:r>
              <a:rPr lang="en-US" sz="2000" dirty="0">
                <a:solidFill>
                  <a:schemeClr val="accent1">
                    <a:lumMod val="75000"/>
                  </a:schemeClr>
                </a:solidFill>
              </a:rPr>
              <a:t> </a:t>
            </a:r>
            <a:r>
              <a:rPr lang="en-US" sz="2000" b="1" dirty="0">
                <a:solidFill>
                  <a:schemeClr val="accent1">
                    <a:lumMod val="75000"/>
                  </a:schemeClr>
                </a:solidFill>
              </a:rPr>
              <a:t>parole</a:t>
            </a:r>
            <a:r>
              <a:rPr lang="en-US" sz="2000" dirty="0">
                <a:solidFill>
                  <a:schemeClr val="accent1">
                    <a:lumMod val="75000"/>
                  </a:schemeClr>
                </a:solidFill>
              </a:rPr>
              <a:t>. La </a:t>
            </a:r>
            <a:r>
              <a:rPr lang="en-US" sz="2000" dirty="0" err="1">
                <a:solidFill>
                  <a:schemeClr val="accent1">
                    <a:lumMod val="75000"/>
                  </a:schemeClr>
                </a:solidFill>
              </a:rPr>
              <a:t>sua</a:t>
            </a:r>
            <a:r>
              <a:rPr lang="en-US" sz="2000" dirty="0">
                <a:solidFill>
                  <a:schemeClr val="accent1">
                    <a:lumMod val="75000"/>
                  </a:schemeClr>
                </a:solidFill>
              </a:rPr>
              <a:t> </a:t>
            </a:r>
            <a:r>
              <a:rPr lang="en-US" sz="2000" dirty="0" err="1">
                <a:solidFill>
                  <a:schemeClr val="accent1">
                    <a:lumMod val="75000"/>
                  </a:schemeClr>
                </a:solidFill>
              </a:rPr>
              <a:t>sensibilità</a:t>
            </a:r>
            <a:r>
              <a:rPr lang="en-US" sz="2000" dirty="0">
                <a:solidFill>
                  <a:schemeClr val="accent1">
                    <a:lumMod val="75000"/>
                  </a:schemeClr>
                </a:solidFill>
              </a:rPr>
              <a:t> </a:t>
            </a:r>
            <a:r>
              <a:rPr lang="en-US" sz="2000" dirty="0" err="1">
                <a:solidFill>
                  <a:schemeClr val="accent1">
                    <a:lumMod val="75000"/>
                  </a:schemeClr>
                </a:solidFill>
              </a:rPr>
              <a:t>varia</a:t>
            </a:r>
            <a:r>
              <a:rPr lang="en-US" sz="2000" dirty="0">
                <a:solidFill>
                  <a:schemeClr val="accent1">
                    <a:lumMod val="75000"/>
                  </a:schemeClr>
                </a:solidFill>
              </a:rPr>
              <a:t> molto in base al </a:t>
            </a:r>
            <a:r>
              <a:rPr lang="en-US" sz="2000" b="1" dirty="0" err="1">
                <a:solidFill>
                  <a:schemeClr val="accent1">
                    <a:lumMod val="75000"/>
                  </a:schemeClr>
                </a:solidFill>
              </a:rPr>
              <a:t>grado</a:t>
            </a:r>
            <a:r>
              <a:rPr lang="en-US" sz="2000" b="1" dirty="0">
                <a:solidFill>
                  <a:schemeClr val="accent1">
                    <a:lumMod val="75000"/>
                  </a:schemeClr>
                </a:solidFill>
              </a:rPr>
              <a:t> di </a:t>
            </a:r>
            <a:r>
              <a:rPr lang="en-US" sz="2000" b="1" dirty="0" err="1">
                <a:solidFill>
                  <a:schemeClr val="accent1">
                    <a:lumMod val="75000"/>
                  </a:schemeClr>
                </a:solidFill>
              </a:rPr>
              <a:t>familiarità</a:t>
            </a:r>
            <a:r>
              <a:rPr lang="en-US" sz="2000" dirty="0">
                <a:solidFill>
                  <a:schemeClr val="accent1">
                    <a:lumMod val="75000"/>
                  </a:schemeClr>
                </a:solidFill>
              </a:rPr>
              <a:t> </a:t>
            </a:r>
            <a:r>
              <a:rPr lang="en-US" sz="2000" dirty="0" err="1">
                <a:solidFill>
                  <a:schemeClr val="accent1">
                    <a:lumMod val="75000"/>
                  </a:schemeClr>
                </a:solidFill>
              </a:rPr>
              <a:t>che</a:t>
            </a:r>
            <a:r>
              <a:rPr lang="en-US" sz="2000" dirty="0">
                <a:solidFill>
                  <a:schemeClr val="accent1">
                    <a:lumMod val="75000"/>
                  </a:schemeClr>
                </a:solidFill>
              </a:rPr>
              <a:t> </a:t>
            </a:r>
            <a:r>
              <a:rPr lang="en-US" sz="2000" dirty="0" err="1">
                <a:solidFill>
                  <a:schemeClr val="accent1">
                    <a:lumMod val="75000"/>
                  </a:schemeClr>
                </a:solidFill>
              </a:rPr>
              <a:t>abbiamo</a:t>
            </a:r>
            <a:r>
              <a:rPr lang="en-US" sz="2000" dirty="0">
                <a:solidFill>
                  <a:schemeClr val="accent1">
                    <a:lumMod val="75000"/>
                  </a:schemeClr>
                </a:solidFill>
              </a:rPr>
              <a:t> con </a:t>
            </a:r>
            <a:r>
              <a:rPr lang="en-US" sz="2000" dirty="0" err="1">
                <a:solidFill>
                  <a:schemeClr val="accent1">
                    <a:lumMod val="75000"/>
                  </a:schemeClr>
                </a:solidFill>
              </a:rPr>
              <a:t>esse</a:t>
            </a:r>
            <a:r>
              <a:rPr lang="en-US" sz="2000" dirty="0">
                <a:solidFill>
                  <a:schemeClr val="accent1">
                    <a:lumMod val="75000"/>
                  </a:schemeClr>
                </a:solidFill>
              </a:rPr>
              <a:t>, tanto </a:t>
            </a:r>
            <a:r>
              <a:rPr lang="en-US" sz="2000" dirty="0" err="1">
                <a:solidFill>
                  <a:schemeClr val="accent1">
                    <a:lumMod val="75000"/>
                  </a:schemeClr>
                </a:solidFill>
              </a:rPr>
              <a:t>che</a:t>
            </a:r>
            <a:r>
              <a:rPr lang="en-US" sz="2000" dirty="0">
                <a:solidFill>
                  <a:schemeClr val="accent1">
                    <a:lumMod val="75000"/>
                  </a:schemeClr>
                </a:solidFill>
              </a:rPr>
              <a:t> </a:t>
            </a:r>
            <a:r>
              <a:rPr lang="en-US" sz="2000" b="1" dirty="0" err="1">
                <a:solidFill>
                  <a:schemeClr val="accent1">
                    <a:lumMod val="75000"/>
                  </a:schemeClr>
                </a:solidFill>
              </a:rPr>
              <a:t>analizzandone</a:t>
            </a:r>
            <a:r>
              <a:rPr lang="en-US" sz="2000" b="1" dirty="0">
                <a:solidFill>
                  <a:schemeClr val="accent1">
                    <a:lumMod val="75000"/>
                  </a:schemeClr>
                </a:solidFill>
              </a:rPr>
              <a:t> </a:t>
            </a:r>
            <a:r>
              <a:rPr lang="en-US" sz="2000" b="1" dirty="0" err="1">
                <a:solidFill>
                  <a:schemeClr val="accent1">
                    <a:lumMod val="75000"/>
                  </a:schemeClr>
                </a:solidFill>
              </a:rPr>
              <a:t>l’attività</a:t>
            </a:r>
            <a:r>
              <a:rPr lang="en-US" sz="2000" b="1" dirty="0">
                <a:solidFill>
                  <a:schemeClr val="accent1">
                    <a:lumMod val="75000"/>
                  </a:schemeClr>
                </a:solidFill>
              </a:rPr>
              <a:t> </a:t>
            </a:r>
            <a:r>
              <a:rPr lang="en-US" sz="2000" b="1" dirty="0" err="1">
                <a:solidFill>
                  <a:schemeClr val="accent1">
                    <a:lumMod val="75000"/>
                  </a:schemeClr>
                </a:solidFill>
              </a:rPr>
              <a:t>elettrica</a:t>
            </a:r>
            <a:r>
              <a:rPr lang="en-US" sz="2000" dirty="0">
                <a:solidFill>
                  <a:schemeClr val="accent1">
                    <a:lumMod val="75000"/>
                  </a:schemeClr>
                </a:solidFill>
              </a:rPr>
              <a:t> è </a:t>
            </a:r>
            <a:r>
              <a:rPr lang="en-US" sz="2000" dirty="0" err="1">
                <a:solidFill>
                  <a:schemeClr val="accent1">
                    <a:lumMod val="75000"/>
                  </a:schemeClr>
                </a:solidFill>
              </a:rPr>
              <a:t>possibile</a:t>
            </a:r>
            <a:r>
              <a:rPr lang="en-US" sz="2000" dirty="0">
                <a:solidFill>
                  <a:schemeClr val="accent1">
                    <a:lumMod val="75000"/>
                  </a:schemeClr>
                </a:solidFill>
              </a:rPr>
              <a:t> </a:t>
            </a:r>
            <a:r>
              <a:rPr lang="en-US" sz="2000" dirty="0" err="1">
                <a:solidFill>
                  <a:schemeClr val="accent1">
                    <a:lumMod val="75000"/>
                  </a:schemeClr>
                </a:solidFill>
              </a:rPr>
              <a:t>capire</a:t>
            </a:r>
            <a:r>
              <a:rPr lang="en-US" sz="2000" dirty="0">
                <a:solidFill>
                  <a:schemeClr val="accent1">
                    <a:lumMod val="75000"/>
                  </a:schemeClr>
                </a:solidFill>
              </a:rPr>
              <a:t> se un </a:t>
            </a:r>
            <a:r>
              <a:rPr lang="en-US" sz="2000" dirty="0" err="1">
                <a:solidFill>
                  <a:schemeClr val="accent1">
                    <a:lumMod val="75000"/>
                  </a:schemeClr>
                </a:solidFill>
              </a:rPr>
              <a:t>soggetto</a:t>
            </a:r>
            <a:r>
              <a:rPr lang="en-US" sz="2000" dirty="0">
                <a:solidFill>
                  <a:schemeClr val="accent1">
                    <a:lumMod val="75000"/>
                  </a:schemeClr>
                </a:solidFill>
              </a:rPr>
              <a:t> </a:t>
            </a:r>
            <a:r>
              <a:rPr lang="en-US" sz="2000" dirty="0" err="1">
                <a:solidFill>
                  <a:schemeClr val="accent1">
                    <a:lumMod val="75000"/>
                  </a:schemeClr>
                </a:solidFill>
              </a:rPr>
              <a:t>sia</a:t>
            </a:r>
            <a:r>
              <a:rPr lang="en-US" sz="2000" dirty="0">
                <a:solidFill>
                  <a:schemeClr val="accent1">
                    <a:lumMod val="75000"/>
                  </a:schemeClr>
                </a:solidFill>
              </a:rPr>
              <a:t> o </a:t>
            </a:r>
            <a:r>
              <a:rPr lang="en-US" sz="2000" dirty="0" err="1">
                <a:solidFill>
                  <a:schemeClr val="accent1">
                    <a:lumMod val="75000"/>
                  </a:schemeClr>
                </a:solidFill>
              </a:rPr>
              <a:t>meno</a:t>
            </a:r>
            <a:r>
              <a:rPr lang="en-US" sz="2000" dirty="0">
                <a:solidFill>
                  <a:schemeClr val="accent1">
                    <a:lumMod val="75000"/>
                  </a:schemeClr>
                </a:solidFill>
              </a:rPr>
              <a:t> </a:t>
            </a:r>
            <a:r>
              <a:rPr lang="en-US" sz="2000" dirty="0" err="1">
                <a:solidFill>
                  <a:schemeClr val="accent1">
                    <a:lumMod val="75000"/>
                  </a:schemeClr>
                </a:solidFill>
              </a:rPr>
              <a:t>madrelingua</a:t>
            </a:r>
            <a:r>
              <a:rPr lang="en-US" sz="2000" dirty="0">
                <a:solidFill>
                  <a:schemeClr val="accent1">
                    <a:lumMod val="75000"/>
                  </a:schemeClr>
                </a:solidFill>
              </a:rPr>
              <a:t> </a:t>
            </a:r>
            <a:r>
              <a:rPr lang="en-US" sz="2000" dirty="0" err="1">
                <a:solidFill>
                  <a:schemeClr val="accent1">
                    <a:lumMod val="75000"/>
                  </a:schemeClr>
                </a:solidFill>
              </a:rPr>
              <a:t>anche</a:t>
            </a:r>
            <a:r>
              <a:rPr lang="en-US" sz="2000" dirty="0">
                <a:solidFill>
                  <a:schemeClr val="accent1">
                    <a:lumMod val="75000"/>
                  </a:schemeClr>
                </a:solidFill>
              </a:rPr>
              <a:t> </a:t>
            </a:r>
            <a:r>
              <a:rPr lang="en-US" sz="2000" dirty="0" err="1">
                <a:solidFill>
                  <a:schemeClr val="accent1">
                    <a:lumMod val="75000"/>
                  </a:schemeClr>
                </a:solidFill>
              </a:rPr>
              <a:t>mentre</a:t>
            </a:r>
            <a:r>
              <a:rPr lang="en-US" sz="2000" dirty="0">
                <a:solidFill>
                  <a:schemeClr val="accent1">
                    <a:lumMod val="75000"/>
                  </a:schemeClr>
                </a:solidFill>
              </a:rPr>
              <a:t> </a:t>
            </a:r>
            <a:r>
              <a:rPr lang="en-US" sz="2000" dirty="0" err="1">
                <a:solidFill>
                  <a:schemeClr val="accent1">
                    <a:lumMod val="75000"/>
                  </a:schemeClr>
                </a:solidFill>
              </a:rPr>
              <a:t>legge</a:t>
            </a:r>
            <a:r>
              <a:rPr lang="en-US" sz="2000" dirty="0">
                <a:solidFill>
                  <a:schemeClr val="accent1">
                    <a:lumMod val="75000"/>
                  </a:schemeClr>
                </a:solidFill>
              </a:rPr>
              <a:t> in </a:t>
            </a:r>
            <a:r>
              <a:rPr lang="en-US" sz="2000" dirty="0" err="1">
                <a:solidFill>
                  <a:schemeClr val="accent1">
                    <a:lumMod val="75000"/>
                  </a:schemeClr>
                </a:solidFill>
              </a:rPr>
              <a:t>silenzio</a:t>
            </a:r>
            <a:r>
              <a:rPr lang="en-US" sz="2000" dirty="0">
                <a:solidFill>
                  <a:schemeClr val="accent1">
                    <a:lumMod val="75000"/>
                  </a:schemeClr>
                </a:solidFill>
              </a:rPr>
              <a:t>, senza </a:t>
            </a:r>
            <a:r>
              <a:rPr lang="en-US" sz="2000" dirty="0" err="1">
                <a:solidFill>
                  <a:schemeClr val="accent1">
                    <a:lumMod val="75000"/>
                  </a:schemeClr>
                </a:solidFill>
              </a:rPr>
              <a:t>neanche</a:t>
            </a:r>
            <a:r>
              <a:rPr lang="en-US" sz="2000" dirty="0">
                <a:solidFill>
                  <a:schemeClr val="accent1">
                    <a:lumMod val="75000"/>
                  </a:schemeClr>
                </a:solidFill>
              </a:rPr>
              <a:t> </a:t>
            </a:r>
            <a:r>
              <a:rPr lang="en-US" sz="2000" dirty="0" err="1">
                <a:solidFill>
                  <a:schemeClr val="accent1">
                    <a:lumMod val="75000"/>
                  </a:schemeClr>
                </a:solidFill>
              </a:rPr>
              <a:t>il</a:t>
            </a:r>
            <a:r>
              <a:rPr lang="en-US" sz="2000" dirty="0">
                <a:solidFill>
                  <a:schemeClr val="accent1">
                    <a:lumMod val="75000"/>
                  </a:schemeClr>
                </a:solidFill>
              </a:rPr>
              <a:t> </a:t>
            </a:r>
            <a:r>
              <a:rPr lang="en-US" sz="2000" dirty="0" err="1">
                <a:solidFill>
                  <a:schemeClr val="accent1">
                    <a:lumMod val="75000"/>
                  </a:schemeClr>
                </a:solidFill>
              </a:rPr>
              <a:t>bisogno</a:t>
            </a:r>
            <a:r>
              <a:rPr lang="en-US" sz="2000" dirty="0">
                <a:solidFill>
                  <a:schemeClr val="accent1">
                    <a:lumMod val="75000"/>
                  </a:schemeClr>
                </a:solidFill>
              </a:rPr>
              <a:t> di </a:t>
            </a:r>
            <a:r>
              <a:rPr lang="en-US" sz="2000" dirty="0" err="1">
                <a:solidFill>
                  <a:schemeClr val="accent1">
                    <a:lumMod val="75000"/>
                  </a:schemeClr>
                </a:solidFill>
              </a:rPr>
              <a:t>ascoltarlo</a:t>
            </a:r>
            <a:r>
              <a:rPr lang="en-US" sz="2000" dirty="0">
                <a:solidFill>
                  <a:schemeClr val="accent1">
                    <a:lumMod val="75000"/>
                  </a:schemeClr>
                </a:solidFill>
              </a:rPr>
              <a:t> </a:t>
            </a:r>
            <a:r>
              <a:rPr lang="en-US" sz="2000" dirty="0" err="1">
                <a:solidFill>
                  <a:schemeClr val="accent1">
                    <a:lumMod val="75000"/>
                  </a:schemeClr>
                </a:solidFill>
              </a:rPr>
              <a:t>parlare</a:t>
            </a:r>
            <a:r>
              <a:rPr lang="en-US" sz="2000" dirty="0">
                <a:solidFill>
                  <a:schemeClr val="accent1">
                    <a:lumMod val="75000"/>
                  </a:schemeClr>
                </a:solidFill>
              </a:rPr>
              <a:t>.</a:t>
            </a:r>
          </a:p>
          <a:p>
            <a:pPr marL="384048" indent="-384048" defTabSz="914400">
              <a:lnSpc>
                <a:spcPct val="94000"/>
              </a:lnSpc>
              <a:spcAft>
                <a:spcPts val="200"/>
              </a:spcAft>
              <a:buFont typeface="Franklin Gothic Book" panose="020B0503020102020204" pitchFamily="34" charset="0"/>
            </a:pPr>
            <a:r>
              <a:rPr lang="en-US" sz="2000" dirty="0">
                <a:solidFill>
                  <a:schemeClr val="accent1">
                    <a:lumMod val="75000"/>
                  </a:schemeClr>
                </a:solidFill>
              </a:rPr>
              <a:t>I </a:t>
            </a:r>
            <a:r>
              <a:rPr lang="en-US" sz="2000" dirty="0" err="1">
                <a:solidFill>
                  <a:schemeClr val="accent1">
                    <a:lumMod val="75000"/>
                  </a:schemeClr>
                </a:solidFill>
              </a:rPr>
              <a:t>nostri</a:t>
            </a:r>
            <a:r>
              <a:rPr lang="en-US" sz="2000" dirty="0">
                <a:solidFill>
                  <a:schemeClr val="accent1">
                    <a:lumMod val="75000"/>
                  </a:schemeClr>
                </a:solidFill>
              </a:rPr>
              <a:t> </a:t>
            </a:r>
            <a:r>
              <a:rPr lang="en-US" sz="2000" dirty="0" err="1">
                <a:solidFill>
                  <a:schemeClr val="accent1">
                    <a:lumMod val="75000"/>
                  </a:schemeClr>
                </a:solidFill>
              </a:rPr>
              <a:t>neuroni</a:t>
            </a:r>
            <a:r>
              <a:rPr lang="en-US" sz="2000" dirty="0">
                <a:solidFill>
                  <a:schemeClr val="accent1">
                    <a:lumMod val="75000"/>
                  </a:schemeClr>
                </a:solidFill>
              </a:rPr>
              <a:t> </a:t>
            </a:r>
            <a:r>
              <a:rPr lang="en-US" sz="2000" dirty="0" err="1">
                <a:solidFill>
                  <a:schemeClr val="accent1">
                    <a:lumMod val="75000"/>
                  </a:schemeClr>
                </a:solidFill>
              </a:rPr>
              <a:t>rispondono</a:t>
            </a:r>
            <a:r>
              <a:rPr lang="en-US" sz="2000" dirty="0">
                <a:solidFill>
                  <a:schemeClr val="accent1">
                    <a:lumMod val="75000"/>
                  </a:schemeClr>
                </a:solidFill>
              </a:rPr>
              <a:t> in modo </a:t>
            </a:r>
            <a:r>
              <a:rPr lang="en-US" sz="2000" dirty="0" err="1">
                <a:solidFill>
                  <a:schemeClr val="accent1">
                    <a:lumMod val="75000"/>
                  </a:schemeClr>
                </a:solidFill>
              </a:rPr>
              <a:t>diverso</a:t>
            </a:r>
            <a:r>
              <a:rPr lang="en-US" sz="2000" dirty="0">
                <a:solidFill>
                  <a:schemeClr val="accent1">
                    <a:lumMod val="75000"/>
                  </a:schemeClr>
                </a:solidFill>
              </a:rPr>
              <a:t> </a:t>
            </a:r>
            <a:r>
              <a:rPr lang="en-US" sz="2000" dirty="0" err="1">
                <a:solidFill>
                  <a:schemeClr val="accent1">
                    <a:lumMod val="75000"/>
                  </a:schemeClr>
                </a:solidFill>
              </a:rPr>
              <a:t>quando</a:t>
            </a:r>
            <a:r>
              <a:rPr lang="en-US" sz="2000" dirty="0">
                <a:solidFill>
                  <a:schemeClr val="accent1">
                    <a:lumMod val="75000"/>
                  </a:schemeClr>
                </a:solidFill>
              </a:rPr>
              <a:t> </a:t>
            </a:r>
            <a:r>
              <a:rPr lang="en-US" sz="2000" dirty="0" err="1">
                <a:solidFill>
                  <a:schemeClr val="accent1">
                    <a:lumMod val="75000"/>
                  </a:schemeClr>
                </a:solidFill>
              </a:rPr>
              <a:t>leggiamo</a:t>
            </a:r>
            <a:r>
              <a:rPr lang="en-US" sz="2000" dirty="0">
                <a:solidFill>
                  <a:schemeClr val="accent1">
                    <a:lumMod val="75000"/>
                  </a:schemeClr>
                </a:solidFill>
              </a:rPr>
              <a:t> parole </a:t>
            </a:r>
            <a:r>
              <a:rPr lang="en-US" sz="2000" dirty="0" err="1">
                <a:solidFill>
                  <a:schemeClr val="accent1">
                    <a:lumMod val="75000"/>
                  </a:schemeClr>
                </a:solidFill>
              </a:rPr>
              <a:t>reali</a:t>
            </a:r>
            <a:r>
              <a:rPr lang="en-US" sz="2000" dirty="0">
                <a:solidFill>
                  <a:schemeClr val="accent1">
                    <a:lumMod val="75000"/>
                  </a:schemeClr>
                </a:solidFill>
              </a:rPr>
              <a:t> o parole senza </a:t>
            </a:r>
            <a:r>
              <a:rPr lang="en-US" sz="2000" dirty="0" err="1">
                <a:solidFill>
                  <a:schemeClr val="accent1">
                    <a:lumMod val="75000"/>
                  </a:schemeClr>
                </a:solidFill>
              </a:rPr>
              <a:t>senso</a:t>
            </a:r>
            <a:r>
              <a:rPr lang="en-US" sz="2000" dirty="0">
                <a:solidFill>
                  <a:schemeClr val="accent1">
                    <a:lumMod val="75000"/>
                  </a:schemeClr>
                </a:solidFill>
              </a:rPr>
              <a:t>. Una </a:t>
            </a:r>
            <a:r>
              <a:rPr lang="en-US" sz="2000" dirty="0" err="1">
                <a:solidFill>
                  <a:schemeClr val="accent1">
                    <a:lumMod val="75000"/>
                  </a:schemeClr>
                </a:solidFill>
              </a:rPr>
              <a:t>specifica</a:t>
            </a:r>
            <a:r>
              <a:rPr lang="en-US" sz="2000" dirty="0">
                <a:solidFill>
                  <a:schemeClr val="accent1">
                    <a:lumMod val="75000"/>
                  </a:schemeClr>
                </a:solidFill>
              </a:rPr>
              <a:t> area del </a:t>
            </a:r>
            <a:r>
              <a:rPr lang="en-US" sz="2000" dirty="0" err="1">
                <a:solidFill>
                  <a:schemeClr val="accent1">
                    <a:lumMod val="75000"/>
                  </a:schemeClr>
                </a:solidFill>
              </a:rPr>
              <a:t>nostro</a:t>
            </a:r>
            <a:r>
              <a:rPr lang="en-US" sz="2000" dirty="0">
                <a:solidFill>
                  <a:schemeClr val="accent1">
                    <a:lumMod val="75000"/>
                  </a:schemeClr>
                </a:solidFill>
              </a:rPr>
              <a:t> </a:t>
            </a:r>
            <a:r>
              <a:rPr lang="en-US" sz="2000" dirty="0" err="1">
                <a:solidFill>
                  <a:schemeClr val="accent1">
                    <a:lumMod val="75000"/>
                  </a:schemeClr>
                </a:solidFill>
              </a:rPr>
              <a:t>cervello</a:t>
            </a:r>
            <a:r>
              <a:rPr lang="en-US" sz="2000" dirty="0">
                <a:solidFill>
                  <a:schemeClr val="accent1">
                    <a:lumMod val="75000"/>
                  </a:schemeClr>
                </a:solidFill>
              </a:rPr>
              <a:t>, </a:t>
            </a:r>
            <a:r>
              <a:rPr lang="en-US" sz="2000" dirty="0" err="1">
                <a:solidFill>
                  <a:schemeClr val="accent1">
                    <a:lumMod val="75000"/>
                  </a:schemeClr>
                </a:solidFill>
              </a:rPr>
              <a:t>chiamata</a:t>
            </a:r>
            <a:r>
              <a:rPr lang="en-US" sz="2000" dirty="0">
                <a:solidFill>
                  <a:schemeClr val="accent1">
                    <a:lumMod val="75000"/>
                  </a:schemeClr>
                </a:solidFill>
              </a:rPr>
              <a:t> area per la forma </a:t>
            </a:r>
            <a:r>
              <a:rPr lang="en-US" sz="2000" dirty="0" err="1">
                <a:solidFill>
                  <a:schemeClr val="accent1">
                    <a:lumMod val="75000"/>
                  </a:schemeClr>
                </a:solidFill>
              </a:rPr>
              <a:t>visiva</a:t>
            </a:r>
            <a:r>
              <a:rPr lang="en-US" sz="2000" dirty="0">
                <a:solidFill>
                  <a:schemeClr val="accent1">
                    <a:lumMod val="75000"/>
                  </a:schemeClr>
                </a:solidFill>
              </a:rPr>
              <a:t> </a:t>
            </a:r>
            <a:r>
              <a:rPr lang="en-US" sz="2000" dirty="0" err="1">
                <a:solidFill>
                  <a:schemeClr val="accent1">
                    <a:lumMod val="75000"/>
                  </a:schemeClr>
                </a:solidFill>
              </a:rPr>
              <a:t>delle</a:t>
            </a:r>
            <a:r>
              <a:rPr lang="en-US" sz="2000" dirty="0">
                <a:solidFill>
                  <a:schemeClr val="accent1">
                    <a:lumMod val="75000"/>
                  </a:schemeClr>
                </a:solidFill>
              </a:rPr>
              <a:t> parole, </a:t>
            </a:r>
            <a:r>
              <a:rPr lang="en-US" sz="2000" dirty="0" err="1">
                <a:solidFill>
                  <a:schemeClr val="accent1">
                    <a:lumMod val="75000"/>
                  </a:schemeClr>
                </a:solidFill>
              </a:rPr>
              <a:t>infatti</a:t>
            </a:r>
            <a:r>
              <a:rPr lang="en-US" sz="2000" dirty="0">
                <a:solidFill>
                  <a:schemeClr val="accent1">
                    <a:lumMod val="75000"/>
                  </a:schemeClr>
                </a:solidFill>
              </a:rPr>
              <a:t>, è </a:t>
            </a:r>
            <a:r>
              <a:rPr lang="en-US" sz="2000" dirty="0" err="1">
                <a:solidFill>
                  <a:schemeClr val="accent1">
                    <a:lumMod val="75000"/>
                  </a:schemeClr>
                </a:solidFill>
              </a:rPr>
              <a:t>responsabile</a:t>
            </a:r>
            <a:r>
              <a:rPr lang="en-US" sz="2000" dirty="0">
                <a:solidFill>
                  <a:schemeClr val="accent1">
                    <a:lumMod val="75000"/>
                  </a:schemeClr>
                </a:solidFill>
              </a:rPr>
              <a:t> per</a:t>
            </a:r>
            <a:r>
              <a:rPr lang="en-US" sz="2000" b="1" dirty="0">
                <a:solidFill>
                  <a:schemeClr val="accent1">
                    <a:lumMod val="75000"/>
                  </a:schemeClr>
                </a:solidFill>
              </a:rPr>
              <a:t> </a:t>
            </a:r>
            <a:r>
              <a:rPr lang="en-US" sz="2000" b="1" dirty="0" err="1">
                <a:solidFill>
                  <a:schemeClr val="accent1">
                    <a:lumMod val="75000"/>
                  </a:schemeClr>
                </a:solidFill>
              </a:rPr>
              <a:t>il</a:t>
            </a:r>
            <a:r>
              <a:rPr lang="en-US" sz="2000" b="1" dirty="0">
                <a:solidFill>
                  <a:schemeClr val="accent1">
                    <a:lumMod val="75000"/>
                  </a:schemeClr>
                </a:solidFill>
              </a:rPr>
              <a:t> </a:t>
            </a:r>
            <a:r>
              <a:rPr lang="en-US" sz="2000" b="1" dirty="0" err="1">
                <a:solidFill>
                  <a:schemeClr val="accent1">
                    <a:lumMod val="75000"/>
                  </a:schemeClr>
                </a:solidFill>
              </a:rPr>
              <a:t>riconoscimento</a:t>
            </a:r>
            <a:r>
              <a:rPr lang="en-US" sz="2000" b="1" dirty="0">
                <a:solidFill>
                  <a:schemeClr val="accent1">
                    <a:lumMod val="75000"/>
                  </a:schemeClr>
                </a:solidFill>
              </a:rPr>
              <a:t> </a:t>
            </a:r>
            <a:r>
              <a:rPr lang="en-US" sz="2000" b="1" dirty="0" err="1">
                <a:solidFill>
                  <a:schemeClr val="accent1">
                    <a:lumMod val="75000"/>
                  </a:schemeClr>
                </a:solidFill>
              </a:rPr>
              <a:t>delle</a:t>
            </a:r>
            <a:r>
              <a:rPr lang="en-US" sz="2000" b="1" dirty="0">
                <a:solidFill>
                  <a:schemeClr val="accent1">
                    <a:lumMod val="75000"/>
                  </a:schemeClr>
                </a:solidFill>
              </a:rPr>
              <a:t> parole </a:t>
            </a:r>
            <a:r>
              <a:rPr lang="en-US" sz="2000" b="1" dirty="0" err="1">
                <a:solidFill>
                  <a:schemeClr val="accent1">
                    <a:lumMod val="75000"/>
                  </a:schemeClr>
                </a:solidFill>
              </a:rPr>
              <a:t>nel</a:t>
            </a:r>
            <a:r>
              <a:rPr lang="en-US" sz="2000" b="1" dirty="0">
                <a:solidFill>
                  <a:schemeClr val="accent1">
                    <a:lumMod val="75000"/>
                  </a:schemeClr>
                </a:solidFill>
              </a:rPr>
              <a:t> </a:t>
            </a:r>
            <a:r>
              <a:rPr lang="en-US" sz="2000" b="1" dirty="0" err="1">
                <a:solidFill>
                  <a:schemeClr val="accent1">
                    <a:lumMod val="75000"/>
                  </a:schemeClr>
                </a:solidFill>
              </a:rPr>
              <a:t>loro</a:t>
            </a:r>
            <a:r>
              <a:rPr lang="en-US" sz="2000" b="1" dirty="0">
                <a:solidFill>
                  <a:schemeClr val="accent1">
                    <a:lumMod val="75000"/>
                  </a:schemeClr>
                </a:solidFill>
              </a:rPr>
              <a:t> </a:t>
            </a:r>
            <a:r>
              <a:rPr lang="en-US" sz="2000" b="1" dirty="0" err="1">
                <a:solidFill>
                  <a:schemeClr val="accent1">
                    <a:lumMod val="75000"/>
                  </a:schemeClr>
                </a:solidFill>
              </a:rPr>
              <a:t>intero</a:t>
            </a:r>
            <a:r>
              <a:rPr lang="en-US" sz="2000" dirty="0">
                <a:solidFill>
                  <a:schemeClr val="accent1">
                    <a:lumMod val="75000"/>
                  </a:schemeClr>
                </a:solidFill>
              </a:rPr>
              <a:t>, non </a:t>
            </a:r>
            <a:r>
              <a:rPr lang="en-US" sz="2000" dirty="0" err="1">
                <a:solidFill>
                  <a:schemeClr val="accent1">
                    <a:lumMod val="75000"/>
                  </a:schemeClr>
                </a:solidFill>
              </a:rPr>
              <a:t>lettere</a:t>
            </a:r>
            <a:r>
              <a:rPr lang="en-US" sz="2000" dirty="0">
                <a:solidFill>
                  <a:schemeClr val="accent1">
                    <a:lumMod val="75000"/>
                  </a:schemeClr>
                </a:solidFill>
              </a:rPr>
              <a:t> o </a:t>
            </a:r>
            <a:r>
              <a:rPr lang="en-US" sz="2000" dirty="0" err="1">
                <a:solidFill>
                  <a:schemeClr val="accent1">
                    <a:lumMod val="75000"/>
                  </a:schemeClr>
                </a:solidFill>
              </a:rPr>
              <a:t>sillabe</a:t>
            </a:r>
            <a:r>
              <a:rPr lang="en-US" sz="2000" dirty="0">
                <a:solidFill>
                  <a:schemeClr val="accent1">
                    <a:lumMod val="75000"/>
                  </a:schemeClr>
                </a:solidFill>
              </a:rPr>
              <a:t>.</a:t>
            </a:r>
          </a:p>
          <a:p>
            <a:pPr marL="384048" indent="-384048" defTabSz="914400">
              <a:lnSpc>
                <a:spcPct val="94000"/>
              </a:lnSpc>
              <a:spcAft>
                <a:spcPts val="200"/>
              </a:spcAft>
              <a:buFont typeface="Franklin Gothic Book" panose="020B0503020102020204" pitchFamily="34" charset="0"/>
            </a:pPr>
            <a:r>
              <a:rPr lang="en-US" sz="2000" dirty="0">
                <a:solidFill>
                  <a:schemeClr val="accent1">
                    <a:lumMod val="75000"/>
                  </a:schemeClr>
                </a:solidFill>
              </a:rPr>
              <a:t>Questa zona è </a:t>
            </a:r>
            <a:r>
              <a:rPr lang="en-US" sz="2000" dirty="0" err="1">
                <a:solidFill>
                  <a:schemeClr val="accent1">
                    <a:lumMod val="75000"/>
                  </a:schemeClr>
                </a:solidFill>
              </a:rPr>
              <a:t>situata</a:t>
            </a:r>
            <a:r>
              <a:rPr lang="en-US" sz="2000" dirty="0">
                <a:solidFill>
                  <a:schemeClr val="accent1">
                    <a:lumMod val="75000"/>
                  </a:schemeClr>
                </a:solidFill>
              </a:rPr>
              <a:t> </a:t>
            </a:r>
            <a:r>
              <a:rPr lang="en-US" sz="2000" dirty="0" err="1">
                <a:solidFill>
                  <a:schemeClr val="accent1">
                    <a:lumMod val="75000"/>
                  </a:schemeClr>
                </a:solidFill>
              </a:rPr>
              <a:t>nel</a:t>
            </a:r>
            <a:r>
              <a:rPr lang="en-US" sz="2000" dirty="0">
                <a:solidFill>
                  <a:schemeClr val="accent1">
                    <a:lumMod val="75000"/>
                  </a:schemeClr>
                </a:solidFill>
              </a:rPr>
              <a:t> </a:t>
            </a:r>
            <a:r>
              <a:rPr lang="en-US" sz="2000" dirty="0" err="1">
                <a:solidFill>
                  <a:schemeClr val="accent1">
                    <a:lumMod val="75000"/>
                  </a:schemeClr>
                </a:solidFill>
              </a:rPr>
              <a:t>lato</a:t>
            </a:r>
            <a:r>
              <a:rPr lang="en-US" sz="2000" dirty="0">
                <a:solidFill>
                  <a:schemeClr val="accent1">
                    <a:lumMod val="75000"/>
                  </a:schemeClr>
                </a:solidFill>
              </a:rPr>
              <a:t> </a:t>
            </a:r>
            <a:r>
              <a:rPr lang="en-US" sz="2000" dirty="0" err="1">
                <a:solidFill>
                  <a:schemeClr val="accent1">
                    <a:lumMod val="75000"/>
                  </a:schemeClr>
                </a:solidFill>
              </a:rPr>
              <a:t>sinistro</a:t>
            </a:r>
            <a:r>
              <a:rPr lang="en-US" sz="2000" dirty="0">
                <a:solidFill>
                  <a:schemeClr val="accent1">
                    <a:lumMod val="75000"/>
                  </a:schemeClr>
                </a:solidFill>
              </a:rPr>
              <a:t> </a:t>
            </a:r>
            <a:r>
              <a:rPr lang="en-US" sz="2000" dirty="0" err="1">
                <a:solidFill>
                  <a:schemeClr val="accent1">
                    <a:lumMod val="75000"/>
                  </a:schemeClr>
                </a:solidFill>
              </a:rPr>
              <a:t>della</a:t>
            </a:r>
            <a:r>
              <a:rPr lang="en-US" sz="2000" dirty="0">
                <a:solidFill>
                  <a:schemeClr val="accent1">
                    <a:lumMod val="75000"/>
                  </a:schemeClr>
                </a:solidFill>
              </a:rPr>
              <a:t> </a:t>
            </a:r>
            <a:r>
              <a:rPr lang="en-US" sz="2000" dirty="0" err="1">
                <a:solidFill>
                  <a:schemeClr val="accent1">
                    <a:lumMod val="75000"/>
                  </a:schemeClr>
                </a:solidFill>
              </a:rPr>
              <a:t>corteccia</a:t>
            </a:r>
            <a:r>
              <a:rPr lang="en-US" sz="2000" dirty="0">
                <a:solidFill>
                  <a:schemeClr val="accent1">
                    <a:lumMod val="75000"/>
                  </a:schemeClr>
                </a:solidFill>
              </a:rPr>
              <a:t> </a:t>
            </a:r>
            <a:r>
              <a:rPr lang="en-US" sz="2000" dirty="0" err="1">
                <a:solidFill>
                  <a:schemeClr val="accent1">
                    <a:lumMod val="75000"/>
                  </a:schemeClr>
                </a:solidFill>
              </a:rPr>
              <a:t>visiva</a:t>
            </a:r>
            <a:r>
              <a:rPr lang="en-US" sz="2000" dirty="0">
                <a:solidFill>
                  <a:schemeClr val="accent1">
                    <a:lumMod val="75000"/>
                  </a:schemeClr>
                </a:solidFill>
              </a:rPr>
              <a:t>, </a:t>
            </a:r>
            <a:r>
              <a:rPr lang="en-US" sz="2000" dirty="0" err="1">
                <a:solidFill>
                  <a:schemeClr val="accent1">
                    <a:lumMod val="75000"/>
                  </a:schemeClr>
                </a:solidFill>
              </a:rPr>
              <a:t>il</a:t>
            </a:r>
            <a:r>
              <a:rPr lang="en-US" sz="2000" dirty="0">
                <a:solidFill>
                  <a:schemeClr val="accent1">
                    <a:lumMod val="75000"/>
                  </a:schemeClr>
                </a:solidFill>
              </a:rPr>
              <a:t> </a:t>
            </a:r>
            <a:r>
              <a:rPr lang="en-US" sz="2000" dirty="0" err="1">
                <a:solidFill>
                  <a:schemeClr val="accent1">
                    <a:lumMod val="75000"/>
                  </a:schemeClr>
                </a:solidFill>
              </a:rPr>
              <a:t>lato</a:t>
            </a:r>
            <a:r>
              <a:rPr lang="en-US" sz="2000" dirty="0">
                <a:solidFill>
                  <a:schemeClr val="accent1">
                    <a:lumMod val="75000"/>
                  </a:schemeClr>
                </a:solidFill>
              </a:rPr>
              <a:t> </a:t>
            </a:r>
            <a:r>
              <a:rPr lang="en-US" sz="2000" dirty="0" err="1">
                <a:solidFill>
                  <a:schemeClr val="accent1">
                    <a:lumMod val="75000"/>
                  </a:schemeClr>
                </a:solidFill>
              </a:rPr>
              <a:t>opposto</a:t>
            </a:r>
            <a:r>
              <a:rPr lang="en-US" sz="2000" dirty="0">
                <a:solidFill>
                  <a:schemeClr val="accent1">
                    <a:lumMod val="75000"/>
                  </a:schemeClr>
                </a:solidFill>
              </a:rPr>
              <a:t> </a:t>
            </a:r>
            <a:r>
              <a:rPr lang="en-US" sz="2000" dirty="0" err="1">
                <a:solidFill>
                  <a:schemeClr val="accent1">
                    <a:lumMod val="75000"/>
                  </a:schemeClr>
                </a:solidFill>
              </a:rPr>
              <a:t>dell’area</a:t>
            </a:r>
            <a:r>
              <a:rPr lang="en-US" sz="2000" dirty="0">
                <a:solidFill>
                  <a:schemeClr val="accent1">
                    <a:lumMod val="75000"/>
                  </a:schemeClr>
                </a:solidFill>
              </a:rPr>
              <a:t> </a:t>
            </a:r>
            <a:r>
              <a:rPr lang="en-US" sz="2000" dirty="0" err="1">
                <a:solidFill>
                  <a:schemeClr val="accent1">
                    <a:lumMod val="75000"/>
                  </a:schemeClr>
                </a:solidFill>
              </a:rPr>
              <a:t>fusiforme</a:t>
            </a:r>
            <a:r>
              <a:rPr lang="en-US" sz="2000" dirty="0">
                <a:solidFill>
                  <a:schemeClr val="accent1">
                    <a:lumMod val="75000"/>
                  </a:schemeClr>
                </a:solidFill>
              </a:rPr>
              <a:t> </a:t>
            </a:r>
            <a:r>
              <a:rPr lang="en-US" sz="2000" dirty="0" err="1">
                <a:solidFill>
                  <a:schemeClr val="accent1">
                    <a:lumMod val="75000"/>
                  </a:schemeClr>
                </a:solidFill>
              </a:rPr>
              <a:t>delle</a:t>
            </a:r>
            <a:r>
              <a:rPr lang="en-US" sz="2000" dirty="0">
                <a:solidFill>
                  <a:schemeClr val="accent1">
                    <a:lumMod val="75000"/>
                  </a:schemeClr>
                </a:solidFill>
              </a:rPr>
              <a:t> </a:t>
            </a:r>
            <a:r>
              <a:rPr lang="en-US" sz="2000" dirty="0" err="1">
                <a:solidFill>
                  <a:schemeClr val="accent1">
                    <a:lumMod val="75000"/>
                  </a:schemeClr>
                </a:solidFill>
              </a:rPr>
              <a:t>facce</a:t>
            </a:r>
            <a:r>
              <a:rPr lang="en-US" sz="2000" dirty="0">
                <a:solidFill>
                  <a:schemeClr val="accent1">
                    <a:lumMod val="75000"/>
                  </a:schemeClr>
                </a:solidFill>
              </a:rPr>
              <a:t>. Questa ci </a:t>
            </a:r>
            <a:r>
              <a:rPr lang="en-US" sz="2000" dirty="0" err="1">
                <a:solidFill>
                  <a:schemeClr val="accent1">
                    <a:lumMod val="75000"/>
                  </a:schemeClr>
                </a:solidFill>
              </a:rPr>
              <a:t>permette</a:t>
            </a:r>
            <a:r>
              <a:rPr lang="en-US" sz="2000" dirty="0">
                <a:solidFill>
                  <a:schemeClr val="accent1">
                    <a:lumMod val="75000"/>
                  </a:schemeClr>
                </a:solidFill>
              </a:rPr>
              <a:t> di </a:t>
            </a:r>
            <a:r>
              <a:rPr lang="en-US" sz="2000" dirty="0" err="1">
                <a:solidFill>
                  <a:schemeClr val="accent1">
                    <a:lumMod val="75000"/>
                  </a:schemeClr>
                </a:solidFill>
              </a:rPr>
              <a:t>riconoscere</a:t>
            </a:r>
            <a:r>
              <a:rPr lang="en-US" sz="2000" dirty="0">
                <a:solidFill>
                  <a:schemeClr val="accent1">
                    <a:lumMod val="75000"/>
                  </a:schemeClr>
                </a:solidFill>
              </a:rPr>
              <a:t> le </a:t>
            </a:r>
            <a:r>
              <a:rPr lang="en-US" sz="2000" dirty="0" err="1">
                <a:solidFill>
                  <a:schemeClr val="accent1">
                    <a:lumMod val="75000"/>
                  </a:schemeClr>
                </a:solidFill>
              </a:rPr>
              <a:t>persone</a:t>
            </a:r>
            <a:r>
              <a:rPr lang="en-US" sz="2000" dirty="0">
                <a:solidFill>
                  <a:schemeClr val="accent1">
                    <a:lumMod val="75000"/>
                  </a:schemeClr>
                </a:solidFill>
              </a:rPr>
              <a:t> </a:t>
            </a:r>
            <a:r>
              <a:rPr lang="en-US" sz="2000" dirty="0" err="1">
                <a:solidFill>
                  <a:schemeClr val="accent1">
                    <a:lumMod val="75000"/>
                  </a:schemeClr>
                </a:solidFill>
              </a:rPr>
              <a:t>familiari</a:t>
            </a:r>
            <a:r>
              <a:rPr lang="en-US" sz="2000" dirty="0">
                <a:solidFill>
                  <a:schemeClr val="accent1">
                    <a:lumMod val="75000"/>
                  </a:schemeClr>
                </a:solidFill>
              </a:rPr>
              <a:t>, </a:t>
            </a:r>
            <a:r>
              <a:rPr lang="en-US" sz="2000" dirty="0" err="1">
                <a:solidFill>
                  <a:schemeClr val="accent1">
                    <a:lumMod val="75000"/>
                  </a:schemeClr>
                </a:solidFill>
              </a:rPr>
              <a:t>l’altra</a:t>
            </a:r>
            <a:r>
              <a:rPr lang="en-US" sz="2000" dirty="0">
                <a:solidFill>
                  <a:schemeClr val="accent1">
                    <a:lumMod val="75000"/>
                  </a:schemeClr>
                </a:solidFill>
              </a:rPr>
              <a:t> di </a:t>
            </a:r>
            <a:r>
              <a:rPr lang="en-US" sz="2000" dirty="0" err="1">
                <a:solidFill>
                  <a:schemeClr val="accent1">
                    <a:lumMod val="75000"/>
                  </a:schemeClr>
                </a:solidFill>
              </a:rPr>
              <a:t>riconoscere</a:t>
            </a:r>
            <a:r>
              <a:rPr lang="en-US" sz="2000" dirty="0">
                <a:solidFill>
                  <a:schemeClr val="accent1">
                    <a:lumMod val="75000"/>
                  </a:schemeClr>
                </a:solidFill>
              </a:rPr>
              <a:t> le parole. </a:t>
            </a:r>
            <a:r>
              <a:rPr lang="en-US" sz="2000" b="1" dirty="0">
                <a:solidFill>
                  <a:schemeClr val="accent1">
                    <a:lumMod val="75000"/>
                  </a:schemeClr>
                </a:solidFill>
              </a:rPr>
              <a:t>Non </a:t>
            </a:r>
            <a:r>
              <a:rPr lang="en-US" sz="2000" b="1" dirty="0" err="1">
                <a:solidFill>
                  <a:schemeClr val="accent1">
                    <a:lumMod val="75000"/>
                  </a:schemeClr>
                </a:solidFill>
              </a:rPr>
              <a:t>importa</a:t>
            </a:r>
            <a:r>
              <a:rPr lang="en-US" sz="2000" b="1" dirty="0">
                <a:solidFill>
                  <a:schemeClr val="accent1">
                    <a:lumMod val="75000"/>
                  </a:schemeClr>
                </a:solidFill>
              </a:rPr>
              <a:t> </a:t>
            </a:r>
            <a:r>
              <a:rPr lang="en-US" sz="2000" b="1" dirty="0" err="1">
                <a:solidFill>
                  <a:schemeClr val="accent1">
                    <a:lumMod val="75000"/>
                  </a:schemeClr>
                </a:solidFill>
              </a:rPr>
              <a:t>il</a:t>
            </a:r>
            <a:r>
              <a:rPr lang="en-US" sz="2000" b="1" dirty="0">
                <a:solidFill>
                  <a:schemeClr val="accent1">
                    <a:lumMod val="75000"/>
                  </a:schemeClr>
                </a:solidFill>
              </a:rPr>
              <a:t> </a:t>
            </a:r>
            <a:r>
              <a:rPr lang="en-US" sz="2000" b="1" dirty="0" err="1">
                <a:solidFill>
                  <a:schemeClr val="accent1">
                    <a:lumMod val="75000"/>
                  </a:schemeClr>
                </a:solidFill>
              </a:rPr>
              <a:t>suono</a:t>
            </a:r>
            <a:r>
              <a:rPr lang="en-US" sz="2000" b="1" dirty="0">
                <a:solidFill>
                  <a:schemeClr val="accent1">
                    <a:lumMod val="75000"/>
                  </a:schemeClr>
                </a:solidFill>
              </a:rPr>
              <a:t> di una </a:t>
            </a:r>
            <a:r>
              <a:rPr lang="en-US" sz="2000" b="1" dirty="0" err="1">
                <a:solidFill>
                  <a:schemeClr val="accent1">
                    <a:lumMod val="75000"/>
                  </a:schemeClr>
                </a:solidFill>
              </a:rPr>
              <a:t>parola</a:t>
            </a:r>
            <a:r>
              <a:rPr lang="en-US" sz="2000" b="1" dirty="0">
                <a:solidFill>
                  <a:schemeClr val="accent1">
                    <a:lumMod val="75000"/>
                  </a:schemeClr>
                </a:solidFill>
              </a:rPr>
              <a:t>, o le </a:t>
            </a:r>
            <a:r>
              <a:rPr lang="en-US" sz="2000" b="1" dirty="0" err="1">
                <a:solidFill>
                  <a:schemeClr val="accent1">
                    <a:lumMod val="75000"/>
                  </a:schemeClr>
                </a:solidFill>
              </a:rPr>
              <a:t>singole</a:t>
            </a:r>
            <a:r>
              <a:rPr lang="en-US" sz="2000" b="1" dirty="0">
                <a:solidFill>
                  <a:schemeClr val="accent1">
                    <a:lumMod val="75000"/>
                  </a:schemeClr>
                </a:solidFill>
              </a:rPr>
              <a:t> </a:t>
            </a:r>
            <a:r>
              <a:rPr lang="en-US" sz="2000" b="1" dirty="0" err="1">
                <a:solidFill>
                  <a:schemeClr val="accent1">
                    <a:lumMod val="75000"/>
                  </a:schemeClr>
                </a:solidFill>
              </a:rPr>
              <a:t>lettere</a:t>
            </a:r>
            <a:r>
              <a:rPr lang="en-US" sz="2000" b="1" dirty="0">
                <a:solidFill>
                  <a:schemeClr val="accent1">
                    <a:lumMod val="75000"/>
                  </a:schemeClr>
                </a:solidFill>
              </a:rPr>
              <a:t> </a:t>
            </a:r>
            <a:r>
              <a:rPr lang="en-US" sz="2000" b="1" dirty="0" err="1">
                <a:solidFill>
                  <a:schemeClr val="accent1">
                    <a:lumMod val="75000"/>
                  </a:schemeClr>
                </a:solidFill>
              </a:rPr>
              <a:t>che</a:t>
            </a:r>
            <a:r>
              <a:rPr lang="en-US" sz="2000" b="1" dirty="0">
                <a:solidFill>
                  <a:schemeClr val="accent1">
                    <a:lumMod val="75000"/>
                  </a:schemeClr>
                </a:solidFill>
              </a:rPr>
              <a:t> la </a:t>
            </a:r>
            <a:r>
              <a:rPr lang="en-US" sz="2000" b="1" dirty="0" err="1">
                <a:solidFill>
                  <a:schemeClr val="accent1">
                    <a:lumMod val="75000"/>
                  </a:schemeClr>
                </a:solidFill>
              </a:rPr>
              <a:t>compongono</a:t>
            </a:r>
            <a:r>
              <a:rPr lang="en-US" sz="2000" b="1" dirty="0">
                <a:solidFill>
                  <a:schemeClr val="accent1">
                    <a:lumMod val="75000"/>
                  </a:schemeClr>
                </a:solidFill>
              </a:rPr>
              <a:t>, </a:t>
            </a:r>
            <a:r>
              <a:rPr lang="en-US" sz="2000" b="1" dirty="0" err="1">
                <a:solidFill>
                  <a:schemeClr val="accent1">
                    <a:lumMod val="75000"/>
                  </a:schemeClr>
                </a:solidFill>
              </a:rPr>
              <a:t>quanto</a:t>
            </a:r>
            <a:r>
              <a:rPr lang="en-US" sz="2000" b="1" dirty="0">
                <a:solidFill>
                  <a:schemeClr val="accent1">
                    <a:lumMod val="75000"/>
                  </a:schemeClr>
                </a:solidFill>
              </a:rPr>
              <a:t> </a:t>
            </a:r>
            <a:r>
              <a:rPr lang="en-US" sz="2000" b="1" dirty="0" err="1">
                <a:solidFill>
                  <a:schemeClr val="accent1">
                    <a:lumMod val="75000"/>
                  </a:schemeClr>
                </a:solidFill>
              </a:rPr>
              <a:t>piuttosto</a:t>
            </a:r>
            <a:r>
              <a:rPr lang="en-US" sz="2000" b="1" dirty="0">
                <a:solidFill>
                  <a:schemeClr val="accent1">
                    <a:lumMod val="75000"/>
                  </a:schemeClr>
                </a:solidFill>
              </a:rPr>
              <a:t> come le </a:t>
            </a:r>
            <a:r>
              <a:rPr lang="en-US" sz="2000" b="1" dirty="0" err="1">
                <a:solidFill>
                  <a:schemeClr val="accent1">
                    <a:lumMod val="75000"/>
                  </a:schemeClr>
                </a:solidFill>
              </a:rPr>
              <a:t>singole</a:t>
            </a:r>
            <a:r>
              <a:rPr lang="en-US" sz="2000" b="1" dirty="0">
                <a:solidFill>
                  <a:schemeClr val="accent1">
                    <a:lumMod val="75000"/>
                  </a:schemeClr>
                </a:solidFill>
              </a:rPr>
              <a:t> </a:t>
            </a:r>
            <a:r>
              <a:rPr lang="en-US" sz="2000" b="1" dirty="0" err="1">
                <a:solidFill>
                  <a:schemeClr val="accent1">
                    <a:lumMod val="75000"/>
                  </a:schemeClr>
                </a:solidFill>
              </a:rPr>
              <a:t>lettere</a:t>
            </a:r>
            <a:r>
              <a:rPr lang="en-US" sz="2000" b="1" dirty="0">
                <a:solidFill>
                  <a:schemeClr val="accent1">
                    <a:lumMod val="75000"/>
                  </a:schemeClr>
                </a:solidFill>
              </a:rPr>
              <a:t> </a:t>
            </a:r>
            <a:r>
              <a:rPr lang="en-US" sz="2000" b="1" dirty="0" err="1">
                <a:solidFill>
                  <a:schemeClr val="accent1">
                    <a:lumMod val="75000"/>
                  </a:schemeClr>
                </a:solidFill>
              </a:rPr>
              <a:t>appaiono</a:t>
            </a:r>
            <a:r>
              <a:rPr lang="en-US" sz="2000" b="1" dirty="0">
                <a:solidFill>
                  <a:schemeClr val="accent1">
                    <a:lumMod val="75000"/>
                  </a:schemeClr>
                </a:solidFill>
              </a:rPr>
              <a:t> </a:t>
            </a:r>
            <a:r>
              <a:rPr lang="en-US" sz="2000" b="1" dirty="0" err="1">
                <a:solidFill>
                  <a:schemeClr val="accent1">
                    <a:lumMod val="75000"/>
                  </a:schemeClr>
                </a:solidFill>
              </a:rPr>
              <a:t>nel</a:t>
            </a:r>
            <a:r>
              <a:rPr lang="en-US" sz="2000" b="1" dirty="0">
                <a:solidFill>
                  <a:schemeClr val="accent1">
                    <a:lumMod val="75000"/>
                  </a:schemeClr>
                </a:solidFill>
              </a:rPr>
              <a:t> </a:t>
            </a:r>
            <a:r>
              <a:rPr lang="en-US" sz="2000" b="1" dirty="0" err="1">
                <a:solidFill>
                  <a:schemeClr val="accent1">
                    <a:lumMod val="75000"/>
                  </a:schemeClr>
                </a:solidFill>
              </a:rPr>
              <a:t>loro</a:t>
            </a:r>
            <a:r>
              <a:rPr lang="en-US" sz="2000" b="1" dirty="0">
                <a:solidFill>
                  <a:schemeClr val="accent1">
                    <a:lumMod val="75000"/>
                  </a:schemeClr>
                </a:solidFill>
              </a:rPr>
              <a:t> </a:t>
            </a:r>
            <a:r>
              <a:rPr lang="en-US" sz="2000" b="1" dirty="0" err="1">
                <a:solidFill>
                  <a:schemeClr val="accent1">
                    <a:lumMod val="75000"/>
                  </a:schemeClr>
                </a:solidFill>
              </a:rPr>
              <a:t>insieme</a:t>
            </a:r>
            <a:r>
              <a:rPr lang="en-US" sz="2000" b="1" dirty="0">
                <a:solidFill>
                  <a:schemeClr val="accent1">
                    <a:lumMod val="75000"/>
                  </a:schemeClr>
                </a:solidFill>
              </a:rPr>
              <a:t>.</a:t>
            </a:r>
            <a:endParaRPr lang="en-US" sz="2000" dirty="0">
              <a:solidFill>
                <a:schemeClr val="accent1">
                  <a:lumMod val="75000"/>
                </a:schemeClr>
              </a:solidFill>
            </a:endParaRPr>
          </a:p>
          <a:p>
            <a:pPr marL="384048" indent="-384048" defTabSz="914400">
              <a:lnSpc>
                <a:spcPct val="94000"/>
              </a:lnSpc>
              <a:spcAft>
                <a:spcPts val="200"/>
              </a:spcAft>
              <a:buFont typeface="Franklin Gothic Book" panose="020B0503020102020204" pitchFamily="34" charset="0"/>
            </a:pPr>
            <a:r>
              <a:rPr lang="en-US" sz="2000" dirty="0">
                <a:solidFill>
                  <a:schemeClr val="accent1">
                    <a:lumMod val="75000"/>
                  </a:schemeClr>
                </a:solidFill>
              </a:rPr>
              <a:t>Questa </a:t>
            </a:r>
            <a:r>
              <a:rPr lang="en-US" sz="2000" dirty="0" err="1">
                <a:solidFill>
                  <a:schemeClr val="accent1">
                    <a:lumMod val="75000"/>
                  </a:schemeClr>
                </a:solidFill>
              </a:rPr>
              <a:t>nuova</a:t>
            </a:r>
            <a:r>
              <a:rPr lang="en-US" sz="2000" dirty="0">
                <a:solidFill>
                  <a:schemeClr val="accent1">
                    <a:lumMod val="75000"/>
                  </a:schemeClr>
                </a:solidFill>
              </a:rPr>
              <a:t> </a:t>
            </a:r>
            <a:r>
              <a:rPr lang="en-US" sz="2000" dirty="0" err="1">
                <a:solidFill>
                  <a:schemeClr val="accent1">
                    <a:lumMod val="75000"/>
                  </a:schemeClr>
                </a:solidFill>
              </a:rPr>
              <a:t>scoperta</a:t>
            </a:r>
            <a:r>
              <a:rPr lang="en-US" sz="2000" dirty="0">
                <a:solidFill>
                  <a:schemeClr val="accent1">
                    <a:lumMod val="75000"/>
                  </a:schemeClr>
                </a:solidFill>
              </a:rPr>
              <a:t> ci </a:t>
            </a:r>
            <a:r>
              <a:rPr lang="en-US" sz="2000" dirty="0" err="1">
                <a:solidFill>
                  <a:schemeClr val="accent1">
                    <a:lumMod val="75000"/>
                  </a:schemeClr>
                </a:solidFill>
              </a:rPr>
              <a:t>permette</a:t>
            </a:r>
            <a:r>
              <a:rPr lang="en-US" sz="2000" dirty="0">
                <a:solidFill>
                  <a:schemeClr val="accent1">
                    <a:lumMod val="75000"/>
                  </a:schemeClr>
                </a:solidFill>
              </a:rPr>
              <a:t> non solo di </a:t>
            </a:r>
            <a:r>
              <a:rPr lang="en-US" sz="2000" dirty="0" err="1">
                <a:solidFill>
                  <a:schemeClr val="accent1">
                    <a:lumMod val="75000"/>
                  </a:schemeClr>
                </a:solidFill>
              </a:rPr>
              <a:t>vedere</a:t>
            </a:r>
            <a:r>
              <a:rPr lang="en-US" sz="2000" dirty="0">
                <a:solidFill>
                  <a:schemeClr val="accent1">
                    <a:lumMod val="75000"/>
                  </a:schemeClr>
                </a:solidFill>
              </a:rPr>
              <a:t> come </a:t>
            </a:r>
            <a:r>
              <a:rPr lang="en-US" sz="2000" dirty="0" err="1">
                <a:solidFill>
                  <a:schemeClr val="accent1">
                    <a:lumMod val="75000"/>
                  </a:schemeClr>
                </a:solidFill>
              </a:rPr>
              <a:t>il</a:t>
            </a:r>
            <a:r>
              <a:rPr lang="en-US" sz="2000" dirty="0">
                <a:solidFill>
                  <a:schemeClr val="accent1">
                    <a:lumMod val="75000"/>
                  </a:schemeClr>
                </a:solidFill>
              </a:rPr>
              <a:t> </a:t>
            </a:r>
            <a:r>
              <a:rPr lang="en-US" sz="2000" dirty="0" err="1">
                <a:solidFill>
                  <a:schemeClr val="accent1">
                    <a:lumMod val="75000"/>
                  </a:schemeClr>
                </a:solidFill>
              </a:rPr>
              <a:t>cervello</a:t>
            </a:r>
            <a:r>
              <a:rPr lang="en-US" sz="2000" dirty="0">
                <a:solidFill>
                  <a:schemeClr val="accent1">
                    <a:lumMod val="75000"/>
                  </a:schemeClr>
                </a:solidFill>
              </a:rPr>
              <a:t> </a:t>
            </a:r>
            <a:r>
              <a:rPr lang="en-US" sz="2000" dirty="0" err="1">
                <a:solidFill>
                  <a:schemeClr val="accent1">
                    <a:lumMod val="75000"/>
                  </a:schemeClr>
                </a:solidFill>
              </a:rPr>
              <a:t>rielabora</a:t>
            </a:r>
            <a:r>
              <a:rPr lang="en-US" sz="2000" dirty="0">
                <a:solidFill>
                  <a:schemeClr val="accent1">
                    <a:lumMod val="75000"/>
                  </a:schemeClr>
                </a:solidFill>
              </a:rPr>
              <a:t> le parole, ma </a:t>
            </a:r>
            <a:r>
              <a:rPr lang="en-US" sz="2000" dirty="0" err="1">
                <a:solidFill>
                  <a:schemeClr val="accent1">
                    <a:lumMod val="75000"/>
                  </a:schemeClr>
                </a:solidFill>
              </a:rPr>
              <a:t>fornisce</a:t>
            </a:r>
            <a:r>
              <a:rPr lang="en-US" sz="2000" dirty="0">
                <a:solidFill>
                  <a:schemeClr val="accent1">
                    <a:lumMod val="75000"/>
                  </a:schemeClr>
                </a:solidFill>
              </a:rPr>
              <a:t> </a:t>
            </a:r>
            <a:r>
              <a:rPr lang="en-US" sz="2000" dirty="0" err="1">
                <a:solidFill>
                  <a:schemeClr val="accent1">
                    <a:lumMod val="75000"/>
                  </a:schemeClr>
                </a:solidFill>
              </a:rPr>
              <a:t>anche</a:t>
            </a:r>
            <a:r>
              <a:rPr lang="en-US" sz="2000" dirty="0">
                <a:solidFill>
                  <a:schemeClr val="accent1">
                    <a:lumMod val="75000"/>
                  </a:schemeClr>
                </a:solidFill>
              </a:rPr>
              <a:t> un </a:t>
            </a:r>
            <a:r>
              <a:rPr lang="en-US" sz="2000" dirty="0" err="1">
                <a:solidFill>
                  <a:schemeClr val="accent1">
                    <a:lumMod val="75000"/>
                  </a:schemeClr>
                </a:solidFill>
              </a:rPr>
              <a:t>aiuto</a:t>
            </a:r>
            <a:r>
              <a:rPr lang="en-US" sz="2000" dirty="0">
                <a:solidFill>
                  <a:schemeClr val="accent1">
                    <a:lumMod val="75000"/>
                  </a:schemeClr>
                </a:solidFill>
              </a:rPr>
              <a:t> per </a:t>
            </a:r>
            <a:r>
              <a:rPr lang="en-US" sz="2000" dirty="0" err="1">
                <a:solidFill>
                  <a:schemeClr val="accent1">
                    <a:lumMod val="75000"/>
                  </a:schemeClr>
                </a:solidFill>
              </a:rPr>
              <a:t>persone</a:t>
            </a:r>
            <a:r>
              <a:rPr lang="en-US" sz="2000" dirty="0">
                <a:solidFill>
                  <a:schemeClr val="accent1">
                    <a:lumMod val="75000"/>
                  </a:schemeClr>
                </a:solidFill>
              </a:rPr>
              <a:t> con </a:t>
            </a:r>
            <a:r>
              <a:rPr lang="en-US" sz="2000" dirty="0" err="1">
                <a:solidFill>
                  <a:schemeClr val="accent1">
                    <a:lumMod val="75000"/>
                  </a:schemeClr>
                </a:solidFill>
              </a:rPr>
              <a:t>problemi</a:t>
            </a:r>
            <a:r>
              <a:rPr lang="en-US" sz="2000" dirty="0">
                <a:solidFill>
                  <a:schemeClr val="accent1">
                    <a:lumMod val="75000"/>
                  </a:schemeClr>
                </a:solidFill>
              </a:rPr>
              <a:t> </a:t>
            </a:r>
            <a:r>
              <a:rPr lang="en-US" sz="2000" dirty="0" err="1">
                <a:solidFill>
                  <a:schemeClr val="accent1">
                    <a:lumMod val="75000"/>
                  </a:schemeClr>
                </a:solidFill>
              </a:rPr>
              <a:t>nella</a:t>
            </a:r>
            <a:r>
              <a:rPr lang="en-US" sz="2000" dirty="0">
                <a:solidFill>
                  <a:schemeClr val="accent1">
                    <a:lumMod val="75000"/>
                  </a:schemeClr>
                </a:solidFill>
              </a:rPr>
              <a:t> </a:t>
            </a:r>
            <a:r>
              <a:rPr lang="en-US" sz="2000" dirty="0" err="1">
                <a:solidFill>
                  <a:schemeClr val="accent1">
                    <a:lumMod val="75000"/>
                  </a:schemeClr>
                </a:solidFill>
              </a:rPr>
              <a:t>lettura</a:t>
            </a:r>
            <a:r>
              <a:rPr lang="en-US" sz="2000" dirty="0">
                <a:solidFill>
                  <a:schemeClr val="accent1">
                    <a:lumMod val="75000"/>
                  </a:schemeClr>
                </a:solidFill>
              </a:rPr>
              <a:t>: </a:t>
            </a:r>
            <a:r>
              <a:rPr lang="en-US" sz="2000" dirty="0" err="1">
                <a:solidFill>
                  <a:schemeClr val="accent1">
                    <a:lumMod val="75000"/>
                  </a:schemeClr>
                </a:solidFill>
              </a:rPr>
              <a:t>imparare</a:t>
            </a:r>
            <a:r>
              <a:rPr lang="en-US" sz="2000" dirty="0">
                <a:solidFill>
                  <a:schemeClr val="accent1">
                    <a:lumMod val="75000"/>
                  </a:schemeClr>
                </a:solidFill>
              </a:rPr>
              <a:t> la forma </a:t>
            </a:r>
            <a:r>
              <a:rPr lang="en-US" sz="2000" dirty="0" err="1">
                <a:solidFill>
                  <a:schemeClr val="accent1">
                    <a:lumMod val="75000"/>
                  </a:schemeClr>
                </a:solidFill>
              </a:rPr>
              <a:t>visiva</a:t>
            </a:r>
            <a:r>
              <a:rPr lang="en-US" sz="2000" dirty="0">
                <a:solidFill>
                  <a:schemeClr val="accent1">
                    <a:lumMod val="75000"/>
                  </a:schemeClr>
                </a:solidFill>
              </a:rPr>
              <a:t> di una </a:t>
            </a:r>
            <a:r>
              <a:rPr lang="en-US" sz="2000" dirty="0" err="1">
                <a:solidFill>
                  <a:schemeClr val="accent1">
                    <a:lumMod val="75000"/>
                  </a:schemeClr>
                </a:solidFill>
              </a:rPr>
              <a:t>parola</a:t>
            </a:r>
            <a:r>
              <a:rPr lang="en-US" sz="2000" dirty="0">
                <a:solidFill>
                  <a:schemeClr val="accent1">
                    <a:lumMod val="75000"/>
                  </a:schemeClr>
                </a:solidFill>
              </a:rPr>
              <a:t> come fosse un </a:t>
            </a:r>
            <a:r>
              <a:rPr lang="en-US" sz="2000" dirty="0" err="1">
                <a:solidFill>
                  <a:schemeClr val="accent1">
                    <a:lumMod val="75000"/>
                  </a:schemeClr>
                </a:solidFill>
              </a:rPr>
              <a:t>oggetto</a:t>
            </a:r>
            <a:r>
              <a:rPr lang="en-US" sz="2000" dirty="0">
                <a:solidFill>
                  <a:schemeClr val="accent1">
                    <a:lumMod val="75000"/>
                  </a:schemeClr>
                </a:solidFill>
              </a:rPr>
              <a:t> </a:t>
            </a:r>
            <a:r>
              <a:rPr lang="en-US" sz="2000" dirty="0" err="1">
                <a:solidFill>
                  <a:schemeClr val="accent1">
                    <a:lumMod val="75000"/>
                  </a:schemeClr>
                </a:solidFill>
              </a:rPr>
              <a:t>aiuta</a:t>
            </a:r>
            <a:r>
              <a:rPr lang="en-US" sz="2000" dirty="0">
                <a:solidFill>
                  <a:schemeClr val="accent1">
                    <a:lumMod val="75000"/>
                  </a:schemeClr>
                </a:solidFill>
              </a:rPr>
              <a:t> </a:t>
            </a:r>
            <a:r>
              <a:rPr lang="en-US" sz="2000" dirty="0" err="1">
                <a:solidFill>
                  <a:schemeClr val="accent1">
                    <a:lumMod val="75000"/>
                  </a:schemeClr>
                </a:solidFill>
              </a:rPr>
              <a:t>individui</a:t>
            </a:r>
            <a:r>
              <a:rPr lang="en-US" sz="2000" dirty="0">
                <a:solidFill>
                  <a:schemeClr val="accent1">
                    <a:lumMod val="75000"/>
                  </a:schemeClr>
                </a:solidFill>
              </a:rPr>
              <a:t> con </a:t>
            </a:r>
            <a:r>
              <a:rPr lang="en-US" sz="2000" dirty="0" err="1">
                <a:solidFill>
                  <a:schemeClr val="accent1">
                    <a:lumMod val="75000"/>
                  </a:schemeClr>
                </a:solidFill>
              </a:rPr>
              <a:t>questo</a:t>
            </a:r>
            <a:r>
              <a:rPr lang="en-US" sz="2000" dirty="0">
                <a:solidFill>
                  <a:schemeClr val="accent1">
                    <a:lumMod val="75000"/>
                  </a:schemeClr>
                </a:solidFill>
              </a:rPr>
              <a:t> </a:t>
            </a:r>
            <a:r>
              <a:rPr lang="en-US" sz="2000" dirty="0" err="1">
                <a:solidFill>
                  <a:schemeClr val="accent1">
                    <a:lumMod val="75000"/>
                  </a:schemeClr>
                </a:solidFill>
              </a:rPr>
              <a:t>tipo</a:t>
            </a:r>
            <a:r>
              <a:rPr lang="en-US" sz="2000" dirty="0">
                <a:solidFill>
                  <a:schemeClr val="accent1">
                    <a:lumMod val="75000"/>
                  </a:schemeClr>
                </a:solidFill>
              </a:rPr>
              <a:t> di </a:t>
            </a:r>
            <a:r>
              <a:rPr lang="en-US" sz="2000" dirty="0" err="1">
                <a:solidFill>
                  <a:schemeClr val="accent1">
                    <a:lumMod val="75000"/>
                  </a:schemeClr>
                </a:solidFill>
              </a:rPr>
              <a:t>disabilità</a:t>
            </a:r>
            <a:r>
              <a:rPr lang="en-US" sz="2000" dirty="0">
                <a:solidFill>
                  <a:schemeClr val="accent1">
                    <a:lumMod val="75000"/>
                  </a:schemeClr>
                </a:solidFill>
              </a:rPr>
              <a:t> a </a:t>
            </a:r>
            <a:r>
              <a:rPr lang="en-US" sz="2000" dirty="0" err="1">
                <a:solidFill>
                  <a:schemeClr val="accent1">
                    <a:lumMod val="75000"/>
                  </a:schemeClr>
                </a:solidFill>
              </a:rPr>
              <a:t>leggere</a:t>
            </a:r>
            <a:r>
              <a:rPr lang="en-US" sz="2000" dirty="0">
                <a:solidFill>
                  <a:schemeClr val="accent1">
                    <a:lumMod val="75000"/>
                  </a:schemeClr>
                </a:solidFill>
              </a:rPr>
              <a:t>.</a:t>
            </a:r>
          </a:p>
          <a:p>
            <a:pPr marL="384048" indent="-384048" defTabSz="914400">
              <a:lnSpc>
                <a:spcPct val="94000"/>
              </a:lnSpc>
              <a:spcAft>
                <a:spcPts val="200"/>
              </a:spcAft>
              <a:buFont typeface="Franklin Gothic Book" panose="020B0503020102020204" pitchFamily="34" charset="0"/>
            </a:pPr>
            <a:endParaRPr lang="en-US" sz="2000" dirty="0">
              <a:solidFill>
                <a:schemeClr val="accent1">
                  <a:lumMod val="75000"/>
                </a:schemeClr>
              </a:solidFill>
            </a:endParaRPr>
          </a:p>
          <a:p>
            <a:pPr marL="384048" indent="-384048" defTabSz="914400">
              <a:lnSpc>
                <a:spcPct val="94000"/>
              </a:lnSpc>
              <a:spcAft>
                <a:spcPts val="200"/>
              </a:spcAft>
              <a:buFont typeface="Franklin Gothic Book" panose="020B0503020102020204" pitchFamily="34" charset="0"/>
            </a:pPr>
            <a:endParaRPr lang="en-US" sz="2000" dirty="0">
              <a:solidFill>
                <a:schemeClr val="accent1">
                  <a:lumMod val="75000"/>
                </a:schemeClr>
              </a:solidFill>
            </a:endParaRPr>
          </a:p>
        </p:txBody>
      </p:sp>
    </p:spTree>
    <p:extLst>
      <p:ext uri="{BB962C8B-B14F-4D97-AF65-F5344CB8AC3E}">
        <p14:creationId xmlns:p14="http://schemas.microsoft.com/office/powerpoint/2010/main" val="2071769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47C1290-FCD3-47B8-B0FD-2D0E6947A55E}"/>
              </a:ext>
            </a:extLst>
          </p:cNvPr>
          <p:cNvSpPr txBox="1"/>
          <p:nvPr/>
        </p:nvSpPr>
        <p:spPr>
          <a:xfrm>
            <a:off x="1273871" y="552148"/>
            <a:ext cx="4010296" cy="5753704"/>
          </a:xfrm>
          <a:prstGeom prst="rect">
            <a:avLst/>
          </a:prstGeom>
        </p:spPr>
        <p:txBody>
          <a:bodyPr vert="horz" lIns="91440" tIns="45720" rIns="91440" bIns="45720" rtlCol="0">
            <a:normAutofit lnSpcReduction="10000"/>
          </a:bodyPr>
          <a:lstStyle/>
          <a:p>
            <a:pPr indent="-384048" defTabSz="914400">
              <a:lnSpc>
                <a:spcPct val="94000"/>
              </a:lnSpc>
              <a:spcAft>
                <a:spcPts val="200"/>
              </a:spcAft>
              <a:buFont typeface="Franklin Gothic Book" panose="020B0503020102020204" pitchFamily="34" charset="0"/>
            </a:pPr>
            <a:r>
              <a:rPr lang="en-US" b="1" dirty="0">
                <a:solidFill>
                  <a:schemeClr val="tx2"/>
                </a:solidFill>
              </a:rPr>
              <a:t>La </a:t>
            </a:r>
            <a:r>
              <a:rPr lang="en-US" b="1" dirty="0" err="1">
                <a:solidFill>
                  <a:schemeClr val="tx2"/>
                </a:solidFill>
              </a:rPr>
              <a:t>circonvoluzione</a:t>
            </a:r>
            <a:r>
              <a:rPr lang="en-US" b="1" dirty="0">
                <a:solidFill>
                  <a:schemeClr val="tx2"/>
                </a:solidFill>
              </a:rPr>
              <a:t> </a:t>
            </a:r>
            <a:r>
              <a:rPr lang="en-US" b="1" dirty="0" err="1">
                <a:solidFill>
                  <a:schemeClr val="tx2"/>
                </a:solidFill>
              </a:rPr>
              <a:t>frontale</a:t>
            </a:r>
            <a:r>
              <a:rPr lang="en-US" b="1" dirty="0">
                <a:solidFill>
                  <a:schemeClr val="tx2"/>
                </a:solidFill>
              </a:rPr>
              <a:t> </a:t>
            </a:r>
            <a:r>
              <a:rPr lang="en-US" b="1" dirty="0" err="1">
                <a:solidFill>
                  <a:schemeClr val="tx2"/>
                </a:solidFill>
              </a:rPr>
              <a:t>inferiore</a:t>
            </a:r>
            <a:br>
              <a:rPr lang="en-US" dirty="0">
                <a:solidFill>
                  <a:schemeClr val="tx2"/>
                </a:solidFill>
              </a:rPr>
            </a:br>
            <a:r>
              <a:rPr lang="en-US" dirty="0">
                <a:solidFill>
                  <a:schemeClr val="tx2"/>
                </a:solidFill>
              </a:rPr>
              <a:t>Si </a:t>
            </a:r>
            <a:r>
              <a:rPr lang="en-US" dirty="0" err="1">
                <a:solidFill>
                  <a:schemeClr val="tx2"/>
                </a:solidFill>
              </a:rPr>
              <a:t>tratta</a:t>
            </a:r>
            <a:r>
              <a:rPr lang="en-US" dirty="0">
                <a:solidFill>
                  <a:schemeClr val="tx2"/>
                </a:solidFill>
              </a:rPr>
              <a:t> di una </a:t>
            </a:r>
            <a:r>
              <a:rPr lang="en-US" dirty="0" err="1">
                <a:solidFill>
                  <a:schemeClr val="tx2"/>
                </a:solidFill>
              </a:rPr>
              <a:t>porzione</a:t>
            </a:r>
            <a:r>
              <a:rPr lang="en-US" dirty="0">
                <a:solidFill>
                  <a:schemeClr val="tx2"/>
                </a:solidFill>
              </a:rPr>
              <a:t> molto </a:t>
            </a:r>
            <a:r>
              <a:rPr lang="en-US" dirty="0" err="1">
                <a:solidFill>
                  <a:schemeClr val="tx2"/>
                </a:solidFill>
              </a:rPr>
              <a:t>interna</a:t>
            </a:r>
            <a:r>
              <a:rPr lang="en-US" dirty="0">
                <a:solidFill>
                  <a:schemeClr val="tx2"/>
                </a:solidFill>
              </a:rPr>
              <a:t> di </a:t>
            </a:r>
            <a:r>
              <a:rPr lang="en-US" dirty="0" err="1">
                <a:solidFill>
                  <a:schemeClr val="tx2"/>
                </a:solidFill>
              </a:rPr>
              <a:t>corteccia</a:t>
            </a:r>
            <a:r>
              <a:rPr lang="en-US" dirty="0">
                <a:solidFill>
                  <a:schemeClr val="tx2"/>
                </a:solidFill>
              </a:rPr>
              <a:t> del lobo </a:t>
            </a:r>
            <a:r>
              <a:rPr lang="en-US" dirty="0" err="1">
                <a:solidFill>
                  <a:schemeClr val="tx2"/>
                </a:solidFill>
              </a:rPr>
              <a:t>frontale</a:t>
            </a:r>
            <a:r>
              <a:rPr lang="en-US" dirty="0">
                <a:solidFill>
                  <a:schemeClr val="tx2"/>
                </a:solidFill>
              </a:rPr>
              <a:t>, </a:t>
            </a:r>
            <a:r>
              <a:rPr lang="en-US" dirty="0" err="1">
                <a:solidFill>
                  <a:schemeClr val="tx2"/>
                </a:solidFill>
              </a:rPr>
              <a:t>strettamente</a:t>
            </a:r>
            <a:r>
              <a:rPr lang="en-US" dirty="0">
                <a:solidFill>
                  <a:schemeClr val="tx2"/>
                </a:solidFill>
              </a:rPr>
              <a:t> </a:t>
            </a:r>
            <a:r>
              <a:rPr lang="en-US" dirty="0" err="1">
                <a:solidFill>
                  <a:schemeClr val="tx2"/>
                </a:solidFill>
              </a:rPr>
              <a:t>connessa</a:t>
            </a:r>
            <a:r>
              <a:rPr lang="en-US" dirty="0">
                <a:solidFill>
                  <a:schemeClr val="tx2"/>
                </a:solidFill>
              </a:rPr>
              <a:t> </a:t>
            </a:r>
            <a:r>
              <a:rPr lang="en-US" dirty="0" err="1">
                <a:solidFill>
                  <a:schemeClr val="tx2"/>
                </a:solidFill>
              </a:rPr>
              <a:t>all’</a:t>
            </a:r>
            <a:r>
              <a:rPr lang="en-US" b="1" dirty="0" err="1">
                <a:solidFill>
                  <a:schemeClr val="tx2"/>
                </a:solidFill>
              </a:rPr>
              <a:t>eseguire</a:t>
            </a:r>
            <a:r>
              <a:rPr lang="en-US" b="1" dirty="0">
                <a:solidFill>
                  <a:schemeClr val="tx2"/>
                </a:solidFill>
              </a:rPr>
              <a:t> o </a:t>
            </a:r>
            <a:r>
              <a:rPr lang="en-US" b="1" dirty="0" err="1">
                <a:solidFill>
                  <a:schemeClr val="tx2"/>
                </a:solidFill>
              </a:rPr>
              <a:t>meno</a:t>
            </a:r>
            <a:r>
              <a:rPr lang="en-US" b="1" dirty="0">
                <a:solidFill>
                  <a:schemeClr val="tx2"/>
                </a:solidFill>
              </a:rPr>
              <a:t> </a:t>
            </a:r>
            <a:r>
              <a:rPr lang="en-US" b="1" dirty="0" err="1">
                <a:solidFill>
                  <a:schemeClr val="tx2"/>
                </a:solidFill>
              </a:rPr>
              <a:t>i</a:t>
            </a:r>
            <a:r>
              <a:rPr lang="en-US" b="1" dirty="0">
                <a:solidFill>
                  <a:schemeClr val="tx2"/>
                </a:solidFill>
              </a:rPr>
              <a:t> </a:t>
            </a:r>
            <a:r>
              <a:rPr lang="en-US" b="1" dirty="0" err="1">
                <a:solidFill>
                  <a:schemeClr val="tx2"/>
                </a:solidFill>
              </a:rPr>
              <a:t>comandi</a:t>
            </a:r>
            <a:r>
              <a:rPr lang="en-US" dirty="0">
                <a:solidFill>
                  <a:schemeClr val="tx2"/>
                </a:solidFill>
              </a:rPr>
              <a:t>, come per </a:t>
            </a:r>
            <a:r>
              <a:rPr lang="en-US" dirty="0" err="1">
                <a:solidFill>
                  <a:schemeClr val="tx2"/>
                </a:solidFill>
              </a:rPr>
              <a:t>esempio</a:t>
            </a:r>
            <a:r>
              <a:rPr lang="en-US" dirty="0">
                <a:solidFill>
                  <a:schemeClr val="tx2"/>
                </a:solidFill>
              </a:rPr>
              <a:t> </a:t>
            </a:r>
            <a:r>
              <a:rPr lang="en-US" dirty="0" err="1">
                <a:solidFill>
                  <a:schemeClr val="tx2"/>
                </a:solidFill>
              </a:rPr>
              <a:t>smettere</a:t>
            </a:r>
            <a:r>
              <a:rPr lang="en-US" dirty="0">
                <a:solidFill>
                  <a:schemeClr val="tx2"/>
                </a:solidFill>
              </a:rPr>
              <a:t> di </a:t>
            </a:r>
            <a:r>
              <a:rPr lang="en-US" dirty="0" err="1">
                <a:solidFill>
                  <a:schemeClr val="tx2"/>
                </a:solidFill>
              </a:rPr>
              <a:t>compiere</a:t>
            </a:r>
            <a:r>
              <a:rPr lang="en-US" dirty="0">
                <a:solidFill>
                  <a:schemeClr val="tx2"/>
                </a:solidFill>
              </a:rPr>
              <a:t> </a:t>
            </a:r>
            <a:r>
              <a:rPr lang="en-US" dirty="0" err="1">
                <a:solidFill>
                  <a:schemeClr val="tx2"/>
                </a:solidFill>
              </a:rPr>
              <a:t>un’azione</a:t>
            </a:r>
            <a:r>
              <a:rPr lang="en-US" dirty="0">
                <a:solidFill>
                  <a:schemeClr val="tx2"/>
                </a:solidFill>
              </a:rPr>
              <a:t> in </a:t>
            </a:r>
            <a:r>
              <a:rPr lang="en-US" dirty="0" err="1">
                <a:solidFill>
                  <a:schemeClr val="tx2"/>
                </a:solidFill>
              </a:rPr>
              <a:t>seguito</a:t>
            </a:r>
            <a:r>
              <a:rPr lang="en-US" dirty="0">
                <a:solidFill>
                  <a:schemeClr val="tx2"/>
                </a:solidFill>
              </a:rPr>
              <a:t> a un </a:t>
            </a:r>
            <a:r>
              <a:rPr lang="en-US" dirty="0" err="1">
                <a:solidFill>
                  <a:schemeClr val="tx2"/>
                </a:solidFill>
              </a:rPr>
              <a:t>preciso</a:t>
            </a:r>
            <a:r>
              <a:rPr lang="en-US" dirty="0">
                <a:solidFill>
                  <a:schemeClr val="tx2"/>
                </a:solidFill>
              </a:rPr>
              <a:t> </a:t>
            </a:r>
            <a:r>
              <a:rPr lang="en-US" dirty="0" err="1">
                <a:solidFill>
                  <a:schemeClr val="tx2"/>
                </a:solidFill>
              </a:rPr>
              <a:t>segnale</a:t>
            </a:r>
            <a:r>
              <a:rPr lang="en-US" dirty="0">
                <a:solidFill>
                  <a:schemeClr val="tx2"/>
                </a:solidFill>
              </a:rPr>
              <a:t>. </a:t>
            </a:r>
            <a:r>
              <a:rPr lang="en-US" dirty="0" err="1">
                <a:solidFill>
                  <a:schemeClr val="tx2"/>
                </a:solidFill>
              </a:rPr>
              <a:t>Alcuni</a:t>
            </a:r>
            <a:r>
              <a:rPr lang="en-US" dirty="0">
                <a:solidFill>
                  <a:schemeClr val="tx2"/>
                </a:solidFill>
              </a:rPr>
              <a:t> </a:t>
            </a:r>
            <a:r>
              <a:rPr lang="en-US" dirty="0" err="1">
                <a:solidFill>
                  <a:schemeClr val="tx2"/>
                </a:solidFill>
              </a:rPr>
              <a:t>studi</a:t>
            </a:r>
            <a:r>
              <a:rPr lang="en-US" dirty="0">
                <a:solidFill>
                  <a:schemeClr val="tx2"/>
                </a:solidFill>
              </a:rPr>
              <a:t> </a:t>
            </a:r>
            <a:r>
              <a:rPr lang="en-US" dirty="0" err="1">
                <a:solidFill>
                  <a:schemeClr val="tx2"/>
                </a:solidFill>
              </a:rPr>
              <a:t>hanno</a:t>
            </a:r>
            <a:r>
              <a:rPr lang="en-US" dirty="0">
                <a:solidFill>
                  <a:schemeClr val="tx2"/>
                </a:solidFill>
              </a:rPr>
              <a:t> </a:t>
            </a:r>
            <a:r>
              <a:rPr lang="en-US" dirty="0" err="1">
                <a:solidFill>
                  <a:schemeClr val="tx2"/>
                </a:solidFill>
              </a:rPr>
              <a:t>dimostrato</a:t>
            </a:r>
            <a:r>
              <a:rPr lang="en-US" dirty="0">
                <a:solidFill>
                  <a:schemeClr val="tx2"/>
                </a:solidFill>
              </a:rPr>
              <a:t> </a:t>
            </a:r>
            <a:r>
              <a:rPr lang="en-US" dirty="0" err="1">
                <a:solidFill>
                  <a:schemeClr val="tx2"/>
                </a:solidFill>
              </a:rPr>
              <a:t>inoltre</a:t>
            </a:r>
            <a:r>
              <a:rPr lang="en-US" dirty="0">
                <a:solidFill>
                  <a:schemeClr val="tx2"/>
                </a:solidFill>
              </a:rPr>
              <a:t> </a:t>
            </a:r>
            <a:r>
              <a:rPr lang="en-US" dirty="0" err="1">
                <a:solidFill>
                  <a:schemeClr val="tx2"/>
                </a:solidFill>
              </a:rPr>
              <a:t>che</a:t>
            </a:r>
            <a:r>
              <a:rPr lang="en-US" dirty="0">
                <a:solidFill>
                  <a:schemeClr val="tx2"/>
                </a:solidFill>
              </a:rPr>
              <a:t> </a:t>
            </a:r>
            <a:r>
              <a:rPr lang="en-US" dirty="0" err="1">
                <a:solidFill>
                  <a:schemeClr val="tx2"/>
                </a:solidFill>
              </a:rPr>
              <a:t>quest’area</a:t>
            </a:r>
            <a:r>
              <a:rPr lang="en-US" dirty="0">
                <a:solidFill>
                  <a:schemeClr val="tx2"/>
                </a:solidFill>
              </a:rPr>
              <a:t> è </a:t>
            </a:r>
            <a:r>
              <a:rPr lang="en-US" dirty="0" err="1">
                <a:solidFill>
                  <a:schemeClr val="tx2"/>
                </a:solidFill>
              </a:rPr>
              <a:t>coinvolta</a:t>
            </a:r>
            <a:r>
              <a:rPr lang="en-US" dirty="0">
                <a:solidFill>
                  <a:schemeClr val="tx2"/>
                </a:solidFill>
              </a:rPr>
              <a:t> </a:t>
            </a:r>
            <a:r>
              <a:rPr lang="en-US" dirty="0" err="1">
                <a:solidFill>
                  <a:schemeClr val="tx2"/>
                </a:solidFill>
              </a:rPr>
              <a:t>nei</a:t>
            </a:r>
            <a:r>
              <a:rPr lang="en-US" dirty="0">
                <a:solidFill>
                  <a:schemeClr val="tx2"/>
                </a:solidFill>
              </a:rPr>
              <a:t> </a:t>
            </a:r>
            <a:r>
              <a:rPr lang="en-US" dirty="0" err="1">
                <a:solidFill>
                  <a:schemeClr val="tx2"/>
                </a:solidFill>
              </a:rPr>
              <a:t>processi</a:t>
            </a:r>
            <a:r>
              <a:rPr lang="en-US" dirty="0">
                <a:solidFill>
                  <a:schemeClr val="tx2"/>
                </a:solidFill>
              </a:rPr>
              <a:t> </a:t>
            </a:r>
            <a:r>
              <a:rPr lang="en-US" dirty="0" err="1">
                <a:solidFill>
                  <a:schemeClr val="tx2"/>
                </a:solidFill>
              </a:rPr>
              <a:t>decisionali</a:t>
            </a:r>
            <a:r>
              <a:rPr lang="en-US" dirty="0">
                <a:solidFill>
                  <a:schemeClr val="tx2"/>
                </a:solidFill>
              </a:rPr>
              <a:t> </a:t>
            </a:r>
            <a:r>
              <a:rPr lang="en-US" dirty="0" err="1">
                <a:solidFill>
                  <a:schemeClr val="tx2"/>
                </a:solidFill>
              </a:rPr>
              <a:t>durante</a:t>
            </a:r>
            <a:r>
              <a:rPr lang="en-US" dirty="0">
                <a:solidFill>
                  <a:schemeClr val="tx2"/>
                </a:solidFill>
              </a:rPr>
              <a:t> le </a:t>
            </a:r>
            <a:r>
              <a:rPr lang="en-US" b="1" dirty="0" err="1">
                <a:solidFill>
                  <a:schemeClr val="tx2"/>
                </a:solidFill>
              </a:rPr>
              <a:t>situazioni</a:t>
            </a:r>
            <a:r>
              <a:rPr lang="en-US" b="1" dirty="0">
                <a:solidFill>
                  <a:schemeClr val="tx2"/>
                </a:solidFill>
              </a:rPr>
              <a:t> di </a:t>
            </a:r>
            <a:r>
              <a:rPr lang="en-US" b="1" dirty="0" err="1">
                <a:solidFill>
                  <a:schemeClr val="tx2"/>
                </a:solidFill>
              </a:rPr>
              <a:t>rischio</a:t>
            </a:r>
            <a:r>
              <a:rPr lang="en-US" dirty="0">
                <a:solidFill>
                  <a:schemeClr val="tx2"/>
                </a:solidFill>
              </a:rPr>
              <a:t> e, in </a:t>
            </a:r>
            <a:r>
              <a:rPr lang="en-US" dirty="0" err="1">
                <a:solidFill>
                  <a:schemeClr val="tx2"/>
                </a:solidFill>
              </a:rPr>
              <a:t>particolare</a:t>
            </a:r>
            <a:r>
              <a:rPr lang="en-US" dirty="0">
                <a:solidFill>
                  <a:schemeClr val="tx2"/>
                </a:solidFill>
              </a:rPr>
              <a:t>, </a:t>
            </a:r>
            <a:r>
              <a:rPr lang="en-US" dirty="0" err="1">
                <a:solidFill>
                  <a:schemeClr val="tx2"/>
                </a:solidFill>
              </a:rPr>
              <a:t>alterazioni</a:t>
            </a:r>
            <a:r>
              <a:rPr lang="en-US" dirty="0">
                <a:solidFill>
                  <a:schemeClr val="tx2"/>
                </a:solidFill>
              </a:rPr>
              <a:t> a </a:t>
            </a:r>
            <a:r>
              <a:rPr lang="en-US" dirty="0" err="1">
                <a:solidFill>
                  <a:schemeClr val="tx2"/>
                </a:solidFill>
              </a:rPr>
              <a:t>suo</a:t>
            </a:r>
            <a:r>
              <a:rPr lang="en-US" dirty="0">
                <a:solidFill>
                  <a:schemeClr val="tx2"/>
                </a:solidFill>
              </a:rPr>
              <a:t> </a:t>
            </a:r>
            <a:r>
              <a:rPr lang="en-US" dirty="0" err="1">
                <a:solidFill>
                  <a:schemeClr val="tx2"/>
                </a:solidFill>
              </a:rPr>
              <a:t>carico</a:t>
            </a:r>
            <a:r>
              <a:rPr lang="en-US" dirty="0">
                <a:solidFill>
                  <a:schemeClr val="tx2"/>
                </a:solidFill>
              </a:rPr>
              <a:t> </a:t>
            </a:r>
            <a:r>
              <a:rPr lang="en-US" dirty="0" err="1">
                <a:solidFill>
                  <a:schemeClr val="tx2"/>
                </a:solidFill>
              </a:rPr>
              <a:t>possono</a:t>
            </a:r>
            <a:r>
              <a:rPr lang="en-US" dirty="0">
                <a:solidFill>
                  <a:schemeClr val="tx2"/>
                </a:solidFill>
              </a:rPr>
              <a:t> </a:t>
            </a:r>
            <a:r>
              <a:rPr lang="en-US" dirty="0" err="1">
                <a:solidFill>
                  <a:schemeClr val="tx2"/>
                </a:solidFill>
              </a:rPr>
              <a:t>addirittura</a:t>
            </a:r>
            <a:r>
              <a:rPr lang="en-US" dirty="0">
                <a:solidFill>
                  <a:schemeClr val="tx2"/>
                </a:solidFill>
              </a:rPr>
              <a:t> </a:t>
            </a:r>
            <a:r>
              <a:rPr lang="en-US" dirty="0" err="1">
                <a:solidFill>
                  <a:schemeClr val="tx2"/>
                </a:solidFill>
              </a:rPr>
              <a:t>indurre</a:t>
            </a:r>
            <a:r>
              <a:rPr lang="en-US" dirty="0">
                <a:solidFill>
                  <a:schemeClr val="tx2"/>
                </a:solidFill>
              </a:rPr>
              <a:t> a </a:t>
            </a:r>
            <a:r>
              <a:rPr lang="en-US" dirty="0" err="1">
                <a:solidFill>
                  <a:schemeClr val="tx2"/>
                </a:solidFill>
              </a:rPr>
              <a:t>comportamenti</a:t>
            </a:r>
            <a:r>
              <a:rPr lang="en-US" dirty="0">
                <a:solidFill>
                  <a:schemeClr val="tx2"/>
                </a:solidFill>
              </a:rPr>
              <a:t> </a:t>
            </a:r>
            <a:r>
              <a:rPr lang="en-US" dirty="0" err="1">
                <a:solidFill>
                  <a:schemeClr val="tx2"/>
                </a:solidFill>
              </a:rPr>
              <a:t>eccessivamente</a:t>
            </a:r>
            <a:r>
              <a:rPr lang="en-US" dirty="0">
                <a:solidFill>
                  <a:schemeClr val="tx2"/>
                </a:solidFill>
              </a:rPr>
              <a:t> </a:t>
            </a:r>
            <a:r>
              <a:rPr lang="en-US" dirty="0" err="1">
                <a:solidFill>
                  <a:schemeClr val="tx2"/>
                </a:solidFill>
              </a:rPr>
              <a:t>incuranti</a:t>
            </a:r>
            <a:r>
              <a:rPr lang="en-US" dirty="0">
                <a:solidFill>
                  <a:schemeClr val="tx2"/>
                </a:solidFill>
              </a:rPr>
              <a:t> del </a:t>
            </a:r>
            <a:r>
              <a:rPr lang="en-US" dirty="0" err="1">
                <a:solidFill>
                  <a:schemeClr val="tx2"/>
                </a:solidFill>
              </a:rPr>
              <a:t>pericolo</a:t>
            </a:r>
            <a:r>
              <a:rPr lang="en-US" dirty="0">
                <a:solidFill>
                  <a:schemeClr val="tx2"/>
                </a:solidFill>
              </a:rPr>
              <a:t>.</a:t>
            </a:r>
          </a:p>
          <a:p>
            <a:pPr indent="-384048" defTabSz="914400">
              <a:lnSpc>
                <a:spcPct val="94000"/>
              </a:lnSpc>
              <a:spcAft>
                <a:spcPts val="200"/>
              </a:spcAft>
              <a:buFont typeface="Franklin Gothic Book" panose="020B0503020102020204" pitchFamily="34" charset="0"/>
            </a:pPr>
            <a:endParaRPr lang="en-US" dirty="0">
              <a:solidFill>
                <a:schemeClr val="tx2"/>
              </a:solidFill>
            </a:endParaRPr>
          </a:p>
          <a:p>
            <a:pPr indent="-384048" defTabSz="914400">
              <a:lnSpc>
                <a:spcPct val="94000"/>
              </a:lnSpc>
              <a:spcAft>
                <a:spcPts val="200"/>
              </a:spcAft>
              <a:buFont typeface="Franklin Gothic Book" panose="020B0503020102020204" pitchFamily="34" charset="0"/>
            </a:pPr>
            <a:r>
              <a:rPr lang="en-US" b="1" dirty="0">
                <a:solidFill>
                  <a:schemeClr val="tx2"/>
                </a:solidFill>
              </a:rPr>
              <a:t>Al </a:t>
            </a:r>
            <a:r>
              <a:rPr lang="en-US" b="1" dirty="0" err="1">
                <a:solidFill>
                  <a:schemeClr val="tx2"/>
                </a:solidFill>
              </a:rPr>
              <a:t>suo</a:t>
            </a:r>
            <a:r>
              <a:rPr lang="en-US" b="1" dirty="0">
                <a:solidFill>
                  <a:schemeClr val="tx2"/>
                </a:solidFill>
              </a:rPr>
              <a:t> </a:t>
            </a:r>
            <a:r>
              <a:rPr lang="en-US" b="1" dirty="0" err="1">
                <a:solidFill>
                  <a:schemeClr val="tx2"/>
                </a:solidFill>
              </a:rPr>
              <a:t>interno</a:t>
            </a:r>
            <a:r>
              <a:rPr lang="en-US" b="1" dirty="0">
                <a:solidFill>
                  <a:schemeClr val="tx2"/>
                </a:solidFill>
              </a:rPr>
              <a:t> </a:t>
            </a:r>
            <a:r>
              <a:rPr lang="en-US" b="1" dirty="0" err="1">
                <a:solidFill>
                  <a:schemeClr val="tx2"/>
                </a:solidFill>
              </a:rPr>
              <a:t>ritroviamo</a:t>
            </a:r>
            <a:r>
              <a:rPr lang="en-US" b="1" dirty="0">
                <a:solidFill>
                  <a:schemeClr val="tx2"/>
                </a:solidFill>
              </a:rPr>
              <a:t> la </a:t>
            </a:r>
            <a:r>
              <a:rPr lang="en-US" b="1" dirty="0" err="1">
                <a:solidFill>
                  <a:schemeClr val="tx2"/>
                </a:solidFill>
              </a:rPr>
              <a:t>cosiddetta</a:t>
            </a:r>
            <a:r>
              <a:rPr lang="en-US" b="1" dirty="0">
                <a:solidFill>
                  <a:schemeClr val="tx2"/>
                </a:solidFill>
              </a:rPr>
              <a:t> area di </a:t>
            </a:r>
            <a:r>
              <a:rPr lang="en-US" b="1" dirty="0" err="1">
                <a:solidFill>
                  <a:schemeClr val="tx2"/>
                </a:solidFill>
              </a:rPr>
              <a:t>Broca</a:t>
            </a:r>
            <a:r>
              <a:rPr lang="en-US" b="1" dirty="0">
                <a:solidFill>
                  <a:schemeClr val="tx2"/>
                </a:solidFill>
              </a:rPr>
              <a:t>, una </a:t>
            </a:r>
            <a:r>
              <a:rPr lang="en-US" b="1" dirty="0" err="1">
                <a:solidFill>
                  <a:schemeClr val="tx2"/>
                </a:solidFill>
              </a:rPr>
              <a:t>porzione</a:t>
            </a:r>
            <a:r>
              <a:rPr lang="en-US" b="1" dirty="0">
                <a:solidFill>
                  <a:schemeClr val="tx2"/>
                </a:solidFill>
              </a:rPr>
              <a:t> </a:t>
            </a:r>
            <a:r>
              <a:rPr lang="en-US" b="1" dirty="0" err="1">
                <a:solidFill>
                  <a:schemeClr val="tx2"/>
                </a:solidFill>
              </a:rPr>
              <a:t>strettamente</a:t>
            </a:r>
            <a:r>
              <a:rPr lang="en-US" b="1" dirty="0">
                <a:solidFill>
                  <a:schemeClr val="tx2"/>
                </a:solidFill>
              </a:rPr>
              <a:t> </a:t>
            </a:r>
            <a:r>
              <a:rPr lang="en-US" b="1" dirty="0" err="1">
                <a:solidFill>
                  <a:schemeClr val="tx2"/>
                </a:solidFill>
              </a:rPr>
              <a:t>legata</a:t>
            </a:r>
            <a:r>
              <a:rPr lang="en-US" b="1" dirty="0">
                <a:solidFill>
                  <a:schemeClr val="tx2"/>
                </a:solidFill>
              </a:rPr>
              <a:t> al </a:t>
            </a:r>
            <a:r>
              <a:rPr lang="en-US" b="1" dirty="0" err="1">
                <a:solidFill>
                  <a:schemeClr val="tx2"/>
                </a:solidFill>
              </a:rPr>
              <a:t>linguaggio</a:t>
            </a:r>
            <a:r>
              <a:rPr lang="en-US" b="1" dirty="0">
                <a:solidFill>
                  <a:schemeClr val="tx2"/>
                </a:solidFill>
              </a:rPr>
              <a:t>, </a:t>
            </a:r>
            <a:r>
              <a:rPr lang="en-US" b="1" dirty="0" err="1">
                <a:solidFill>
                  <a:schemeClr val="tx2"/>
                </a:solidFill>
              </a:rPr>
              <a:t>soprattutto</a:t>
            </a:r>
            <a:r>
              <a:rPr lang="en-US" b="1" dirty="0">
                <a:solidFill>
                  <a:schemeClr val="tx2"/>
                </a:solidFill>
              </a:rPr>
              <a:t> per </a:t>
            </a:r>
            <a:r>
              <a:rPr lang="en-US" b="1" dirty="0" err="1">
                <a:solidFill>
                  <a:schemeClr val="tx2"/>
                </a:solidFill>
              </a:rPr>
              <a:t>quanto</a:t>
            </a:r>
            <a:r>
              <a:rPr lang="en-US" b="1" dirty="0">
                <a:solidFill>
                  <a:schemeClr val="tx2"/>
                </a:solidFill>
              </a:rPr>
              <a:t> </a:t>
            </a:r>
            <a:r>
              <a:rPr lang="en-US" b="1" dirty="0" err="1">
                <a:solidFill>
                  <a:schemeClr val="tx2"/>
                </a:solidFill>
              </a:rPr>
              <a:t>riguarda</a:t>
            </a:r>
            <a:r>
              <a:rPr lang="en-US" b="1" dirty="0">
                <a:solidFill>
                  <a:schemeClr val="tx2"/>
                </a:solidFill>
              </a:rPr>
              <a:t> la </a:t>
            </a:r>
            <a:r>
              <a:rPr lang="en-US" b="1" dirty="0" err="1">
                <a:solidFill>
                  <a:schemeClr val="tx2"/>
                </a:solidFill>
              </a:rPr>
              <a:t>produzione</a:t>
            </a:r>
            <a:r>
              <a:rPr lang="en-US" b="1" dirty="0">
                <a:solidFill>
                  <a:schemeClr val="tx2"/>
                </a:solidFill>
              </a:rPr>
              <a:t> ma </a:t>
            </a:r>
            <a:r>
              <a:rPr lang="en-US" b="1" dirty="0" err="1">
                <a:solidFill>
                  <a:schemeClr val="tx2"/>
                </a:solidFill>
              </a:rPr>
              <a:t>anche</a:t>
            </a:r>
            <a:r>
              <a:rPr lang="en-US" b="1" dirty="0">
                <a:solidFill>
                  <a:schemeClr val="tx2"/>
                </a:solidFill>
              </a:rPr>
              <a:t> la </a:t>
            </a:r>
            <a:r>
              <a:rPr lang="en-US" b="1" dirty="0" err="1">
                <a:solidFill>
                  <a:schemeClr val="tx2"/>
                </a:solidFill>
              </a:rPr>
              <a:t>comprensione</a:t>
            </a:r>
            <a:r>
              <a:rPr lang="en-US" b="1" dirty="0">
                <a:solidFill>
                  <a:schemeClr val="tx2"/>
                </a:solidFill>
              </a:rPr>
              <a:t> </a:t>
            </a:r>
            <a:r>
              <a:rPr lang="en-US" b="1" dirty="0" err="1">
                <a:solidFill>
                  <a:schemeClr val="tx2"/>
                </a:solidFill>
              </a:rPr>
              <a:t>delle</a:t>
            </a:r>
            <a:r>
              <a:rPr lang="en-US" b="1" dirty="0">
                <a:solidFill>
                  <a:schemeClr val="tx2"/>
                </a:solidFill>
              </a:rPr>
              <a:t> parole: chi </a:t>
            </a:r>
            <a:r>
              <a:rPr lang="en-US" b="1" dirty="0" err="1">
                <a:solidFill>
                  <a:schemeClr val="tx2"/>
                </a:solidFill>
              </a:rPr>
              <a:t>viene</a:t>
            </a:r>
            <a:r>
              <a:rPr lang="en-US" b="1" dirty="0">
                <a:solidFill>
                  <a:schemeClr val="tx2"/>
                </a:solidFill>
              </a:rPr>
              <a:t> </a:t>
            </a:r>
            <a:r>
              <a:rPr lang="en-US" b="1" dirty="0" err="1">
                <a:solidFill>
                  <a:schemeClr val="tx2"/>
                </a:solidFill>
              </a:rPr>
              <a:t>colpito</a:t>
            </a:r>
            <a:r>
              <a:rPr lang="en-US" b="1" dirty="0">
                <a:solidFill>
                  <a:schemeClr val="tx2"/>
                </a:solidFill>
              </a:rPr>
              <a:t> da una </a:t>
            </a:r>
            <a:r>
              <a:rPr lang="en-US" b="1" dirty="0" err="1">
                <a:solidFill>
                  <a:schemeClr val="tx2"/>
                </a:solidFill>
              </a:rPr>
              <a:t>lesione</a:t>
            </a:r>
            <a:r>
              <a:rPr lang="en-US" b="1" dirty="0">
                <a:solidFill>
                  <a:schemeClr val="tx2"/>
                </a:solidFill>
              </a:rPr>
              <a:t> a </a:t>
            </a:r>
            <a:r>
              <a:rPr lang="en-US" b="1" dirty="0" err="1">
                <a:solidFill>
                  <a:schemeClr val="tx2"/>
                </a:solidFill>
              </a:rPr>
              <a:t>questo</a:t>
            </a:r>
            <a:r>
              <a:rPr lang="en-US" b="1" dirty="0">
                <a:solidFill>
                  <a:schemeClr val="tx2"/>
                </a:solidFill>
              </a:rPr>
              <a:t> </a:t>
            </a:r>
            <a:r>
              <a:rPr lang="en-US" b="1" dirty="0" err="1">
                <a:solidFill>
                  <a:schemeClr val="tx2"/>
                </a:solidFill>
              </a:rPr>
              <a:t>livello</a:t>
            </a:r>
            <a:r>
              <a:rPr lang="en-US" b="1" dirty="0">
                <a:solidFill>
                  <a:schemeClr val="tx2"/>
                </a:solidFill>
              </a:rPr>
              <a:t>, </a:t>
            </a:r>
            <a:r>
              <a:rPr lang="en-US" b="1" dirty="0" err="1">
                <a:solidFill>
                  <a:schemeClr val="tx2"/>
                </a:solidFill>
              </a:rPr>
              <a:t>presenta</a:t>
            </a:r>
            <a:r>
              <a:rPr lang="en-US" b="1" dirty="0">
                <a:solidFill>
                  <a:schemeClr val="tx2"/>
                </a:solidFill>
              </a:rPr>
              <a:t> di </a:t>
            </a:r>
            <a:r>
              <a:rPr lang="en-US" b="1" dirty="0" err="1">
                <a:solidFill>
                  <a:schemeClr val="tx2"/>
                </a:solidFill>
              </a:rPr>
              <a:t>conseguenza</a:t>
            </a:r>
            <a:r>
              <a:rPr lang="en-US" b="1" dirty="0">
                <a:solidFill>
                  <a:schemeClr val="tx2"/>
                </a:solidFill>
              </a:rPr>
              <a:t> </a:t>
            </a:r>
            <a:r>
              <a:rPr lang="en-US" b="1" dirty="0" err="1">
                <a:solidFill>
                  <a:schemeClr val="tx2"/>
                </a:solidFill>
              </a:rPr>
              <a:t>enormi</a:t>
            </a:r>
            <a:r>
              <a:rPr lang="en-US" b="1" dirty="0">
                <a:solidFill>
                  <a:schemeClr val="tx2"/>
                </a:solidFill>
              </a:rPr>
              <a:t> </a:t>
            </a:r>
            <a:r>
              <a:rPr lang="en-US" b="1" dirty="0" err="1">
                <a:solidFill>
                  <a:schemeClr val="tx2"/>
                </a:solidFill>
              </a:rPr>
              <a:t>difficoltà</a:t>
            </a:r>
            <a:r>
              <a:rPr lang="en-US" b="1" dirty="0">
                <a:solidFill>
                  <a:schemeClr val="tx2"/>
                </a:solidFill>
              </a:rPr>
              <a:t> </a:t>
            </a:r>
            <a:r>
              <a:rPr lang="en-US" b="1" dirty="0" err="1">
                <a:solidFill>
                  <a:schemeClr val="tx2"/>
                </a:solidFill>
              </a:rPr>
              <a:t>nell’articolare</a:t>
            </a:r>
            <a:r>
              <a:rPr lang="en-US" b="1" dirty="0">
                <a:solidFill>
                  <a:schemeClr val="tx2"/>
                </a:solidFill>
              </a:rPr>
              <a:t> un </a:t>
            </a:r>
            <a:r>
              <a:rPr lang="en-US" b="1" dirty="0" err="1">
                <a:solidFill>
                  <a:schemeClr val="tx2"/>
                </a:solidFill>
              </a:rPr>
              <a:t>discorso</a:t>
            </a:r>
            <a:r>
              <a:rPr lang="en-US" b="1" dirty="0">
                <a:solidFill>
                  <a:schemeClr val="tx2"/>
                </a:solidFill>
              </a:rPr>
              <a:t>.</a:t>
            </a:r>
          </a:p>
          <a:p>
            <a:pPr indent="-384048" defTabSz="914400">
              <a:lnSpc>
                <a:spcPct val="94000"/>
              </a:lnSpc>
              <a:spcAft>
                <a:spcPts val="200"/>
              </a:spcAft>
              <a:buFont typeface="Franklin Gothic Book" panose="020B0503020102020204" pitchFamily="34" charset="0"/>
            </a:pPr>
            <a:endParaRPr lang="en-US" dirty="0">
              <a:solidFill>
                <a:schemeClr val="tx2"/>
              </a:solidFill>
            </a:endParaRPr>
          </a:p>
        </p:txBody>
      </p:sp>
      <p:pic>
        <p:nvPicPr>
          <p:cNvPr id="12290" name="Picture 2">
            <a:extLst>
              <a:ext uri="{FF2B5EF4-FFF2-40B4-BE49-F238E27FC236}">
                <a16:creationId xmlns:a16="http://schemas.microsoft.com/office/drawing/2014/main" id="{9CD688F9-7094-4F8D-BBF3-7B383C8499C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08283" y="639705"/>
            <a:ext cx="4702873" cy="27131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magine correlata">
            <a:extLst>
              <a:ext uri="{FF2B5EF4-FFF2-40B4-BE49-F238E27FC236}">
                <a16:creationId xmlns:a16="http://schemas.microsoft.com/office/drawing/2014/main" id="{5C4C0DB1-1C9C-4FAB-B48E-7E869E2392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97643" y="3513767"/>
            <a:ext cx="4724153" cy="2713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486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0149D51-F237-435B-8BB2-EC657DCD1397}"/>
              </a:ext>
            </a:extLst>
          </p:cNvPr>
          <p:cNvSpPr txBox="1"/>
          <p:nvPr/>
        </p:nvSpPr>
        <p:spPr>
          <a:xfrm>
            <a:off x="8302870" y="90837"/>
            <a:ext cx="3355942" cy="2195163"/>
          </a:xfrm>
          <a:prstGeom prst="rect">
            <a:avLst/>
          </a:prstGeom>
        </p:spPr>
        <p:txBody>
          <a:bodyPr vert="horz" lIns="91440" tIns="45720" rIns="91440" bIns="45720" rtlCol="0" anchor="b">
            <a:normAutofit/>
          </a:bodyPr>
          <a:lstStyle/>
          <a:p>
            <a:pPr algn="ctr" defTabSz="914400">
              <a:lnSpc>
                <a:spcPct val="89000"/>
              </a:lnSpc>
              <a:spcBef>
                <a:spcPct val="0"/>
              </a:spcBef>
              <a:spcAft>
                <a:spcPts val="600"/>
              </a:spcAft>
            </a:pPr>
            <a:r>
              <a:rPr lang="en-US" sz="7200" cap="all" dirty="0">
                <a:solidFill>
                  <a:schemeClr val="tx2"/>
                </a:solidFill>
                <a:latin typeface="+mj-lt"/>
                <a:ea typeface="+mj-ea"/>
                <a:cs typeface="+mj-cs"/>
              </a:rPr>
              <a:t>AREA DI BROCA</a:t>
            </a:r>
          </a:p>
        </p:txBody>
      </p:sp>
      <p:pic>
        <p:nvPicPr>
          <p:cNvPr id="13314" name="Picture 2" descr="Immagine che contiene tavolo, edificio, sedendo, torta&#10;&#10;Descrizione generata automaticamente">
            <a:extLst>
              <a:ext uri="{FF2B5EF4-FFF2-40B4-BE49-F238E27FC236}">
                <a16:creationId xmlns:a16="http://schemas.microsoft.com/office/drawing/2014/main" id="{4F2D25CB-C5EE-4943-B552-149484BCF8A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316705" y="403045"/>
            <a:ext cx="4375510" cy="437551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E6B34927-4C5D-4836-AD28-A36059D3199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7268" y="2779486"/>
            <a:ext cx="3220073" cy="2501749"/>
          </a:xfrm>
          <a:prstGeom prst="rect">
            <a:avLst/>
          </a:prstGeom>
          <a:noFill/>
          <a:extLst>
            <a:ext uri="{909E8E84-426E-40DD-AFC4-6F175D3DCCD1}">
              <a14:hiddenFill xmlns:a14="http://schemas.microsoft.com/office/drawing/2010/main">
                <a:solidFill>
                  <a:srgbClr val="FFFFFF"/>
                </a:solidFill>
              </a14:hiddenFill>
            </a:ext>
          </a:extLst>
        </p:spPr>
      </p:pic>
      <p:sp>
        <p:nvSpPr>
          <p:cNvPr id="3" name="Freccia in giù 2">
            <a:extLst>
              <a:ext uri="{FF2B5EF4-FFF2-40B4-BE49-F238E27FC236}">
                <a16:creationId xmlns:a16="http://schemas.microsoft.com/office/drawing/2014/main" id="{EC08D12B-32A2-4886-9F02-6CE4F2C8EDB5}"/>
              </a:ext>
            </a:extLst>
          </p:cNvPr>
          <p:cNvSpPr/>
          <p:nvPr/>
        </p:nvSpPr>
        <p:spPr>
          <a:xfrm>
            <a:off x="9032724" y="4078514"/>
            <a:ext cx="212876" cy="14901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0DCC153E-3F3B-407E-9173-94EF1E8DFA11}"/>
              </a:ext>
            </a:extLst>
          </p:cNvPr>
          <p:cNvSpPr txBox="1"/>
          <p:nvPr/>
        </p:nvSpPr>
        <p:spPr>
          <a:xfrm>
            <a:off x="8050590" y="5558691"/>
            <a:ext cx="1195010" cy="584775"/>
          </a:xfrm>
          <a:prstGeom prst="rect">
            <a:avLst/>
          </a:prstGeom>
          <a:noFill/>
        </p:spPr>
        <p:txBody>
          <a:bodyPr wrap="square" rtlCol="0">
            <a:spAutoFit/>
          </a:bodyPr>
          <a:lstStyle/>
          <a:p>
            <a:pPr algn="r"/>
            <a:r>
              <a:rPr lang="it-IT" sz="1600" dirty="0"/>
              <a:t>Pars </a:t>
            </a:r>
            <a:r>
              <a:rPr lang="it-IT" sz="1600" dirty="0" err="1"/>
              <a:t>triangularis</a:t>
            </a:r>
            <a:endParaRPr lang="it-IT" sz="1600" dirty="0"/>
          </a:p>
        </p:txBody>
      </p:sp>
      <p:sp>
        <p:nvSpPr>
          <p:cNvPr id="13" name="Freccia in giù 12">
            <a:extLst>
              <a:ext uri="{FF2B5EF4-FFF2-40B4-BE49-F238E27FC236}">
                <a16:creationId xmlns:a16="http://schemas.microsoft.com/office/drawing/2014/main" id="{9C056AC8-D395-4D62-BFE5-DE8D988BD55A}"/>
              </a:ext>
            </a:extLst>
          </p:cNvPr>
          <p:cNvSpPr/>
          <p:nvPr/>
        </p:nvSpPr>
        <p:spPr>
          <a:xfrm>
            <a:off x="9298030" y="4089732"/>
            <a:ext cx="212876" cy="14901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423B8CED-3165-4F12-942C-C58B846CA075}"/>
              </a:ext>
            </a:extLst>
          </p:cNvPr>
          <p:cNvSpPr txBox="1"/>
          <p:nvPr/>
        </p:nvSpPr>
        <p:spPr>
          <a:xfrm>
            <a:off x="9298030" y="5577115"/>
            <a:ext cx="1195010" cy="584775"/>
          </a:xfrm>
          <a:prstGeom prst="rect">
            <a:avLst/>
          </a:prstGeom>
          <a:noFill/>
        </p:spPr>
        <p:txBody>
          <a:bodyPr wrap="square" rtlCol="0">
            <a:spAutoFit/>
          </a:bodyPr>
          <a:lstStyle/>
          <a:p>
            <a:r>
              <a:rPr lang="it-IT" sz="1600" dirty="0"/>
              <a:t>Aree di </a:t>
            </a:r>
            <a:r>
              <a:rPr lang="it-IT" sz="1600" dirty="0" err="1"/>
              <a:t>Brodmann</a:t>
            </a:r>
            <a:endParaRPr lang="it-IT" sz="1600" dirty="0"/>
          </a:p>
        </p:txBody>
      </p:sp>
      <p:sp>
        <p:nvSpPr>
          <p:cNvPr id="5" name="CasellaDiTesto 4">
            <a:extLst>
              <a:ext uri="{FF2B5EF4-FFF2-40B4-BE49-F238E27FC236}">
                <a16:creationId xmlns:a16="http://schemas.microsoft.com/office/drawing/2014/main" id="{09CBE2A8-1D21-44A6-ABBB-33C52884334A}"/>
              </a:ext>
            </a:extLst>
          </p:cNvPr>
          <p:cNvSpPr txBox="1"/>
          <p:nvPr/>
        </p:nvSpPr>
        <p:spPr>
          <a:xfrm>
            <a:off x="852615" y="362634"/>
            <a:ext cx="2669711" cy="646331"/>
          </a:xfrm>
          <a:prstGeom prst="rect">
            <a:avLst/>
          </a:prstGeom>
          <a:noFill/>
        </p:spPr>
        <p:txBody>
          <a:bodyPr wrap="square" rtlCol="0">
            <a:spAutoFit/>
          </a:bodyPr>
          <a:lstStyle/>
          <a:p>
            <a:r>
              <a:rPr lang="it-IT" dirty="0"/>
              <a:t>Terza circonvoluzione frontale</a:t>
            </a:r>
          </a:p>
        </p:txBody>
      </p:sp>
      <p:sp>
        <p:nvSpPr>
          <p:cNvPr id="6" name="CasellaDiTesto 5">
            <a:extLst>
              <a:ext uri="{FF2B5EF4-FFF2-40B4-BE49-F238E27FC236}">
                <a16:creationId xmlns:a16="http://schemas.microsoft.com/office/drawing/2014/main" id="{B8573768-30E3-491F-AE6A-14228C1FE6F1}"/>
              </a:ext>
            </a:extLst>
          </p:cNvPr>
          <p:cNvSpPr txBox="1"/>
          <p:nvPr/>
        </p:nvSpPr>
        <p:spPr>
          <a:xfrm>
            <a:off x="1087012" y="4876150"/>
            <a:ext cx="6236306"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1400" dirty="0"/>
              <a:t>Prende il nome dal medico e anatomista francese Paul Broca, il primo a descriverla nel 1861 dopo aver condotto l'autopsia di un paziente afasico, monsieur </a:t>
            </a:r>
            <a:r>
              <a:rPr lang="it-IT" sz="1400" dirty="0" err="1"/>
              <a:t>Leborgne</a:t>
            </a:r>
            <a:r>
              <a:rPr lang="it-IT" sz="1400" dirty="0"/>
              <a:t>, anche detto paziente Tan, perché tan </a:t>
            </a:r>
            <a:r>
              <a:rPr lang="it-IT" sz="1400" dirty="0" err="1"/>
              <a:t>tan</a:t>
            </a:r>
            <a:r>
              <a:rPr lang="it-IT" sz="1400" dirty="0"/>
              <a:t> erano le uniche parole che egli riusciva a pronunciare. Il primo che si accorse che questa regione fosse implicata nella facoltà del linguaggio fu il medico italiano Bartolomeo Panizza (1785-1867).</a:t>
            </a:r>
          </a:p>
        </p:txBody>
      </p:sp>
    </p:spTree>
    <p:extLst>
      <p:ext uri="{BB962C8B-B14F-4D97-AF65-F5344CB8AC3E}">
        <p14:creationId xmlns:p14="http://schemas.microsoft.com/office/powerpoint/2010/main" val="3303914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6B80030-FC96-4F0B-B9FD-0D54D2E1ED12}"/>
              </a:ext>
            </a:extLst>
          </p:cNvPr>
          <p:cNvSpPr>
            <a:spLocks noGrp="1"/>
          </p:cNvSpPr>
          <p:nvPr>
            <p:ph idx="1"/>
          </p:nvPr>
        </p:nvSpPr>
        <p:spPr>
          <a:xfrm>
            <a:off x="1052285" y="326570"/>
            <a:ext cx="5043715" cy="6037943"/>
          </a:xfrm>
        </p:spPr>
        <p:txBody>
          <a:bodyPr>
            <a:normAutofit lnSpcReduction="10000"/>
          </a:bodyPr>
          <a:lstStyle/>
          <a:p>
            <a:pPr marL="0" indent="0">
              <a:buNone/>
            </a:pPr>
            <a:r>
              <a:rPr lang="it-IT" sz="1600" dirty="0"/>
              <a:t>L'area di Broca è costituita da tre zone principali, con diversi ruoli nella comprensione e nella produzione del linguaggio:</a:t>
            </a:r>
          </a:p>
          <a:p>
            <a:pPr marL="457200" indent="-457200">
              <a:buFont typeface="+mj-lt"/>
              <a:buAutoNum type="arabicPeriod"/>
            </a:pPr>
            <a:r>
              <a:rPr lang="it-IT" sz="1600" i="1" dirty="0"/>
              <a:t>pars </a:t>
            </a:r>
            <a:r>
              <a:rPr lang="it-IT" sz="1600" i="1" dirty="0" err="1"/>
              <a:t>orbitalis</a:t>
            </a:r>
            <a:r>
              <a:rPr lang="it-IT" sz="1600" dirty="0"/>
              <a:t> (anteriore): localizzata vicino alle orbite.</a:t>
            </a:r>
          </a:p>
          <a:p>
            <a:pPr marL="457200" indent="-457200">
              <a:buFont typeface="+mj-lt"/>
              <a:buAutoNum type="arabicPeriod"/>
            </a:pPr>
            <a:r>
              <a:rPr lang="it-IT" sz="1600" i="1" dirty="0"/>
              <a:t>pars </a:t>
            </a:r>
            <a:r>
              <a:rPr lang="it-IT" sz="1600" i="1" dirty="0" err="1"/>
              <a:t>triangularis</a:t>
            </a:r>
            <a:r>
              <a:rPr lang="it-IT" sz="1600" dirty="0"/>
              <a:t> (intermedia): sembra essere associata all'interpretazione di varie modalità di stimoli e alla programmazione dei condotti verbali.</a:t>
            </a:r>
          </a:p>
          <a:p>
            <a:pPr marL="457200" indent="-457200">
              <a:buFont typeface="+mj-lt"/>
              <a:buAutoNum type="arabicPeriod"/>
            </a:pPr>
            <a:r>
              <a:rPr lang="it-IT" sz="1600" i="1" dirty="0"/>
              <a:t>pars </a:t>
            </a:r>
            <a:r>
              <a:rPr lang="it-IT" sz="1600" i="1" dirty="0" err="1"/>
              <a:t>opercularis</a:t>
            </a:r>
            <a:r>
              <a:rPr lang="it-IT" sz="1600" dirty="0"/>
              <a:t> (posteriore): è associata a un unico tipo di stimolo e presiede al coordinamento degli organi coinvolti nella riproduzione della parola; essa è fisicamente prossima ad aree del cervello dedicate al controllo dei movimenti.</a:t>
            </a:r>
          </a:p>
          <a:p>
            <a:pPr marL="0" indent="0">
              <a:buNone/>
            </a:pPr>
            <a:r>
              <a:rPr lang="it-IT" sz="1600" dirty="0"/>
              <a:t>Un danno funzionale in quest'area (dovuto a ictus, ischemia o altro) può provocare la cosiddetta </a:t>
            </a:r>
            <a:r>
              <a:rPr lang="it-IT" sz="1600" u="sng" dirty="0"/>
              <a:t>afasia di Broca</a:t>
            </a:r>
            <a:r>
              <a:rPr lang="it-IT" sz="1600" dirty="0"/>
              <a:t>, classificata tra le afasie non fluenti. I pazienti colpiti da afasia non fluente possono essere incapaci di formulare frasi con una struttura grammaticale complessa. Alcune forme di afasia legate a danni nell'area di Broca possono colpire solo determinate aree del linguaggio, come i verbi o i sostantivi. Nel caso di pazienti sordi, può essere inibita la capacità di produrre quei segni corrispondenti al messaggio che essi vogliono comunicare, pur essendo in grado di muovere mani, dita e braccia come prima.</a:t>
            </a:r>
          </a:p>
          <a:p>
            <a:pPr marL="0" indent="0">
              <a:buNone/>
            </a:pPr>
            <a:endParaRPr lang="it-IT" sz="1600" dirty="0"/>
          </a:p>
        </p:txBody>
      </p:sp>
      <p:pic>
        <p:nvPicPr>
          <p:cNvPr id="4" name="Picture 2" descr="Risultati immagini per area per la forma visiva delle parole">
            <a:extLst>
              <a:ext uri="{FF2B5EF4-FFF2-40B4-BE49-F238E27FC236}">
                <a16:creationId xmlns:a16="http://schemas.microsoft.com/office/drawing/2014/main" id="{0876D77F-57B5-4C96-9713-D2BBBAF14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6302" y="1163144"/>
            <a:ext cx="5636384" cy="423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11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F1506C-6ED9-4A77-874E-0713D1B99F01}"/>
              </a:ext>
            </a:extLst>
          </p:cNvPr>
          <p:cNvSpPr>
            <a:spLocks noGrp="1"/>
          </p:cNvSpPr>
          <p:nvPr>
            <p:ph type="title"/>
          </p:nvPr>
        </p:nvSpPr>
        <p:spPr>
          <a:xfrm>
            <a:off x="941009" y="405191"/>
            <a:ext cx="9601200" cy="673705"/>
          </a:xfrm>
        </p:spPr>
        <p:txBody>
          <a:bodyPr>
            <a:normAutofit fontScale="90000"/>
          </a:bodyPr>
          <a:lstStyle/>
          <a:p>
            <a:r>
              <a:rPr lang="it-IT" b="1" dirty="0">
                <a:solidFill>
                  <a:schemeClr val="accent1">
                    <a:lumMod val="75000"/>
                  </a:schemeClr>
                </a:solidFill>
              </a:rPr>
              <a:t>AREA DI WERNIKE</a:t>
            </a:r>
          </a:p>
        </p:txBody>
      </p:sp>
      <p:sp>
        <p:nvSpPr>
          <p:cNvPr id="3" name="Segnaposto contenuto 2">
            <a:extLst>
              <a:ext uri="{FF2B5EF4-FFF2-40B4-BE49-F238E27FC236}">
                <a16:creationId xmlns:a16="http://schemas.microsoft.com/office/drawing/2014/main" id="{351B71EE-0BDD-4C8A-89C2-3479E6676C47}"/>
              </a:ext>
            </a:extLst>
          </p:cNvPr>
          <p:cNvSpPr>
            <a:spLocks noGrp="1"/>
          </p:cNvSpPr>
          <p:nvPr>
            <p:ph idx="1"/>
          </p:nvPr>
        </p:nvSpPr>
        <p:spPr>
          <a:xfrm>
            <a:off x="880137" y="1831219"/>
            <a:ext cx="5317463" cy="3581400"/>
          </a:xfrm>
        </p:spPr>
        <p:txBody>
          <a:bodyPr>
            <a:normAutofit fontScale="85000" lnSpcReduction="20000"/>
          </a:bodyPr>
          <a:lstStyle/>
          <a:p>
            <a:r>
              <a:rPr lang="it-IT" dirty="0"/>
              <a:t>Si collega all’area di Broca con un percorso neurale detto fascicolo arcuato. </a:t>
            </a:r>
          </a:p>
          <a:p>
            <a:r>
              <a:rPr lang="it-IT" dirty="0"/>
              <a:t>Detta anche area percettiva del linguaggio, è una parte del lobo temporale del cervello le cui funzioni sono coinvolte nella comprensione del linguaggio. Fa parte della corteccia cerebrale, può anche essere descritta come la parte posteriore dell'area di </a:t>
            </a:r>
            <a:r>
              <a:rPr lang="it-IT" dirty="0" err="1"/>
              <a:t>Brodmann</a:t>
            </a:r>
            <a:r>
              <a:rPr lang="it-IT" dirty="0"/>
              <a:t> 22</a:t>
            </a:r>
          </a:p>
          <a:p>
            <a:r>
              <a:rPr lang="it-IT" dirty="0"/>
              <a:t>Prende il nome da Carl </a:t>
            </a:r>
            <a:r>
              <a:rPr lang="it-IT" dirty="0" err="1"/>
              <a:t>Wernicke</a:t>
            </a:r>
            <a:r>
              <a:rPr lang="it-IT" dirty="0"/>
              <a:t>, che nel 1874 scoprì che un danno a quest'area causava un tipo particolare di afasia (afasia di </a:t>
            </a:r>
            <a:r>
              <a:rPr lang="it-IT" dirty="0" err="1"/>
              <a:t>Wernicke</a:t>
            </a:r>
            <a:r>
              <a:rPr lang="it-IT" dirty="0"/>
              <a:t>).</a:t>
            </a:r>
          </a:p>
          <a:p>
            <a:r>
              <a:rPr lang="it-IT" dirty="0"/>
              <a:t>Nei pazienti affetti dall'afasia di </a:t>
            </a:r>
            <a:r>
              <a:rPr lang="it-IT" dirty="0" err="1"/>
              <a:t>Wernicke</a:t>
            </a:r>
            <a:r>
              <a:rPr lang="it-IT" dirty="0"/>
              <a:t> il linguaggio parlato è scorrevole, ma il senso logico è mancante. Anche la comprensione del linguaggio appare compromessa.</a:t>
            </a:r>
          </a:p>
          <a:p>
            <a:endParaRPr lang="it-IT" dirty="0"/>
          </a:p>
        </p:txBody>
      </p:sp>
      <p:sp>
        <p:nvSpPr>
          <p:cNvPr id="4" name="CasellaDiTesto 3">
            <a:extLst>
              <a:ext uri="{FF2B5EF4-FFF2-40B4-BE49-F238E27FC236}">
                <a16:creationId xmlns:a16="http://schemas.microsoft.com/office/drawing/2014/main" id="{1FD6C580-DFB6-41B3-8295-B2710025B94C}"/>
              </a:ext>
            </a:extLst>
          </p:cNvPr>
          <p:cNvSpPr txBox="1"/>
          <p:nvPr/>
        </p:nvSpPr>
        <p:spPr>
          <a:xfrm>
            <a:off x="1814286" y="2477105"/>
            <a:ext cx="45719" cy="369332"/>
          </a:xfrm>
          <a:prstGeom prst="rect">
            <a:avLst/>
          </a:prstGeom>
          <a:noFill/>
        </p:spPr>
        <p:txBody>
          <a:bodyPr wrap="square" rtlCol="0">
            <a:spAutoFit/>
          </a:bodyPr>
          <a:lstStyle/>
          <a:p>
            <a:endParaRPr lang="it-IT" dirty="0"/>
          </a:p>
        </p:txBody>
      </p:sp>
      <p:pic>
        <p:nvPicPr>
          <p:cNvPr id="5" name="Picture 2">
            <a:extLst>
              <a:ext uri="{FF2B5EF4-FFF2-40B4-BE49-F238E27FC236}">
                <a16:creationId xmlns:a16="http://schemas.microsoft.com/office/drawing/2014/main" id="{23B9DF97-61BE-42E0-8468-EF79D8994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8644" y="2661771"/>
            <a:ext cx="5317463" cy="371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958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isultati immagini per area per la forma visiva delle parole">
            <a:extLst>
              <a:ext uri="{FF2B5EF4-FFF2-40B4-BE49-F238E27FC236}">
                <a16:creationId xmlns:a16="http://schemas.microsoft.com/office/drawing/2014/main" id="{76A19A7F-8433-4656-80C3-FAD7F05EB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472" y="128280"/>
            <a:ext cx="8694057" cy="652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748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69805AF4-7989-43AB-9A60-14E3F851FB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4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0036B63-B0EC-4AF3-95D3-2E2DCA25F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isultati immagini per area per la forma visiva delle parole">
            <a:extLst>
              <a:ext uri="{FF2B5EF4-FFF2-40B4-BE49-F238E27FC236}">
                <a16:creationId xmlns:a16="http://schemas.microsoft.com/office/drawing/2014/main" id="{8EA47C5C-6FB3-42E3-A521-2CEEE4983F7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56764" y="800100"/>
            <a:ext cx="9278472" cy="525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087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7AD79EB-8746-44D7-9C41-21924FD3520E}"/>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3698"/>
          <a:stretch/>
        </p:blipFill>
        <p:spPr bwMode="auto">
          <a:xfrm>
            <a:off x="3086704" y="327780"/>
            <a:ext cx="6096000" cy="570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870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EFD5CE8-FE69-40CA-9D4E-F9852EE40B7E}"/>
              </a:ext>
            </a:extLst>
          </p:cNvPr>
          <p:cNvSpPr txBox="1"/>
          <p:nvPr/>
        </p:nvSpPr>
        <p:spPr>
          <a:xfrm>
            <a:off x="967618" y="1056518"/>
            <a:ext cx="2394857" cy="646331"/>
          </a:xfrm>
          <a:prstGeom prst="rect">
            <a:avLst/>
          </a:prstGeom>
          <a:noFill/>
        </p:spPr>
        <p:txBody>
          <a:bodyPr wrap="square" rtlCol="0">
            <a:spAutoFit/>
          </a:bodyPr>
          <a:lstStyle/>
          <a:p>
            <a:r>
              <a:rPr lang="it-IT" dirty="0"/>
              <a:t>facoltà emulativa/imitativa</a:t>
            </a:r>
          </a:p>
        </p:txBody>
      </p:sp>
      <p:sp>
        <p:nvSpPr>
          <p:cNvPr id="5" name="Freccia a destra 4">
            <a:extLst>
              <a:ext uri="{FF2B5EF4-FFF2-40B4-BE49-F238E27FC236}">
                <a16:creationId xmlns:a16="http://schemas.microsoft.com/office/drawing/2014/main" id="{70F85148-7AD1-4F01-972A-BD00B5BCC12D}"/>
              </a:ext>
            </a:extLst>
          </p:cNvPr>
          <p:cNvSpPr/>
          <p:nvPr/>
        </p:nvSpPr>
        <p:spPr>
          <a:xfrm>
            <a:off x="3212495" y="1170214"/>
            <a:ext cx="885371" cy="418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BEF1EF04-5C1D-4E7E-88C3-335930711622}"/>
              </a:ext>
            </a:extLst>
          </p:cNvPr>
          <p:cNvSpPr txBox="1"/>
          <p:nvPr/>
        </p:nvSpPr>
        <p:spPr>
          <a:xfrm>
            <a:off x="4182532" y="1170214"/>
            <a:ext cx="2394857" cy="369332"/>
          </a:xfrm>
          <a:prstGeom prst="rect">
            <a:avLst/>
          </a:prstGeom>
          <a:noFill/>
        </p:spPr>
        <p:txBody>
          <a:bodyPr wrap="square" rtlCol="0">
            <a:spAutoFit/>
          </a:bodyPr>
          <a:lstStyle/>
          <a:p>
            <a:r>
              <a:rPr lang="it-IT" dirty="0"/>
              <a:t>facoltà linguistica</a:t>
            </a:r>
          </a:p>
        </p:txBody>
      </p:sp>
      <p:sp>
        <p:nvSpPr>
          <p:cNvPr id="7" name="Freccia in su 6">
            <a:extLst>
              <a:ext uri="{FF2B5EF4-FFF2-40B4-BE49-F238E27FC236}">
                <a16:creationId xmlns:a16="http://schemas.microsoft.com/office/drawing/2014/main" id="{35EC7429-2BC9-4CE5-B5CE-8BB9A1A93987}"/>
              </a:ext>
            </a:extLst>
          </p:cNvPr>
          <p:cNvSpPr/>
          <p:nvPr/>
        </p:nvSpPr>
        <p:spPr>
          <a:xfrm>
            <a:off x="3430209" y="1782233"/>
            <a:ext cx="328990" cy="77893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948B8FA6-69A8-4A49-AABF-BF817CD0AD38}"/>
              </a:ext>
            </a:extLst>
          </p:cNvPr>
          <p:cNvSpPr txBox="1"/>
          <p:nvPr/>
        </p:nvSpPr>
        <p:spPr>
          <a:xfrm>
            <a:off x="2698689" y="2694819"/>
            <a:ext cx="1792029" cy="369332"/>
          </a:xfrm>
          <a:prstGeom prst="rect">
            <a:avLst/>
          </a:prstGeom>
          <a:noFill/>
        </p:spPr>
        <p:txBody>
          <a:bodyPr wrap="none" rtlCol="0">
            <a:spAutoFit/>
          </a:bodyPr>
          <a:lstStyle/>
          <a:p>
            <a:r>
              <a:rPr lang="it-IT" dirty="0" err="1"/>
              <a:t>Encefalizzazione</a:t>
            </a:r>
            <a:endParaRPr lang="it-IT" dirty="0"/>
          </a:p>
        </p:txBody>
      </p:sp>
      <p:sp>
        <p:nvSpPr>
          <p:cNvPr id="9" name="Freccia in su 8">
            <a:extLst>
              <a:ext uri="{FF2B5EF4-FFF2-40B4-BE49-F238E27FC236}">
                <a16:creationId xmlns:a16="http://schemas.microsoft.com/office/drawing/2014/main" id="{C6E40935-E302-48C1-B3D1-33570FA3F238}"/>
              </a:ext>
            </a:extLst>
          </p:cNvPr>
          <p:cNvSpPr/>
          <p:nvPr/>
        </p:nvSpPr>
        <p:spPr>
          <a:xfrm rot="19130448">
            <a:off x="4287518" y="1658339"/>
            <a:ext cx="406400" cy="9672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0DF93AA-38EF-40A0-BCF8-1E6D58399494}"/>
              </a:ext>
            </a:extLst>
          </p:cNvPr>
          <p:cNvSpPr txBox="1"/>
          <p:nvPr/>
        </p:nvSpPr>
        <p:spPr>
          <a:xfrm>
            <a:off x="4775201" y="2717800"/>
            <a:ext cx="2391424" cy="646331"/>
          </a:xfrm>
          <a:prstGeom prst="rect">
            <a:avLst/>
          </a:prstGeom>
          <a:noFill/>
        </p:spPr>
        <p:txBody>
          <a:bodyPr wrap="none" rtlCol="0">
            <a:spAutoFit/>
          </a:bodyPr>
          <a:lstStyle/>
          <a:p>
            <a:r>
              <a:rPr lang="it-IT" dirty="0"/>
              <a:t>Sistema neuro-motorio</a:t>
            </a:r>
          </a:p>
          <a:p>
            <a:r>
              <a:rPr lang="it-IT" dirty="0"/>
              <a:t>NEURONI SPECCHIO</a:t>
            </a:r>
          </a:p>
        </p:txBody>
      </p:sp>
      <p:sp>
        <p:nvSpPr>
          <p:cNvPr id="11" name="CasellaDiTesto 10">
            <a:extLst>
              <a:ext uri="{FF2B5EF4-FFF2-40B4-BE49-F238E27FC236}">
                <a16:creationId xmlns:a16="http://schemas.microsoft.com/office/drawing/2014/main" id="{C0F81F69-B74A-4B21-AC9C-5D278D216DBB}"/>
              </a:ext>
            </a:extLst>
          </p:cNvPr>
          <p:cNvSpPr txBox="1"/>
          <p:nvPr/>
        </p:nvSpPr>
        <p:spPr>
          <a:xfrm>
            <a:off x="1103086" y="4481615"/>
            <a:ext cx="10745409" cy="1780419"/>
          </a:xfrm>
          <a:prstGeom prst="rect">
            <a:avLst/>
          </a:prstGeom>
          <a:noFill/>
        </p:spPr>
        <p:txBody>
          <a:bodyPr wrap="square" rtlCol="0">
            <a:spAutoFit/>
          </a:bodyPr>
          <a:lstStyle/>
          <a:p>
            <a:pPr algn="just"/>
            <a:r>
              <a:rPr lang="it-IT" dirty="0"/>
              <a:t>I </a:t>
            </a:r>
            <a:r>
              <a:rPr lang="it-IT" b="1" dirty="0"/>
              <a:t>neuroni specchio </a:t>
            </a:r>
            <a:r>
              <a:rPr lang="it-IT" dirty="0"/>
              <a:t>sono una classe di neuroni che rispondono a stimoli motori e sensoriali: si attivano sia quando si compie una certa azione, sia quando si vede compiere la medesima azione da un altro individuo. I neuroni specchio sono quindi alla base di tutti i fenomeni empatici di comprensione intersoggettiva. Di particolare rilevanza per l’evoluzione del linguaggio articolato sono i neuroni specchio definiti eco che a differenza di quelli </a:t>
            </a:r>
            <a:r>
              <a:rPr lang="it-IT" dirty="0" err="1"/>
              <a:t>visuo</a:t>
            </a:r>
            <a:r>
              <a:rPr lang="it-IT" dirty="0"/>
              <a:t>-motori rispondono anche a stimoli acustici permettendo di associare particolari significati a suoni specifici (</a:t>
            </a:r>
            <a:r>
              <a:rPr lang="it-IT" dirty="0" err="1"/>
              <a:t>Rizzolatti</a:t>
            </a:r>
            <a:r>
              <a:rPr lang="it-IT" dirty="0"/>
              <a:t> e Sinigaglia, 2006).</a:t>
            </a:r>
          </a:p>
        </p:txBody>
      </p:sp>
      <p:pic>
        <p:nvPicPr>
          <p:cNvPr id="2050" name="Picture 2" descr="Risultati immagini per neuroni specchio">
            <a:extLst>
              <a:ext uri="{FF2B5EF4-FFF2-40B4-BE49-F238E27FC236}">
                <a16:creationId xmlns:a16="http://schemas.microsoft.com/office/drawing/2014/main" id="{9D715127-4642-4945-9225-D5483D100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4190" y="1240442"/>
            <a:ext cx="4125837" cy="2062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609DED35-FEBF-4945-854D-63A04BEAF909}"/>
              </a:ext>
            </a:extLst>
          </p:cNvPr>
          <p:cNvSpPr txBox="1"/>
          <p:nvPr/>
        </p:nvSpPr>
        <p:spPr>
          <a:xfrm>
            <a:off x="909562" y="101600"/>
            <a:ext cx="7634514" cy="523220"/>
          </a:xfrm>
          <a:prstGeom prst="rect">
            <a:avLst/>
          </a:prstGeom>
          <a:noFill/>
        </p:spPr>
        <p:txBody>
          <a:bodyPr wrap="square" rtlCol="0">
            <a:spAutoFit/>
          </a:bodyPr>
          <a:lstStyle/>
          <a:p>
            <a:r>
              <a:rPr lang="it-IT" sz="2800" b="1" dirty="0">
                <a:solidFill>
                  <a:schemeClr val="accent1">
                    <a:lumMod val="75000"/>
                  </a:schemeClr>
                </a:solidFill>
              </a:rPr>
              <a:t>QUANDO NASCE IL LINGUAGGIO?</a:t>
            </a:r>
            <a:endParaRPr lang="it-IT" b="1" dirty="0">
              <a:solidFill>
                <a:schemeClr val="accent1">
                  <a:lumMod val="75000"/>
                </a:schemeClr>
              </a:solidFill>
            </a:endParaRPr>
          </a:p>
        </p:txBody>
      </p:sp>
    </p:spTree>
    <p:extLst>
      <p:ext uri="{BB962C8B-B14F-4D97-AF65-F5344CB8AC3E}">
        <p14:creationId xmlns:p14="http://schemas.microsoft.com/office/powerpoint/2010/main" val="2861171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C0AAD-34CB-4671-9628-7EAD5F1F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0" name="Picture 2">
            <a:extLst>
              <a:ext uri="{FF2B5EF4-FFF2-40B4-BE49-F238E27FC236}">
                <a16:creationId xmlns:a16="http://schemas.microsoft.com/office/drawing/2014/main" id="{7BEF5FAE-591D-4804-A291-849A800C79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72462" y="645106"/>
            <a:ext cx="6419262" cy="5247747"/>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32545D47-9921-4E23-A90D-57C9AED85CB7}"/>
              </a:ext>
            </a:extLst>
          </p:cNvPr>
          <p:cNvSpPr>
            <a:spLocks noGrp="1"/>
          </p:cNvSpPr>
          <p:nvPr>
            <p:ph idx="1"/>
          </p:nvPr>
        </p:nvSpPr>
        <p:spPr>
          <a:xfrm>
            <a:off x="7860667" y="619653"/>
            <a:ext cx="3958800" cy="5926290"/>
          </a:xfrm>
        </p:spPr>
        <p:txBody>
          <a:bodyPr>
            <a:normAutofit/>
          </a:bodyPr>
          <a:lstStyle/>
          <a:p>
            <a:r>
              <a:rPr lang="it-IT" sz="1600" dirty="0"/>
              <a:t>Due teorie si contendono le ipotesi sull'origine del linguaggio: la </a:t>
            </a:r>
            <a:r>
              <a:rPr lang="it-IT" sz="1600" b="1" dirty="0"/>
              <a:t>teoria della discontinuità </a:t>
            </a:r>
            <a:r>
              <a:rPr lang="it-IT" sz="1600" dirty="0"/>
              <a:t>di </a:t>
            </a:r>
            <a:r>
              <a:rPr lang="it-IT" sz="1600" b="1" dirty="0"/>
              <a:t>Noam Chomsky </a:t>
            </a:r>
            <a:r>
              <a:rPr lang="it-IT" sz="1600" dirty="0"/>
              <a:t>e la </a:t>
            </a:r>
            <a:r>
              <a:rPr lang="it-IT" sz="1600" b="1" dirty="0"/>
              <a:t>teoria del </a:t>
            </a:r>
            <a:r>
              <a:rPr lang="it-IT" sz="1600" b="1" dirty="0" err="1"/>
              <a:t>protolinguaggio</a:t>
            </a:r>
            <a:r>
              <a:rPr lang="it-IT" sz="1600" dirty="0"/>
              <a:t> di</a:t>
            </a:r>
            <a:r>
              <a:rPr lang="it-IT" sz="1600" b="1" dirty="0"/>
              <a:t> Derek </a:t>
            </a:r>
            <a:r>
              <a:rPr lang="it-IT" sz="1600" b="1" dirty="0" err="1"/>
              <a:t>Bickerton</a:t>
            </a:r>
            <a:r>
              <a:rPr lang="it-IT" sz="1600" b="1" dirty="0"/>
              <a:t>.</a:t>
            </a:r>
            <a:br>
              <a:rPr lang="it-IT" sz="1600" dirty="0"/>
            </a:br>
            <a:r>
              <a:rPr lang="it-IT" sz="1600" dirty="0"/>
              <a:t>Chomsky rigetta le teorie evoluzioniste del linguaggio e sostiene che il linguaggio attinge a una dotazione biologica innata, appartenente al DNA umano, non derivante da sistemi comunicativi precedenti. Egli ipotizza che alcuni elementi sconnessi si siano aggregati in modo imprevisto e abbiano formato la grammatica universale. Questa ipotesi è detta del salto linguistico.</a:t>
            </a:r>
            <a:br>
              <a:rPr lang="it-IT" sz="1600" dirty="0"/>
            </a:br>
            <a:r>
              <a:rPr lang="it-IT" sz="1600" dirty="0" err="1"/>
              <a:t>Bickerton</a:t>
            </a:r>
            <a:r>
              <a:rPr lang="it-IT" sz="1600" dirty="0"/>
              <a:t> propone invece che gli ominidi abbiano incominciato a parlare un linguaggio molto rudimentale, un </a:t>
            </a:r>
            <a:r>
              <a:rPr lang="it-IT" sz="1600" dirty="0" err="1"/>
              <a:t>protolinguaggio</a:t>
            </a:r>
            <a:r>
              <a:rPr lang="it-IT" sz="1600" dirty="0"/>
              <a:t> composto solo da parole e privo di grammatica la cui comprensibilità era affidata al contesto d’uso.</a:t>
            </a:r>
          </a:p>
        </p:txBody>
      </p:sp>
    </p:spTree>
    <p:extLst>
      <p:ext uri="{BB962C8B-B14F-4D97-AF65-F5344CB8AC3E}">
        <p14:creationId xmlns:p14="http://schemas.microsoft.com/office/powerpoint/2010/main" val="3522522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8018AA8-8BA0-4690-99BD-E86FC2C349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17524" y="-130846"/>
            <a:ext cx="8631162" cy="7012819"/>
          </a:xfrm>
          <a:prstGeom prst="rect">
            <a:avLst/>
          </a:prstGeom>
        </p:spPr>
      </p:pic>
      <p:sp>
        <p:nvSpPr>
          <p:cNvPr id="5" name="CasellaDiTesto 4">
            <a:extLst>
              <a:ext uri="{FF2B5EF4-FFF2-40B4-BE49-F238E27FC236}">
                <a16:creationId xmlns:a16="http://schemas.microsoft.com/office/drawing/2014/main" id="{AED5DF91-8F79-450D-8CDB-FE0B18E72776}"/>
              </a:ext>
            </a:extLst>
          </p:cNvPr>
          <p:cNvSpPr txBox="1"/>
          <p:nvPr/>
        </p:nvSpPr>
        <p:spPr>
          <a:xfrm>
            <a:off x="10008130" y="101842"/>
            <a:ext cx="2438400" cy="276999"/>
          </a:xfrm>
          <a:prstGeom prst="rect">
            <a:avLst/>
          </a:prstGeom>
          <a:noFill/>
        </p:spPr>
        <p:txBody>
          <a:bodyPr wrap="square" rtlCol="0">
            <a:spAutoFit/>
          </a:bodyPr>
          <a:lstStyle/>
          <a:p>
            <a:r>
              <a:rPr lang="it-IT" sz="1200" dirty="0"/>
              <a:t>Di Vincenzo &amp; Manzi, 2012</a:t>
            </a:r>
          </a:p>
        </p:txBody>
      </p:sp>
      <p:sp>
        <p:nvSpPr>
          <p:cNvPr id="2" name="CasellaDiTesto 1">
            <a:extLst>
              <a:ext uri="{FF2B5EF4-FFF2-40B4-BE49-F238E27FC236}">
                <a16:creationId xmlns:a16="http://schemas.microsoft.com/office/drawing/2014/main" id="{0320FB63-2952-41D4-84AF-08488CE372D1}"/>
              </a:ext>
            </a:extLst>
          </p:cNvPr>
          <p:cNvSpPr txBox="1"/>
          <p:nvPr/>
        </p:nvSpPr>
        <p:spPr>
          <a:xfrm>
            <a:off x="10527695" y="3314096"/>
            <a:ext cx="1625600" cy="1477328"/>
          </a:xfrm>
          <a:prstGeom prst="rect">
            <a:avLst/>
          </a:prstGeom>
          <a:noFill/>
        </p:spPr>
        <p:txBody>
          <a:bodyPr wrap="square" rtlCol="0">
            <a:spAutoFit/>
          </a:bodyPr>
          <a:lstStyle/>
          <a:p>
            <a:r>
              <a:rPr lang="it-IT" dirty="0"/>
              <a:t>*MNA. </a:t>
            </a:r>
            <a:r>
              <a:rPr lang="it-IT" dirty="0" err="1"/>
              <a:t>Minimal</a:t>
            </a:r>
            <a:r>
              <a:rPr lang="it-IT" dirty="0"/>
              <a:t> </a:t>
            </a:r>
            <a:r>
              <a:rPr lang="it-IT" dirty="0" err="1"/>
              <a:t>Neural</a:t>
            </a:r>
            <a:r>
              <a:rPr lang="it-IT" dirty="0"/>
              <a:t> Architecture for </a:t>
            </a:r>
            <a:r>
              <a:rPr lang="it-IT" dirty="0" err="1"/>
              <a:t>imitation</a:t>
            </a:r>
            <a:endParaRPr lang="it-IT" dirty="0"/>
          </a:p>
        </p:txBody>
      </p:sp>
    </p:spTree>
    <p:extLst>
      <p:ext uri="{BB962C8B-B14F-4D97-AF65-F5344CB8AC3E}">
        <p14:creationId xmlns:p14="http://schemas.microsoft.com/office/powerpoint/2010/main" val="880502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1FCEA6E-8CC4-4239-96A0-07B6E6E57F3F}"/>
              </a:ext>
            </a:extLst>
          </p:cNvPr>
          <p:cNvSpPr txBox="1"/>
          <p:nvPr/>
        </p:nvSpPr>
        <p:spPr>
          <a:xfrm>
            <a:off x="1112762" y="604762"/>
            <a:ext cx="6844502" cy="369332"/>
          </a:xfrm>
          <a:prstGeom prst="rect">
            <a:avLst/>
          </a:prstGeom>
          <a:noFill/>
        </p:spPr>
        <p:txBody>
          <a:bodyPr wrap="none" rtlCol="0">
            <a:spAutoFit/>
          </a:bodyPr>
          <a:lstStyle/>
          <a:p>
            <a:r>
              <a:rPr lang="it-IT" b="1" dirty="0">
                <a:solidFill>
                  <a:schemeClr val="accent1">
                    <a:lumMod val="75000"/>
                  </a:schemeClr>
                </a:solidFill>
              </a:rPr>
              <a:t>GENE FOXP2</a:t>
            </a:r>
            <a:r>
              <a:rPr lang="it-IT" dirty="0"/>
              <a:t>: nell’Uomo moderno implicato nel linguaggio articolato</a:t>
            </a:r>
          </a:p>
        </p:txBody>
      </p:sp>
      <p:sp>
        <p:nvSpPr>
          <p:cNvPr id="6" name="CasellaDiTesto 5">
            <a:extLst>
              <a:ext uri="{FF2B5EF4-FFF2-40B4-BE49-F238E27FC236}">
                <a16:creationId xmlns:a16="http://schemas.microsoft.com/office/drawing/2014/main" id="{674F5DA0-D597-42B2-99D2-AF4E9188EA9B}"/>
              </a:ext>
            </a:extLst>
          </p:cNvPr>
          <p:cNvSpPr txBox="1"/>
          <p:nvPr/>
        </p:nvSpPr>
        <p:spPr>
          <a:xfrm>
            <a:off x="2448075" y="1059543"/>
            <a:ext cx="9245600" cy="369332"/>
          </a:xfrm>
          <a:prstGeom prst="rect">
            <a:avLst/>
          </a:prstGeom>
          <a:noFill/>
        </p:spPr>
        <p:txBody>
          <a:bodyPr wrap="square" rtlCol="0">
            <a:spAutoFit/>
          </a:bodyPr>
          <a:lstStyle/>
          <a:p>
            <a:r>
              <a:rPr lang="it-IT" dirty="0"/>
              <a:t>In </a:t>
            </a:r>
            <a:r>
              <a:rPr lang="it-IT" i="1" dirty="0"/>
              <a:t>Homo </a:t>
            </a:r>
            <a:r>
              <a:rPr lang="it-IT" i="1" dirty="0" err="1"/>
              <a:t>neanderthalensis</a:t>
            </a:r>
            <a:r>
              <a:rPr lang="it-IT" i="1" dirty="0"/>
              <a:t> </a:t>
            </a:r>
            <a:r>
              <a:rPr lang="it-IT" dirty="0"/>
              <a:t>codifica una proteina identica a quella dell’Uomo moderno</a:t>
            </a:r>
          </a:p>
        </p:txBody>
      </p:sp>
      <p:sp>
        <p:nvSpPr>
          <p:cNvPr id="7" name="Freccia in su 6">
            <a:extLst>
              <a:ext uri="{FF2B5EF4-FFF2-40B4-BE49-F238E27FC236}">
                <a16:creationId xmlns:a16="http://schemas.microsoft.com/office/drawing/2014/main" id="{9E0B0622-D3CC-47CE-9846-7AE09FAC7218}"/>
              </a:ext>
            </a:extLst>
          </p:cNvPr>
          <p:cNvSpPr/>
          <p:nvPr/>
        </p:nvSpPr>
        <p:spPr>
          <a:xfrm rot="10800000">
            <a:off x="6004076" y="1586894"/>
            <a:ext cx="401561" cy="6991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54BE21C7-C272-46DF-871F-46C8DF1E0446}"/>
              </a:ext>
            </a:extLst>
          </p:cNvPr>
          <p:cNvSpPr txBox="1"/>
          <p:nvPr/>
        </p:nvSpPr>
        <p:spPr>
          <a:xfrm>
            <a:off x="2486781" y="2636762"/>
            <a:ext cx="8079619" cy="369332"/>
          </a:xfrm>
          <a:prstGeom prst="rect">
            <a:avLst/>
          </a:prstGeom>
          <a:noFill/>
        </p:spPr>
        <p:txBody>
          <a:bodyPr wrap="square" rtlCol="0">
            <a:spAutoFit/>
          </a:bodyPr>
          <a:lstStyle/>
          <a:p>
            <a:r>
              <a:rPr lang="it-IT" dirty="0"/>
              <a:t>Quindi era già presente nel loro antenato comune più di 400.000 anni fa.</a:t>
            </a:r>
          </a:p>
        </p:txBody>
      </p:sp>
      <p:sp>
        <p:nvSpPr>
          <p:cNvPr id="9" name="Sole 8">
            <a:extLst>
              <a:ext uri="{FF2B5EF4-FFF2-40B4-BE49-F238E27FC236}">
                <a16:creationId xmlns:a16="http://schemas.microsoft.com/office/drawing/2014/main" id="{F82DF2FD-1F67-427E-AF64-D69C0B69BA63}"/>
              </a:ext>
            </a:extLst>
          </p:cNvPr>
          <p:cNvSpPr/>
          <p:nvPr/>
        </p:nvSpPr>
        <p:spPr>
          <a:xfrm>
            <a:off x="1096436" y="3446535"/>
            <a:ext cx="478971" cy="445105"/>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028EDEA1-5D69-40D8-BDA6-D18F220EEC9E}"/>
              </a:ext>
            </a:extLst>
          </p:cNvPr>
          <p:cNvSpPr txBox="1"/>
          <p:nvPr/>
        </p:nvSpPr>
        <p:spPr>
          <a:xfrm>
            <a:off x="1707851" y="3345921"/>
            <a:ext cx="10140646" cy="646331"/>
          </a:xfrm>
          <a:prstGeom prst="rect">
            <a:avLst/>
          </a:prstGeom>
          <a:noFill/>
        </p:spPr>
        <p:txBody>
          <a:bodyPr wrap="square" rtlCol="0">
            <a:spAutoFit/>
          </a:bodyPr>
          <a:lstStyle/>
          <a:p>
            <a:r>
              <a:rPr lang="it-IT" dirty="0"/>
              <a:t>La ricostruzione della corteccia cerebrale dei neandertaliani aveva già permesso di definire come fossero presenti sia l’area di Broca che quella di </a:t>
            </a:r>
            <a:r>
              <a:rPr lang="it-IT" dirty="0" err="1"/>
              <a:t>Wernike</a:t>
            </a:r>
            <a:endParaRPr lang="it-IT" dirty="0"/>
          </a:p>
        </p:txBody>
      </p:sp>
      <p:sp>
        <p:nvSpPr>
          <p:cNvPr id="11" name="Sole 10">
            <a:extLst>
              <a:ext uri="{FF2B5EF4-FFF2-40B4-BE49-F238E27FC236}">
                <a16:creationId xmlns:a16="http://schemas.microsoft.com/office/drawing/2014/main" id="{ECDF51DC-9662-4A9F-B9C7-D5BDA2AC07AC}"/>
              </a:ext>
            </a:extLst>
          </p:cNvPr>
          <p:cNvSpPr/>
          <p:nvPr/>
        </p:nvSpPr>
        <p:spPr>
          <a:xfrm>
            <a:off x="1055312" y="4192755"/>
            <a:ext cx="478971" cy="445105"/>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FFBF5EA9-86BD-4C60-A293-36777595A2F1}"/>
              </a:ext>
            </a:extLst>
          </p:cNvPr>
          <p:cNvSpPr txBox="1"/>
          <p:nvPr/>
        </p:nvSpPr>
        <p:spPr>
          <a:xfrm>
            <a:off x="1693336" y="4203045"/>
            <a:ext cx="10140647" cy="923330"/>
          </a:xfrm>
          <a:prstGeom prst="rect">
            <a:avLst/>
          </a:prstGeom>
          <a:noFill/>
        </p:spPr>
        <p:txBody>
          <a:bodyPr wrap="square" rtlCol="0">
            <a:spAutoFit/>
          </a:bodyPr>
          <a:lstStyle/>
          <a:p>
            <a:r>
              <a:rPr lang="it-IT" dirty="0"/>
              <a:t>Lo studio dell’osso ioide dei fossili di </a:t>
            </a:r>
            <a:r>
              <a:rPr lang="it-IT" dirty="0" err="1"/>
              <a:t>Kebara</a:t>
            </a:r>
            <a:r>
              <a:rPr lang="it-IT" dirty="0"/>
              <a:t> e la ricostruzione della posizione della laringe (necessaria per la fonazione) hanno permesso di stabilire come </a:t>
            </a:r>
            <a:r>
              <a:rPr lang="it-IT" i="1" dirty="0"/>
              <a:t>Homo </a:t>
            </a:r>
            <a:r>
              <a:rPr lang="it-IT" i="1" dirty="0" err="1"/>
              <a:t>neanderthalensis</a:t>
            </a:r>
            <a:r>
              <a:rPr lang="it-IT" i="1" dirty="0"/>
              <a:t> </a:t>
            </a:r>
            <a:r>
              <a:rPr lang="it-IT" dirty="0"/>
              <a:t>potesse emettere suoni articolati</a:t>
            </a:r>
          </a:p>
        </p:txBody>
      </p:sp>
      <p:sp>
        <p:nvSpPr>
          <p:cNvPr id="13" name="CasellaDiTesto 12">
            <a:extLst>
              <a:ext uri="{FF2B5EF4-FFF2-40B4-BE49-F238E27FC236}">
                <a16:creationId xmlns:a16="http://schemas.microsoft.com/office/drawing/2014/main" id="{EFA6AE57-F22B-448E-82B3-CDFB58895485}"/>
              </a:ext>
            </a:extLst>
          </p:cNvPr>
          <p:cNvSpPr txBox="1"/>
          <p:nvPr/>
        </p:nvSpPr>
        <p:spPr>
          <a:xfrm>
            <a:off x="1644951" y="5514950"/>
            <a:ext cx="9763277" cy="954107"/>
          </a:xfrm>
          <a:prstGeom prst="rect">
            <a:avLst/>
          </a:prstGeom>
          <a:noFill/>
        </p:spPr>
        <p:txBody>
          <a:bodyPr wrap="square" rtlCol="0">
            <a:spAutoFit/>
          </a:bodyPr>
          <a:lstStyle/>
          <a:p>
            <a:pPr algn="ctr"/>
            <a:r>
              <a:rPr lang="it-IT"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I NEANDERTALIANI AVEVANO TUTTI IL NECESSARIO PER IL LINGUAGGIO ARTICOLATO</a:t>
            </a:r>
          </a:p>
        </p:txBody>
      </p:sp>
    </p:spTree>
    <p:extLst>
      <p:ext uri="{BB962C8B-B14F-4D97-AF65-F5344CB8AC3E}">
        <p14:creationId xmlns:p14="http://schemas.microsoft.com/office/powerpoint/2010/main" val="834309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068497-AE59-4ED6-B3C2-771646B9CA36}"/>
              </a:ext>
            </a:extLst>
          </p:cNvPr>
          <p:cNvSpPr>
            <a:spLocks noGrp="1"/>
          </p:cNvSpPr>
          <p:nvPr>
            <p:ph type="title"/>
          </p:nvPr>
        </p:nvSpPr>
        <p:spPr/>
        <p:txBody>
          <a:bodyPr/>
          <a:lstStyle/>
          <a:p>
            <a:r>
              <a:rPr lang="it-IT" b="1" dirty="0">
                <a:solidFill>
                  <a:schemeClr val="accent1"/>
                </a:solidFill>
              </a:rPr>
              <a:t>NON LA PENSANO TUTTI NELLO STESSO MODO </a:t>
            </a:r>
          </a:p>
        </p:txBody>
      </p:sp>
      <p:sp>
        <p:nvSpPr>
          <p:cNvPr id="3" name="Segnaposto contenuto 2">
            <a:extLst>
              <a:ext uri="{FF2B5EF4-FFF2-40B4-BE49-F238E27FC236}">
                <a16:creationId xmlns:a16="http://schemas.microsoft.com/office/drawing/2014/main" id="{897AFFDE-22DB-4B44-A33E-31C0E055695E}"/>
              </a:ext>
            </a:extLst>
          </p:cNvPr>
          <p:cNvSpPr>
            <a:spLocks noGrp="1"/>
          </p:cNvSpPr>
          <p:nvPr>
            <p:ph idx="1"/>
          </p:nvPr>
        </p:nvSpPr>
        <p:spPr/>
        <p:txBody>
          <a:bodyPr>
            <a:normAutofit/>
          </a:bodyPr>
          <a:lstStyle/>
          <a:p>
            <a:r>
              <a:rPr lang="it-IT" dirty="0"/>
              <a:t>In base ai risultati di alcune analisi eseguite su calchi endocranici con tecniche di </a:t>
            </a:r>
            <a:r>
              <a:rPr lang="it-IT" dirty="0" err="1"/>
              <a:t>morfometria</a:t>
            </a:r>
            <a:r>
              <a:rPr lang="it-IT" dirty="0"/>
              <a:t> in tre dimensioni (Bruner e colleghi, 2003; Bastir e colleghi, 2011; Di Vincenzo e Manzi, in preparazione), riteniamo che il passaggio verso una funzione linguistica pienamente sviluppata in senso vocale sia probabilmente avvenuto sola-mente con la comparsa della nostra specie, circa 200 mila anni fa in Africa, e non abbia interessato, o abbia interessato con modalità affatto differenti, altre varietà di Homo come per esempio i </a:t>
            </a:r>
            <a:r>
              <a:rPr lang="it-IT" dirty="0" err="1"/>
              <a:t>Neandertal</a:t>
            </a:r>
            <a:r>
              <a:rPr lang="it-IT" dirty="0"/>
              <a:t> (Di Vincenzo  &amp; Manzi 2002).</a:t>
            </a:r>
          </a:p>
        </p:txBody>
      </p:sp>
    </p:spTree>
    <p:extLst>
      <p:ext uri="{BB962C8B-B14F-4D97-AF65-F5344CB8AC3E}">
        <p14:creationId xmlns:p14="http://schemas.microsoft.com/office/powerpoint/2010/main" val="1910542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a:extLst>
              <a:ext uri="{FF2B5EF4-FFF2-40B4-BE49-F238E27FC236}">
                <a16:creationId xmlns:a16="http://schemas.microsoft.com/office/drawing/2014/main" id="{95C25D8A-D2E7-4F87-802B-72E2815728BE}"/>
              </a:ext>
            </a:extLst>
          </p:cNvPr>
          <p:cNvSpPr>
            <a:spLocks noGrp="1"/>
          </p:cNvSpPr>
          <p:nvPr>
            <p:ph idx="1"/>
          </p:nvPr>
        </p:nvSpPr>
        <p:spPr>
          <a:xfrm>
            <a:off x="3363864" y="319314"/>
            <a:ext cx="8533012" cy="6289524"/>
          </a:xfrm>
        </p:spPr>
        <p:txBody>
          <a:bodyPr>
            <a:normAutofit/>
          </a:bodyPr>
          <a:lstStyle/>
          <a:p>
            <a:pPr marL="0" indent="0">
              <a:buNone/>
            </a:pPr>
            <a:r>
              <a:rPr lang="it-IT" b="1" dirty="0"/>
              <a:t>Teorie gestuali </a:t>
            </a:r>
            <a:r>
              <a:rPr lang="it-IT" dirty="0"/>
              <a:t>sull’origine del linguaggio (</a:t>
            </a:r>
            <a:r>
              <a:rPr lang="it-IT" dirty="0" err="1"/>
              <a:t>Rizzolatti</a:t>
            </a:r>
            <a:r>
              <a:rPr lang="it-IT" dirty="0"/>
              <a:t> e </a:t>
            </a:r>
            <a:r>
              <a:rPr lang="it-IT" dirty="0" err="1"/>
              <a:t>Arbib</a:t>
            </a:r>
            <a:r>
              <a:rPr lang="it-IT" dirty="0"/>
              <a:t>, 1998; </a:t>
            </a:r>
            <a:r>
              <a:rPr lang="it-IT" dirty="0" err="1"/>
              <a:t>Corballis</a:t>
            </a:r>
            <a:r>
              <a:rPr lang="it-IT" dirty="0"/>
              <a:t>, 2002):</a:t>
            </a:r>
          </a:p>
          <a:p>
            <a:r>
              <a:rPr lang="it-IT" dirty="0"/>
              <a:t>il linguaggio ha utilizzato nelle </a:t>
            </a:r>
            <a:r>
              <a:rPr lang="it-IT" dirty="0" err="1"/>
              <a:t>primefasi</a:t>
            </a:r>
            <a:r>
              <a:rPr lang="it-IT" dirty="0"/>
              <a:t> della sua evoluzione un canale comunicativo non acustico, ma mimico-gestuale: fondato cioè sulle proprietà senso-motorie delle aree corticali del cervello;</a:t>
            </a:r>
          </a:p>
          <a:p>
            <a:r>
              <a:rPr lang="it-IT" dirty="0"/>
              <a:t>«Le vocalizzazioni a differenza del linguaggio, non sono sotto controllo volontario. La quasi impossibilità di spiegare in termini neurofisiologici ed evolutivi il passaggio da un sistema vocale involontario sottocorticale e diffuso a uno volontario corticale e fortemente lateralizzato ha alimentato per molto tempo la convinzione che il linguaggio non potesse essersi evoluto secondo modalità darwiniane ma avesse richiesto una forte discontinuità, cioè che fosse nato ex abrupto a seguito di una qualche fortunata mutazione» (Di Vincenzo &amp; manzi 2012);</a:t>
            </a:r>
          </a:p>
          <a:p>
            <a:pPr marL="0" indent="0">
              <a:buNone/>
            </a:pPr>
            <a:r>
              <a:rPr lang="it-IT" dirty="0"/>
              <a:t>Nascita per </a:t>
            </a:r>
            <a:r>
              <a:rPr lang="it-IT" b="1" i="1" dirty="0" err="1"/>
              <a:t>exaptation</a:t>
            </a:r>
            <a:r>
              <a:rPr lang="it-IT" dirty="0"/>
              <a:t> (Gould e </a:t>
            </a:r>
            <a:r>
              <a:rPr lang="it-IT" dirty="0" err="1"/>
              <a:t>Vrba</a:t>
            </a:r>
            <a:r>
              <a:rPr lang="it-IT" dirty="0"/>
              <a:t>, 1982): </a:t>
            </a:r>
          </a:p>
          <a:p>
            <a:r>
              <a:rPr lang="it-IT" dirty="0"/>
              <a:t>emergenza per una forma di cooptazione di strutture destinate in precedenza ad altro, ovvero al controllo dei processi semantici e computazionali che permettono l’apprendimento imitativo.</a:t>
            </a:r>
          </a:p>
        </p:txBody>
      </p:sp>
    </p:spTree>
    <p:extLst>
      <p:ext uri="{BB962C8B-B14F-4D97-AF65-F5344CB8AC3E}">
        <p14:creationId xmlns:p14="http://schemas.microsoft.com/office/powerpoint/2010/main" val="4055203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B7FD1AE-7464-4860-889F-8ADF78974476}"/>
              </a:ext>
            </a:extLst>
          </p:cNvPr>
          <p:cNvPicPr>
            <a:picLocks noGrp="1" noChangeAspect="1"/>
          </p:cNvPicPr>
          <p:nvPr>
            <p:ph idx="1"/>
          </p:nvPr>
        </p:nvPicPr>
        <p:blipFill>
          <a:blip r:embed="rId2"/>
          <a:stretch>
            <a:fillRect/>
          </a:stretch>
        </p:blipFill>
        <p:spPr>
          <a:xfrm>
            <a:off x="6887875" y="2400300"/>
            <a:ext cx="5057787" cy="4291095"/>
          </a:xfrm>
          <a:custGeom>
            <a:avLst/>
            <a:gdLst>
              <a:gd name="connsiteX0" fmla="*/ 0 w 5057787"/>
              <a:gd name="connsiteY0" fmla="*/ 0 h 4291095"/>
              <a:gd name="connsiteX1" fmla="*/ 581646 w 5057787"/>
              <a:gd name="connsiteY1" fmla="*/ 0 h 4291095"/>
              <a:gd name="connsiteX2" fmla="*/ 1315025 w 5057787"/>
              <a:gd name="connsiteY2" fmla="*/ 0 h 4291095"/>
              <a:gd name="connsiteX3" fmla="*/ 1997826 w 5057787"/>
              <a:gd name="connsiteY3" fmla="*/ 0 h 4291095"/>
              <a:gd name="connsiteX4" fmla="*/ 2478316 w 5057787"/>
              <a:gd name="connsiteY4" fmla="*/ 0 h 4291095"/>
              <a:gd name="connsiteX5" fmla="*/ 3110539 w 5057787"/>
              <a:gd name="connsiteY5" fmla="*/ 0 h 4291095"/>
              <a:gd name="connsiteX6" fmla="*/ 3843918 w 5057787"/>
              <a:gd name="connsiteY6" fmla="*/ 0 h 4291095"/>
              <a:gd name="connsiteX7" fmla="*/ 4324408 w 5057787"/>
              <a:gd name="connsiteY7" fmla="*/ 0 h 4291095"/>
              <a:gd name="connsiteX8" fmla="*/ 5057787 w 5057787"/>
              <a:gd name="connsiteY8" fmla="*/ 0 h 4291095"/>
              <a:gd name="connsiteX9" fmla="*/ 5057787 w 5057787"/>
              <a:gd name="connsiteY9" fmla="*/ 613014 h 4291095"/>
              <a:gd name="connsiteX10" fmla="*/ 5057787 w 5057787"/>
              <a:gd name="connsiteY10" fmla="*/ 1311849 h 4291095"/>
              <a:gd name="connsiteX11" fmla="*/ 5057787 w 5057787"/>
              <a:gd name="connsiteY11" fmla="*/ 1881952 h 4291095"/>
              <a:gd name="connsiteX12" fmla="*/ 5057787 w 5057787"/>
              <a:gd name="connsiteY12" fmla="*/ 2366232 h 4291095"/>
              <a:gd name="connsiteX13" fmla="*/ 5057787 w 5057787"/>
              <a:gd name="connsiteY13" fmla="*/ 2936335 h 4291095"/>
              <a:gd name="connsiteX14" fmla="*/ 5057787 w 5057787"/>
              <a:gd name="connsiteY14" fmla="*/ 3592260 h 4291095"/>
              <a:gd name="connsiteX15" fmla="*/ 5057787 w 5057787"/>
              <a:gd name="connsiteY15" fmla="*/ 4291095 h 4291095"/>
              <a:gd name="connsiteX16" fmla="*/ 4526719 w 5057787"/>
              <a:gd name="connsiteY16" fmla="*/ 4291095 h 4291095"/>
              <a:gd name="connsiteX17" fmla="*/ 3945074 w 5057787"/>
              <a:gd name="connsiteY17" fmla="*/ 4291095 h 4291095"/>
              <a:gd name="connsiteX18" fmla="*/ 3414006 w 5057787"/>
              <a:gd name="connsiteY18" fmla="*/ 4291095 h 4291095"/>
              <a:gd name="connsiteX19" fmla="*/ 2832361 w 5057787"/>
              <a:gd name="connsiteY19" fmla="*/ 4291095 h 4291095"/>
              <a:gd name="connsiteX20" fmla="*/ 2301293 w 5057787"/>
              <a:gd name="connsiteY20" fmla="*/ 4291095 h 4291095"/>
              <a:gd name="connsiteX21" fmla="*/ 1567914 w 5057787"/>
              <a:gd name="connsiteY21" fmla="*/ 4291095 h 4291095"/>
              <a:gd name="connsiteX22" fmla="*/ 834535 w 5057787"/>
              <a:gd name="connsiteY22" fmla="*/ 4291095 h 4291095"/>
              <a:gd name="connsiteX23" fmla="*/ 0 w 5057787"/>
              <a:gd name="connsiteY23" fmla="*/ 4291095 h 4291095"/>
              <a:gd name="connsiteX24" fmla="*/ 0 w 5057787"/>
              <a:gd name="connsiteY24" fmla="*/ 3635170 h 4291095"/>
              <a:gd name="connsiteX25" fmla="*/ 0 w 5057787"/>
              <a:gd name="connsiteY25" fmla="*/ 3022157 h 4291095"/>
              <a:gd name="connsiteX26" fmla="*/ 0 w 5057787"/>
              <a:gd name="connsiteY26" fmla="*/ 2537876 h 4291095"/>
              <a:gd name="connsiteX27" fmla="*/ 0 w 5057787"/>
              <a:gd name="connsiteY27" fmla="*/ 1839041 h 4291095"/>
              <a:gd name="connsiteX28" fmla="*/ 0 w 5057787"/>
              <a:gd name="connsiteY28" fmla="*/ 1140205 h 4291095"/>
              <a:gd name="connsiteX29" fmla="*/ 0 w 5057787"/>
              <a:gd name="connsiteY29" fmla="*/ 527192 h 4291095"/>
              <a:gd name="connsiteX30" fmla="*/ 0 w 5057787"/>
              <a:gd name="connsiteY30" fmla="*/ 0 h 4291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57787" h="4291095" fill="none" extrusionOk="0">
                <a:moveTo>
                  <a:pt x="0" y="0"/>
                </a:moveTo>
                <a:cubicBezTo>
                  <a:pt x="205337" y="-16170"/>
                  <a:pt x="430973" y="-1948"/>
                  <a:pt x="581646" y="0"/>
                </a:cubicBezTo>
                <a:cubicBezTo>
                  <a:pt x="732319" y="1948"/>
                  <a:pt x="1120007" y="-15149"/>
                  <a:pt x="1315025" y="0"/>
                </a:cubicBezTo>
                <a:cubicBezTo>
                  <a:pt x="1510043" y="15149"/>
                  <a:pt x="1760096" y="684"/>
                  <a:pt x="1997826" y="0"/>
                </a:cubicBezTo>
                <a:cubicBezTo>
                  <a:pt x="2235556" y="-684"/>
                  <a:pt x="2300759" y="-19196"/>
                  <a:pt x="2478316" y="0"/>
                </a:cubicBezTo>
                <a:cubicBezTo>
                  <a:pt x="2655873" y="19196"/>
                  <a:pt x="2925109" y="-11549"/>
                  <a:pt x="3110539" y="0"/>
                </a:cubicBezTo>
                <a:cubicBezTo>
                  <a:pt x="3295969" y="11549"/>
                  <a:pt x="3668975" y="-10114"/>
                  <a:pt x="3843918" y="0"/>
                </a:cubicBezTo>
                <a:cubicBezTo>
                  <a:pt x="4018861" y="10114"/>
                  <a:pt x="4187183" y="-14160"/>
                  <a:pt x="4324408" y="0"/>
                </a:cubicBezTo>
                <a:cubicBezTo>
                  <a:pt x="4461633" y="14160"/>
                  <a:pt x="4865223" y="15596"/>
                  <a:pt x="5057787" y="0"/>
                </a:cubicBezTo>
                <a:cubicBezTo>
                  <a:pt x="5075234" y="277208"/>
                  <a:pt x="5071768" y="420670"/>
                  <a:pt x="5057787" y="613014"/>
                </a:cubicBezTo>
                <a:cubicBezTo>
                  <a:pt x="5043806" y="805358"/>
                  <a:pt x="5059807" y="1013871"/>
                  <a:pt x="5057787" y="1311849"/>
                </a:cubicBezTo>
                <a:cubicBezTo>
                  <a:pt x="5055767" y="1609828"/>
                  <a:pt x="5038773" y="1649950"/>
                  <a:pt x="5057787" y="1881952"/>
                </a:cubicBezTo>
                <a:cubicBezTo>
                  <a:pt x="5076801" y="2113954"/>
                  <a:pt x="5073389" y="2242878"/>
                  <a:pt x="5057787" y="2366232"/>
                </a:cubicBezTo>
                <a:cubicBezTo>
                  <a:pt x="5042185" y="2489586"/>
                  <a:pt x="5084859" y="2797139"/>
                  <a:pt x="5057787" y="2936335"/>
                </a:cubicBezTo>
                <a:cubicBezTo>
                  <a:pt x="5030715" y="3075531"/>
                  <a:pt x="5030930" y="3456553"/>
                  <a:pt x="5057787" y="3592260"/>
                </a:cubicBezTo>
                <a:cubicBezTo>
                  <a:pt x="5084644" y="3727967"/>
                  <a:pt x="5028296" y="3992583"/>
                  <a:pt x="5057787" y="4291095"/>
                </a:cubicBezTo>
                <a:cubicBezTo>
                  <a:pt x="4908714" y="4272939"/>
                  <a:pt x="4791845" y="4298188"/>
                  <a:pt x="4526719" y="4291095"/>
                </a:cubicBezTo>
                <a:cubicBezTo>
                  <a:pt x="4261593" y="4284002"/>
                  <a:pt x="4075386" y="4301996"/>
                  <a:pt x="3945074" y="4291095"/>
                </a:cubicBezTo>
                <a:cubicBezTo>
                  <a:pt x="3814762" y="4280194"/>
                  <a:pt x="3558432" y="4302963"/>
                  <a:pt x="3414006" y="4291095"/>
                </a:cubicBezTo>
                <a:cubicBezTo>
                  <a:pt x="3269580" y="4279227"/>
                  <a:pt x="2998532" y="4284940"/>
                  <a:pt x="2832361" y="4291095"/>
                </a:cubicBezTo>
                <a:cubicBezTo>
                  <a:pt x="2666190" y="4297250"/>
                  <a:pt x="2534540" y="4266847"/>
                  <a:pt x="2301293" y="4291095"/>
                </a:cubicBezTo>
                <a:cubicBezTo>
                  <a:pt x="2068046" y="4315343"/>
                  <a:pt x="1930229" y="4264116"/>
                  <a:pt x="1567914" y="4291095"/>
                </a:cubicBezTo>
                <a:cubicBezTo>
                  <a:pt x="1205599" y="4318074"/>
                  <a:pt x="1044439" y="4291147"/>
                  <a:pt x="834535" y="4291095"/>
                </a:cubicBezTo>
                <a:cubicBezTo>
                  <a:pt x="624631" y="4291043"/>
                  <a:pt x="190774" y="4297570"/>
                  <a:pt x="0" y="4291095"/>
                </a:cubicBezTo>
                <a:cubicBezTo>
                  <a:pt x="-4438" y="4002699"/>
                  <a:pt x="-11623" y="3806082"/>
                  <a:pt x="0" y="3635170"/>
                </a:cubicBezTo>
                <a:cubicBezTo>
                  <a:pt x="11623" y="3464258"/>
                  <a:pt x="-21130" y="3261044"/>
                  <a:pt x="0" y="3022157"/>
                </a:cubicBezTo>
                <a:cubicBezTo>
                  <a:pt x="21130" y="2783270"/>
                  <a:pt x="23572" y="2744126"/>
                  <a:pt x="0" y="2537876"/>
                </a:cubicBezTo>
                <a:cubicBezTo>
                  <a:pt x="-23572" y="2331626"/>
                  <a:pt x="30422" y="2157983"/>
                  <a:pt x="0" y="1839041"/>
                </a:cubicBezTo>
                <a:cubicBezTo>
                  <a:pt x="-30422" y="1520099"/>
                  <a:pt x="33727" y="1412481"/>
                  <a:pt x="0" y="1140205"/>
                </a:cubicBezTo>
                <a:cubicBezTo>
                  <a:pt x="-33727" y="867929"/>
                  <a:pt x="5490" y="744629"/>
                  <a:pt x="0" y="527192"/>
                </a:cubicBezTo>
                <a:cubicBezTo>
                  <a:pt x="-5490" y="309755"/>
                  <a:pt x="-7796" y="263518"/>
                  <a:pt x="0" y="0"/>
                </a:cubicBezTo>
                <a:close/>
              </a:path>
              <a:path w="5057787" h="4291095" stroke="0" extrusionOk="0">
                <a:moveTo>
                  <a:pt x="0" y="0"/>
                </a:moveTo>
                <a:cubicBezTo>
                  <a:pt x="188113" y="-23761"/>
                  <a:pt x="278674" y="18842"/>
                  <a:pt x="531068" y="0"/>
                </a:cubicBezTo>
                <a:cubicBezTo>
                  <a:pt x="783462" y="-18842"/>
                  <a:pt x="1060956" y="-29092"/>
                  <a:pt x="1264447" y="0"/>
                </a:cubicBezTo>
                <a:cubicBezTo>
                  <a:pt x="1467938" y="29092"/>
                  <a:pt x="1771916" y="-33724"/>
                  <a:pt x="1997826" y="0"/>
                </a:cubicBezTo>
                <a:cubicBezTo>
                  <a:pt x="2223736" y="33724"/>
                  <a:pt x="2467442" y="27940"/>
                  <a:pt x="2630049" y="0"/>
                </a:cubicBezTo>
                <a:cubicBezTo>
                  <a:pt x="2792656" y="-27940"/>
                  <a:pt x="3035722" y="33356"/>
                  <a:pt x="3312850" y="0"/>
                </a:cubicBezTo>
                <a:cubicBezTo>
                  <a:pt x="3589978" y="-33356"/>
                  <a:pt x="3722793" y="4559"/>
                  <a:pt x="3843918" y="0"/>
                </a:cubicBezTo>
                <a:cubicBezTo>
                  <a:pt x="3965043" y="-4559"/>
                  <a:pt x="4208128" y="17509"/>
                  <a:pt x="4476141" y="0"/>
                </a:cubicBezTo>
                <a:cubicBezTo>
                  <a:pt x="4744154" y="-17509"/>
                  <a:pt x="4868709" y="23156"/>
                  <a:pt x="5057787" y="0"/>
                </a:cubicBezTo>
                <a:cubicBezTo>
                  <a:pt x="5078676" y="120829"/>
                  <a:pt x="5060066" y="301866"/>
                  <a:pt x="5057787" y="527192"/>
                </a:cubicBezTo>
                <a:cubicBezTo>
                  <a:pt x="5055508" y="752518"/>
                  <a:pt x="5050257" y="908141"/>
                  <a:pt x="5057787" y="1097294"/>
                </a:cubicBezTo>
                <a:cubicBezTo>
                  <a:pt x="5065317" y="1286447"/>
                  <a:pt x="5047727" y="1460314"/>
                  <a:pt x="5057787" y="1667397"/>
                </a:cubicBezTo>
                <a:cubicBezTo>
                  <a:pt x="5067847" y="1874480"/>
                  <a:pt x="5063354" y="2041510"/>
                  <a:pt x="5057787" y="2366232"/>
                </a:cubicBezTo>
                <a:cubicBezTo>
                  <a:pt x="5052220" y="2690954"/>
                  <a:pt x="5047343" y="2695770"/>
                  <a:pt x="5057787" y="2893424"/>
                </a:cubicBezTo>
                <a:cubicBezTo>
                  <a:pt x="5068231" y="3091078"/>
                  <a:pt x="5060198" y="3184292"/>
                  <a:pt x="5057787" y="3420616"/>
                </a:cubicBezTo>
                <a:cubicBezTo>
                  <a:pt x="5055376" y="3656940"/>
                  <a:pt x="5048908" y="3961337"/>
                  <a:pt x="5057787" y="4291095"/>
                </a:cubicBezTo>
                <a:cubicBezTo>
                  <a:pt x="4819051" y="4292458"/>
                  <a:pt x="4694273" y="4272961"/>
                  <a:pt x="4526719" y="4291095"/>
                </a:cubicBezTo>
                <a:cubicBezTo>
                  <a:pt x="4359165" y="4309229"/>
                  <a:pt x="4179380" y="4314371"/>
                  <a:pt x="4046230" y="4291095"/>
                </a:cubicBezTo>
                <a:cubicBezTo>
                  <a:pt x="3913080" y="4267819"/>
                  <a:pt x="3670884" y="4289014"/>
                  <a:pt x="3565740" y="4291095"/>
                </a:cubicBezTo>
                <a:cubicBezTo>
                  <a:pt x="3460596" y="4293177"/>
                  <a:pt x="3103678" y="4256047"/>
                  <a:pt x="2832361" y="4291095"/>
                </a:cubicBezTo>
                <a:cubicBezTo>
                  <a:pt x="2561044" y="4326143"/>
                  <a:pt x="2286668" y="4257658"/>
                  <a:pt x="2098982" y="4291095"/>
                </a:cubicBezTo>
                <a:cubicBezTo>
                  <a:pt x="1911296" y="4324532"/>
                  <a:pt x="1614927" y="4305806"/>
                  <a:pt x="1416180" y="4291095"/>
                </a:cubicBezTo>
                <a:cubicBezTo>
                  <a:pt x="1217433" y="4276384"/>
                  <a:pt x="1073889" y="4266521"/>
                  <a:pt x="733379" y="4291095"/>
                </a:cubicBezTo>
                <a:cubicBezTo>
                  <a:pt x="392869" y="4315669"/>
                  <a:pt x="365479" y="4309389"/>
                  <a:pt x="0" y="4291095"/>
                </a:cubicBezTo>
                <a:cubicBezTo>
                  <a:pt x="-8173" y="4055528"/>
                  <a:pt x="7869" y="3939423"/>
                  <a:pt x="0" y="3763903"/>
                </a:cubicBezTo>
                <a:cubicBezTo>
                  <a:pt x="-7869" y="3588383"/>
                  <a:pt x="8802" y="3481027"/>
                  <a:pt x="0" y="3236712"/>
                </a:cubicBezTo>
                <a:cubicBezTo>
                  <a:pt x="-8802" y="2992397"/>
                  <a:pt x="-19171" y="2875227"/>
                  <a:pt x="0" y="2623698"/>
                </a:cubicBezTo>
                <a:cubicBezTo>
                  <a:pt x="19171" y="2372169"/>
                  <a:pt x="6708" y="2302134"/>
                  <a:pt x="0" y="2139417"/>
                </a:cubicBezTo>
                <a:cubicBezTo>
                  <a:pt x="-6708" y="1976700"/>
                  <a:pt x="-29668" y="1756421"/>
                  <a:pt x="0" y="1440582"/>
                </a:cubicBezTo>
                <a:cubicBezTo>
                  <a:pt x="29668" y="1124743"/>
                  <a:pt x="-3193" y="1009480"/>
                  <a:pt x="0" y="784657"/>
                </a:cubicBezTo>
                <a:cubicBezTo>
                  <a:pt x="3193" y="559834"/>
                  <a:pt x="-26890" y="216184"/>
                  <a:pt x="0" y="0"/>
                </a:cubicBezTo>
                <a:close/>
              </a:path>
            </a:pathLst>
          </a:custGeom>
          <a:ln>
            <a:solidFill>
              <a:schemeClr val="tx1"/>
            </a:solidFill>
            <a:extLst>
              <a:ext uri="{C807C97D-BFC1-408E-A445-0C87EB9F89A2}">
                <ask:lineSketchStyleProps xmlns:ask="http://schemas.microsoft.com/office/drawing/2018/sketchyshapes" sd="189555771">
                  <a:prstGeom prst="rect">
                    <a:avLst/>
                  </a:prstGeom>
                  <ask:type>
                    <ask:lineSketchFreehand/>
                  </ask:type>
                </ask:lineSketchStyleProps>
              </a:ext>
            </a:extLst>
          </a:ln>
        </p:spPr>
      </p:pic>
      <p:pic>
        <p:nvPicPr>
          <p:cNvPr id="4" name="Immagine 3">
            <a:extLst>
              <a:ext uri="{FF2B5EF4-FFF2-40B4-BE49-F238E27FC236}">
                <a16:creationId xmlns:a16="http://schemas.microsoft.com/office/drawing/2014/main" id="{43AFF7B7-2745-4B27-88BC-2B9205278477}"/>
              </a:ext>
            </a:extLst>
          </p:cNvPr>
          <p:cNvPicPr>
            <a:picLocks noChangeAspect="1"/>
          </p:cNvPicPr>
          <p:nvPr/>
        </p:nvPicPr>
        <p:blipFill>
          <a:blip r:embed="rId3"/>
          <a:stretch>
            <a:fillRect/>
          </a:stretch>
        </p:blipFill>
        <p:spPr>
          <a:xfrm>
            <a:off x="926361" y="177203"/>
            <a:ext cx="5842134" cy="4626864"/>
          </a:xfrm>
          <a:custGeom>
            <a:avLst/>
            <a:gdLst>
              <a:gd name="connsiteX0" fmla="*/ 0 w 5842134"/>
              <a:gd name="connsiteY0" fmla="*/ 0 h 4626864"/>
              <a:gd name="connsiteX1" fmla="*/ 467371 w 5842134"/>
              <a:gd name="connsiteY1" fmla="*/ 0 h 4626864"/>
              <a:gd name="connsiteX2" fmla="*/ 1051584 w 5842134"/>
              <a:gd name="connsiteY2" fmla="*/ 0 h 4626864"/>
              <a:gd name="connsiteX3" fmla="*/ 1694219 w 5842134"/>
              <a:gd name="connsiteY3" fmla="*/ 0 h 4626864"/>
              <a:gd name="connsiteX4" fmla="*/ 2103168 w 5842134"/>
              <a:gd name="connsiteY4" fmla="*/ 0 h 4626864"/>
              <a:gd name="connsiteX5" fmla="*/ 2512118 w 5842134"/>
              <a:gd name="connsiteY5" fmla="*/ 0 h 4626864"/>
              <a:gd name="connsiteX6" fmla="*/ 3213174 w 5842134"/>
              <a:gd name="connsiteY6" fmla="*/ 0 h 4626864"/>
              <a:gd name="connsiteX7" fmla="*/ 3797387 w 5842134"/>
              <a:gd name="connsiteY7" fmla="*/ 0 h 4626864"/>
              <a:gd name="connsiteX8" fmla="*/ 4206336 w 5842134"/>
              <a:gd name="connsiteY8" fmla="*/ 0 h 4626864"/>
              <a:gd name="connsiteX9" fmla="*/ 4790550 w 5842134"/>
              <a:gd name="connsiteY9" fmla="*/ 0 h 4626864"/>
              <a:gd name="connsiteX10" fmla="*/ 5842134 w 5842134"/>
              <a:gd name="connsiteY10" fmla="*/ 0 h 4626864"/>
              <a:gd name="connsiteX11" fmla="*/ 5842134 w 5842134"/>
              <a:gd name="connsiteY11" fmla="*/ 532089 h 4626864"/>
              <a:gd name="connsiteX12" fmla="*/ 5842134 w 5842134"/>
              <a:gd name="connsiteY12" fmla="*/ 1110447 h 4626864"/>
              <a:gd name="connsiteX13" fmla="*/ 5842134 w 5842134"/>
              <a:gd name="connsiteY13" fmla="*/ 1549999 h 4626864"/>
              <a:gd name="connsiteX14" fmla="*/ 5842134 w 5842134"/>
              <a:gd name="connsiteY14" fmla="*/ 2220895 h 4626864"/>
              <a:gd name="connsiteX15" fmla="*/ 5842134 w 5842134"/>
              <a:gd name="connsiteY15" fmla="*/ 2799253 h 4626864"/>
              <a:gd name="connsiteX16" fmla="*/ 5842134 w 5842134"/>
              <a:gd name="connsiteY16" fmla="*/ 3470148 h 4626864"/>
              <a:gd name="connsiteX17" fmla="*/ 5842134 w 5842134"/>
              <a:gd name="connsiteY17" fmla="*/ 4002237 h 4626864"/>
              <a:gd name="connsiteX18" fmla="*/ 5842134 w 5842134"/>
              <a:gd name="connsiteY18" fmla="*/ 4626864 h 4626864"/>
              <a:gd name="connsiteX19" fmla="*/ 5257921 w 5842134"/>
              <a:gd name="connsiteY19" fmla="*/ 4626864 h 4626864"/>
              <a:gd name="connsiteX20" fmla="*/ 4673707 w 5842134"/>
              <a:gd name="connsiteY20" fmla="*/ 4626864 h 4626864"/>
              <a:gd name="connsiteX21" fmla="*/ 4264758 w 5842134"/>
              <a:gd name="connsiteY21" fmla="*/ 4626864 h 4626864"/>
              <a:gd name="connsiteX22" fmla="*/ 3680544 w 5842134"/>
              <a:gd name="connsiteY22" fmla="*/ 4626864 h 4626864"/>
              <a:gd name="connsiteX23" fmla="*/ 3154752 w 5842134"/>
              <a:gd name="connsiteY23" fmla="*/ 4626864 h 4626864"/>
              <a:gd name="connsiteX24" fmla="*/ 2628960 w 5842134"/>
              <a:gd name="connsiteY24" fmla="*/ 4626864 h 4626864"/>
              <a:gd name="connsiteX25" fmla="*/ 2103168 w 5842134"/>
              <a:gd name="connsiteY25" fmla="*/ 4626864 h 4626864"/>
              <a:gd name="connsiteX26" fmla="*/ 1577376 w 5842134"/>
              <a:gd name="connsiteY26" fmla="*/ 4626864 h 4626864"/>
              <a:gd name="connsiteX27" fmla="*/ 934741 w 5842134"/>
              <a:gd name="connsiteY27" fmla="*/ 4626864 h 4626864"/>
              <a:gd name="connsiteX28" fmla="*/ 0 w 5842134"/>
              <a:gd name="connsiteY28" fmla="*/ 4626864 h 4626864"/>
              <a:gd name="connsiteX29" fmla="*/ 0 w 5842134"/>
              <a:gd name="connsiteY29" fmla="*/ 4187312 h 4626864"/>
              <a:gd name="connsiteX30" fmla="*/ 0 w 5842134"/>
              <a:gd name="connsiteY30" fmla="*/ 3655223 h 4626864"/>
              <a:gd name="connsiteX31" fmla="*/ 0 w 5842134"/>
              <a:gd name="connsiteY31" fmla="*/ 3030596 h 4626864"/>
              <a:gd name="connsiteX32" fmla="*/ 0 w 5842134"/>
              <a:gd name="connsiteY32" fmla="*/ 2359701 h 4626864"/>
              <a:gd name="connsiteX33" fmla="*/ 0 w 5842134"/>
              <a:gd name="connsiteY33" fmla="*/ 1920149 h 4626864"/>
              <a:gd name="connsiteX34" fmla="*/ 0 w 5842134"/>
              <a:gd name="connsiteY34" fmla="*/ 1480596 h 4626864"/>
              <a:gd name="connsiteX35" fmla="*/ 0 w 5842134"/>
              <a:gd name="connsiteY35" fmla="*/ 809701 h 4626864"/>
              <a:gd name="connsiteX36" fmla="*/ 0 w 5842134"/>
              <a:gd name="connsiteY36" fmla="*/ 0 h 462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42134" h="4626864" fill="none" extrusionOk="0">
                <a:moveTo>
                  <a:pt x="0" y="0"/>
                </a:moveTo>
                <a:cubicBezTo>
                  <a:pt x="127919" y="-35246"/>
                  <a:pt x="276889" y="3401"/>
                  <a:pt x="467371" y="0"/>
                </a:cubicBezTo>
                <a:cubicBezTo>
                  <a:pt x="657853" y="-3401"/>
                  <a:pt x="782863" y="27597"/>
                  <a:pt x="1051584" y="0"/>
                </a:cubicBezTo>
                <a:cubicBezTo>
                  <a:pt x="1320305" y="-27597"/>
                  <a:pt x="1518524" y="19654"/>
                  <a:pt x="1694219" y="0"/>
                </a:cubicBezTo>
                <a:cubicBezTo>
                  <a:pt x="1869915" y="-19654"/>
                  <a:pt x="1934851" y="20280"/>
                  <a:pt x="2103168" y="0"/>
                </a:cubicBezTo>
                <a:cubicBezTo>
                  <a:pt x="2271485" y="-20280"/>
                  <a:pt x="2312480" y="13289"/>
                  <a:pt x="2512118" y="0"/>
                </a:cubicBezTo>
                <a:cubicBezTo>
                  <a:pt x="2711756" y="-13289"/>
                  <a:pt x="3027964" y="83664"/>
                  <a:pt x="3213174" y="0"/>
                </a:cubicBezTo>
                <a:cubicBezTo>
                  <a:pt x="3398384" y="-83664"/>
                  <a:pt x="3640698" y="15208"/>
                  <a:pt x="3797387" y="0"/>
                </a:cubicBezTo>
                <a:cubicBezTo>
                  <a:pt x="3954076" y="-15208"/>
                  <a:pt x="4054786" y="37364"/>
                  <a:pt x="4206336" y="0"/>
                </a:cubicBezTo>
                <a:cubicBezTo>
                  <a:pt x="4357886" y="-37364"/>
                  <a:pt x="4601020" y="19101"/>
                  <a:pt x="4790550" y="0"/>
                </a:cubicBezTo>
                <a:cubicBezTo>
                  <a:pt x="4980080" y="-19101"/>
                  <a:pt x="5426778" y="4"/>
                  <a:pt x="5842134" y="0"/>
                </a:cubicBezTo>
                <a:cubicBezTo>
                  <a:pt x="5876508" y="129216"/>
                  <a:pt x="5824750" y="308083"/>
                  <a:pt x="5842134" y="532089"/>
                </a:cubicBezTo>
                <a:cubicBezTo>
                  <a:pt x="5859518" y="756095"/>
                  <a:pt x="5800403" y="850307"/>
                  <a:pt x="5842134" y="1110447"/>
                </a:cubicBezTo>
                <a:cubicBezTo>
                  <a:pt x="5883865" y="1370587"/>
                  <a:pt x="5833256" y="1345547"/>
                  <a:pt x="5842134" y="1549999"/>
                </a:cubicBezTo>
                <a:cubicBezTo>
                  <a:pt x="5851012" y="1754451"/>
                  <a:pt x="5805711" y="1973672"/>
                  <a:pt x="5842134" y="2220895"/>
                </a:cubicBezTo>
                <a:cubicBezTo>
                  <a:pt x="5878557" y="2468118"/>
                  <a:pt x="5805883" y="2521610"/>
                  <a:pt x="5842134" y="2799253"/>
                </a:cubicBezTo>
                <a:cubicBezTo>
                  <a:pt x="5878385" y="3076896"/>
                  <a:pt x="5799231" y="3157560"/>
                  <a:pt x="5842134" y="3470148"/>
                </a:cubicBezTo>
                <a:cubicBezTo>
                  <a:pt x="5885037" y="3782736"/>
                  <a:pt x="5786676" y="3801525"/>
                  <a:pt x="5842134" y="4002237"/>
                </a:cubicBezTo>
                <a:cubicBezTo>
                  <a:pt x="5897592" y="4202949"/>
                  <a:pt x="5808182" y="4465286"/>
                  <a:pt x="5842134" y="4626864"/>
                </a:cubicBezTo>
                <a:cubicBezTo>
                  <a:pt x="5667282" y="4640365"/>
                  <a:pt x="5546043" y="4574184"/>
                  <a:pt x="5257921" y="4626864"/>
                </a:cubicBezTo>
                <a:cubicBezTo>
                  <a:pt x="4969799" y="4679544"/>
                  <a:pt x="4945058" y="4568759"/>
                  <a:pt x="4673707" y="4626864"/>
                </a:cubicBezTo>
                <a:cubicBezTo>
                  <a:pt x="4402356" y="4684969"/>
                  <a:pt x="4379831" y="4580933"/>
                  <a:pt x="4264758" y="4626864"/>
                </a:cubicBezTo>
                <a:cubicBezTo>
                  <a:pt x="4149685" y="4672795"/>
                  <a:pt x="3878626" y="4597590"/>
                  <a:pt x="3680544" y="4626864"/>
                </a:cubicBezTo>
                <a:cubicBezTo>
                  <a:pt x="3482462" y="4656138"/>
                  <a:pt x="3290740" y="4578105"/>
                  <a:pt x="3154752" y="4626864"/>
                </a:cubicBezTo>
                <a:cubicBezTo>
                  <a:pt x="3018764" y="4675623"/>
                  <a:pt x="2792348" y="4617891"/>
                  <a:pt x="2628960" y="4626864"/>
                </a:cubicBezTo>
                <a:cubicBezTo>
                  <a:pt x="2465572" y="4635837"/>
                  <a:pt x="2225649" y="4597172"/>
                  <a:pt x="2103168" y="4626864"/>
                </a:cubicBezTo>
                <a:cubicBezTo>
                  <a:pt x="1980687" y="4656556"/>
                  <a:pt x="1758451" y="4573967"/>
                  <a:pt x="1577376" y="4626864"/>
                </a:cubicBezTo>
                <a:cubicBezTo>
                  <a:pt x="1396301" y="4679761"/>
                  <a:pt x="1136319" y="4586297"/>
                  <a:pt x="934741" y="4626864"/>
                </a:cubicBezTo>
                <a:cubicBezTo>
                  <a:pt x="733164" y="4667431"/>
                  <a:pt x="333641" y="4610957"/>
                  <a:pt x="0" y="4626864"/>
                </a:cubicBezTo>
                <a:cubicBezTo>
                  <a:pt x="-40390" y="4449529"/>
                  <a:pt x="35483" y="4322804"/>
                  <a:pt x="0" y="4187312"/>
                </a:cubicBezTo>
                <a:cubicBezTo>
                  <a:pt x="-35483" y="4051820"/>
                  <a:pt x="9396" y="3838613"/>
                  <a:pt x="0" y="3655223"/>
                </a:cubicBezTo>
                <a:cubicBezTo>
                  <a:pt x="-9396" y="3471833"/>
                  <a:pt x="24608" y="3337303"/>
                  <a:pt x="0" y="3030596"/>
                </a:cubicBezTo>
                <a:cubicBezTo>
                  <a:pt x="-24608" y="2723889"/>
                  <a:pt x="46988" y="2642626"/>
                  <a:pt x="0" y="2359701"/>
                </a:cubicBezTo>
                <a:cubicBezTo>
                  <a:pt x="-46988" y="2076776"/>
                  <a:pt x="16827" y="2127935"/>
                  <a:pt x="0" y="1920149"/>
                </a:cubicBezTo>
                <a:cubicBezTo>
                  <a:pt x="-16827" y="1712363"/>
                  <a:pt x="20127" y="1606348"/>
                  <a:pt x="0" y="1480596"/>
                </a:cubicBezTo>
                <a:cubicBezTo>
                  <a:pt x="-20127" y="1354844"/>
                  <a:pt x="1025" y="1051454"/>
                  <a:pt x="0" y="809701"/>
                </a:cubicBezTo>
                <a:cubicBezTo>
                  <a:pt x="-1025" y="567948"/>
                  <a:pt x="3052" y="386740"/>
                  <a:pt x="0" y="0"/>
                </a:cubicBezTo>
                <a:close/>
              </a:path>
              <a:path w="5842134" h="4626864" stroke="0" extrusionOk="0">
                <a:moveTo>
                  <a:pt x="0" y="0"/>
                </a:moveTo>
                <a:cubicBezTo>
                  <a:pt x="141477" y="-15456"/>
                  <a:pt x="368611" y="35451"/>
                  <a:pt x="525792" y="0"/>
                </a:cubicBezTo>
                <a:cubicBezTo>
                  <a:pt x="682973" y="-35451"/>
                  <a:pt x="846582" y="8023"/>
                  <a:pt x="934741" y="0"/>
                </a:cubicBezTo>
                <a:cubicBezTo>
                  <a:pt x="1022900" y="-8023"/>
                  <a:pt x="1305538" y="21793"/>
                  <a:pt x="1635798" y="0"/>
                </a:cubicBezTo>
                <a:cubicBezTo>
                  <a:pt x="1966058" y="-21793"/>
                  <a:pt x="2002696" y="26751"/>
                  <a:pt x="2161590" y="0"/>
                </a:cubicBezTo>
                <a:cubicBezTo>
                  <a:pt x="2320484" y="-26751"/>
                  <a:pt x="2444571" y="36028"/>
                  <a:pt x="2687382" y="0"/>
                </a:cubicBezTo>
                <a:cubicBezTo>
                  <a:pt x="2930193" y="-36028"/>
                  <a:pt x="3055190" y="29462"/>
                  <a:pt x="3388438" y="0"/>
                </a:cubicBezTo>
                <a:cubicBezTo>
                  <a:pt x="3721686" y="-29462"/>
                  <a:pt x="3701676" y="28787"/>
                  <a:pt x="3855808" y="0"/>
                </a:cubicBezTo>
                <a:cubicBezTo>
                  <a:pt x="4009940" y="-28787"/>
                  <a:pt x="4335190" y="10041"/>
                  <a:pt x="4556865" y="0"/>
                </a:cubicBezTo>
                <a:cubicBezTo>
                  <a:pt x="4778540" y="-10041"/>
                  <a:pt x="4915099" y="54131"/>
                  <a:pt x="5257921" y="0"/>
                </a:cubicBezTo>
                <a:cubicBezTo>
                  <a:pt x="5600743" y="-54131"/>
                  <a:pt x="5579728" y="40226"/>
                  <a:pt x="5842134" y="0"/>
                </a:cubicBezTo>
                <a:cubicBezTo>
                  <a:pt x="5869093" y="303162"/>
                  <a:pt x="5821739" y="389097"/>
                  <a:pt x="5842134" y="670895"/>
                </a:cubicBezTo>
                <a:cubicBezTo>
                  <a:pt x="5862529" y="952694"/>
                  <a:pt x="5798983" y="1127520"/>
                  <a:pt x="5842134" y="1295522"/>
                </a:cubicBezTo>
                <a:cubicBezTo>
                  <a:pt x="5885285" y="1463524"/>
                  <a:pt x="5821196" y="1611161"/>
                  <a:pt x="5842134" y="1735074"/>
                </a:cubicBezTo>
                <a:cubicBezTo>
                  <a:pt x="5863072" y="1858987"/>
                  <a:pt x="5794977" y="2096032"/>
                  <a:pt x="5842134" y="2313432"/>
                </a:cubicBezTo>
                <a:cubicBezTo>
                  <a:pt x="5889291" y="2530832"/>
                  <a:pt x="5816180" y="2695168"/>
                  <a:pt x="5842134" y="2891790"/>
                </a:cubicBezTo>
                <a:cubicBezTo>
                  <a:pt x="5868088" y="3088412"/>
                  <a:pt x="5777411" y="3241186"/>
                  <a:pt x="5842134" y="3470148"/>
                </a:cubicBezTo>
                <a:cubicBezTo>
                  <a:pt x="5906857" y="3699110"/>
                  <a:pt x="5791623" y="3954821"/>
                  <a:pt x="5842134" y="4094775"/>
                </a:cubicBezTo>
                <a:cubicBezTo>
                  <a:pt x="5892645" y="4234729"/>
                  <a:pt x="5830150" y="4389671"/>
                  <a:pt x="5842134" y="4626864"/>
                </a:cubicBezTo>
                <a:cubicBezTo>
                  <a:pt x="5583510" y="4630244"/>
                  <a:pt x="5414173" y="4578167"/>
                  <a:pt x="5199499" y="4626864"/>
                </a:cubicBezTo>
                <a:cubicBezTo>
                  <a:pt x="4984826" y="4675561"/>
                  <a:pt x="4880509" y="4625299"/>
                  <a:pt x="4732129" y="4626864"/>
                </a:cubicBezTo>
                <a:cubicBezTo>
                  <a:pt x="4583749" y="4628429"/>
                  <a:pt x="4204364" y="4583463"/>
                  <a:pt x="4031072" y="4626864"/>
                </a:cubicBezTo>
                <a:cubicBezTo>
                  <a:pt x="3857780" y="4670265"/>
                  <a:pt x="3716119" y="4582773"/>
                  <a:pt x="3446859" y="4626864"/>
                </a:cubicBezTo>
                <a:cubicBezTo>
                  <a:pt x="3177599" y="4670955"/>
                  <a:pt x="3201297" y="4610901"/>
                  <a:pt x="2979488" y="4626864"/>
                </a:cubicBezTo>
                <a:cubicBezTo>
                  <a:pt x="2757679" y="4642827"/>
                  <a:pt x="2599746" y="4562601"/>
                  <a:pt x="2395275" y="4626864"/>
                </a:cubicBezTo>
                <a:cubicBezTo>
                  <a:pt x="2190804" y="4691127"/>
                  <a:pt x="2120462" y="4596988"/>
                  <a:pt x="1986326" y="4626864"/>
                </a:cubicBezTo>
                <a:cubicBezTo>
                  <a:pt x="1852190" y="4656740"/>
                  <a:pt x="1673088" y="4626066"/>
                  <a:pt x="1577376" y="4626864"/>
                </a:cubicBezTo>
                <a:cubicBezTo>
                  <a:pt x="1481664" y="4627662"/>
                  <a:pt x="1241749" y="4573571"/>
                  <a:pt x="993163" y="4626864"/>
                </a:cubicBezTo>
                <a:cubicBezTo>
                  <a:pt x="744577" y="4680157"/>
                  <a:pt x="684714" y="4626245"/>
                  <a:pt x="525792" y="4626864"/>
                </a:cubicBezTo>
                <a:cubicBezTo>
                  <a:pt x="366870" y="4627483"/>
                  <a:pt x="127583" y="4573035"/>
                  <a:pt x="0" y="4626864"/>
                </a:cubicBezTo>
                <a:cubicBezTo>
                  <a:pt x="-38652" y="4483695"/>
                  <a:pt x="53657" y="4374662"/>
                  <a:pt x="0" y="4141043"/>
                </a:cubicBezTo>
                <a:cubicBezTo>
                  <a:pt x="-53657" y="3907424"/>
                  <a:pt x="4946" y="3830688"/>
                  <a:pt x="0" y="3701491"/>
                </a:cubicBezTo>
                <a:cubicBezTo>
                  <a:pt x="-4946" y="3572294"/>
                  <a:pt x="59973" y="3373284"/>
                  <a:pt x="0" y="3076865"/>
                </a:cubicBezTo>
                <a:cubicBezTo>
                  <a:pt x="-59973" y="2780446"/>
                  <a:pt x="31261" y="2818228"/>
                  <a:pt x="0" y="2591044"/>
                </a:cubicBezTo>
                <a:cubicBezTo>
                  <a:pt x="-31261" y="2363860"/>
                  <a:pt x="54120" y="2227577"/>
                  <a:pt x="0" y="1966417"/>
                </a:cubicBezTo>
                <a:cubicBezTo>
                  <a:pt x="-54120" y="1705257"/>
                  <a:pt x="30722" y="1597040"/>
                  <a:pt x="0" y="1295522"/>
                </a:cubicBezTo>
                <a:cubicBezTo>
                  <a:pt x="-30722" y="994004"/>
                  <a:pt x="55333" y="950413"/>
                  <a:pt x="0" y="763433"/>
                </a:cubicBezTo>
                <a:cubicBezTo>
                  <a:pt x="-55333" y="576453"/>
                  <a:pt x="60821" y="295485"/>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6" name="Immagine 5">
            <a:extLst>
              <a:ext uri="{FF2B5EF4-FFF2-40B4-BE49-F238E27FC236}">
                <a16:creationId xmlns:a16="http://schemas.microsoft.com/office/drawing/2014/main" id="{1D5EE360-77FA-4F86-903C-7BBE7FBEFCF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52904" y="492229"/>
            <a:ext cx="2598132" cy="1212873"/>
          </a:xfrm>
          <a:prstGeom prst="rect">
            <a:avLst/>
          </a:prstGeom>
        </p:spPr>
      </p:pic>
    </p:spTree>
    <p:extLst>
      <p:ext uri="{BB962C8B-B14F-4D97-AF65-F5344CB8AC3E}">
        <p14:creationId xmlns:p14="http://schemas.microsoft.com/office/powerpoint/2010/main" val="505658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2458C0B-DC3E-4378-9959-A2BF6A3A1C32}"/>
              </a:ext>
            </a:extLst>
          </p:cNvPr>
          <p:cNvPicPr>
            <a:picLocks noChangeAspect="1"/>
          </p:cNvPicPr>
          <p:nvPr/>
        </p:nvPicPr>
        <p:blipFill>
          <a:blip r:embed="rId2"/>
          <a:stretch>
            <a:fillRect/>
          </a:stretch>
        </p:blipFill>
        <p:spPr>
          <a:xfrm>
            <a:off x="2206171" y="65020"/>
            <a:ext cx="8070288" cy="6727960"/>
          </a:xfrm>
          <a:custGeom>
            <a:avLst/>
            <a:gdLst>
              <a:gd name="connsiteX0" fmla="*/ 0 w 8070288"/>
              <a:gd name="connsiteY0" fmla="*/ 0 h 6727960"/>
              <a:gd name="connsiteX1" fmla="*/ 737855 w 8070288"/>
              <a:gd name="connsiteY1" fmla="*/ 0 h 6727960"/>
              <a:gd name="connsiteX2" fmla="*/ 1314304 w 8070288"/>
              <a:gd name="connsiteY2" fmla="*/ 0 h 6727960"/>
              <a:gd name="connsiteX3" fmla="*/ 1890753 w 8070288"/>
              <a:gd name="connsiteY3" fmla="*/ 0 h 6727960"/>
              <a:gd name="connsiteX4" fmla="*/ 2305797 w 8070288"/>
              <a:gd name="connsiteY4" fmla="*/ 0 h 6727960"/>
              <a:gd name="connsiteX5" fmla="*/ 2801543 w 8070288"/>
              <a:gd name="connsiteY5" fmla="*/ 0 h 6727960"/>
              <a:gd name="connsiteX6" fmla="*/ 3539398 w 8070288"/>
              <a:gd name="connsiteY6" fmla="*/ 0 h 6727960"/>
              <a:gd name="connsiteX7" fmla="*/ 4196550 w 8070288"/>
              <a:gd name="connsiteY7" fmla="*/ 0 h 6727960"/>
              <a:gd name="connsiteX8" fmla="*/ 4853702 w 8070288"/>
              <a:gd name="connsiteY8" fmla="*/ 0 h 6727960"/>
              <a:gd name="connsiteX9" fmla="*/ 5188042 w 8070288"/>
              <a:gd name="connsiteY9" fmla="*/ 0 h 6727960"/>
              <a:gd name="connsiteX10" fmla="*/ 5522383 w 8070288"/>
              <a:gd name="connsiteY10" fmla="*/ 0 h 6727960"/>
              <a:gd name="connsiteX11" fmla="*/ 6018129 w 8070288"/>
              <a:gd name="connsiteY11" fmla="*/ 0 h 6727960"/>
              <a:gd name="connsiteX12" fmla="*/ 6675281 w 8070288"/>
              <a:gd name="connsiteY12" fmla="*/ 0 h 6727960"/>
              <a:gd name="connsiteX13" fmla="*/ 7332433 w 8070288"/>
              <a:gd name="connsiteY13" fmla="*/ 0 h 6727960"/>
              <a:gd name="connsiteX14" fmla="*/ 8070288 w 8070288"/>
              <a:gd name="connsiteY14" fmla="*/ 0 h 6727960"/>
              <a:gd name="connsiteX15" fmla="*/ 8070288 w 8070288"/>
              <a:gd name="connsiteY15" fmla="*/ 695223 h 6727960"/>
              <a:gd name="connsiteX16" fmla="*/ 8070288 w 8070288"/>
              <a:gd name="connsiteY16" fmla="*/ 1121327 h 6727960"/>
              <a:gd name="connsiteX17" fmla="*/ 8070288 w 8070288"/>
              <a:gd name="connsiteY17" fmla="*/ 1547431 h 6727960"/>
              <a:gd name="connsiteX18" fmla="*/ 8070288 w 8070288"/>
              <a:gd name="connsiteY18" fmla="*/ 2175374 h 6727960"/>
              <a:gd name="connsiteX19" fmla="*/ 8070288 w 8070288"/>
              <a:gd name="connsiteY19" fmla="*/ 2870596 h 6727960"/>
              <a:gd name="connsiteX20" fmla="*/ 8070288 w 8070288"/>
              <a:gd name="connsiteY20" fmla="*/ 3229421 h 6727960"/>
              <a:gd name="connsiteX21" fmla="*/ 8070288 w 8070288"/>
              <a:gd name="connsiteY21" fmla="*/ 3722805 h 6727960"/>
              <a:gd name="connsiteX22" fmla="*/ 8070288 w 8070288"/>
              <a:gd name="connsiteY22" fmla="*/ 4148909 h 6727960"/>
              <a:gd name="connsiteX23" fmla="*/ 8070288 w 8070288"/>
              <a:gd name="connsiteY23" fmla="*/ 4642292 h 6727960"/>
              <a:gd name="connsiteX24" fmla="*/ 8070288 w 8070288"/>
              <a:gd name="connsiteY24" fmla="*/ 5270235 h 6727960"/>
              <a:gd name="connsiteX25" fmla="*/ 8070288 w 8070288"/>
              <a:gd name="connsiteY25" fmla="*/ 5696339 h 6727960"/>
              <a:gd name="connsiteX26" fmla="*/ 8070288 w 8070288"/>
              <a:gd name="connsiteY26" fmla="*/ 6189723 h 6727960"/>
              <a:gd name="connsiteX27" fmla="*/ 8070288 w 8070288"/>
              <a:gd name="connsiteY27" fmla="*/ 6727960 h 6727960"/>
              <a:gd name="connsiteX28" fmla="*/ 7413136 w 8070288"/>
              <a:gd name="connsiteY28" fmla="*/ 6727960 h 6727960"/>
              <a:gd name="connsiteX29" fmla="*/ 6917390 w 8070288"/>
              <a:gd name="connsiteY29" fmla="*/ 6727960 h 6727960"/>
              <a:gd name="connsiteX30" fmla="*/ 6340941 w 8070288"/>
              <a:gd name="connsiteY30" fmla="*/ 6727960 h 6727960"/>
              <a:gd name="connsiteX31" fmla="*/ 5845194 w 8070288"/>
              <a:gd name="connsiteY31" fmla="*/ 6727960 h 6727960"/>
              <a:gd name="connsiteX32" fmla="*/ 5349448 w 8070288"/>
              <a:gd name="connsiteY32" fmla="*/ 6727960 h 6727960"/>
              <a:gd name="connsiteX33" fmla="*/ 4934405 w 8070288"/>
              <a:gd name="connsiteY33" fmla="*/ 6727960 h 6727960"/>
              <a:gd name="connsiteX34" fmla="*/ 4519361 w 8070288"/>
              <a:gd name="connsiteY34" fmla="*/ 6727960 h 6727960"/>
              <a:gd name="connsiteX35" fmla="*/ 3862209 w 8070288"/>
              <a:gd name="connsiteY35" fmla="*/ 6727960 h 6727960"/>
              <a:gd name="connsiteX36" fmla="*/ 3527869 w 8070288"/>
              <a:gd name="connsiteY36" fmla="*/ 6727960 h 6727960"/>
              <a:gd name="connsiteX37" fmla="*/ 2870717 w 8070288"/>
              <a:gd name="connsiteY37" fmla="*/ 6727960 h 6727960"/>
              <a:gd name="connsiteX38" fmla="*/ 2536376 w 8070288"/>
              <a:gd name="connsiteY38" fmla="*/ 6727960 h 6727960"/>
              <a:gd name="connsiteX39" fmla="*/ 2121333 w 8070288"/>
              <a:gd name="connsiteY39" fmla="*/ 6727960 h 6727960"/>
              <a:gd name="connsiteX40" fmla="*/ 1625587 w 8070288"/>
              <a:gd name="connsiteY40" fmla="*/ 6727960 h 6727960"/>
              <a:gd name="connsiteX41" fmla="*/ 1049137 w 8070288"/>
              <a:gd name="connsiteY41" fmla="*/ 6727960 h 6727960"/>
              <a:gd name="connsiteX42" fmla="*/ 0 w 8070288"/>
              <a:gd name="connsiteY42" fmla="*/ 6727960 h 6727960"/>
              <a:gd name="connsiteX43" fmla="*/ 0 w 8070288"/>
              <a:gd name="connsiteY43" fmla="*/ 6167297 h 6727960"/>
              <a:gd name="connsiteX44" fmla="*/ 0 w 8070288"/>
              <a:gd name="connsiteY44" fmla="*/ 5673913 h 6727960"/>
              <a:gd name="connsiteX45" fmla="*/ 0 w 8070288"/>
              <a:gd name="connsiteY45" fmla="*/ 5045970 h 6727960"/>
              <a:gd name="connsiteX46" fmla="*/ 0 w 8070288"/>
              <a:gd name="connsiteY46" fmla="*/ 4552586 h 6727960"/>
              <a:gd name="connsiteX47" fmla="*/ 0 w 8070288"/>
              <a:gd name="connsiteY47" fmla="*/ 4059203 h 6727960"/>
              <a:gd name="connsiteX48" fmla="*/ 0 w 8070288"/>
              <a:gd name="connsiteY48" fmla="*/ 3498539 h 6727960"/>
              <a:gd name="connsiteX49" fmla="*/ 0 w 8070288"/>
              <a:gd name="connsiteY49" fmla="*/ 2937876 h 6727960"/>
              <a:gd name="connsiteX50" fmla="*/ 0 w 8070288"/>
              <a:gd name="connsiteY50" fmla="*/ 2444492 h 6727960"/>
              <a:gd name="connsiteX51" fmla="*/ 0 w 8070288"/>
              <a:gd name="connsiteY51" fmla="*/ 1816549 h 6727960"/>
              <a:gd name="connsiteX52" fmla="*/ 0 w 8070288"/>
              <a:gd name="connsiteY52" fmla="*/ 1457725 h 6727960"/>
              <a:gd name="connsiteX53" fmla="*/ 0 w 8070288"/>
              <a:gd name="connsiteY53" fmla="*/ 762502 h 6727960"/>
              <a:gd name="connsiteX54" fmla="*/ 0 w 8070288"/>
              <a:gd name="connsiteY54" fmla="*/ 0 h 672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070288" h="6727960" fill="none" extrusionOk="0">
                <a:moveTo>
                  <a:pt x="0" y="0"/>
                </a:moveTo>
                <a:cubicBezTo>
                  <a:pt x="222122" y="-28644"/>
                  <a:pt x="470362" y="15549"/>
                  <a:pt x="737855" y="0"/>
                </a:cubicBezTo>
                <a:cubicBezTo>
                  <a:pt x="1005348" y="-15549"/>
                  <a:pt x="1049613" y="41942"/>
                  <a:pt x="1314304" y="0"/>
                </a:cubicBezTo>
                <a:cubicBezTo>
                  <a:pt x="1578995" y="-41942"/>
                  <a:pt x="1745534" y="18849"/>
                  <a:pt x="1890753" y="0"/>
                </a:cubicBezTo>
                <a:cubicBezTo>
                  <a:pt x="2035972" y="-18849"/>
                  <a:pt x="2158594" y="32876"/>
                  <a:pt x="2305797" y="0"/>
                </a:cubicBezTo>
                <a:cubicBezTo>
                  <a:pt x="2453000" y="-32876"/>
                  <a:pt x="2667823" y="32102"/>
                  <a:pt x="2801543" y="0"/>
                </a:cubicBezTo>
                <a:cubicBezTo>
                  <a:pt x="2935263" y="-32102"/>
                  <a:pt x="3244796" y="2866"/>
                  <a:pt x="3539398" y="0"/>
                </a:cubicBezTo>
                <a:cubicBezTo>
                  <a:pt x="3834000" y="-2866"/>
                  <a:pt x="4061434" y="70988"/>
                  <a:pt x="4196550" y="0"/>
                </a:cubicBezTo>
                <a:cubicBezTo>
                  <a:pt x="4331666" y="-70988"/>
                  <a:pt x="4607792" y="63698"/>
                  <a:pt x="4853702" y="0"/>
                </a:cubicBezTo>
                <a:cubicBezTo>
                  <a:pt x="5099612" y="-63698"/>
                  <a:pt x="5087853" y="15876"/>
                  <a:pt x="5188042" y="0"/>
                </a:cubicBezTo>
                <a:cubicBezTo>
                  <a:pt x="5288231" y="-15876"/>
                  <a:pt x="5375476" y="23875"/>
                  <a:pt x="5522383" y="0"/>
                </a:cubicBezTo>
                <a:cubicBezTo>
                  <a:pt x="5669290" y="-23875"/>
                  <a:pt x="5895783" y="35219"/>
                  <a:pt x="6018129" y="0"/>
                </a:cubicBezTo>
                <a:cubicBezTo>
                  <a:pt x="6140475" y="-35219"/>
                  <a:pt x="6453443" y="51776"/>
                  <a:pt x="6675281" y="0"/>
                </a:cubicBezTo>
                <a:cubicBezTo>
                  <a:pt x="6897119" y="-51776"/>
                  <a:pt x="7064709" y="42699"/>
                  <a:pt x="7332433" y="0"/>
                </a:cubicBezTo>
                <a:cubicBezTo>
                  <a:pt x="7600157" y="-42699"/>
                  <a:pt x="7753065" y="6430"/>
                  <a:pt x="8070288" y="0"/>
                </a:cubicBezTo>
                <a:cubicBezTo>
                  <a:pt x="8107574" y="330315"/>
                  <a:pt x="8069939" y="454033"/>
                  <a:pt x="8070288" y="695223"/>
                </a:cubicBezTo>
                <a:cubicBezTo>
                  <a:pt x="8070637" y="936413"/>
                  <a:pt x="8028242" y="1002287"/>
                  <a:pt x="8070288" y="1121327"/>
                </a:cubicBezTo>
                <a:cubicBezTo>
                  <a:pt x="8112334" y="1240367"/>
                  <a:pt x="8022385" y="1361833"/>
                  <a:pt x="8070288" y="1547431"/>
                </a:cubicBezTo>
                <a:cubicBezTo>
                  <a:pt x="8118191" y="1733029"/>
                  <a:pt x="8042601" y="1914677"/>
                  <a:pt x="8070288" y="2175374"/>
                </a:cubicBezTo>
                <a:cubicBezTo>
                  <a:pt x="8097975" y="2436071"/>
                  <a:pt x="8021077" y="2660027"/>
                  <a:pt x="8070288" y="2870596"/>
                </a:cubicBezTo>
                <a:cubicBezTo>
                  <a:pt x="8119499" y="3081165"/>
                  <a:pt x="8052466" y="3077231"/>
                  <a:pt x="8070288" y="3229421"/>
                </a:cubicBezTo>
                <a:cubicBezTo>
                  <a:pt x="8088110" y="3381611"/>
                  <a:pt x="8057808" y="3545510"/>
                  <a:pt x="8070288" y="3722805"/>
                </a:cubicBezTo>
                <a:cubicBezTo>
                  <a:pt x="8082768" y="3900100"/>
                  <a:pt x="8035864" y="4015882"/>
                  <a:pt x="8070288" y="4148909"/>
                </a:cubicBezTo>
                <a:cubicBezTo>
                  <a:pt x="8104712" y="4281936"/>
                  <a:pt x="8040461" y="4451889"/>
                  <a:pt x="8070288" y="4642292"/>
                </a:cubicBezTo>
                <a:cubicBezTo>
                  <a:pt x="8100115" y="4832695"/>
                  <a:pt x="8015487" y="4985606"/>
                  <a:pt x="8070288" y="5270235"/>
                </a:cubicBezTo>
                <a:cubicBezTo>
                  <a:pt x="8125089" y="5554864"/>
                  <a:pt x="8035705" y="5533007"/>
                  <a:pt x="8070288" y="5696339"/>
                </a:cubicBezTo>
                <a:cubicBezTo>
                  <a:pt x="8104871" y="5859671"/>
                  <a:pt x="8044408" y="6046311"/>
                  <a:pt x="8070288" y="6189723"/>
                </a:cubicBezTo>
                <a:cubicBezTo>
                  <a:pt x="8096168" y="6333135"/>
                  <a:pt x="8054413" y="6528351"/>
                  <a:pt x="8070288" y="6727960"/>
                </a:cubicBezTo>
                <a:cubicBezTo>
                  <a:pt x="7868571" y="6786529"/>
                  <a:pt x="7705846" y="6713878"/>
                  <a:pt x="7413136" y="6727960"/>
                </a:cubicBezTo>
                <a:cubicBezTo>
                  <a:pt x="7120426" y="6742042"/>
                  <a:pt x="7115707" y="6723643"/>
                  <a:pt x="6917390" y="6727960"/>
                </a:cubicBezTo>
                <a:cubicBezTo>
                  <a:pt x="6719073" y="6732277"/>
                  <a:pt x="6585790" y="6704692"/>
                  <a:pt x="6340941" y="6727960"/>
                </a:cubicBezTo>
                <a:cubicBezTo>
                  <a:pt x="6096092" y="6751228"/>
                  <a:pt x="5976946" y="6719154"/>
                  <a:pt x="5845194" y="6727960"/>
                </a:cubicBezTo>
                <a:cubicBezTo>
                  <a:pt x="5713442" y="6736766"/>
                  <a:pt x="5510665" y="6697975"/>
                  <a:pt x="5349448" y="6727960"/>
                </a:cubicBezTo>
                <a:cubicBezTo>
                  <a:pt x="5188231" y="6757945"/>
                  <a:pt x="5060371" y="6721166"/>
                  <a:pt x="4934405" y="6727960"/>
                </a:cubicBezTo>
                <a:cubicBezTo>
                  <a:pt x="4808439" y="6734754"/>
                  <a:pt x="4606369" y="6697166"/>
                  <a:pt x="4519361" y="6727960"/>
                </a:cubicBezTo>
                <a:cubicBezTo>
                  <a:pt x="4432353" y="6758754"/>
                  <a:pt x="4028051" y="6727416"/>
                  <a:pt x="3862209" y="6727960"/>
                </a:cubicBezTo>
                <a:cubicBezTo>
                  <a:pt x="3696367" y="6728504"/>
                  <a:pt x="3596571" y="6690122"/>
                  <a:pt x="3527869" y="6727960"/>
                </a:cubicBezTo>
                <a:cubicBezTo>
                  <a:pt x="3459167" y="6765798"/>
                  <a:pt x="3110304" y="6679555"/>
                  <a:pt x="2870717" y="6727960"/>
                </a:cubicBezTo>
                <a:cubicBezTo>
                  <a:pt x="2631130" y="6776365"/>
                  <a:pt x="2635048" y="6720810"/>
                  <a:pt x="2536376" y="6727960"/>
                </a:cubicBezTo>
                <a:cubicBezTo>
                  <a:pt x="2437704" y="6735110"/>
                  <a:pt x="2259213" y="6690557"/>
                  <a:pt x="2121333" y="6727960"/>
                </a:cubicBezTo>
                <a:cubicBezTo>
                  <a:pt x="1983453" y="6765363"/>
                  <a:pt x="1806977" y="6726329"/>
                  <a:pt x="1625587" y="6727960"/>
                </a:cubicBezTo>
                <a:cubicBezTo>
                  <a:pt x="1444197" y="6729591"/>
                  <a:pt x="1273591" y="6719070"/>
                  <a:pt x="1049137" y="6727960"/>
                </a:cubicBezTo>
                <a:cubicBezTo>
                  <a:pt x="824683" y="6736850"/>
                  <a:pt x="449922" y="6634321"/>
                  <a:pt x="0" y="6727960"/>
                </a:cubicBezTo>
                <a:cubicBezTo>
                  <a:pt x="-3135" y="6493809"/>
                  <a:pt x="39034" y="6322243"/>
                  <a:pt x="0" y="6167297"/>
                </a:cubicBezTo>
                <a:cubicBezTo>
                  <a:pt x="-39034" y="6012351"/>
                  <a:pt x="26937" y="5849561"/>
                  <a:pt x="0" y="5673913"/>
                </a:cubicBezTo>
                <a:cubicBezTo>
                  <a:pt x="-26937" y="5498265"/>
                  <a:pt x="72492" y="5356431"/>
                  <a:pt x="0" y="5045970"/>
                </a:cubicBezTo>
                <a:cubicBezTo>
                  <a:pt x="-72492" y="4735509"/>
                  <a:pt x="24099" y="4724239"/>
                  <a:pt x="0" y="4552586"/>
                </a:cubicBezTo>
                <a:cubicBezTo>
                  <a:pt x="-24099" y="4380933"/>
                  <a:pt x="46855" y="4230109"/>
                  <a:pt x="0" y="4059203"/>
                </a:cubicBezTo>
                <a:cubicBezTo>
                  <a:pt x="-46855" y="3888297"/>
                  <a:pt x="60285" y="3694511"/>
                  <a:pt x="0" y="3498539"/>
                </a:cubicBezTo>
                <a:cubicBezTo>
                  <a:pt x="-60285" y="3302567"/>
                  <a:pt x="63335" y="3060407"/>
                  <a:pt x="0" y="2937876"/>
                </a:cubicBezTo>
                <a:cubicBezTo>
                  <a:pt x="-63335" y="2815345"/>
                  <a:pt x="43410" y="2682802"/>
                  <a:pt x="0" y="2444492"/>
                </a:cubicBezTo>
                <a:cubicBezTo>
                  <a:pt x="-43410" y="2206182"/>
                  <a:pt x="45789" y="1952749"/>
                  <a:pt x="0" y="1816549"/>
                </a:cubicBezTo>
                <a:cubicBezTo>
                  <a:pt x="-45789" y="1680349"/>
                  <a:pt x="1645" y="1600212"/>
                  <a:pt x="0" y="1457725"/>
                </a:cubicBezTo>
                <a:cubicBezTo>
                  <a:pt x="-1645" y="1315238"/>
                  <a:pt x="19169" y="1037170"/>
                  <a:pt x="0" y="762502"/>
                </a:cubicBezTo>
                <a:cubicBezTo>
                  <a:pt x="-19169" y="487834"/>
                  <a:pt x="78429" y="197567"/>
                  <a:pt x="0" y="0"/>
                </a:cubicBezTo>
                <a:close/>
              </a:path>
              <a:path w="8070288" h="6727960" stroke="0" extrusionOk="0">
                <a:moveTo>
                  <a:pt x="0" y="0"/>
                </a:moveTo>
                <a:cubicBezTo>
                  <a:pt x="211608" y="-9978"/>
                  <a:pt x="459722" y="3257"/>
                  <a:pt x="576449" y="0"/>
                </a:cubicBezTo>
                <a:cubicBezTo>
                  <a:pt x="693176" y="-3257"/>
                  <a:pt x="875071" y="63300"/>
                  <a:pt x="1152898" y="0"/>
                </a:cubicBezTo>
                <a:cubicBezTo>
                  <a:pt x="1430725" y="-63300"/>
                  <a:pt x="1413255" y="53649"/>
                  <a:pt x="1648645" y="0"/>
                </a:cubicBezTo>
                <a:cubicBezTo>
                  <a:pt x="1884035" y="-53649"/>
                  <a:pt x="1995621" y="56308"/>
                  <a:pt x="2144391" y="0"/>
                </a:cubicBezTo>
                <a:cubicBezTo>
                  <a:pt x="2293161" y="-56308"/>
                  <a:pt x="2685666" y="72141"/>
                  <a:pt x="2882246" y="0"/>
                </a:cubicBezTo>
                <a:cubicBezTo>
                  <a:pt x="3078827" y="-72141"/>
                  <a:pt x="3333192" y="3882"/>
                  <a:pt x="3458695" y="0"/>
                </a:cubicBezTo>
                <a:cubicBezTo>
                  <a:pt x="3584198" y="-3882"/>
                  <a:pt x="3973572" y="41912"/>
                  <a:pt x="4196550" y="0"/>
                </a:cubicBezTo>
                <a:cubicBezTo>
                  <a:pt x="4419528" y="-41912"/>
                  <a:pt x="4495096" y="56347"/>
                  <a:pt x="4772999" y="0"/>
                </a:cubicBezTo>
                <a:cubicBezTo>
                  <a:pt x="5050902" y="-56347"/>
                  <a:pt x="5105399" y="45425"/>
                  <a:pt x="5268745" y="0"/>
                </a:cubicBezTo>
                <a:cubicBezTo>
                  <a:pt x="5432091" y="-45425"/>
                  <a:pt x="5654882" y="13168"/>
                  <a:pt x="5764491" y="0"/>
                </a:cubicBezTo>
                <a:cubicBezTo>
                  <a:pt x="5874100" y="-13168"/>
                  <a:pt x="6306941" y="68511"/>
                  <a:pt x="6502346" y="0"/>
                </a:cubicBezTo>
                <a:cubicBezTo>
                  <a:pt x="6697751" y="-68511"/>
                  <a:pt x="6954883" y="60663"/>
                  <a:pt x="7078795" y="0"/>
                </a:cubicBezTo>
                <a:cubicBezTo>
                  <a:pt x="7202707" y="-60663"/>
                  <a:pt x="7846919" y="27201"/>
                  <a:pt x="8070288" y="0"/>
                </a:cubicBezTo>
                <a:cubicBezTo>
                  <a:pt x="8087853" y="145204"/>
                  <a:pt x="7993753" y="529249"/>
                  <a:pt x="8070288" y="695223"/>
                </a:cubicBezTo>
                <a:cubicBezTo>
                  <a:pt x="8146823" y="861197"/>
                  <a:pt x="8052868" y="949967"/>
                  <a:pt x="8070288" y="1188606"/>
                </a:cubicBezTo>
                <a:cubicBezTo>
                  <a:pt x="8087708" y="1427245"/>
                  <a:pt x="8057436" y="1544749"/>
                  <a:pt x="8070288" y="1816549"/>
                </a:cubicBezTo>
                <a:cubicBezTo>
                  <a:pt x="8083140" y="2088349"/>
                  <a:pt x="8065702" y="2045585"/>
                  <a:pt x="8070288" y="2175374"/>
                </a:cubicBezTo>
                <a:cubicBezTo>
                  <a:pt x="8074874" y="2305164"/>
                  <a:pt x="8045833" y="2475816"/>
                  <a:pt x="8070288" y="2668757"/>
                </a:cubicBezTo>
                <a:cubicBezTo>
                  <a:pt x="8094743" y="2861698"/>
                  <a:pt x="8049744" y="2950222"/>
                  <a:pt x="8070288" y="3027582"/>
                </a:cubicBezTo>
                <a:cubicBezTo>
                  <a:pt x="8090832" y="3104943"/>
                  <a:pt x="8031644" y="3342405"/>
                  <a:pt x="8070288" y="3588245"/>
                </a:cubicBezTo>
                <a:cubicBezTo>
                  <a:pt x="8108932" y="3834085"/>
                  <a:pt x="8039720" y="3844581"/>
                  <a:pt x="8070288" y="3947070"/>
                </a:cubicBezTo>
                <a:cubicBezTo>
                  <a:pt x="8100856" y="4049560"/>
                  <a:pt x="8064159" y="4186215"/>
                  <a:pt x="8070288" y="4305894"/>
                </a:cubicBezTo>
                <a:cubicBezTo>
                  <a:pt x="8076417" y="4425573"/>
                  <a:pt x="8035288" y="4526332"/>
                  <a:pt x="8070288" y="4664719"/>
                </a:cubicBezTo>
                <a:cubicBezTo>
                  <a:pt x="8105288" y="4803106"/>
                  <a:pt x="8038714" y="5061711"/>
                  <a:pt x="8070288" y="5225382"/>
                </a:cubicBezTo>
                <a:cubicBezTo>
                  <a:pt x="8101862" y="5389053"/>
                  <a:pt x="8024351" y="5491828"/>
                  <a:pt x="8070288" y="5651486"/>
                </a:cubicBezTo>
                <a:cubicBezTo>
                  <a:pt x="8116225" y="5811144"/>
                  <a:pt x="8069077" y="5992287"/>
                  <a:pt x="8070288" y="6144870"/>
                </a:cubicBezTo>
                <a:cubicBezTo>
                  <a:pt x="8071499" y="6297453"/>
                  <a:pt x="8024531" y="6574578"/>
                  <a:pt x="8070288" y="6727960"/>
                </a:cubicBezTo>
                <a:cubicBezTo>
                  <a:pt x="7862957" y="6759826"/>
                  <a:pt x="7713032" y="6686526"/>
                  <a:pt x="7574542" y="6727960"/>
                </a:cubicBezTo>
                <a:cubicBezTo>
                  <a:pt x="7436052" y="6769394"/>
                  <a:pt x="7068487" y="6653834"/>
                  <a:pt x="6836687" y="6727960"/>
                </a:cubicBezTo>
                <a:cubicBezTo>
                  <a:pt x="6604888" y="6802086"/>
                  <a:pt x="6426355" y="6669891"/>
                  <a:pt x="6260238" y="6727960"/>
                </a:cubicBezTo>
                <a:cubicBezTo>
                  <a:pt x="6094121" y="6786029"/>
                  <a:pt x="5805282" y="6710586"/>
                  <a:pt x="5683789" y="6727960"/>
                </a:cubicBezTo>
                <a:cubicBezTo>
                  <a:pt x="5562296" y="6745334"/>
                  <a:pt x="5279931" y="6726314"/>
                  <a:pt x="5107339" y="6727960"/>
                </a:cubicBezTo>
                <a:cubicBezTo>
                  <a:pt x="4934747" y="6729606"/>
                  <a:pt x="4794479" y="6661836"/>
                  <a:pt x="4530890" y="6727960"/>
                </a:cubicBezTo>
                <a:cubicBezTo>
                  <a:pt x="4267301" y="6794084"/>
                  <a:pt x="4282488" y="6713905"/>
                  <a:pt x="4115847" y="6727960"/>
                </a:cubicBezTo>
                <a:cubicBezTo>
                  <a:pt x="3949206" y="6742015"/>
                  <a:pt x="3915608" y="6721957"/>
                  <a:pt x="3781506" y="6727960"/>
                </a:cubicBezTo>
                <a:cubicBezTo>
                  <a:pt x="3647404" y="6733963"/>
                  <a:pt x="3526428" y="6688383"/>
                  <a:pt x="3447166" y="6727960"/>
                </a:cubicBezTo>
                <a:cubicBezTo>
                  <a:pt x="3367904" y="6767537"/>
                  <a:pt x="2925660" y="6703992"/>
                  <a:pt x="2790014" y="6727960"/>
                </a:cubicBezTo>
                <a:cubicBezTo>
                  <a:pt x="2654368" y="6751928"/>
                  <a:pt x="2504904" y="6723332"/>
                  <a:pt x="2374970" y="6727960"/>
                </a:cubicBezTo>
                <a:cubicBezTo>
                  <a:pt x="2245036" y="6732588"/>
                  <a:pt x="1883687" y="6670756"/>
                  <a:pt x="1717818" y="6727960"/>
                </a:cubicBezTo>
                <a:cubicBezTo>
                  <a:pt x="1551949" y="6785164"/>
                  <a:pt x="1325320" y="6725107"/>
                  <a:pt x="1222072" y="6727960"/>
                </a:cubicBezTo>
                <a:cubicBezTo>
                  <a:pt x="1118824" y="6730813"/>
                  <a:pt x="1043670" y="6726324"/>
                  <a:pt x="887732" y="6727960"/>
                </a:cubicBezTo>
                <a:cubicBezTo>
                  <a:pt x="731794" y="6729596"/>
                  <a:pt x="224463" y="6626814"/>
                  <a:pt x="0" y="6727960"/>
                </a:cubicBezTo>
                <a:cubicBezTo>
                  <a:pt x="-49357" y="6453089"/>
                  <a:pt x="53503" y="6344481"/>
                  <a:pt x="0" y="6100017"/>
                </a:cubicBezTo>
                <a:cubicBezTo>
                  <a:pt x="-53503" y="5855553"/>
                  <a:pt x="64971" y="5812489"/>
                  <a:pt x="0" y="5539354"/>
                </a:cubicBezTo>
                <a:cubicBezTo>
                  <a:pt x="-64971" y="5266219"/>
                  <a:pt x="13287" y="5115518"/>
                  <a:pt x="0" y="4978690"/>
                </a:cubicBezTo>
                <a:cubicBezTo>
                  <a:pt x="-13287" y="4841862"/>
                  <a:pt x="32367" y="4441068"/>
                  <a:pt x="0" y="4283468"/>
                </a:cubicBezTo>
                <a:cubicBezTo>
                  <a:pt x="-32367" y="4125868"/>
                  <a:pt x="75526" y="3806689"/>
                  <a:pt x="0" y="3588245"/>
                </a:cubicBezTo>
                <a:cubicBezTo>
                  <a:pt x="-75526" y="3369801"/>
                  <a:pt x="42471" y="3250082"/>
                  <a:pt x="0" y="3027582"/>
                </a:cubicBezTo>
                <a:cubicBezTo>
                  <a:pt x="-42471" y="2805082"/>
                  <a:pt x="39269" y="2490198"/>
                  <a:pt x="0" y="2332359"/>
                </a:cubicBezTo>
                <a:cubicBezTo>
                  <a:pt x="-39269" y="2174520"/>
                  <a:pt x="46720" y="2029633"/>
                  <a:pt x="0" y="1906255"/>
                </a:cubicBezTo>
                <a:cubicBezTo>
                  <a:pt x="-46720" y="1782877"/>
                  <a:pt x="30588" y="1517933"/>
                  <a:pt x="0" y="1412872"/>
                </a:cubicBezTo>
                <a:cubicBezTo>
                  <a:pt x="-30588" y="1307811"/>
                  <a:pt x="15115" y="1228739"/>
                  <a:pt x="0" y="1054047"/>
                </a:cubicBezTo>
                <a:cubicBezTo>
                  <a:pt x="-15115" y="879356"/>
                  <a:pt x="90891" y="329835"/>
                  <a:pt x="0" y="0"/>
                </a:cubicBezTo>
                <a:close/>
              </a:path>
            </a:pathLst>
          </a:custGeom>
          <a:ln>
            <a:solidFill>
              <a:schemeClr val="tx1"/>
            </a:solidFill>
            <a:extLst>
              <a:ext uri="{C807C97D-BFC1-408E-A445-0C87EB9F89A2}">
                <ask:lineSketchStyleProps xmlns:ask="http://schemas.microsoft.com/office/drawing/2018/sketchyshapes" sd="2308465694">
                  <a:prstGeom prst="rect">
                    <a:avLst/>
                  </a:prstGeom>
                  <ask:type>
                    <ask:lineSketchScribble/>
                  </ask:type>
                </ask:lineSketchStyleProps>
              </a:ext>
            </a:extLst>
          </a:ln>
        </p:spPr>
      </p:pic>
    </p:spTree>
    <p:extLst>
      <p:ext uri="{BB962C8B-B14F-4D97-AF65-F5344CB8AC3E}">
        <p14:creationId xmlns:p14="http://schemas.microsoft.com/office/powerpoint/2010/main" val="392374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278B12F-091F-43C9-90E9-FD4470644E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15143" y="224560"/>
            <a:ext cx="9756019" cy="6706010"/>
          </a:xfrm>
          <a:prstGeom prst="rect">
            <a:avLst/>
          </a:prstGeom>
        </p:spPr>
      </p:pic>
    </p:spTree>
    <p:extLst>
      <p:ext uri="{BB962C8B-B14F-4D97-AF65-F5344CB8AC3E}">
        <p14:creationId xmlns:p14="http://schemas.microsoft.com/office/powerpoint/2010/main" val="1527464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52FBD4-6E4F-4B19-90FB-76943C543018}"/>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6A1E3F73-485D-4582-82BE-FBB626629677}"/>
              </a:ext>
            </a:extLst>
          </p:cNvPr>
          <p:cNvPicPr>
            <a:picLocks noGrp="1" noChangeAspect="1"/>
          </p:cNvPicPr>
          <p:nvPr>
            <p:ph idx="1"/>
          </p:nvPr>
        </p:nvPicPr>
        <p:blipFill>
          <a:blip r:embed="rId2"/>
          <a:stretch>
            <a:fillRect/>
          </a:stretch>
        </p:blipFill>
        <p:spPr>
          <a:xfrm>
            <a:off x="6292786" y="2095376"/>
            <a:ext cx="5414421" cy="4397348"/>
          </a:xfrm>
          <a:custGeom>
            <a:avLst/>
            <a:gdLst>
              <a:gd name="connsiteX0" fmla="*/ 0 w 5414421"/>
              <a:gd name="connsiteY0" fmla="*/ 0 h 4397348"/>
              <a:gd name="connsiteX1" fmla="*/ 433154 w 5414421"/>
              <a:gd name="connsiteY1" fmla="*/ 0 h 4397348"/>
              <a:gd name="connsiteX2" fmla="*/ 866307 w 5414421"/>
              <a:gd name="connsiteY2" fmla="*/ 0 h 4397348"/>
              <a:gd name="connsiteX3" fmla="*/ 1299461 w 5414421"/>
              <a:gd name="connsiteY3" fmla="*/ 0 h 4397348"/>
              <a:gd name="connsiteX4" fmla="*/ 1840903 w 5414421"/>
              <a:gd name="connsiteY4" fmla="*/ 0 h 4397348"/>
              <a:gd name="connsiteX5" fmla="*/ 2328201 w 5414421"/>
              <a:gd name="connsiteY5" fmla="*/ 0 h 4397348"/>
              <a:gd name="connsiteX6" fmla="*/ 2977932 w 5414421"/>
              <a:gd name="connsiteY6" fmla="*/ 0 h 4397348"/>
              <a:gd name="connsiteX7" fmla="*/ 3356941 w 5414421"/>
              <a:gd name="connsiteY7" fmla="*/ 0 h 4397348"/>
              <a:gd name="connsiteX8" fmla="*/ 3898383 w 5414421"/>
              <a:gd name="connsiteY8" fmla="*/ 0 h 4397348"/>
              <a:gd name="connsiteX9" fmla="*/ 4385681 w 5414421"/>
              <a:gd name="connsiteY9" fmla="*/ 0 h 4397348"/>
              <a:gd name="connsiteX10" fmla="*/ 5414421 w 5414421"/>
              <a:gd name="connsiteY10" fmla="*/ 0 h 4397348"/>
              <a:gd name="connsiteX11" fmla="*/ 5414421 w 5414421"/>
              <a:gd name="connsiteY11" fmla="*/ 505695 h 4397348"/>
              <a:gd name="connsiteX12" fmla="*/ 5414421 w 5414421"/>
              <a:gd name="connsiteY12" fmla="*/ 1011390 h 4397348"/>
              <a:gd name="connsiteX13" fmla="*/ 5414421 w 5414421"/>
              <a:gd name="connsiteY13" fmla="*/ 1429138 h 4397348"/>
              <a:gd name="connsiteX14" fmla="*/ 5414421 w 5414421"/>
              <a:gd name="connsiteY14" fmla="*/ 2066754 h 4397348"/>
              <a:gd name="connsiteX15" fmla="*/ 5414421 w 5414421"/>
              <a:gd name="connsiteY15" fmla="*/ 2572449 h 4397348"/>
              <a:gd name="connsiteX16" fmla="*/ 5414421 w 5414421"/>
              <a:gd name="connsiteY16" fmla="*/ 3122117 h 4397348"/>
              <a:gd name="connsiteX17" fmla="*/ 5414421 w 5414421"/>
              <a:gd name="connsiteY17" fmla="*/ 3759733 h 4397348"/>
              <a:gd name="connsiteX18" fmla="*/ 5414421 w 5414421"/>
              <a:gd name="connsiteY18" fmla="*/ 4397348 h 4397348"/>
              <a:gd name="connsiteX19" fmla="*/ 4981267 w 5414421"/>
              <a:gd name="connsiteY19" fmla="*/ 4397348 h 4397348"/>
              <a:gd name="connsiteX20" fmla="*/ 4548114 w 5414421"/>
              <a:gd name="connsiteY20" fmla="*/ 4397348 h 4397348"/>
              <a:gd name="connsiteX21" fmla="*/ 4114960 w 5414421"/>
              <a:gd name="connsiteY21" fmla="*/ 4397348 h 4397348"/>
              <a:gd name="connsiteX22" fmla="*/ 3735950 w 5414421"/>
              <a:gd name="connsiteY22" fmla="*/ 4397348 h 4397348"/>
              <a:gd name="connsiteX23" fmla="*/ 3248653 w 5414421"/>
              <a:gd name="connsiteY23" fmla="*/ 4397348 h 4397348"/>
              <a:gd name="connsiteX24" fmla="*/ 2707211 w 5414421"/>
              <a:gd name="connsiteY24" fmla="*/ 4397348 h 4397348"/>
              <a:gd name="connsiteX25" fmla="*/ 2165768 w 5414421"/>
              <a:gd name="connsiteY25" fmla="*/ 4397348 h 4397348"/>
              <a:gd name="connsiteX26" fmla="*/ 1678471 w 5414421"/>
              <a:gd name="connsiteY26" fmla="*/ 4397348 h 4397348"/>
              <a:gd name="connsiteX27" fmla="*/ 1082884 w 5414421"/>
              <a:gd name="connsiteY27" fmla="*/ 4397348 h 4397348"/>
              <a:gd name="connsiteX28" fmla="*/ 649731 w 5414421"/>
              <a:gd name="connsiteY28" fmla="*/ 4397348 h 4397348"/>
              <a:gd name="connsiteX29" fmla="*/ 0 w 5414421"/>
              <a:gd name="connsiteY29" fmla="*/ 4397348 h 4397348"/>
              <a:gd name="connsiteX30" fmla="*/ 0 w 5414421"/>
              <a:gd name="connsiteY30" fmla="*/ 3891653 h 4397348"/>
              <a:gd name="connsiteX31" fmla="*/ 0 w 5414421"/>
              <a:gd name="connsiteY31" fmla="*/ 3254038 h 4397348"/>
              <a:gd name="connsiteX32" fmla="*/ 0 w 5414421"/>
              <a:gd name="connsiteY32" fmla="*/ 2836289 h 4397348"/>
              <a:gd name="connsiteX33" fmla="*/ 0 w 5414421"/>
              <a:gd name="connsiteY33" fmla="*/ 2330594 h 4397348"/>
              <a:gd name="connsiteX34" fmla="*/ 0 w 5414421"/>
              <a:gd name="connsiteY34" fmla="*/ 1912846 h 4397348"/>
              <a:gd name="connsiteX35" fmla="*/ 0 w 5414421"/>
              <a:gd name="connsiteY35" fmla="*/ 1451125 h 4397348"/>
              <a:gd name="connsiteX36" fmla="*/ 0 w 5414421"/>
              <a:gd name="connsiteY36" fmla="*/ 901456 h 4397348"/>
              <a:gd name="connsiteX37" fmla="*/ 0 w 5414421"/>
              <a:gd name="connsiteY37" fmla="*/ 0 h 439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414421" h="4397348" fill="none" extrusionOk="0">
                <a:moveTo>
                  <a:pt x="0" y="0"/>
                </a:moveTo>
                <a:cubicBezTo>
                  <a:pt x="215421" y="-41103"/>
                  <a:pt x="338866" y="49134"/>
                  <a:pt x="433154" y="0"/>
                </a:cubicBezTo>
                <a:cubicBezTo>
                  <a:pt x="527442" y="-49134"/>
                  <a:pt x="746888" y="51528"/>
                  <a:pt x="866307" y="0"/>
                </a:cubicBezTo>
                <a:cubicBezTo>
                  <a:pt x="985726" y="-51528"/>
                  <a:pt x="1085763" y="18355"/>
                  <a:pt x="1299461" y="0"/>
                </a:cubicBezTo>
                <a:cubicBezTo>
                  <a:pt x="1513159" y="-18355"/>
                  <a:pt x="1690460" y="16842"/>
                  <a:pt x="1840903" y="0"/>
                </a:cubicBezTo>
                <a:cubicBezTo>
                  <a:pt x="1991346" y="-16842"/>
                  <a:pt x="2160474" y="55400"/>
                  <a:pt x="2328201" y="0"/>
                </a:cubicBezTo>
                <a:cubicBezTo>
                  <a:pt x="2495928" y="-55400"/>
                  <a:pt x="2761705" y="47687"/>
                  <a:pt x="2977932" y="0"/>
                </a:cubicBezTo>
                <a:cubicBezTo>
                  <a:pt x="3194159" y="-47687"/>
                  <a:pt x="3170640" y="19492"/>
                  <a:pt x="3356941" y="0"/>
                </a:cubicBezTo>
                <a:cubicBezTo>
                  <a:pt x="3543242" y="-19492"/>
                  <a:pt x="3638514" y="10941"/>
                  <a:pt x="3898383" y="0"/>
                </a:cubicBezTo>
                <a:cubicBezTo>
                  <a:pt x="4158252" y="-10941"/>
                  <a:pt x="4187504" y="27699"/>
                  <a:pt x="4385681" y="0"/>
                </a:cubicBezTo>
                <a:cubicBezTo>
                  <a:pt x="4583858" y="-27699"/>
                  <a:pt x="5082393" y="39702"/>
                  <a:pt x="5414421" y="0"/>
                </a:cubicBezTo>
                <a:cubicBezTo>
                  <a:pt x="5420154" y="209053"/>
                  <a:pt x="5377223" y="390803"/>
                  <a:pt x="5414421" y="505695"/>
                </a:cubicBezTo>
                <a:cubicBezTo>
                  <a:pt x="5451619" y="620588"/>
                  <a:pt x="5399019" y="832814"/>
                  <a:pt x="5414421" y="1011390"/>
                </a:cubicBezTo>
                <a:cubicBezTo>
                  <a:pt x="5429823" y="1189966"/>
                  <a:pt x="5386944" y="1299766"/>
                  <a:pt x="5414421" y="1429138"/>
                </a:cubicBezTo>
                <a:cubicBezTo>
                  <a:pt x="5441898" y="1558510"/>
                  <a:pt x="5360003" y="1915326"/>
                  <a:pt x="5414421" y="2066754"/>
                </a:cubicBezTo>
                <a:cubicBezTo>
                  <a:pt x="5468839" y="2218182"/>
                  <a:pt x="5389024" y="2376805"/>
                  <a:pt x="5414421" y="2572449"/>
                </a:cubicBezTo>
                <a:cubicBezTo>
                  <a:pt x="5439818" y="2768093"/>
                  <a:pt x="5373357" y="2973620"/>
                  <a:pt x="5414421" y="3122117"/>
                </a:cubicBezTo>
                <a:cubicBezTo>
                  <a:pt x="5455485" y="3270614"/>
                  <a:pt x="5350998" y="3584205"/>
                  <a:pt x="5414421" y="3759733"/>
                </a:cubicBezTo>
                <a:cubicBezTo>
                  <a:pt x="5477844" y="3935261"/>
                  <a:pt x="5378677" y="4129693"/>
                  <a:pt x="5414421" y="4397348"/>
                </a:cubicBezTo>
                <a:cubicBezTo>
                  <a:pt x="5283290" y="4400673"/>
                  <a:pt x="5175579" y="4368876"/>
                  <a:pt x="4981267" y="4397348"/>
                </a:cubicBezTo>
                <a:cubicBezTo>
                  <a:pt x="4786955" y="4425820"/>
                  <a:pt x="4656686" y="4390804"/>
                  <a:pt x="4548114" y="4397348"/>
                </a:cubicBezTo>
                <a:cubicBezTo>
                  <a:pt x="4439542" y="4403892"/>
                  <a:pt x="4323857" y="4379987"/>
                  <a:pt x="4114960" y="4397348"/>
                </a:cubicBezTo>
                <a:cubicBezTo>
                  <a:pt x="3906063" y="4414709"/>
                  <a:pt x="3866690" y="4364676"/>
                  <a:pt x="3735950" y="4397348"/>
                </a:cubicBezTo>
                <a:cubicBezTo>
                  <a:pt x="3605210" y="4430020"/>
                  <a:pt x="3449519" y="4362304"/>
                  <a:pt x="3248653" y="4397348"/>
                </a:cubicBezTo>
                <a:cubicBezTo>
                  <a:pt x="3047787" y="4432392"/>
                  <a:pt x="2887898" y="4335211"/>
                  <a:pt x="2707211" y="4397348"/>
                </a:cubicBezTo>
                <a:cubicBezTo>
                  <a:pt x="2526524" y="4459485"/>
                  <a:pt x="2342792" y="4352613"/>
                  <a:pt x="2165768" y="4397348"/>
                </a:cubicBezTo>
                <a:cubicBezTo>
                  <a:pt x="1988744" y="4442083"/>
                  <a:pt x="1823430" y="4396225"/>
                  <a:pt x="1678471" y="4397348"/>
                </a:cubicBezTo>
                <a:cubicBezTo>
                  <a:pt x="1533512" y="4398471"/>
                  <a:pt x="1343126" y="4372266"/>
                  <a:pt x="1082884" y="4397348"/>
                </a:cubicBezTo>
                <a:cubicBezTo>
                  <a:pt x="822642" y="4422430"/>
                  <a:pt x="842753" y="4366734"/>
                  <a:pt x="649731" y="4397348"/>
                </a:cubicBezTo>
                <a:cubicBezTo>
                  <a:pt x="456709" y="4427962"/>
                  <a:pt x="289877" y="4365252"/>
                  <a:pt x="0" y="4397348"/>
                </a:cubicBezTo>
                <a:cubicBezTo>
                  <a:pt x="-19705" y="4225256"/>
                  <a:pt x="13879" y="4115010"/>
                  <a:pt x="0" y="3891653"/>
                </a:cubicBezTo>
                <a:cubicBezTo>
                  <a:pt x="-13879" y="3668296"/>
                  <a:pt x="2113" y="3435766"/>
                  <a:pt x="0" y="3254038"/>
                </a:cubicBezTo>
                <a:cubicBezTo>
                  <a:pt x="-2113" y="3072310"/>
                  <a:pt x="40893" y="3002314"/>
                  <a:pt x="0" y="2836289"/>
                </a:cubicBezTo>
                <a:cubicBezTo>
                  <a:pt x="-40893" y="2670264"/>
                  <a:pt x="5406" y="2570631"/>
                  <a:pt x="0" y="2330594"/>
                </a:cubicBezTo>
                <a:cubicBezTo>
                  <a:pt x="-5406" y="2090557"/>
                  <a:pt x="42752" y="2100012"/>
                  <a:pt x="0" y="1912846"/>
                </a:cubicBezTo>
                <a:cubicBezTo>
                  <a:pt x="-42752" y="1725680"/>
                  <a:pt x="7153" y="1596966"/>
                  <a:pt x="0" y="1451125"/>
                </a:cubicBezTo>
                <a:cubicBezTo>
                  <a:pt x="-7153" y="1305284"/>
                  <a:pt x="36075" y="1173528"/>
                  <a:pt x="0" y="901456"/>
                </a:cubicBezTo>
                <a:cubicBezTo>
                  <a:pt x="-36075" y="629384"/>
                  <a:pt x="84677" y="194901"/>
                  <a:pt x="0" y="0"/>
                </a:cubicBezTo>
                <a:close/>
              </a:path>
              <a:path w="5414421" h="4397348" stroke="0" extrusionOk="0">
                <a:moveTo>
                  <a:pt x="0" y="0"/>
                </a:moveTo>
                <a:cubicBezTo>
                  <a:pt x="76249" y="-18539"/>
                  <a:pt x="193114" y="38686"/>
                  <a:pt x="379009" y="0"/>
                </a:cubicBezTo>
                <a:cubicBezTo>
                  <a:pt x="564904" y="-38686"/>
                  <a:pt x="771572" y="25420"/>
                  <a:pt x="920452" y="0"/>
                </a:cubicBezTo>
                <a:cubicBezTo>
                  <a:pt x="1069332" y="-25420"/>
                  <a:pt x="1197849" y="13791"/>
                  <a:pt x="1353605" y="0"/>
                </a:cubicBezTo>
                <a:cubicBezTo>
                  <a:pt x="1509361" y="-13791"/>
                  <a:pt x="1689073" y="4925"/>
                  <a:pt x="1840903" y="0"/>
                </a:cubicBezTo>
                <a:cubicBezTo>
                  <a:pt x="1992733" y="-4925"/>
                  <a:pt x="2161906" y="24046"/>
                  <a:pt x="2382345" y="0"/>
                </a:cubicBezTo>
                <a:cubicBezTo>
                  <a:pt x="2602784" y="-24046"/>
                  <a:pt x="2724423" y="7727"/>
                  <a:pt x="2815499" y="0"/>
                </a:cubicBezTo>
                <a:cubicBezTo>
                  <a:pt x="2906575" y="-7727"/>
                  <a:pt x="3014029" y="14061"/>
                  <a:pt x="3194508" y="0"/>
                </a:cubicBezTo>
                <a:cubicBezTo>
                  <a:pt x="3374987" y="-14061"/>
                  <a:pt x="3561722" y="6151"/>
                  <a:pt x="3844239" y="0"/>
                </a:cubicBezTo>
                <a:cubicBezTo>
                  <a:pt x="4126756" y="-6151"/>
                  <a:pt x="4359905" y="61484"/>
                  <a:pt x="4493969" y="0"/>
                </a:cubicBezTo>
                <a:cubicBezTo>
                  <a:pt x="4628033" y="-61484"/>
                  <a:pt x="4971402" y="75107"/>
                  <a:pt x="5414421" y="0"/>
                </a:cubicBezTo>
                <a:cubicBezTo>
                  <a:pt x="5450931" y="211054"/>
                  <a:pt x="5378358" y="306153"/>
                  <a:pt x="5414421" y="461722"/>
                </a:cubicBezTo>
                <a:cubicBezTo>
                  <a:pt x="5450484" y="617291"/>
                  <a:pt x="5409739" y="784638"/>
                  <a:pt x="5414421" y="1011390"/>
                </a:cubicBezTo>
                <a:cubicBezTo>
                  <a:pt x="5419103" y="1238142"/>
                  <a:pt x="5369022" y="1369095"/>
                  <a:pt x="5414421" y="1517085"/>
                </a:cubicBezTo>
                <a:cubicBezTo>
                  <a:pt x="5459820" y="1665075"/>
                  <a:pt x="5361728" y="1869686"/>
                  <a:pt x="5414421" y="1978807"/>
                </a:cubicBezTo>
                <a:cubicBezTo>
                  <a:pt x="5467114" y="2087928"/>
                  <a:pt x="5394902" y="2379060"/>
                  <a:pt x="5414421" y="2484502"/>
                </a:cubicBezTo>
                <a:cubicBezTo>
                  <a:pt x="5433940" y="2589945"/>
                  <a:pt x="5391357" y="2765506"/>
                  <a:pt x="5414421" y="2902250"/>
                </a:cubicBezTo>
                <a:cubicBezTo>
                  <a:pt x="5437485" y="3038994"/>
                  <a:pt x="5407758" y="3323775"/>
                  <a:pt x="5414421" y="3451918"/>
                </a:cubicBezTo>
                <a:cubicBezTo>
                  <a:pt x="5421084" y="3580061"/>
                  <a:pt x="5401527" y="3956356"/>
                  <a:pt x="5414421" y="4397348"/>
                </a:cubicBezTo>
                <a:cubicBezTo>
                  <a:pt x="5331209" y="4409650"/>
                  <a:pt x="5131019" y="4368092"/>
                  <a:pt x="5035412" y="4397348"/>
                </a:cubicBezTo>
                <a:cubicBezTo>
                  <a:pt x="4939805" y="4426604"/>
                  <a:pt x="4627803" y="4375231"/>
                  <a:pt x="4439825" y="4397348"/>
                </a:cubicBezTo>
                <a:cubicBezTo>
                  <a:pt x="4251847" y="4419465"/>
                  <a:pt x="4169404" y="4367136"/>
                  <a:pt x="4060816" y="4397348"/>
                </a:cubicBezTo>
                <a:cubicBezTo>
                  <a:pt x="3952228" y="4427560"/>
                  <a:pt x="3780436" y="4371955"/>
                  <a:pt x="3573518" y="4397348"/>
                </a:cubicBezTo>
                <a:cubicBezTo>
                  <a:pt x="3366600" y="4422741"/>
                  <a:pt x="3278048" y="4381444"/>
                  <a:pt x="3140364" y="4397348"/>
                </a:cubicBezTo>
                <a:cubicBezTo>
                  <a:pt x="3002680" y="4413252"/>
                  <a:pt x="2906570" y="4375531"/>
                  <a:pt x="2707211" y="4397348"/>
                </a:cubicBezTo>
                <a:cubicBezTo>
                  <a:pt x="2507852" y="4419165"/>
                  <a:pt x="2416766" y="4351601"/>
                  <a:pt x="2165768" y="4397348"/>
                </a:cubicBezTo>
                <a:cubicBezTo>
                  <a:pt x="1914770" y="4443095"/>
                  <a:pt x="1917883" y="4393806"/>
                  <a:pt x="1786759" y="4397348"/>
                </a:cubicBezTo>
                <a:cubicBezTo>
                  <a:pt x="1655635" y="4400890"/>
                  <a:pt x="1522084" y="4366490"/>
                  <a:pt x="1407749" y="4397348"/>
                </a:cubicBezTo>
                <a:cubicBezTo>
                  <a:pt x="1293414" y="4428206"/>
                  <a:pt x="1078591" y="4362756"/>
                  <a:pt x="920452" y="4397348"/>
                </a:cubicBezTo>
                <a:cubicBezTo>
                  <a:pt x="762313" y="4431940"/>
                  <a:pt x="686844" y="4396468"/>
                  <a:pt x="487298" y="4397348"/>
                </a:cubicBezTo>
                <a:cubicBezTo>
                  <a:pt x="287752" y="4398228"/>
                  <a:pt x="150122" y="4389819"/>
                  <a:pt x="0" y="4397348"/>
                </a:cubicBezTo>
                <a:cubicBezTo>
                  <a:pt x="-9652" y="4288516"/>
                  <a:pt x="32968" y="4145760"/>
                  <a:pt x="0" y="3935626"/>
                </a:cubicBezTo>
                <a:cubicBezTo>
                  <a:pt x="-32968" y="3725492"/>
                  <a:pt x="42942" y="3609820"/>
                  <a:pt x="0" y="3473905"/>
                </a:cubicBezTo>
                <a:cubicBezTo>
                  <a:pt x="-42942" y="3337990"/>
                  <a:pt x="40153" y="3101192"/>
                  <a:pt x="0" y="2880263"/>
                </a:cubicBezTo>
                <a:cubicBezTo>
                  <a:pt x="-40153" y="2659334"/>
                  <a:pt x="35306" y="2618484"/>
                  <a:pt x="0" y="2462515"/>
                </a:cubicBezTo>
                <a:cubicBezTo>
                  <a:pt x="-35306" y="2306546"/>
                  <a:pt x="47745" y="1954304"/>
                  <a:pt x="0" y="1824899"/>
                </a:cubicBezTo>
                <a:cubicBezTo>
                  <a:pt x="-47745" y="1695494"/>
                  <a:pt x="19069" y="1615983"/>
                  <a:pt x="0" y="1407151"/>
                </a:cubicBezTo>
                <a:cubicBezTo>
                  <a:pt x="-19069" y="1198319"/>
                  <a:pt x="34739" y="1089567"/>
                  <a:pt x="0" y="813509"/>
                </a:cubicBezTo>
                <a:cubicBezTo>
                  <a:pt x="-34739" y="537451"/>
                  <a:pt x="36431" y="322979"/>
                  <a:pt x="0" y="0"/>
                </a:cubicBezTo>
                <a:close/>
              </a:path>
            </a:pathLst>
          </a:custGeom>
          <a:ln>
            <a:solidFill>
              <a:schemeClr val="tx1"/>
            </a:solidFill>
            <a:extLst>
              <a:ext uri="{C807C97D-BFC1-408E-A445-0C87EB9F89A2}">
                <ask:lineSketchStyleProps xmlns:ask="http://schemas.microsoft.com/office/drawing/2018/sketchyshapes" sd="1769798609">
                  <a:prstGeom prst="rect">
                    <a:avLst/>
                  </a:prstGeom>
                  <ask:type>
                    <ask:lineSketchScribble/>
                  </ask:type>
                </ask:lineSketchStyleProps>
              </a:ext>
            </a:extLst>
          </a:ln>
        </p:spPr>
      </p:pic>
      <p:pic>
        <p:nvPicPr>
          <p:cNvPr id="4" name="Immagine 3">
            <a:extLst>
              <a:ext uri="{FF2B5EF4-FFF2-40B4-BE49-F238E27FC236}">
                <a16:creationId xmlns:a16="http://schemas.microsoft.com/office/drawing/2014/main" id="{CD2C88B2-57F9-43C9-AF0F-D96437BB0F79}"/>
              </a:ext>
            </a:extLst>
          </p:cNvPr>
          <p:cNvPicPr>
            <a:picLocks noChangeAspect="1"/>
          </p:cNvPicPr>
          <p:nvPr/>
        </p:nvPicPr>
        <p:blipFill>
          <a:blip r:embed="rId3"/>
          <a:stretch>
            <a:fillRect/>
          </a:stretch>
        </p:blipFill>
        <p:spPr>
          <a:xfrm>
            <a:off x="1099018" y="232806"/>
            <a:ext cx="5046599" cy="3245783"/>
          </a:xfrm>
          <a:custGeom>
            <a:avLst/>
            <a:gdLst>
              <a:gd name="connsiteX0" fmla="*/ 0 w 5046599"/>
              <a:gd name="connsiteY0" fmla="*/ 0 h 3245783"/>
              <a:gd name="connsiteX1" fmla="*/ 681291 w 5046599"/>
              <a:gd name="connsiteY1" fmla="*/ 0 h 3245783"/>
              <a:gd name="connsiteX2" fmla="*/ 1312116 w 5046599"/>
              <a:gd name="connsiteY2" fmla="*/ 0 h 3245783"/>
              <a:gd name="connsiteX3" fmla="*/ 1993407 w 5046599"/>
              <a:gd name="connsiteY3" fmla="*/ 0 h 3245783"/>
              <a:gd name="connsiteX4" fmla="*/ 2472834 w 5046599"/>
              <a:gd name="connsiteY4" fmla="*/ 0 h 3245783"/>
              <a:gd name="connsiteX5" fmla="*/ 2952260 w 5046599"/>
              <a:gd name="connsiteY5" fmla="*/ 0 h 3245783"/>
              <a:gd name="connsiteX6" fmla="*/ 3532619 w 5046599"/>
              <a:gd name="connsiteY6" fmla="*/ 0 h 3245783"/>
              <a:gd name="connsiteX7" fmla="*/ 4062512 w 5046599"/>
              <a:gd name="connsiteY7" fmla="*/ 0 h 3245783"/>
              <a:gd name="connsiteX8" fmla="*/ 5046599 w 5046599"/>
              <a:gd name="connsiteY8" fmla="*/ 0 h 3245783"/>
              <a:gd name="connsiteX9" fmla="*/ 5046599 w 5046599"/>
              <a:gd name="connsiteY9" fmla="*/ 584241 h 3245783"/>
              <a:gd name="connsiteX10" fmla="*/ 5046599 w 5046599"/>
              <a:gd name="connsiteY10" fmla="*/ 1200940 h 3245783"/>
              <a:gd name="connsiteX11" fmla="*/ 5046599 w 5046599"/>
              <a:gd name="connsiteY11" fmla="*/ 1752723 h 3245783"/>
              <a:gd name="connsiteX12" fmla="*/ 5046599 w 5046599"/>
              <a:gd name="connsiteY12" fmla="*/ 2336964 h 3245783"/>
              <a:gd name="connsiteX13" fmla="*/ 5046599 w 5046599"/>
              <a:gd name="connsiteY13" fmla="*/ 3245783 h 3245783"/>
              <a:gd name="connsiteX14" fmla="*/ 4516706 w 5046599"/>
              <a:gd name="connsiteY14" fmla="*/ 3245783 h 3245783"/>
              <a:gd name="connsiteX15" fmla="*/ 4037279 w 5046599"/>
              <a:gd name="connsiteY15" fmla="*/ 3245783 h 3245783"/>
              <a:gd name="connsiteX16" fmla="*/ 3305522 w 5046599"/>
              <a:gd name="connsiteY16" fmla="*/ 3245783 h 3245783"/>
              <a:gd name="connsiteX17" fmla="*/ 2624231 w 5046599"/>
              <a:gd name="connsiteY17" fmla="*/ 3245783 h 3245783"/>
              <a:gd name="connsiteX18" fmla="*/ 2094339 w 5046599"/>
              <a:gd name="connsiteY18" fmla="*/ 3245783 h 3245783"/>
              <a:gd name="connsiteX19" fmla="*/ 1413048 w 5046599"/>
              <a:gd name="connsiteY19" fmla="*/ 3245783 h 3245783"/>
              <a:gd name="connsiteX20" fmla="*/ 933621 w 5046599"/>
              <a:gd name="connsiteY20" fmla="*/ 3245783 h 3245783"/>
              <a:gd name="connsiteX21" fmla="*/ 0 w 5046599"/>
              <a:gd name="connsiteY21" fmla="*/ 3245783 h 3245783"/>
              <a:gd name="connsiteX22" fmla="*/ 0 w 5046599"/>
              <a:gd name="connsiteY22" fmla="*/ 2596626 h 3245783"/>
              <a:gd name="connsiteX23" fmla="*/ 0 w 5046599"/>
              <a:gd name="connsiteY23" fmla="*/ 2012385 h 3245783"/>
              <a:gd name="connsiteX24" fmla="*/ 0 w 5046599"/>
              <a:gd name="connsiteY24" fmla="*/ 1428145 h 3245783"/>
              <a:gd name="connsiteX25" fmla="*/ 0 w 5046599"/>
              <a:gd name="connsiteY25" fmla="*/ 778988 h 3245783"/>
              <a:gd name="connsiteX26" fmla="*/ 0 w 5046599"/>
              <a:gd name="connsiteY26" fmla="*/ 0 h 324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46599" h="3245783" fill="none" extrusionOk="0">
                <a:moveTo>
                  <a:pt x="0" y="0"/>
                </a:moveTo>
                <a:cubicBezTo>
                  <a:pt x="158933" y="-30787"/>
                  <a:pt x="381201" y="10044"/>
                  <a:pt x="681291" y="0"/>
                </a:cubicBezTo>
                <a:cubicBezTo>
                  <a:pt x="981381" y="-10044"/>
                  <a:pt x="1148644" y="-17619"/>
                  <a:pt x="1312116" y="0"/>
                </a:cubicBezTo>
                <a:cubicBezTo>
                  <a:pt x="1475589" y="17619"/>
                  <a:pt x="1824223" y="-20013"/>
                  <a:pt x="1993407" y="0"/>
                </a:cubicBezTo>
                <a:cubicBezTo>
                  <a:pt x="2162591" y="20013"/>
                  <a:pt x="2368749" y="-16685"/>
                  <a:pt x="2472834" y="0"/>
                </a:cubicBezTo>
                <a:cubicBezTo>
                  <a:pt x="2576919" y="16685"/>
                  <a:pt x="2839113" y="20618"/>
                  <a:pt x="2952260" y="0"/>
                </a:cubicBezTo>
                <a:cubicBezTo>
                  <a:pt x="3065407" y="-20618"/>
                  <a:pt x="3256094" y="1"/>
                  <a:pt x="3532619" y="0"/>
                </a:cubicBezTo>
                <a:cubicBezTo>
                  <a:pt x="3809144" y="-1"/>
                  <a:pt x="3936384" y="400"/>
                  <a:pt x="4062512" y="0"/>
                </a:cubicBezTo>
                <a:cubicBezTo>
                  <a:pt x="4188640" y="-400"/>
                  <a:pt x="4807574" y="6994"/>
                  <a:pt x="5046599" y="0"/>
                </a:cubicBezTo>
                <a:cubicBezTo>
                  <a:pt x="5021657" y="290098"/>
                  <a:pt x="5065478" y="440465"/>
                  <a:pt x="5046599" y="584241"/>
                </a:cubicBezTo>
                <a:cubicBezTo>
                  <a:pt x="5027720" y="728017"/>
                  <a:pt x="5050971" y="897212"/>
                  <a:pt x="5046599" y="1200940"/>
                </a:cubicBezTo>
                <a:cubicBezTo>
                  <a:pt x="5042227" y="1504668"/>
                  <a:pt x="5071372" y="1584692"/>
                  <a:pt x="5046599" y="1752723"/>
                </a:cubicBezTo>
                <a:cubicBezTo>
                  <a:pt x="5021826" y="1920754"/>
                  <a:pt x="5047368" y="2046719"/>
                  <a:pt x="5046599" y="2336964"/>
                </a:cubicBezTo>
                <a:cubicBezTo>
                  <a:pt x="5045830" y="2627209"/>
                  <a:pt x="5073411" y="2905700"/>
                  <a:pt x="5046599" y="3245783"/>
                </a:cubicBezTo>
                <a:cubicBezTo>
                  <a:pt x="4893911" y="3220129"/>
                  <a:pt x="4713000" y="3245156"/>
                  <a:pt x="4516706" y="3245783"/>
                </a:cubicBezTo>
                <a:cubicBezTo>
                  <a:pt x="4320412" y="3246410"/>
                  <a:pt x="4253895" y="3236873"/>
                  <a:pt x="4037279" y="3245783"/>
                </a:cubicBezTo>
                <a:cubicBezTo>
                  <a:pt x="3820663" y="3254693"/>
                  <a:pt x="3456666" y="3252800"/>
                  <a:pt x="3305522" y="3245783"/>
                </a:cubicBezTo>
                <a:cubicBezTo>
                  <a:pt x="3154378" y="3238766"/>
                  <a:pt x="2902148" y="3237149"/>
                  <a:pt x="2624231" y="3245783"/>
                </a:cubicBezTo>
                <a:cubicBezTo>
                  <a:pt x="2346314" y="3254417"/>
                  <a:pt x="2325753" y="3236627"/>
                  <a:pt x="2094339" y="3245783"/>
                </a:cubicBezTo>
                <a:cubicBezTo>
                  <a:pt x="1862925" y="3254939"/>
                  <a:pt x="1675008" y="3252999"/>
                  <a:pt x="1413048" y="3245783"/>
                </a:cubicBezTo>
                <a:cubicBezTo>
                  <a:pt x="1151088" y="3238567"/>
                  <a:pt x="1116097" y="3248618"/>
                  <a:pt x="933621" y="3245783"/>
                </a:cubicBezTo>
                <a:cubicBezTo>
                  <a:pt x="751145" y="3242948"/>
                  <a:pt x="215308" y="3277953"/>
                  <a:pt x="0" y="3245783"/>
                </a:cubicBezTo>
                <a:cubicBezTo>
                  <a:pt x="7079" y="3015974"/>
                  <a:pt x="28838" y="2852148"/>
                  <a:pt x="0" y="2596626"/>
                </a:cubicBezTo>
                <a:cubicBezTo>
                  <a:pt x="-28838" y="2341104"/>
                  <a:pt x="11000" y="2283874"/>
                  <a:pt x="0" y="2012385"/>
                </a:cubicBezTo>
                <a:cubicBezTo>
                  <a:pt x="-11000" y="1740896"/>
                  <a:pt x="-5985" y="1661802"/>
                  <a:pt x="0" y="1428145"/>
                </a:cubicBezTo>
                <a:cubicBezTo>
                  <a:pt x="5985" y="1194488"/>
                  <a:pt x="31924" y="1021751"/>
                  <a:pt x="0" y="778988"/>
                </a:cubicBezTo>
                <a:cubicBezTo>
                  <a:pt x="-31924" y="536225"/>
                  <a:pt x="-4703" y="172808"/>
                  <a:pt x="0" y="0"/>
                </a:cubicBezTo>
                <a:close/>
              </a:path>
              <a:path w="5046599" h="3245783" stroke="0" extrusionOk="0">
                <a:moveTo>
                  <a:pt x="0" y="0"/>
                </a:moveTo>
                <a:cubicBezTo>
                  <a:pt x="213149" y="14413"/>
                  <a:pt x="301037" y="-9400"/>
                  <a:pt x="479427" y="0"/>
                </a:cubicBezTo>
                <a:cubicBezTo>
                  <a:pt x="657817" y="9400"/>
                  <a:pt x="877175" y="15829"/>
                  <a:pt x="1009320" y="0"/>
                </a:cubicBezTo>
                <a:cubicBezTo>
                  <a:pt x="1141465" y="-15829"/>
                  <a:pt x="1306882" y="7970"/>
                  <a:pt x="1589679" y="0"/>
                </a:cubicBezTo>
                <a:cubicBezTo>
                  <a:pt x="1872476" y="-7970"/>
                  <a:pt x="1946380" y="5594"/>
                  <a:pt x="2069106" y="0"/>
                </a:cubicBezTo>
                <a:cubicBezTo>
                  <a:pt x="2191832" y="-5594"/>
                  <a:pt x="2424002" y="-24425"/>
                  <a:pt x="2649464" y="0"/>
                </a:cubicBezTo>
                <a:cubicBezTo>
                  <a:pt x="2874926" y="24425"/>
                  <a:pt x="3142602" y="23558"/>
                  <a:pt x="3330755" y="0"/>
                </a:cubicBezTo>
                <a:cubicBezTo>
                  <a:pt x="3518908" y="-23558"/>
                  <a:pt x="3672830" y="-32513"/>
                  <a:pt x="4012046" y="0"/>
                </a:cubicBezTo>
                <a:cubicBezTo>
                  <a:pt x="4351262" y="32513"/>
                  <a:pt x="4572240" y="28567"/>
                  <a:pt x="5046599" y="0"/>
                </a:cubicBezTo>
                <a:cubicBezTo>
                  <a:pt x="5063607" y="261087"/>
                  <a:pt x="5075824" y="400238"/>
                  <a:pt x="5046599" y="681614"/>
                </a:cubicBezTo>
                <a:cubicBezTo>
                  <a:pt x="5017374" y="962990"/>
                  <a:pt x="5061370" y="1065787"/>
                  <a:pt x="5046599" y="1395687"/>
                </a:cubicBezTo>
                <a:cubicBezTo>
                  <a:pt x="5031828" y="1725587"/>
                  <a:pt x="5039607" y="1756650"/>
                  <a:pt x="5046599" y="1947470"/>
                </a:cubicBezTo>
                <a:cubicBezTo>
                  <a:pt x="5053591" y="2138290"/>
                  <a:pt x="5032578" y="2340374"/>
                  <a:pt x="5046599" y="2499253"/>
                </a:cubicBezTo>
                <a:cubicBezTo>
                  <a:pt x="5060620" y="2658132"/>
                  <a:pt x="5044075" y="2970494"/>
                  <a:pt x="5046599" y="3245783"/>
                </a:cubicBezTo>
                <a:cubicBezTo>
                  <a:pt x="4732637" y="3246958"/>
                  <a:pt x="4508227" y="3250905"/>
                  <a:pt x="4314842" y="3245783"/>
                </a:cubicBezTo>
                <a:cubicBezTo>
                  <a:pt x="4121457" y="3240661"/>
                  <a:pt x="3816166" y="3264676"/>
                  <a:pt x="3684017" y="3245783"/>
                </a:cubicBezTo>
                <a:cubicBezTo>
                  <a:pt x="3551868" y="3226890"/>
                  <a:pt x="3322510" y="3246049"/>
                  <a:pt x="3204590" y="3245783"/>
                </a:cubicBezTo>
                <a:cubicBezTo>
                  <a:pt x="3086670" y="3245517"/>
                  <a:pt x="2815024" y="3218206"/>
                  <a:pt x="2624231" y="3245783"/>
                </a:cubicBezTo>
                <a:cubicBezTo>
                  <a:pt x="2433438" y="3273360"/>
                  <a:pt x="2122826" y="3252968"/>
                  <a:pt x="1892475" y="3245783"/>
                </a:cubicBezTo>
                <a:cubicBezTo>
                  <a:pt x="1662124" y="3238598"/>
                  <a:pt x="1608658" y="3229159"/>
                  <a:pt x="1362582" y="3245783"/>
                </a:cubicBezTo>
                <a:cubicBezTo>
                  <a:pt x="1116506" y="3262407"/>
                  <a:pt x="927716" y="3242519"/>
                  <a:pt x="630825" y="3245783"/>
                </a:cubicBezTo>
                <a:cubicBezTo>
                  <a:pt x="333934" y="3249047"/>
                  <a:pt x="194380" y="3243651"/>
                  <a:pt x="0" y="3245783"/>
                </a:cubicBezTo>
                <a:cubicBezTo>
                  <a:pt x="29137" y="3091611"/>
                  <a:pt x="-1776" y="2857275"/>
                  <a:pt x="0" y="2629084"/>
                </a:cubicBezTo>
                <a:cubicBezTo>
                  <a:pt x="1776" y="2400893"/>
                  <a:pt x="-5158" y="2195457"/>
                  <a:pt x="0" y="2012385"/>
                </a:cubicBezTo>
                <a:cubicBezTo>
                  <a:pt x="5158" y="1829313"/>
                  <a:pt x="-4821" y="1510415"/>
                  <a:pt x="0" y="1363229"/>
                </a:cubicBezTo>
                <a:cubicBezTo>
                  <a:pt x="4821" y="1216043"/>
                  <a:pt x="-11794" y="945192"/>
                  <a:pt x="0" y="778988"/>
                </a:cubicBezTo>
                <a:cubicBezTo>
                  <a:pt x="11794" y="612784"/>
                  <a:pt x="-12253" y="223853"/>
                  <a:pt x="0" y="0"/>
                </a:cubicBezTo>
                <a:close/>
              </a:path>
            </a:pathLst>
          </a:custGeom>
          <a:ln>
            <a:solidFill>
              <a:schemeClr val="tx1"/>
            </a:solidFill>
            <a:extLst>
              <a:ext uri="{C807C97D-BFC1-408E-A445-0C87EB9F89A2}">
                <ask:lineSketchStyleProps xmlns:ask="http://schemas.microsoft.com/office/drawing/2018/sketchyshapes" sd="277951458">
                  <a:prstGeom prst="rect">
                    <a:avLst/>
                  </a:prstGeom>
                  <ask:type>
                    <ask:lineSketchFreehand/>
                  </ask:type>
                </ask:lineSketchStyleProps>
              </a:ext>
            </a:extLst>
          </a:ln>
        </p:spPr>
      </p:pic>
      <mc:AlternateContent xmlns:mc="http://schemas.openxmlformats.org/markup-compatibility/2006">
        <mc:Choice xmlns:p14="http://schemas.microsoft.com/office/powerpoint/2010/main" Requires="p14">
          <p:contentPart p14:bwMode="auto" r:id="rId4">
            <p14:nvContentPartPr>
              <p14:cNvPr id="3" name="Input penna 2">
                <a:extLst>
                  <a:ext uri="{FF2B5EF4-FFF2-40B4-BE49-F238E27FC236}">
                    <a16:creationId xmlns:a16="http://schemas.microsoft.com/office/drawing/2014/main" id="{8A1946B0-9669-4F7D-97D7-4D0A60CB1723}"/>
                  </a:ext>
                </a:extLst>
              </p14:cNvPr>
              <p14:cNvContentPartPr/>
              <p14:nvPr/>
            </p14:nvContentPartPr>
            <p14:xfrm>
              <a:off x="2757295" y="2109029"/>
              <a:ext cx="3136680" cy="177120"/>
            </p14:xfrm>
          </p:contentPart>
        </mc:Choice>
        <mc:Fallback>
          <p:pic>
            <p:nvPicPr>
              <p:cNvPr id="3" name="Input penna 2">
                <a:extLst>
                  <a:ext uri="{FF2B5EF4-FFF2-40B4-BE49-F238E27FC236}">
                    <a16:creationId xmlns:a16="http://schemas.microsoft.com/office/drawing/2014/main" id="{8A1946B0-9669-4F7D-97D7-4D0A60CB1723}"/>
                  </a:ext>
                </a:extLst>
              </p:cNvPr>
              <p:cNvPicPr/>
              <p:nvPr/>
            </p:nvPicPr>
            <p:blipFill>
              <a:blip r:embed="rId5"/>
              <a:stretch>
                <a:fillRect/>
              </a:stretch>
            </p:blipFill>
            <p:spPr>
              <a:xfrm>
                <a:off x="2685295" y="1965029"/>
                <a:ext cx="3280320" cy="4647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put penna 5">
                <a:extLst>
                  <a:ext uri="{FF2B5EF4-FFF2-40B4-BE49-F238E27FC236}">
                    <a16:creationId xmlns:a16="http://schemas.microsoft.com/office/drawing/2014/main" id="{C6C99D95-3897-4736-8AB0-EC346B1EE0C8}"/>
                  </a:ext>
                </a:extLst>
              </p14:cNvPr>
              <p14:cNvContentPartPr/>
              <p14:nvPr/>
            </p14:nvContentPartPr>
            <p14:xfrm>
              <a:off x="1296415" y="2345549"/>
              <a:ext cx="3373920" cy="15480"/>
            </p14:xfrm>
          </p:contentPart>
        </mc:Choice>
        <mc:Fallback>
          <p:pic>
            <p:nvPicPr>
              <p:cNvPr id="6" name="Input penna 5">
                <a:extLst>
                  <a:ext uri="{FF2B5EF4-FFF2-40B4-BE49-F238E27FC236}">
                    <a16:creationId xmlns:a16="http://schemas.microsoft.com/office/drawing/2014/main" id="{C6C99D95-3897-4736-8AB0-EC346B1EE0C8}"/>
                  </a:ext>
                </a:extLst>
              </p:cNvPr>
              <p:cNvPicPr/>
              <p:nvPr/>
            </p:nvPicPr>
            <p:blipFill>
              <a:blip r:embed="rId7"/>
              <a:stretch>
                <a:fillRect/>
              </a:stretch>
            </p:blipFill>
            <p:spPr>
              <a:xfrm>
                <a:off x="1224415" y="2201909"/>
                <a:ext cx="3517560" cy="303120"/>
              </a:xfrm>
              <a:prstGeom prst="rect">
                <a:avLst/>
              </a:prstGeom>
            </p:spPr>
          </p:pic>
        </mc:Fallback>
      </mc:AlternateContent>
    </p:spTree>
    <p:extLst>
      <p:ext uri="{BB962C8B-B14F-4D97-AF65-F5344CB8AC3E}">
        <p14:creationId xmlns:p14="http://schemas.microsoft.com/office/powerpoint/2010/main" val="67597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507882-E31B-47EC-8014-28E0CBA5DF9C}"/>
              </a:ext>
            </a:extLst>
          </p:cNvPr>
          <p:cNvSpPr>
            <a:spLocks noGrp="1"/>
          </p:cNvSpPr>
          <p:nvPr>
            <p:ph type="title"/>
          </p:nvPr>
        </p:nvSpPr>
        <p:spPr>
          <a:xfrm>
            <a:off x="817639" y="4470300"/>
            <a:ext cx="3585028" cy="2236989"/>
          </a:xfrm>
        </p:spPr>
        <p:txBody>
          <a:bodyPr vert="horz" lIns="91440" tIns="45720" rIns="91440" bIns="45720" rtlCol="0" anchor="b">
            <a:noAutofit/>
          </a:bodyPr>
          <a:lstStyle/>
          <a:p>
            <a:pPr algn="ctr"/>
            <a:r>
              <a:rPr lang="en-US" sz="3200" cap="all" dirty="0" err="1"/>
              <a:t>Specializzazione</a:t>
            </a:r>
            <a:r>
              <a:rPr lang="en-US" sz="3200" cap="all" dirty="0"/>
              <a:t> </a:t>
            </a:r>
            <a:r>
              <a:rPr lang="en-US" sz="3200" cap="all" dirty="0" err="1"/>
              <a:t>delle</a:t>
            </a:r>
            <a:r>
              <a:rPr lang="en-US" sz="3200" cap="all" dirty="0"/>
              <a:t> </a:t>
            </a:r>
            <a:r>
              <a:rPr lang="en-US" sz="3200" cap="all" dirty="0" err="1"/>
              <a:t>aree</a:t>
            </a:r>
            <a:r>
              <a:rPr lang="en-US" sz="3200" cap="all" dirty="0"/>
              <a:t> del </a:t>
            </a:r>
            <a:r>
              <a:rPr lang="en-US" sz="3200" cap="all" dirty="0" err="1"/>
              <a:t>cervello</a:t>
            </a:r>
            <a:endParaRPr lang="en-US" sz="3200" cap="all" dirty="0"/>
          </a:p>
        </p:txBody>
      </p:sp>
      <p:pic>
        <p:nvPicPr>
          <p:cNvPr id="1026" name="Picture 2" descr="Risultati immagini per homunculus">
            <a:extLst>
              <a:ext uri="{FF2B5EF4-FFF2-40B4-BE49-F238E27FC236}">
                <a16:creationId xmlns:a16="http://schemas.microsoft.com/office/drawing/2014/main" id="{FFD68DB3-C252-44AF-8A42-3BADE7CDF1C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 b="8743"/>
          <a:stretch/>
        </p:blipFill>
        <p:spPr bwMode="auto">
          <a:xfrm>
            <a:off x="4639056" y="10"/>
            <a:ext cx="7552944" cy="6857990"/>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601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EC888-B85F-410F-B430-06583E94B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D488911C-0EC7-40A9-9BCB-CA8A66E462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3023EA8-527A-4FA2-A71D-626F91275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4" name="Freeform 6">
              <a:extLst>
                <a:ext uri="{FF2B5EF4-FFF2-40B4-BE49-F238E27FC236}">
                  <a16:creationId xmlns:a16="http://schemas.microsoft.com/office/drawing/2014/main" id="{60C46CD6-ADBB-41BC-8969-7C707D4332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5" name="Freeform 6">
              <a:extLst>
                <a:ext uri="{FF2B5EF4-FFF2-40B4-BE49-F238E27FC236}">
                  <a16:creationId xmlns:a16="http://schemas.microsoft.com/office/drawing/2014/main" id="{B6C38415-998B-45FB-A12C-BD0B184CB8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
        <p:nvSpPr>
          <p:cNvPr id="17" name="Rectangle 16">
            <a:extLst>
              <a:ext uri="{FF2B5EF4-FFF2-40B4-BE49-F238E27FC236}">
                <a16:creationId xmlns:a16="http://schemas.microsoft.com/office/drawing/2014/main" id="{C8D89F71-9459-4318-ACAE-874616C3A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1019404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screenshot, testo&#10;&#10;Descrizione generata automaticamente">
            <a:extLst>
              <a:ext uri="{FF2B5EF4-FFF2-40B4-BE49-F238E27FC236}">
                <a16:creationId xmlns:a16="http://schemas.microsoft.com/office/drawing/2014/main" id="{C8169B40-86EE-49DF-8CCB-AF222050AA28}"/>
              </a:ext>
            </a:extLst>
          </p:cNvPr>
          <p:cNvPicPr>
            <a:picLocks noChangeAspect="1"/>
          </p:cNvPicPr>
          <p:nvPr/>
        </p:nvPicPr>
        <p:blipFill>
          <a:blip r:embed="rId2"/>
          <a:stretch>
            <a:fillRect/>
          </a:stretch>
        </p:blipFill>
        <p:spPr>
          <a:xfrm>
            <a:off x="2017818" y="1289918"/>
            <a:ext cx="8159333" cy="4242853"/>
          </a:xfrm>
          <a:prstGeom prst="rect">
            <a:avLst/>
          </a:prstGeom>
        </p:spPr>
      </p:pic>
      <mc:AlternateContent xmlns:mc="http://schemas.openxmlformats.org/markup-compatibility/2006">
        <mc:Choice xmlns:p14="http://schemas.microsoft.com/office/powerpoint/2010/main" Requires="p14">
          <p:contentPart p14:bwMode="auto" r:id="rId3">
            <p14:nvContentPartPr>
              <p14:cNvPr id="6" name="Input penna 5">
                <a:extLst>
                  <a:ext uri="{FF2B5EF4-FFF2-40B4-BE49-F238E27FC236}">
                    <a16:creationId xmlns:a16="http://schemas.microsoft.com/office/drawing/2014/main" id="{3DA41F12-34B4-4BAA-B14C-28AF9FCDEB55}"/>
                  </a:ext>
                </a:extLst>
              </p14:cNvPr>
              <p14:cNvContentPartPr/>
              <p14:nvPr/>
            </p14:nvContentPartPr>
            <p14:xfrm>
              <a:off x="2380015" y="4581149"/>
              <a:ext cx="3588480" cy="150840"/>
            </p14:xfrm>
          </p:contentPart>
        </mc:Choice>
        <mc:Fallback>
          <p:pic>
            <p:nvPicPr>
              <p:cNvPr id="6" name="Input penna 5">
                <a:extLst>
                  <a:ext uri="{FF2B5EF4-FFF2-40B4-BE49-F238E27FC236}">
                    <a16:creationId xmlns:a16="http://schemas.microsoft.com/office/drawing/2014/main" id="{3DA41F12-34B4-4BAA-B14C-28AF9FCDEB55}"/>
                  </a:ext>
                </a:extLst>
              </p:cNvPr>
              <p:cNvPicPr/>
              <p:nvPr/>
            </p:nvPicPr>
            <p:blipFill>
              <a:blip r:embed="rId4"/>
              <a:stretch>
                <a:fillRect/>
              </a:stretch>
            </p:blipFill>
            <p:spPr>
              <a:xfrm>
                <a:off x="2308375" y="4437509"/>
                <a:ext cx="3732120" cy="4384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Input penna 6">
                <a:extLst>
                  <a:ext uri="{FF2B5EF4-FFF2-40B4-BE49-F238E27FC236}">
                    <a16:creationId xmlns:a16="http://schemas.microsoft.com/office/drawing/2014/main" id="{D7473BD2-3647-4BA7-92DD-429B4B0E31BF}"/>
                  </a:ext>
                </a:extLst>
              </p14:cNvPr>
              <p14:cNvContentPartPr/>
              <p14:nvPr/>
            </p14:nvContentPartPr>
            <p14:xfrm>
              <a:off x="2433295" y="4809029"/>
              <a:ext cx="778680" cy="360"/>
            </p14:xfrm>
          </p:contentPart>
        </mc:Choice>
        <mc:Fallback>
          <p:pic>
            <p:nvPicPr>
              <p:cNvPr id="7" name="Input penna 6">
                <a:extLst>
                  <a:ext uri="{FF2B5EF4-FFF2-40B4-BE49-F238E27FC236}">
                    <a16:creationId xmlns:a16="http://schemas.microsoft.com/office/drawing/2014/main" id="{D7473BD2-3647-4BA7-92DD-429B4B0E31BF}"/>
                  </a:ext>
                </a:extLst>
              </p:cNvPr>
              <p:cNvPicPr/>
              <p:nvPr/>
            </p:nvPicPr>
            <p:blipFill>
              <a:blip r:embed="rId6"/>
              <a:stretch>
                <a:fillRect/>
              </a:stretch>
            </p:blipFill>
            <p:spPr>
              <a:xfrm>
                <a:off x="2361295" y="4665029"/>
                <a:ext cx="922320" cy="288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put penna 7">
                <a:extLst>
                  <a:ext uri="{FF2B5EF4-FFF2-40B4-BE49-F238E27FC236}">
                    <a16:creationId xmlns:a16="http://schemas.microsoft.com/office/drawing/2014/main" id="{9E58C55B-277C-4373-8013-157E5E954C15}"/>
                  </a:ext>
                </a:extLst>
              </p14:cNvPr>
              <p14:cNvContentPartPr/>
              <p14:nvPr/>
            </p14:nvContentPartPr>
            <p14:xfrm>
              <a:off x="2491255" y="4726589"/>
              <a:ext cx="3186720" cy="397080"/>
            </p14:xfrm>
          </p:contentPart>
        </mc:Choice>
        <mc:Fallback>
          <p:pic>
            <p:nvPicPr>
              <p:cNvPr id="8" name="Input penna 7">
                <a:extLst>
                  <a:ext uri="{FF2B5EF4-FFF2-40B4-BE49-F238E27FC236}">
                    <a16:creationId xmlns:a16="http://schemas.microsoft.com/office/drawing/2014/main" id="{9E58C55B-277C-4373-8013-157E5E954C15}"/>
                  </a:ext>
                </a:extLst>
              </p:cNvPr>
              <p:cNvPicPr/>
              <p:nvPr/>
            </p:nvPicPr>
            <p:blipFill>
              <a:blip r:embed="rId8"/>
              <a:stretch>
                <a:fillRect/>
              </a:stretch>
            </p:blipFill>
            <p:spPr>
              <a:xfrm>
                <a:off x="2419255" y="4582589"/>
                <a:ext cx="3330360" cy="684720"/>
              </a:xfrm>
              <a:prstGeom prst="rect">
                <a:avLst/>
              </a:prstGeom>
            </p:spPr>
          </p:pic>
        </mc:Fallback>
      </mc:AlternateContent>
    </p:spTree>
    <p:extLst>
      <p:ext uri="{BB962C8B-B14F-4D97-AF65-F5344CB8AC3E}">
        <p14:creationId xmlns:p14="http://schemas.microsoft.com/office/powerpoint/2010/main" val="300378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8A3474-A3A2-4200-9E98-3433E3D19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testo, mappa&#10;&#10;Descrizione generata automaticamente">
            <a:extLst>
              <a:ext uri="{FF2B5EF4-FFF2-40B4-BE49-F238E27FC236}">
                <a16:creationId xmlns:a16="http://schemas.microsoft.com/office/drawing/2014/main" id="{D5B8780F-2A60-46D1-83C0-54E0BB088CD5}"/>
              </a:ext>
            </a:extLst>
          </p:cNvPr>
          <p:cNvPicPr>
            <a:picLocks noChangeAspect="1"/>
          </p:cNvPicPr>
          <p:nvPr/>
        </p:nvPicPr>
        <p:blipFill>
          <a:blip r:embed="rId2"/>
          <a:stretch>
            <a:fillRect/>
          </a:stretch>
        </p:blipFill>
        <p:spPr>
          <a:xfrm>
            <a:off x="865886" y="643466"/>
            <a:ext cx="4846827" cy="5571067"/>
          </a:xfrm>
          <a:prstGeom prst="rect">
            <a:avLst/>
          </a:prstGeom>
        </p:spPr>
      </p:pic>
      <p:pic>
        <p:nvPicPr>
          <p:cNvPr id="5" name="Immagine 4" descr="Immagine che contiene testo, quotidiano, bottiglia&#10;&#10;Descrizione generata automaticamente">
            <a:extLst>
              <a:ext uri="{FF2B5EF4-FFF2-40B4-BE49-F238E27FC236}">
                <a16:creationId xmlns:a16="http://schemas.microsoft.com/office/drawing/2014/main" id="{0E77566C-5685-4A9E-8E64-E64A1EA2080A}"/>
              </a:ext>
            </a:extLst>
          </p:cNvPr>
          <p:cNvPicPr>
            <a:picLocks noChangeAspect="1"/>
          </p:cNvPicPr>
          <p:nvPr/>
        </p:nvPicPr>
        <p:blipFill>
          <a:blip r:embed="rId3"/>
          <a:stretch>
            <a:fillRect/>
          </a:stretch>
        </p:blipFill>
        <p:spPr>
          <a:xfrm>
            <a:off x="6256866" y="1100666"/>
            <a:ext cx="5291666" cy="4656666"/>
          </a:xfrm>
          <a:custGeom>
            <a:avLst/>
            <a:gdLst>
              <a:gd name="connsiteX0" fmla="*/ 0 w 5291666"/>
              <a:gd name="connsiteY0" fmla="*/ 0 h 4656666"/>
              <a:gd name="connsiteX1" fmla="*/ 535046 w 5291666"/>
              <a:gd name="connsiteY1" fmla="*/ 0 h 4656666"/>
              <a:gd name="connsiteX2" fmla="*/ 1175926 w 5291666"/>
              <a:gd name="connsiteY2" fmla="*/ 0 h 4656666"/>
              <a:gd name="connsiteX3" fmla="*/ 1658055 w 5291666"/>
              <a:gd name="connsiteY3" fmla="*/ 0 h 4656666"/>
              <a:gd name="connsiteX4" fmla="*/ 2246018 w 5291666"/>
              <a:gd name="connsiteY4" fmla="*/ 0 h 4656666"/>
              <a:gd name="connsiteX5" fmla="*/ 2886898 w 5291666"/>
              <a:gd name="connsiteY5" fmla="*/ 0 h 4656666"/>
              <a:gd name="connsiteX6" fmla="*/ 3316111 w 5291666"/>
              <a:gd name="connsiteY6" fmla="*/ 0 h 4656666"/>
              <a:gd name="connsiteX7" fmla="*/ 3745324 w 5291666"/>
              <a:gd name="connsiteY7" fmla="*/ 0 h 4656666"/>
              <a:gd name="connsiteX8" fmla="*/ 4439120 w 5291666"/>
              <a:gd name="connsiteY8" fmla="*/ 0 h 4656666"/>
              <a:gd name="connsiteX9" fmla="*/ 5291666 w 5291666"/>
              <a:gd name="connsiteY9" fmla="*/ 0 h 4656666"/>
              <a:gd name="connsiteX10" fmla="*/ 5291666 w 5291666"/>
              <a:gd name="connsiteY10" fmla="*/ 442383 h 4656666"/>
              <a:gd name="connsiteX11" fmla="*/ 5291666 w 5291666"/>
              <a:gd name="connsiteY11" fmla="*/ 977900 h 4656666"/>
              <a:gd name="connsiteX12" fmla="*/ 5291666 w 5291666"/>
              <a:gd name="connsiteY12" fmla="*/ 1606550 h 4656666"/>
              <a:gd name="connsiteX13" fmla="*/ 5291666 w 5291666"/>
              <a:gd name="connsiteY13" fmla="*/ 2095500 h 4656666"/>
              <a:gd name="connsiteX14" fmla="*/ 5291666 w 5291666"/>
              <a:gd name="connsiteY14" fmla="*/ 2677583 h 4656666"/>
              <a:gd name="connsiteX15" fmla="*/ 5291666 w 5291666"/>
              <a:gd name="connsiteY15" fmla="*/ 3119966 h 4656666"/>
              <a:gd name="connsiteX16" fmla="*/ 5291666 w 5291666"/>
              <a:gd name="connsiteY16" fmla="*/ 3795183 h 4656666"/>
              <a:gd name="connsiteX17" fmla="*/ 5291666 w 5291666"/>
              <a:gd name="connsiteY17" fmla="*/ 4656666 h 4656666"/>
              <a:gd name="connsiteX18" fmla="*/ 4597870 w 5291666"/>
              <a:gd name="connsiteY18" fmla="*/ 4656666 h 4656666"/>
              <a:gd name="connsiteX19" fmla="*/ 3956990 w 5291666"/>
              <a:gd name="connsiteY19" fmla="*/ 4656666 h 4656666"/>
              <a:gd name="connsiteX20" fmla="*/ 3474861 w 5291666"/>
              <a:gd name="connsiteY20" fmla="*/ 4656666 h 4656666"/>
              <a:gd name="connsiteX21" fmla="*/ 2781064 w 5291666"/>
              <a:gd name="connsiteY21" fmla="*/ 4656666 h 4656666"/>
              <a:gd name="connsiteX22" fmla="*/ 2193102 w 5291666"/>
              <a:gd name="connsiteY22" fmla="*/ 4656666 h 4656666"/>
              <a:gd name="connsiteX23" fmla="*/ 1763889 w 5291666"/>
              <a:gd name="connsiteY23" fmla="*/ 4656666 h 4656666"/>
              <a:gd name="connsiteX24" fmla="*/ 1175926 w 5291666"/>
              <a:gd name="connsiteY24" fmla="*/ 4656666 h 4656666"/>
              <a:gd name="connsiteX25" fmla="*/ 640880 w 5291666"/>
              <a:gd name="connsiteY25" fmla="*/ 4656666 h 4656666"/>
              <a:gd name="connsiteX26" fmla="*/ 0 w 5291666"/>
              <a:gd name="connsiteY26" fmla="*/ 4656666 h 4656666"/>
              <a:gd name="connsiteX27" fmla="*/ 0 w 5291666"/>
              <a:gd name="connsiteY27" fmla="*/ 4121149 h 4656666"/>
              <a:gd name="connsiteX28" fmla="*/ 0 w 5291666"/>
              <a:gd name="connsiteY28" fmla="*/ 3445933 h 4656666"/>
              <a:gd name="connsiteX29" fmla="*/ 0 w 5291666"/>
              <a:gd name="connsiteY29" fmla="*/ 2817283 h 4656666"/>
              <a:gd name="connsiteX30" fmla="*/ 0 w 5291666"/>
              <a:gd name="connsiteY30" fmla="*/ 2281766 h 4656666"/>
              <a:gd name="connsiteX31" fmla="*/ 0 w 5291666"/>
              <a:gd name="connsiteY31" fmla="*/ 1839383 h 4656666"/>
              <a:gd name="connsiteX32" fmla="*/ 0 w 5291666"/>
              <a:gd name="connsiteY32" fmla="*/ 1303866 h 4656666"/>
              <a:gd name="connsiteX33" fmla="*/ 0 w 5291666"/>
              <a:gd name="connsiteY33" fmla="*/ 675217 h 4656666"/>
              <a:gd name="connsiteX34" fmla="*/ 0 w 5291666"/>
              <a:gd name="connsiteY34" fmla="*/ 0 h 465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91666" h="4656666" fill="none" extrusionOk="0">
                <a:moveTo>
                  <a:pt x="0" y="0"/>
                </a:moveTo>
                <a:cubicBezTo>
                  <a:pt x="211589" y="-52594"/>
                  <a:pt x="355968" y="23414"/>
                  <a:pt x="535046" y="0"/>
                </a:cubicBezTo>
                <a:cubicBezTo>
                  <a:pt x="714124" y="-23414"/>
                  <a:pt x="898265" y="64120"/>
                  <a:pt x="1175926" y="0"/>
                </a:cubicBezTo>
                <a:cubicBezTo>
                  <a:pt x="1453587" y="-64120"/>
                  <a:pt x="1509898" y="9720"/>
                  <a:pt x="1658055" y="0"/>
                </a:cubicBezTo>
                <a:cubicBezTo>
                  <a:pt x="1806212" y="-9720"/>
                  <a:pt x="2106103" y="62504"/>
                  <a:pt x="2246018" y="0"/>
                </a:cubicBezTo>
                <a:cubicBezTo>
                  <a:pt x="2385933" y="-62504"/>
                  <a:pt x="2712841" y="45248"/>
                  <a:pt x="2886898" y="0"/>
                </a:cubicBezTo>
                <a:cubicBezTo>
                  <a:pt x="3060955" y="-45248"/>
                  <a:pt x="3210940" y="40057"/>
                  <a:pt x="3316111" y="0"/>
                </a:cubicBezTo>
                <a:cubicBezTo>
                  <a:pt x="3421282" y="-40057"/>
                  <a:pt x="3611528" y="10607"/>
                  <a:pt x="3745324" y="0"/>
                </a:cubicBezTo>
                <a:cubicBezTo>
                  <a:pt x="3879120" y="-10607"/>
                  <a:pt x="4170074" y="33509"/>
                  <a:pt x="4439120" y="0"/>
                </a:cubicBezTo>
                <a:cubicBezTo>
                  <a:pt x="4708166" y="-33509"/>
                  <a:pt x="4905159" y="90900"/>
                  <a:pt x="5291666" y="0"/>
                </a:cubicBezTo>
                <a:cubicBezTo>
                  <a:pt x="5294112" y="207821"/>
                  <a:pt x="5277685" y="325017"/>
                  <a:pt x="5291666" y="442383"/>
                </a:cubicBezTo>
                <a:cubicBezTo>
                  <a:pt x="5305647" y="559749"/>
                  <a:pt x="5269227" y="771814"/>
                  <a:pt x="5291666" y="977900"/>
                </a:cubicBezTo>
                <a:cubicBezTo>
                  <a:pt x="5314105" y="1183986"/>
                  <a:pt x="5243514" y="1359479"/>
                  <a:pt x="5291666" y="1606550"/>
                </a:cubicBezTo>
                <a:cubicBezTo>
                  <a:pt x="5339818" y="1853621"/>
                  <a:pt x="5254840" y="1995587"/>
                  <a:pt x="5291666" y="2095500"/>
                </a:cubicBezTo>
                <a:cubicBezTo>
                  <a:pt x="5328492" y="2195413"/>
                  <a:pt x="5271608" y="2436558"/>
                  <a:pt x="5291666" y="2677583"/>
                </a:cubicBezTo>
                <a:cubicBezTo>
                  <a:pt x="5311724" y="2918608"/>
                  <a:pt x="5275182" y="2924227"/>
                  <a:pt x="5291666" y="3119966"/>
                </a:cubicBezTo>
                <a:cubicBezTo>
                  <a:pt x="5308150" y="3315705"/>
                  <a:pt x="5265129" y="3542638"/>
                  <a:pt x="5291666" y="3795183"/>
                </a:cubicBezTo>
                <a:cubicBezTo>
                  <a:pt x="5318203" y="4047728"/>
                  <a:pt x="5212761" y="4334709"/>
                  <a:pt x="5291666" y="4656666"/>
                </a:cubicBezTo>
                <a:cubicBezTo>
                  <a:pt x="5134639" y="4698975"/>
                  <a:pt x="4833988" y="4655967"/>
                  <a:pt x="4597870" y="4656666"/>
                </a:cubicBezTo>
                <a:cubicBezTo>
                  <a:pt x="4361752" y="4657365"/>
                  <a:pt x="4230519" y="4649865"/>
                  <a:pt x="3956990" y="4656666"/>
                </a:cubicBezTo>
                <a:cubicBezTo>
                  <a:pt x="3683461" y="4663467"/>
                  <a:pt x="3692990" y="4620306"/>
                  <a:pt x="3474861" y="4656666"/>
                </a:cubicBezTo>
                <a:cubicBezTo>
                  <a:pt x="3256732" y="4693026"/>
                  <a:pt x="3070592" y="4637689"/>
                  <a:pt x="2781064" y="4656666"/>
                </a:cubicBezTo>
                <a:cubicBezTo>
                  <a:pt x="2491536" y="4675643"/>
                  <a:pt x="2383916" y="4621191"/>
                  <a:pt x="2193102" y="4656666"/>
                </a:cubicBezTo>
                <a:cubicBezTo>
                  <a:pt x="2002288" y="4692141"/>
                  <a:pt x="1914537" y="4616515"/>
                  <a:pt x="1763889" y="4656666"/>
                </a:cubicBezTo>
                <a:cubicBezTo>
                  <a:pt x="1613241" y="4696817"/>
                  <a:pt x="1326828" y="4635521"/>
                  <a:pt x="1175926" y="4656666"/>
                </a:cubicBezTo>
                <a:cubicBezTo>
                  <a:pt x="1025024" y="4677811"/>
                  <a:pt x="834250" y="4630568"/>
                  <a:pt x="640880" y="4656666"/>
                </a:cubicBezTo>
                <a:cubicBezTo>
                  <a:pt x="447510" y="4682764"/>
                  <a:pt x="254206" y="4639975"/>
                  <a:pt x="0" y="4656666"/>
                </a:cubicBezTo>
                <a:cubicBezTo>
                  <a:pt x="-43720" y="4450667"/>
                  <a:pt x="4519" y="4267253"/>
                  <a:pt x="0" y="4121149"/>
                </a:cubicBezTo>
                <a:cubicBezTo>
                  <a:pt x="-4519" y="3975045"/>
                  <a:pt x="48797" y="3736843"/>
                  <a:pt x="0" y="3445933"/>
                </a:cubicBezTo>
                <a:cubicBezTo>
                  <a:pt x="-48797" y="3155023"/>
                  <a:pt x="25920" y="3088891"/>
                  <a:pt x="0" y="2817283"/>
                </a:cubicBezTo>
                <a:cubicBezTo>
                  <a:pt x="-25920" y="2545675"/>
                  <a:pt x="36580" y="2516014"/>
                  <a:pt x="0" y="2281766"/>
                </a:cubicBezTo>
                <a:cubicBezTo>
                  <a:pt x="-36580" y="2047518"/>
                  <a:pt x="21315" y="1996234"/>
                  <a:pt x="0" y="1839383"/>
                </a:cubicBezTo>
                <a:cubicBezTo>
                  <a:pt x="-21315" y="1682532"/>
                  <a:pt x="21437" y="1520128"/>
                  <a:pt x="0" y="1303866"/>
                </a:cubicBezTo>
                <a:cubicBezTo>
                  <a:pt x="-21437" y="1087604"/>
                  <a:pt x="34877" y="809324"/>
                  <a:pt x="0" y="675217"/>
                </a:cubicBezTo>
                <a:cubicBezTo>
                  <a:pt x="-34877" y="541110"/>
                  <a:pt x="44645" y="186862"/>
                  <a:pt x="0" y="0"/>
                </a:cubicBezTo>
                <a:close/>
              </a:path>
              <a:path w="5291666" h="4656666" stroke="0" extrusionOk="0">
                <a:moveTo>
                  <a:pt x="0" y="0"/>
                </a:moveTo>
                <a:cubicBezTo>
                  <a:pt x="174114" y="-40761"/>
                  <a:pt x="303321" y="33028"/>
                  <a:pt x="535046" y="0"/>
                </a:cubicBezTo>
                <a:cubicBezTo>
                  <a:pt x="766771" y="-33028"/>
                  <a:pt x="775311" y="18343"/>
                  <a:pt x="964259" y="0"/>
                </a:cubicBezTo>
                <a:cubicBezTo>
                  <a:pt x="1153207" y="-18343"/>
                  <a:pt x="1366468" y="50082"/>
                  <a:pt x="1658055" y="0"/>
                </a:cubicBezTo>
                <a:cubicBezTo>
                  <a:pt x="1949642" y="-50082"/>
                  <a:pt x="1961525" y="31677"/>
                  <a:pt x="2193102" y="0"/>
                </a:cubicBezTo>
                <a:cubicBezTo>
                  <a:pt x="2424679" y="-31677"/>
                  <a:pt x="2482473" y="5744"/>
                  <a:pt x="2728148" y="0"/>
                </a:cubicBezTo>
                <a:cubicBezTo>
                  <a:pt x="2973823" y="-5744"/>
                  <a:pt x="3243475" y="41341"/>
                  <a:pt x="3421944" y="0"/>
                </a:cubicBezTo>
                <a:cubicBezTo>
                  <a:pt x="3600413" y="-41341"/>
                  <a:pt x="3745690" y="11691"/>
                  <a:pt x="3904074" y="0"/>
                </a:cubicBezTo>
                <a:cubicBezTo>
                  <a:pt x="4062458" y="-11691"/>
                  <a:pt x="4386884" y="63014"/>
                  <a:pt x="4597870" y="0"/>
                </a:cubicBezTo>
                <a:cubicBezTo>
                  <a:pt x="4808856" y="-63014"/>
                  <a:pt x="5046777" y="4376"/>
                  <a:pt x="5291666" y="0"/>
                </a:cubicBezTo>
                <a:cubicBezTo>
                  <a:pt x="5303980" y="204548"/>
                  <a:pt x="5237042" y="309939"/>
                  <a:pt x="5291666" y="582083"/>
                </a:cubicBezTo>
                <a:cubicBezTo>
                  <a:pt x="5346290" y="854227"/>
                  <a:pt x="5224676" y="950004"/>
                  <a:pt x="5291666" y="1164167"/>
                </a:cubicBezTo>
                <a:cubicBezTo>
                  <a:pt x="5358656" y="1378330"/>
                  <a:pt x="5277035" y="1581402"/>
                  <a:pt x="5291666" y="1792816"/>
                </a:cubicBezTo>
                <a:cubicBezTo>
                  <a:pt x="5306297" y="2004230"/>
                  <a:pt x="5253319" y="2057832"/>
                  <a:pt x="5291666" y="2235200"/>
                </a:cubicBezTo>
                <a:cubicBezTo>
                  <a:pt x="5330013" y="2412568"/>
                  <a:pt x="5238505" y="2609101"/>
                  <a:pt x="5291666" y="2817283"/>
                </a:cubicBezTo>
                <a:cubicBezTo>
                  <a:pt x="5344827" y="3025465"/>
                  <a:pt x="5276961" y="3134458"/>
                  <a:pt x="5291666" y="3399366"/>
                </a:cubicBezTo>
                <a:cubicBezTo>
                  <a:pt x="5306371" y="3664274"/>
                  <a:pt x="5240222" y="3795293"/>
                  <a:pt x="5291666" y="3981449"/>
                </a:cubicBezTo>
                <a:cubicBezTo>
                  <a:pt x="5343110" y="4167605"/>
                  <a:pt x="5228383" y="4432890"/>
                  <a:pt x="5291666" y="4656666"/>
                </a:cubicBezTo>
                <a:cubicBezTo>
                  <a:pt x="5011215" y="4724315"/>
                  <a:pt x="4885374" y="4616088"/>
                  <a:pt x="4650786" y="4656666"/>
                </a:cubicBezTo>
                <a:cubicBezTo>
                  <a:pt x="4416198" y="4697244"/>
                  <a:pt x="4376114" y="4617550"/>
                  <a:pt x="4221574" y="4656666"/>
                </a:cubicBezTo>
                <a:cubicBezTo>
                  <a:pt x="4067034" y="4695782"/>
                  <a:pt x="3923260" y="4633847"/>
                  <a:pt x="3739444" y="4656666"/>
                </a:cubicBezTo>
                <a:cubicBezTo>
                  <a:pt x="3555628" y="4679485"/>
                  <a:pt x="3189319" y="4619507"/>
                  <a:pt x="3045648" y="4656666"/>
                </a:cubicBezTo>
                <a:cubicBezTo>
                  <a:pt x="2901977" y="4693825"/>
                  <a:pt x="2653311" y="4592314"/>
                  <a:pt x="2457685" y="4656666"/>
                </a:cubicBezTo>
                <a:cubicBezTo>
                  <a:pt x="2262059" y="4721018"/>
                  <a:pt x="2116611" y="4604607"/>
                  <a:pt x="1975555" y="4656666"/>
                </a:cubicBezTo>
                <a:cubicBezTo>
                  <a:pt x="1834499" y="4708725"/>
                  <a:pt x="1675896" y="4591664"/>
                  <a:pt x="1387592" y="4656666"/>
                </a:cubicBezTo>
                <a:cubicBezTo>
                  <a:pt x="1099288" y="4721668"/>
                  <a:pt x="1126704" y="4621302"/>
                  <a:pt x="958380" y="4656666"/>
                </a:cubicBezTo>
                <a:cubicBezTo>
                  <a:pt x="790056" y="4692030"/>
                  <a:pt x="731508" y="4618778"/>
                  <a:pt x="529167" y="4656666"/>
                </a:cubicBezTo>
                <a:cubicBezTo>
                  <a:pt x="326826" y="4694554"/>
                  <a:pt x="195210" y="4655364"/>
                  <a:pt x="0" y="4656666"/>
                </a:cubicBezTo>
                <a:cubicBezTo>
                  <a:pt x="-22943" y="4448076"/>
                  <a:pt x="45276" y="4320587"/>
                  <a:pt x="0" y="4167716"/>
                </a:cubicBezTo>
                <a:cubicBezTo>
                  <a:pt x="-45276" y="4014845"/>
                  <a:pt x="71987" y="3768756"/>
                  <a:pt x="0" y="3492500"/>
                </a:cubicBezTo>
                <a:cubicBezTo>
                  <a:pt x="-71987" y="3216244"/>
                  <a:pt x="29685" y="3221055"/>
                  <a:pt x="0" y="2956983"/>
                </a:cubicBezTo>
                <a:cubicBezTo>
                  <a:pt x="-29685" y="2692911"/>
                  <a:pt x="13775" y="2619080"/>
                  <a:pt x="0" y="2514600"/>
                </a:cubicBezTo>
                <a:cubicBezTo>
                  <a:pt x="-13775" y="2410120"/>
                  <a:pt x="35326" y="2087451"/>
                  <a:pt x="0" y="1885950"/>
                </a:cubicBezTo>
                <a:cubicBezTo>
                  <a:pt x="-35326" y="1684449"/>
                  <a:pt x="944" y="1503188"/>
                  <a:pt x="0" y="1397000"/>
                </a:cubicBezTo>
                <a:cubicBezTo>
                  <a:pt x="-944" y="1290812"/>
                  <a:pt x="8553" y="1022951"/>
                  <a:pt x="0" y="768350"/>
                </a:cubicBezTo>
                <a:cubicBezTo>
                  <a:pt x="-8553" y="513749"/>
                  <a:pt x="86591" y="272742"/>
                  <a:pt x="0" y="0"/>
                </a:cubicBezTo>
                <a:close/>
              </a:path>
            </a:pathLst>
          </a:custGeom>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Tree>
    <p:extLst>
      <p:ext uri="{BB962C8B-B14F-4D97-AF65-F5344CB8AC3E}">
        <p14:creationId xmlns:p14="http://schemas.microsoft.com/office/powerpoint/2010/main" val="3484928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8A3474-A3A2-4200-9E98-3433E3D19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3A3D0CF5-C0A0-4195-804D-B82489B1D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screenshot&#10;&#10;Descrizione generata automaticamente">
            <a:extLst>
              <a:ext uri="{FF2B5EF4-FFF2-40B4-BE49-F238E27FC236}">
                <a16:creationId xmlns:a16="http://schemas.microsoft.com/office/drawing/2014/main" id="{633A6E44-27F1-47C7-B3ED-572F856E2E48}"/>
              </a:ext>
            </a:extLst>
          </p:cNvPr>
          <p:cNvPicPr>
            <a:picLocks noChangeAspect="1"/>
          </p:cNvPicPr>
          <p:nvPr/>
        </p:nvPicPr>
        <p:blipFill>
          <a:blip r:embed="rId2"/>
          <a:stretch>
            <a:fillRect/>
          </a:stretch>
        </p:blipFill>
        <p:spPr>
          <a:xfrm>
            <a:off x="643467" y="694289"/>
            <a:ext cx="5291666" cy="5469421"/>
          </a:xfrm>
          <a:prstGeom prst="rect">
            <a:avLst/>
          </a:prstGeom>
        </p:spPr>
      </p:pic>
      <p:pic>
        <p:nvPicPr>
          <p:cNvPr id="5" name="Immagine 4" descr="Immagine che contiene screenshot&#10;&#10;Descrizione generata automaticamente">
            <a:extLst>
              <a:ext uri="{FF2B5EF4-FFF2-40B4-BE49-F238E27FC236}">
                <a16:creationId xmlns:a16="http://schemas.microsoft.com/office/drawing/2014/main" id="{36D93296-F570-4BF6-8C73-FCE2EB00F2AF}"/>
              </a:ext>
            </a:extLst>
          </p:cNvPr>
          <p:cNvPicPr>
            <a:picLocks noChangeAspect="1"/>
          </p:cNvPicPr>
          <p:nvPr/>
        </p:nvPicPr>
        <p:blipFill>
          <a:blip r:embed="rId3"/>
          <a:stretch>
            <a:fillRect/>
          </a:stretch>
        </p:blipFill>
        <p:spPr>
          <a:xfrm>
            <a:off x="6256866" y="1722437"/>
            <a:ext cx="5291666" cy="3413124"/>
          </a:xfrm>
          <a:prstGeom prst="rect">
            <a:avLst/>
          </a:prstGeom>
        </p:spPr>
      </p:pic>
    </p:spTree>
    <p:extLst>
      <p:ext uri="{BB962C8B-B14F-4D97-AF65-F5344CB8AC3E}">
        <p14:creationId xmlns:p14="http://schemas.microsoft.com/office/powerpoint/2010/main" val="2003064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8A3474-A3A2-4200-9E98-3433E3D19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95ACA372-2FED-4BE9-A086-C3C5F482B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608DFDC-83E2-4D5A-933B-AA42493FF2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9" y="643466"/>
            <a:ext cx="4012521" cy="55710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quotidiano&#10;&#10;Descrizione generata automaticamente">
            <a:extLst>
              <a:ext uri="{FF2B5EF4-FFF2-40B4-BE49-F238E27FC236}">
                <a16:creationId xmlns:a16="http://schemas.microsoft.com/office/drawing/2014/main" id="{53723C42-3FDB-41FC-86C5-7A070058A657}"/>
              </a:ext>
            </a:extLst>
          </p:cNvPr>
          <p:cNvPicPr>
            <a:picLocks noChangeAspect="1"/>
          </p:cNvPicPr>
          <p:nvPr/>
        </p:nvPicPr>
        <p:blipFill>
          <a:blip r:embed="rId2"/>
          <a:stretch>
            <a:fillRect/>
          </a:stretch>
        </p:blipFill>
        <p:spPr>
          <a:xfrm>
            <a:off x="1225190" y="965198"/>
            <a:ext cx="2845688" cy="4927600"/>
          </a:xfrm>
          <a:prstGeom prst="rect">
            <a:avLst/>
          </a:prstGeom>
        </p:spPr>
      </p:pic>
      <p:sp>
        <p:nvSpPr>
          <p:cNvPr id="16" name="Rectangle 15">
            <a:extLst>
              <a:ext uri="{FF2B5EF4-FFF2-40B4-BE49-F238E27FC236}">
                <a16:creationId xmlns:a16="http://schemas.microsoft.com/office/drawing/2014/main" id="{26D4B9A4-218F-484D-9392-2C1E56AB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4336" y="643466"/>
            <a:ext cx="6574196" cy="55710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fotografia, gatto, sedendo, nero&#10;&#10;Descrizione generata automaticamente">
            <a:extLst>
              <a:ext uri="{FF2B5EF4-FFF2-40B4-BE49-F238E27FC236}">
                <a16:creationId xmlns:a16="http://schemas.microsoft.com/office/drawing/2014/main" id="{D69813E9-3DE9-44B4-8ED4-1A03525CF13B}"/>
              </a:ext>
            </a:extLst>
          </p:cNvPr>
          <p:cNvPicPr>
            <a:picLocks noChangeAspect="1"/>
          </p:cNvPicPr>
          <p:nvPr/>
        </p:nvPicPr>
        <p:blipFill>
          <a:blip r:embed="rId3"/>
          <a:stretch>
            <a:fillRect/>
          </a:stretch>
        </p:blipFill>
        <p:spPr>
          <a:xfrm>
            <a:off x="5296069" y="1694258"/>
            <a:ext cx="5930730" cy="3469476"/>
          </a:xfrm>
          <a:prstGeom prst="rect">
            <a:avLst/>
          </a:prstGeom>
        </p:spPr>
      </p:pic>
    </p:spTree>
    <p:extLst>
      <p:ext uri="{BB962C8B-B14F-4D97-AF65-F5344CB8AC3E}">
        <p14:creationId xmlns:p14="http://schemas.microsoft.com/office/powerpoint/2010/main" val="2364608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i multimediali online 3" title="Ecco la voce di ￃﾖtzi, ricostruita dagli studiosi di Bolzano">
            <a:hlinkClick r:id="" action="ppaction://media"/>
            <a:extLst>
              <a:ext uri="{FF2B5EF4-FFF2-40B4-BE49-F238E27FC236}">
                <a16:creationId xmlns:a16="http://schemas.microsoft.com/office/drawing/2014/main" id="{3DC370FC-393E-4391-B1E5-3DB39A492372}"/>
              </a:ext>
            </a:extLst>
          </p:cNvPr>
          <p:cNvPicPr>
            <a:picLocks noRot="1" noChangeAspect="1"/>
          </p:cNvPicPr>
          <p:nvPr>
            <a:videoFile r:link="rId1"/>
          </p:nvPr>
        </p:nvPicPr>
        <p:blipFill>
          <a:blip r:embed="rId3"/>
          <a:stretch>
            <a:fillRect/>
          </a:stretch>
        </p:blipFill>
        <p:spPr>
          <a:xfrm>
            <a:off x="977295" y="248558"/>
            <a:ext cx="6096000" cy="3429000"/>
          </a:xfrm>
          <a:prstGeom prst="rect">
            <a:avLst/>
          </a:prstGeom>
        </p:spPr>
      </p:pic>
      <p:sp>
        <p:nvSpPr>
          <p:cNvPr id="5" name="CasellaDiTesto 4">
            <a:extLst>
              <a:ext uri="{FF2B5EF4-FFF2-40B4-BE49-F238E27FC236}">
                <a16:creationId xmlns:a16="http://schemas.microsoft.com/office/drawing/2014/main" id="{587FE08B-0E4E-49BE-B732-FF26EBDD172D}"/>
              </a:ext>
            </a:extLst>
          </p:cNvPr>
          <p:cNvSpPr txBox="1"/>
          <p:nvPr/>
        </p:nvSpPr>
        <p:spPr>
          <a:xfrm>
            <a:off x="1154573" y="3677558"/>
            <a:ext cx="5741444" cy="369332"/>
          </a:xfrm>
          <a:prstGeom prst="rect">
            <a:avLst/>
          </a:prstGeom>
          <a:noFill/>
        </p:spPr>
        <p:txBody>
          <a:bodyPr wrap="none" rtlCol="0">
            <a:spAutoFit/>
          </a:bodyPr>
          <a:lstStyle/>
          <a:p>
            <a:r>
              <a:rPr lang="it-IT" dirty="0"/>
              <a:t>Mummia del </a:t>
            </a:r>
            <a:r>
              <a:rPr lang="it-IT" dirty="0" err="1"/>
              <a:t>Similaun</a:t>
            </a:r>
            <a:r>
              <a:rPr lang="it-IT" dirty="0"/>
              <a:t>: 3300 e il 3100 a.C. (Età del rame)</a:t>
            </a:r>
          </a:p>
        </p:txBody>
      </p:sp>
      <p:sp>
        <p:nvSpPr>
          <p:cNvPr id="6" name="CasellaDiTesto 5">
            <a:extLst>
              <a:ext uri="{FF2B5EF4-FFF2-40B4-BE49-F238E27FC236}">
                <a16:creationId xmlns:a16="http://schemas.microsoft.com/office/drawing/2014/main" id="{EB151214-67AA-47C0-A4C8-8836A3D2FB74}"/>
              </a:ext>
            </a:extLst>
          </p:cNvPr>
          <p:cNvSpPr txBox="1"/>
          <p:nvPr/>
        </p:nvSpPr>
        <p:spPr>
          <a:xfrm>
            <a:off x="6096000" y="5228994"/>
            <a:ext cx="4726819" cy="646331"/>
          </a:xfrm>
          <a:prstGeom prst="rect">
            <a:avLst/>
          </a:prstGeom>
          <a:noFill/>
        </p:spPr>
        <p:txBody>
          <a:bodyPr wrap="square" rtlCol="0">
            <a:spAutoFit/>
          </a:bodyPr>
          <a:lstStyle/>
          <a:p>
            <a:r>
              <a:rPr lang="it-IT" dirty="0">
                <a:hlinkClick r:id="rId4"/>
              </a:rPr>
              <a:t>https://www.sapiens.org/column/field-trips/did-neanderthals-speak/</a:t>
            </a:r>
            <a:endParaRPr lang="it-IT" dirty="0"/>
          </a:p>
        </p:txBody>
      </p:sp>
      <p:sp>
        <p:nvSpPr>
          <p:cNvPr id="7" name="CasellaDiTesto 6">
            <a:extLst>
              <a:ext uri="{FF2B5EF4-FFF2-40B4-BE49-F238E27FC236}">
                <a16:creationId xmlns:a16="http://schemas.microsoft.com/office/drawing/2014/main" id="{6BB07087-1908-4A7D-AF72-886CB0987E52}"/>
              </a:ext>
            </a:extLst>
          </p:cNvPr>
          <p:cNvSpPr txBox="1"/>
          <p:nvPr/>
        </p:nvSpPr>
        <p:spPr>
          <a:xfrm>
            <a:off x="6139543" y="4814723"/>
            <a:ext cx="4383314" cy="369332"/>
          </a:xfrm>
          <a:prstGeom prst="rect">
            <a:avLst/>
          </a:prstGeom>
          <a:noFill/>
        </p:spPr>
        <p:txBody>
          <a:bodyPr wrap="square" rtlCol="0">
            <a:spAutoFit/>
          </a:bodyPr>
          <a:lstStyle/>
          <a:p>
            <a:r>
              <a:rPr lang="it-IT" dirty="0"/>
              <a:t>Come parlava l’Uomo di Neanderthal?</a:t>
            </a:r>
          </a:p>
        </p:txBody>
      </p:sp>
    </p:spTree>
    <p:extLst>
      <p:ext uri="{BB962C8B-B14F-4D97-AF65-F5344CB8AC3E}">
        <p14:creationId xmlns:p14="http://schemas.microsoft.com/office/powerpoint/2010/main" val="108518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homunculus">
            <a:extLst>
              <a:ext uri="{FF2B5EF4-FFF2-40B4-BE49-F238E27FC236}">
                <a16:creationId xmlns:a16="http://schemas.microsoft.com/office/drawing/2014/main" id="{9A47403D-9A50-49DD-9D39-32E33C039976}"/>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10537" y="81232"/>
            <a:ext cx="8942949" cy="677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165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856C80B-FF21-4B03-8D08-8FFCEDA7D987}"/>
              </a:ext>
            </a:extLst>
          </p:cNvPr>
          <p:cNvSpPr>
            <a:spLocks noGrp="1"/>
          </p:cNvSpPr>
          <p:nvPr>
            <p:ph idx="1"/>
          </p:nvPr>
        </p:nvSpPr>
        <p:spPr>
          <a:xfrm>
            <a:off x="798285" y="188687"/>
            <a:ext cx="4828419" cy="6048828"/>
          </a:xfrm>
        </p:spPr>
        <p:txBody>
          <a:bodyPr>
            <a:normAutofit/>
          </a:bodyPr>
          <a:lstStyle/>
          <a:p>
            <a:pPr marL="0" indent="0">
              <a:buNone/>
            </a:pPr>
            <a:r>
              <a:rPr lang="it-IT" b="1" dirty="0"/>
              <a:t>AMIGDALA</a:t>
            </a:r>
          </a:p>
          <a:p>
            <a:pPr marL="0" indent="0">
              <a:buNone/>
            </a:pPr>
            <a:r>
              <a:rPr lang="it-IT" sz="1600" dirty="0"/>
              <a:t>Gestisce le </a:t>
            </a:r>
            <a:r>
              <a:rPr lang="it-IT" sz="1600" dirty="0" err="1"/>
              <a:t>nosre</a:t>
            </a:r>
            <a:r>
              <a:rPr lang="it-IT" sz="1600" dirty="0"/>
              <a:t> sensazioni di</a:t>
            </a:r>
            <a:r>
              <a:rPr lang="it-IT" sz="1600" b="1" dirty="0"/>
              <a:t> paura</a:t>
            </a:r>
            <a:r>
              <a:rPr lang="it-IT" sz="1600" dirty="0"/>
              <a:t>, </a:t>
            </a:r>
            <a:r>
              <a:rPr lang="it-IT" sz="1600" b="1" dirty="0"/>
              <a:t>ansietà</a:t>
            </a:r>
            <a:r>
              <a:rPr lang="it-IT" sz="1600" dirty="0"/>
              <a:t>, </a:t>
            </a:r>
            <a:r>
              <a:rPr lang="it-IT" sz="1600" b="1" dirty="0"/>
              <a:t>stress</a:t>
            </a:r>
            <a:r>
              <a:rPr lang="it-IT" sz="1600" dirty="0"/>
              <a:t>. Si tratta, a livello anatomico, di un gruppetto di strutture interconnesse a livello del lobo temporale, dalla forma ovoidale, tanto che il nome stesso deriva dal termine greco </a:t>
            </a:r>
            <a:r>
              <a:rPr lang="it-IT" sz="1600" i="1" dirty="0" err="1"/>
              <a:t>amygdala</a:t>
            </a:r>
            <a:r>
              <a:rPr lang="it-IT" sz="1600" dirty="0"/>
              <a:t>, che significa </a:t>
            </a:r>
            <a:r>
              <a:rPr lang="it-IT" sz="1600" b="1" dirty="0"/>
              <a:t>mandorla</a:t>
            </a:r>
            <a:r>
              <a:rPr lang="it-IT" sz="1600" dirty="0"/>
              <a:t>. </a:t>
            </a:r>
          </a:p>
          <a:p>
            <a:pPr marL="0" indent="0">
              <a:buNone/>
            </a:pPr>
            <a:r>
              <a:rPr lang="it-IT" sz="1600" dirty="0"/>
              <a:t>Gioca un ruolo fondamentale nell’elaborazione delle </a:t>
            </a:r>
            <a:r>
              <a:rPr lang="it-IT" sz="1600" b="1" dirty="0"/>
              <a:t>emozioni </a:t>
            </a:r>
            <a:r>
              <a:rPr lang="it-IT" sz="1600" dirty="0"/>
              <a:t>ed è coinvolta nei sistemi della </a:t>
            </a:r>
            <a:r>
              <a:rPr lang="it-IT" sz="1600" b="1" dirty="0"/>
              <a:t>memoria emozionale</a:t>
            </a:r>
            <a:r>
              <a:rPr lang="it-IT" sz="1600" dirty="0"/>
              <a:t>: quelli che fanno scattare i meccanismi di comparazione tra gli stimoli che riceviamo e le nostre esperienze passate. Una delle ultime ipotesi inoltre è che, nonostante sia stata finora associata solo con emozioni negative, l’amigdala abbia in realtà più a che fare con l’</a:t>
            </a:r>
            <a:r>
              <a:rPr lang="it-IT" sz="1600" b="1" dirty="0"/>
              <a:t>intensità</a:t>
            </a:r>
            <a:r>
              <a:rPr lang="it-IT" sz="1600" dirty="0"/>
              <a:t> dell’emozione, e non esclusivamente con la valenza (wired.it).</a:t>
            </a:r>
          </a:p>
          <a:p>
            <a:pPr marL="0" indent="0">
              <a:buNone/>
            </a:pPr>
            <a:endParaRPr lang="it-IT" sz="1600" dirty="0"/>
          </a:p>
        </p:txBody>
      </p:sp>
      <p:pic>
        <p:nvPicPr>
          <p:cNvPr id="5122" name="Picture 2" descr="Immagine correlata">
            <a:extLst>
              <a:ext uri="{FF2B5EF4-FFF2-40B4-BE49-F238E27FC236}">
                <a16:creationId xmlns:a16="http://schemas.microsoft.com/office/drawing/2014/main" id="{22715882-EFAF-4917-8451-F1C561B1DE2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174724" y="4252685"/>
            <a:ext cx="2818190" cy="28466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isultati immagini per amigdala">
            <a:extLst>
              <a:ext uri="{FF2B5EF4-FFF2-40B4-BE49-F238E27FC236}">
                <a16:creationId xmlns:a16="http://schemas.microsoft.com/office/drawing/2014/main" id="{8772784C-0286-480C-A11B-222DCA4680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77861" y="514048"/>
            <a:ext cx="5975471" cy="5975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120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2FCE9E8-E796-4326-B778-03416156130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3561" y="945961"/>
            <a:ext cx="6517065" cy="46460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Segnaposto contenuto 2">
            <a:extLst>
              <a:ext uri="{FF2B5EF4-FFF2-40B4-BE49-F238E27FC236}">
                <a16:creationId xmlns:a16="http://schemas.microsoft.com/office/drawing/2014/main" id="{D135CDD0-506D-4103-B170-8621EC0C2C08}"/>
              </a:ext>
            </a:extLst>
          </p:cNvPr>
          <p:cNvGraphicFramePr>
            <a:graphicFrameLocks noGrp="1"/>
          </p:cNvGraphicFramePr>
          <p:nvPr>
            <p:ph idx="1"/>
            <p:extLst>
              <p:ext uri="{D42A27DB-BD31-4B8C-83A1-F6EECF244321}">
                <p14:modId xmlns:p14="http://schemas.microsoft.com/office/powerpoint/2010/main" val="918900730"/>
              </p:ext>
            </p:extLst>
          </p:nvPr>
        </p:nvGraphicFramePr>
        <p:xfrm>
          <a:off x="7860667" y="193524"/>
          <a:ext cx="4012019" cy="6664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8372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DDE4639-E2F3-4EE9-B80E-293094458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DD325C89-A8F5-4722-9909-C88782FADD82}"/>
              </a:ext>
            </a:extLst>
          </p:cNvPr>
          <p:cNvSpPr>
            <a:spLocks noGrp="1"/>
          </p:cNvSpPr>
          <p:nvPr>
            <p:ph idx="1"/>
          </p:nvPr>
        </p:nvSpPr>
        <p:spPr>
          <a:xfrm>
            <a:off x="795093" y="1511905"/>
            <a:ext cx="5793475" cy="3581400"/>
          </a:xfrm>
        </p:spPr>
        <p:txBody>
          <a:bodyPr>
            <a:normAutofit/>
          </a:bodyPr>
          <a:lstStyle/>
          <a:p>
            <a:pPr marL="0" indent="0">
              <a:buNone/>
            </a:pPr>
            <a:r>
              <a:rPr lang="it-IT" b="1" dirty="0"/>
              <a:t>La zona del corpo </a:t>
            </a:r>
            <a:r>
              <a:rPr lang="it-IT" b="1" dirty="0" err="1"/>
              <a:t>extrastriata</a:t>
            </a:r>
            <a:br>
              <a:rPr lang="it-IT" dirty="0"/>
            </a:br>
            <a:r>
              <a:rPr lang="it-IT" dirty="0"/>
              <a:t>Scoperta appena nel 2001, questa regione della corteccia visiva è deputata a riconoscere il resto della </a:t>
            </a:r>
            <a:r>
              <a:rPr lang="it-IT" b="1" dirty="0"/>
              <a:t>figura umana</a:t>
            </a:r>
            <a:r>
              <a:rPr lang="it-IT" dirty="0"/>
              <a:t>, cioè le altre </a:t>
            </a:r>
            <a:r>
              <a:rPr lang="it-IT" b="1" dirty="0"/>
              <a:t>parti del corpo</a:t>
            </a:r>
            <a:r>
              <a:rPr lang="it-IT" dirty="0"/>
              <a:t>. Il dibattito se si trattasse dell’interpretazione esclusivamente delle </a:t>
            </a:r>
            <a:r>
              <a:rPr lang="it-IT" b="1" dirty="0"/>
              <a:t>forme</a:t>
            </a:r>
            <a:r>
              <a:rPr lang="it-IT" dirty="0"/>
              <a:t> o anche del </a:t>
            </a:r>
            <a:r>
              <a:rPr lang="it-IT" b="1" dirty="0"/>
              <a:t>movimento</a:t>
            </a:r>
            <a:r>
              <a:rPr lang="it-IT" dirty="0"/>
              <a:t>, e quindi della gestualità, ha animato e anima tutt’ora la ricerca, anche se gli studi </a:t>
            </a:r>
            <a:r>
              <a:rPr lang="it-IT" b="1" dirty="0"/>
              <a:t>più recenti</a:t>
            </a:r>
            <a:r>
              <a:rPr lang="it-IT" dirty="0"/>
              <a:t> spostano l’ago della bilancia sul suo ruolo nel riconoscimento dei corpi statici, e quindi delle forme, rispetto che all’identificazione del movimento (wired.it).</a:t>
            </a:r>
          </a:p>
          <a:p>
            <a:endParaRPr lang="it-IT" dirty="0"/>
          </a:p>
        </p:txBody>
      </p:sp>
      <p:sp>
        <p:nvSpPr>
          <p:cNvPr id="75" name="Rectangle 74">
            <a:extLst>
              <a:ext uri="{FF2B5EF4-FFF2-40B4-BE49-F238E27FC236}">
                <a16:creationId xmlns:a16="http://schemas.microsoft.com/office/drawing/2014/main" id="{61A70EFD-1DA0-4CE0-B692-D2CD9A7C9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661"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148" name="Picture 4" descr="Risultati immagini per 3. La zona del corpo extrastriata Scoperta appena nel 2001, questa regione della corteccia visiva è deputata (a differenza della precedente, concentrata sui volti), a riconoscere il resto della figura umana, cioè le altre parti del corpo. Il dibattito se si trattasse dell’interpretazione esclusivamente delle forme o anche del movimento, e quindi della gestualità, ha animato e anima tutt’ora la ricerca, anche se gli studi più recenti spostano l’ago della bilancia sul suo ruolo nel riconoscimento dei corpi statici, e quindi delle forme, rispetto che all’identificazione del movimento.">
            <a:extLst>
              <a:ext uri="{FF2B5EF4-FFF2-40B4-BE49-F238E27FC236}">
                <a16:creationId xmlns:a16="http://schemas.microsoft.com/office/drawing/2014/main" id="{D32368F9-C1AF-4E44-B6CE-BB587B9B86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07063" y="643467"/>
            <a:ext cx="2590133" cy="2705100"/>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664F5C10-394D-49FD-8D00-69BBD5612A6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37090" y="3532391"/>
            <a:ext cx="3730079" cy="2659185"/>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826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C0AAD-34CB-4671-9628-7EAD5F1F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194" name="Picture 2" descr="Risultati immagini per complesso occipitale laterale">
            <a:extLst>
              <a:ext uri="{FF2B5EF4-FFF2-40B4-BE49-F238E27FC236}">
                <a16:creationId xmlns:a16="http://schemas.microsoft.com/office/drawing/2014/main" id="{E541DFEC-72DF-40BA-BB71-EB502D8D6C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3561" y="1322006"/>
            <a:ext cx="6517065" cy="389394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A03236B7-25F7-478C-A1D0-7AD5202B07BB}"/>
              </a:ext>
            </a:extLst>
          </p:cNvPr>
          <p:cNvSpPr/>
          <p:nvPr/>
        </p:nvSpPr>
        <p:spPr>
          <a:xfrm>
            <a:off x="7981620" y="1322006"/>
            <a:ext cx="3656419" cy="3581400"/>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pPr>
            <a:r>
              <a:rPr lang="en-US" sz="1700" b="1" dirty="0">
                <a:solidFill>
                  <a:schemeClr val="tx2"/>
                </a:solidFill>
              </a:rPr>
              <a:t>Il </a:t>
            </a:r>
            <a:r>
              <a:rPr lang="en-US" sz="1700" b="1" dirty="0" err="1">
                <a:solidFill>
                  <a:schemeClr val="tx2"/>
                </a:solidFill>
              </a:rPr>
              <a:t>complesso</a:t>
            </a:r>
            <a:r>
              <a:rPr lang="en-US" sz="1700" b="1" dirty="0">
                <a:solidFill>
                  <a:schemeClr val="tx2"/>
                </a:solidFill>
              </a:rPr>
              <a:t> </a:t>
            </a:r>
            <a:r>
              <a:rPr lang="en-US" sz="1700" b="1" dirty="0" err="1">
                <a:solidFill>
                  <a:schemeClr val="tx2"/>
                </a:solidFill>
              </a:rPr>
              <a:t>occipitale</a:t>
            </a:r>
            <a:r>
              <a:rPr lang="en-US" sz="1700" b="1" dirty="0">
                <a:solidFill>
                  <a:schemeClr val="tx2"/>
                </a:solidFill>
              </a:rPr>
              <a:t> </a:t>
            </a:r>
            <a:r>
              <a:rPr lang="en-US" sz="1700" b="1" dirty="0" err="1">
                <a:solidFill>
                  <a:schemeClr val="tx2"/>
                </a:solidFill>
              </a:rPr>
              <a:t>laterale</a:t>
            </a:r>
            <a:br>
              <a:rPr lang="en-US" sz="1700" dirty="0">
                <a:solidFill>
                  <a:schemeClr val="tx2"/>
                </a:solidFill>
              </a:rPr>
            </a:br>
            <a:r>
              <a:rPr lang="en-US" sz="1700" dirty="0">
                <a:solidFill>
                  <a:schemeClr val="tx2"/>
                </a:solidFill>
              </a:rPr>
              <a:t>Si </a:t>
            </a:r>
            <a:r>
              <a:rPr lang="en-US" sz="1700" dirty="0" err="1">
                <a:solidFill>
                  <a:schemeClr val="tx2"/>
                </a:solidFill>
              </a:rPr>
              <a:t>tratta</a:t>
            </a:r>
            <a:r>
              <a:rPr lang="en-US" sz="1700" dirty="0">
                <a:solidFill>
                  <a:schemeClr val="tx2"/>
                </a:solidFill>
              </a:rPr>
              <a:t> di </a:t>
            </a:r>
            <a:r>
              <a:rPr lang="en-US" sz="1700" dirty="0" err="1">
                <a:solidFill>
                  <a:schemeClr val="tx2"/>
                </a:solidFill>
              </a:rPr>
              <a:t>un’ampia</a:t>
            </a:r>
            <a:r>
              <a:rPr lang="en-US" sz="1700" dirty="0">
                <a:solidFill>
                  <a:schemeClr val="tx2"/>
                </a:solidFill>
              </a:rPr>
              <a:t> </a:t>
            </a:r>
            <a:r>
              <a:rPr lang="en-US" sz="1700" dirty="0" err="1">
                <a:solidFill>
                  <a:schemeClr val="tx2"/>
                </a:solidFill>
              </a:rPr>
              <a:t>ampia</a:t>
            </a:r>
            <a:r>
              <a:rPr lang="en-US" sz="1700" dirty="0">
                <a:solidFill>
                  <a:schemeClr val="tx2"/>
                </a:solidFill>
              </a:rPr>
              <a:t> </a:t>
            </a:r>
            <a:r>
              <a:rPr lang="en-US" sz="1700" dirty="0" err="1">
                <a:solidFill>
                  <a:schemeClr val="tx2"/>
                </a:solidFill>
              </a:rPr>
              <a:t>regione</a:t>
            </a:r>
            <a:r>
              <a:rPr lang="en-US" sz="1700" dirty="0">
                <a:solidFill>
                  <a:schemeClr val="tx2"/>
                </a:solidFill>
              </a:rPr>
              <a:t> </a:t>
            </a:r>
            <a:r>
              <a:rPr lang="en-US" sz="1700" dirty="0" err="1">
                <a:solidFill>
                  <a:schemeClr val="tx2"/>
                </a:solidFill>
              </a:rPr>
              <a:t>della</a:t>
            </a:r>
            <a:r>
              <a:rPr lang="en-US" sz="1700" dirty="0">
                <a:solidFill>
                  <a:schemeClr val="tx2"/>
                </a:solidFill>
              </a:rPr>
              <a:t> </a:t>
            </a:r>
            <a:r>
              <a:rPr lang="en-US" sz="1700" dirty="0" err="1">
                <a:solidFill>
                  <a:schemeClr val="tx2"/>
                </a:solidFill>
              </a:rPr>
              <a:t>corteccia</a:t>
            </a:r>
            <a:r>
              <a:rPr lang="en-US" sz="1700" dirty="0">
                <a:solidFill>
                  <a:schemeClr val="tx2"/>
                </a:solidFill>
              </a:rPr>
              <a:t> </a:t>
            </a:r>
            <a:r>
              <a:rPr lang="en-US" sz="1700" dirty="0" err="1">
                <a:solidFill>
                  <a:schemeClr val="tx2"/>
                </a:solidFill>
              </a:rPr>
              <a:t>visiva</a:t>
            </a:r>
            <a:r>
              <a:rPr lang="en-US" sz="1700" dirty="0">
                <a:solidFill>
                  <a:schemeClr val="tx2"/>
                </a:solidFill>
              </a:rPr>
              <a:t> </a:t>
            </a:r>
            <a:r>
              <a:rPr lang="en-US" sz="1700" dirty="0" err="1">
                <a:solidFill>
                  <a:schemeClr val="tx2"/>
                </a:solidFill>
              </a:rPr>
              <a:t>che</a:t>
            </a:r>
            <a:r>
              <a:rPr lang="en-US" sz="1700" dirty="0">
                <a:solidFill>
                  <a:schemeClr val="tx2"/>
                </a:solidFill>
              </a:rPr>
              <a:t> </a:t>
            </a:r>
            <a:r>
              <a:rPr lang="en-US" sz="1700" dirty="0" err="1">
                <a:solidFill>
                  <a:schemeClr val="tx2"/>
                </a:solidFill>
              </a:rPr>
              <a:t>riveste</a:t>
            </a:r>
            <a:r>
              <a:rPr lang="en-US" sz="1700" dirty="0">
                <a:solidFill>
                  <a:schemeClr val="tx2"/>
                </a:solidFill>
              </a:rPr>
              <a:t> un </a:t>
            </a:r>
            <a:r>
              <a:rPr lang="en-US" sz="1700" dirty="0" err="1">
                <a:solidFill>
                  <a:schemeClr val="tx2"/>
                </a:solidFill>
              </a:rPr>
              <a:t>ruolo</a:t>
            </a:r>
            <a:r>
              <a:rPr lang="en-US" sz="1700" dirty="0">
                <a:solidFill>
                  <a:schemeClr val="tx2"/>
                </a:solidFill>
              </a:rPr>
              <a:t> </a:t>
            </a:r>
            <a:r>
              <a:rPr lang="en-US" sz="1700" dirty="0" err="1">
                <a:solidFill>
                  <a:schemeClr val="tx2"/>
                </a:solidFill>
              </a:rPr>
              <a:t>centrale</a:t>
            </a:r>
            <a:r>
              <a:rPr lang="en-US" sz="1700" dirty="0">
                <a:solidFill>
                  <a:schemeClr val="tx2"/>
                </a:solidFill>
              </a:rPr>
              <a:t> </a:t>
            </a:r>
            <a:r>
              <a:rPr lang="en-US" sz="1700" dirty="0" err="1">
                <a:solidFill>
                  <a:schemeClr val="tx2"/>
                </a:solidFill>
              </a:rPr>
              <a:t>nel</a:t>
            </a:r>
            <a:r>
              <a:rPr lang="en-US" sz="1700" dirty="0">
                <a:solidFill>
                  <a:schemeClr val="tx2"/>
                </a:solidFill>
              </a:rPr>
              <a:t> </a:t>
            </a:r>
            <a:r>
              <a:rPr lang="en-US" sz="1700" b="1" dirty="0" err="1">
                <a:solidFill>
                  <a:schemeClr val="tx2"/>
                </a:solidFill>
              </a:rPr>
              <a:t>riconoscimento</a:t>
            </a:r>
            <a:r>
              <a:rPr lang="en-US" sz="1700" b="1" dirty="0">
                <a:solidFill>
                  <a:schemeClr val="tx2"/>
                </a:solidFill>
              </a:rPr>
              <a:t> </a:t>
            </a:r>
            <a:r>
              <a:rPr lang="en-US" sz="1700" b="1" dirty="0" err="1">
                <a:solidFill>
                  <a:schemeClr val="tx2"/>
                </a:solidFill>
              </a:rPr>
              <a:t>degli</a:t>
            </a:r>
            <a:r>
              <a:rPr lang="en-US" sz="1700" b="1" dirty="0">
                <a:solidFill>
                  <a:schemeClr val="tx2"/>
                </a:solidFill>
              </a:rPr>
              <a:t> </a:t>
            </a:r>
            <a:r>
              <a:rPr lang="en-US" sz="1700" b="1" dirty="0" err="1">
                <a:solidFill>
                  <a:schemeClr val="tx2"/>
                </a:solidFill>
              </a:rPr>
              <a:t>oggetti</a:t>
            </a:r>
            <a:r>
              <a:rPr lang="en-US" sz="1700" dirty="0">
                <a:solidFill>
                  <a:schemeClr val="tx2"/>
                </a:solidFill>
              </a:rPr>
              <a:t>, e in </a:t>
            </a:r>
            <a:r>
              <a:rPr lang="en-US" sz="1700" dirty="0" err="1">
                <a:solidFill>
                  <a:schemeClr val="tx2"/>
                </a:solidFill>
              </a:rPr>
              <a:t>particolare</a:t>
            </a:r>
            <a:r>
              <a:rPr lang="en-US" sz="1700" dirty="0">
                <a:solidFill>
                  <a:schemeClr val="tx2"/>
                </a:solidFill>
              </a:rPr>
              <a:t> </a:t>
            </a:r>
            <a:r>
              <a:rPr lang="en-US" sz="1700" dirty="0" err="1">
                <a:solidFill>
                  <a:schemeClr val="tx2"/>
                </a:solidFill>
              </a:rPr>
              <a:t>della</a:t>
            </a:r>
            <a:r>
              <a:rPr lang="en-US" sz="1700" dirty="0">
                <a:solidFill>
                  <a:schemeClr val="tx2"/>
                </a:solidFill>
              </a:rPr>
              <a:t> </a:t>
            </a:r>
            <a:r>
              <a:rPr lang="en-US" sz="1700" dirty="0" err="1">
                <a:solidFill>
                  <a:schemeClr val="tx2"/>
                </a:solidFill>
              </a:rPr>
              <a:t>loro</a:t>
            </a:r>
            <a:r>
              <a:rPr lang="en-US" sz="1700" dirty="0">
                <a:solidFill>
                  <a:schemeClr val="tx2"/>
                </a:solidFill>
              </a:rPr>
              <a:t> </a:t>
            </a:r>
            <a:r>
              <a:rPr lang="en-US" sz="1700" b="1" dirty="0">
                <a:solidFill>
                  <a:schemeClr val="tx2"/>
                </a:solidFill>
              </a:rPr>
              <a:t>forma</a:t>
            </a:r>
            <a:r>
              <a:rPr lang="en-US" sz="1700" dirty="0">
                <a:solidFill>
                  <a:schemeClr val="tx2"/>
                </a:solidFill>
              </a:rPr>
              <a:t>, </a:t>
            </a:r>
            <a:r>
              <a:rPr lang="en-US" sz="1700" dirty="0" err="1">
                <a:solidFill>
                  <a:schemeClr val="tx2"/>
                </a:solidFill>
              </a:rPr>
              <a:t>che</a:t>
            </a:r>
            <a:r>
              <a:rPr lang="en-US" sz="1700" dirty="0">
                <a:solidFill>
                  <a:schemeClr val="tx2"/>
                </a:solidFill>
              </a:rPr>
              <a:t> </a:t>
            </a:r>
            <a:r>
              <a:rPr lang="en-US" sz="1700" dirty="0" err="1">
                <a:solidFill>
                  <a:schemeClr val="tx2"/>
                </a:solidFill>
              </a:rPr>
              <a:t>riesce</a:t>
            </a:r>
            <a:r>
              <a:rPr lang="en-US" sz="1700" dirty="0">
                <a:solidFill>
                  <a:schemeClr val="tx2"/>
                </a:solidFill>
              </a:rPr>
              <a:t> a </a:t>
            </a:r>
            <a:r>
              <a:rPr lang="en-US" sz="1700" dirty="0" err="1">
                <a:solidFill>
                  <a:schemeClr val="tx2"/>
                </a:solidFill>
              </a:rPr>
              <a:t>distinguere</a:t>
            </a:r>
            <a:r>
              <a:rPr lang="en-US" sz="1700" dirty="0">
                <a:solidFill>
                  <a:schemeClr val="tx2"/>
                </a:solidFill>
              </a:rPr>
              <a:t> </a:t>
            </a:r>
            <a:r>
              <a:rPr lang="en-US" sz="1700" dirty="0" err="1">
                <a:solidFill>
                  <a:schemeClr val="tx2"/>
                </a:solidFill>
              </a:rPr>
              <a:t>dagli</a:t>
            </a:r>
            <a:r>
              <a:rPr lang="en-US" sz="1700" dirty="0">
                <a:solidFill>
                  <a:schemeClr val="tx2"/>
                </a:solidFill>
              </a:rPr>
              <a:t> </a:t>
            </a:r>
            <a:r>
              <a:rPr lang="en-US" sz="1700" dirty="0" err="1">
                <a:solidFill>
                  <a:schemeClr val="tx2"/>
                </a:solidFill>
              </a:rPr>
              <a:t>altri</a:t>
            </a:r>
            <a:r>
              <a:rPr lang="en-US" sz="1700" dirty="0">
                <a:solidFill>
                  <a:schemeClr val="tx2"/>
                </a:solidFill>
              </a:rPr>
              <a:t> </a:t>
            </a:r>
            <a:r>
              <a:rPr lang="en-US" sz="1700" dirty="0" err="1">
                <a:solidFill>
                  <a:schemeClr val="tx2"/>
                </a:solidFill>
              </a:rPr>
              <a:t>stimoli</a:t>
            </a:r>
            <a:r>
              <a:rPr lang="en-US" sz="1700" dirty="0">
                <a:solidFill>
                  <a:schemeClr val="tx2"/>
                </a:solidFill>
              </a:rPr>
              <a:t>. </a:t>
            </a:r>
            <a:r>
              <a:rPr lang="en-US" sz="1700" dirty="0" err="1">
                <a:solidFill>
                  <a:schemeClr val="tx2"/>
                </a:solidFill>
              </a:rPr>
              <a:t>Integrandosi</a:t>
            </a:r>
            <a:r>
              <a:rPr lang="en-US" sz="1700" dirty="0">
                <a:solidFill>
                  <a:schemeClr val="tx2"/>
                </a:solidFill>
              </a:rPr>
              <a:t> </a:t>
            </a:r>
            <a:r>
              <a:rPr lang="en-US" sz="1700" dirty="0" err="1">
                <a:solidFill>
                  <a:schemeClr val="tx2"/>
                </a:solidFill>
              </a:rPr>
              <a:t>all’area</a:t>
            </a:r>
            <a:r>
              <a:rPr lang="en-US" sz="1700" dirty="0">
                <a:solidFill>
                  <a:schemeClr val="tx2"/>
                </a:solidFill>
              </a:rPr>
              <a:t> </a:t>
            </a:r>
            <a:r>
              <a:rPr lang="en-US" sz="1700" dirty="0" err="1">
                <a:solidFill>
                  <a:schemeClr val="tx2"/>
                </a:solidFill>
              </a:rPr>
              <a:t>fusiforme</a:t>
            </a:r>
            <a:r>
              <a:rPr lang="en-US" sz="1700" dirty="0">
                <a:solidFill>
                  <a:schemeClr val="tx2"/>
                </a:solidFill>
              </a:rPr>
              <a:t> </a:t>
            </a:r>
            <a:r>
              <a:rPr lang="en-US" sz="1700" dirty="0" err="1">
                <a:solidFill>
                  <a:schemeClr val="tx2"/>
                </a:solidFill>
              </a:rPr>
              <a:t>facciale</a:t>
            </a:r>
            <a:r>
              <a:rPr lang="en-US" sz="1700" dirty="0">
                <a:solidFill>
                  <a:schemeClr val="tx2"/>
                </a:solidFill>
              </a:rPr>
              <a:t> e a </a:t>
            </a:r>
            <a:r>
              <a:rPr lang="en-US" sz="1700" dirty="0" err="1">
                <a:solidFill>
                  <a:schemeClr val="tx2"/>
                </a:solidFill>
              </a:rPr>
              <a:t>quella</a:t>
            </a:r>
            <a:r>
              <a:rPr lang="en-US" sz="1700" dirty="0">
                <a:solidFill>
                  <a:schemeClr val="tx2"/>
                </a:solidFill>
              </a:rPr>
              <a:t> extra-</a:t>
            </a:r>
            <a:r>
              <a:rPr lang="en-US" sz="1700" dirty="0" err="1">
                <a:solidFill>
                  <a:schemeClr val="tx2"/>
                </a:solidFill>
              </a:rPr>
              <a:t>striata</a:t>
            </a:r>
            <a:r>
              <a:rPr lang="en-US" sz="1700" dirty="0">
                <a:solidFill>
                  <a:schemeClr val="tx2"/>
                </a:solidFill>
              </a:rPr>
              <a:t> del </a:t>
            </a:r>
            <a:r>
              <a:rPr lang="en-US" sz="1700" dirty="0" err="1">
                <a:solidFill>
                  <a:schemeClr val="tx2"/>
                </a:solidFill>
              </a:rPr>
              <a:t>corpo</a:t>
            </a:r>
            <a:r>
              <a:rPr lang="en-US" sz="1700" dirty="0">
                <a:solidFill>
                  <a:schemeClr val="tx2"/>
                </a:solidFill>
              </a:rPr>
              <a:t> </a:t>
            </a:r>
            <a:r>
              <a:rPr lang="en-US" sz="1700" dirty="0" err="1">
                <a:solidFill>
                  <a:schemeClr val="tx2"/>
                </a:solidFill>
              </a:rPr>
              <a:t>contribuisce</a:t>
            </a:r>
            <a:r>
              <a:rPr lang="en-US" sz="1700" dirty="0">
                <a:solidFill>
                  <a:schemeClr val="tx2"/>
                </a:solidFill>
              </a:rPr>
              <a:t> </a:t>
            </a:r>
            <a:r>
              <a:rPr lang="en-US" sz="1700" dirty="0" err="1">
                <a:solidFill>
                  <a:schemeClr val="tx2"/>
                </a:solidFill>
              </a:rPr>
              <a:t>alla</a:t>
            </a:r>
            <a:r>
              <a:rPr lang="en-US" sz="1700" dirty="0">
                <a:solidFill>
                  <a:schemeClr val="tx2"/>
                </a:solidFill>
              </a:rPr>
              <a:t> </a:t>
            </a:r>
            <a:r>
              <a:rPr lang="en-US" sz="1700" dirty="0" err="1">
                <a:solidFill>
                  <a:schemeClr val="tx2"/>
                </a:solidFill>
              </a:rPr>
              <a:t>costruzione</a:t>
            </a:r>
            <a:r>
              <a:rPr lang="en-US" sz="1700" dirty="0">
                <a:solidFill>
                  <a:schemeClr val="tx2"/>
                </a:solidFill>
              </a:rPr>
              <a:t> del </a:t>
            </a:r>
            <a:r>
              <a:rPr lang="en-US" sz="1700" i="1" dirty="0" err="1">
                <a:solidFill>
                  <a:schemeClr val="tx2"/>
                </a:solidFill>
              </a:rPr>
              <a:t>telaio</a:t>
            </a:r>
            <a:r>
              <a:rPr lang="en-US" sz="1700" dirty="0">
                <a:solidFill>
                  <a:schemeClr val="tx2"/>
                </a:solidFill>
              </a:rPr>
              <a:t> </a:t>
            </a:r>
            <a:r>
              <a:rPr lang="en-US" sz="1700" dirty="0" err="1">
                <a:solidFill>
                  <a:schemeClr val="tx2"/>
                </a:solidFill>
              </a:rPr>
              <a:t>che</a:t>
            </a:r>
            <a:r>
              <a:rPr lang="en-US" sz="1700" dirty="0">
                <a:solidFill>
                  <a:schemeClr val="tx2"/>
                </a:solidFill>
              </a:rPr>
              <a:t> ci </a:t>
            </a:r>
            <a:r>
              <a:rPr lang="en-US" sz="1700" dirty="0" err="1">
                <a:solidFill>
                  <a:schemeClr val="tx2"/>
                </a:solidFill>
              </a:rPr>
              <a:t>consente</a:t>
            </a:r>
            <a:r>
              <a:rPr lang="en-US" sz="1700" dirty="0">
                <a:solidFill>
                  <a:schemeClr val="tx2"/>
                </a:solidFill>
              </a:rPr>
              <a:t> di </a:t>
            </a:r>
            <a:r>
              <a:rPr lang="en-US" sz="1700" dirty="0" err="1">
                <a:solidFill>
                  <a:schemeClr val="tx2"/>
                </a:solidFill>
              </a:rPr>
              <a:t>comprendere</a:t>
            </a:r>
            <a:r>
              <a:rPr lang="en-US" sz="1700" dirty="0">
                <a:solidFill>
                  <a:schemeClr val="tx2"/>
                </a:solidFill>
              </a:rPr>
              <a:t> </a:t>
            </a:r>
            <a:r>
              <a:rPr lang="en-US" sz="1700" dirty="0" err="1">
                <a:solidFill>
                  <a:schemeClr val="tx2"/>
                </a:solidFill>
              </a:rPr>
              <a:t>visivamente</a:t>
            </a:r>
            <a:r>
              <a:rPr lang="en-US" sz="1700" dirty="0">
                <a:solidFill>
                  <a:schemeClr val="tx2"/>
                </a:solidFill>
              </a:rPr>
              <a:t> la </a:t>
            </a:r>
            <a:r>
              <a:rPr lang="en-US" sz="1700" dirty="0" err="1">
                <a:solidFill>
                  <a:schemeClr val="tx2"/>
                </a:solidFill>
              </a:rPr>
              <a:t>realtà</a:t>
            </a:r>
            <a:r>
              <a:rPr lang="en-US" sz="1700" dirty="0">
                <a:solidFill>
                  <a:schemeClr val="tx2"/>
                </a:solidFill>
              </a:rPr>
              <a:t> (wired.it).</a:t>
            </a:r>
          </a:p>
        </p:txBody>
      </p:sp>
    </p:spTree>
    <p:extLst>
      <p:ext uri="{BB962C8B-B14F-4D97-AF65-F5344CB8AC3E}">
        <p14:creationId xmlns:p14="http://schemas.microsoft.com/office/powerpoint/2010/main" val="2914002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218" name="Picture 2" descr="Risultati immagini per corteccia insulare">
            <a:extLst>
              <a:ext uri="{FF2B5EF4-FFF2-40B4-BE49-F238E27FC236}">
                <a16:creationId xmlns:a16="http://schemas.microsoft.com/office/drawing/2014/main" id="{F95EC69F-12D9-4B67-8D3E-2A4E0DFA0E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23561" y="906781"/>
            <a:ext cx="6935106" cy="445580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699474BF-FE21-4047-81D9-97AEDD21F06B}"/>
              </a:ext>
            </a:extLst>
          </p:cNvPr>
          <p:cNvSpPr txBox="1"/>
          <p:nvPr/>
        </p:nvSpPr>
        <p:spPr>
          <a:xfrm>
            <a:off x="8365065" y="381000"/>
            <a:ext cx="3348839" cy="6116562"/>
          </a:xfrm>
          <a:prstGeom prst="rect">
            <a:avLst/>
          </a:prstGeom>
        </p:spPr>
        <p:txBody>
          <a:bodyPr vert="horz" lIns="91440" tIns="45720" rIns="91440" bIns="45720" rtlCol="0">
            <a:normAutofit lnSpcReduction="10000"/>
          </a:bodyPr>
          <a:lstStyle/>
          <a:p>
            <a:pPr marL="384048" indent="-384048" defTabSz="914400">
              <a:lnSpc>
                <a:spcPct val="94000"/>
              </a:lnSpc>
              <a:spcAft>
                <a:spcPts val="200"/>
              </a:spcAft>
              <a:buFont typeface="Franklin Gothic Book" panose="020B0503020102020204" pitchFamily="34" charset="0"/>
            </a:pPr>
            <a:r>
              <a:rPr lang="en-US" sz="1600" b="1" dirty="0" err="1">
                <a:solidFill>
                  <a:schemeClr val="tx2"/>
                </a:solidFill>
              </a:rPr>
              <a:t>L’insula</a:t>
            </a:r>
            <a:br>
              <a:rPr lang="en-US" sz="1600" dirty="0">
                <a:solidFill>
                  <a:schemeClr val="tx2"/>
                </a:solidFill>
              </a:rPr>
            </a:br>
            <a:r>
              <a:rPr lang="en-US" sz="1600" dirty="0" err="1">
                <a:solidFill>
                  <a:schemeClr val="tx2"/>
                </a:solidFill>
              </a:rPr>
              <a:t>L’insula</a:t>
            </a:r>
            <a:r>
              <a:rPr lang="en-US" sz="1600" dirty="0">
                <a:solidFill>
                  <a:schemeClr val="tx2"/>
                </a:solidFill>
              </a:rPr>
              <a:t>, o </a:t>
            </a:r>
            <a:r>
              <a:rPr lang="en-US" sz="1600" b="1" dirty="0" err="1">
                <a:solidFill>
                  <a:schemeClr val="tx2"/>
                </a:solidFill>
              </a:rPr>
              <a:t>corteccia</a:t>
            </a:r>
            <a:r>
              <a:rPr lang="en-US" sz="1600" b="1" dirty="0">
                <a:solidFill>
                  <a:schemeClr val="tx2"/>
                </a:solidFill>
              </a:rPr>
              <a:t> </a:t>
            </a:r>
            <a:r>
              <a:rPr lang="en-US" sz="1600" b="1" dirty="0" err="1">
                <a:solidFill>
                  <a:schemeClr val="tx2"/>
                </a:solidFill>
              </a:rPr>
              <a:t>insulare</a:t>
            </a:r>
            <a:r>
              <a:rPr lang="en-US" sz="1600" dirty="0">
                <a:solidFill>
                  <a:schemeClr val="tx2"/>
                </a:solidFill>
              </a:rPr>
              <a:t>, è </a:t>
            </a:r>
            <a:r>
              <a:rPr lang="en-US" sz="1600" dirty="0" err="1">
                <a:solidFill>
                  <a:schemeClr val="tx2"/>
                </a:solidFill>
              </a:rPr>
              <a:t>un’area</a:t>
            </a:r>
            <a:r>
              <a:rPr lang="en-US" sz="1600" dirty="0">
                <a:solidFill>
                  <a:schemeClr val="tx2"/>
                </a:solidFill>
              </a:rPr>
              <a:t> </a:t>
            </a:r>
            <a:r>
              <a:rPr lang="en-US" sz="1600" dirty="0" err="1">
                <a:solidFill>
                  <a:schemeClr val="tx2"/>
                </a:solidFill>
              </a:rPr>
              <a:t>localizzata</a:t>
            </a:r>
            <a:r>
              <a:rPr lang="en-US" sz="1600" dirty="0">
                <a:solidFill>
                  <a:schemeClr val="tx2"/>
                </a:solidFill>
              </a:rPr>
              <a:t> in </a:t>
            </a:r>
            <a:r>
              <a:rPr lang="en-US" sz="1600" dirty="0" err="1">
                <a:solidFill>
                  <a:schemeClr val="tx2"/>
                </a:solidFill>
              </a:rPr>
              <a:t>profondità</a:t>
            </a:r>
            <a:r>
              <a:rPr lang="en-US" sz="1600" dirty="0">
                <a:solidFill>
                  <a:schemeClr val="tx2"/>
                </a:solidFill>
              </a:rPr>
              <a:t> </a:t>
            </a:r>
            <a:r>
              <a:rPr lang="en-US" sz="1600" dirty="0" err="1">
                <a:solidFill>
                  <a:schemeClr val="tx2"/>
                </a:solidFill>
              </a:rPr>
              <a:t>nel</a:t>
            </a:r>
            <a:r>
              <a:rPr lang="en-US" sz="1600" dirty="0">
                <a:solidFill>
                  <a:schemeClr val="tx2"/>
                </a:solidFill>
              </a:rPr>
              <a:t> </a:t>
            </a:r>
            <a:r>
              <a:rPr lang="en-US" sz="1600" dirty="0" err="1">
                <a:solidFill>
                  <a:schemeClr val="tx2"/>
                </a:solidFill>
              </a:rPr>
              <a:t>cervello</a:t>
            </a:r>
            <a:r>
              <a:rPr lang="en-US" sz="1600" dirty="0">
                <a:solidFill>
                  <a:schemeClr val="tx2"/>
                </a:solidFill>
              </a:rPr>
              <a:t>, </a:t>
            </a:r>
            <a:r>
              <a:rPr lang="en-US" sz="1600" dirty="0" err="1">
                <a:solidFill>
                  <a:schemeClr val="tx2"/>
                </a:solidFill>
              </a:rPr>
              <a:t>tra</a:t>
            </a:r>
            <a:r>
              <a:rPr lang="en-US" sz="1600" dirty="0">
                <a:solidFill>
                  <a:schemeClr val="tx2"/>
                </a:solidFill>
              </a:rPr>
              <a:t> </a:t>
            </a:r>
            <a:r>
              <a:rPr lang="en-US" sz="1600" dirty="0" err="1">
                <a:solidFill>
                  <a:schemeClr val="tx2"/>
                </a:solidFill>
              </a:rPr>
              <a:t>il</a:t>
            </a:r>
            <a:r>
              <a:rPr lang="en-US" sz="1600" dirty="0">
                <a:solidFill>
                  <a:schemeClr val="tx2"/>
                </a:solidFill>
              </a:rPr>
              <a:t> </a:t>
            </a:r>
            <a:r>
              <a:rPr lang="en-US" sz="1600" b="1" dirty="0">
                <a:solidFill>
                  <a:schemeClr val="tx2"/>
                </a:solidFill>
              </a:rPr>
              <a:t>lobo </a:t>
            </a:r>
            <a:r>
              <a:rPr lang="en-US" sz="1600" b="1" dirty="0" err="1">
                <a:solidFill>
                  <a:schemeClr val="tx2"/>
                </a:solidFill>
              </a:rPr>
              <a:t>temporale</a:t>
            </a:r>
            <a:r>
              <a:rPr lang="en-US" sz="1600" dirty="0">
                <a:solidFill>
                  <a:schemeClr val="tx2"/>
                </a:solidFill>
              </a:rPr>
              <a:t> e </a:t>
            </a:r>
            <a:r>
              <a:rPr lang="en-US" sz="1600" dirty="0" err="1">
                <a:solidFill>
                  <a:schemeClr val="tx2"/>
                </a:solidFill>
              </a:rPr>
              <a:t>il</a:t>
            </a:r>
            <a:r>
              <a:rPr lang="en-US" sz="1600" dirty="0">
                <a:solidFill>
                  <a:schemeClr val="tx2"/>
                </a:solidFill>
              </a:rPr>
              <a:t> </a:t>
            </a:r>
            <a:r>
              <a:rPr lang="en-US" sz="1600" b="1" dirty="0">
                <a:solidFill>
                  <a:schemeClr val="tx2"/>
                </a:solidFill>
              </a:rPr>
              <a:t>lobo </a:t>
            </a:r>
            <a:r>
              <a:rPr lang="en-US" sz="1600" b="1" dirty="0" err="1">
                <a:solidFill>
                  <a:schemeClr val="tx2"/>
                </a:solidFill>
              </a:rPr>
              <a:t>frontale</a:t>
            </a:r>
            <a:r>
              <a:rPr lang="en-US" sz="1600" dirty="0">
                <a:solidFill>
                  <a:schemeClr val="tx2"/>
                </a:solidFill>
              </a:rPr>
              <a:t>. </a:t>
            </a:r>
            <a:r>
              <a:rPr lang="en-US" sz="1600" dirty="0" err="1">
                <a:solidFill>
                  <a:schemeClr val="tx2"/>
                </a:solidFill>
              </a:rPr>
              <a:t>Risulta</a:t>
            </a:r>
            <a:r>
              <a:rPr lang="en-US" sz="1600" dirty="0">
                <a:solidFill>
                  <a:schemeClr val="tx2"/>
                </a:solidFill>
              </a:rPr>
              <a:t> </a:t>
            </a:r>
            <a:r>
              <a:rPr lang="en-US" sz="1600" dirty="0" err="1">
                <a:solidFill>
                  <a:schemeClr val="tx2"/>
                </a:solidFill>
              </a:rPr>
              <a:t>coinvolta</a:t>
            </a:r>
            <a:r>
              <a:rPr lang="en-US" sz="1600" dirty="0">
                <a:solidFill>
                  <a:schemeClr val="tx2"/>
                </a:solidFill>
              </a:rPr>
              <a:t> in </a:t>
            </a:r>
            <a:r>
              <a:rPr lang="en-US" sz="1600" dirty="0" err="1">
                <a:solidFill>
                  <a:schemeClr val="tx2"/>
                </a:solidFill>
              </a:rPr>
              <a:t>alcuni</a:t>
            </a:r>
            <a:r>
              <a:rPr lang="en-US" sz="1600" dirty="0">
                <a:solidFill>
                  <a:schemeClr val="tx2"/>
                </a:solidFill>
              </a:rPr>
              <a:t> </a:t>
            </a:r>
            <a:r>
              <a:rPr lang="en-US" sz="1600" dirty="0" err="1">
                <a:solidFill>
                  <a:schemeClr val="tx2"/>
                </a:solidFill>
              </a:rPr>
              <a:t>processi</a:t>
            </a:r>
            <a:r>
              <a:rPr lang="en-US" sz="1600" dirty="0">
                <a:solidFill>
                  <a:schemeClr val="tx2"/>
                </a:solidFill>
              </a:rPr>
              <a:t> </a:t>
            </a:r>
            <a:r>
              <a:rPr lang="en-US" sz="1600" dirty="0" err="1">
                <a:solidFill>
                  <a:schemeClr val="tx2"/>
                </a:solidFill>
              </a:rPr>
              <a:t>legati</a:t>
            </a:r>
            <a:r>
              <a:rPr lang="en-US" sz="1600" dirty="0">
                <a:solidFill>
                  <a:schemeClr val="tx2"/>
                </a:solidFill>
              </a:rPr>
              <a:t> </a:t>
            </a:r>
            <a:r>
              <a:rPr lang="en-US" sz="1600" dirty="0" err="1">
                <a:solidFill>
                  <a:schemeClr val="tx2"/>
                </a:solidFill>
              </a:rPr>
              <a:t>all’emotività</a:t>
            </a:r>
            <a:r>
              <a:rPr lang="en-US" sz="1600" dirty="0">
                <a:solidFill>
                  <a:schemeClr val="tx2"/>
                </a:solidFill>
              </a:rPr>
              <a:t>, </a:t>
            </a:r>
            <a:r>
              <a:rPr lang="en-US" sz="1600" dirty="0" err="1">
                <a:solidFill>
                  <a:schemeClr val="tx2"/>
                </a:solidFill>
              </a:rPr>
              <a:t>alla</a:t>
            </a:r>
            <a:r>
              <a:rPr lang="en-US" sz="1600" dirty="0">
                <a:solidFill>
                  <a:schemeClr val="tx2"/>
                </a:solidFill>
              </a:rPr>
              <a:t> </a:t>
            </a:r>
            <a:r>
              <a:rPr lang="en-US" sz="1600" dirty="0" err="1">
                <a:solidFill>
                  <a:schemeClr val="tx2"/>
                </a:solidFill>
              </a:rPr>
              <a:t>memorizzazione</a:t>
            </a:r>
            <a:r>
              <a:rPr lang="en-US" sz="1600" dirty="0">
                <a:solidFill>
                  <a:schemeClr val="tx2"/>
                </a:solidFill>
              </a:rPr>
              <a:t> e </a:t>
            </a:r>
            <a:r>
              <a:rPr lang="en-US" sz="1600" dirty="0" err="1">
                <a:solidFill>
                  <a:schemeClr val="tx2"/>
                </a:solidFill>
              </a:rPr>
              <a:t>alla</a:t>
            </a:r>
            <a:r>
              <a:rPr lang="en-US" sz="1600" dirty="0">
                <a:solidFill>
                  <a:schemeClr val="tx2"/>
                </a:solidFill>
              </a:rPr>
              <a:t> </a:t>
            </a:r>
            <a:r>
              <a:rPr lang="en-US" sz="1600" dirty="0" err="1">
                <a:solidFill>
                  <a:schemeClr val="tx2"/>
                </a:solidFill>
              </a:rPr>
              <a:t>conversione</a:t>
            </a:r>
            <a:r>
              <a:rPr lang="en-US" sz="1600" dirty="0">
                <a:solidFill>
                  <a:schemeClr val="tx2"/>
                </a:solidFill>
              </a:rPr>
              <a:t> </a:t>
            </a:r>
            <a:r>
              <a:rPr lang="en-US" sz="1600" dirty="0" err="1">
                <a:solidFill>
                  <a:schemeClr val="tx2"/>
                </a:solidFill>
              </a:rPr>
              <a:t>dei</a:t>
            </a:r>
            <a:r>
              <a:rPr lang="en-US" sz="1600" dirty="0">
                <a:solidFill>
                  <a:schemeClr val="tx2"/>
                </a:solidFill>
              </a:rPr>
              <a:t> </a:t>
            </a:r>
            <a:r>
              <a:rPr lang="en-US" sz="1600" dirty="0" err="1">
                <a:solidFill>
                  <a:schemeClr val="tx2"/>
                </a:solidFill>
              </a:rPr>
              <a:t>segnali</a:t>
            </a:r>
            <a:r>
              <a:rPr lang="en-US" sz="1600" dirty="0">
                <a:solidFill>
                  <a:schemeClr val="tx2"/>
                </a:solidFill>
              </a:rPr>
              <a:t> in </a:t>
            </a:r>
            <a:r>
              <a:rPr lang="en-US" sz="1600" dirty="0" err="1">
                <a:solidFill>
                  <a:schemeClr val="tx2"/>
                </a:solidFill>
              </a:rPr>
              <a:t>sensazioni</a:t>
            </a:r>
            <a:r>
              <a:rPr lang="en-US" sz="1600" dirty="0">
                <a:solidFill>
                  <a:schemeClr val="tx2"/>
                </a:solidFill>
              </a:rPr>
              <a:t> (come la fame, o </a:t>
            </a:r>
            <a:r>
              <a:rPr lang="en-US" sz="1600" dirty="0" err="1">
                <a:solidFill>
                  <a:schemeClr val="tx2"/>
                </a:solidFill>
              </a:rPr>
              <a:t>anche</a:t>
            </a:r>
            <a:r>
              <a:rPr lang="en-US" sz="1600" dirty="0">
                <a:solidFill>
                  <a:schemeClr val="tx2"/>
                </a:solidFill>
              </a:rPr>
              <a:t> </a:t>
            </a:r>
            <a:r>
              <a:rPr lang="en-US" sz="1600" dirty="0" err="1">
                <a:solidFill>
                  <a:schemeClr val="tx2"/>
                </a:solidFill>
              </a:rPr>
              <a:t>il</a:t>
            </a:r>
            <a:r>
              <a:rPr lang="en-US" sz="1600" dirty="0">
                <a:solidFill>
                  <a:schemeClr val="tx2"/>
                </a:solidFill>
              </a:rPr>
              <a:t> </a:t>
            </a:r>
            <a:r>
              <a:rPr lang="en-US" sz="1600" dirty="0" err="1">
                <a:solidFill>
                  <a:schemeClr val="tx2"/>
                </a:solidFill>
              </a:rPr>
              <a:t>bisogno</a:t>
            </a:r>
            <a:r>
              <a:rPr lang="en-US" sz="1600" dirty="0">
                <a:solidFill>
                  <a:schemeClr val="tx2"/>
                </a:solidFill>
              </a:rPr>
              <a:t> di </a:t>
            </a:r>
            <a:r>
              <a:rPr lang="en-US" sz="1600" dirty="0" err="1">
                <a:solidFill>
                  <a:schemeClr val="tx2"/>
                </a:solidFill>
              </a:rPr>
              <a:t>assumere</a:t>
            </a:r>
            <a:r>
              <a:rPr lang="en-US" sz="1600" dirty="0">
                <a:solidFill>
                  <a:schemeClr val="tx2"/>
                </a:solidFill>
              </a:rPr>
              <a:t> </a:t>
            </a:r>
            <a:r>
              <a:rPr lang="en-US" sz="1600" dirty="0" err="1">
                <a:solidFill>
                  <a:schemeClr val="tx2"/>
                </a:solidFill>
              </a:rPr>
              <a:t>droghe</a:t>
            </a:r>
            <a:r>
              <a:rPr lang="en-US" sz="1600" dirty="0">
                <a:solidFill>
                  <a:schemeClr val="tx2"/>
                </a:solidFill>
              </a:rPr>
              <a:t>).</a:t>
            </a:r>
          </a:p>
          <a:p>
            <a:pPr marL="384048" indent="-384048" defTabSz="914400">
              <a:lnSpc>
                <a:spcPct val="94000"/>
              </a:lnSpc>
              <a:spcAft>
                <a:spcPts val="200"/>
              </a:spcAft>
              <a:buFont typeface="Franklin Gothic Book" panose="020B0503020102020204" pitchFamily="34" charset="0"/>
            </a:pPr>
            <a:r>
              <a:rPr lang="en-US" sz="1600" dirty="0" err="1">
                <a:solidFill>
                  <a:schemeClr val="tx2"/>
                </a:solidFill>
              </a:rPr>
              <a:t>Molti</a:t>
            </a:r>
            <a:r>
              <a:rPr lang="en-US" sz="1600" dirty="0">
                <a:solidFill>
                  <a:schemeClr val="tx2"/>
                </a:solidFill>
              </a:rPr>
              <a:t> </a:t>
            </a:r>
            <a:r>
              <a:rPr lang="en-US" sz="1600" dirty="0" err="1">
                <a:solidFill>
                  <a:schemeClr val="tx2"/>
                </a:solidFill>
              </a:rPr>
              <a:t>studi</a:t>
            </a:r>
            <a:r>
              <a:rPr lang="en-US" sz="1600" dirty="0">
                <a:solidFill>
                  <a:schemeClr val="tx2"/>
                </a:solidFill>
              </a:rPr>
              <a:t> ne </a:t>
            </a:r>
            <a:r>
              <a:rPr lang="en-US" sz="1600" dirty="0" err="1">
                <a:solidFill>
                  <a:schemeClr val="tx2"/>
                </a:solidFill>
              </a:rPr>
              <a:t>hanno</a:t>
            </a:r>
            <a:r>
              <a:rPr lang="en-US" sz="1600" dirty="0">
                <a:solidFill>
                  <a:schemeClr val="tx2"/>
                </a:solidFill>
              </a:rPr>
              <a:t> </a:t>
            </a:r>
            <a:r>
              <a:rPr lang="en-US" sz="1600" dirty="0" err="1">
                <a:solidFill>
                  <a:schemeClr val="tx2"/>
                </a:solidFill>
              </a:rPr>
              <a:t>confermato</a:t>
            </a:r>
            <a:r>
              <a:rPr lang="en-US" sz="1600" dirty="0">
                <a:solidFill>
                  <a:schemeClr val="tx2"/>
                </a:solidFill>
              </a:rPr>
              <a:t> </a:t>
            </a:r>
            <a:r>
              <a:rPr lang="en-US" sz="1600" dirty="0" err="1">
                <a:solidFill>
                  <a:schemeClr val="tx2"/>
                </a:solidFill>
              </a:rPr>
              <a:t>il</a:t>
            </a:r>
            <a:r>
              <a:rPr lang="en-US" sz="1600" dirty="0">
                <a:solidFill>
                  <a:schemeClr val="tx2"/>
                </a:solidFill>
              </a:rPr>
              <a:t> </a:t>
            </a:r>
            <a:r>
              <a:rPr lang="en-US" sz="1600" dirty="0" err="1">
                <a:solidFill>
                  <a:schemeClr val="tx2"/>
                </a:solidFill>
              </a:rPr>
              <a:t>coinvolgimento</a:t>
            </a:r>
            <a:r>
              <a:rPr lang="en-US" sz="1600" dirty="0">
                <a:solidFill>
                  <a:schemeClr val="tx2"/>
                </a:solidFill>
              </a:rPr>
              <a:t> </a:t>
            </a:r>
            <a:r>
              <a:rPr lang="en-US" sz="1600" dirty="0" err="1">
                <a:solidFill>
                  <a:schemeClr val="tx2"/>
                </a:solidFill>
              </a:rPr>
              <a:t>nei</a:t>
            </a:r>
            <a:r>
              <a:rPr lang="en-US" sz="1600" dirty="0">
                <a:solidFill>
                  <a:schemeClr val="tx2"/>
                </a:solidFill>
              </a:rPr>
              <a:t> </a:t>
            </a:r>
            <a:r>
              <a:rPr lang="en-US" sz="1600" dirty="0" err="1">
                <a:solidFill>
                  <a:schemeClr val="tx2"/>
                </a:solidFill>
              </a:rPr>
              <a:t>circuiti</a:t>
            </a:r>
            <a:r>
              <a:rPr lang="en-US" sz="1600" dirty="0">
                <a:solidFill>
                  <a:schemeClr val="tx2"/>
                </a:solidFill>
              </a:rPr>
              <a:t> </a:t>
            </a:r>
            <a:r>
              <a:rPr lang="en-US" sz="1600" dirty="0" err="1">
                <a:solidFill>
                  <a:schemeClr val="tx2"/>
                </a:solidFill>
              </a:rPr>
              <a:t>che</a:t>
            </a:r>
            <a:r>
              <a:rPr lang="en-US" sz="1600" dirty="0">
                <a:solidFill>
                  <a:schemeClr val="tx2"/>
                </a:solidFill>
              </a:rPr>
              <a:t> </a:t>
            </a:r>
            <a:r>
              <a:rPr lang="en-US" sz="1600" dirty="0" err="1">
                <a:solidFill>
                  <a:schemeClr val="tx2"/>
                </a:solidFill>
              </a:rPr>
              <a:t>determinano</a:t>
            </a:r>
            <a:r>
              <a:rPr lang="en-US" sz="1600" dirty="0">
                <a:solidFill>
                  <a:schemeClr val="tx2"/>
                </a:solidFill>
              </a:rPr>
              <a:t> la </a:t>
            </a:r>
            <a:r>
              <a:rPr lang="en-US" sz="1600" dirty="0" err="1">
                <a:solidFill>
                  <a:schemeClr val="tx2"/>
                </a:solidFill>
              </a:rPr>
              <a:t>dipendenza</a:t>
            </a:r>
            <a:r>
              <a:rPr lang="en-US" sz="1600" dirty="0">
                <a:solidFill>
                  <a:schemeClr val="tx2"/>
                </a:solidFill>
              </a:rPr>
              <a:t> dal </a:t>
            </a:r>
            <a:r>
              <a:rPr lang="en-US" sz="1600" dirty="0" err="1">
                <a:solidFill>
                  <a:schemeClr val="tx2"/>
                </a:solidFill>
              </a:rPr>
              <a:t>fumo</a:t>
            </a:r>
            <a:r>
              <a:rPr lang="en-US" sz="1600" dirty="0">
                <a:solidFill>
                  <a:schemeClr val="tx2"/>
                </a:solidFill>
              </a:rPr>
              <a:t> </a:t>
            </a:r>
            <a:r>
              <a:rPr lang="en-US" sz="1600" dirty="0" err="1">
                <a:solidFill>
                  <a:schemeClr val="tx2"/>
                </a:solidFill>
              </a:rPr>
              <a:t>si</a:t>
            </a:r>
            <a:r>
              <a:rPr lang="en-US" sz="1600" dirty="0">
                <a:solidFill>
                  <a:schemeClr val="tx2"/>
                </a:solidFill>
              </a:rPr>
              <a:t> </a:t>
            </a:r>
            <a:r>
              <a:rPr lang="en-US" sz="1600" dirty="0" err="1">
                <a:solidFill>
                  <a:schemeClr val="tx2"/>
                </a:solidFill>
              </a:rPr>
              <a:t>sigaretta</a:t>
            </a:r>
            <a:r>
              <a:rPr lang="en-US" sz="1600" dirty="0">
                <a:solidFill>
                  <a:schemeClr val="tx2"/>
                </a:solidFill>
              </a:rPr>
              <a:t>. </a:t>
            </a:r>
            <a:r>
              <a:rPr lang="en-US" sz="1600" dirty="0" err="1">
                <a:solidFill>
                  <a:schemeClr val="tx2"/>
                </a:solidFill>
              </a:rPr>
              <a:t>Alcuni</a:t>
            </a:r>
            <a:r>
              <a:rPr lang="en-US" sz="1600" dirty="0">
                <a:solidFill>
                  <a:schemeClr val="tx2"/>
                </a:solidFill>
              </a:rPr>
              <a:t> </a:t>
            </a:r>
            <a:r>
              <a:rPr lang="en-US" sz="1600" dirty="0" err="1">
                <a:solidFill>
                  <a:schemeClr val="tx2"/>
                </a:solidFill>
              </a:rPr>
              <a:t>individui</a:t>
            </a:r>
            <a:r>
              <a:rPr lang="en-US" sz="1600" dirty="0">
                <a:solidFill>
                  <a:schemeClr val="tx2"/>
                </a:solidFill>
              </a:rPr>
              <a:t> </a:t>
            </a:r>
            <a:r>
              <a:rPr lang="en-US" sz="1600" dirty="0" err="1">
                <a:solidFill>
                  <a:schemeClr val="tx2"/>
                </a:solidFill>
              </a:rPr>
              <a:t>colpiti</a:t>
            </a:r>
            <a:r>
              <a:rPr lang="en-US" sz="1600" dirty="0">
                <a:solidFill>
                  <a:schemeClr val="tx2"/>
                </a:solidFill>
              </a:rPr>
              <a:t> </a:t>
            </a:r>
            <a:r>
              <a:rPr lang="en-US" sz="1600" dirty="0" err="1">
                <a:solidFill>
                  <a:schemeClr val="tx2"/>
                </a:solidFill>
              </a:rPr>
              <a:t>improvvisamente</a:t>
            </a:r>
            <a:r>
              <a:rPr lang="en-US" sz="1600" dirty="0">
                <a:solidFill>
                  <a:schemeClr val="tx2"/>
                </a:solidFill>
              </a:rPr>
              <a:t> da </a:t>
            </a:r>
            <a:r>
              <a:rPr lang="en-US" sz="1600" dirty="0" err="1">
                <a:solidFill>
                  <a:schemeClr val="tx2"/>
                </a:solidFill>
              </a:rPr>
              <a:t>lesioni</a:t>
            </a:r>
            <a:r>
              <a:rPr lang="en-US" sz="1600" dirty="0">
                <a:solidFill>
                  <a:schemeClr val="tx2"/>
                </a:solidFill>
              </a:rPr>
              <a:t> a </a:t>
            </a:r>
            <a:r>
              <a:rPr lang="en-US" sz="1600" dirty="0" err="1">
                <a:solidFill>
                  <a:schemeClr val="tx2"/>
                </a:solidFill>
              </a:rPr>
              <a:t>carico</a:t>
            </a:r>
            <a:r>
              <a:rPr lang="en-US" sz="1600" dirty="0">
                <a:solidFill>
                  <a:schemeClr val="tx2"/>
                </a:solidFill>
              </a:rPr>
              <a:t> di </a:t>
            </a:r>
            <a:r>
              <a:rPr lang="en-US" sz="1600" dirty="0" err="1">
                <a:solidFill>
                  <a:schemeClr val="tx2"/>
                </a:solidFill>
              </a:rPr>
              <a:t>quest’area</a:t>
            </a:r>
            <a:r>
              <a:rPr lang="en-US" sz="1600" dirty="0">
                <a:solidFill>
                  <a:schemeClr val="tx2"/>
                </a:solidFill>
              </a:rPr>
              <a:t>, </a:t>
            </a:r>
            <a:r>
              <a:rPr lang="en-US" sz="1600" b="1" dirty="0" err="1">
                <a:solidFill>
                  <a:schemeClr val="tx2"/>
                </a:solidFill>
              </a:rPr>
              <a:t>smettevano</a:t>
            </a:r>
            <a:r>
              <a:rPr lang="en-US" sz="1600" b="1" dirty="0">
                <a:solidFill>
                  <a:schemeClr val="tx2"/>
                </a:solidFill>
              </a:rPr>
              <a:t> di </a:t>
            </a:r>
            <a:r>
              <a:rPr lang="en-US" sz="1600" b="1" dirty="0" err="1">
                <a:solidFill>
                  <a:schemeClr val="tx2"/>
                </a:solidFill>
              </a:rPr>
              <a:t>fumare</a:t>
            </a:r>
            <a:r>
              <a:rPr lang="en-US" sz="1600" dirty="0">
                <a:solidFill>
                  <a:schemeClr val="tx2"/>
                </a:solidFill>
              </a:rPr>
              <a:t>, senza </a:t>
            </a:r>
            <a:r>
              <a:rPr lang="en-US" sz="1600" dirty="0" err="1">
                <a:solidFill>
                  <a:schemeClr val="tx2"/>
                </a:solidFill>
              </a:rPr>
              <a:t>più</a:t>
            </a:r>
            <a:r>
              <a:rPr lang="en-US" sz="1600" dirty="0">
                <a:solidFill>
                  <a:schemeClr val="tx2"/>
                </a:solidFill>
              </a:rPr>
              <a:t> </a:t>
            </a:r>
            <a:r>
              <a:rPr lang="en-US" sz="1600" dirty="0" err="1">
                <a:solidFill>
                  <a:schemeClr val="tx2"/>
                </a:solidFill>
              </a:rPr>
              <a:t>accusarne</a:t>
            </a:r>
            <a:r>
              <a:rPr lang="en-US" sz="1600" dirty="0">
                <a:solidFill>
                  <a:schemeClr val="tx2"/>
                </a:solidFill>
              </a:rPr>
              <a:t> la minima </a:t>
            </a:r>
            <a:r>
              <a:rPr lang="en-US" sz="1600" dirty="0" err="1">
                <a:solidFill>
                  <a:schemeClr val="tx2"/>
                </a:solidFill>
              </a:rPr>
              <a:t>esigenza</a:t>
            </a:r>
            <a:r>
              <a:rPr lang="en-US" sz="1600" dirty="0">
                <a:solidFill>
                  <a:schemeClr val="tx2"/>
                </a:solidFill>
              </a:rPr>
              <a:t>. </a:t>
            </a:r>
            <a:r>
              <a:rPr lang="en-US" sz="1600" dirty="0" err="1">
                <a:solidFill>
                  <a:schemeClr val="tx2"/>
                </a:solidFill>
              </a:rPr>
              <a:t>Nei</a:t>
            </a:r>
            <a:r>
              <a:rPr lang="en-US" sz="1600" dirty="0">
                <a:solidFill>
                  <a:schemeClr val="tx2"/>
                </a:solidFill>
              </a:rPr>
              <a:t> </a:t>
            </a:r>
            <a:r>
              <a:rPr lang="en-US" sz="1600" dirty="0" err="1">
                <a:solidFill>
                  <a:schemeClr val="tx2"/>
                </a:solidFill>
              </a:rPr>
              <a:t>fumatori</a:t>
            </a:r>
            <a:r>
              <a:rPr lang="en-US" sz="1600" dirty="0">
                <a:solidFill>
                  <a:schemeClr val="tx2"/>
                </a:solidFill>
              </a:rPr>
              <a:t> </a:t>
            </a:r>
            <a:r>
              <a:rPr lang="en-US" sz="1600" dirty="0" err="1">
                <a:solidFill>
                  <a:schemeClr val="tx2"/>
                </a:solidFill>
              </a:rPr>
              <a:t>più</a:t>
            </a:r>
            <a:r>
              <a:rPr lang="en-US" sz="1600" dirty="0">
                <a:solidFill>
                  <a:schemeClr val="tx2"/>
                </a:solidFill>
              </a:rPr>
              <a:t> </a:t>
            </a:r>
            <a:r>
              <a:rPr lang="en-US" sz="1600" dirty="0" err="1">
                <a:solidFill>
                  <a:schemeClr val="tx2"/>
                </a:solidFill>
              </a:rPr>
              <a:t>incalliti</a:t>
            </a:r>
            <a:r>
              <a:rPr lang="en-US" sz="1600" dirty="0">
                <a:solidFill>
                  <a:schemeClr val="tx2"/>
                </a:solidFill>
              </a:rPr>
              <a:t>, </a:t>
            </a:r>
            <a:r>
              <a:rPr lang="en-US" sz="1600" dirty="0" err="1">
                <a:solidFill>
                  <a:schemeClr val="tx2"/>
                </a:solidFill>
              </a:rPr>
              <a:t>invece</a:t>
            </a:r>
            <a:r>
              <a:rPr lang="en-US" sz="1600" dirty="0">
                <a:solidFill>
                  <a:schemeClr val="tx2"/>
                </a:solidFill>
              </a:rPr>
              <a:t>, </a:t>
            </a:r>
            <a:r>
              <a:rPr lang="en-US" sz="1600" dirty="0" err="1">
                <a:solidFill>
                  <a:schemeClr val="tx2"/>
                </a:solidFill>
              </a:rPr>
              <a:t>sembra</a:t>
            </a:r>
            <a:r>
              <a:rPr lang="en-US" sz="1600" dirty="0">
                <a:solidFill>
                  <a:schemeClr val="tx2"/>
                </a:solidFill>
              </a:rPr>
              <a:t> </a:t>
            </a:r>
            <a:r>
              <a:rPr lang="en-US" sz="1600" dirty="0" err="1">
                <a:solidFill>
                  <a:schemeClr val="tx2"/>
                </a:solidFill>
              </a:rPr>
              <a:t>che</a:t>
            </a:r>
            <a:r>
              <a:rPr lang="en-US" sz="1600" dirty="0">
                <a:solidFill>
                  <a:schemeClr val="tx2"/>
                </a:solidFill>
              </a:rPr>
              <a:t> </a:t>
            </a:r>
            <a:r>
              <a:rPr lang="en-US" sz="1600" dirty="0" err="1">
                <a:solidFill>
                  <a:schemeClr val="tx2"/>
                </a:solidFill>
              </a:rPr>
              <a:t>sia</a:t>
            </a:r>
            <a:r>
              <a:rPr lang="en-US" sz="1600" dirty="0">
                <a:solidFill>
                  <a:schemeClr val="tx2"/>
                </a:solidFill>
              </a:rPr>
              <a:t> proprio una </a:t>
            </a:r>
            <a:r>
              <a:rPr lang="en-US" sz="1600" dirty="0" err="1">
                <a:solidFill>
                  <a:schemeClr val="tx2"/>
                </a:solidFill>
              </a:rPr>
              <a:t>diversa</a:t>
            </a:r>
            <a:r>
              <a:rPr lang="en-US" sz="1600" dirty="0">
                <a:solidFill>
                  <a:schemeClr val="tx2"/>
                </a:solidFill>
              </a:rPr>
              <a:t> </a:t>
            </a:r>
            <a:r>
              <a:rPr lang="en-US" sz="1600" dirty="0" err="1">
                <a:solidFill>
                  <a:schemeClr val="tx2"/>
                </a:solidFill>
              </a:rPr>
              <a:t>connettività</a:t>
            </a:r>
            <a:r>
              <a:rPr lang="en-US" sz="1600" dirty="0">
                <a:solidFill>
                  <a:schemeClr val="tx2"/>
                </a:solidFill>
              </a:rPr>
              <a:t> </a:t>
            </a:r>
            <a:r>
              <a:rPr lang="en-US" sz="1600" dirty="0" err="1">
                <a:solidFill>
                  <a:schemeClr val="tx2"/>
                </a:solidFill>
              </a:rPr>
              <a:t>dell’insula</a:t>
            </a:r>
            <a:r>
              <a:rPr lang="en-US" sz="1600" dirty="0">
                <a:solidFill>
                  <a:schemeClr val="tx2"/>
                </a:solidFill>
              </a:rPr>
              <a:t> a </a:t>
            </a:r>
            <a:r>
              <a:rPr lang="en-US" sz="1600" dirty="0" err="1">
                <a:solidFill>
                  <a:schemeClr val="tx2"/>
                </a:solidFill>
              </a:rPr>
              <a:t>rendere</a:t>
            </a:r>
            <a:r>
              <a:rPr lang="en-US" sz="1600" dirty="0">
                <a:solidFill>
                  <a:schemeClr val="tx2"/>
                </a:solidFill>
              </a:rPr>
              <a:t> </a:t>
            </a:r>
            <a:r>
              <a:rPr lang="en-US" sz="1600" dirty="0" err="1">
                <a:solidFill>
                  <a:schemeClr val="tx2"/>
                </a:solidFill>
              </a:rPr>
              <a:t>più</a:t>
            </a:r>
            <a:r>
              <a:rPr lang="en-US" sz="1600" dirty="0">
                <a:solidFill>
                  <a:schemeClr val="tx2"/>
                </a:solidFill>
              </a:rPr>
              <a:t> difficile </a:t>
            </a:r>
            <a:r>
              <a:rPr lang="en-US" sz="1600" dirty="0" err="1">
                <a:solidFill>
                  <a:schemeClr val="tx2"/>
                </a:solidFill>
              </a:rPr>
              <a:t>smettere</a:t>
            </a:r>
            <a:r>
              <a:rPr lang="en-US" sz="1600" dirty="0">
                <a:solidFill>
                  <a:schemeClr val="tx2"/>
                </a:solidFill>
              </a:rPr>
              <a:t> </a:t>
            </a:r>
            <a:r>
              <a:rPr lang="it-IT" sz="1600" dirty="0"/>
              <a:t>(wired.it)</a:t>
            </a:r>
            <a:r>
              <a:rPr lang="en-US" sz="1600" dirty="0">
                <a:solidFill>
                  <a:schemeClr val="tx2"/>
                </a:solidFill>
              </a:rPr>
              <a:t>.</a:t>
            </a:r>
          </a:p>
          <a:p>
            <a:pPr marL="384048" indent="-384048" defTabSz="914400">
              <a:lnSpc>
                <a:spcPct val="94000"/>
              </a:lnSpc>
              <a:spcAft>
                <a:spcPts val="200"/>
              </a:spcAft>
              <a:buFont typeface="Franklin Gothic Book" panose="020B0503020102020204" pitchFamily="34" charset="0"/>
            </a:pPr>
            <a:endParaRPr lang="en-US" sz="1600" dirty="0">
              <a:solidFill>
                <a:schemeClr val="tx2"/>
              </a:solidFill>
            </a:endParaRPr>
          </a:p>
        </p:txBody>
      </p:sp>
    </p:spTree>
    <p:extLst>
      <p:ext uri="{BB962C8B-B14F-4D97-AF65-F5344CB8AC3E}">
        <p14:creationId xmlns:p14="http://schemas.microsoft.com/office/powerpoint/2010/main" val="456880266"/>
      </p:ext>
    </p:extLst>
  </p:cSld>
  <p:clrMapOvr>
    <a:masterClrMapping/>
  </p:clrMapOvr>
</p:sld>
</file>

<file path=ppt/theme/theme1.xml><?xml version="1.0" encoding="utf-8"?>
<a:theme xmlns:a="http://schemas.openxmlformats.org/drawingml/2006/main" name="Ritaglio">
  <a:themeElements>
    <a:clrScheme name="Ritaglio">
      <a:dk1>
        <a:sysClr val="windowText" lastClr="000000"/>
      </a:dk1>
      <a:lt1>
        <a:sysClr val="window" lastClr="FFFFFF"/>
      </a:lt1>
      <a:dk2>
        <a:srgbClr val="432A30"/>
      </a:dk2>
      <a:lt2>
        <a:srgbClr val="F2F2F0"/>
      </a:lt2>
      <a:accent1>
        <a:srgbClr val="836C9F"/>
      </a:accent1>
      <a:accent2>
        <a:srgbClr val="BDAB56"/>
      </a:accent2>
      <a:accent3>
        <a:srgbClr val="B0565D"/>
      </a:accent3>
      <a:accent4>
        <a:srgbClr val="55B1BC"/>
      </a:accent4>
      <a:accent5>
        <a:srgbClr val="4D925F"/>
      </a:accent5>
      <a:accent6>
        <a:srgbClr val="E08C4A"/>
      </a:accent6>
      <a:hlink>
        <a:srgbClr val="55B1BC"/>
      </a:hlink>
      <a:folHlink>
        <a:srgbClr val="836C9F"/>
      </a:folHlink>
    </a:clrScheme>
    <a:fontScheme name="Ritaglio">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itagli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9270AA94-2367-4B1E-B579-26147B222BD0}"/>
    </a:ext>
  </a:extLst>
</a:theme>
</file>

<file path=docProps/app.xml><?xml version="1.0" encoding="utf-8"?>
<Properties xmlns="http://schemas.openxmlformats.org/officeDocument/2006/extended-properties" xmlns:vt="http://schemas.openxmlformats.org/officeDocument/2006/docPropsVTypes">
  <TotalTime>9</TotalTime>
  <Words>734</Words>
  <Application>Microsoft Office PowerPoint</Application>
  <PresentationFormat>Widescreen</PresentationFormat>
  <Paragraphs>68</Paragraphs>
  <Slides>34</Slides>
  <Notes>0</Notes>
  <HiddenSlides>0</HiddenSlides>
  <MMClips>1</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34</vt:i4>
      </vt:variant>
    </vt:vector>
  </HeadingPairs>
  <TitlesOfParts>
    <vt:vector size="37" baseType="lpstr">
      <vt:lpstr>Arial</vt:lpstr>
      <vt:lpstr>Franklin Gothic Book</vt:lpstr>
      <vt:lpstr>Ritaglio</vt:lpstr>
      <vt:lpstr>AnTROPOLOGIA</vt:lpstr>
      <vt:lpstr>Presentazione standard di PowerPoint</vt:lpstr>
      <vt:lpstr>Specializzazione delle aree del cervello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AREA DI WERNIKE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NON LA PENSANO TUTTI NELLO STESSO MODO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AnTROPOLOGIA</dc:title>
  <dc:creator>Marta</dc:creator>
  <cp:lastModifiedBy>Marta</cp:lastModifiedBy>
  <cp:revision>3</cp:revision>
  <dcterms:created xsi:type="dcterms:W3CDTF">2019-10-20T17:08:38Z</dcterms:created>
  <dcterms:modified xsi:type="dcterms:W3CDTF">2019-10-20T17:18:04Z</dcterms:modified>
</cp:coreProperties>
</file>