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sldIdLst>
    <p:sldId id="276" r:id="rId2"/>
    <p:sldId id="660" r:id="rId3"/>
    <p:sldId id="661" r:id="rId4"/>
    <p:sldId id="324" r:id="rId5"/>
    <p:sldId id="264" r:id="rId6"/>
    <p:sldId id="738" r:id="rId7"/>
    <p:sldId id="333" r:id="rId8"/>
    <p:sldId id="330" r:id="rId9"/>
    <p:sldId id="331" r:id="rId10"/>
    <p:sldId id="332" r:id="rId11"/>
    <p:sldId id="337" r:id="rId12"/>
    <p:sldId id="266" r:id="rId13"/>
    <p:sldId id="257" r:id="rId14"/>
    <p:sldId id="334" r:id="rId15"/>
    <p:sldId id="335" r:id="rId16"/>
    <p:sldId id="344" r:id="rId17"/>
    <p:sldId id="345" r:id="rId18"/>
    <p:sldId id="373" r:id="rId19"/>
    <p:sldId id="279" r:id="rId20"/>
    <p:sldId id="726" r:id="rId21"/>
    <p:sldId id="728" r:id="rId22"/>
    <p:sldId id="664" r:id="rId23"/>
    <p:sldId id="665" r:id="rId24"/>
    <p:sldId id="729" r:id="rId25"/>
    <p:sldId id="730" r:id="rId26"/>
    <p:sldId id="668" r:id="rId27"/>
    <p:sldId id="669" r:id="rId28"/>
    <p:sldId id="671" r:id="rId29"/>
    <p:sldId id="672" r:id="rId30"/>
    <p:sldId id="673" r:id="rId31"/>
    <p:sldId id="674" r:id="rId32"/>
    <p:sldId id="675" r:id="rId33"/>
    <p:sldId id="676" r:id="rId34"/>
    <p:sldId id="677" r:id="rId35"/>
    <p:sldId id="680" r:id="rId36"/>
    <p:sldId id="681" r:id="rId37"/>
    <p:sldId id="682" r:id="rId38"/>
    <p:sldId id="683" r:id="rId39"/>
    <p:sldId id="684" r:id="rId40"/>
    <p:sldId id="685" r:id="rId41"/>
    <p:sldId id="686" r:id="rId42"/>
    <p:sldId id="687" r:id="rId43"/>
    <p:sldId id="739" r:id="rId44"/>
    <p:sldId id="688" r:id="rId45"/>
    <p:sldId id="689" r:id="rId46"/>
    <p:sldId id="690" r:id="rId47"/>
    <p:sldId id="691" r:id="rId48"/>
    <p:sldId id="692" r:id="rId49"/>
    <p:sldId id="693" r:id="rId50"/>
    <p:sldId id="694" r:id="rId51"/>
    <p:sldId id="695" r:id="rId52"/>
    <p:sldId id="696" r:id="rId53"/>
    <p:sldId id="697" r:id="rId54"/>
    <p:sldId id="698" r:id="rId55"/>
    <p:sldId id="699" r:id="rId56"/>
    <p:sldId id="700" r:id="rId57"/>
    <p:sldId id="740" r:id="rId58"/>
    <p:sldId id="702" r:id="rId59"/>
    <p:sldId id="703" r:id="rId60"/>
    <p:sldId id="704" r:id="rId61"/>
    <p:sldId id="705" r:id="rId62"/>
    <p:sldId id="706" r:id="rId63"/>
    <p:sldId id="707" r:id="rId64"/>
    <p:sldId id="708" r:id="rId65"/>
    <p:sldId id="709" r:id="rId66"/>
    <p:sldId id="710" r:id="rId67"/>
    <p:sldId id="711" r:id="rId68"/>
    <p:sldId id="712" r:id="rId69"/>
    <p:sldId id="713" r:id="rId70"/>
    <p:sldId id="714" r:id="rId71"/>
    <p:sldId id="715" r:id="rId72"/>
    <p:sldId id="716" r:id="rId73"/>
    <p:sldId id="718" r:id="rId74"/>
    <p:sldId id="717" r:id="rId75"/>
    <p:sldId id="727" r:id="rId76"/>
    <p:sldId id="732" r:id="rId77"/>
    <p:sldId id="734" r:id="rId78"/>
    <p:sldId id="735" r:id="rId79"/>
    <p:sldId id="736" r:id="rId80"/>
    <p:sldId id="737" r:id="rId8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AC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4660"/>
  </p:normalViewPr>
  <p:slideViewPr>
    <p:cSldViewPr>
      <p:cViewPr>
        <p:scale>
          <a:sx n="70" d="100"/>
          <a:sy n="70" d="100"/>
        </p:scale>
        <p:origin x="-117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93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image" Target="../media/image8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49E579-3C70-4627-B898-A943333F89AB}" type="datetimeFigureOut">
              <a:rPr lang="it-IT" smtClean="0"/>
              <a:t>15/03/2018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190C92-79C5-4C59-8B2B-416ACBDD08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1488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173D3E4-779D-49AE-AE79-A2C695F31C1E}" type="slidenum">
              <a:rPr lang="it-IT"/>
              <a:pPr eaLnBrk="1" hangingPunct="1"/>
              <a:t>7</a:t>
            </a:fld>
            <a:endParaRPr lang="it-IT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508" y="4343144"/>
            <a:ext cx="5028986" cy="411501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E09903F-2C31-4839-BBB5-A8B7EA9663DF}" type="slidenum">
              <a:rPr lang="it-IT"/>
              <a:pPr eaLnBrk="1" hangingPunct="1"/>
              <a:t>8</a:t>
            </a:fld>
            <a:endParaRPr lang="it-IT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508" y="4343144"/>
            <a:ext cx="5028986" cy="411501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B27393C-9F8B-49BC-8BBD-4F4D93972066}" type="slidenum">
              <a:rPr lang="it-IT"/>
              <a:pPr eaLnBrk="1" hangingPunct="1"/>
              <a:t>9</a:t>
            </a:fld>
            <a:endParaRPr lang="it-IT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508" y="4343144"/>
            <a:ext cx="5028986" cy="411501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65062CF-9295-4D5E-BB82-2FF8EC4BFCE2}" type="slidenum">
              <a:rPr lang="it-IT"/>
              <a:pPr eaLnBrk="1" hangingPunct="1"/>
              <a:t>15</a:t>
            </a:fld>
            <a:endParaRPr lang="it-IT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508" y="4343144"/>
            <a:ext cx="5028986" cy="411501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C974A5E-F760-4AB5-9243-BE9FA8983C70}" type="slidenum">
              <a:rPr lang="it-IT"/>
              <a:pPr eaLnBrk="1" hangingPunct="1"/>
              <a:t>16</a:t>
            </a:fld>
            <a:endParaRPr lang="it-IT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508" y="4343144"/>
            <a:ext cx="5028986" cy="411501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55A3E6E-8E91-4D3F-8D3C-6B222B32ED6F}" type="slidenum">
              <a:rPr lang="it-IT"/>
              <a:pPr eaLnBrk="1" hangingPunct="1"/>
              <a:t>17</a:t>
            </a:fld>
            <a:endParaRPr lang="it-IT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508" y="4343144"/>
            <a:ext cx="5028986" cy="411501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190C92-79C5-4C59-8B2B-416ACBDD0817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6626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4E686-F741-4D28-91E9-C44EA9D570B5}" type="datetimeFigureOut">
              <a:rPr lang="it-IT" smtClean="0"/>
              <a:t>15/03/2018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E043F-3342-4471-9C26-94435754E2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2114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4E686-F741-4D28-91E9-C44EA9D570B5}" type="datetimeFigureOut">
              <a:rPr lang="it-IT" smtClean="0"/>
              <a:t>15/03/2018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E043F-3342-4471-9C26-94435754E2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4704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4E686-F741-4D28-91E9-C44EA9D570B5}" type="datetimeFigureOut">
              <a:rPr lang="it-IT" smtClean="0"/>
              <a:t>15/03/2018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E043F-3342-4471-9C26-94435754E2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7092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4E686-F741-4D28-91E9-C44EA9D570B5}" type="datetimeFigureOut">
              <a:rPr lang="it-IT" smtClean="0"/>
              <a:t>15/03/2018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E043F-3342-4471-9C26-94435754E2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67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4E686-F741-4D28-91E9-C44EA9D570B5}" type="datetimeFigureOut">
              <a:rPr lang="it-IT" smtClean="0"/>
              <a:t>15/03/2018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E043F-3342-4471-9C26-94435754E2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7248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4E686-F741-4D28-91E9-C44EA9D570B5}" type="datetimeFigureOut">
              <a:rPr lang="it-IT" smtClean="0"/>
              <a:t>15/03/2018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E043F-3342-4471-9C26-94435754E2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0004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4E686-F741-4D28-91E9-C44EA9D570B5}" type="datetimeFigureOut">
              <a:rPr lang="it-IT" smtClean="0"/>
              <a:t>15/03/2018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E043F-3342-4471-9C26-94435754E2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5869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4E686-F741-4D28-91E9-C44EA9D570B5}" type="datetimeFigureOut">
              <a:rPr lang="it-IT" smtClean="0"/>
              <a:t>15/03/2018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E043F-3342-4471-9C26-94435754E2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1374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4E686-F741-4D28-91E9-C44EA9D570B5}" type="datetimeFigureOut">
              <a:rPr lang="it-IT" smtClean="0"/>
              <a:t>15/03/2018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E043F-3342-4471-9C26-94435754E2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6883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4E686-F741-4D28-91E9-C44EA9D570B5}" type="datetimeFigureOut">
              <a:rPr lang="it-IT" smtClean="0"/>
              <a:t>15/03/2018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E043F-3342-4471-9C26-94435754E2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6601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4E686-F741-4D28-91E9-C44EA9D570B5}" type="datetimeFigureOut">
              <a:rPr lang="it-IT" smtClean="0"/>
              <a:t>15/03/2018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E043F-3342-4471-9C26-94435754E2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0093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100000">
              <a:srgbClr val="0A128C"/>
            </a:gs>
            <a:gs pos="100000">
              <a:srgbClr val="181CC7"/>
            </a:gs>
            <a:gs pos="100000">
              <a:srgbClr val="7005D4"/>
            </a:gs>
            <a:gs pos="100000">
              <a:srgbClr val="8C3D91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4E686-F741-4D28-91E9-C44EA9D570B5}" type="datetimeFigureOut">
              <a:rPr lang="it-IT" smtClean="0"/>
              <a:t>15/03/2018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E043F-3342-4471-9C26-94435754E2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9691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Carlo.peretto@unife.it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2.png"/><Relationship Id="rId4" Type="http://schemas.openxmlformats.org/officeDocument/2006/relationships/oleObject" Target="../embeddings/oleObject2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0" Type="http://schemas.openxmlformats.org/officeDocument/2006/relationships/image" Target="../media/image63.jpeg"/><Relationship Id="rId4" Type="http://schemas.openxmlformats.org/officeDocument/2006/relationships/image" Target="../media/image58.jpeg"/><Relationship Id="rId9" Type="http://schemas.openxmlformats.org/officeDocument/2006/relationships/image" Target="../media/image64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8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87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9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94.jpeg"/><Relationship Id="rId4" Type="http://schemas.openxmlformats.org/officeDocument/2006/relationships/image" Target="../media/image9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  <a:alpha val="8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258414" y="1628800"/>
            <a:ext cx="426251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COME e PERCHE’ </a:t>
            </a:r>
          </a:p>
          <a:p>
            <a:pPr algn="ctr"/>
            <a:r>
              <a:rPr lang="it-IT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CAPIRE </a:t>
            </a:r>
          </a:p>
          <a:p>
            <a:pPr algn="ctr"/>
            <a:r>
              <a:rPr lang="it-IT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 CULTURA</a:t>
            </a:r>
            <a:endParaRPr lang="it-IT" sz="44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525250" y="345381"/>
            <a:ext cx="37288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FFFF00"/>
                </a:solidFill>
              </a:rPr>
              <a:t> Università di </a:t>
            </a:r>
            <a:r>
              <a:rPr lang="it-IT" sz="3200" b="1" dirty="0" smtClean="0">
                <a:solidFill>
                  <a:srgbClr val="FFFF00"/>
                </a:solidFill>
              </a:rPr>
              <a:t>Ferrara</a:t>
            </a:r>
            <a:endParaRPr lang="it-IT" sz="3200" b="1" dirty="0" smtClean="0">
              <a:solidFill>
                <a:srgbClr val="FFFF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074656" y="5373216"/>
            <a:ext cx="35430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FF00"/>
                </a:solidFill>
              </a:rPr>
              <a:t>Carlo Peretto , Università di Ferrara</a:t>
            </a:r>
          </a:p>
          <a:p>
            <a:r>
              <a:rPr lang="it-IT" b="1" dirty="0" smtClean="0">
                <a:solidFill>
                  <a:srgbClr val="FFFF00"/>
                </a:solidFill>
                <a:hlinkClick r:id="rId2"/>
              </a:rPr>
              <a:t>Carlo.peretto@unife.it</a:t>
            </a:r>
            <a:r>
              <a:rPr lang="it-IT" b="1" dirty="0" smtClean="0">
                <a:solidFill>
                  <a:srgbClr val="FFFF00"/>
                </a:solidFill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123175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743356" y="972011"/>
            <a:ext cx="7488833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it-IT" sz="4000" b="1" u="sng" dirty="0" smtClean="0">
                <a:solidFill>
                  <a:srgbClr val="FFFF00"/>
                </a:solidFill>
              </a:rPr>
              <a:t>Materia e Mente </a:t>
            </a:r>
          </a:p>
          <a:p>
            <a:pPr algn="ctr" eaLnBrk="0" hangingPunct="0"/>
            <a:r>
              <a:rPr lang="it-IT" sz="4000" b="1" dirty="0" smtClean="0">
                <a:solidFill>
                  <a:srgbClr val="FFFF00"/>
                </a:solidFill>
              </a:rPr>
              <a:t>sono disgiunte, poste su piani </a:t>
            </a:r>
            <a:r>
              <a:rPr lang="it-IT" sz="4000" b="1" dirty="0">
                <a:solidFill>
                  <a:srgbClr val="FFFF00"/>
                </a:solidFill>
              </a:rPr>
              <a:t>separati di </a:t>
            </a:r>
            <a:r>
              <a:rPr lang="it-IT" sz="4000" b="1" dirty="0" smtClean="0">
                <a:solidFill>
                  <a:srgbClr val="FFFF00"/>
                </a:solidFill>
              </a:rPr>
              <a:t>indagine.</a:t>
            </a:r>
          </a:p>
          <a:p>
            <a:pPr algn="ctr" eaLnBrk="0" hangingPunct="0"/>
            <a:endParaRPr lang="it-IT" sz="4000" b="1" dirty="0" smtClean="0">
              <a:solidFill>
                <a:srgbClr val="FFFF00"/>
              </a:solidFill>
            </a:endParaRPr>
          </a:p>
          <a:p>
            <a:pPr algn="ctr" eaLnBrk="0" hangingPunct="0"/>
            <a:r>
              <a:rPr lang="it-IT" sz="4000" b="1" dirty="0" smtClean="0">
                <a:solidFill>
                  <a:srgbClr val="FFFF00"/>
                </a:solidFill>
              </a:rPr>
              <a:t>Si impone il primato </a:t>
            </a:r>
          </a:p>
          <a:p>
            <a:pPr algn="ctr" eaLnBrk="0" hangingPunct="0"/>
            <a:r>
              <a:rPr lang="it-IT" sz="4000" b="1" dirty="0" smtClean="0">
                <a:solidFill>
                  <a:srgbClr val="FFFF00"/>
                </a:solidFill>
              </a:rPr>
              <a:t>ASSOLUTO delle </a:t>
            </a:r>
            <a:r>
              <a:rPr lang="it-IT" sz="4000" b="1" i="1" u="sng" dirty="0" smtClean="0">
                <a:solidFill>
                  <a:srgbClr val="FFFF00"/>
                </a:solidFill>
              </a:rPr>
              <a:t>IDEE</a:t>
            </a:r>
            <a:r>
              <a:rPr lang="it-IT" sz="4000" b="1" dirty="0" smtClean="0">
                <a:solidFill>
                  <a:srgbClr val="FFFF00"/>
                </a:solidFill>
              </a:rPr>
              <a:t>, </a:t>
            </a:r>
          </a:p>
          <a:p>
            <a:pPr algn="ctr" eaLnBrk="0" hangingPunct="0"/>
            <a:r>
              <a:rPr lang="it-IT" sz="4000" b="1" dirty="0" smtClean="0">
                <a:solidFill>
                  <a:srgbClr val="FFFF00"/>
                </a:solidFill>
              </a:rPr>
              <a:t>considerate perfette </a:t>
            </a:r>
            <a:r>
              <a:rPr lang="it-IT" sz="4000" b="1" dirty="0">
                <a:solidFill>
                  <a:srgbClr val="FFFF00"/>
                </a:solidFill>
              </a:rPr>
              <a:t>e </a:t>
            </a:r>
            <a:r>
              <a:rPr lang="it-IT" sz="4000" b="1" dirty="0" smtClean="0">
                <a:solidFill>
                  <a:srgbClr val="FFFF00"/>
                </a:solidFill>
              </a:rPr>
              <a:t>inalienabili. </a:t>
            </a:r>
            <a:endParaRPr lang="it-IT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81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323528" y="692696"/>
            <a:ext cx="8208963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it-IT" sz="4000" b="1" dirty="0" smtClean="0">
                <a:solidFill>
                  <a:srgbClr val="FFFF00"/>
                </a:solidFill>
                <a:latin typeface="+mn-lt"/>
              </a:rPr>
              <a:t>Bisogna attendere il Rinascimento perché alla </a:t>
            </a:r>
            <a:r>
              <a:rPr lang="it-IT" sz="4000" b="1" i="1" dirty="0">
                <a:solidFill>
                  <a:srgbClr val="FFFF00"/>
                </a:solidFill>
                <a:latin typeface="+mn-lt"/>
              </a:rPr>
              <a:t>ragione</a:t>
            </a:r>
            <a:r>
              <a:rPr lang="it-IT" sz="40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it-IT" sz="4000" b="1" dirty="0" smtClean="0">
                <a:solidFill>
                  <a:srgbClr val="FFFF00"/>
                </a:solidFill>
                <a:latin typeface="+mn-lt"/>
              </a:rPr>
              <a:t>sia affiancato </a:t>
            </a:r>
            <a:r>
              <a:rPr lang="it-IT" sz="4000" b="1" dirty="0">
                <a:solidFill>
                  <a:srgbClr val="FFFF00"/>
                </a:solidFill>
                <a:latin typeface="+mn-lt"/>
              </a:rPr>
              <a:t>il metodo </a:t>
            </a:r>
            <a:r>
              <a:rPr lang="it-IT" sz="4000" b="1" dirty="0" smtClean="0">
                <a:solidFill>
                  <a:srgbClr val="FFFF00"/>
                </a:solidFill>
                <a:latin typeface="+mn-lt"/>
              </a:rPr>
              <a:t>sperimentale</a:t>
            </a:r>
          </a:p>
          <a:p>
            <a:pPr algn="ctr"/>
            <a:endParaRPr lang="it-IT" sz="4000" b="1" dirty="0">
              <a:solidFill>
                <a:srgbClr val="FFFF00"/>
              </a:solidFill>
              <a:latin typeface="+mn-lt"/>
            </a:endParaRPr>
          </a:p>
          <a:p>
            <a:pPr algn="ctr"/>
            <a:r>
              <a:rPr lang="it-IT" sz="4000" b="1" dirty="0">
                <a:solidFill>
                  <a:srgbClr val="00FF00"/>
                </a:solidFill>
                <a:latin typeface="+mn-lt"/>
              </a:rPr>
              <a:t>o</a:t>
            </a:r>
            <a:r>
              <a:rPr lang="it-IT" sz="4000" b="1" dirty="0" smtClean="0">
                <a:solidFill>
                  <a:srgbClr val="00FF00"/>
                </a:solidFill>
                <a:latin typeface="+mn-lt"/>
              </a:rPr>
              <a:t>gni verità si sostiene con </a:t>
            </a:r>
            <a:r>
              <a:rPr lang="it-IT" sz="4000" b="1" dirty="0">
                <a:solidFill>
                  <a:srgbClr val="00FF00"/>
                </a:solidFill>
                <a:latin typeface="+mn-lt"/>
              </a:rPr>
              <a:t>la </a:t>
            </a:r>
            <a:r>
              <a:rPr lang="it-IT" sz="4000" b="1" dirty="0" smtClean="0">
                <a:solidFill>
                  <a:srgbClr val="00FF00"/>
                </a:solidFill>
                <a:latin typeface="+mn-lt"/>
              </a:rPr>
              <a:t>verifica sperimentale </a:t>
            </a:r>
          </a:p>
          <a:p>
            <a:pPr algn="ctr"/>
            <a:endParaRPr lang="it-IT" sz="4000" b="1" dirty="0" smtClean="0">
              <a:solidFill>
                <a:srgbClr val="00FF00"/>
              </a:solidFill>
              <a:latin typeface="+mn-lt"/>
            </a:endParaRPr>
          </a:p>
          <a:p>
            <a:pPr algn="ctr"/>
            <a:r>
              <a:rPr lang="it-IT" sz="4000" b="1" i="1" dirty="0">
                <a:solidFill>
                  <a:srgbClr val="FFFF00"/>
                </a:solidFill>
                <a:latin typeface="+mn-lt"/>
              </a:rPr>
              <a:t>s</a:t>
            </a:r>
            <a:r>
              <a:rPr lang="it-IT" sz="4000" b="1" i="1" dirty="0" smtClean="0">
                <a:solidFill>
                  <a:srgbClr val="FFFF00"/>
                </a:solidFill>
                <a:latin typeface="+mn-lt"/>
              </a:rPr>
              <a:t>i chiede alla natura di darci </a:t>
            </a:r>
          </a:p>
          <a:p>
            <a:pPr algn="ctr"/>
            <a:r>
              <a:rPr lang="it-IT" sz="4000" b="1" i="1" dirty="0" smtClean="0">
                <a:solidFill>
                  <a:srgbClr val="FFFF00"/>
                </a:solidFill>
                <a:latin typeface="+mn-lt"/>
              </a:rPr>
              <a:t>ragione o torto</a:t>
            </a:r>
          </a:p>
          <a:p>
            <a:pPr algn="ctr"/>
            <a:endParaRPr lang="it-IT" sz="4000" b="1" i="1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564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971600" y="2276872"/>
            <a:ext cx="7200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FFF00"/>
                </a:solidFill>
              </a:rPr>
              <a:t>La natura certifica se una affermazione è  vera o falsa</a:t>
            </a:r>
          </a:p>
        </p:txBody>
      </p:sp>
    </p:spTree>
    <p:extLst>
      <p:ext uri="{BB962C8B-B14F-4D97-AF65-F5344CB8AC3E}">
        <p14:creationId xmlns:p14="http://schemas.microsoft.com/office/powerpoint/2010/main" val="89057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35696" y="1443548"/>
            <a:ext cx="61744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bg1"/>
                </a:solidFill>
              </a:rPr>
              <a:t>mente/natura/materia</a:t>
            </a:r>
            <a:r>
              <a:rPr lang="it-IT" sz="4000" b="1" dirty="0" smtClean="0">
                <a:solidFill>
                  <a:srgbClr val="FFFF00"/>
                </a:solidFill>
              </a:rPr>
              <a:t> trovano </a:t>
            </a:r>
            <a:r>
              <a:rPr lang="it-IT" sz="4000" b="1" dirty="0">
                <a:solidFill>
                  <a:srgbClr val="FFFF00"/>
                </a:solidFill>
              </a:rPr>
              <a:t>un connubio indissolubile, una pacificazione e un reciproco rispetto per l’avanzamento del sapere</a:t>
            </a:r>
          </a:p>
        </p:txBody>
      </p:sp>
    </p:spTree>
    <p:extLst>
      <p:ext uri="{BB962C8B-B14F-4D97-AF65-F5344CB8AC3E}">
        <p14:creationId xmlns:p14="http://schemas.microsoft.com/office/powerpoint/2010/main" val="355444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4"/>
          <p:cNvSpPr txBox="1">
            <a:spLocks noChangeArrowheads="1"/>
          </p:cNvSpPr>
          <p:nvPr/>
        </p:nvSpPr>
        <p:spPr bwMode="auto">
          <a:xfrm>
            <a:off x="2003927" y="1411029"/>
            <a:ext cx="5159168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sz="4000" b="1" dirty="0" smtClean="0">
                <a:solidFill>
                  <a:srgbClr val="FFFF00"/>
                </a:solidFill>
                <a:latin typeface="+mn-lt"/>
              </a:rPr>
              <a:t>E il RINASCIMENTO</a:t>
            </a:r>
          </a:p>
          <a:p>
            <a:pPr algn="ctr" eaLnBrk="1" hangingPunct="1"/>
            <a:r>
              <a:rPr lang="it-IT" sz="4000" b="1" dirty="0" smtClean="0">
                <a:solidFill>
                  <a:srgbClr val="FFFF00"/>
                </a:solidFill>
                <a:latin typeface="+mn-lt"/>
              </a:rPr>
              <a:t>diventa una grande </a:t>
            </a:r>
          </a:p>
          <a:p>
            <a:pPr algn="ctr" eaLnBrk="1" hangingPunct="1"/>
            <a:r>
              <a:rPr lang="it-IT" sz="4000" b="1" dirty="0" smtClean="0">
                <a:solidFill>
                  <a:srgbClr val="FFFF00"/>
                </a:solidFill>
                <a:latin typeface="+mn-lt"/>
              </a:rPr>
              <a:t>fucina spericolata</a:t>
            </a:r>
          </a:p>
          <a:p>
            <a:pPr algn="ctr" eaLnBrk="1" hangingPunct="1"/>
            <a:endParaRPr lang="it-IT" sz="4000" b="1" dirty="0" smtClean="0">
              <a:solidFill>
                <a:srgbClr val="FFFF00"/>
              </a:solidFill>
              <a:latin typeface="+mn-lt"/>
            </a:endParaRPr>
          </a:p>
          <a:p>
            <a:pPr algn="ctr" eaLnBrk="1" hangingPunct="1"/>
            <a:r>
              <a:rPr lang="it-IT" sz="4000" b="1" dirty="0" smtClean="0">
                <a:solidFill>
                  <a:srgbClr val="FFFF00"/>
                </a:solidFill>
                <a:latin typeface="+mn-lt"/>
              </a:rPr>
              <a:t>col primato della laicità</a:t>
            </a:r>
          </a:p>
          <a:p>
            <a:pPr algn="ctr" eaLnBrk="1" hangingPunct="1"/>
            <a:endParaRPr lang="it-IT" sz="4000" b="1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7986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Gallile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2875"/>
            <a:ext cx="3775075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4644008" y="1196752"/>
            <a:ext cx="4176464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t-IT" sz="4000" b="1" dirty="0" smtClean="0">
                <a:solidFill>
                  <a:srgbClr val="FFFF00"/>
                </a:solidFill>
              </a:rPr>
              <a:t>.. e così vengono alla ribalta le menti migliori, </a:t>
            </a:r>
          </a:p>
          <a:p>
            <a:pPr eaLnBrk="0" hangingPunct="0"/>
            <a:r>
              <a:rPr lang="it-IT" sz="4000" b="1" dirty="0" smtClean="0">
                <a:solidFill>
                  <a:srgbClr val="FFFF00"/>
                </a:solidFill>
              </a:rPr>
              <a:t>tra questi  Galileo</a:t>
            </a:r>
            <a:r>
              <a:rPr lang="it-IT" sz="4000" b="1" dirty="0">
                <a:solidFill>
                  <a:srgbClr val="FFFF00"/>
                </a:solidFill>
              </a:rPr>
              <a:t>, </a:t>
            </a:r>
            <a:endParaRPr lang="it-IT" sz="4000" b="1" dirty="0" smtClean="0">
              <a:solidFill>
                <a:srgbClr val="FFFF00"/>
              </a:solidFill>
            </a:endParaRPr>
          </a:p>
          <a:p>
            <a:pPr eaLnBrk="0" hangingPunct="0"/>
            <a:r>
              <a:rPr lang="it-IT" sz="4000" b="1" dirty="0" smtClean="0">
                <a:solidFill>
                  <a:srgbClr val="FFFF00"/>
                </a:solidFill>
              </a:rPr>
              <a:t>il padre del metodo sperimentale</a:t>
            </a:r>
            <a:endParaRPr lang="it-IT" sz="4000" b="1" dirty="0">
              <a:solidFill>
                <a:srgbClr val="FFFF00"/>
              </a:solidFill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323850" y="6140450"/>
            <a:ext cx="3697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it-IT" sz="2400">
                <a:solidFill>
                  <a:srgbClr val="FFFF00"/>
                </a:solidFill>
              </a:rPr>
              <a:t>Galileo Galilei, 1564-1642</a:t>
            </a:r>
          </a:p>
        </p:txBody>
      </p:sp>
    </p:spTree>
    <p:extLst>
      <p:ext uri="{BB962C8B-B14F-4D97-AF65-F5344CB8AC3E}">
        <p14:creationId xmlns:p14="http://schemas.microsoft.com/office/powerpoint/2010/main" val="289636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179512" y="332656"/>
            <a:ext cx="8784976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it-IT" sz="3600" b="1" u="sng" dirty="0">
                <a:solidFill>
                  <a:srgbClr val="FFFF00"/>
                </a:solidFill>
              </a:rPr>
              <a:t>Così </a:t>
            </a:r>
            <a:r>
              <a:rPr lang="it-IT" sz="3600" b="1" u="sng" dirty="0" smtClean="0">
                <a:solidFill>
                  <a:srgbClr val="FFFF00"/>
                </a:solidFill>
              </a:rPr>
              <a:t>nasce la VERA CULTURA e nuove discipline prendono forma</a:t>
            </a:r>
          </a:p>
          <a:p>
            <a:endParaRPr lang="it-IT" sz="3600" b="1" u="sng" dirty="0">
              <a:solidFill>
                <a:srgbClr val="FFFF00"/>
              </a:solidFill>
            </a:endParaRPr>
          </a:p>
          <a:p>
            <a:r>
              <a:rPr lang="it-IT" sz="3600" b="1" dirty="0" smtClean="0">
                <a:solidFill>
                  <a:srgbClr val="FFFF00"/>
                </a:solidFill>
              </a:rPr>
              <a:t>Chimica</a:t>
            </a:r>
            <a:r>
              <a:rPr lang="it-IT" sz="3600" b="1" dirty="0">
                <a:solidFill>
                  <a:srgbClr val="FFFF00"/>
                </a:solidFill>
              </a:rPr>
              <a:t>, Fisica, Biologia, Geologia, Scienze Naturali, </a:t>
            </a:r>
            <a:r>
              <a:rPr lang="it-IT" sz="3600" b="1" dirty="0" smtClean="0">
                <a:solidFill>
                  <a:srgbClr val="FFFF00"/>
                </a:solidFill>
              </a:rPr>
              <a:t>Paleontologia umana, Genetica, Biotecnologie</a:t>
            </a:r>
            <a:r>
              <a:rPr lang="it-IT" sz="3600" b="1" dirty="0">
                <a:solidFill>
                  <a:srgbClr val="FFFF00"/>
                </a:solidFill>
              </a:rPr>
              <a:t>, </a:t>
            </a:r>
            <a:r>
              <a:rPr lang="it-IT" sz="3600" b="1" dirty="0" smtClean="0">
                <a:solidFill>
                  <a:srgbClr val="FFFF00"/>
                </a:solidFill>
              </a:rPr>
              <a:t>Anatomia, Informatica, …… sono il risultato di questo rinnovamento ….</a:t>
            </a:r>
          </a:p>
          <a:p>
            <a:endParaRPr lang="it-IT" sz="3600" b="1" dirty="0">
              <a:solidFill>
                <a:srgbClr val="FFFF00"/>
              </a:solidFill>
            </a:endParaRPr>
          </a:p>
          <a:p>
            <a:r>
              <a:rPr lang="it-IT" sz="3600" b="1" dirty="0">
                <a:solidFill>
                  <a:srgbClr val="FFFF00"/>
                </a:solidFill>
              </a:rPr>
              <a:t>…. </a:t>
            </a:r>
            <a:r>
              <a:rPr lang="it-IT" sz="3600" b="1" dirty="0" smtClean="0">
                <a:solidFill>
                  <a:srgbClr val="FFFF00"/>
                </a:solidFill>
              </a:rPr>
              <a:t>e cambiano il nostro pensiero oltre che la </a:t>
            </a:r>
            <a:r>
              <a:rPr lang="it-IT" sz="3600" b="1" dirty="0">
                <a:solidFill>
                  <a:srgbClr val="FFFF00"/>
                </a:solidFill>
              </a:rPr>
              <a:t>nostra </a:t>
            </a:r>
            <a:r>
              <a:rPr lang="it-IT" sz="3600" b="1" dirty="0" smtClean="0">
                <a:solidFill>
                  <a:srgbClr val="FFFF00"/>
                </a:solidFill>
              </a:rPr>
              <a:t>vita.  </a:t>
            </a:r>
            <a:endParaRPr lang="it-IT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1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827584" y="1124744"/>
            <a:ext cx="734481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FF00"/>
                </a:solidFill>
              </a:rPr>
              <a:t>E tra tutte queste discipline </a:t>
            </a:r>
            <a:endParaRPr lang="it-IT" sz="4000" b="1" dirty="0" smtClean="0">
              <a:solidFill>
                <a:srgbClr val="FFFF00"/>
              </a:solidFill>
            </a:endParaRPr>
          </a:p>
          <a:p>
            <a:pPr algn="ctr" eaLnBrk="0" hangingPunct="0">
              <a:defRPr/>
            </a:pPr>
            <a:r>
              <a:rPr lang="it-IT" sz="4000" b="1" dirty="0" smtClean="0">
                <a:solidFill>
                  <a:srgbClr val="FFFF00"/>
                </a:solidFill>
              </a:rPr>
              <a:t>anche </a:t>
            </a:r>
            <a:r>
              <a:rPr lang="it-IT" sz="4000" b="1" dirty="0">
                <a:solidFill>
                  <a:srgbClr val="FFFF00"/>
                </a:solidFill>
              </a:rPr>
              <a:t>la </a:t>
            </a:r>
            <a:r>
              <a:rPr lang="it-IT" sz="4000" b="1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Preistoria </a:t>
            </a:r>
            <a:r>
              <a:rPr lang="it-IT" sz="4000" b="1" dirty="0" smtClean="0">
                <a:solidFill>
                  <a:srgbClr val="FFFF00"/>
                </a:solidFill>
              </a:rPr>
              <a:t> rientra </a:t>
            </a:r>
            <a:r>
              <a:rPr lang="it-IT" sz="4000" b="1" dirty="0">
                <a:solidFill>
                  <a:srgbClr val="FFFF00"/>
                </a:solidFill>
              </a:rPr>
              <a:t>a pieno titolo.</a:t>
            </a:r>
          </a:p>
          <a:p>
            <a:pPr algn="ctr" eaLnBrk="0" hangingPunct="0">
              <a:defRPr/>
            </a:pPr>
            <a:endParaRPr lang="it-IT" sz="4000" b="1" dirty="0">
              <a:solidFill>
                <a:srgbClr val="FFFF00"/>
              </a:solidFill>
            </a:endParaRP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FF00"/>
                </a:solidFill>
              </a:rPr>
              <a:t>E’ una disciplina giovane che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FF00"/>
                </a:solidFill>
              </a:rPr>
              <a:t> non ha più di 150 </a:t>
            </a:r>
            <a:r>
              <a:rPr lang="it-IT" sz="4000" b="1" dirty="0" smtClean="0">
                <a:solidFill>
                  <a:srgbClr val="FFFF00"/>
                </a:solidFill>
              </a:rPr>
              <a:t>anni</a:t>
            </a:r>
            <a:endParaRPr lang="it-IT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32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0"/>
          <a:stretch/>
        </p:blipFill>
        <p:spPr bwMode="auto">
          <a:xfrm>
            <a:off x="120448" y="3480011"/>
            <a:ext cx="3067556" cy="265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4" r="4222"/>
          <a:stretch/>
        </p:blipFill>
        <p:spPr bwMode="auto">
          <a:xfrm>
            <a:off x="5973562" y="603202"/>
            <a:ext cx="3160683" cy="282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5" y="476672"/>
            <a:ext cx="2697510" cy="269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6" r="6667"/>
          <a:stretch/>
        </p:blipFill>
        <p:spPr bwMode="auto">
          <a:xfrm>
            <a:off x="3069540" y="603202"/>
            <a:ext cx="2913777" cy="257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atapuerca5_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784" y="3370705"/>
            <a:ext cx="2421288" cy="2870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neandertalGIOVAN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6" t="6317" r="41767" b="55742"/>
          <a:stretch/>
        </p:blipFill>
        <p:spPr bwMode="auto">
          <a:xfrm>
            <a:off x="6402567" y="3531768"/>
            <a:ext cx="2514600" cy="263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547664" y="6244825"/>
            <a:ext cx="61717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FFFF00"/>
                </a:solidFill>
              </a:rPr>
              <a:t>E ricostruisco la mia VERA storia</a:t>
            </a:r>
            <a:endParaRPr lang="it-IT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51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67544" y="260648"/>
            <a:ext cx="835292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 smtClean="0">
                <a:solidFill>
                  <a:srgbClr val="FFFF00"/>
                </a:solidFill>
              </a:rPr>
              <a:t>Tuttavia siamo ancora in ritardo per una concreta ricaduta culturale nei riguardi della: </a:t>
            </a:r>
          </a:p>
          <a:p>
            <a:pPr marL="571500" indent="-571500">
              <a:buFontTx/>
              <a:buChar char="-"/>
            </a:pPr>
            <a:r>
              <a:rPr lang="it-IT" sz="4000" dirty="0" smtClean="0">
                <a:solidFill>
                  <a:srgbClr val="FFFF00"/>
                </a:solidFill>
              </a:rPr>
              <a:t>scuola, </a:t>
            </a:r>
          </a:p>
          <a:p>
            <a:pPr marL="571500" indent="-571500">
              <a:buFontTx/>
              <a:buChar char="-"/>
            </a:pPr>
            <a:r>
              <a:rPr lang="it-IT" sz="4000" dirty="0" smtClean="0">
                <a:solidFill>
                  <a:srgbClr val="FFFF00"/>
                </a:solidFill>
              </a:rPr>
              <a:t>alta formazione</a:t>
            </a:r>
          </a:p>
          <a:p>
            <a:pPr marL="571500" indent="-571500">
              <a:buFontTx/>
              <a:buChar char="-"/>
            </a:pPr>
            <a:r>
              <a:rPr lang="it-IT" sz="4000" dirty="0" smtClean="0">
                <a:solidFill>
                  <a:srgbClr val="FFFF00"/>
                </a:solidFill>
              </a:rPr>
              <a:t>ricerca </a:t>
            </a:r>
          </a:p>
          <a:p>
            <a:pPr marL="571500" indent="-571500">
              <a:buFontTx/>
              <a:buChar char="-"/>
            </a:pPr>
            <a:r>
              <a:rPr lang="it-IT" sz="4000" dirty="0" smtClean="0">
                <a:solidFill>
                  <a:srgbClr val="FFFF00"/>
                </a:solidFill>
              </a:rPr>
              <a:t>interdisciplinarietà</a:t>
            </a:r>
          </a:p>
          <a:p>
            <a:pPr marL="571500" indent="-571500">
              <a:buFontTx/>
              <a:buChar char="-"/>
            </a:pPr>
            <a:r>
              <a:rPr lang="it-IT" sz="4000" dirty="0" smtClean="0">
                <a:solidFill>
                  <a:srgbClr val="FFFF00"/>
                </a:solidFill>
              </a:rPr>
              <a:t>restauro e conservazione</a:t>
            </a:r>
          </a:p>
          <a:p>
            <a:pPr marL="571500" indent="-571500">
              <a:buFontTx/>
              <a:buChar char="-"/>
            </a:pPr>
            <a:r>
              <a:rPr lang="it-IT" sz="4000" dirty="0" err="1" smtClean="0">
                <a:solidFill>
                  <a:srgbClr val="FFFF00"/>
                </a:solidFill>
              </a:rPr>
              <a:t>musealizazione</a:t>
            </a:r>
            <a:endParaRPr lang="it-IT" sz="4000" dirty="0" smtClean="0">
              <a:solidFill>
                <a:srgbClr val="FFFF00"/>
              </a:solidFill>
            </a:endParaRPr>
          </a:p>
          <a:p>
            <a:pPr marL="571500" indent="-571500">
              <a:buFontTx/>
              <a:buChar char="-"/>
            </a:pPr>
            <a:r>
              <a:rPr lang="it-IT" sz="4000" dirty="0" smtClean="0">
                <a:solidFill>
                  <a:srgbClr val="FFFF00"/>
                </a:solidFill>
              </a:rPr>
              <a:t>divulgazione 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97216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79938" y="1052736"/>
            <a:ext cx="835292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i="1" dirty="0" smtClean="0">
                <a:solidFill>
                  <a:srgbClr val="FFFF00"/>
                </a:solidFill>
              </a:rPr>
              <a:t>Insieme </a:t>
            </a:r>
            <a:r>
              <a:rPr lang="it-IT" sz="3200" b="1" i="1" dirty="0">
                <a:solidFill>
                  <a:srgbClr val="FFFF00"/>
                </a:solidFill>
              </a:rPr>
              <a:t>di conoscenze che concorrono a formare la personalità e ad affinare le capacità </a:t>
            </a:r>
            <a:r>
              <a:rPr lang="it-IT" sz="3200" b="1" i="1" dirty="0" smtClean="0">
                <a:solidFill>
                  <a:srgbClr val="FFFF00"/>
                </a:solidFill>
              </a:rPr>
              <a:t>di </a:t>
            </a:r>
            <a:r>
              <a:rPr lang="it-IT" sz="3200" b="1" i="1" dirty="0">
                <a:solidFill>
                  <a:srgbClr val="FFFF00"/>
                </a:solidFill>
              </a:rPr>
              <a:t>un </a:t>
            </a:r>
            <a:r>
              <a:rPr lang="it-IT" sz="3200" b="1" i="1" dirty="0" smtClean="0">
                <a:solidFill>
                  <a:srgbClr val="FFFF00"/>
                </a:solidFill>
              </a:rPr>
              <a:t>individuo.</a:t>
            </a:r>
            <a:endParaRPr lang="it-IT" sz="3200" b="1" i="1" dirty="0">
              <a:solidFill>
                <a:srgbClr val="FFFF00"/>
              </a:solidFill>
            </a:endParaRPr>
          </a:p>
          <a:p>
            <a:endParaRPr lang="it-IT" sz="3200" b="1" i="1" dirty="0" smtClean="0">
              <a:solidFill>
                <a:srgbClr val="FFFF00"/>
              </a:solidFill>
            </a:endParaRPr>
          </a:p>
          <a:p>
            <a:r>
              <a:rPr lang="it-IT" sz="3200" b="1" i="1" dirty="0" smtClean="0">
                <a:solidFill>
                  <a:srgbClr val="FFFF00"/>
                </a:solidFill>
              </a:rPr>
              <a:t>Insieme </a:t>
            </a:r>
            <a:r>
              <a:rPr lang="it-IT" sz="3200" b="1" i="1" dirty="0">
                <a:solidFill>
                  <a:srgbClr val="FFFF00"/>
                </a:solidFill>
              </a:rPr>
              <a:t>delle conoscenze letterarie, scientifiche, artistiche e delle istituzioni sociali e politiche </a:t>
            </a:r>
            <a:r>
              <a:rPr lang="it-IT" sz="3200" b="1" i="1" dirty="0" smtClean="0">
                <a:solidFill>
                  <a:srgbClr val="FFFF00"/>
                </a:solidFill>
              </a:rPr>
              <a:t>di </a:t>
            </a:r>
            <a:r>
              <a:rPr lang="it-IT" sz="3200" b="1" i="1" dirty="0">
                <a:solidFill>
                  <a:srgbClr val="FFFF00"/>
                </a:solidFill>
              </a:rPr>
              <a:t>un </a:t>
            </a:r>
            <a:r>
              <a:rPr lang="it-IT" sz="3200" b="1" i="1" dirty="0" smtClean="0">
                <a:solidFill>
                  <a:srgbClr val="FFFF00"/>
                </a:solidFill>
              </a:rPr>
              <a:t>popolo o  </a:t>
            </a:r>
            <a:r>
              <a:rPr lang="it-IT" sz="3200" b="1" i="1" dirty="0">
                <a:solidFill>
                  <a:srgbClr val="FFFF00"/>
                </a:solidFill>
              </a:rPr>
              <a:t>di una sua componente </a:t>
            </a:r>
            <a:r>
              <a:rPr lang="it-IT" sz="3200" b="1" i="1" dirty="0" smtClean="0">
                <a:solidFill>
                  <a:srgbClr val="FFFF00"/>
                </a:solidFill>
              </a:rPr>
              <a:t>sociale </a:t>
            </a:r>
            <a:r>
              <a:rPr lang="it-IT" sz="3200" b="1" i="1" dirty="0">
                <a:solidFill>
                  <a:srgbClr val="FFFF00"/>
                </a:solidFill>
              </a:rPr>
              <a:t>in un dato momento storico </a:t>
            </a:r>
            <a:endParaRPr lang="it-IT" sz="3200" b="1" i="1" dirty="0" smtClean="0">
              <a:solidFill>
                <a:srgbClr val="FFFF00"/>
              </a:solidFill>
            </a:endParaRPr>
          </a:p>
          <a:p>
            <a:endParaRPr lang="it-IT" sz="3200" b="1" i="1" dirty="0" smtClean="0">
              <a:solidFill>
                <a:srgbClr val="FFFF00"/>
              </a:solidFill>
            </a:endParaRPr>
          </a:p>
          <a:p>
            <a:r>
              <a:rPr lang="it-IT" sz="2400" b="1" dirty="0">
                <a:solidFill>
                  <a:srgbClr val="FFFF00"/>
                </a:solidFill>
              </a:rPr>
              <a:t>http://dizionari.corriere.it/dizionario_italiano/C/cultura.shtml</a:t>
            </a:r>
            <a:endParaRPr lang="it-IT" sz="2400" b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94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spir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0"/>
            <a:ext cx="5670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107950" y="4437063"/>
            <a:ext cx="30257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it-IT" altLang="it-IT">
                <a:solidFill>
                  <a:srgbClr val="FFFF00"/>
                </a:solidFill>
              </a:rPr>
              <a:t>La storia inizia un po’ meno di </a:t>
            </a:r>
          </a:p>
          <a:p>
            <a:r>
              <a:rPr lang="it-IT" altLang="it-IT">
                <a:solidFill>
                  <a:srgbClr val="FFFF00"/>
                </a:solidFill>
              </a:rPr>
              <a:t>14 miliardi di anni </a:t>
            </a:r>
          </a:p>
          <a:p>
            <a:endParaRPr lang="it-IT" altLang="it-IT">
              <a:solidFill>
                <a:srgbClr val="FFFF00"/>
              </a:solidFill>
            </a:endParaRPr>
          </a:p>
        </p:txBody>
      </p:sp>
      <p:sp>
        <p:nvSpPr>
          <p:cNvPr id="38916" name="Text Box 5"/>
          <p:cNvSpPr txBox="1">
            <a:spLocks noChangeArrowheads="1"/>
          </p:cNvSpPr>
          <p:nvPr/>
        </p:nvSpPr>
        <p:spPr bwMode="auto">
          <a:xfrm>
            <a:off x="107950" y="2851150"/>
            <a:ext cx="3119438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it-IT" sz="4800">
                <a:solidFill>
                  <a:srgbClr val="00FF00"/>
                </a:solidFill>
                <a:cs typeface="Times New Roman" pitchFamily="18" charset="0"/>
              </a:rPr>
              <a:t>Tempo  </a:t>
            </a:r>
            <a:r>
              <a:rPr lang="it-IT" altLang="it-IT" sz="4800">
                <a:solidFill>
                  <a:srgbClr val="00FF00"/>
                </a:solidFill>
              </a:rPr>
              <a:t>0</a:t>
            </a:r>
            <a:r>
              <a:rPr lang="en-US" altLang="it-IT" sz="4800">
                <a:solidFill>
                  <a:srgbClr val="00FF00"/>
                </a:solidFill>
                <a:cs typeface="Times New Roman" pitchFamily="18" charset="0"/>
              </a:rPr>
              <a:t>“</a:t>
            </a:r>
            <a:r>
              <a:rPr lang="en-US" altLang="it-IT" sz="480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73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3565525" y="40036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99887" y="260648"/>
            <a:ext cx="83058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altLang="it-IT" dirty="0">
                <a:solidFill>
                  <a:srgbClr val="FFFF00"/>
                </a:solidFill>
              </a:rPr>
              <a:t>L’uomo è parte integrante del processo evolutivo dell’Universo</a:t>
            </a:r>
          </a:p>
          <a:p>
            <a:r>
              <a:rPr lang="it-IT" altLang="it-IT" dirty="0">
                <a:solidFill>
                  <a:srgbClr val="FFFF00"/>
                </a:solidFill>
              </a:rPr>
              <a:t>che ha inizio all’incirca 14 miliardi di anni fa</a:t>
            </a:r>
          </a:p>
          <a:p>
            <a:endParaRPr lang="it-IT" altLang="it-IT" dirty="0">
              <a:solidFill>
                <a:srgbClr val="FFFF00"/>
              </a:solidFill>
            </a:endParaRPr>
          </a:p>
          <a:p>
            <a:r>
              <a:rPr lang="it-IT" altLang="it-IT" dirty="0">
                <a:solidFill>
                  <a:srgbClr val="FFFF00"/>
                </a:solidFill>
              </a:rPr>
              <a:t>Col big bang inizia una prima quanto lunga fase, nella quale fanno la loro comparsa le leggi fisiche che ordinano la materia e configurano l’attuale assetto </a:t>
            </a:r>
            <a:r>
              <a:rPr lang="it-IT" altLang="it-IT" dirty="0" smtClean="0">
                <a:solidFill>
                  <a:srgbClr val="FFFF00"/>
                </a:solidFill>
              </a:rPr>
              <a:t>dell’Universo:</a:t>
            </a:r>
          </a:p>
          <a:p>
            <a:r>
              <a:rPr lang="it-IT" altLang="it-IT" dirty="0" smtClean="0">
                <a:solidFill>
                  <a:srgbClr val="FFFF00"/>
                </a:solidFill>
              </a:rPr>
              <a:t>forza elettromagnetica, forza nucleare debole e forte, forza gravitazionale </a:t>
            </a:r>
            <a:endParaRPr lang="it-IT" altLang="it-IT" dirty="0">
              <a:solidFill>
                <a:srgbClr val="FFFF00"/>
              </a:solidFill>
            </a:endParaRPr>
          </a:p>
        </p:txBody>
      </p:sp>
      <p:pic>
        <p:nvPicPr>
          <p:cNvPr id="7172" name="Picture 4" descr="brodo_atomico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4"/>
          <a:stretch>
            <a:fillRect/>
          </a:stretch>
        </p:blipFill>
        <p:spPr bwMode="auto">
          <a:xfrm>
            <a:off x="4859338" y="3500438"/>
            <a:ext cx="4105275" cy="301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radiaz_cosm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/>
          <a:stretch>
            <a:fillRect/>
          </a:stretch>
        </p:blipFill>
        <p:spPr bwMode="auto">
          <a:xfrm>
            <a:off x="179388" y="3500438"/>
            <a:ext cx="4537075" cy="303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689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asellaDiTesto 1"/>
          <p:cNvSpPr txBox="1">
            <a:spLocks noChangeArrowheads="1"/>
          </p:cNvSpPr>
          <p:nvPr/>
        </p:nvSpPr>
        <p:spPr bwMode="auto">
          <a:xfrm>
            <a:off x="611560" y="836712"/>
            <a:ext cx="7992888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it-IT" altLang="it-IT" sz="3200" dirty="0">
                <a:solidFill>
                  <a:srgbClr val="FFFF00"/>
                </a:solidFill>
              </a:rPr>
              <a:t>10</a:t>
            </a:r>
            <a:r>
              <a:rPr lang="it-IT" altLang="it-IT" sz="3200" baseline="30000" dirty="0">
                <a:solidFill>
                  <a:srgbClr val="FFFF00"/>
                </a:solidFill>
              </a:rPr>
              <a:t>-43 </a:t>
            </a:r>
            <a:r>
              <a:rPr lang="it-IT" altLang="it-IT" sz="3200" dirty="0">
                <a:solidFill>
                  <a:srgbClr val="FFFF00"/>
                </a:solidFill>
              </a:rPr>
              <a:t> sfera di un centesimo di millimetro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it-IT" altLang="it-IT" sz="3200" dirty="0" smtClean="0">
                <a:solidFill>
                  <a:srgbClr val="FFFF00"/>
                </a:solidFill>
              </a:rPr>
              <a:t>10 </a:t>
            </a:r>
            <a:r>
              <a:rPr lang="it-IT" altLang="it-IT" sz="3200" baseline="30000" dirty="0">
                <a:solidFill>
                  <a:srgbClr val="FFFF00"/>
                </a:solidFill>
              </a:rPr>
              <a:t>-32</a:t>
            </a:r>
            <a:r>
              <a:rPr lang="it-IT" altLang="it-IT" sz="3200" dirty="0">
                <a:solidFill>
                  <a:srgbClr val="FFFF00"/>
                </a:solidFill>
              </a:rPr>
              <a:t> prime particelle: quark, elettroni, neutrini, fotoni, ecc.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it-IT" altLang="it-IT" sz="3200" dirty="0" smtClean="0">
                <a:solidFill>
                  <a:srgbClr val="FFFF00"/>
                </a:solidFill>
              </a:rPr>
              <a:t>10</a:t>
            </a:r>
            <a:r>
              <a:rPr lang="it-IT" altLang="it-IT" sz="3200" baseline="30000" dirty="0" smtClean="0">
                <a:solidFill>
                  <a:srgbClr val="FFFF00"/>
                </a:solidFill>
              </a:rPr>
              <a:t>-6 </a:t>
            </a:r>
            <a:r>
              <a:rPr lang="it-IT" altLang="it-IT" sz="3200" dirty="0" smtClean="0">
                <a:solidFill>
                  <a:srgbClr val="FFFF00"/>
                </a:solidFill>
              </a:rPr>
              <a:t> </a:t>
            </a:r>
            <a:r>
              <a:rPr lang="it-IT" altLang="it-IT" sz="3200" dirty="0">
                <a:solidFill>
                  <a:srgbClr val="FFFF00"/>
                </a:solidFill>
              </a:rPr>
              <a:t>grande quanto il sistema solare, si formato protoni e neutroni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it-IT" altLang="it-IT" sz="3200" dirty="0" smtClean="0">
                <a:solidFill>
                  <a:srgbClr val="FFFF00"/>
                </a:solidFill>
              </a:rPr>
              <a:t>fino </a:t>
            </a:r>
            <a:r>
              <a:rPr lang="it-IT" altLang="it-IT" sz="3200" dirty="0">
                <a:solidFill>
                  <a:srgbClr val="FFFF00"/>
                </a:solidFill>
              </a:rPr>
              <a:t>a 300.000 anni tutto </a:t>
            </a:r>
            <a:r>
              <a:rPr lang="it-IT" altLang="it-IT" sz="3200" dirty="0" smtClean="0">
                <a:solidFill>
                  <a:srgbClr val="FFFF00"/>
                </a:solidFill>
              </a:rPr>
              <a:t>rimane sostanzialmente </a:t>
            </a:r>
            <a:r>
              <a:rPr lang="it-IT" altLang="it-IT" sz="3200" dirty="0">
                <a:solidFill>
                  <a:srgbClr val="FFFF00"/>
                </a:solidFill>
              </a:rPr>
              <a:t>uguale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it-IT" altLang="it-IT" sz="3200" dirty="0" smtClean="0">
                <a:solidFill>
                  <a:srgbClr val="FFFF00"/>
                </a:solidFill>
              </a:rPr>
              <a:t>2 </a:t>
            </a:r>
            <a:r>
              <a:rPr lang="it-IT" altLang="it-IT" sz="3200" dirty="0">
                <a:solidFill>
                  <a:srgbClr val="FFFF00"/>
                </a:solidFill>
              </a:rPr>
              <a:t>miliardi:  le prime stelle 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it-IT" altLang="it-IT" sz="3200" dirty="0" smtClean="0">
                <a:solidFill>
                  <a:srgbClr val="FFFF00"/>
                </a:solidFill>
              </a:rPr>
              <a:t>9 </a:t>
            </a:r>
            <a:r>
              <a:rPr lang="it-IT" altLang="it-IT" sz="3200" dirty="0">
                <a:solidFill>
                  <a:srgbClr val="FFFF00"/>
                </a:solidFill>
              </a:rPr>
              <a:t>miliardi: il sistema solare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it-IT" altLang="it-IT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78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NASCITA CORPI STELLAR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7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4572000" y="0"/>
          <a:ext cx="4572000" cy="5157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31" name="Immagine bitmap" r:id="rId4" imgW="4001058" imgH="4009524" progId="Paint.Picture">
                  <p:embed/>
                </p:oleObj>
              </mc:Choice>
              <mc:Fallback>
                <p:oleObj name="Immagine bitmap" r:id="rId4" imgW="4001058" imgH="400952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0"/>
                        <a:ext cx="4572000" cy="5157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4788024" y="5229199"/>
            <a:ext cx="414478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altLang="it-IT" sz="2800" dirty="0">
                <a:solidFill>
                  <a:srgbClr val="FFFF00"/>
                </a:solidFill>
              </a:rPr>
              <a:t>L’evoluzione sembra avere </a:t>
            </a:r>
          </a:p>
          <a:p>
            <a:r>
              <a:rPr lang="it-IT" altLang="it-IT" sz="2800" dirty="0">
                <a:solidFill>
                  <a:srgbClr val="FFFF00"/>
                </a:solidFill>
              </a:rPr>
              <a:t>un primo obiettivo: </a:t>
            </a:r>
          </a:p>
          <a:p>
            <a:r>
              <a:rPr lang="it-IT" altLang="it-IT" sz="2800" dirty="0">
                <a:solidFill>
                  <a:srgbClr val="FFFF00"/>
                </a:solidFill>
              </a:rPr>
              <a:t>creare tutti gli elementi</a:t>
            </a:r>
          </a:p>
        </p:txBody>
      </p:sp>
    </p:spTree>
    <p:extLst>
      <p:ext uri="{BB962C8B-B14F-4D97-AF65-F5344CB8AC3E}">
        <p14:creationId xmlns:p14="http://schemas.microsoft.com/office/powerpoint/2010/main" val="199088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26" descr="pianet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95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895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upernov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304800"/>
            <a:ext cx="545147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supernov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200400"/>
            <a:ext cx="5514975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59925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l sistema sol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terra senza vi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0"/>
            <a:ext cx="4356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46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251520" y="488116"/>
            <a:ext cx="5984180" cy="612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altLang="it-IT" sz="2800" dirty="0">
                <a:solidFill>
                  <a:srgbClr val="FFFF00"/>
                </a:solidFill>
              </a:rPr>
              <a:t>poco meno di 4 miliardi di anni fa </a:t>
            </a:r>
          </a:p>
          <a:p>
            <a:r>
              <a:rPr lang="it-IT" altLang="it-IT" sz="2800" dirty="0">
                <a:solidFill>
                  <a:srgbClr val="FFFF00"/>
                </a:solidFill>
              </a:rPr>
              <a:t>la materia acquisisce una proprietà </a:t>
            </a:r>
          </a:p>
          <a:p>
            <a:r>
              <a:rPr lang="it-IT" altLang="it-IT" sz="2800" dirty="0">
                <a:solidFill>
                  <a:srgbClr val="FFFF00"/>
                </a:solidFill>
              </a:rPr>
              <a:t>del tutto nuova, </a:t>
            </a:r>
          </a:p>
          <a:p>
            <a:r>
              <a:rPr lang="it-IT" altLang="it-IT" sz="2800" u="sng" dirty="0">
                <a:solidFill>
                  <a:srgbClr val="FF3300"/>
                </a:solidFill>
              </a:rPr>
              <a:t>la capacità di duplicarsi</a:t>
            </a:r>
          </a:p>
          <a:p>
            <a:endParaRPr lang="it-IT" altLang="it-IT" sz="2800" u="sng" dirty="0">
              <a:solidFill>
                <a:srgbClr val="FF3300"/>
              </a:solidFill>
            </a:endParaRPr>
          </a:p>
          <a:p>
            <a:r>
              <a:rPr lang="it-IT" altLang="it-IT" sz="2800" dirty="0">
                <a:solidFill>
                  <a:srgbClr val="FFFF00"/>
                </a:solidFill>
              </a:rPr>
              <a:t>fa la sua comparsa un cristallo biologico molto particolare: </a:t>
            </a:r>
          </a:p>
          <a:p>
            <a:endParaRPr lang="it-IT" altLang="it-IT" sz="2800" dirty="0">
              <a:solidFill>
                <a:srgbClr val="FFFF00"/>
              </a:solidFill>
            </a:endParaRPr>
          </a:p>
          <a:p>
            <a:r>
              <a:rPr lang="it-IT" altLang="it-IT" sz="2800" dirty="0">
                <a:solidFill>
                  <a:srgbClr val="FFFF00"/>
                </a:solidFill>
              </a:rPr>
              <a:t>il  DNA</a:t>
            </a:r>
          </a:p>
          <a:p>
            <a:endParaRPr lang="it-IT" altLang="it-IT" sz="2800" dirty="0">
              <a:solidFill>
                <a:srgbClr val="FFFF00"/>
              </a:solidFill>
            </a:endParaRPr>
          </a:p>
          <a:p>
            <a:r>
              <a:rPr lang="it-IT" altLang="it-IT" sz="2800" dirty="0">
                <a:solidFill>
                  <a:srgbClr val="FFFF00"/>
                </a:solidFill>
              </a:rPr>
              <a:t>che contiene una quantità molto</a:t>
            </a:r>
          </a:p>
          <a:p>
            <a:r>
              <a:rPr lang="it-IT" altLang="it-IT" sz="2800" dirty="0">
                <a:solidFill>
                  <a:srgbClr val="FFFF00"/>
                </a:solidFill>
              </a:rPr>
              <a:t>elevata di informazioni</a:t>
            </a:r>
          </a:p>
          <a:p>
            <a:endParaRPr lang="it-IT" altLang="it-IT" sz="2800" dirty="0">
              <a:solidFill>
                <a:srgbClr val="FFFF00"/>
              </a:solidFill>
            </a:endParaRPr>
          </a:p>
          <a:p>
            <a:r>
              <a:rPr lang="it-IT" altLang="it-IT" sz="2800" dirty="0">
                <a:solidFill>
                  <a:srgbClr val="FFFF00"/>
                </a:solidFill>
              </a:rPr>
              <a:t>nasce così la </a:t>
            </a:r>
            <a:r>
              <a:rPr lang="it-IT" altLang="it-IT" sz="2800" i="1" u="sng" dirty="0">
                <a:solidFill>
                  <a:srgbClr val="FFFF00"/>
                </a:solidFill>
              </a:rPr>
              <a:t>memoria biologica</a:t>
            </a:r>
          </a:p>
        </p:txBody>
      </p:sp>
      <p:pic>
        <p:nvPicPr>
          <p:cNvPr id="12291" name="Picture 4" descr="dna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2" r="23982"/>
          <a:stretch>
            <a:fillRect/>
          </a:stretch>
        </p:blipFill>
        <p:spPr bwMode="auto">
          <a:xfrm>
            <a:off x="6235700" y="359618"/>
            <a:ext cx="2787650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017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 b="6667"/>
          <a:stretch>
            <a:fillRect/>
          </a:stretch>
        </p:blipFill>
        <p:spPr bwMode="auto">
          <a:xfrm>
            <a:off x="1908175" y="260350"/>
            <a:ext cx="6913563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0" y="5084763"/>
            <a:ext cx="32035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altLang="it-IT">
                <a:solidFill>
                  <a:srgbClr val="000099"/>
                </a:solidFill>
              </a:rPr>
              <a:t>La vita si organizza</a:t>
            </a:r>
          </a:p>
          <a:p>
            <a:r>
              <a:rPr lang="it-IT" altLang="it-IT">
                <a:solidFill>
                  <a:srgbClr val="000099"/>
                </a:solidFill>
              </a:rPr>
              <a:t> in strutture</a:t>
            </a:r>
          </a:p>
          <a:p>
            <a:r>
              <a:rPr lang="it-IT" altLang="it-IT">
                <a:solidFill>
                  <a:srgbClr val="000099"/>
                </a:solidFill>
              </a:rPr>
              <a:t> sempre più complesse </a:t>
            </a:r>
          </a:p>
        </p:txBody>
      </p:sp>
    </p:spTree>
    <p:extLst>
      <p:ext uri="{BB962C8B-B14F-4D97-AF65-F5344CB8AC3E}">
        <p14:creationId xmlns:p14="http://schemas.microsoft.com/office/powerpoint/2010/main" val="336766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CELL_CANC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2033588" y="5969000"/>
            <a:ext cx="50117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altLang="it-IT">
                <a:solidFill>
                  <a:srgbClr val="FFFF00"/>
                </a:solidFill>
              </a:rPr>
              <a:t>si moltiplica e si diffonde per scissione </a:t>
            </a:r>
          </a:p>
        </p:txBody>
      </p:sp>
    </p:spTree>
    <p:extLst>
      <p:ext uri="{BB962C8B-B14F-4D97-AF65-F5344CB8AC3E}">
        <p14:creationId xmlns:p14="http://schemas.microsoft.com/office/powerpoint/2010/main" val="280459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23528" y="476672"/>
            <a:ext cx="842493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i="1" dirty="0">
                <a:solidFill>
                  <a:srgbClr val="FFFF00"/>
                </a:solidFill>
              </a:rPr>
              <a:t>L'insieme delle credenze, tradizioni, norme sociali, conoscenze pratiche, prodotti, propri di un popolo in un determinato periodo </a:t>
            </a:r>
            <a:r>
              <a:rPr lang="it-IT" sz="3200" b="1" i="1" dirty="0" smtClean="0">
                <a:solidFill>
                  <a:srgbClr val="FFFF00"/>
                </a:solidFill>
              </a:rPr>
              <a:t>storico. </a:t>
            </a:r>
          </a:p>
          <a:p>
            <a:endParaRPr lang="it-IT" sz="3200" b="1" i="1" dirty="0" smtClean="0">
              <a:solidFill>
                <a:srgbClr val="FFFF00"/>
              </a:solidFill>
            </a:endParaRPr>
          </a:p>
          <a:p>
            <a:r>
              <a:rPr lang="it-IT" sz="3200" b="1" i="1" dirty="0" smtClean="0">
                <a:solidFill>
                  <a:srgbClr val="FFFF00"/>
                </a:solidFill>
              </a:rPr>
              <a:t>Cultura  di massa: insieme </a:t>
            </a:r>
            <a:r>
              <a:rPr lang="it-IT" sz="3200" b="1" i="1" dirty="0">
                <a:solidFill>
                  <a:srgbClr val="FFFF00"/>
                </a:solidFill>
              </a:rPr>
              <a:t>di nozioni, valori e modelli di comportamento indotti dai mass </a:t>
            </a:r>
            <a:r>
              <a:rPr lang="it-IT" sz="3200" b="1" i="1" dirty="0" smtClean="0">
                <a:solidFill>
                  <a:srgbClr val="FFFF00"/>
                </a:solidFill>
              </a:rPr>
              <a:t>media </a:t>
            </a:r>
          </a:p>
          <a:p>
            <a:endParaRPr lang="it-IT" sz="3200" b="1" i="1" dirty="0">
              <a:solidFill>
                <a:srgbClr val="FFFF00"/>
              </a:solidFill>
            </a:endParaRPr>
          </a:p>
          <a:p>
            <a:r>
              <a:rPr lang="it-IT" sz="3200" b="1" i="1" dirty="0" smtClean="0">
                <a:solidFill>
                  <a:srgbClr val="FFFF00"/>
                </a:solidFill>
              </a:rPr>
              <a:t>Cultura  </a:t>
            </a:r>
            <a:r>
              <a:rPr lang="it-IT" sz="3200" b="1" i="1" dirty="0">
                <a:solidFill>
                  <a:srgbClr val="FFFF00"/>
                </a:solidFill>
              </a:rPr>
              <a:t>materiale, gli oggetti, i manufatti, gli attrezzi di una data </a:t>
            </a:r>
            <a:r>
              <a:rPr lang="it-IT" sz="3200" b="1" i="1" dirty="0" smtClean="0">
                <a:solidFill>
                  <a:srgbClr val="FFFF00"/>
                </a:solidFill>
              </a:rPr>
              <a:t>popolazione</a:t>
            </a:r>
          </a:p>
          <a:p>
            <a:endParaRPr lang="it-IT" sz="3200" b="1" i="1" dirty="0">
              <a:solidFill>
                <a:srgbClr val="FFFF00"/>
              </a:solidFill>
            </a:endParaRPr>
          </a:p>
          <a:p>
            <a:r>
              <a:rPr lang="it-IT" sz="2400" b="1" dirty="0">
                <a:solidFill>
                  <a:srgbClr val="FFFF00"/>
                </a:solidFill>
              </a:rPr>
              <a:t>http://dizionari.corriere.it/dizionario_italiano/C/cultura.shtml</a:t>
            </a:r>
          </a:p>
          <a:p>
            <a:endParaRPr lang="it-IT" sz="32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25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altLang="it-IT" sz="4000" dirty="0" smtClean="0">
                <a:solidFill>
                  <a:srgbClr val="FFFF00"/>
                </a:solidFill>
              </a:rPr>
              <a:t>finché non compare </a:t>
            </a:r>
            <a:br>
              <a:rPr lang="it-IT" altLang="it-IT" sz="4000" dirty="0" smtClean="0">
                <a:solidFill>
                  <a:srgbClr val="FFFF00"/>
                </a:solidFill>
              </a:rPr>
            </a:br>
            <a:r>
              <a:rPr lang="it-IT" altLang="it-IT" sz="4000" dirty="0" smtClean="0">
                <a:solidFill>
                  <a:srgbClr val="FFFF00"/>
                </a:solidFill>
              </a:rPr>
              <a:t>la riproduzione gamica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it-IT" altLang="it-IT" sz="2800" dirty="0" smtClean="0">
                <a:solidFill>
                  <a:srgbClr val="FFFF00"/>
                </a:solidFill>
              </a:rPr>
              <a:t>L’evoluzione biologica acquista una capacità di differenziazione altissima</a:t>
            </a:r>
          </a:p>
          <a:p>
            <a:pPr>
              <a:lnSpc>
                <a:spcPct val="80000"/>
              </a:lnSpc>
            </a:pPr>
            <a:endParaRPr lang="it-IT" altLang="it-IT" sz="2800" dirty="0" smtClean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r>
              <a:rPr lang="it-IT" altLang="it-IT" sz="2800" dirty="0" smtClean="0">
                <a:solidFill>
                  <a:srgbClr val="FFFF00"/>
                </a:solidFill>
              </a:rPr>
              <a:t>Infatti </a:t>
            </a:r>
            <a:r>
              <a:rPr lang="it-IT" altLang="it-IT" sz="2800" u="sng" dirty="0" smtClean="0">
                <a:solidFill>
                  <a:srgbClr val="FFFF00"/>
                </a:solidFill>
              </a:rPr>
              <a:t>la produzione di gameti femminili e maschili comporta un elevato numero di errori</a:t>
            </a:r>
            <a:r>
              <a:rPr lang="it-IT" altLang="it-IT" sz="2800" dirty="0" smtClean="0">
                <a:solidFill>
                  <a:srgbClr val="FFFF00"/>
                </a:solidFill>
              </a:rPr>
              <a:t> e quindi di mutazioni</a:t>
            </a:r>
          </a:p>
          <a:p>
            <a:pPr>
              <a:lnSpc>
                <a:spcPct val="80000"/>
              </a:lnSpc>
            </a:pPr>
            <a:endParaRPr lang="it-IT" altLang="it-IT" sz="2800" dirty="0" smtClean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r>
              <a:rPr lang="it-IT" altLang="it-IT" sz="2800" dirty="0" smtClean="0">
                <a:solidFill>
                  <a:srgbClr val="FFFF00"/>
                </a:solidFill>
              </a:rPr>
              <a:t>L’attuale biodiversità dipende essenzialmente da questa modalità riproduttiva</a:t>
            </a:r>
          </a:p>
          <a:p>
            <a:pPr>
              <a:lnSpc>
                <a:spcPct val="80000"/>
              </a:lnSpc>
            </a:pPr>
            <a:endParaRPr lang="it-IT" altLang="it-IT" sz="2800" dirty="0" smtClean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r>
              <a:rPr lang="it-IT" altLang="it-IT" sz="2800" dirty="0" smtClean="0">
                <a:solidFill>
                  <a:srgbClr val="FFFF00"/>
                </a:solidFill>
              </a:rPr>
              <a:t>Il DNA può così differenziarsi sempre più, arricchendosi di nuove  informazioni</a:t>
            </a:r>
          </a:p>
          <a:p>
            <a:pPr>
              <a:lnSpc>
                <a:spcPct val="80000"/>
              </a:lnSpc>
            </a:pPr>
            <a:endParaRPr lang="it-IT" altLang="it-IT" sz="28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42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Line 2"/>
          <p:cNvSpPr>
            <a:spLocks noChangeShapeType="1"/>
          </p:cNvSpPr>
          <p:nvPr/>
        </p:nvSpPr>
        <p:spPr bwMode="auto">
          <a:xfrm flipV="1">
            <a:off x="381000" y="5943600"/>
            <a:ext cx="8382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725488" y="5943600"/>
            <a:ext cx="874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b="1" dirty="0">
                <a:solidFill>
                  <a:srgbClr val="FF0000"/>
                </a:solidFill>
                <a:latin typeface="Comic Sans MS" pitchFamily="66" charset="0"/>
              </a:rPr>
              <a:t>DNA</a:t>
            </a:r>
            <a:endParaRPr lang="it-IT" altLang="it-IT" b="1" dirty="0">
              <a:solidFill>
                <a:srgbClr val="FF0000"/>
              </a:solidFill>
            </a:endParaRPr>
          </a:p>
        </p:txBody>
      </p:sp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6705600" y="5867400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b="1" dirty="0">
                <a:solidFill>
                  <a:srgbClr val="FF0000"/>
                </a:solidFill>
                <a:latin typeface="Comic Sans MS" pitchFamily="66" charset="0"/>
              </a:rPr>
              <a:t>comportamento</a:t>
            </a:r>
            <a:endParaRPr lang="it-IT" altLang="it-IT" dirty="0"/>
          </a:p>
        </p:txBody>
      </p:sp>
      <p:sp>
        <p:nvSpPr>
          <p:cNvPr id="96261" name="Text Box 5"/>
          <p:cNvSpPr txBox="1">
            <a:spLocks noChangeArrowheads="1"/>
          </p:cNvSpPr>
          <p:nvPr/>
        </p:nvSpPr>
        <p:spPr bwMode="auto">
          <a:xfrm>
            <a:off x="3581400" y="5486400"/>
            <a:ext cx="2228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 dirty="0">
                <a:solidFill>
                  <a:srgbClr val="FF0000"/>
                </a:solidFill>
              </a:rPr>
              <a:t>memoria della specie</a:t>
            </a:r>
            <a:endParaRPr lang="it-IT" altLang="it-IT" sz="1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6262" name="Text Box 6"/>
          <p:cNvSpPr txBox="1">
            <a:spLocks noChangeArrowheads="1"/>
          </p:cNvSpPr>
          <p:nvPr/>
        </p:nvSpPr>
        <p:spPr bwMode="auto">
          <a:xfrm>
            <a:off x="3657600" y="6016625"/>
            <a:ext cx="215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 dirty="0">
                <a:solidFill>
                  <a:srgbClr val="FF0000"/>
                </a:solidFill>
              </a:rPr>
              <a:t>Istinto  e irrazionale</a:t>
            </a:r>
          </a:p>
        </p:txBody>
      </p:sp>
      <p:sp>
        <p:nvSpPr>
          <p:cNvPr id="96263" name="Text Box 7"/>
          <p:cNvSpPr txBox="1">
            <a:spLocks noChangeArrowheads="1"/>
          </p:cNvSpPr>
          <p:nvPr/>
        </p:nvSpPr>
        <p:spPr bwMode="auto">
          <a:xfrm>
            <a:off x="3276600" y="6262688"/>
            <a:ext cx="2844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 dirty="0">
                <a:solidFill>
                  <a:srgbClr val="FF0000"/>
                </a:solidFill>
              </a:rPr>
              <a:t>tecnicismo e meccanicismo </a:t>
            </a:r>
            <a:endParaRPr lang="it-IT" altLang="it-IT" dirty="0">
              <a:solidFill>
                <a:srgbClr val="FF0000"/>
              </a:solidFill>
            </a:endParaRPr>
          </a:p>
        </p:txBody>
      </p:sp>
      <p:sp>
        <p:nvSpPr>
          <p:cNvPr id="96264" name="Text Box 8"/>
          <p:cNvSpPr txBox="1">
            <a:spLocks noChangeArrowheads="1"/>
          </p:cNvSpPr>
          <p:nvPr/>
        </p:nvSpPr>
        <p:spPr bwMode="auto">
          <a:xfrm>
            <a:off x="3511550" y="5219700"/>
            <a:ext cx="2457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 dirty="0">
                <a:solidFill>
                  <a:srgbClr val="FF0000"/>
                </a:solidFill>
              </a:rPr>
              <a:t>selezione naturale forte</a:t>
            </a:r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66770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6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6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6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6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6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6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6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6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6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6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8" grpId="0" animBg="1"/>
      <p:bldP spid="96259" grpId="0" autoUpdateAnimBg="0"/>
      <p:bldP spid="96260" grpId="0" autoUpdateAnimBg="0"/>
      <p:bldP spid="96261" grpId="0" autoUpdateAnimBg="0"/>
      <p:bldP spid="96262" grpId="0" autoUpdateAnimBg="0"/>
      <p:bldP spid="96263" grpId="0" autoUpdateAnimBg="0"/>
      <p:bldP spid="96264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api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 descr="api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0" y="2743200"/>
            <a:ext cx="32067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API"/>
          <p:cNvPicPr>
            <a:picLocks noChangeAspect="1" noChangeArrowheads="1"/>
          </p:cNvPicPr>
          <p:nvPr/>
        </p:nvPicPr>
        <p:blipFill>
          <a:blip r:embed="rId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0"/>
            <a:ext cx="3200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50825" y="5445125"/>
            <a:ext cx="274161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altLang="it-IT" dirty="0">
                <a:solidFill>
                  <a:srgbClr val="CC0000"/>
                </a:solidFill>
              </a:rPr>
              <a:t>un tecnicismo</a:t>
            </a:r>
          </a:p>
          <a:p>
            <a:r>
              <a:rPr lang="it-IT" altLang="it-IT" dirty="0">
                <a:solidFill>
                  <a:srgbClr val="CC0000"/>
                </a:solidFill>
              </a:rPr>
              <a:t>altamente qualificato</a:t>
            </a:r>
          </a:p>
          <a:p>
            <a:r>
              <a:rPr lang="it-IT" altLang="it-IT" dirty="0">
                <a:solidFill>
                  <a:srgbClr val="CC0000"/>
                </a:solidFill>
              </a:rPr>
              <a:t>e competitivo</a:t>
            </a:r>
          </a:p>
        </p:txBody>
      </p:sp>
    </p:spTree>
    <p:extLst>
      <p:ext uri="{BB962C8B-B14F-4D97-AF65-F5344CB8AC3E}">
        <p14:creationId xmlns:p14="http://schemas.microsoft.com/office/powerpoint/2010/main" val="55362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tela rag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6988"/>
            <a:ext cx="5329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464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ormic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0"/>
            <a:ext cx="57419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172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026" descr="tessitore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9144000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247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Line 1026"/>
          <p:cNvSpPr>
            <a:spLocks noChangeShapeType="1"/>
          </p:cNvSpPr>
          <p:nvPr/>
        </p:nvSpPr>
        <p:spPr bwMode="auto">
          <a:xfrm flipV="1">
            <a:off x="381000" y="5943600"/>
            <a:ext cx="8382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4579" name="Text Box 1027"/>
          <p:cNvSpPr txBox="1">
            <a:spLocks noChangeArrowheads="1"/>
          </p:cNvSpPr>
          <p:nvPr/>
        </p:nvSpPr>
        <p:spPr bwMode="auto">
          <a:xfrm>
            <a:off x="725488" y="5943600"/>
            <a:ext cx="874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b="1">
                <a:solidFill>
                  <a:srgbClr val="FF0000"/>
                </a:solidFill>
                <a:latin typeface="Comic Sans MS" pitchFamily="66" charset="0"/>
              </a:rPr>
              <a:t>DNA</a:t>
            </a:r>
            <a:endParaRPr lang="it-IT" altLang="it-IT" b="1">
              <a:solidFill>
                <a:srgbClr val="FF0000"/>
              </a:solidFill>
            </a:endParaRPr>
          </a:p>
        </p:txBody>
      </p:sp>
      <p:sp>
        <p:nvSpPr>
          <p:cNvPr id="24580" name="Text Box 1028"/>
          <p:cNvSpPr txBox="1">
            <a:spLocks noChangeArrowheads="1"/>
          </p:cNvSpPr>
          <p:nvPr/>
        </p:nvSpPr>
        <p:spPr bwMode="auto">
          <a:xfrm>
            <a:off x="6705600" y="5867400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b="1">
                <a:solidFill>
                  <a:srgbClr val="FF0000"/>
                </a:solidFill>
                <a:latin typeface="Comic Sans MS" pitchFamily="66" charset="0"/>
              </a:rPr>
              <a:t>comportamento</a:t>
            </a:r>
            <a:endParaRPr lang="it-IT" altLang="it-IT"/>
          </a:p>
        </p:txBody>
      </p:sp>
      <p:sp>
        <p:nvSpPr>
          <p:cNvPr id="24581" name="Text Box 1029"/>
          <p:cNvSpPr txBox="1">
            <a:spLocks noChangeArrowheads="1"/>
          </p:cNvSpPr>
          <p:nvPr/>
        </p:nvSpPr>
        <p:spPr bwMode="auto">
          <a:xfrm>
            <a:off x="3581400" y="5486400"/>
            <a:ext cx="2228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>
                <a:solidFill>
                  <a:srgbClr val="FF0000"/>
                </a:solidFill>
              </a:rPr>
              <a:t>memoria della specie</a:t>
            </a:r>
            <a:endParaRPr lang="it-IT" altLang="it-IT" sz="1800" b="1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4582" name="Text Box 1030"/>
          <p:cNvSpPr txBox="1">
            <a:spLocks noChangeArrowheads="1"/>
          </p:cNvSpPr>
          <p:nvPr/>
        </p:nvSpPr>
        <p:spPr bwMode="auto">
          <a:xfrm>
            <a:off x="3657600" y="6016625"/>
            <a:ext cx="215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>
                <a:solidFill>
                  <a:srgbClr val="FF0000"/>
                </a:solidFill>
              </a:rPr>
              <a:t>Istinto  e irrazionale</a:t>
            </a:r>
          </a:p>
        </p:txBody>
      </p:sp>
      <p:sp>
        <p:nvSpPr>
          <p:cNvPr id="24583" name="Text Box 1031"/>
          <p:cNvSpPr txBox="1">
            <a:spLocks noChangeArrowheads="1"/>
          </p:cNvSpPr>
          <p:nvPr/>
        </p:nvSpPr>
        <p:spPr bwMode="auto">
          <a:xfrm>
            <a:off x="3276600" y="6262688"/>
            <a:ext cx="2844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>
                <a:solidFill>
                  <a:srgbClr val="FF0000"/>
                </a:solidFill>
              </a:rPr>
              <a:t>tecnicismo e meccanicismo </a:t>
            </a:r>
            <a:endParaRPr lang="it-IT" altLang="it-IT">
              <a:solidFill>
                <a:srgbClr val="FF0000"/>
              </a:solidFill>
            </a:endParaRPr>
          </a:p>
        </p:txBody>
      </p:sp>
      <p:grpSp>
        <p:nvGrpSpPr>
          <p:cNvPr id="2" name="Group 1032"/>
          <p:cNvGrpSpPr>
            <a:grpSpLocks/>
          </p:cNvGrpSpPr>
          <p:nvPr/>
        </p:nvGrpSpPr>
        <p:grpSpPr bwMode="auto">
          <a:xfrm>
            <a:off x="3200400" y="4038600"/>
            <a:ext cx="2590800" cy="533400"/>
            <a:chOff x="1968" y="2352"/>
            <a:chExt cx="1632" cy="336"/>
          </a:xfrm>
        </p:grpSpPr>
        <p:sp>
          <p:nvSpPr>
            <p:cNvPr id="24587" name="Line 1033"/>
            <p:cNvSpPr>
              <a:spLocks noChangeShapeType="1"/>
            </p:cNvSpPr>
            <p:nvPr/>
          </p:nvSpPr>
          <p:spPr bwMode="auto">
            <a:xfrm>
              <a:off x="2160" y="2688"/>
              <a:ext cx="144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4588" name="Text Box 1034"/>
            <p:cNvSpPr txBox="1">
              <a:spLocks noChangeArrowheads="1"/>
            </p:cNvSpPr>
            <p:nvPr/>
          </p:nvSpPr>
          <p:spPr bwMode="auto">
            <a:xfrm>
              <a:off x="1968" y="2352"/>
              <a:ext cx="614" cy="218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it-IT" altLang="it-IT" sz="1600" b="1">
                  <a:solidFill>
                    <a:srgbClr val="FF0000"/>
                  </a:solidFill>
                </a:rPr>
                <a:t>biologico</a:t>
              </a:r>
              <a:endParaRPr lang="it-IT" altLang="it-IT"/>
            </a:p>
          </p:txBody>
        </p:sp>
      </p:grpSp>
      <p:sp>
        <p:nvSpPr>
          <p:cNvPr id="24585" name="Text Box 1035"/>
          <p:cNvSpPr txBox="1">
            <a:spLocks noChangeArrowheads="1"/>
          </p:cNvSpPr>
          <p:nvPr/>
        </p:nvSpPr>
        <p:spPr bwMode="auto">
          <a:xfrm>
            <a:off x="3511550" y="5219700"/>
            <a:ext cx="2457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 dirty="0">
                <a:solidFill>
                  <a:srgbClr val="FF0000"/>
                </a:solidFill>
              </a:rPr>
              <a:t>selezione naturale forte</a:t>
            </a:r>
            <a:endParaRPr lang="it-IT" altLang="it-IT" dirty="0"/>
          </a:p>
        </p:txBody>
      </p:sp>
      <p:sp>
        <p:nvSpPr>
          <p:cNvPr id="97302" name="Text Box 1046"/>
          <p:cNvSpPr txBox="1">
            <a:spLocks noChangeArrowheads="1"/>
          </p:cNvSpPr>
          <p:nvPr/>
        </p:nvSpPr>
        <p:spPr bwMode="auto">
          <a:xfrm rot="-5400000">
            <a:off x="407194" y="2564606"/>
            <a:ext cx="19907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2800" dirty="0"/>
              <a:t>Simbolismo </a:t>
            </a:r>
          </a:p>
        </p:txBody>
      </p:sp>
    </p:spTree>
    <p:extLst>
      <p:ext uri="{BB962C8B-B14F-4D97-AF65-F5344CB8AC3E}">
        <p14:creationId xmlns:p14="http://schemas.microsoft.com/office/powerpoint/2010/main" val="37099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7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302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orteggiamen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67200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pavon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0"/>
            <a:ext cx="47164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 descr="tacchino corteggiamen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9363"/>
            <a:ext cx="4267200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081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ANATRE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"/>
          <a:stretch>
            <a:fillRect/>
          </a:stretch>
        </p:blipFill>
        <p:spPr bwMode="auto">
          <a:xfrm>
            <a:off x="1143000" y="0"/>
            <a:ext cx="6604000" cy="337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pinguini cort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505200"/>
            <a:ext cx="4265613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007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Freeform 2" descr="Mattoni orizzontali"/>
          <p:cNvSpPr>
            <a:spLocks/>
          </p:cNvSpPr>
          <p:nvPr/>
        </p:nvSpPr>
        <p:spPr bwMode="auto">
          <a:xfrm>
            <a:off x="2133600" y="914400"/>
            <a:ext cx="5094288" cy="4186238"/>
          </a:xfrm>
          <a:custGeom>
            <a:avLst/>
            <a:gdLst>
              <a:gd name="T0" fmla="*/ 474663 w 3209"/>
              <a:gd name="T1" fmla="*/ 142875 h 2637"/>
              <a:gd name="T2" fmla="*/ 647700 w 3209"/>
              <a:gd name="T3" fmla="*/ 206375 h 2637"/>
              <a:gd name="T4" fmla="*/ 798513 w 3209"/>
              <a:gd name="T5" fmla="*/ 352425 h 2637"/>
              <a:gd name="T6" fmla="*/ 1027113 w 3209"/>
              <a:gd name="T7" fmla="*/ 504825 h 2637"/>
              <a:gd name="T8" fmla="*/ 1198563 w 3209"/>
              <a:gd name="T9" fmla="*/ 657225 h 2637"/>
              <a:gd name="T10" fmla="*/ 1312863 w 3209"/>
              <a:gd name="T11" fmla="*/ 733425 h 2637"/>
              <a:gd name="T12" fmla="*/ 1370013 w 3209"/>
              <a:gd name="T13" fmla="*/ 790575 h 2637"/>
              <a:gd name="T14" fmla="*/ 1606550 w 3209"/>
              <a:gd name="T15" fmla="*/ 1077913 h 2637"/>
              <a:gd name="T16" fmla="*/ 1701800 w 3209"/>
              <a:gd name="T17" fmla="*/ 1249363 h 2637"/>
              <a:gd name="T18" fmla="*/ 1846263 w 3209"/>
              <a:gd name="T19" fmla="*/ 1431925 h 2637"/>
              <a:gd name="T20" fmla="*/ 1922463 w 3209"/>
              <a:gd name="T21" fmla="*/ 1590675 h 2637"/>
              <a:gd name="T22" fmla="*/ 1979613 w 3209"/>
              <a:gd name="T23" fmla="*/ 1685925 h 2637"/>
              <a:gd name="T24" fmla="*/ 2074863 w 3209"/>
              <a:gd name="T25" fmla="*/ 1895475 h 2637"/>
              <a:gd name="T26" fmla="*/ 2170113 w 3209"/>
              <a:gd name="T27" fmla="*/ 2181225 h 2637"/>
              <a:gd name="T28" fmla="*/ 2239963 w 3209"/>
              <a:gd name="T29" fmla="*/ 2384425 h 2637"/>
              <a:gd name="T30" fmla="*/ 2271713 w 3209"/>
              <a:gd name="T31" fmla="*/ 2441575 h 2637"/>
              <a:gd name="T32" fmla="*/ 2303463 w 3209"/>
              <a:gd name="T33" fmla="*/ 2511425 h 2637"/>
              <a:gd name="T34" fmla="*/ 2316163 w 3209"/>
              <a:gd name="T35" fmla="*/ 2701925 h 2637"/>
              <a:gd name="T36" fmla="*/ 2360613 w 3209"/>
              <a:gd name="T37" fmla="*/ 2847975 h 2637"/>
              <a:gd name="T38" fmla="*/ 2417763 w 3209"/>
              <a:gd name="T39" fmla="*/ 3057525 h 2637"/>
              <a:gd name="T40" fmla="*/ 2455863 w 3209"/>
              <a:gd name="T41" fmla="*/ 3609976 h 2637"/>
              <a:gd name="T42" fmla="*/ 2513013 w 3209"/>
              <a:gd name="T43" fmla="*/ 3819526 h 2637"/>
              <a:gd name="T44" fmla="*/ 2503488 w 3209"/>
              <a:gd name="T45" fmla="*/ 3943351 h 2637"/>
              <a:gd name="T46" fmla="*/ 2570163 w 3209"/>
              <a:gd name="T47" fmla="*/ 4143376 h 2637"/>
              <a:gd name="T48" fmla="*/ 2570163 w 3209"/>
              <a:gd name="T49" fmla="*/ 4181476 h 2637"/>
              <a:gd name="T50" fmla="*/ 2579688 w 3209"/>
              <a:gd name="T51" fmla="*/ 4133851 h 2637"/>
              <a:gd name="T52" fmla="*/ 2589213 w 3209"/>
              <a:gd name="T53" fmla="*/ 4019551 h 2637"/>
              <a:gd name="T54" fmla="*/ 2722563 w 3209"/>
              <a:gd name="T55" fmla="*/ 3038475 h 2637"/>
              <a:gd name="T56" fmla="*/ 2817813 w 3209"/>
              <a:gd name="T57" fmla="*/ 2663825 h 2637"/>
              <a:gd name="T58" fmla="*/ 2836863 w 3209"/>
              <a:gd name="T59" fmla="*/ 2543175 h 2637"/>
              <a:gd name="T60" fmla="*/ 2925763 w 3209"/>
              <a:gd name="T61" fmla="*/ 2346325 h 2637"/>
              <a:gd name="T62" fmla="*/ 3103563 w 3209"/>
              <a:gd name="T63" fmla="*/ 1819275 h 2637"/>
              <a:gd name="T64" fmla="*/ 3351213 w 3209"/>
              <a:gd name="T65" fmla="*/ 1368425 h 2637"/>
              <a:gd name="T66" fmla="*/ 3465513 w 3209"/>
              <a:gd name="T67" fmla="*/ 1209675 h 2637"/>
              <a:gd name="T68" fmla="*/ 3675063 w 3209"/>
              <a:gd name="T69" fmla="*/ 923925 h 2637"/>
              <a:gd name="T70" fmla="*/ 3922713 w 3209"/>
              <a:gd name="T71" fmla="*/ 657225 h 2637"/>
              <a:gd name="T72" fmla="*/ 3960813 w 3209"/>
              <a:gd name="T73" fmla="*/ 600075 h 2637"/>
              <a:gd name="T74" fmla="*/ 4075113 w 3209"/>
              <a:gd name="T75" fmla="*/ 523875 h 2637"/>
              <a:gd name="T76" fmla="*/ 4570413 w 3209"/>
              <a:gd name="T77" fmla="*/ 219075 h 2637"/>
              <a:gd name="T78" fmla="*/ 4741863 w 3209"/>
              <a:gd name="T79" fmla="*/ 104775 h 2637"/>
              <a:gd name="T80" fmla="*/ 4932363 w 3209"/>
              <a:gd name="T81" fmla="*/ 66675 h 2637"/>
              <a:gd name="T82" fmla="*/ 5003801 w 3209"/>
              <a:gd name="T83" fmla="*/ 42863 h 2637"/>
              <a:gd name="T84" fmla="*/ 38100 w 3209"/>
              <a:gd name="T85" fmla="*/ 30163 h 2637"/>
              <a:gd name="T86" fmla="*/ 36513 w 3209"/>
              <a:gd name="T87" fmla="*/ 85725 h 2637"/>
              <a:gd name="T88" fmla="*/ 246063 w 3209"/>
              <a:gd name="T89" fmla="*/ 104775 h 2637"/>
              <a:gd name="T90" fmla="*/ 474663 w 3209"/>
              <a:gd name="T91" fmla="*/ 142875 h 263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3209"/>
              <a:gd name="T139" fmla="*/ 0 h 2637"/>
              <a:gd name="T140" fmla="*/ 3209 w 3209"/>
              <a:gd name="T141" fmla="*/ 2637 h 263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3209" h="2637">
                <a:moveTo>
                  <a:pt x="299" y="90"/>
                </a:moveTo>
                <a:cubicBezTo>
                  <a:pt x="315" y="114"/>
                  <a:pt x="384" y="114"/>
                  <a:pt x="408" y="130"/>
                </a:cubicBezTo>
                <a:cubicBezTo>
                  <a:pt x="457" y="162"/>
                  <a:pt x="447" y="208"/>
                  <a:pt x="503" y="222"/>
                </a:cubicBezTo>
                <a:cubicBezTo>
                  <a:pt x="542" y="248"/>
                  <a:pt x="612" y="283"/>
                  <a:pt x="647" y="318"/>
                </a:cubicBezTo>
                <a:cubicBezTo>
                  <a:pt x="680" y="351"/>
                  <a:pt x="718" y="385"/>
                  <a:pt x="755" y="414"/>
                </a:cubicBezTo>
                <a:cubicBezTo>
                  <a:pt x="778" y="432"/>
                  <a:pt x="803" y="446"/>
                  <a:pt x="827" y="462"/>
                </a:cubicBezTo>
                <a:cubicBezTo>
                  <a:pt x="841" y="471"/>
                  <a:pt x="850" y="487"/>
                  <a:pt x="863" y="498"/>
                </a:cubicBezTo>
                <a:cubicBezTo>
                  <a:pt x="913" y="540"/>
                  <a:pt x="965" y="632"/>
                  <a:pt x="1012" y="679"/>
                </a:cubicBezTo>
                <a:cubicBezTo>
                  <a:pt x="1050" y="724"/>
                  <a:pt x="1047" y="750"/>
                  <a:pt x="1072" y="787"/>
                </a:cubicBezTo>
                <a:cubicBezTo>
                  <a:pt x="1097" y="824"/>
                  <a:pt x="1140" y="866"/>
                  <a:pt x="1163" y="902"/>
                </a:cubicBezTo>
                <a:cubicBezTo>
                  <a:pt x="1175" y="938"/>
                  <a:pt x="1195" y="967"/>
                  <a:pt x="1211" y="1002"/>
                </a:cubicBezTo>
                <a:cubicBezTo>
                  <a:pt x="1221" y="1025"/>
                  <a:pt x="1239" y="1038"/>
                  <a:pt x="1247" y="1062"/>
                </a:cubicBezTo>
                <a:cubicBezTo>
                  <a:pt x="1262" y="1106"/>
                  <a:pt x="1290" y="1151"/>
                  <a:pt x="1307" y="1194"/>
                </a:cubicBezTo>
                <a:cubicBezTo>
                  <a:pt x="1330" y="1252"/>
                  <a:pt x="1347" y="1314"/>
                  <a:pt x="1367" y="1374"/>
                </a:cubicBezTo>
                <a:cubicBezTo>
                  <a:pt x="1381" y="1417"/>
                  <a:pt x="1397" y="1459"/>
                  <a:pt x="1411" y="1502"/>
                </a:cubicBezTo>
                <a:cubicBezTo>
                  <a:pt x="1415" y="1514"/>
                  <a:pt x="1427" y="1526"/>
                  <a:pt x="1431" y="1538"/>
                </a:cubicBezTo>
                <a:cubicBezTo>
                  <a:pt x="1435" y="1550"/>
                  <a:pt x="1451" y="1582"/>
                  <a:pt x="1451" y="1582"/>
                </a:cubicBezTo>
                <a:cubicBezTo>
                  <a:pt x="1455" y="1630"/>
                  <a:pt x="1446" y="1656"/>
                  <a:pt x="1459" y="1702"/>
                </a:cubicBezTo>
                <a:cubicBezTo>
                  <a:pt x="1467" y="1730"/>
                  <a:pt x="1478" y="1767"/>
                  <a:pt x="1487" y="1794"/>
                </a:cubicBezTo>
                <a:cubicBezTo>
                  <a:pt x="1517" y="1885"/>
                  <a:pt x="1506" y="1841"/>
                  <a:pt x="1523" y="1926"/>
                </a:cubicBezTo>
                <a:cubicBezTo>
                  <a:pt x="1532" y="2114"/>
                  <a:pt x="1524" y="2136"/>
                  <a:pt x="1547" y="2274"/>
                </a:cubicBezTo>
                <a:cubicBezTo>
                  <a:pt x="1558" y="2342"/>
                  <a:pt x="1560" y="2336"/>
                  <a:pt x="1583" y="2406"/>
                </a:cubicBezTo>
                <a:cubicBezTo>
                  <a:pt x="1591" y="2430"/>
                  <a:pt x="1577" y="2484"/>
                  <a:pt x="1577" y="2484"/>
                </a:cubicBezTo>
                <a:cubicBezTo>
                  <a:pt x="1581" y="2528"/>
                  <a:pt x="1606" y="2568"/>
                  <a:pt x="1619" y="2610"/>
                </a:cubicBezTo>
                <a:cubicBezTo>
                  <a:pt x="1623" y="2624"/>
                  <a:pt x="1605" y="2637"/>
                  <a:pt x="1619" y="2634"/>
                </a:cubicBezTo>
                <a:cubicBezTo>
                  <a:pt x="1631" y="2631"/>
                  <a:pt x="1622" y="2616"/>
                  <a:pt x="1625" y="2604"/>
                </a:cubicBezTo>
                <a:cubicBezTo>
                  <a:pt x="1630" y="2580"/>
                  <a:pt x="1627" y="2556"/>
                  <a:pt x="1631" y="2532"/>
                </a:cubicBezTo>
                <a:cubicBezTo>
                  <a:pt x="1638" y="2335"/>
                  <a:pt x="1678" y="2111"/>
                  <a:pt x="1715" y="1914"/>
                </a:cubicBezTo>
                <a:cubicBezTo>
                  <a:pt x="1723" y="1871"/>
                  <a:pt x="1746" y="1722"/>
                  <a:pt x="1775" y="1678"/>
                </a:cubicBezTo>
                <a:cubicBezTo>
                  <a:pt x="1791" y="1654"/>
                  <a:pt x="1787" y="1602"/>
                  <a:pt x="1787" y="1602"/>
                </a:cubicBezTo>
                <a:cubicBezTo>
                  <a:pt x="1799" y="1553"/>
                  <a:pt x="1811" y="1526"/>
                  <a:pt x="1843" y="1478"/>
                </a:cubicBezTo>
                <a:cubicBezTo>
                  <a:pt x="1859" y="1358"/>
                  <a:pt x="1915" y="1265"/>
                  <a:pt x="1955" y="1146"/>
                </a:cubicBezTo>
                <a:cubicBezTo>
                  <a:pt x="1979" y="1073"/>
                  <a:pt x="2061" y="912"/>
                  <a:pt x="2111" y="862"/>
                </a:cubicBezTo>
                <a:cubicBezTo>
                  <a:pt x="2171" y="778"/>
                  <a:pt x="2153" y="822"/>
                  <a:pt x="2183" y="762"/>
                </a:cubicBezTo>
                <a:cubicBezTo>
                  <a:pt x="2216" y="695"/>
                  <a:pt x="2252" y="624"/>
                  <a:pt x="2315" y="582"/>
                </a:cubicBezTo>
                <a:cubicBezTo>
                  <a:pt x="2357" y="519"/>
                  <a:pt x="2408" y="456"/>
                  <a:pt x="2471" y="414"/>
                </a:cubicBezTo>
                <a:cubicBezTo>
                  <a:pt x="2479" y="402"/>
                  <a:pt x="2484" y="387"/>
                  <a:pt x="2495" y="378"/>
                </a:cubicBezTo>
                <a:cubicBezTo>
                  <a:pt x="2517" y="359"/>
                  <a:pt x="2567" y="330"/>
                  <a:pt x="2567" y="330"/>
                </a:cubicBezTo>
                <a:cubicBezTo>
                  <a:pt x="2640" y="221"/>
                  <a:pt x="2760" y="178"/>
                  <a:pt x="2879" y="138"/>
                </a:cubicBezTo>
                <a:cubicBezTo>
                  <a:pt x="2879" y="138"/>
                  <a:pt x="2969" y="78"/>
                  <a:pt x="2987" y="66"/>
                </a:cubicBezTo>
                <a:cubicBezTo>
                  <a:pt x="3010" y="51"/>
                  <a:pt x="3100" y="43"/>
                  <a:pt x="3107" y="42"/>
                </a:cubicBezTo>
                <a:cubicBezTo>
                  <a:pt x="3193" y="13"/>
                  <a:pt x="3209" y="65"/>
                  <a:pt x="3152" y="27"/>
                </a:cubicBezTo>
                <a:cubicBezTo>
                  <a:pt x="2108" y="34"/>
                  <a:pt x="1067" y="0"/>
                  <a:pt x="24" y="19"/>
                </a:cubicBezTo>
                <a:cubicBezTo>
                  <a:pt x="0" y="67"/>
                  <a:pt x="8" y="48"/>
                  <a:pt x="23" y="54"/>
                </a:cubicBezTo>
                <a:cubicBezTo>
                  <a:pt x="64" y="71"/>
                  <a:pt x="111" y="58"/>
                  <a:pt x="155" y="66"/>
                </a:cubicBezTo>
                <a:cubicBezTo>
                  <a:pt x="225" y="78"/>
                  <a:pt x="237" y="111"/>
                  <a:pt x="299" y="90"/>
                </a:cubicBezTo>
                <a:close/>
              </a:path>
            </a:pathLst>
          </a:custGeom>
          <a:pattFill prst="horzBrick">
            <a:fgClr>
              <a:srgbClr val="DDDDDD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7651" name="Line 3"/>
          <p:cNvSpPr>
            <a:spLocks noChangeShapeType="1"/>
          </p:cNvSpPr>
          <p:nvPr/>
        </p:nvSpPr>
        <p:spPr bwMode="auto">
          <a:xfrm flipV="1">
            <a:off x="381000" y="5943600"/>
            <a:ext cx="8382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725488" y="5943600"/>
            <a:ext cx="874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b="1">
                <a:solidFill>
                  <a:srgbClr val="FF0000"/>
                </a:solidFill>
                <a:latin typeface="Comic Sans MS" pitchFamily="66" charset="0"/>
              </a:rPr>
              <a:t>DNA</a:t>
            </a:r>
            <a:endParaRPr lang="it-IT" altLang="it-IT" b="1">
              <a:solidFill>
                <a:srgbClr val="FF0000"/>
              </a:solidFill>
            </a:endParaRP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6705600" y="5867400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b="1">
                <a:solidFill>
                  <a:srgbClr val="FF0000"/>
                </a:solidFill>
                <a:latin typeface="Comic Sans MS" pitchFamily="66" charset="0"/>
              </a:rPr>
              <a:t>comportamento</a:t>
            </a:r>
            <a:endParaRPr lang="it-IT" altLang="it-IT"/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3581400" y="5486400"/>
            <a:ext cx="2228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>
                <a:solidFill>
                  <a:srgbClr val="FF0000"/>
                </a:solidFill>
              </a:rPr>
              <a:t>memoria della specie</a:t>
            </a:r>
            <a:endParaRPr lang="it-IT" altLang="it-IT" sz="1800" b="1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3657600" y="6016625"/>
            <a:ext cx="215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>
                <a:solidFill>
                  <a:srgbClr val="FF0000"/>
                </a:solidFill>
              </a:rPr>
              <a:t>Istinto  e irrazionale</a:t>
            </a: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3276600" y="6262688"/>
            <a:ext cx="2844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>
                <a:solidFill>
                  <a:srgbClr val="FF0000"/>
                </a:solidFill>
              </a:rPr>
              <a:t>tecnicismo e meccanicismo </a:t>
            </a:r>
            <a:endParaRPr lang="it-IT" altLang="it-IT">
              <a:solidFill>
                <a:srgbClr val="FF0000"/>
              </a:solidFill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905000" y="914400"/>
            <a:ext cx="5557838" cy="4267200"/>
            <a:chOff x="1200" y="576"/>
            <a:chExt cx="3501" cy="2688"/>
          </a:xfrm>
        </p:grpSpPr>
        <p:sp>
          <p:nvSpPr>
            <p:cNvPr id="27666" name="Arc 10"/>
            <p:cNvSpPr>
              <a:spLocks/>
            </p:cNvSpPr>
            <p:nvPr/>
          </p:nvSpPr>
          <p:spPr bwMode="auto">
            <a:xfrm flipH="1">
              <a:off x="2976" y="576"/>
              <a:ext cx="1725" cy="2688"/>
            </a:xfrm>
            <a:custGeom>
              <a:avLst/>
              <a:gdLst>
                <a:gd name="T0" fmla="*/ 0 w 22181"/>
                <a:gd name="T1" fmla="*/ 0 h 21600"/>
                <a:gd name="T2" fmla="*/ 134 w 22181"/>
                <a:gd name="T3" fmla="*/ 335 h 21600"/>
                <a:gd name="T4" fmla="*/ 3 w 22181"/>
                <a:gd name="T5" fmla="*/ 335 h 21600"/>
                <a:gd name="T6" fmla="*/ 0 60000 65536"/>
                <a:gd name="T7" fmla="*/ 0 60000 65536"/>
                <a:gd name="T8" fmla="*/ 0 60000 65536"/>
                <a:gd name="T9" fmla="*/ 0 w 22181"/>
                <a:gd name="T10" fmla="*/ 0 h 21600"/>
                <a:gd name="T11" fmla="*/ 22181 w 2218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81" h="21600" fill="none" extrusionOk="0">
                  <a:moveTo>
                    <a:pt x="-1" y="7"/>
                  </a:moveTo>
                  <a:cubicBezTo>
                    <a:pt x="193" y="2"/>
                    <a:pt x="387" y="-1"/>
                    <a:pt x="581" y="0"/>
                  </a:cubicBezTo>
                  <a:cubicBezTo>
                    <a:pt x="12510" y="0"/>
                    <a:pt x="22181" y="9670"/>
                    <a:pt x="22181" y="21600"/>
                  </a:cubicBezTo>
                </a:path>
                <a:path w="22181" h="21600" stroke="0" extrusionOk="0">
                  <a:moveTo>
                    <a:pt x="-1" y="7"/>
                  </a:moveTo>
                  <a:cubicBezTo>
                    <a:pt x="193" y="2"/>
                    <a:pt x="387" y="-1"/>
                    <a:pt x="581" y="0"/>
                  </a:cubicBezTo>
                  <a:cubicBezTo>
                    <a:pt x="12510" y="0"/>
                    <a:pt x="22181" y="9670"/>
                    <a:pt x="22181" y="21600"/>
                  </a:cubicBezTo>
                  <a:lnTo>
                    <a:pt x="581" y="21600"/>
                  </a:lnTo>
                  <a:close/>
                </a:path>
              </a:pathLst>
            </a:custGeom>
            <a:noFill/>
            <a:ln w="571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7667" name="Arc 11"/>
            <p:cNvSpPr>
              <a:spLocks/>
            </p:cNvSpPr>
            <p:nvPr/>
          </p:nvSpPr>
          <p:spPr bwMode="auto">
            <a:xfrm>
              <a:off x="1200" y="576"/>
              <a:ext cx="1725" cy="2688"/>
            </a:xfrm>
            <a:custGeom>
              <a:avLst/>
              <a:gdLst>
                <a:gd name="T0" fmla="*/ 0 w 22181"/>
                <a:gd name="T1" fmla="*/ 0 h 21600"/>
                <a:gd name="T2" fmla="*/ 134 w 22181"/>
                <a:gd name="T3" fmla="*/ 335 h 21600"/>
                <a:gd name="T4" fmla="*/ 3 w 22181"/>
                <a:gd name="T5" fmla="*/ 335 h 21600"/>
                <a:gd name="T6" fmla="*/ 0 60000 65536"/>
                <a:gd name="T7" fmla="*/ 0 60000 65536"/>
                <a:gd name="T8" fmla="*/ 0 60000 65536"/>
                <a:gd name="T9" fmla="*/ 0 w 22181"/>
                <a:gd name="T10" fmla="*/ 0 h 21600"/>
                <a:gd name="T11" fmla="*/ 22181 w 2218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81" h="21600" fill="none" extrusionOk="0">
                  <a:moveTo>
                    <a:pt x="-1" y="7"/>
                  </a:moveTo>
                  <a:cubicBezTo>
                    <a:pt x="193" y="2"/>
                    <a:pt x="387" y="-1"/>
                    <a:pt x="581" y="0"/>
                  </a:cubicBezTo>
                  <a:cubicBezTo>
                    <a:pt x="12510" y="0"/>
                    <a:pt x="22181" y="9670"/>
                    <a:pt x="22181" y="21600"/>
                  </a:cubicBezTo>
                </a:path>
                <a:path w="22181" h="21600" stroke="0" extrusionOk="0">
                  <a:moveTo>
                    <a:pt x="-1" y="7"/>
                  </a:moveTo>
                  <a:cubicBezTo>
                    <a:pt x="193" y="2"/>
                    <a:pt x="387" y="-1"/>
                    <a:pt x="581" y="0"/>
                  </a:cubicBezTo>
                  <a:cubicBezTo>
                    <a:pt x="12510" y="0"/>
                    <a:pt x="22181" y="9670"/>
                    <a:pt x="22181" y="21600"/>
                  </a:cubicBezTo>
                  <a:lnTo>
                    <a:pt x="581" y="21600"/>
                  </a:lnTo>
                  <a:close/>
                </a:path>
              </a:pathLst>
            </a:custGeom>
            <a:noFill/>
            <a:ln w="571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40300" name="Line 12"/>
          <p:cNvSpPr>
            <a:spLocks noChangeShapeType="1"/>
          </p:cNvSpPr>
          <p:nvPr/>
        </p:nvSpPr>
        <p:spPr bwMode="auto">
          <a:xfrm flipV="1">
            <a:off x="762000" y="228600"/>
            <a:ext cx="0" cy="6400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0301" name="Text Box 13"/>
          <p:cNvSpPr txBox="1">
            <a:spLocks noChangeArrowheads="1"/>
          </p:cNvSpPr>
          <p:nvPr/>
        </p:nvSpPr>
        <p:spPr bwMode="auto">
          <a:xfrm rot="-5361683">
            <a:off x="-256381" y="2745581"/>
            <a:ext cx="1200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3200">
                <a:solidFill>
                  <a:schemeClr val="accent1"/>
                </a:solidFill>
              </a:rPr>
              <a:t>tempo</a:t>
            </a:r>
          </a:p>
        </p:txBody>
      </p:sp>
      <p:sp>
        <p:nvSpPr>
          <p:cNvPr id="27660" name="Text Box 14"/>
          <p:cNvSpPr txBox="1">
            <a:spLocks noChangeArrowheads="1"/>
          </p:cNvSpPr>
          <p:nvPr/>
        </p:nvSpPr>
        <p:spPr bwMode="auto">
          <a:xfrm rot="-5400000">
            <a:off x="407194" y="2564606"/>
            <a:ext cx="19907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2800"/>
              <a:t>Simbolismo </a:t>
            </a:r>
          </a:p>
        </p:txBody>
      </p:sp>
      <p:sp>
        <p:nvSpPr>
          <p:cNvPr id="140303" name="Rectangle 15"/>
          <p:cNvSpPr>
            <a:spLocks noChangeArrowheads="1"/>
          </p:cNvSpPr>
          <p:nvPr/>
        </p:nvSpPr>
        <p:spPr bwMode="auto">
          <a:xfrm rot="-5400000">
            <a:off x="5829300" y="2492375"/>
            <a:ext cx="24225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b="1">
                <a:solidFill>
                  <a:srgbClr val="FF0000"/>
                </a:solidFill>
                <a:latin typeface="Comic Sans MS" pitchFamily="66" charset="0"/>
              </a:rPr>
              <a:t>Comportamento</a:t>
            </a:r>
          </a:p>
          <a:p>
            <a:pPr algn="l"/>
            <a:r>
              <a:rPr lang="it-IT" altLang="it-IT" b="1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altLang="it-IT" b="1">
                <a:solidFill>
                  <a:srgbClr val="0000FF"/>
                </a:solidFill>
                <a:latin typeface="Comic Sans MS" pitchFamily="66" charset="0"/>
              </a:rPr>
              <a:t>differenziato</a:t>
            </a:r>
            <a:endParaRPr lang="it-IT" altLang="it-IT" b="1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27662" name="Group 16"/>
          <p:cNvGrpSpPr>
            <a:grpSpLocks/>
          </p:cNvGrpSpPr>
          <p:nvPr/>
        </p:nvGrpSpPr>
        <p:grpSpPr bwMode="auto">
          <a:xfrm>
            <a:off x="3200400" y="4038600"/>
            <a:ext cx="2590800" cy="533400"/>
            <a:chOff x="1968" y="2352"/>
            <a:chExt cx="1632" cy="336"/>
          </a:xfrm>
        </p:grpSpPr>
        <p:sp>
          <p:nvSpPr>
            <p:cNvPr id="27664" name="Line 17"/>
            <p:cNvSpPr>
              <a:spLocks noChangeShapeType="1"/>
            </p:cNvSpPr>
            <p:nvPr/>
          </p:nvSpPr>
          <p:spPr bwMode="auto">
            <a:xfrm>
              <a:off x="2160" y="2688"/>
              <a:ext cx="144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7665" name="Text Box 18"/>
            <p:cNvSpPr txBox="1">
              <a:spLocks noChangeArrowheads="1"/>
            </p:cNvSpPr>
            <p:nvPr/>
          </p:nvSpPr>
          <p:spPr bwMode="auto">
            <a:xfrm>
              <a:off x="1968" y="2352"/>
              <a:ext cx="614" cy="218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it-IT" altLang="it-IT" sz="1600" b="1">
                  <a:solidFill>
                    <a:srgbClr val="FF0000"/>
                  </a:solidFill>
                </a:rPr>
                <a:t>biologico</a:t>
              </a:r>
              <a:endParaRPr lang="it-IT" altLang="it-IT"/>
            </a:p>
          </p:txBody>
        </p:sp>
      </p:grpSp>
      <p:sp>
        <p:nvSpPr>
          <p:cNvPr id="27663" name="Text Box 19"/>
          <p:cNvSpPr txBox="1">
            <a:spLocks noChangeArrowheads="1"/>
          </p:cNvSpPr>
          <p:nvPr/>
        </p:nvSpPr>
        <p:spPr bwMode="auto">
          <a:xfrm>
            <a:off x="3511550" y="5219700"/>
            <a:ext cx="2457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>
                <a:solidFill>
                  <a:srgbClr val="FF0000"/>
                </a:solidFill>
              </a:rPr>
              <a:t>selezione naturale forte</a:t>
            </a: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339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40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0" grpId="0" animBg="1"/>
      <p:bldP spid="140300" grpId="0" animBg="1"/>
      <p:bldP spid="140301" grpId="0" autoUpdateAnimBg="0"/>
      <p:bldP spid="140303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2" descr="evoluzio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9144000" cy="542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3752" y="5110659"/>
            <a:ext cx="90364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srgbClr val="FFFF00"/>
                </a:solidFill>
              </a:rPr>
              <a:t>Cultura è conoscere i processi evolutivi e </a:t>
            </a:r>
          </a:p>
          <a:p>
            <a:pPr algn="ctr"/>
            <a:r>
              <a:rPr lang="it-IT" sz="3200" dirty="0">
                <a:solidFill>
                  <a:srgbClr val="FFFF00"/>
                </a:solidFill>
              </a:rPr>
              <a:t>l</a:t>
            </a:r>
            <a:r>
              <a:rPr lang="it-IT" sz="3200" dirty="0" smtClean="0">
                <a:solidFill>
                  <a:srgbClr val="FFFF00"/>
                </a:solidFill>
              </a:rPr>
              <a:t>e conoscenze sull’evoluzione dell’uomo sono state acquisite negli ultimi 150 anni ……… </a:t>
            </a:r>
            <a:endParaRPr lang="it-IT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33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026" descr="cellule_nervos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636838"/>
            <a:ext cx="43561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1027" descr="cellule_nervo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4719638" cy="501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1028"/>
          <p:cNvSpPr txBox="1">
            <a:spLocks noChangeArrowheads="1"/>
          </p:cNvSpPr>
          <p:nvPr/>
        </p:nvSpPr>
        <p:spPr bwMode="auto">
          <a:xfrm>
            <a:off x="5065713" y="692150"/>
            <a:ext cx="4078287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altLang="it-IT">
                <a:solidFill>
                  <a:srgbClr val="FFFF00"/>
                </a:solidFill>
              </a:rPr>
              <a:t>Si sviluppa il sistema </a:t>
            </a:r>
          </a:p>
          <a:p>
            <a:r>
              <a:rPr lang="it-IT" altLang="it-IT">
                <a:solidFill>
                  <a:srgbClr val="FFFF00"/>
                </a:solidFill>
              </a:rPr>
              <a:t>nervoso centrale </a:t>
            </a:r>
          </a:p>
          <a:p>
            <a:r>
              <a:rPr lang="it-IT" altLang="it-IT">
                <a:solidFill>
                  <a:srgbClr val="FFFF00"/>
                </a:solidFill>
              </a:rPr>
              <a:t>e con esso l’apprendimento</a:t>
            </a:r>
          </a:p>
          <a:p>
            <a:r>
              <a:rPr lang="it-IT" altLang="it-IT" u="sng">
                <a:solidFill>
                  <a:srgbClr val="FF3300"/>
                </a:solidFill>
              </a:rPr>
              <a:t>La memoria diventa individuale</a:t>
            </a:r>
          </a:p>
        </p:txBody>
      </p:sp>
    </p:spTree>
    <p:extLst>
      <p:ext uri="{BB962C8B-B14F-4D97-AF65-F5344CB8AC3E}">
        <p14:creationId xmlns:p14="http://schemas.microsoft.com/office/powerpoint/2010/main" val="292244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ringuel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4648200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 descr="cond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638" y="381000"/>
            <a:ext cx="4297362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 descr="CINC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2400"/>
            <a:ext cx="46482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131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Apprendimen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385445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 descr="Apprendimento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"/>
          <a:stretch>
            <a:fillRect/>
          </a:stretch>
        </p:blipFill>
        <p:spPr bwMode="auto">
          <a:xfrm>
            <a:off x="4716463" y="609600"/>
            <a:ext cx="4114800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28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6" name="Picture 6" descr="http://www.conipiediperterra.com/wp-content/uploads/2015/02/agricoltura-generica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10" y="764703"/>
            <a:ext cx="7104790" cy="532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41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reeform 1026" descr="Mattoni orizzontali"/>
          <p:cNvSpPr>
            <a:spLocks/>
          </p:cNvSpPr>
          <p:nvPr/>
        </p:nvSpPr>
        <p:spPr bwMode="auto">
          <a:xfrm>
            <a:off x="2133600" y="914400"/>
            <a:ext cx="5094288" cy="4186238"/>
          </a:xfrm>
          <a:custGeom>
            <a:avLst/>
            <a:gdLst>
              <a:gd name="T0" fmla="*/ 474663 w 3209"/>
              <a:gd name="T1" fmla="*/ 142875 h 2637"/>
              <a:gd name="T2" fmla="*/ 647700 w 3209"/>
              <a:gd name="T3" fmla="*/ 206375 h 2637"/>
              <a:gd name="T4" fmla="*/ 798513 w 3209"/>
              <a:gd name="T5" fmla="*/ 352425 h 2637"/>
              <a:gd name="T6" fmla="*/ 1027113 w 3209"/>
              <a:gd name="T7" fmla="*/ 504825 h 2637"/>
              <a:gd name="T8" fmla="*/ 1198563 w 3209"/>
              <a:gd name="T9" fmla="*/ 657225 h 2637"/>
              <a:gd name="T10" fmla="*/ 1312863 w 3209"/>
              <a:gd name="T11" fmla="*/ 733425 h 2637"/>
              <a:gd name="T12" fmla="*/ 1370013 w 3209"/>
              <a:gd name="T13" fmla="*/ 790575 h 2637"/>
              <a:gd name="T14" fmla="*/ 1606550 w 3209"/>
              <a:gd name="T15" fmla="*/ 1077913 h 2637"/>
              <a:gd name="T16" fmla="*/ 1701800 w 3209"/>
              <a:gd name="T17" fmla="*/ 1249363 h 2637"/>
              <a:gd name="T18" fmla="*/ 1846263 w 3209"/>
              <a:gd name="T19" fmla="*/ 1431925 h 2637"/>
              <a:gd name="T20" fmla="*/ 1922463 w 3209"/>
              <a:gd name="T21" fmla="*/ 1590675 h 2637"/>
              <a:gd name="T22" fmla="*/ 1979613 w 3209"/>
              <a:gd name="T23" fmla="*/ 1685925 h 2637"/>
              <a:gd name="T24" fmla="*/ 2074863 w 3209"/>
              <a:gd name="T25" fmla="*/ 1895475 h 2637"/>
              <a:gd name="T26" fmla="*/ 2170113 w 3209"/>
              <a:gd name="T27" fmla="*/ 2181225 h 2637"/>
              <a:gd name="T28" fmla="*/ 2239963 w 3209"/>
              <a:gd name="T29" fmla="*/ 2384425 h 2637"/>
              <a:gd name="T30" fmla="*/ 2271713 w 3209"/>
              <a:gd name="T31" fmla="*/ 2441575 h 2637"/>
              <a:gd name="T32" fmla="*/ 2303463 w 3209"/>
              <a:gd name="T33" fmla="*/ 2511425 h 2637"/>
              <a:gd name="T34" fmla="*/ 2316163 w 3209"/>
              <a:gd name="T35" fmla="*/ 2701925 h 2637"/>
              <a:gd name="T36" fmla="*/ 2360613 w 3209"/>
              <a:gd name="T37" fmla="*/ 2847975 h 2637"/>
              <a:gd name="T38" fmla="*/ 2417763 w 3209"/>
              <a:gd name="T39" fmla="*/ 3057525 h 2637"/>
              <a:gd name="T40" fmla="*/ 2455863 w 3209"/>
              <a:gd name="T41" fmla="*/ 3609976 h 2637"/>
              <a:gd name="T42" fmla="*/ 2513013 w 3209"/>
              <a:gd name="T43" fmla="*/ 3819526 h 2637"/>
              <a:gd name="T44" fmla="*/ 2503488 w 3209"/>
              <a:gd name="T45" fmla="*/ 3943351 h 2637"/>
              <a:gd name="T46" fmla="*/ 2570163 w 3209"/>
              <a:gd name="T47" fmla="*/ 4143376 h 2637"/>
              <a:gd name="T48" fmla="*/ 2570163 w 3209"/>
              <a:gd name="T49" fmla="*/ 4181476 h 2637"/>
              <a:gd name="T50" fmla="*/ 2579688 w 3209"/>
              <a:gd name="T51" fmla="*/ 4133851 h 2637"/>
              <a:gd name="T52" fmla="*/ 2589213 w 3209"/>
              <a:gd name="T53" fmla="*/ 4019551 h 2637"/>
              <a:gd name="T54" fmla="*/ 2722563 w 3209"/>
              <a:gd name="T55" fmla="*/ 3038475 h 2637"/>
              <a:gd name="T56" fmla="*/ 2817813 w 3209"/>
              <a:gd name="T57" fmla="*/ 2663825 h 2637"/>
              <a:gd name="T58" fmla="*/ 2836863 w 3209"/>
              <a:gd name="T59" fmla="*/ 2543175 h 2637"/>
              <a:gd name="T60" fmla="*/ 2925763 w 3209"/>
              <a:gd name="T61" fmla="*/ 2346325 h 2637"/>
              <a:gd name="T62" fmla="*/ 3103563 w 3209"/>
              <a:gd name="T63" fmla="*/ 1819275 h 2637"/>
              <a:gd name="T64" fmla="*/ 3351213 w 3209"/>
              <a:gd name="T65" fmla="*/ 1368425 h 2637"/>
              <a:gd name="T66" fmla="*/ 3465513 w 3209"/>
              <a:gd name="T67" fmla="*/ 1209675 h 2637"/>
              <a:gd name="T68" fmla="*/ 3675063 w 3209"/>
              <a:gd name="T69" fmla="*/ 923925 h 2637"/>
              <a:gd name="T70" fmla="*/ 3922713 w 3209"/>
              <a:gd name="T71" fmla="*/ 657225 h 2637"/>
              <a:gd name="T72" fmla="*/ 3960813 w 3209"/>
              <a:gd name="T73" fmla="*/ 600075 h 2637"/>
              <a:gd name="T74" fmla="*/ 4075113 w 3209"/>
              <a:gd name="T75" fmla="*/ 523875 h 2637"/>
              <a:gd name="T76" fmla="*/ 4570413 w 3209"/>
              <a:gd name="T77" fmla="*/ 219075 h 2637"/>
              <a:gd name="T78" fmla="*/ 4741863 w 3209"/>
              <a:gd name="T79" fmla="*/ 104775 h 2637"/>
              <a:gd name="T80" fmla="*/ 4932363 w 3209"/>
              <a:gd name="T81" fmla="*/ 66675 h 2637"/>
              <a:gd name="T82" fmla="*/ 5003801 w 3209"/>
              <a:gd name="T83" fmla="*/ 42863 h 2637"/>
              <a:gd name="T84" fmla="*/ 38100 w 3209"/>
              <a:gd name="T85" fmla="*/ 30163 h 2637"/>
              <a:gd name="T86" fmla="*/ 36513 w 3209"/>
              <a:gd name="T87" fmla="*/ 85725 h 2637"/>
              <a:gd name="T88" fmla="*/ 246063 w 3209"/>
              <a:gd name="T89" fmla="*/ 104775 h 2637"/>
              <a:gd name="T90" fmla="*/ 474663 w 3209"/>
              <a:gd name="T91" fmla="*/ 142875 h 263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3209"/>
              <a:gd name="T139" fmla="*/ 0 h 2637"/>
              <a:gd name="T140" fmla="*/ 3209 w 3209"/>
              <a:gd name="T141" fmla="*/ 2637 h 263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3209" h="2637">
                <a:moveTo>
                  <a:pt x="299" y="90"/>
                </a:moveTo>
                <a:cubicBezTo>
                  <a:pt x="315" y="114"/>
                  <a:pt x="384" y="114"/>
                  <a:pt x="408" y="130"/>
                </a:cubicBezTo>
                <a:cubicBezTo>
                  <a:pt x="457" y="162"/>
                  <a:pt x="447" y="208"/>
                  <a:pt x="503" y="222"/>
                </a:cubicBezTo>
                <a:cubicBezTo>
                  <a:pt x="542" y="248"/>
                  <a:pt x="612" y="283"/>
                  <a:pt x="647" y="318"/>
                </a:cubicBezTo>
                <a:cubicBezTo>
                  <a:pt x="680" y="351"/>
                  <a:pt x="718" y="385"/>
                  <a:pt x="755" y="414"/>
                </a:cubicBezTo>
                <a:cubicBezTo>
                  <a:pt x="778" y="432"/>
                  <a:pt x="803" y="446"/>
                  <a:pt x="827" y="462"/>
                </a:cubicBezTo>
                <a:cubicBezTo>
                  <a:pt x="841" y="471"/>
                  <a:pt x="850" y="487"/>
                  <a:pt x="863" y="498"/>
                </a:cubicBezTo>
                <a:cubicBezTo>
                  <a:pt x="913" y="540"/>
                  <a:pt x="965" y="632"/>
                  <a:pt x="1012" y="679"/>
                </a:cubicBezTo>
                <a:cubicBezTo>
                  <a:pt x="1050" y="724"/>
                  <a:pt x="1047" y="750"/>
                  <a:pt x="1072" y="787"/>
                </a:cubicBezTo>
                <a:cubicBezTo>
                  <a:pt x="1097" y="824"/>
                  <a:pt x="1140" y="866"/>
                  <a:pt x="1163" y="902"/>
                </a:cubicBezTo>
                <a:cubicBezTo>
                  <a:pt x="1175" y="938"/>
                  <a:pt x="1195" y="967"/>
                  <a:pt x="1211" y="1002"/>
                </a:cubicBezTo>
                <a:cubicBezTo>
                  <a:pt x="1221" y="1025"/>
                  <a:pt x="1239" y="1038"/>
                  <a:pt x="1247" y="1062"/>
                </a:cubicBezTo>
                <a:cubicBezTo>
                  <a:pt x="1262" y="1106"/>
                  <a:pt x="1290" y="1151"/>
                  <a:pt x="1307" y="1194"/>
                </a:cubicBezTo>
                <a:cubicBezTo>
                  <a:pt x="1330" y="1252"/>
                  <a:pt x="1347" y="1314"/>
                  <a:pt x="1367" y="1374"/>
                </a:cubicBezTo>
                <a:cubicBezTo>
                  <a:pt x="1381" y="1417"/>
                  <a:pt x="1397" y="1459"/>
                  <a:pt x="1411" y="1502"/>
                </a:cubicBezTo>
                <a:cubicBezTo>
                  <a:pt x="1415" y="1514"/>
                  <a:pt x="1427" y="1526"/>
                  <a:pt x="1431" y="1538"/>
                </a:cubicBezTo>
                <a:cubicBezTo>
                  <a:pt x="1435" y="1550"/>
                  <a:pt x="1451" y="1582"/>
                  <a:pt x="1451" y="1582"/>
                </a:cubicBezTo>
                <a:cubicBezTo>
                  <a:pt x="1455" y="1630"/>
                  <a:pt x="1446" y="1656"/>
                  <a:pt x="1459" y="1702"/>
                </a:cubicBezTo>
                <a:cubicBezTo>
                  <a:pt x="1467" y="1730"/>
                  <a:pt x="1478" y="1767"/>
                  <a:pt x="1487" y="1794"/>
                </a:cubicBezTo>
                <a:cubicBezTo>
                  <a:pt x="1517" y="1885"/>
                  <a:pt x="1506" y="1841"/>
                  <a:pt x="1523" y="1926"/>
                </a:cubicBezTo>
                <a:cubicBezTo>
                  <a:pt x="1532" y="2114"/>
                  <a:pt x="1524" y="2136"/>
                  <a:pt x="1547" y="2274"/>
                </a:cubicBezTo>
                <a:cubicBezTo>
                  <a:pt x="1558" y="2342"/>
                  <a:pt x="1560" y="2336"/>
                  <a:pt x="1583" y="2406"/>
                </a:cubicBezTo>
                <a:cubicBezTo>
                  <a:pt x="1591" y="2430"/>
                  <a:pt x="1577" y="2484"/>
                  <a:pt x="1577" y="2484"/>
                </a:cubicBezTo>
                <a:cubicBezTo>
                  <a:pt x="1581" y="2528"/>
                  <a:pt x="1606" y="2568"/>
                  <a:pt x="1619" y="2610"/>
                </a:cubicBezTo>
                <a:cubicBezTo>
                  <a:pt x="1623" y="2624"/>
                  <a:pt x="1605" y="2637"/>
                  <a:pt x="1619" y="2634"/>
                </a:cubicBezTo>
                <a:cubicBezTo>
                  <a:pt x="1631" y="2631"/>
                  <a:pt x="1622" y="2616"/>
                  <a:pt x="1625" y="2604"/>
                </a:cubicBezTo>
                <a:cubicBezTo>
                  <a:pt x="1630" y="2580"/>
                  <a:pt x="1627" y="2556"/>
                  <a:pt x="1631" y="2532"/>
                </a:cubicBezTo>
                <a:cubicBezTo>
                  <a:pt x="1638" y="2335"/>
                  <a:pt x="1678" y="2111"/>
                  <a:pt x="1715" y="1914"/>
                </a:cubicBezTo>
                <a:cubicBezTo>
                  <a:pt x="1723" y="1871"/>
                  <a:pt x="1746" y="1722"/>
                  <a:pt x="1775" y="1678"/>
                </a:cubicBezTo>
                <a:cubicBezTo>
                  <a:pt x="1791" y="1654"/>
                  <a:pt x="1787" y="1602"/>
                  <a:pt x="1787" y="1602"/>
                </a:cubicBezTo>
                <a:cubicBezTo>
                  <a:pt x="1799" y="1553"/>
                  <a:pt x="1811" y="1526"/>
                  <a:pt x="1843" y="1478"/>
                </a:cubicBezTo>
                <a:cubicBezTo>
                  <a:pt x="1859" y="1358"/>
                  <a:pt x="1915" y="1265"/>
                  <a:pt x="1955" y="1146"/>
                </a:cubicBezTo>
                <a:cubicBezTo>
                  <a:pt x="1979" y="1073"/>
                  <a:pt x="2061" y="912"/>
                  <a:pt x="2111" y="862"/>
                </a:cubicBezTo>
                <a:cubicBezTo>
                  <a:pt x="2171" y="778"/>
                  <a:pt x="2153" y="822"/>
                  <a:pt x="2183" y="762"/>
                </a:cubicBezTo>
                <a:cubicBezTo>
                  <a:pt x="2216" y="695"/>
                  <a:pt x="2252" y="624"/>
                  <a:pt x="2315" y="582"/>
                </a:cubicBezTo>
                <a:cubicBezTo>
                  <a:pt x="2357" y="519"/>
                  <a:pt x="2408" y="456"/>
                  <a:pt x="2471" y="414"/>
                </a:cubicBezTo>
                <a:cubicBezTo>
                  <a:pt x="2479" y="402"/>
                  <a:pt x="2484" y="387"/>
                  <a:pt x="2495" y="378"/>
                </a:cubicBezTo>
                <a:cubicBezTo>
                  <a:pt x="2517" y="359"/>
                  <a:pt x="2567" y="330"/>
                  <a:pt x="2567" y="330"/>
                </a:cubicBezTo>
                <a:cubicBezTo>
                  <a:pt x="2640" y="221"/>
                  <a:pt x="2760" y="178"/>
                  <a:pt x="2879" y="138"/>
                </a:cubicBezTo>
                <a:cubicBezTo>
                  <a:pt x="2879" y="138"/>
                  <a:pt x="2969" y="78"/>
                  <a:pt x="2987" y="66"/>
                </a:cubicBezTo>
                <a:cubicBezTo>
                  <a:pt x="3010" y="51"/>
                  <a:pt x="3100" y="43"/>
                  <a:pt x="3107" y="42"/>
                </a:cubicBezTo>
                <a:cubicBezTo>
                  <a:pt x="3193" y="13"/>
                  <a:pt x="3209" y="65"/>
                  <a:pt x="3152" y="27"/>
                </a:cubicBezTo>
                <a:cubicBezTo>
                  <a:pt x="2108" y="34"/>
                  <a:pt x="1067" y="0"/>
                  <a:pt x="24" y="19"/>
                </a:cubicBezTo>
                <a:cubicBezTo>
                  <a:pt x="0" y="67"/>
                  <a:pt x="8" y="48"/>
                  <a:pt x="23" y="54"/>
                </a:cubicBezTo>
                <a:cubicBezTo>
                  <a:pt x="64" y="71"/>
                  <a:pt x="111" y="58"/>
                  <a:pt x="155" y="66"/>
                </a:cubicBezTo>
                <a:cubicBezTo>
                  <a:pt x="225" y="78"/>
                  <a:pt x="237" y="111"/>
                  <a:pt x="299" y="90"/>
                </a:cubicBezTo>
                <a:close/>
              </a:path>
            </a:pathLst>
          </a:custGeom>
          <a:pattFill prst="horzBrick">
            <a:fgClr>
              <a:srgbClr val="DDDDDD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1747" name="Line 1027"/>
          <p:cNvSpPr>
            <a:spLocks noChangeShapeType="1"/>
          </p:cNvSpPr>
          <p:nvPr/>
        </p:nvSpPr>
        <p:spPr bwMode="auto">
          <a:xfrm flipV="1">
            <a:off x="381000" y="5943600"/>
            <a:ext cx="8382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1748" name="Text Box 1028"/>
          <p:cNvSpPr txBox="1">
            <a:spLocks noChangeArrowheads="1"/>
          </p:cNvSpPr>
          <p:nvPr/>
        </p:nvSpPr>
        <p:spPr bwMode="auto">
          <a:xfrm>
            <a:off x="725488" y="5943600"/>
            <a:ext cx="874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b="1">
                <a:solidFill>
                  <a:srgbClr val="FF0000"/>
                </a:solidFill>
                <a:latin typeface="Comic Sans MS" pitchFamily="66" charset="0"/>
              </a:rPr>
              <a:t>DNA</a:t>
            </a:r>
            <a:endParaRPr lang="it-IT" altLang="it-IT" b="1">
              <a:solidFill>
                <a:srgbClr val="FF0000"/>
              </a:solidFill>
            </a:endParaRPr>
          </a:p>
        </p:txBody>
      </p:sp>
      <p:sp>
        <p:nvSpPr>
          <p:cNvPr id="31749" name="Text Box 1029"/>
          <p:cNvSpPr txBox="1">
            <a:spLocks noChangeArrowheads="1"/>
          </p:cNvSpPr>
          <p:nvPr/>
        </p:nvSpPr>
        <p:spPr bwMode="auto">
          <a:xfrm>
            <a:off x="6705600" y="5867400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b="1">
                <a:solidFill>
                  <a:srgbClr val="FF0000"/>
                </a:solidFill>
                <a:latin typeface="Comic Sans MS" pitchFamily="66" charset="0"/>
              </a:rPr>
              <a:t>comportamento</a:t>
            </a:r>
            <a:endParaRPr lang="it-IT" altLang="it-IT"/>
          </a:p>
        </p:txBody>
      </p:sp>
      <p:sp>
        <p:nvSpPr>
          <p:cNvPr id="31750" name="Text Box 1030"/>
          <p:cNvSpPr txBox="1">
            <a:spLocks noChangeArrowheads="1"/>
          </p:cNvSpPr>
          <p:nvPr/>
        </p:nvSpPr>
        <p:spPr bwMode="auto">
          <a:xfrm>
            <a:off x="3581400" y="5486400"/>
            <a:ext cx="2228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>
                <a:solidFill>
                  <a:srgbClr val="FF0000"/>
                </a:solidFill>
              </a:rPr>
              <a:t>memoria della specie</a:t>
            </a:r>
            <a:endParaRPr lang="it-IT" altLang="it-IT" sz="1800" b="1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1751" name="Text Box 1031"/>
          <p:cNvSpPr txBox="1">
            <a:spLocks noChangeArrowheads="1"/>
          </p:cNvSpPr>
          <p:nvPr/>
        </p:nvSpPr>
        <p:spPr bwMode="auto">
          <a:xfrm>
            <a:off x="3657600" y="6016625"/>
            <a:ext cx="215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>
                <a:solidFill>
                  <a:srgbClr val="FF0000"/>
                </a:solidFill>
              </a:rPr>
              <a:t>Istinto  e irrazionale</a:t>
            </a:r>
          </a:p>
        </p:txBody>
      </p:sp>
      <p:sp>
        <p:nvSpPr>
          <p:cNvPr id="31752" name="Text Box 1032"/>
          <p:cNvSpPr txBox="1">
            <a:spLocks noChangeArrowheads="1"/>
          </p:cNvSpPr>
          <p:nvPr/>
        </p:nvSpPr>
        <p:spPr bwMode="auto">
          <a:xfrm>
            <a:off x="3276600" y="6262688"/>
            <a:ext cx="2844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>
                <a:solidFill>
                  <a:srgbClr val="FF0000"/>
                </a:solidFill>
              </a:rPr>
              <a:t>tecnicismo e meccanicismo </a:t>
            </a:r>
            <a:endParaRPr lang="it-IT" altLang="it-IT">
              <a:solidFill>
                <a:srgbClr val="FF0000"/>
              </a:solidFill>
            </a:endParaRPr>
          </a:p>
        </p:txBody>
      </p:sp>
      <p:grpSp>
        <p:nvGrpSpPr>
          <p:cNvPr id="31753" name="Group 1033"/>
          <p:cNvGrpSpPr>
            <a:grpSpLocks/>
          </p:cNvGrpSpPr>
          <p:nvPr/>
        </p:nvGrpSpPr>
        <p:grpSpPr bwMode="auto">
          <a:xfrm>
            <a:off x="1905000" y="914400"/>
            <a:ext cx="5557838" cy="4267200"/>
            <a:chOff x="1200" y="576"/>
            <a:chExt cx="3501" cy="2688"/>
          </a:xfrm>
        </p:grpSpPr>
        <p:sp>
          <p:nvSpPr>
            <p:cNvPr id="31827" name="Arc 1034"/>
            <p:cNvSpPr>
              <a:spLocks/>
            </p:cNvSpPr>
            <p:nvPr/>
          </p:nvSpPr>
          <p:spPr bwMode="auto">
            <a:xfrm flipH="1">
              <a:off x="2976" y="576"/>
              <a:ext cx="1725" cy="2688"/>
            </a:xfrm>
            <a:custGeom>
              <a:avLst/>
              <a:gdLst>
                <a:gd name="T0" fmla="*/ 0 w 22181"/>
                <a:gd name="T1" fmla="*/ 0 h 21600"/>
                <a:gd name="T2" fmla="*/ 134 w 22181"/>
                <a:gd name="T3" fmla="*/ 335 h 21600"/>
                <a:gd name="T4" fmla="*/ 3 w 22181"/>
                <a:gd name="T5" fmla="*/ 335 h 21600"/>
                <a:gd name="T6" fmla="*/ 0 60000 65536"/>
                <a:gd name="T7" fmla="*/ 0 60000 65536"/>
                <a:gd name="T8" fmla="*/ 0 60000 65536"/>
                <a:gd name="T9" fmla="*/ 0 w 22181"/>
                <a:gd name="T10" fmla="*/ 0 h 21600"/>
                <a:gd name="T11" fmla="*/ 22181 w 2218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81" h="21600" fill="none" extrusionOk="0">
                  <a:moveTo>
                    <a:pt x="-1" y="7"/>
                  </a:moveTo>
                  <a:cubicBezTo>
                    <a:pt x="193" y="2"/>
                    <a:pt x="387" y="-1"/>
                    <a:pt x="581" y="0"/>
                  </a:cubicBezTo>
                  <a:cubicBezTo>
                    <a:pt x="12510" y="0"/>
                    <a:pt x="22181" y="9670"/>
                    <a:pt x="22181" y="21600"/>
                  </a:cubicBezTo>
                </a:path>
                <a:path w="22181" h="21600" stroke="0" extrusionOk="0">
                  <a:moveTo>
                    <a:pt x="-1" y="7"/>
                  </a:moveTo>
                  <a:cubicBezTo>
                    <a:pt x="193" y="2"/>
                    <a:pt x="387" y="-1"/>
                    <a:pt x="581" y="0"/>
                  </a:cubicBezTo>
                  <a:cubicBezTo>
                    <a:pt x="12510" y="0"/>
                    <a:pt x="22181" y="9670"/>
                    <a:pt x="22181" y="21600"/>
                  </a:cubicBezTo>
                  <a:lnTo>
                    <a:pt x="581" y="21600"/>
                  </a:lnTo>
                  <a:close/>
                </a:path>
              </a:pathLst>
            </a:custGeom>
            <a:noFill/>
            <a:ln w="571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828" name="Arc 1035"/>
            <p:cNvSpPr>
              <a:spLocks/>
            </p:cNvSpPr>
            <p:nvPr/>
          </p:nvSpPr>
          <p:spPr bwMode="auto">
            <a:xfrm>
              <a:off x="1200" y="576"/>
              <a:ext cx="1725" cy="2688"/>
            </a:xfrm>
            <a:custGeom>
              <a:avLst/>
              <a:gdLst>
                <a:gd name="T0" fmla="*/ 0 w 22181"/>
                <a:gd name="T1" fmla="*/ 0 h 21600"/>
                <a:gd name="T2" fmla="*/ 134 w 22181"/>
                <a:gd name="T3" fmla="*/ 335 h 21600"/>
                <a:gd name="T4" fmla="*/ 3 w 22181"/>
                <a:gd name="T5" fmla="*/ 335 h 21600"/>
                <a:gd name="T6" fmla="*/ 0 60000 65536"/>
                <a:gd name="T7" fmla="*/ 0 60000 65536"/>
                <a:gd name="T8" fmla="*/ 0 60000 65536"/>
                <a:gd name="T9" fmla="*/ 0 w 22181"/>
                <a:gd name="T10" fmla="*/ 0 h 21600"/>
                <a:gd name="T11" fmla="*/ 22181 w 2218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81" h="21600" fill="none" extrusionOk="0">
                  <a:moveTo>
                    <a:pt x="-1" y="7"/>
                  </a:moveTo>
                  <a:cubicBezTo>
                    <a:pt x="193" y="2"/>
                    <a:pt x="387" y="-1"/>
                    <a:pt x="581" y="0"/>
                  </a:cubicBezTo>
                  <a:cubicBezTo>
                    <a:pt x="12510" y="0"/>
                    <a:pt x="22181" y="9670"/>
                    <a:pt x="22181" y="21600"/>
                  </a:cubicBezTo>
                </a:path>
                <a:path w="22181" h="21600" stroke="0" extrusionOk="0">
                  <a:moveTo>
                    <a:pt x="-1" y="7"/>
                  </a:moveTo>
                  <a:cubicBezTo>
                    <a:pt x="193" y="2"/>
                    <a:pt x="387" y="-1"/>
                    <a:pt x="581" y="0"/>
                  </a:cubicBezTo>
                  <a:cubicBezTo>
                    <a:pt x="12510" y="0"/>
                    <a:pt x="22181" y="9670"/>
                    <a:pt x="22181" y="21600"/>
                  </a:cubicBezTo>
                  <a:lnTo>
                    <a:pt x="581" y="21600"/>
                  </a:lnTo>
                  <a:close/>
                </a:path>
              </a:pathLst>
            </a:custGeom>
            <a:noFill/>
            <a:ln w="571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31754" name="Line 1036"/>
          <p:cNvSpPr>
            <a:spLocks noChangeShapeType="1"/>
          </p:cNvSpPr>
          <p:nvPr/>
        </p:nvSpPr>
        <p:spPr bwMode="auto">
          <a:xfrm>
            <a:off x="990600" y="5181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1755" name="Line 1037"/>
          <p:cNvSpPr>
            <a:spLocks noChangeShapeType="1"/>
          </p:cNvSpPr>
          <p:nvPr/>
        </p:nvSpPr>
        <p:spPr bwMode="auto">
          <a:xfrm flipV="1">
            <a:off x="762000" y="228600"/>
            <a:ext cx="0" cy="6400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1756" name="Text Box 1038"/>
          <p:cNvSpPr txBox="1">
            <a:spLocks noChangeArrowheads="1"/>
          </p:cNvSpPr>
          <p:nvPr/>
        </p:nvSpPr>
        <p:spPr bwMode="auto">
          <a:xfrm rot="-5361683">
            <a:off x="-256381" y="2745581"/>
            <a:ext cx="1200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3200">
                <a:solidFill>
                  <a:schemeClr val="accent1"/>
                </a:solidFill>
              </a:rPr>
              <a:t>tempo</a:t>
            </a:r>
          </a:p>
        </p:txBody>
      </p:sp>
      <p:sp>
        <p:nvSpPr>
          <p:cNvPr id="31757" name="Text Box 1039"/>
          <p:cNvSpPr txBox="1">
            <a:spLocks noChangeArrowheads="1"/>
          </p:cNvSpPr>
          <p:nvPr/>
        </p:nvSpPr>
        <p:spPr bwMode="auto">
          <a:xfrm rot="-5400000">
            <a:off x="407194" y="2564606"/>
            <a:ext cx="19907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2800"/>
              <a:t>Simbolismo </a:t>
            </a:r>
          </a:p>
        </p:txBody>
      </p:sp>
      <p:sp>
        <p:nvSpPr>
          <p:cNvPr id="31758" name="Rectangle 1049"/>
          <p:cNvSpPr>
            <a:spLocks noChangeArrowheads="1"/>
          </p:cNvSpPr>
          <p:nvPr/>
        </p:nvSpPr>
        <p:spPr bwMode="auto">
          <a:xfrm rot="-5400000">
            <a:off x="5829300" y="2492375"/>
            <a:ext cx="24225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b="1">
                <a:solidFill>
                  <a:srgbClr val="FF0000"/>
                </a:solidFill>
                <a:latin typeface="Comic Sans MS" pitchFamily="66" charset="0"/>
              </a:rPr>
              <a:t>Comportamento</a:t>
            </a:r>
          </a:p>
          <a:p>
            <a:pPr algn="l"/>
            <a:r>
              <a:rPr lang="it-IT" altLang="it-IT" b="1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altLang="it-IT" b="1">
                <a:solidFill>
                  <a:srgbClr val="0000FF"/>
                </a:solidFill>
                <a:latin typeface="Comic Sans MS" pitchFamily="66" charset="0"/>
              </a:rPr>
              <a:t>differenziato</a:t>
            </a:r>
            <a:endParaRPr lang="it-IT" altLang="it-IT" b="1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31759" name="Group 1051"/>
          <p:cNvGrpSpPr>
            <a:grpSpLocks/>
          </p:cNvGrpSpPr>
          <p:nvPr/>
        </p:nvGrpSpPr>
        <p:grpSpPr bwMode="auto">
          <a:xfrm>
            <a:off x="3200400" y="4038600"/>
            <a:ext cx="2590800" cy="533400"/>
            <a:chOff x="1968" y="2352"/>
            <a:chExt cx="1632" cy="336"/>
          </a:xfrm>
        </p:grpSpPr>
        <p:sp>
          <p:nvSpPr>
            <p:cNvPr id="31825" name="Line 1052"/>
            <p:cNvSpPr>
              <a:spLocks noChangeShapeType="1"/>
            </p:cNvSpPr>
            <p:nvPr/>
          </p:nvSpPr>
          <p:spPr bwMode="auto">
            <a:xfrm>
              <a:off x="2160" y="2688"/>
              <a:ext cx="144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826" name="Text Box 1053"/>
            <p:cNvSpPr txBox="1">
              <a:spLocks noChangeArrowheads="1"/>
            </p:cNvSpPr>
            <p:nvPr/>
          </p:nvSpPr>
          <p:spPr bwMode="auto">
            <a:xfrm>
              <a:off x="1968" y="2352"/>
              <a:ext cx="614" cy="218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it-IT" altLang="it-IT" sz="1600" b="1">
                  <a:solidFill>
                    <a:srgbClr val="FF0000"/>
                  </a:solidFill>
                </a:rPr>
                <a:t>biologico</a:t>
              </a:r>
              <a:endParaRPr lang="it-IT" altLang="it-IT"/>
            </a:p>
          </p:txBody>
        </p:sp>
      </p:grpSp>
      <p:sp>
        <p:nvSpPr>
          <p:cNvPr id="31760" name="Text Box 1054"/>
          <p:cNvSpPr txBox="1">
            <a:spLocks noChangeArrowheads="1"/>
          </p:cNvSpPr>
          <p:nvPr/>
        </p:nvSpPr>
        <p:spPr bwMode="auto">
          <a:xfrm>
            <a:off x="3511550" y="5219700"/>
            <a:ext cx="2457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>
                <a:solidFill>
                  <a:srgbClr val="FF0000"/>
                </a:solidFill>
              </a:rPr>
              <a:t>selezione naturale forte</a:t>
            </a:r>
            <a:endParaRPr lang="it-IT" altLang="it-IT"/>
          </a:p>
        </p:txBody>
      </p:sp>
      <p:grpSp>
        <p:nvGrpSpPr>
          <p:cNvPr id="4" name="Group 1056"/>
          <p:cNvGrpSpPr>
            <a:grpSpLocks/>
          </p:cNvGrpSpPr>
          <p:nvPr/>
        </p:nvGrpSpPr>
        <p:grpSpPr bwMode="auto">
          <a:xfrm>
            <a:off x="2667000" y="914400"/>
            <a:ext cx="3962400" cy="3048000"/>
            <a:chOff x="1680" y="576"/>
            <a:chExt cx="2496" cy="1920"/>
          </a:xfrm>
        </p:grpSpPr>
        <p:sp>
          <p:nvSpPr>
            <p:cNvPr id="31763" name="Oval 1057"/>
            <p:cNvSpPr>
              <a:spLocks noChangeArrowheads="1"/>
            </p:cNvSpPr>
            <p:nvPr/>
          </p:nvSpPr>
          <p:spPr bwMode="auto">
            <a:xfrm>
              <a:off x="2496" y="91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764" name="Oval 1058"/>
            <p:cNvSpPr>
              <a:spLocks noChangeArrowheads="1"/>
            </p:cNvSpPr>
            <p:nvPr/>
          </p:nvSpPr>
          <p:spPr bwMode="auto">
            <a:xfrm>
              <a:off x="2688" y="81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765" name="Oval 1059"/>
            <p:cNvSpPr>
              <a:spLocks noChangeArrowheads="1"/>
            </p:cNvSpPr>
            <p:nvPr/>
          </p:nvSpPr>
          <p:spPr bwMode="auto">
            <a:xfrm>
              <a:off x="3360" y="86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766" name="Oval 1060"/>
            <p:cNvSpPr>
              <a:spLocks noChangeArrowheads="1"/>
            </p:cNvSpPr>
            <p:nvPr/>
          </p:nvSpPr>
          <p:spPr bwMode="auto">
            <a:xfrm>
              <a:off x="2544" y="72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767" name="Oval 1061"/>
            <p:cNvSpPr>
              <a:spLocks noChangeArrowheads="1"/>
            </p:cNvSpPr>
            <p:nvPr/>
          </p:nvSpPr>
          <p:spPr bwMode="auto">
            <a:xfrm>
              <a:off x="3264" y="96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768" name="Oval 1062"/>
            <p:cNvSpPr>
              <a:spLocks noChangeArrowheads="1"/>
            </p:cNvSpPr>
            <p:nvPr/>
          </p:nvSpPr>
          <p:spPr bwMode="auto">
            <a:xfrm>
              <a:off x="2928" y="225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769" name="Oval 1063"/>
            <p:cNvSpPr>
              <a:spLocks noChangeArrowheads="1"/>
            </p:cNvSpPr>
            <p:nvPr/>
          </p:nvSpPr>
          <p:spPr bwMode="auto">
            <a:xfrm>
              <a:off x="2784" y="163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770" name="Oval 1064"/>
            <p:cNvSpPr>
              <a:spLocks noChangeArrowheads="1"/>
            </p:cNvSpPr>
            <p:nvPr/>
          </p:nvSpPr>
          <p:spPr bwMode="auto">
            <a:xfrm>
              <a:off x="3552" y="67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771" name="Oval 1065"/>
            <p:cNvSpPr>
              <a:spLocks noChangeArrowheads="1"/>
            </p:cNvSpPr>
            <p:nvPr/>
          </p:nvSpPr>
          <p:spPr bwMode="auto">
            <a:xfrm>
              <a:off x="3120" y="6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772" name="Oval 1066"/>
            <p:cNvSpPr>
              <a:spLocks noChangeArrowheads="1"/>
            </p:cNvSpPr>
            <p:nvPr/>
          </p:nvSpPr>
          <p:spPr bwMode="auto">
            <a:xfrm>
              <a:off x="2880" y="57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773" name="Oval 1067"/>
            <p:cNvSpPr>
              <a:spLocks noChangeArrowheads="1"/>
            </p:cNvSpPr>
            <p:nvPr/>
          </p:nvSpPr>
          <p:spPr bwMode="auto">
            <a:xfrm>
              <a:off x="3024" y="153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774" name="Oval 1068"/>
            <p:cNvSpPr>
              <a:spLocks noChangeArrowheads="1"/>
            </p:cNvSpPr>
            <p:nvPr/>
          </p:nvSpPr>
          <p:spPr bwMode="auto">
            <a:xfrm>
              <a:off x="2592" y="129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775" name="Oval 1069"/>
            <p:cNvSpPr>
              <a:spLocks noChangeArrowheads="1"/>
            </p:cNvSpPr>
            <p:nvPr/>
          </p:nvSpPr>
          <p:spPr bwMode="auto">
            <a:xfrm>
              <a:off x="2880" y="206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776" name="Oval 1070"/>
            <p:cNvSpPr>
              <a:spLocks noChangeArrowheads="1"/>
            </p:cNvSpPr>
            <p:nvPr/>
          </p:nvSpPr>
          <p:spPr bwMode="auto">
            <a:xfrm>
              <a:off x="2880" y="196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777" name="Oval 1071"/>
            <p:cNvSpPr>
              <a:spLocks noChangeArrowheads="1"/>
            </p:cNvSpPr>
            <p:nvPr/>
          </p:nvSpPr>
          <p:spPr bwMode="auto">
            <a:xfrm>
              <a:off x="2928" y="244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778" name="Oval 1072"/>
            <p:cNvSpPr>
              <a:spLocks noChangeArrowheads="1"/>
            </p:cNvSpPr>
            <p:nvPr/>
          </p:nvSpPr>
          <p:spPr bwMode="auto">
            <a:xfrm>
              <a:off x="2976" y="196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779" name="Oval 1073"/>
            <p:cNvSpPr>
              <a:spLocks noChangeArrowheads="1"/>
            </p:cNvSpPr>
            <p:nvPr/>
          </p:nvSpPr>
          <p:spPr bwMode="auto">
            <a:xfrm>
              <a:off x="3504" y="96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780" name="Oval 1074"/>
            <p:cNvSpPr>
              <a:spLocks noChangeArrowheads="1"/>
            </p:cNvSpPr>
            <p:nvPr/>
          </p:nvSpPr>
          <p:spPr bwMode="auto">
            <a:xfrm>
              <a:off x="3264" y="139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781" name="Oval 1075"/>
            <p:cNvSpPr>
              <a:spLocks noChangeArrowheads="1"/>
            </p:cNvSpPr>
            <p:nvPr/>
          </p:nvSpPr>
          <p:spPr bwMode="auto">
            <a:xfrm>
              <a:off x="2736" y="148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782" name="Oval 1076"/>
            <p:cNvSpPr>
              <a:spLocks noChangeArrowheads="1"/>
            </p:cNvSpPr>
            <p:nvPr/>
          </p:nvSpPr>
          <p:spPr bwMode="auto">
            <a:xfrm>
              <a:off x="2496" y="105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783" name="Oval 1077"/>
            <p:cNvSpPr>
              <a:spLocks noChangeArrowheads="1"/>
            </p:cNvSpPr>
            <p:nvPr/>
          </p:nvSpPr>
          <p:spPr bwMode="auto">
            <a:xfrm>
              <a:off x="3216" y="110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784" name="Oval 1078"/>
            <p:cNvSpPr>
              <a:spLocks noChangeArrowheads="1"/>
            </p:cNvSpPr>
            <p:nvPr/>
          </p:nvSpPr>
          <p:spPr bwMode="auto">
            <a:xfrm>
              <a:off x="3216" y="81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785" name="Oval 1079"/>
            <p:cNvSpPr>
              <a:spLocks noChangeArrowheads="1"/>
            </p:cNvSpPr>
            <p:nvPr/>
          </p:nvSpPr>
          <p:spPr bwMode="auto">
            <a:xfrm>
              <a:off x="3312" y="129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786" name="Oval 1080"/>
            <p:cNvSpPr>
              <a:spLocks noChangeArrowheads="1"/>
            </p:cNvSpPr>
            <p:nvPr/>
          </p:nvSpPr>
          <p:spPr bwMode="auto">
            <a:xfrm>
              <a:off x="3072" y="115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787" name="Oval 1081"/>
            <p:cNvSpPr>
              <a:spLocks noChangeArrowheads="1"/>
            </p:cNvSpPr>
            <p:nvPr/>
          </p:nvSpPr>
          <p:spPr bwMode="auto">
            <a:xfrm>
              <a:off x="3168" y="124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788" name="Oval 1082"/>
            <p:cNvSpPr>
              <a:spLocks noChangeArrowheads="1"/>
            </p:cNvSpPr>
            <p:nvPr/>
          </p:nvSpPr>
          <p:spPr bwMode="auto">
            <a:xfrm>
              <a:off x="3168" y="148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789" name="Oval 1083"/>
            <p:cNvSpPr>
              <a:spLocks noChangeArrowheads="1"/>
            </p:cNvSpPr>
            <p:nvPr/>
          </p:nvSpPr>
          <p:spPr bwMode="auto">
            <a:xfrm>
              <a:off x="3312" y="72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790" name="Oval 1084"/>
            <p:cNvSpPr>
              <a:spLocks noChangeArrowheads="1"/>
            </p:cNvSpPr>
            <p:nvPr/>
          </p:nvSpPr>
          <p:spPr bwMode="auto">
            <a:xfrm>
              <a:off x="3360" y="115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791" name="Oval 1085"/>
            <p:cNvSpPr>
              <a:spLocks noChangeArrowheads="1"/>
            </p:cNvSpPr>
            <p:nvPr/>
          </p:nvSpPr>
          <p:spPr bwMode="auto">
            <a:xfrm>
              <a:off x="3072" y="76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792" name="Oval 1086"/>
            <p:cNvSpPr>
              <a:spLocks noChangeArrowheads="1"/>
            </p:cNvSpPr>
            <p:nvPr/>
          </p:nvSpPr>
          <p:spPr bwMode="auto">
            <a:xfrm>
              <a:off x="2208" y="81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793" name="Oval 1087"/>
            <p:cNvSpPr>
              <a:spLocks noChangeArrowheads="1"/>
            </p:cNvSpPr>
            <p:nvPr/>
          </p:nvSpPr>
          <p:spPr bwMode="auto">
            <a:xfrm>
              <a:off x="2352" y="720"/>
              <a:ext cx="47" cy="4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794" name="Oval 1088"/>
            <p:cNvSpPr>
              <a:spLocks noChangeArrowheads="1"/>
            </p:cNvSpPr>
            <p:nvPr/>
          </p:nvSpPr>
          <p:spPr bwMode="auto">
            <a:xfrm>
              <a:off x="2064" y="67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795" name="Oval 1089"/>
            <p:cNvSpPr>
              <a:spLocks noChangeArrowheads="1"/>
            </p:cNvSpPr>
            <p:nvPr/>
          </p:nvSpPr>
          <p:spPr bwMode="auto">
            <a:xfrm>
              <a:off x="2256" y="100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796" name="Oval 1090"/>
            <p:cNvSpPr>
              <a:spLocks noChangeArrowheads="1"/>
            </p:cNvSpPr>
            <p:nvPr/>
          </p:nvSpPr>
          <p:spPr bwMode="auto">
            <a:xfrm>
              <a:off x="2688" y="57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797" name="Oval 1091"/>
            <p:cNvSpPr>
              <a:spLocks noChangeArrowheads="1"/>
            </p:cNvSpPr>
            <p:nvPr/>
          </p:nvSpPr>
          <p:spPr bwMode="auto">
            <a:xfrm>
              <a:off x="3840" y="67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798" name="Oval 1092"/>
            <p:cNvSpPr>
              <a:spLocks noChangeArrowheads="1"/>
            </p:cNvSpPr>
            <p:nvPr/>
          </p:nvSpPr>
          <p:spPr bwMode="auto">
            <a:xfrm>
              <a:off x="2976" y="172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799" name="Oval 1093"/>
            <p:cNvSpPr>
              <a:spLocks noChangeArrowheads="1"/>
            </p:cNvSpPr>
            <p:nvPr/>
          </p:nvSpPr>
          <p:spPr bwMode="auto">
            <a:xfrm>
              <a:off x="3120" y="177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800" name="Oval 1094"/>
            <p:cNvSpPr>
              <a:spLocks noChangeArrowheads="1"/>
            </p:cNvSpPr>
            <p:nvPr/>
          </p:nvSpPr>
          <p:spPr bwMode="auto">
            <a:xfrm>
              <a:off x="3168" y="100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801" name="Oval 1095"/>
            <p:cNvSpPr>
              <a:spLocks noChangeArrowheads="1"/>
            </p:cNvSpPr>
            <p:nvPr/>
          </p:nvSpPr>
          <p:spPr bwMode="auto">
            <a:xfrm>
              <a:off x="2400" y="120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802" name="Oval 1096"/>
            <p:cNvSpPr>
              <a:spLocks noChangeArrowheads="1"/>
            </p:cNvSpPr>
            <p:nvPr/>
          </p:nvSpPr>
          <p:spPr bwMode="auto">
            <a:xfrm>
              <a:off x="2592" y="115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803" name="Oval 1097"/>
            <p:cNvSpPr>
              <a:spLocks noChangeArrowheads="1"/>
            </p:cNvSpPr>
            <p:nvPr/>
          </p:nvSpPr>
          <p:spPr bwMode="auto">
            <a:xfrm>
              <a:off x="3408" y="57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804" name="Oval 1098"/>
            <p:cNvSpPr>
              <a:spLocks noChangeArrowheads="1"/>
            </p:cNvSpPr>
            <p:nvPr/>
          </p:nvSpPr>
          <p:spPr bwMode="auto">
            <a:xfrm>
              <a:off x="3696" y="57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805" name="Oval 1099"/>
            <p:cNvSpPr>
              <a:spLocks noChangeArrowheads="1"/>
            </p:cNvSpPr>
            <p:nvPr/>
          </p:nvSpPr>
          <p:spPr bwMode="auto">
            <a:xfrm>
              <a:off x="4128" y="57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806" name="Oval 1100"/>
            <p:cNvSpPr>
              <a:spLocks noChangeArrowheads="1"/>
            </p:cNvSpPr>
            <p:nvPr/>
          </p:nvSpPr>
          <p:spPr bwMode="auto">
            <a:xfrm>
              <a:off x="3648" y="81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807" name="Oval 1101"/>
            <p:cNvSpPr>
              <a:spLocks noChangeArrowheads="1"/>
            </p:cNvSpPr>
            <p:nvPr/>
          </p:nvSpPr>
          <p:spPr bwMode="auto">
            <a:xfrm>
              <a:off x="3504" y="81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808" name="Oval 1102"/>
            <p:cNvSpPr>
              <a:spLocks noChangeArrowheads="1"/>
            </p:cNvSpPr>
            <p:nvPr/>
          </p:nvSpPr>
          <p:spPr bwMode="auto">
            <a:xfrm>
              <a:off x="3360" y="100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809" name="Oval 1103"/>
            <p:cNvSpPr>
              <a:spLocks noChangeArrowheads="1"/>
            </p:cNvSpPr>
            <p:nvPr/>
          </p:nvSpPr>
          <p:spPr bwMode="auto">
            <a:xfrm>
              <a:off x="3264" y="6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810" name="Oval 1104"/>
            <p:cNvSpPr>
              <a:spLocks noChangeArrowheads="1"/>
            </p:cNvSpPr>
            <p:nvPr/>
          </p:nvSpPr>
          <p:spPr bwMode="auto">
            <a:xfrm>
              <a:off x="3696" y="72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811" name="Oval 1105"/>
            <p:cNvSpPr>
              <a:spLocks noChangeArrowheads="1"/>
            </p:cNvSpPr>
            <p:nvPr/>
          </p:nvSpPr>
          <p:spPr bwMode="auto">
            <a:xfrm>
              <a:off x="1680" y="576"/>
              <a:ext cx="47" cy="4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812" name="Oval 1106"/>
            <p:cNvSpPr>
              <a:spLocks noChangeArrowheads="1"/>
            </p:cNvSpPr>
            <p:nvPr/>
          </p:nvSpPr>
          <p:spPr bwMode="auto">
            <a:xfrm>
              <a:off x="1872" y="672"/>
              <a:ext cx="47" cy="4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813" name="Oval 1107"/>
            <p:cNvSpPr>
              <a:spLocks noChangeArrowheads="1"/>
            </p:cNvSpPr>
            <p:nvPr/>
          </p:nvSpPr>
          <p:spPr bwMode="auto">
            <a:xfrm>
              <a:off x="1968" y="576"/>
              <a:ext cx="47" cy="4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814" name="Oval 1108"/>
            <p:cNvSpPr>
              <a:spLocks noChangeArrowheads="1"/>
            </p:cNvSpPr>
            <p:nvPr/>
          </p:nvSpPr>
          <p:spPr bwMode="auto">
            <a:xfrm>
              <a:off x="2016" y="768"/>
              <a:ext cx="47" cy="4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815" name="Oval 1109"/>
            <p:cNvSpPr>
              <a:spLocks noChangeArrowheads="1"/>
            </p:cNvSpPr>
            <p:nvPr/>
          </p:nvSpPr>
          <p:spPr bwMode="auto">
            <a:xfrm>
              <a:off x="2208" y="624"/>
              <a:ext cx="47" cy="4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816" name="Oval 1110"/>
            <p:cNvSpPr>
              <a:spLocks noChangeArrowheads="1"/>
            </p:cNvSpPr>
            <p:nvPr/>
          </p:nvSpPr>
          <p:spPr bwMode="auto">
            <a:xfrm>
              <a:off x="2448" y="6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817" name="Oval 1111"/>
            <p:cNvSpPr>
              <a:spLocks noChangeArrowheads="1"/>
            </p:cNvSpPr>
            <p:nvPr/>
          </p:nvSpPr>
          <p:spPr bwMode="auto">
            <a:xfrm>
              <a:off x="2352" y="86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818" name="Oval 1112"/>
            <p:cNvSpPr>
              <a:spLocks noChangeArrowheads="1"/>
            </p:cNvSpPr>
            <p:nvPr/>
          </p:nvSpPr>
          <p:spPr bwMode="auto">
            <a:xfrm>
              <a:off x="2688" y="96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819" name="Oval 1113"/>
            <p:cNvSpPr>
              <a:spLocks noChangeArrowheads="1"/>
            </p:cNvSpPr>
            <p:nvPr/>
          </p:nvSpPr>
          <p:spPr bwMode="auto">
            <a:xfrm>
              <a:off x="3120" y="144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820" name="Oval 1114"/>
            <p:cNvSpPr>
              <a:spLocks noChangeArrowheads="1"/>
            </p:cNvSpPr>
            <p:nvPr/>
          </p:nvSpPr>
          <p:spPr bwMode="auto">
            <a:xfrm>
              <a:off x="2592" y="144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821" name="Oval 1115"/>
            <p:cNvSpPr>
              <a:spLocks noChangeArrowheads="1"/>
            </p:cNvSpPr>
            <p:nvPr/>
          </p:nvSpPr>
          <p:spPr bwMode="auto">
            <a:xfrm>
              <a:off x="2736" y="172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822" name="Oval 1116"/>
            <p:cNvSpPr>
              <a:spLocks noChangeArrowheads="1"/>
            </p:cNvSpPr>
            <p:nvPr/>
          </p:nvSpPr>
          <p:spPr bwMode="auto">
            <a:xfrm>
              <a:off x="2688" y="158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823" name="Oval 1117"/>
            <p:cNvSpPr>
              <a:spLocks noChangeArrowheads="1"/>
            </p:cNvSpPr>
            <p:nvPr/>
          </p:nvSpPr>
          <p:spPr bwMode="auto">
            <a:xfrm>
              <a:off x="2688" y="129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1824" name="Oval 1118"/>
            <p:cNvSpPr>
              <a:spLocks noChangeArrowheads="1"/>
            </p:cNvSpPr>
            <p:nvPr/>
          </p:nvSpPr>
          <p:spPr bwMode="auto">
            <a:xfrm>
              <a:off x="2880" y="18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</p:grpSp>
      <p:sp>
        <p:nvSpPr>
          <p:cNvPr id="150627" name="Text Box 1123"/>
          <p:cNvSpPr txBox="1">
            <a:spLocks noChangeArrowheads="1"/>
          </p:cNvSpPr>
          <p:nvPr/>
        </p:nvSpPr>
        <p:spPr bwMode="auto">
          <a:xfrm rot="-5400000">
            <a:off x="8645525" y="12779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185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0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627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omuncolo"/>
          <p:cNvPicPr>
            <a:picLocks noChangeAspect="1" noChangeArrowheads="1"/>
          </p:cNvPicPr>
          <p:nvPr/>
        </p:nvPicPr>
        <p:blipFill rotWithShape="1">
          <a:blip r:embed="rId2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" r="4852"/>
          <a:stretch/>
        </p:blipFill>
        <p:spPr bwMode="auto">
          <a:xfrm>
            <a:off x="4860032" y="3447364"/>
            <a:ext cx="416256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fattor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7" t="51505" r="10976"/>
          <a:stretch>
            <a:fillRect/>
          </a:stretch>
        </p:blipFill>
        <p:spPr bwMode="auto">
          <a:xfrm>
            <a:off x="0" y="3447364"/>
            <a:ext cx="4844518" cy="3410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1455738" y="45291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5796136" y="1052736"/>
            <a:ext cx="307767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altLang="it-IT" sz="2800" dirty="0">
                <a:solidFill>
                  <a:srgbClr val="FFFF00"/>
                </a:solidFill>
              </a:rPr>
              <a:t>Si acquisisce la nozione di </a:t>
            </a:r>
          </a:p>
          <a:p>
            <a:r>
              <a:rPr lang="it-IT" altLang="it-IT" sz="2800" dirty="0">
                <a:solidFill>
                  <a:srgbClr val="FFFF00"/>
                </a:solidFill>
              </a:rPr>
              <a:t>spazio e  tempo</a:t>
            </a:r>
          </a:p>
          <a:p>
            <a:endParaRPr lang="it-IT" altLang="it-IT" sz="2800" dirty="0">
              <a:solidFill>
                <a:srgbClr val="FFFF00"/>
              </a:solidFill>
            </a:endParaRPr>
          </a:p>
        </p:txBody>
      </p:sp>
      <p:pic>
        <p:nvPicPr>
          <p:cNvPr id="53250" name="Picture 2" descr="http://www.fb-health.com/img/public/PAT%20ANAT-GLOS/anatomia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8310" r="8987" b="8719"/>
          <a:stretch/>
        </p:blipFill>
        <p:spPr bwMode="auto">
          <a:xfrm>
            <a:off x="-36512" y="-315416"/>
            <a:ext cx="5669254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77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falco velocie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88913"/>
            <a:ext cx="160655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5" descr="rap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48283"/>
            <a:ext cx="6365875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 Box 6"/>
          <p:cNvSpPr txBox="1">
            <a:spLocks noChangeArrowheads="1"/>
          </p:cNvSpPr>
          <p:nvPr/>
        </p:nvSpPr>
        <p:spPr bwMode="auto">
          <a:xfrm>
            <a:off x="376458" y="5589240"/>
            <a:ext cx="613975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altLang="it-IT" sz="2800" dirty="0">
                <a:solidFill>
                  <a:srgbClr val="FFFF00"/>
                </a:solidFill>
              </a:rPr>
              <a:t>e nasce una proprietà del tutto nuova: </a:t>
            </a:r>
          </a:p>
          <a:p>
            <a:r>
              <a:rPr lang="it-IT" altLang="it-IT" sz="2800" dirty="0">
                <a:solidFill>
                  <a:srgbClr val="FFFF00"/>
                </a:solidFill>
              </a:rPr>
              <a:t>la comprensione della causa e dell’effetto</a:t>
            </a:r>
          </a:p>
        </p:txBody>
      </p:sp>
    </p:spTree>
    <p:extLst>
      <p:ext uri="{BB962C8B-B14F-4D97-AF65-F5344CB8AC3E}">
        <p14:creationId xmlns:p14="http://schemas.microsoft.com/office/powerpoint/2010/main" val="7382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tecnologia_scheggiatura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070100"/>
            <a:ext cx="2740025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696836" y="5708330"/>
            <a:ext cx="5747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FFFF00"/>
                </a:solidFill>
              </a:rPr>
              <a:t>2,6 milioni di anni fa: i primi strumenti</a:t>
            </a:r>
            <a:endParaRPr lang="it-IT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17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tecnologia_scheggiatura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457200"/>
            <a:ext cx="1679575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 descr="tecnologia_scheggiatura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2133600"/>
            <a:ext cx="259397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114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tecnologia_scheggiatura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457200"/>
            <a:ext cx="1679575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 descr="tecnologia_scheggiatura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8600"/>
            <a:ext cx="1679575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 descr="tecnologia_scheggiatura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225" y="2060575"/>
            <a:ext cx="2746375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29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5" descr="6129448733_34402becdb_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" y="586152"/>
            <a:ext cx="3355068" cy="2228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92" y="3429000"/>
            <a:ext cx="2193548" cy="2406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4" descr="Early-Humans-Had-Harems-of-Females-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385" y="656056"/>
            <a:ext cx="2947615" cy="228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_ergaster_knmer373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01008"/>
            <a:ext cx="2622206" cy="2269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gget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6450769"/>
              </p:ext>
            </p:extLst>
          </p:nvPr>
        </p:nvGraphicFramePr>
        <p:xfrm>
          <a:off x="3361964" y="3099131"/>
          <a:ext cx="2551113" cy="273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62" name="Image" r:id="rId7" imgW="2353260" imgH="2670279" progId="Photoshop.Image.5">
                  <p:embed/>
                </p:oleObj>
              </mc:Choice>
              <mc:Fallback>
                <p:oleObj name="Image" r:id="rId7" imgW="2353260" imgH="2670279" progId="Photoshop.Image.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clrChange>
                          <a:clrFrom>
                            <a:srgbClr val="E4B950"/>
                          </a:clrFrom>
                          <a:clrTo>
                            <a:srgbClr val="E4B950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1964" y="3099131"/>
                        <a:ext cx="2551113" cy="2736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3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3" t="25333" r="19293" b="10661"/>
          <a:stretch>
            <a:fillRect/>
          </a:stretch>
        </p:blipFill>
        <p:spPr bwMode="auto">
          <a:xfrm>
            <a:off x="3415680" y="586152"/>
            <a:ext cx="2314724" cy="225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-36512" y="5949280"/>
            <a:ext cx="93208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FFFF00"/>
                </a:solidFill>
              </a:rPr>
              <a:t>E questa cultura stravolge i nostri comuni punti di riferimento</a:t>
            </a:r>
            <a:endParaRPr lang="it-IT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46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tecnologia_scheggiatura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457200"/>
            <a:ext cx="1679575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 descr="tecnologia_scheggiatura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8600"/>
            <a:ext cx="1679575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 descr="tecnologia_scheggiatura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8600"/>
            <a:ext cx="16795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 descr="tecnologia_scheggiatura_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225" y="1987550"/>
            <a:ext cx="27463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337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tecnologia_scheggiatura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457200"/>
            <a:ext cx="1679575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 descr="tecnologia_scheggiatura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8600"/>
            <a:ext cx="1679575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 descr="tecnologia_scheggiatura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8600"/>
            <a:ext cx="16795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 descr="tecnologia_scheggiatura_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228725"/>
            <a:ext cx="167322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6" descr="tecnologia_scheggiatura_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775" y="2062163"/>
            <a:ext cx="2740025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840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tecnologia_scheggiatura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457200"/>
            <a:ext cx="1679575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 descr="tecnologia_scheggiatura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8600"/>
            <a:ext cx="1679575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 descr="tecnologia_scheggiatura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8600"/>
            <a:ext cx="16795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tecnologia_scheggiatura_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228725"/>
            <a:ext cx="167322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6" descr="tecnologia_scheggiatura_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127375"/>
            <a:ext cx="1679575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7" descr="tecnologia_scheggiatura_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225" y="2057400"/>
            <a:ext cx="27463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517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tecnologia_scheggiatura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457200"/>
            <a:ext cx="1679575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 descr="tecnologia_scheggiatura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8600"/>
            <a:ext cx="1679575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 descr="tecnologia_scheggiatura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8600"/>
            <a:ext cx="16795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 descr="tecnologia_scheggiatura_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228725"/>
            <a:ext cx="167322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 descr="tecnologia_scheggiatura_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127375"/>
            <a:ext cx="1679575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7" descr="tecnologia_scheggiatura_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038725"/>
            <a:ext cx="167322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8" descr="tecnologia_scheggiatura_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062163"/>
            <a:ext cx="2740025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53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tecnologia_scheggiatura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457200"/>
            <a:ext cx="1679575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 descr="tecnologia_scheggiatura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8600"/>
            <a:ext cx="1679575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 descr="tecnologia_scheggiatura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8600"/>
            <a:ext cx="16795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 descr="tecnologia_scheggiatura_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228725"/>
            <a:ext cx="167322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6" descr="tecnologia_scheggiatura_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127375"/>
            <a:ext cx="1679575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7" descr="tecnologia_scheggiatura_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038725"/>
            <a:ext cx="167322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8" descr="tecnologia_scheggiatura_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4797425"/>
            <a:ext cx="16795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Picture 9" descr="tecnologia_scheggiatura_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225" y="2055813"/>
            <a:ext cx="27463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662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tecnologia_scheggiatura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88913"/>
            <a:ext cx="1679575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 descr="tecnologia_scheggiatura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8600"/>
            <a:ext cx="1679575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 descr="tecnologia_scheggiatura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8600"/>
            <a:ext cx="16795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 descr="tecnologia_scheggiatura_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228725"/>
            <a:ext cx="167322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6" descr="tecnologia_scheggiatura_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127375"/>
            <a:ext cx="1679575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7" descr="tecnologia_scheggiatura_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038725"/>
            <a:ext cx="167322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8" descr="tecnologia_scheggiatura_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4797425"/>
            <a:ext cx="16795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9" descr="tecnologia_scheggiatura_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4941888"/>
            <a:ext cx="1679575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Picture 10" descr="tecnologia_scheggiatura_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28925"/>
            <a:ext cx="167322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9" name="Picture 11" descr="tecnologia_scheggiatura_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063750"/>
            <a:ext cx="27463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384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CACCIATORE NEOLITI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613" y="0"/>
            <a:ext cx="5692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278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585788" y="717550"/>
            <a:ext cx="7915275" cy="5191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altLang="it-IT" sz="2800" b="1">
                <a:latin typeface="Comic Sans MS" pitchFamily="66" charset="0"/>
              </a:rPr>
              <a:t>Il </a:t>
            </a:r>
            <a:r>
              <a:rPr lang="it-IT" altLang="it-IT" sz="2800" b="1">
                <a:solidFill>
                  <a:schemeClr val="accent2"/>
                </a:solidFill>
                <a:latin typeface="Comic Sans MS" pitchFamily="66" charset="0"/>
              </a:rPr>
              <a:t>linguaggio</a:t>
            </a:r>
            <a:r>
              <a:rPr lang="it-IT" altLang="it-IT" sz="2800" b="1">
                <a:latin typeface="Comic Sans MS" pitchFamily="66" charset="0"/>
              </a:rPr>
              <a:t> e le </a:t>
            </a:r>
            <a:r>
              <a:rPr lang="it-IT" altLang="it-IT" sz="2800" b="1">
                <a:solidFill>
                  <a:schemeClr val="accent1"/>
                </a:solidFill>
                <a:latin typeface="Comic Sans MS" pitchFamily="66" charset="0"/>
              </a:rPr>
              <a:t>sequenze operazionali</a:t>
            </a:r>
            <a:r>
              <a:rPr lang="it-IT" altLang="it-IT" sz="2800" b="1">
                <a:latin typeface="Comic Sans MS" pitchFamily="66" charset="0"/>
              </a:rPr>
              <a:t> sono:</a:t>
            </a:r>
            <a:endParaRPr lang="it-IT" altLang="it-IT"/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-852488" y="4419600"/>
            <a:ext cx="9417051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2">
              <a:buFontTx/>
              <a:buChar char="-"/>
            </a:pPr>
            <a:endParaRPr lang="it-IT" altLang="it-IT"/>
          </a:p>
          <a:p>
            <a:pPr lvl="2">
              <a:buFontTx/>
              <a:buChar char="-"/>
            </a:pPr>
            <a:endParaRPr lang="it-IT" altLang="it-IT"/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793750" y="1676400"/>
            <a:ext cx="7535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altLang="it-IT" b="1" dirty="0">
                <a:solidFill>
                  <a:srgbClr val="FFFF00"/>
                </a:solidFill>
              </a:rPr>
              <a:t>-</a:t>
            </a:r>
            <a:r>
              <a:rPr lang="it-IT" altLang="it-IT" b="1" dirty="0" smtClean="0">
                <a:solidFill>
                  <a:srgbClr val="FFFF00"/>
                </a:solidFill>
              </a:rPr>
              <a:t> </a:t>
            </a:r>
            <a:r>
              <a:rPr lang="it-IT" altLang="it-IT" b="1" dirty="0">
                <a:solidFill>
                  <a:srgbClr val="FFFF00"/>
                </a:solidFill>
              </a:rPr>
              <a:t>infiniti, senza limiti per numero di azioni poste in serie;</a:t>
            </a:r>
            <a:endParaRPr lang="it-IT" altLang="it-IT" dirty="0">
              <a:solidFill>
                <a:srgbClr val="FFFF00"/>
              </a:solidFill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793750" y="2438400"/>
            <a:ext cx="73786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it-IT" altLang="it-IT" b="1" dirty="0">
                <a:solidFill>
                  <a:srgbClr val="FFFF00"/>
                </a:solidFill>
              </a:rPr>
              <a:t>- digitali in quanto compongono, scompongono </a:t>
            </a:r>
            <a:r>
              <a:rPr lang="it-IT" altLang="it-IT" b="1" dirty="0" smtClean="0">
                <a:solidFill>
                  <a:srgbClr val="FFFF00"/>
                </a:solidFill>
              </a:rPr>
              <a:t>e </a:t>
            </a:r>
            <a:r>
              <a:rPr lang="it-IT" altLang="it-IT" b="1" dirty="0">
                <a:solidFill>
                  <a:srgbClr val="FFFF00"/>
                </a:solidFill>
              </a:rPr>
              <a:t>ricompongono la sequenza </a:t>
            </a:r>
            <a:r>
              <a:rPr lang="it-IT" altLang="it-IT" b="1" dirty="0" smtClean="0">
                <a:solidFill>
                  <a:srgbClr val="FFFF00"/>
                </a:solidFill>
              </a:rPr>
              <a:t>con </a:t>
            </a:r>
            <a:r>
              <a:rPr lang="it-IT" altLang="it-IT" b="1" dirty="0">
                <a:solidFill>
                  <a:srgbClr val="FFFF00"/>
                </a:solidFill>
              </a:rPr>
              <a:t>ordine e successione di volta in volta cambiati;</a:t>
            </a:r>
            <a:endParaRPr lang="it-IT" altLang="it-IT" dirty="0">
              <a:solidFill>
                <a:srgbClr val="FFFF00"/>
              </a:solidFill>
            </a:endParaRP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793750" y="3886200"/>
            <a:ext cx="77184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it-IT" altLang="it-IT" b="1" dirty="0">
                <a:solidFill>
                  <a:srgbClr val="FFFF00"/>
                </a:solidFill>
              </a:rPr>
              <a:t>- composizionali, in quanto ogni composizione </a:t>
            </a:r>
            <a:r>
              <a:rPr lang="it-IT" altLang="it-IT" b="1" dirty="0" smtClean="0">
                <a:solidFill>
                  <a:srgbClr val="FFFF00"/>
                </a:solidFill>
              </a:rPr>
              <a:t>ha </a:t>
            </a:r>
            <a:r>
              <a:rPr lang="it-IT" altLang="it-IT" b="1" dirty="0">
                <a:solidFill>
                  <a:srgbClr val="FFFF00"/>
                </a:solidFill>
              </a:rPr>
              <a:t>un significato diverso in funzione </a:t>
            </a:r>
            <a:r>
              <a:rPr lang="it-IT" altLang="it-IT" b="1" dirty="0" smtClean="0">
                <a:solidFill>
                  <a:srgbClr val="FFFF00"/>
                </a:solidFill>
              </a:rPr>
              <a:t>dell’obbiettivo </a:t>
            </a:r>
            <a:r>
              <a:rPr lang="it-IT" altLang="it-IT" b="1" dirty="0">
                <a:solidFill>
                  <a:srgbClr val="FFFF00"/>
                </a:solidFill>
              </a:rPr>
              <a:t>da raggiungere, </a:t>
            </a:r>
            <a:r>
              <a:rPr lang="it-IT" altLang="it-IT" b="1" dirty="0" smtClean="0">
                <a:solidFill>
                  <a:srgbClr val="FFFF00"/>
                </a:solidFill>
              </a:rPr>
              <a:t>questa </a:t>
            </a:r>
            <a:r>
              <a:rPr lang="it-IT" altLang="it-IT" b="1" dirty="0">
                <a:solidFill>
                  <a:srgbClr val="FFFF00"/>
                </a:solidFill>
              </a:rPr>
              <a:t>prerogativa è valida anche </a:t>
            </a:r>
            <a:r>
              <a:rPr lang="it-IT" altLang="it-IT" b="1" dirty="0" smtClean="0">
                <a:solidFill>
                  <a:srgbClr val="FFFF00"/>
                </a:solidFill>
              </a:rPr>
              <a:t>per </a:t>
            </a:r>
            <a:r>
              <a:rPr lang="it-IT" altLang="it-IT" b="1" dirty="0">
                <a:solidFill>
                  <a:srgbClr val="FFFF00"/>
                </a:solidFill>
              </a:rPr>
              <a:t>composizioni uguali che cambiano per il tono, le pause, </a:t>
            </a:r>
            <a:r>
              <a:rPr lang="it-IT" altLang="it-IT" b="1" dirty="0" smtClean="0">
                <a:solidFill>
                  <a:srgbClr val="FFFF00"/>
                </a:solidFill>
              </a:rPr>
              <a:t>i </a:t>
            </a:r>
            <a:r>
              <a:rPr lang="it-IT" altLang="it-IT" b="1" dirty="0">
                <a:solidFill>
                  <a:srgbClr val="FFFF00"/>
                </a:solidFill>
              </a:rPr>
              <a:t>gesti, l’esperienza, ecc...</a:t>
            </a:r>
            <a:endParaRPr lang="it-IT" altLang="it-IT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99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reeform 2" descr="Mattoni orizzontali"/>
          <p:cNvSpPr>
            <a:spLocks/>
          </p:cNvSpPr>
          <p:nvPr/>
        </p:nvSpPr>
        <p:spPr bwMode="auto">
          <a:xfrm>
            <a:off x="2133600" y="914400"/>
            <a:ext cx="5094288" cy="4186238"/>
          </a:xfrm>
          <a:custGeom>
            <a:avLst/>
            <a:gdLst>
              <a:gd name="T0" fmla="*/ 474663 w 3209"/>
              <a:gd name="T1" fmla="*/ 142875 h 2637"/>
              <a:gd name="T2" fmla="*/ 647700 w 3209"/>
              <a:gd name="T3" fmla="*/ 206375 h 2637"/>
              <a:gd name="T4" fmla="*/ 798513 w 3209"/>
              <a:gd name="T5" fmla="*/ 352425 h 2637"/>
              <a:gd name="T6" fmla="*/ 1027113 w 3209"/>
              <a:gd name="T7" fmla="*/ 504825 h 2637"/>
              <a:gd name="T8" fmla="*/ 1198563 w 3209"/>
              <a:gd name="T9" fmla="*/ 657225 h 2637"/>
              <a:gd name="T10" fmla="*/ 1312863 w 3209"/>
              <a:gd name="T11" fmla="*/ 733425 h 2637"/>
              <a:gd name="T12" fmla="*/ 1370013 w 3209"/>
              <a:gd name="T13" fmla="*/ 790575 h 2637"/>
              <a:gd name="T14" fmla="*/ 1606550 w 3209"/>
              <a:gd name="T15" fmla="*/ 1077913 h 2637"/>
              <a:gd name="T16" fmla="*/ 1701800 w 3209"/>
              <a:gd name="T17" fmla="*/ 1249363 h 2637"/>
              <a:gd name="T18" fmla="*/ 1846263 w 3209"/>
              <a:gd name="T19" fmla="*/ 1431925 h 2637"/>
              <a:gd name="T20" fmla="*/ 1922463 w 3209"/>
              <a:gd name="T21" fmla="*/ 1590675 h 2637"/>
              <a:gd name="T22" fmla="*/ 1979613 w 3209"/>
              <a:gd name="T23" fmla="*/ 1685925 h 2637"/>
              <a:gd name="T24" fmla="*/ 2074863 w 3209"/>
              <a:gd name="T25" fmla="*/ 1895475 h 2637"/>
              <a:gd name="T26" fmla="*/ 2170113 w 3209"/>
              <a:gd name="T27" fmla="*/ 2181225 h 2637"/>
              <a:gd name="T28" fmla="*/ 2239963 w 3209"/>
              <a:gd name="T29" fmla="*/ 2384425 h 2637"/>
              <a:gd name="T30" fmla="*/ 2271713 w 3209"/>
              <a:gd name="T31" fmla="*/ 2441575 h 2637"/>
              <a:gd name="T32" fmla="*/ 2303463 w 3209"/>
              <a:gd name="T33" fmla="*/ 2511425 h 2637"/>
              <a:gd name="T34" fmla="*/ 2316163 w 3209"/>
              <a:gd name="T35" fmla="*/ 2701925 h 2637"/>
              <a:gd name="T36" fmla="*/ 2360613 w 3209"/>
              <a:gd name="T37" fmla="*/ 2847975 h 2637"/>
              <a:gd name="T38" fmla="*/ 2417763 w 3209"/>
              <a:gd name="T39" fmla="*/ 3057525 h 2637"/>
              <a:gd name="T40" fmla="*/ 2455863 w 3209"/>
              <a:gd name="T41" fmla="*/ 3609976 h 2637"/>
              <a:gd name="T42" fmla="*/ 2513013 w 3209"/>
              <a:gd name="T43" fmla="*/ 3819526 h 2637"/>
              <a:gd name="T44" fmla="*/ 2503488 w 3209"/>
              <a:gd name="T45" fmla="*/ 3943351 h 2637"/>
              <a:gd name="T46" fmla="*/ 2570163 w 3209"/>
              <a:gd name="T47" fmla="*/ 4143376 h 2637"/>
              <a:gd name="T48" fmla="*/ 2570163 w 3209"/>
              <a:gd name="T49" fmla="*/ 4181476 h 2637"/>
              <a:gd name="T50" fmla="*/ 2579688 w 3209"/>
              <a:gd name="T51" fmla="*/ 4133851 h 2637"/>
              <a:gd name="T52" fmla="*/ 2589213 w 3209"/>
              <a:gd name="T53" fmla="*/ 4019551 h 2637"/>
              <a:gd name="T54" fmla="*/ 2722563 w 3209"/>
              <a:gd name="T55" fmla="*/ 3038475 h 2637"/>
              <a:gd name="T56" fmla="*/ 2817813 w 3209"/>
              <a:gd name="T57" fmla="*/ 2663825 h 2637"/>
              <a:gd name="T58" fmla="*/ 2836863 w 3209"/>
              <a:gd name="T59" fmla="*/ 2543175 h 2637"/>
              <a:gd name="T60" fmla="*/ 2925763 w 3209"/>
              <a:gd name="T61" fmla="*/ 2346325 h 2637"/>
              <a:gd name="T62" fmla="*/ 3103563 w 3209"/>
              <a:gd name="T63" fmla="*/ 1819275 h 2637"/>
              <a:gd name="T64" fmla="*/ 3351213 w 3209"/>
              <a:gd name="T65" fmla="*/ 1368425 h 2637"/>
              <a:gd name="T66" fmla="*/ 3465513 w 3209"/>
              <a:gd name="T67" fmla="*/ 1209675 h 2637"/>
              <a:gd name="T68" fmla="*/ 3675063 w 3209"/>
              <a:gd name="T69" fmla="*/ 923925 h 2637"/>
              <a:gd name="T70" fmla="*/ 3922713 w 3209"/>
              <a:gd name="T71" fmla="*/ 657225 h 2637"/>
              <a:gd name="T72" fmla="*/ 3960813 w 3209"/>
              <a:gd name="T73" fmla="*/ 600075 h 2637"/>
              <a:gd name="T74" fmla="*/ 4075113 w 3209"/>
              <a:gd name="T75" fmla="*/ 523875 h 2637"/>
              <a:gd name="T76" fmla="*/ 4570413 w 3209"/>
              <a:gd name="T77" fmla="*/ 219075 h 2637"/>
              <a:gd name="T78" fmla="*/ 4741863 w 3209"/>
              <a:gd name="T79" fmla="*/ 104775 h 2637"/>
              <a:gd name="T80" fmla="*/ 4932363 w 3209"/>
              <a:gd name="T81" fmla="*/ 66675 h 2637"/>
              <a:gd name="T82" fmla="*/ 5003801 w 3209"/>
              <a:gd name="T83" fmla="*/ 42863 h 2637"/>
              <a:gd name="T84" fmla="*/ 38100 w 3209"/>
              <a:gd name="T85" fmla="*/ 30163 h 2637"/>
              <a:gd name="T86" fmla="*/ 36513 w 3209"/>
              <a:gd name="T87" fmla="*/ 85725 h 2637"/>
              <a:gd name="T88" fmla="*/ 246063 w 3209"/>
              <a:gd name="T89" fmla="*/ 104775 h 2637"/>
              <a:gd name="T90" fmla="*/ 474663 w 3209"/>
              <a:gd name="T91" fmla="*/ 142875 h 263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3209"/>
              <a:gd name="T139" fmla="*/ 0 h 2637"/>
              <a:gd name="T140" fmla="*/ 3209 w 3209"/>
              <a:gd name="T141" fmla="*/ 2637 h 263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3209" h="2637">
                <a:moveTo>
                  <a:pt x="299" y="90"/>
                </a:moveTo>
                <a:cubicBezTo>
                  <a:pt x="315" y="114"/>
                  <a:pt x="384" y="114"/>
                  <a:pt x="408" y="130"/>
                </a:cubicBezTo>
                <a:cubicBezTo>
                  <a:pt x="457" y="162"/>
                  <a:pt x="447" y="208"/>
                  <a:pt x="503" y="222"/>
                </a:cubicBezTo>
                <a:cubicBezTo>
                  <a:pt x="542" y="248"/>
                  <a:pt x="612" y="283"/>
                  <a:pt x="647" y="318"/>
                </a:cubicBezTo>
                <a:cubicBezTo>
                  <a:pt x="680" y="351"/>
                  <a:pt x="718" y="385"/>
                  <a:pt x="755" y="414"/>
                </a:cubicBezTo>
                <a:cubicBezTo>
                  <a:pt x="778" y="432"/>
                  <a:pt x="803" y="446"/>
                  <a:pt x="827" y="462"/>
                </a:cubicBezTo>
                <a:cubicBezTo>
                  <a:pt x="841" y="471"/>
                  <a:pt x="850" y="487"/>
                  <a:pt x="863" y="498"/>
                </a:cubicBezTo>
                <a:cubicBezTo>
                  <a:pt x="913" y="540"/>
                  <a:pt x="965" y="632"/>
                  <a:pt x="1012" y="679"/>
                </a:cubicBezTo>
                <a:cubicBezTo>
                  <a:pt x="1050" y="724"/>
                  <a:pt x="1047" y="750"/>
                  <a:pt x="1072" y="787"/>
                </a:cubicBezTo>
                <a:cubicBezTo>
                  <a:pt x="1097" y="824"/>
                  <a:pt x="1140" y="866"/>
                  <a:pt x="1163" y="902"/>
                </a:cubicBezTo>
                <a:cubicBezTo>
                  <a:pt x="1175" y="938"/>
                  <a:pt x="1195" y="967"/>
                  <a:pt x="1211" y="1002"/>
                </a:cubicBezTo>
                <a:cubicBezTo>
                  <a:pt x="1221" y="1025"/>
                  <a:pt x="1239" y="1038"/>
                  <a:pt x="1247" y="1062"/>
                </a:cubicBezTo>
                <a:cubicBezTo>
                  <a:pt x="1262" y="1106"/>
                  <a:pt x="1290" y="1151"/>
                  <a:pt x="1307" y="1194"/>
                </a:cubicBezTo>
                <a:cubicBezTo>
                  <a:pt x="1330" y="1252"/>
                  <a:pt x="1347" y="1314"/>
                  <a:pt x="1367" y="1374"/>
                </a:cubicBezTo>
                <a:cubicBezTo>
                  <a:pt x="1381" y="1417"/>
                  <a:pt x="1397" y="1459"/>
                  <a:pt x="1411" y="1502"/>
                </a:cubicBezTo>
                <a:cubicBezTo>
                  <a:pt x="1415" y="1514"/>
                  <a:pt x="1427" y="1526"/>
                  <a:pt x="1431" y="1538"/>
                </a:cubicBezTo>
                <a:cubicBezTo>
                  <a:pt x="1435" y="1550"/>
                  <a:pt x="1451" y="1582"/>
                  <a:pt x="1451" y="1582"/>
                </a:cubicBezTo>
                <a:cubicBezTo>
                  <a:pt x="1455" y="1630"/>
                  <a:pt x="1446" y="1656"/>
                  <a:pt x="1459" y="1702"/>
                </a:cubicBezTo>
                <a:cubicBezTo>
                  <a:pt x="1467" y="1730"/>
                  <a:pt x="1478" y="1767"/>
                  <a:pt x="1487" y="1794"/>
                </a:cubicBezTo>
                <a:cubicBezTo>
                  <a:pt x="1517" y="1885"/>
                  <a:pt x="1506" y="1841"/>
                  <a:pt x="1523" y="1926"/>
                </a:cubicBezTo>
                <a:cubicBezTo>
                  <a:pt x="1532" y="2114"/>
                  <a:pt x="1524" y="2136"/>
                  <a:pt x="1547" y="2274"/>
                </a:cubicBezTo>
                <a:cubicBezTo>
                  <a:pt x="1558" y="2342"/>
                  <a:pt x="1560" y="2336"/>
                  <a:pt x="1583" y="2406"/>
                </a:cubicBezTo>
                <a:cubicBezTo>
                  <a:pt x="1591" y="2430"/>
                  <a:pt x="1577" y="2484"/>
                  <a:pt x="1577" y="2484"/>
                </a:cubicBezTo>
                <a:cubicBezTo>
                  <a:pt x="1581" y="2528"/>
                  <a:pt x="1606" y="2568"/>
                  <a:pt x="1619" y="2610"/>
                </a:cubicBezTo>
                <a:cubicBezTo>
                  <a:pt x="1623" y="2624"/>
                  <a:pt x="1605" y="2637"/>
                  <a:pt x="1619" y="2634"/>
                </a:cubicBezTo>
                <a:cubicBezTo>
                  <a:pt x="1631" y="2631"/>
                  <a:pt x="1622" y="2616"/>
                  <a:pt x="1625" y="2604"/>
                </a:cubicBezTo>
                <a:cubicBezTo>
                  <a:pt x="1630" y="2580"/>
                  <a:pt x="1627" y="2556"/>
                  <a:pt x="1631" y="2532"/>
                </a:cubicBezTo>
                <a:cubicBezTo>
                  <a:pt x="1638" y="2335"/>
                  <a:pt x="1678" y="2111"/>
                  <a:pt x="1715" y="1914"/>
                </a:cubicBezTo>
                <a:cubicBezTo>
                  <a:pt x="1723" y="1871"/>
                  <a:pt x="1746" y="1722"/>
                  <a:pt x="1775" y="1678"/>
                </a:cubicBezTo>
                <a:cubicBezTo>
                  <a:pt x="1791" y="1654"/>
                  <a:pt x="1787" y="1602"/>
                  <a:pt x="1787" y="1602"/>
                </a:cubicBezTo>
                <a:cubicBezTo>
                  <a:pt x="1799" y="1553"/>
                  <a:pt x="1811" y="1526"/>
                  <a:pt x="1843" y="1478"/>
                </a:cubicBezTo>
                <a:cubicBezTo>
                  <a:pt x="1859" y="1358"/>
                  <a:pt x="1915" y="1265"/>
                  <a:pt x="1955" y="1146"/>
                </a:cubicBezTo>
                <a:cubicBezTo>
                  <a:pt x="1979" y="1073"/>
                  <a:pt x="2061" y="912"/>
                  <a:pt x="2111" y="862"/>
                </a:cubicBezTo>
                <a:cubicBezTo>
                  <a:pt x="2171" y="778"/>
                  <a:pt x="2153" y="822"/>
                  <a:pt x="2183" y="762"/>
                </a:cubicBezTo>
                <a:cubicBezTo>
                  <a:pt x="2216" y="695"/>
                  <a:pt x="2252" y="624"/>
                  <a:pt x="2315" y="582"/>
                </a:cubicBezTo>
                <a:cubicBezTo>
                  <a:pt x="2357" y="519"/>
                  <a:pt x="2408" y="456"/>
                  <a:pt x="2471" y="414"/>
                </a:cubicBezTo>
                <a:cubicBezTo>
                  <a:pt x="2479" y="402"/>
                  <a:pt x="2484" y="387"/>
                  <a:pt x="2495" y="378"/>
                </a:cubicBezTo>
                <a:cubicBezTo>
                  <a:pt x="2517" y="359"/>
                  <a:pt x="2567" y="330"/>
                  <a:pt x="2567" y="330"/>
                </a:cubicBezTo>
                <a:cubicBezTo>
                  <a:pt x="2640" y="221"/>
                  <a:pt x="2760" y="178"/>
                  <a:pt x="2879" y="138"/>
                </a:cubicBezTo>
                <a:cubicBezTo>
                  <a:pt x="2879" y="138"/>
                  <a:pt x="2969" y="78"/>
                  <a:pt x="2987" y="66"/>
                </a:cubicBezTo>
                <a:cubicBezTo>
                  <a:pt x="3010" y="51"/>
                  <a:pt x="3100" y="43"/>
                  <a:pt x="3107" y="42"/>
                </a:cubicBezTo>
                <a:cubicBezTo>
                  <a:pt x="3193" y="13"/>
                  <a:pt x="3209" y="65"/>
                  <a:pt x="3152" y="27"/>
                </a:cubicBezTo>
                <a:cubicBezTo>
                  <a:pt x="2108" y="34"/>
                  <a:pt x="1067" y="0"/>
                  <a:pt x="24" y="19"/>
                </a:cubicBezTo>
                <a:cubicBezTo>
                  <a:pt x="0" y="67"/>
                  <a:pt x="8" y="48"/>
                  <a:pt x="23" y="54"/>
                </a:cubicBezTo>
                <a:cubicBezTo>
                  <a:pt x="64" y="71"/>
                  <a:pt x="111" y="58"/>
                  <a:pt x="155" y="66"/>
                </a:cubicBezTo>
                <a:cubicBezTo>
                  <a:pt x="225" y="78"/>
                  <a:pt x="237" y="111"/>
                  <a:pt x="299" y="90"/>
                </a:cubicBezTo>
                <a:close/>
              </a:path>
            </a:pathLst>
          </a:custGeom>
          <a:pattFill prst="horzBrick">
            <a:fgClr>
              <a:srgbClr val="DDDDDD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6083" name="Line 3"/>
          <p:cNvSpPr>
            <a:spLocks noChangeShapeType="1"/>
          </p:cNvSpPr>
          <p:nvPr/>
        </p:nvSpPr>
        <p:spPr bwMode="auto">
          <a:xfrm flipV="1">
            <a:off x="381000" y="5943600"/>
            <a:ext cx="8382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725488" y="5943600"/>
            <a:ext cx="874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b="1">
                <a:solidFill>
                  <a:srgbClr val="FF0000"/>
                </a:solidFill>
                <a:latin typeface="Comic Sans MS" pitchFamily="66" charset="0"/>
              </a:rPr>
              <a:t>DNA</a:t>
            </a:r>
            <a:endParaRPr lang="it-IT" altLang="it-IT" b="1">
              <a:solidFill>
                <a:srgbClr val="FF0000"/>
              </a:solidFill>
            </a:endParaRP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6705600" y="5867400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b="1">
                <a:solidFill>
                  <a:srgbClr val="FF0000"/>
                </a:solidFill>
                <a:latin typeface="Comic Sans MS" pitchFamily="66" charset="0"/>
              </a:rPr>
              <a:t>comportamento</a:t>
            </a:r>
            <a:endParaRPr lang="it-IT" altLang="it-IT"/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3581400" y="5486400"/>
            <a:ext cx="2228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>
                <a:solidFill>
                  <a:srgbClr val="FF0000"/>
                </a:solidFill>
              </a:rPr>
              <a:t>memoria della specie</a:t>
            </a:r>
            <a:endParaRPr lang="it-IT" altLang="it-IT" sz="1800" b="1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3657600" y="6016625"/>
            <a:ext cx="215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>
                <a:solidFill>
                  <a:srgbClr val="FF0000"/>
                </a:solidFill>
              </a:rPr>
              <a:t>Istinto  e irrazionale</a:t>
            </a:r>
          </a:p>
        </p:txBody>
      </p:sp>
      <p:sp>
        <p:nvSpPr>
          <p:cNvPr id="46088" name="Text Box 8"/>
          <p:cNvSpPr txBox="1">
            <a:spLocks noChangeArrowheads="1"/>
          </p:cNvSpPr>
          <p:nvPr/>
        </p:nvSpPr>
        <p:spPr bwMode="auto">
          <a:xfrm>
            <a:off x="3276600" y="6262688"/>
            <a:ext cx="2844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>
                <a:solidFill>
                  <a:srgbClr val="FF0000"/>
                </a:solidFill>
              </a:rPr>
              <a:t>tecnicismo e meccanicismo </a:t>
            </a:r>
            <a:endParaRPr lang="it-IT" altLang="it-IT">
              <a:solidFill>
                <a:srgbClr val="FF0000"/>
              </a:solidFill>
            </a:endParaRPr>
          </a:p>
        </p:txBody>
      </p:sp>
      <p:grpSp>
        <p:nvGrpSpPr>
          <p:cNvPr id="46089" name="Group 9"/>
          <p:cNvGrpSpPr>
            <a:grpSpLocks/>
          </p:cNvGrpSpPr>
          <p:nvPr/>
        </p:nvGrpSpPr>
        <p:grpSpPr bwMode="auto">
          <a:xfrm>
            <a:off x="1905000" y="914400"/>
            <a:ext cx="5557838" cy="4267200"/>
            <a:chOff x="1200" y="576"/>
            <a:chExt cx="3501" cy="2688"/>
          </a:xfrm>
        </p:grpSpPr>
        <p:sp>
          <p:nvSpPr>
            <p:cNvPr id="46172" name="Arc 10"/>
            <p:cNvSpPr>
              <a:spLocks/>
            </p:cNvSpPr>
            <p:nvPr/>
          </p:nvSpPr>
          <p:spPr bwMode="auto">
            <a:xfrm flipH="1">
              <a:off x="2976" y="576"/>
              <a:ext cx="1725" cy="2688"/>
            </a:xfrm>
            <a:custGeom>
              <a:avLst/>
              <a:gdLst>
                <a:gd name="T0" fmla="*/ 0 w 22181"/>
                <a:gd name="T1" fmla="*/ 0 h 21600"/>
                <a:gd name="T2" fmla="*/ 134 w 22181"/>
                <a:gd name="T3" fmla="*/ 335 h 21600"/>
                <a:gd name="T4" fmla="*/ 3 w 22181"/>
                <a:gd name="T5" fmla="*/ 335 h 21600"/>
                <a:gd name="T6" fmla="*/ 0 60000 65536"/>
                <a:gd name="T7" fmla="*/ 0 60000 65536"/>
                <a:gd name="T8" fmla="*/ 0 60000 65536"/>
                <a:gd name="T9" fmla="*/ 0 w 22181"/>
                <a:gd name="T10" fmla="*/ 0 h 21600"/>
                <a:gd name="T11" fmla="*/ 22181 w 2218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81" h="21600" fill="none" extrusionOk="0">
                  <a:moveTo>
                    <a:pt x="-1" y="7"/>
                  </a:moveTo>
                  <a:cubicBezTo>
                    <a:pt x="193" y="2"/>
                    <a:pt x="387" y="-1"/>
                    <a:pt x="581" y="0"/>
                  </a:cubicBezTo>
                  <a:cubicBezTo>
                    <a:pt x="12510" y="0"/>
                    <a:pt x="22181" y="9670"/>
                    <a:pt x="22181" y="21600"/>
                  </a:cubicBezTo>
                </a:path>
                <a:path w="22181" h="21600" stroke="0" extrusionOk="0">
                  <a:moveTo>
                    <a:pt x="-1" y="7"/>
                  </a:moveTo>
                  <a:cubicBezTo>
                    <a:pt x="193" y="2"/>
                    <a:pt x="387" y="-1"/>
                    <a:pt x="581" y="0"/>
                  </a:cubicBezTo>
                  <a:cubicBezTo>
                    <a:pt x="12510" y="0"/>
                    <a:pt x="22181" y="9670"/>
                    <a:pt x="22181" y="21600"/>
                  </a:cubicBezTo>
                  <a:lnTo>
                    <a:pt x="581" y="21600"/>
                  </a:lnTo>
                  <a:close/>
                </a:path>
              </a:pathLst>
            </a:custGeom>
            <a:noFill/>
            <a:ln w="571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6173" name="Arc 11"/>
            <p:cNvSpPr>
              <a:spLocks/>
            </p:cNvSpPr>
            <p:nvPr/>
          </p:nvSpPr>
          <p:spPr bwMode="auto">
            <a:xfrm>
              <a:off x="1200" y="576"/>
              <a:ext cx="1725" cy="2688"/>
            </a:xfrm>
            <a:custGeom>
              <a:avLst/>
              <a:gdLst>
                <a:gd name="T0" fmla="*/ 0 w 22181"/>
                <a:gd name="T1" fmla="*/ 0 h 21600"/>
                <a:gd name="T2" fmla="*/ 134 w 22181"/>
                <a:gd name="T3" fmla="*/ 335 h 21600"/>
                <a:gd name="T4" fmla="*/ 3 w 22181"/>
                <a:gd name="T5" fmla="*/ 335 h 21600"/>
                <a:gd name="T6" fmla="*/ 0 60000 65536"/>
                <a:gd name="T7" fmla="*/ 0 60000 65536"/>
                <a:gd name="T8" fmla="*/ 0 60000 65536"/>
                <a:gd name="T9" fmla="*/ 0 w 22181"/>
                <a:gd name="T10" fmla="*/ 0 h 21600"/>
                <a:gd name="T11" fmla="*/ 22181 w 2218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81" h="21600" fill="none" extrusionOk="0">
                  <a:moveTo>
                    <a:pt x="-1" y="7"/>
                  </a:moveTo>
                  <a:cubicBezTo>
                    <a:pt x="193" y="2"/>
                    <a:pt x="387" y="-1"/>
                    <a:pt x="581" y="0"/>
                  </a:cubicBezTo>
                  <a:cubicBezTo>
                    <a:pt x="12510" y="0"/>
                    <a:pt x="22181" y="9670"/>
                    <a:pt x="22181" y="21600"/>
                  </a:cubicBezTo>
                </a:path>
                <a:path w="22181" h="21600" stroke="0" extrusionOk="0">
                  <a:moveTo>
                    <a:pt x="-1" y="7"/>
                  </a:moveTo>
                  <a:cubicBezTo>
                    <a:pt x="193" y="2"/>
                    <a:pt x="387" y="-1"/>
                    <a:pt x="581" y="0"/>
                  </a:cubicBezTo>
                  <a:cubicBezTo>
                    <a:pt x="12510" y="0"/>
                    <a:pt x="22181" y="9670"/>
                    <a:pt x="22181" y="21600"/>
                  </a:cubicBezTo>
                  <a:lnTo>
                    <a:pt x="581" y="21600"/>
                  </a:lnTo>
                  <a:close/>
                </a:path>
              </a:pathLst>
            </a:custGeom>
            <a:noFill/>
            <a:ln w="571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46090" name="Line 12"/>
          <p:cNvSpPr>
            <a:spLocks noChangeShapeType="1"/>
          </p:cNvSpPr>
          <p:nvPr/>
        </p:nvSpPr>
        <p:spPr bwMode="auto">
          <a:xfrm>
            <a:off x="990600" y="5181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6091" name="Line 13"/>
          <p:cNvSpPr>
            <a:spLocks noChangeShapeType="1"/>
          </p:cNvSpPr>
          <p:nvPr/>
        </p:nvSpPr>
        <p:spPr bwMode="auto">
          <a:xfrm flipV="1">
            <a:off x="762000" y="228600"/>
            <a:ext cx="0" cy="6400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6092" name="Text Box 14"/>
          <p:cNvSpPr txBox="1">
            <a:spLocks noChangeArrowheads="1"/>
          </p:cNvSpPr>
          <p:nvPr/>
        </p:nvSpPr>
        <p:spPr bwMode="auto">
          <a:xfrm rot="-5361683">
            <a:off x="-256381" y="2745581"/>
            <a:ext cx="1200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3200">
                <a:solidFill>
                  <a:schemeClr val="accent1"/>
                </a:solidFill>
              </a:rPr>
              <a:t>tempo</a:t>
            </a:r>
          </a:p>
        </p:txBody>
      </p:sp>
      <p:sp>
        <p:nvSpPr>
          <p:cNvPr id="46093" name="Text Box 15"/>
          <p:cNvSpPr txBox="1">
            <a:spLocks noChangeArrowheads="1"/>
          </p:cNvSpPr>
          <p:nvPr/>
        </p:nvSpPr>
        <p:spPr bwMode="auto">
          <a:xfrm rot="-5400000">
            <a:off x="407194" y="2564606"/>
            <a:ext cx="19907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2800"/>
              <a:t>Simbolismo 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206625" y="2895600"/>
            <a:ext cx="3965575" cy="533400"/>
            <a:chOff x="1390" y="1824"/>
            <a:chExt cx="2498" cy="336"/>
          </a:xfrm>
        </p:grpSpPr>
        <p:sp>
          <p:nvSpPr>
            <p:cNvPr id="46170" name="Line 17"/>
            <p:cNvSpPr>
              <a:spLocks noChangeShapeType="1"/>
            </p:cNvSpPr>
            <p:nvPr/>
          </p:nvSpPr>
          <p:spPr bwMode="auto">
            <a:xfrm flipV="1">
              <a:off x="1968" y="2160"/>
              <a:ext cx="192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6171" name="Text Box 18"/>
            <p:cNvSpPr txBox="1">
              <a:spLocks noChangeArrowheads="1"/>
            </p:cNvSpPr>
            <p:nvPr/>
          </p:nvSpPr>
          <p:spPr bwMode="auto">
            <a:xfrm>
              <a:off x="1390" y="1824"/>
              <a:ext cx="778" cy="218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it-IT" altLang="it-IT" sz="1600" b="1">
                  <a:solidFill>
                    <a:srgbClr val="FF0000"/>
                  </a:solidFill>
                </a:rPr>
                <a:t>strumentale</a:t>
              </a:r>
              <a:endParaRPr lang="it-IT" altLang="it-IT" sz="1600"/>
            </a:p>
          </p:txBody>
        </p:sp>
      </p:grpSp>
      <p:sp>
        <p:nvSpPr>
          <p:cNvPr id="99350" name="Text Box 22"/>
          <p:cNvSpPr txBox="1">
            <a:spLocks noChangeArrowheads="1"/>
          </p:cNvSpPr>
          <p:nvPr/>
        </p:nvSpPr>
        <p:spPr bwMode="auto">
          <a:xfrm>
            <a:off x="7772400" y="2590800"/>
            <a:ext cx="1319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>
                <a:solidFill>
                  <a:srgbClr val="0000FF"/>
                </a:solidFill>
                <a:latin typeface="Comic Sans MS" pitchFamily="66" charset="0"/>
              </a:rPr>
              <a:t>cultura</a:t>
            </a:r>
            <a:endParaRPr lang="it-IT" altLang="it-IT">
              <a:solidFill>
                <a:srgbClr val="0000FF"/>
              </a:solidFill>
            </a:endParaRPr>
          </a:p>
        </p:txBody>
      </p:sp>
      <p:sp>
        <p:nvSpPr>
          <p:cNvPr id="99351" name="Text Box 23"/>
          <p:cNvSpPr txBox="1">
            <a:spLocks noChangeArrowheads="1"/>
          </p:cNvSpPr>
          <p:nvPr/>
        </p:nvSpPr>
        <p:spPr bwMode="auto">
          <a:xfrm>
            <a:off x="3333750" y="528638"/>
            <a:ext cx="2686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>
                <a:solidFill>
                  <a:srgbClr val="0000FF"/>
                </a:solidFill>
                <a:latin typeface="Comic Sans MS" pitchFamily="66" charset="0"/>
              </a:rPr>
              <a:t>Progettualità razionale</a:t>
            </a:r>
            <a:endParaRPr lang="it-IT" altLang="it-IT"/>
          </a:p>
        </p:txBody>
      </p:sp>
      <p:sp>
        <p:nvSpPr>
          <p:cNvPr id="99352" name="Text Box 24"/>
          <p:cNvSpPr txBox="1">
            <a:spLocks noChangeArrowheads="1"/>
          </p:cNvSpPr>
          <p:nvPr/>
        </p:nvSpPr>
        <p:spPr bwMode="auto">
          <a:xfrm>
            <a:off x="2895600" y="228600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>
                <a:solidFill>
                  <a:srgbClr val="0000FF"/>
                </a:solidFill>
              </a:rPr>
              <a:t>memoria individuale ed esperienza</a:t>
            </a:r>
            <a:r>
              <a:rPr lang="it-IT" altLang="it-IT"/>
              <a:t> </a:t>
            </a:r>
          </a:p>
        </p:txBody>
      </p:sp>
      <p:sp>
        <p:nvSpPr>
          <p:cNvPr id="46098" name="Rectangle 25"/>
          <p:cNvSpPr>
            <a:spLocks noChangeArrowheads="1"/>
          </p:cNvSpPr>
          <p:nvPr/>
        </p:nvSpPr>
        <p:spPr bwMode="auto">
          <a:xfrm rot="-5400000">
            <a:off x="5829300" y="2492375"/>
            <a:ext cx="24225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b="1">
                <a:solidFill>
                  <a:srgbClr val="FF0000"/>
                </a:solidFill>
                <a:latin typeface="Comic Sans MS" pitchFamily="66" charset="0"/>
              </a:rPr>
              <a:t>Comportamento</a:t>
            </a:r>
          </a:p>
          <a:p>
            <a:pPr algn="l"/>
            <a:r>
              <a:rPr lang="it-IT" altLang="it-IT" b="1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altLang="it-IT" b="1">
                <a:solidFill>
                  <a:srgbClr val="0000FF"/>
                </a:solidFill>
                <a:latin typeface="Comic Sans MS" pitchFamily="66" charset="0"/>
              </a:rPr>
              <a:t>differenziato</a:t>
            </a:r>
            <a:endParaRPr lang="it-IT" altLang="it-IT" b="1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9354" name="Text Box 26"/>
          <p:cNvSpPr txBox="1">
            <a:spLocks noChangeArrowheads="1"/>
          </p:cNvSpPr>
          <p:nvPr/>
        </p:nvSpPr>
        <p:spPr bwMode="auto">
          <a:xfrm>
            <a:off x="7415213" y="2590800"/>
            <a:ext cx="357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b="1">
                <a:solidFill>
                  <a:srgbClr val="0000FF"/>
                </a:solidFill>
              </a:rPr>
              <a:t>=</a:t>
            </a:r>
            <a:endParaRPr lang="it-IT" altLang="it-IT"/>
          </a:p>
        </p:txBody>
      </p:sp>
      <p:grpSp>
        <p:nvGrpSpPr>
          <p:cNvPr id="46100" name="Group 27"/>
          <p:cNvGrpSpPr>
            <a:grpSpLocks/>
          </p:cNvGrpSpPr>
          <p:nvPr/>
        </p:nvGrpSpPr>
        <p:grpSpPr bwMode="auto">
          <a:xfrm>
            <a:off x="3200400" y="4038600"/>
            <a:ext cx="2590800" cy="533400"/>
            <a:chOff x="1968" y="2352"/>
            <a:chExt cx="1632" cy="336"/>
          </a:xfrm>
        </p:grpSpPr>
        <p:sp>
          <p:nvSpPr>
            <p:cNvPr id="46168" name="Line 28"/>
            <p:cNvSpPr>
              <a:spLocks noChangeShapeType="1"/>
            </p:cNvSpPr>
            <p:nvPr/>
          </p:nvSpPr>
          <p:spPr bwMode="auto">
            <a:xfrm>
              <a:off x="2160" y="2688"/>
              <a:ext cx="144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6169" name="Text Box 29"/>
            <p:cNvSpPr txBox="1">
              <a:spLocks noChangeArrowheads="1"/>
            </p:cNvSpPr>
            <p:nvPr/>
          </p:nvSpPr>
          <p:spPr bwMode="auto">
            <a:xfrm>
              <a:off x="1968" y="2352"/>
              <a:ext cx="614" cy="218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it-IT" altLang="it-IT" sz="1600" b="1">
                  <a:solidFill>
                    <a:srgbClr val="FF0000"/>
                  </a:solidFill>
                </a:rPr>
                <a:t>biologico</a:t>
              </a:r>
              <a:endParaRPr lang="it-IT" altLang="it-IT"/>
            </a:p>
          </p:txBody>
        </p:sp>
      </p:grpSp>
      <p:sp>
        <p:nvSpPr>
          <p:cNvPr id="46101" name="Text Box 30"/>
          <p:cNvSpPr txBox="1">
            <a:spLocks noChangeArrowheads="1"/>
          </p:cNvSpPr>
          <p:nvPr/>
        </p:nvSpPr>
        <p:spPr bwMode="auto">
          <a:xfrm>
            <a:off x="3511550" y="5219700"/>
            <a:ext cx="2457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>
                <a:solidFill>
                  <a:srgbClr val="FF0000"/>
                </a:solidFill>
              </a:rPr>
              <a:t>selezione naturale forte</a:t>
            </a:r>
            <a:endParaRPr lang="it-IT" altLang="it-IT"/>
          </a:p>
        </p:txBody>
      </p:sp>
      <p:sp>
        <p:nvSpPr>
          <p:cNvPr id="99359" name="Rectangle 31"/>
          <p:cNvSpPr>
            <a:spLocks noChangeArrowheads="1"/>
          </p:cNvSpPr>
          <p:nvPr/>
        </p:nvSpPr>
        <p:spPr bwMode="auto">
          <a:xfrm>
            <a:off x="2393950" y="0"/>
            <a:ext cx="4540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>
                <a:solidFill>
                  <a:srgbClr val="FF0000"/>
                </a:solidFill>
              </a:rPr>
              <a:t>selezione naturale debole selezione artificiale</a:t>
            </a:r>
          </a:p>
        </p:txBody>
      </p:sp>
      <p:grpSp>
        <p:nvGrpSpPr>
          <p:cNvPr id="46103" name="Group 32"/>
          <p:cNvGrpSpPr>
            <a:grpSpLocks/>
          </p:cNvGrpSpPr>
          <p:nvPr/>
        </p:nvGrpSpPr>
        <p:grpSpPr bwMode="auto">
          <a:xfrm>
            <a:off x="2667000" y="914400"/>
            <a:ext cx="3962400" cy="3048000"/>
            <a:chOff x="1680" y="576"/>
            <a:chExt cx="2496" cy="1920"/>
          </a:xfrm>
        </p:grpSpPr>
        <p:sp>
          <p:nvSpPr>
            <p:cNvPr id="46106" name="Oval 33"/>
            <p:cNvSpPr>
              <a:spLocks noChangeArrowheads="1"/>
            </p:cNvSpPr>
            <p:nvPr/>
          </p:nvSpPr>
          <p:spPr bwMode="auto">
            <a:xfrm>
              <a:off x="2496" y="91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07" name="Oval 34"/>
            <p:cNvSpPr>
              <a:spLocks noChangeArrowheads="1"/>
            </p:cNvSpPr>
            <p:nvPr/>
          </p:nvSpPr>
          <p:spPr bwMode="auto">
            <a:xfrm>
              <a:off x="2688" y="81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08" name="Oval 35"/>
            <p:cNvSpPr>
              <a:spLocks noChangeArrowheads="1"/>
            </p:cNvSpPr>
            <p:nvPr/>
          </p:nvSpPr>
          <p:spPr bwMode="auto">
            <a:xfrm>
              <a:off x="3360" y="86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09" name="Oval 36"/>
            <p:cNvSpPr>
              <a:spLocks noChangeArrowheads="1"/>
            </p:cNvSpPr>
            <p:nvPr/>
          </p:nvSpPr>
          <p:spPr bwMode="auto">
            <a:xfrm>
              <a:off x="2544" y="72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10" name="Oval 37"/>
            <p:cNvSpPr>
              <a:spLocks noChangeArrowheads="1"/>
            </p:cNvSpPr>
            <p:nvPr/>
          </p:nvSpPr>
          <p:spPr bwMode="auto">
            <a:xfrm>
              <a:off x="3264" y="96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11" name="Oval 38"/>
            <p:cNvSpPr>
              <a:spLocks noChangeArrowheads="1"/>
            </p:cNvSpPr>
            <p:nvPr/>
          </p:nvSpPr>
          <p:spPr bwMode="auto">
            <a:xfrm>
              <a:off x="2928" y="225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12" name="Oval 39"/>
            <p:cNvSpPr>
              <a:spLocks noChangeArrowheads="1"/>
            </p:cNvSpPr>
            <p:nvPr/>
          </p:nvSpPr>
          <p:spPr bwMode="auto">
            <a:xfrm>
              <a:off x="2784" y="163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13" name="Oval 40"/>
            <p:cNvSpPr>
              <a:spLocks noChangeArrowheads="1"/>
            </p:cNvSpPr>
            <p:nvPr/>
          </p:nvSpPr>
          <p:spPr bwMode="auto">
            <a:xfrm>
              <a:off x="3552" y="67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14" name="Oval 41"/>
            <p:cNvSpPr>
              <a:spLocks noChangeArrowheads="1"/>
            </p:cNvSpPr>
            <p:nvPr/>
          </p:nvSpPr>
          <p:spPr bwMode="auto">
            <a:xfrm>
              <a:off x="3120" y="6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15" name="Oval 42"/>
            <p:cNvSpPr>
              <a:spLocks noChangeArrowheads="1"/>
            </p:cNvSpPr>
            <p:nvPr/>
          </p:nvSpPr>
          <p:spPr bwMode="auto">
            <a:xfrm>
              <a:off x="2880" y="57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16" name="Oval 43"/>
            <p:cNvSpPr>
              <a:spLocks noChangeArrowheads="1"/>
            </p:cNvSpPr>
            <p:nvPr/>
          </p:nvSpPr>
          <p:spPr bwMode="auto">
            <a:xfrm>
              <a:off x="3024" y="153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17" name="Oval 44"/>
            <p:cNvSpPr>
              <a:spLocks noChangeArrowheads="1"/>
            </p:cNvSpPr>
            <p:nvPr/>
          </p:nvSpPr>
          <p:spPr bwMode="auto">
            <a:xfrm>
              <a:off x="2592" y="129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18" name="Oval 45"/>
            <p:cNvSpPr>
              <a:spLocks noChangeArrowheads="1"/>
            </p:cNvSpPr>
            <p:nvPr/>
          </p:nvSpPr>
          <p:spPr bwMode="auto">
            <a:xfrm>
              <a:off x="2880" y="206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19" name="Oval 46"/>
            <p:cNvSpPr>
              <a:spLocks noChangeArrowheads="1"/>
            </p:cNvSpPr>
            <p:nvPr/>
          </p:nvSpPr>
          <p:spPr bwMode="auto">
            <a:xfrm>
              <a:off x="2880" y="196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20" name="Oval 47"/>
            <p:cNvSpPr>
              <a:spLocks noChangeArrowheads="1"/>
            </p:cNvSpPr>
            <p:nvPr/>
          </p:nvSpPr>
          <p:spPr bwMode="auto">
            <a:xfrm>
              <a:off x="2928" y="244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21" name="Oval 48"/>
            <p:cNvSpPr>
              <a:spLocks noChangeArrowheads="1"/>
            </p:cNvSpPr>
            <p:nvPr/>
          </p:nvSpPr>
          <p:spPr bwMode="auto">
            <a:xfrm>
              <a:off x="2976" y="196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22" name="Oval 49"/>
            <p:cNvSpPr>
              <a:spLocks noChangeArrowheads="1"/>
            </p:cNvSpPr>
            <p:nvPr/>
          </p:nvSpPr>
          <p:spPr bwMode="auto">
            <a:xfrm>
              <a:off x="3504" y="96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23" name="Oval 50"/>
            <p:cNvSpPr>
              <a:spLocks noChangeArrowheads="1"/>
            </p:cNvSpPr>
            <p:nvPr/>
          </p:nvSpPr>
          <p:spPr bwMode="auto">
            <a:xfrm>
              <a:off x="3264" y="139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24" name="Oval 51"/>
            <p:cNvSpPr>
              <a:spLocks noChangeArrowheads="1"/>
            </p:cNvSpPr>
            <p:nvPr/>
          </p:nvSpPr>
          <p:spPr bwMode="auto">
            <a:xfrm>
              <a:off x="2736" y="148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25" name="Oval 52"/>
            <p:cNvSpPr>
              <a:spLocks noChangeArrowheads="1"/>
            </p:cNvSpPr>
            <p:nvPr/>
          </p:nvSpPr>
          <p:spPr bwMode="auto">
            <a:xfrm>
              <a:off x="2496" y="105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26" name="Oval 53"/>
            <p:cNvSpPr>
              <a:spLocks noChangeArrowheads="1"/>
            </p:cNvSpPr>
            <p:nvPr/>
          </p:nvSpPr>
          <p:spPr bwMode="auto">
            <a:xfrm>
              <a:off x="3216" y="110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27" name="Oval 54"/>
            <p:cNvSpPr>
              <a:spLocks noChangeArrowheads="1"/>
            </p:cNvSpPr>
            <p:nvPr/>
          </p:nvSpPr>
          <p:spPr bwMode="auto">
            <a:xfrm>
              <a:off x="3216" y="81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28" name="Oval 55"/>
            <p:cNvSpPr>
              <a:spLocks noChangeArrowheads="1"/>
            </p:cNvSpPr>
            <p:nvPr/>
          </p:nvSpPr>
          <p:spPr bwMode="auto">
            <a:xfrm>
              <a:off x="3312" y="129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29" name="Oval 56"/>
            <p:cNvSpPr>
              <a:spLocks noChangeArrowheads="1"/>
            </p:cNvSpPr>
            <p:nvPr/>
          </p:nvSpPr>
          <p:spPr bwMode="auto">
            <a:xfrm>
              <a:off x="3072" y="115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30" name="Oval 57"/>
            <p:cNvSpPr>
              <a:spLocks noChangeArrowheads="1"/>
            </p:cNvSpPr>
            <p:nvPr/>
          </p:nvSpPr>
          <p:spPr bwMode="auto">
            <a:xfrm>
              <a:off x="3168" y="124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31" name="Oval 58"/>
            <p:cNvSpPr>
              <a:spLocks noChangeArrowheads="1"/>
            </p:cNvSpPr>
            <p:nvPr/>
          </p:nvSpPr>
          <p:spPr bwMode="auto">
            <a:xfrm>
              <a:off x="3168" y="148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32" name="Oval 59"/>
            <p:cNvSpPr>
              <a:spLocks noChangeArrowheads="1"/>
            </p:cNvSpPr>
            <p:nvPr/>
          </p:nvSpPr>
          <p:spPr bwMode="auto">
            <a:xfrm>
              <a:off x="3312" y="72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33" name="Oval 60"/>
            <p:cNvSpPr>
              <a:spLocks noChangeArrowheads="1"/>
            </p:cNvSpPr>
            <p:nvPr/>
          </p:nvSpPr>
          <p:spPr bwMode="auto">
            <a:xfrm>
              <a:off x="3360" y="115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34" name="Oval 61"/>
            <p:cNvSpPr>
              <a:spLocks noChangeArrowheads="1"/>
            </p:cNvSpPr>
            <p:nvPr/>
          </p:nvSpPr>
          <p:spPr bwMode="auto">
            <a:xfrm>
              <a:off x="3072" y="76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35" name="Oval 62"/>
            <p:cNvSpPr>
              <a:spLocks noChangeArrowheads="1"/>
            </p:cNvSpPr>
            <p:nvPr/>
          </p:nvSpPr>
          <p:spPr bwMode="auto">
            <a:xfrm>
              <a:off x="2208" y="81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36" name="Oval 63"/>
            <p:cNvSpPr>
              <a:spLocks noChangeArrowheads="1"/>
            </p:cNvSpPr>
            <p:nvPr/>
          </p:nvSpPr>
          <p:spPr bwMode="auto">
            <a:xfrm>
              <a:off x="2352" y="720"/>
              <a:ext cx="47" cy="4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37" name="Oval 64"/>
            <p:cNvSpPr>
              <a:spLocks noChangeArrowheads="1"/>
            </p:cNvSpPr>
            <p:nvPr/>
          </p:nvSpPr>
          <p:spPr bwMode="auto">
            <a:xfrm>
              <a:off x="2064" y="67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38" name="Oval 65"/>
            <p:cNvSpPr>
              <a:spLocks noChangeArrowheads="1"/>
            </p:cNvSpPr>
            <p:nvPr/>
          </p:nvSpPr>
          <p:spPr bwMode="auto">
            <a:xfrm>
              <a:off x="2256" y="100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39" name="Oval 66"/>
            <p:cNvSpPr>
              <a:spLocks noChangeArrowheads="1"/>
            </p:cNvSpPr>
            <p:nvPr/>
          </p:nvSpPr>
          <p:spPr bwMode="auto">
            <a:xfrm>
              <a:off x="2688" y="57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40" name="Oval 67"/>
            <p:cNvSpPr>
              <a:spLocks noChangeArrowheads="1"/>
            </p:cNvSpPr>
            <p:nvPr/>
          </p:nvSpPr>
          <p:spPr bwMode="auto">
            <a:xfrm>
              <a:off x="3840" y="67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41" name="Oval 68"/>
            <p:cNvSpPr>
              <a:spLocks noChangeArrowheads="1"/>
            </p:cNvSpPr>
            <p:nvPr/>
          </p:nvSpPr>
          <p:spPr bwMode="auto">
            <a:xfrm>
              <a:off x="2976" y="172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42" name="Oval 69"/>
            <p:cNvSpPr>
              <a:spLocks noChangeArrowheads="1"/>
            </p:cNvSpPr>
            <p:nvPr/>
          </p:nvSpPr>
          <p:spPr bwMode="auto">
            <a:xfrm>
              <a:off x="3120" y="177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43" name="Oval 70"/>
            <p:cNvSpPr>
              <a:spLocks noChangeArrowheads="1"/>
            </p:cNvSpPr>
            <p:nvPr/>
          </p:nvSpPr>
          <p:spPr bwMode="auto">
            <a:xfrm>
              <a:off x="3168" y="100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44" name="Oval 71"/>
            <p:cNvSpPr>
              <a:spLocks noChangeArrowheads="1"/>
            </p:cNvSpPr>
            <p:nvPr/>
          </p:nvSpPr>
          <p:spPr bwMode="auto">
            <a:xfrm>
              <a:off x="2400" y="120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45" name="Oval 72"/>
            <p:cNvSpPr>
              <a:spLocks noChangeArrowheads="1"/>
            </p:cNvSpPr>
            <p:nvPr/>
          </p:nvSpPr>
          <p:spPr bwMode="auto">
            <a:xfrm>
              <a:off x="2592" y="115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46" name="Oval 73"/>
            <p:cNvSpPr>
              <a:spLocks noChangeArrowheads="1"/>
            </p:cNvSpPr>
            <p:nvPr/>
          </p:nvSpPr>
          <p:spPr bwMode="auto">
            <a:xfrm>
              <a:off x="3408" y="57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47" name="Oval 74"/>
            <p:cNvSpPr>
              <a:spLocks noChangeArrowheads="1"/>
            </p:cNvSpPr>
            <p:nvPr/>
          </p:nvSpPr>
          <p:spPr bwMode="auto">
            <a:xfrm>
              <a:off x="3696" y="57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48" name="Oval 75"/>
            <p:cNvSpPr>
              <a:spLocks noChangeArrowheads="1"/>
            </p:cNvSpPr>
            <p:nvPr/>
          </p:nvSpPr>
          <p:spPr bwMode="auto">
            <a:xfrm>
              <a:off x="4128" y="57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49" name="Oval 76"/>
            <p:cNvSpPr>
              <a:spLocks noChangeArrowheads="1"/>
            </p:cNvSpPr>
            <p:nvPr/>
          </p:nvSpPr>
          <p:spPr bwMode="auto">
            <a:xfrm>
              <a:off x="3648" y="81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50" name="Oval 77"/>
            <p:cNvSpPr>
              <a:spLocks noChangeArrowheads="1"/>
            </p:cNvSpPr>
            <p:nvPr/>
          </p:nvSpPr>
          <p:spPr bwMode="auto">
            <a:xfrm>
              <a:off x="3504" y="81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51" name="Oval 78"/>
            <p:cNvSpPr>
              <a:spLocks noChangeArrowheads="1"/>
            </p:cNvSpPr>
            <p:nvPr/>
          </p:nvSpPr>
          <p:spPr bwMode="auto">
            <a:xfrm>
              <a:off x="3360" y="100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52" name="Oval 79"/>
            <p:cNvSpPr>
              <a:spLocks noChangeArrowheads="1"/>
            </p:cNvSpPr>
            <p:nvPr/>
          </p:nvSpPr>
          <p:spPr bwMode="auto">
            <a:xfrm>
              <a:off x="3264" y="6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53" name="Oval 80"/>
            <p:cNvSpPr>
              <a:spLocks noChangeArrowheads="1"/>
            </p:cNvSpPr>
            <p:nvPr/>
          </p:nvSpPr>
          <p:spPr bwMode="auto">
            <a:xfrm>
              <a:off x="3696" y="72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54" name="Oval 81"/>
            <p:cNvSpPr>
              <a:spLocks noChangeArrowheads="1"/>
            </p:cNvSpPr>
            <p:nvPr/>
          </p:nvSpPr>
          <p:spPr bwMode="auto">
            <a:xfrm>
              <a:off x="1680" y="576"/>
              <a:ext cx="47" cy="4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55" name="Oval 82"/>
            <p:cNvSpPr>
              <a:spLocks noChangeArrowheads="1"/>
            </p:cNvSpPr>
            <p:nvPr/>
          </p:nvSpPr>
          <p:spPr bwMode="auto">
            <a:xfrm>
              <a:off x="1872" y="672"/>
              <a:ext cx="47" cy="4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56" name="Oval 83"/>
            <p:cNvSpPr>
              <a:spLocks noChangeArrowheads="1"/>
            </p:cNvSpPr>
            <p:nvPr/>
          </p:nvSpPr>
          <p:spPr bwMode="auto">
            <a:xfrm>
              <a:off x="1968" y="576"/>
              <a:ext cx="47" cy="4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57" name="Oval 84"/>
            <p:cNvSpPr>
              <a:spLocks noChangeArrowheads="1"/>
            </p:cNvSpPr>
            <p:nvPr/>
          </p:nvSpPr>
          <p:spPr bwMode="auto">
            <a:xfrm>
              <a:off x="2016" y="768"/>
              <a:ext cx="47" cy="4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58" name="Oval 85"/>
            <p:cNvSpPr>
              <a:spLocks noChangeArrowheads="1"/>
            </p:cNvSpPr>
            <p:nvPr/>
          </p:nvSpPr>
          <p:spPr bwMode="auto">
            <a:xfrm>
              <a:off x="2208" y="624"/>
              <a:ext cx="47" cy="4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59" name="Oval 86"/>
            <p:cNvSpPr>
              <a:spLocks noChangeArrowheads="1"/>
            </p:cNvSpPr>
            <p:nvPr/>
          </p:nvSpPr>
          <p:spPr bwMode="auto">
            <a:xfrm>
              <a:off x="2448" y="6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60" name="Oval 87"/>
            <p:cNvSpPr>
              <a:spLocks noChangeArrowheads="1"/>
            </p:cNvSpPr>
            <p:nvPr/>
          </p:nvSpPr>
          <p:spPr bwMode="auto">
            <a:xfrm>
              <a:off x="2352" y="86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61" name="Oval 88"/>
            <p:cNvSpPr>
              <a:spLocks noChangeArrowheads="1"/>
            </p:cNvSpPr>
            <p:nvPr/>
          </p:nvSpPr>
          <p:spPr bwMode="auto">
            <a:xfrm>
              <a:off x="2688" y="96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62" name="Oval 89"/>
            <p:cNvSpPr>
              <a:spLocks noChangeArrowheads="1"/>
            </p:cNvSpPr>
            <p:nvPr/>
          </p:nvSpPr>
          <p:spPr bwMode="auto">
            <a:xfrm>
              <a:off x="3120" y="144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63" name="Oval 90"/>
            <p:cNvSpPr>
              <a:spLocks noChangeArrowheads="1"/>
            </p:cNvSpPr>
            <p:nvPr/>
          </p:nvSpPr>
          <p:spPr bwMode="auto">
            <a:xfrm>
              <a:off x="2592" y="144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64" name="Oval 91"/>
            <p:cNvSpPr>
              <a:spLocks noChangeArrowheads="1"/>
            </p:cNvSpPr>
            <p:nvPr/>
          </p:nvSpPr>
          <p:spPr bwMode="auto">
            <a:xfrm>
              <a:off x="2736" y="172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65" name="Oval 92"/>
            <p:cNvSpPr>
              <a:spLocks noChangeArrowheads="1"/>
            </p:cNvSpPr>
            <p:nvPr/>
          </p:nvSpPr>
          <p:spPr bwMode="auto">
            <a:xfrm>
              <a:off x="2688" y="158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66" name="Oval 93"/>
            <p:cNvSpPr>
              <a:spLocks noChangeArrowheads="1"/>
            </p:cNvSpPr>
            <p:nvPr/>
          </p:nvSpPr>
          <p:spPr bwMode="auto">
            <a:xfrm>
              <a:off x="2688" y="129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6167" name="Oval 94"/>
            <p:cNvSpPr>
              <a:spLocks noChangeArrowheads="1"/>
            </p:cNvSpPr>
            <p:nvPr/>
          </p:nvSpPr>
          <p:spPr bwMode="auto">
            <a:xfrm>
              <a:off x="2880" y="18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</p:grpSp>
      <p:sp>
        <p:nvSpPr>
          <p:cNvPr id="99425" name="Text Box 97"/>
          <p:cNvSpPr txBox="1">
            <a:spLocks noChangeArrowheads="1"/>
          </p:cNvSpPr>
          <p:nvPr/>
        </p:nvSpPr>
        <p:spPr bwMode="auto">
          <a:xfrm rot="-5400000">
            <a:off x="3817144" y="1529556"/>
            <a:ext cx="16033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2800" b="1">
                <a:solidFill>
                  <a:srgbClr val="0000FF"/>
                </a:solidFill>
              </a:rPr>
              <a:t>coscienza</a:t>
            </a:r>
            <a:endParaRPr lang="it-IT" altLang="it-IT" sz="2800" b="1">
              <a:solidFill>
                <a:srgbClr val="CC3300"/>
              </a:solidFill>
            </a:endParaRPr>
          </a:p>
        </p:txBody>
      </p:sp>
      <p:sp>
        <p:nvSpPr>
          <p:cNvPr id="99429" name="Text Box 101"/>
          <p:cNvSpPr txBox="1">
            <a:spLocks noChangeArrowheads="1"/>
          </p:cNvSpPr>
          <p:nvPr/>
        </p:nvSpPr>
        <p:spPr bwMode="auto">
          <a:xfrm rot="-5400000">
            <a:off x="8645525" y="12779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6454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9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9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9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9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99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9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9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9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9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99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50" grpId="0" autoUpdateAnimBg="0"/>
      <p:bldP spid="99351" grpId="0" autoUpdateAnimBg="0"/>
      <p:bldP spid="99352" grpId="0" autoUpdateAnimBg="0"/>
      <p:bldP spid="99354" grpId="0" autoUpdateAnimBg="0"/>
      <p:bldP spid="99359" grpId="0" autoUpdateAnimBg="0"/>
      <p:bldP spid="99425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acheulea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838" y="0"/>
            <a:ext cx="4629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185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115616" y="1757775"/>
            <a:ext cx="69191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 smtClean="0">
                <a:solidFill>
                  <a:srgbClr val="FFFF00"/>
                </a:solidFill>
              </a:rPr>
              <a:t>Cultura è anche comprendere l’evoluzione del pensiero scientifico</a:t>
            </a:r>
          </a:p>
        </p:txBody>
      </p:sp>
    </p:spTree>
    <p:extLst>
      <p:ext uri="{BB962C8B-B14F-4D97-AF65-F5344CB8AC3E}">
        <p14:creationId xmlns:p14="http://schemas.microsoft.com/office/powerpoint/2010/main" val="7186782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Freeform 2" descr="Mattoni orizzontali"/>
          <p:cNvSpPr>
            <a:spLocks/>
          </p:cNvSpPr>
          <p:nvPr/>
        </p:nvSpPr>
        <p:spPr bwMode="auto">
          <a:xfrm>
            <a:off x="2133600" y="914400"/>
            <a:ext cx="5094288" cy="4186238"/>
          </a:xfrm>
          <a:custGeom>
            <a:avLst/>
            <a:gdLst>
              <a:gd name="T0" fmla="*/ 474663 w 3209"/>
              <a:gd name="T1" fmla="*/ 142875 h 2637"/>
              <a:gd name="T2" fmla="*/ 647700 w 3209"/>
              <a:gd name="T3" fmla="*/ 206375 h 2637"/>
              <a:gd name="T4" fmla="*/ 798513 w 3209"/>
              <a:gd name="T5" fmla="*/ 352425 h 2637"/>
              <a:gd name="T6" fmla="*/ 1027113 w 3209"/>
              <a:gd name="T7" fmla="*/ 504825 h 2637"/>
              <a:gd name="T8" fmla="*/ 1198563 w 3209"/>
              <a:gd name="T9" fmla="*/ 657225 h 2637"/>
              <a:gd name="T10" fmla="*/ 1312863 w 3209"/>
              <a:gd name="T11" fmla="*/ 733425 h 2637"/>
              <a:gd name="T12" fmla="*/ 1370013 w 3209"/>
              <a:gd name="T13" fmla="*/ 790575 h 2637"/>
              <a:gd name="T14" fmla="*/ 1606550 w 3209"/>
              <a:gd name="T15" fmla="*/ 1077913 h 2637"/>
              <a:gd name="T16" fmla="*/ 1701800 w 3209"/>
              <a:gd name="T17" fmla="*/ 1249363 h 2637"/>
              <a:gd name="T18" fmla="*/ 1846263 w 3209"/>
              <a:gd name="T19" fmla="*/ 1431925 h 2637"/>
              <a:gd name="T20" fmla="*/ 1922463 w 3209"/>
              <a:gd name="T21" fmla="*/ 1590675 h 2637"/>
              <a:gd name="T22" fmla="*/ 1979613 w 3209"/>
              <a:gd name="T23" fmla="*/ 1685925 h 2637"/>
              <a:gd name="T24" fmla="*/ 2074863 w 3209"/>
              <a:gd name="T25" fmla="*/ 1895475 h 2637"/>
              <a:gd name="T26" fmla="*/ 2170113 w 3209"/>
              <a:gd name="T27" fmla="*/ 2181225 h 2637"/>
              <a:gd name="T28" fmla="*/ 2239963 w 3209"/>
              <a:gd name="T29" fmla="*/ 2384425 h 2637"/>
              <a:gd name="T30" fmla="*/ 2271713 w 3209"/>
              <a:gd name="T31" fmla="*/ 2441575 h 2637"/>
              <a:gd name="T32" fmla="*/ 2303463 w 3209"/>
              <a:gd name="T33" fmla="*/ 2511425 h 2637"/>
              <a:gd name="T34" fmla="*/ 2316163 w 3209"/>
              <a:gd name="T35" fmla="*/ 2701925 h 2637"/>
              <a:gd name="T36" fmla="*/ 2360613 w 3209"/>
              <a:gd name="T37" fmla="*/ 2847975 h 2637"/>
              <a:gd name="T38" fmla="*/ 2417763 w 3209"/>
              <a:gd name="T39" fmla="*/ 3057525 h 2637"/>
              <a:gd name="T40" fmla="*/ 2455863 w 3209"/>
              <a:gd name="T41" fmla="*/ 3609976 h 2637"/>
              <a:gd name="T42" fmla="*/ 2513013 w 3209"/>
              <a:gd name="T43" fmla="*/ 3819526 h 2637"/>
              <a:gd name="T44" fmla="*/ 2503488 w 3209"/>
              <a:gd name="T45" fmla="*/ 3943351 h 2637"/>
              <a:gd name="T46" fmla="*/ 2570163 w 3209"/>
              <a:gd name="T47" fmla="*/ 4143376 h 2637"/>
              <a:gd name="T48" fmla="*/ 2570163 w 3209"/>
              <a:gd name="T49" fmla="*/ 4181476 h 2637"/>
              <a:gd name="T50" fmla="*/ 2579688 w 3209"/>
              <a:gd name="T51" fmla="*/ 4133851 h 2637"/>
              <a:gd name="T52" fmla="*/ 2589213 w 3209"/>
              <a:gd name="T53" fmla="*/ 4019551 h 2637"/>
              <a:gd name="T54" fmla="*/ 2722563 w 3209"/>
              <a:gd name="T55" fmla="*/ 3038475 h 2637"/>
              <a:gd name="T56" fmla="*/ 2817813 w 3209"/>
              <a:gd name="T57" fmla="*/ 2663825 h 2637"/>
              <a:gd name="T58" fmla="*/ 2836863 w 3209"/>
              <a:gd name="T59" fmla="*/ 2543175 h 2637"/>
              <a:gd name="T60" fmla="*/ 2925763 w 3209"/>
              <a:gd name="T61" fmla="*/ 2346325 h 2637"/>
              <a:gd name="T62" fmla="*/ 3103563 w 3209"/>
              <a:gd name="T63" fmla="*/ 1819275 h 2637"/>
              <a:gd name="T64" fmla="*/ 3351213 w 3209"/>
              <a:gd name="T65" fmla="*/ 1368425 h 2637"/>
              <a:gd name="T66" fmla="*/ 3465513 w 3209"/>
              <a:gd name="T67" fmla="*/ 1209675 h 2637"/>
              <a:gd name="T68" fmla="*/ 3675063 w 3209"/>
              <a:gd name="T69" fmla="*/ 923925 h 2637"/>
              <a:gd name="T70" fmla="*/ 3922713 w 3209"/>
              <a:gd name="T71" fmla="*/ 657225 h 2637"/>
              <a:gd name="T72" fmla="*/ 3960813 w 3209"/>
              <a:gd name="T73" fmla="*/ 600075 h 2637"/>
              <a:gd name="T74" fmla="*/ 4075113 w 3209"/>
              <a:gd name="T75" fmla="*/ 523875 h 2637"/>
              <a:gd name="T76" fmla="*/ 4570413 w 3209"/>
              <a:gd name="T77" fmla="*/ 219075 h 2637"/>
              <a:gd name="T78" fmla="*/ 4741863 w 3209"/>
              <a:gd name="T79" fmla="*/ 104775 h 2637"/>
              <a:gd name="T80" fmla="*/ 4932363 w 3209"/>
              <a:gd name="T81" fmla="*/ 66675 h 2637"/>
              <a:gd name="T82" fmla="*/ 5003801 w 3209"/>
              <a:gd name="T83" fmla="*/ 42863 h 2637"/>
              <a:gd name="T84" fmla="*/ 38100 w 3209"/>
              <a:gd name="T85" fmla="*/ 30163 h 2637"/>
              <a:gd name="T86" fmla="*/ 36513 w 3209"/>
              <a:gd name="T87" fmla="*/ 85725 h 2637"/>
              <a:gd name="T88" fmla="*/ 246063 w 3209"/>
              <a:gd name="T89" fmla="*/ 104775 h 2637"/>
              <a:gd name="T90" fmla="*/ 474663 w 3209"/>
              <a:gd name="T91" fmla="*/ 142875 h 263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3209"/>
              <a:gd name="T139" fmla="*/ 0 h 2637"/>
              <a:gd name="T140" fmla="*/ 3209 w 3209"/>
              <a:gd name="T141" fmla="*/ 2637 h 263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3209" h="2637">
                <a:moveTo>
                  <a:pt x="299" y="90"/>
                </a:moveTo>
                <a:cubicBezTo>
                  <a:pt x="315" y="114"/>
                  <a:pt x="384" y="114"/>
                  <a:pt x="408" y="130"/>
                </a:cubicBezTo>
                <a:cubicBezTo>
                  <a:pt x="457" y="162"/>
                  <a:pt x="447" y="208"/>
                  <a:pt x="503" y="222"/>
                </a:cubicBezTo>
                <a:cubicBezTo>
                  <a:pt x="542" y="248"/>
                  <a:pt x="612" y="283"/>
                  <a:pt x="647" y="318"/>
                </a:cubicBezTo>
                <a:cubicBezTo>
                  <a:pt x="680" y="351"/>
                  <a:pt x="718" y="385"/>
                  <a:pt x="755" y="414"/>
                </a:cubicBezTo>
                <a:cubicBezTo>
                  <a:pt x="778" y="432"/>
                  <a:pt x="803" y="446"/>
                  <a:pt x="827" y="462"/>
                </a:cubicBezTo>
                <a:cubicBezTo>
                  <a:pt x="841" y="471"/>
                  <a:pt x="850" y="487"/>
                  <a:pt x="863" y="498"/>
                </a:cubicBezTo>
                <a:cubicBezTo>
                  <a:pt x="913" y="540"/>
                  <a:pt x="965" y="632"/>
                  <a:pt x="1012" y="679"/>
                </a:cubicBezTo>
                <a:cubicBezTo>
                  <a:pt x="1050" y="724"/>
                  <a:pt x="1047" y="750"/>
                  <a:pt x="1072" y="787"/>
                </a:cubicBezTo>
                <a:cubicBezTo>
                  <a:pt x="1097" y="824"/>
                  <a:pt x="1140" y="866"/>
                  <a:pt x="1163" y="902"/>
                </a:cubicBezTo>
                <a:cubicBezTo>
                  <a:pt x="1175" y="938"/>
                  <a:pt x="1195" y="967"/>
                  <a:pt x="1211" y="1002"/>
                </a:cubicBezTo>
                <a:cubicBezTo>
                  <a:pt x="1221" y="1025"/>
                  <a:pt x="1239" y="1038"/>
                  <a:pt x="1247" y="1062"/>
                </a:cubicBezTo>
                <a:cubicBezTo>
                  <a:pt x="1262" y="1106"/>
                  <a:pt x="1290" y="1151"/>
                  <a:pt x="1307" y="1194"/>
                </a:cubicBezTo>
                <a:cubicBezTo>
                  <a:pt x="1330" y="1252"/>
                  <a:pt x="1347" y="1314"/>
                  <a:pt x="1367" y="1374"/>
                </a:cubicBezTo>
                <a:cubicBezTo>
                  <a:pt x="1381" y="1417"/>
                  <a:pt x="1397" y="1459"/>
                  <a:pt x="1411" y="1502"/>
                </a:cubicBezTo>
                <a:cubicBezTo>
                  <a:pt x="1415" y="1514"/>
                  <a:pt x="1427" y="1526"/>
                  <a:pt x="1431" y="1538"/>
                </a:cubicBezTo>
                <a:cubicBezTo>
                  <a:pt x="1435" y="1550"/>
                  <a:pt x="1451" y="1582"/>
                  <a:pt x="1451" y="1582"/>
                </a:cubicBezTo>
                <a:cubicBezTo>
                  <a:pt x="1455" y="1630"/>
                  <a:pt x="1446" y="1656"/>
                  <a:pt x="1459" y="1702"/>
                </a:cubicBezTo>
                <a:cubicBezTo>
                  <a:pt x="1467" y="1730"/>
                  <a:pt x="1478" y="1767"/>
                  <a:pt x="1487" y="1794"/>
                </a:cubicBezTo>
                <a:cubicBezTo>
                  <a:pt x="1517" y="1885"/>
                  <a:pt x="1506" y="1841"/>
                  <a:pt x="1523" y="1926"/>
                </a:cubicBezTo>
                <a:cubicBezTo>
                  <a:pt x="1532" y="2114"/>
                  <a:pt x="1524" y="2136"/>
                  <a:pt x="1547" y="2274"/>
                </a:cubicBezTo>
                <a:cubicBezTo>
                  <a:pt x="1558" y="2342"/>
                  <a:pt x="1560" y="2336"/>
                  <a:pt x="1583" y="2406"/>
                </a:cubicBezTo>
                <a:cubicBezTo>
                  <a:pt x="1591" y="2430"/>
                  <a:pt x="1577" y="2484"/>
                  <a:pt x="1577" y="2484"/>
                </a:cubicBezTo>
                <a:cubicBezTo>
                  <a:pt x="1581" y="2528"/>
                  <a:pt x="1606" y="2568"/>
                  <a:pt x="1619" y="2610"/>
                </a:cubicBezTo>
                <a:cubicBezTo>
                  <a:pt x="1623" y="2624"/>
                  <a:pt x="1605" y="2637"/>
                  <a:pt x="1619" y="2634"/>
                </a:cubicBezTo>
                <a:cubicBezTo>
                  <a:pt x="1631" y="2631"/>
                  <a:pt x="1622" y="2616"/>
                  <a:pt x="1625" y="2604"/>
                </a:cubicBezTo>
                <a:cubicBezTo>
                  <a:pt x="1630" y="2580"/>
                  <a:pt x="1627" y="2556"/>
                  <a:pt x="1631" y="2532"/>
                </a:cubicBezTo>
                <a:cubicBezTo>
                  <a:pt x="1638" y="2335"/>
                  <a:pt x="1678" y="2111"/>
                  <a:pt x="1715" y="1914"/>
                </a:cubicBezTo>
                <a:cubicBezTo>
                  <a:pt x="1723" y="1871"/>
                  <a:pt x="1746" y="1722"/>
                  <a:pt x="1775" y="1678"/>
                </a:cubicBezTo>
                <a:cubicBezTo>
                  <a:pt x="1791" y="1654"/>
                  <a:pt x="1787" y="1602"/>
                  <a:pt x="1787" y="1602"/>
                </a:cubicBezTo>
                <a:cubicBezTo>
                  <a:pt x="1799" y="1553"/>
                  <a:pt x="1811" y="1526"/>
                  <a:pt x="1843" y="1478"/>
                </a:cubicBezTo>
                <a:cubicBezTo>
                  <a:pt x="1859" y="1358"/>
                  <a:pt x="1915" y="1265"/>
                  <a:pt x="1955" y="1146"/>
                </a:cubicBezTo>
                <a:cubicBezTo>
                  <a:pt x="1979" y="1073"/>
                  <a:pt x="2061" y="912"/>
                  <a:pt x="2111" y="862"/>
                </a:cubicBezTo>
                <a:cubicBezTo>
                  <a:pt x="2171" y="778"/>
                  <a:pt x="2153" y="822"/>
                  <a:pt x="2183" y="762"/>
                </a:cubicBezTo>
                <a:cubicBezTo>
                  <a:pt x="2216" y="695"/>
                  <a:pt x="2252" y="624"/>
                  <a:pt x="2315" y="582"/>
                </a:cubicBezTo>
                <a:cubicBezTo>
                  <a:pt x="2357" y="519"/>
                  <a:pt x="2408" y="456"/>
                  <a:pt x="2471" y="414"/>
                </a:cubicBezTo>
                <a:cubicBezTo>
                  <a:pt x="2479" y="402"/>
                  <a:pt x="2484" y="387"/>
                  <a:pt x="2495" y="378"/>
                </a:cubicBezTo>
                <a:cubicBezTo>
                  <a:pt x="2517" y="359"/>
                  <a:pt x="2567" y="330"/>
                  <a:pt x="2567" y="330"/>
                </a:cubicBezTo>
                <a:cubicBezTo>
                  <a:pt x="2640" y="221"/>
                  <a:pt x="2760" y="178"/>
                  <a:pt x="2879" y="138"/>
                </a:cubicBezTo>
                <a:cubicBezTo>
                  <a:pt x="2879" y="138"/>
                  <a:pt x="2969" y="78"/>
                  <a:pt x="2987" y="66"/>
                </a:cubicBezTo>
                <a:cubicBezTo>
                  <a:pt x="3010" y="51"/>
                  <a:pt x="3100" y="43"/>
                  <a:pt x="3107" y="42"/>
                </a:cubicBezTo>
                <a:cubicBezTo>
                  <a:pt x="3193" y="13"/>
                  <a:pt x="3209" y="65"/>
                  <a:pt x="3152" y="27"/>
                </a:cubicBezTo>
                <a:cubicBezTo>
                  <a:pt x="2108" y="34"/>
                  <a:pt x="1067" y="0"/>
                  <a:pt x="24" y="19"/>
                </a:cubicBezTo>
                <a:cubicBezTo>
                  <a:pt x="0" y="67"/>
                  <a:pt x="8" y="48"/>
                  <a:pt x="23" y="54"/>
                </a:cubicBezTo>
                <a:cubicBezTo>
                  <a:pt x="64" y="71"/>
                  <a:pt x="111" y="58"/>
                  <a:pt x="155" y="66"/>
                </a:cubicBezTo>
                <a:cubicBezTo>
                  <a:pt x="225" y="78"/>
                  <a:pt x="237" y="111"/>
                  <a:pt x="299" y="90"/>
                </a:cubicBezTo>
                <a:close/>
              </a:path>
            </a:pathLst>
          </a:custGeom>
          <a:pattFill prst="horzBrick">
            <a:fgClr>
              <a:srgbClr val="DDDDDD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8131" name="Line 3"/>
          <p:cNvSpPr>
            <a:spLocks noChangeShapeType="1"/>
          </p:cNvSpPr>
          <p:nvPr/>
        </p:nvSpPr>
        <p:spPr bwMode="auto">
          <a:xfrm flipV="1">
            <a:off x="381000" y="5943600"/>
            <a:ext cx="8382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725488" y="5943600"/>
            <a:ext cx="874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b="1">
                <a:solidFill>
                  <a:srgbClr val="FF0000"/>
                </a:solidFill>
                <a:latin typeface="Comic Sans MS" pitchFamily="66" charset="0"/>
              </a:rPr>
              <a:t>DNA</a:t>
            </a:r>
            <a:endParaRPr lang="it-IT" altLang="it-IT" b="1">
              <a:solidFill>
                <a:srgbClr val="FF0000"/>
              </a:solidFill>
            </a:endParaRP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6705600" y="5867400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b="1">
                <a:solidFill>
                  <a:srgbClr val="FF0000"/>
                </a:solidFill>
                <a:latin typeface="Comic Sans MS" pitchFamily="66" charset="0"/>
              </a:rPr>
              <a:t>comportamento</a:t>
            </a:r>
            <a:endParaRPr lang="it-IT" altLang="it-IT"/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3581400" y="5486400"/>
            <a:ext cx="2228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>
                <a:solidFill>
                  <a:srgbClr val="FF0000"/>
                </a:solidFill>
              </a:rPr>
              <a:t>memoria della specie</a:t>
            </a:r>
            <a:endParaRPr lang="it-IT" altLang="it-IT" sz="1800" b="1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3657600" y="6016625"/>
            <a:ext cx="215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>
                <a:solidFill>
                  <a:srgbClr val="FF0000"/>
                </a:solidFill>
              </a:rPr>
              <a:t>Istinto  e irrazionale</a:t>
            </a:r>
          </a:p>
        </p:txBody>
      </p:sp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3276600" y="6262688"/>
            <a:ext cx="2844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>
                <a:solidFill>
                  <a:srgbClr val="FF0000"/>
                </a:solidFill>
              </a:rPr>
              <a:t>tecnicismo e meccanicismo </a:t>
            </a:r>
            <a:endParaRPr lang="it-IT" altLang="it-IT">
              <a:solidFill>
                <a:srgbClr val="FF0000"/>
              </a:solidFill>
            </a:endParaRPr>
          </a:p>
        </p:txBody>
      </p:sp>
      <p:grpSp>
        <p:nvGrpSpPr>
          <p:cNvPr id="48137" name="Group 9"/>
          <p:cNvGrpSpPr>
            <a:grpSpLocks/>
          </p:cNvGrpSpPr>
          <p:nvPr/>
        </p:nvGrpSpPr>
        <p:grpSpPr bwMode="auto">
          <a:xfrm>
            <a:off x="1905000" y="914400"/>
            <a:ext cx="5557838" cy="4267200"/>
            <a:chOff x="1200" y="576"/>
            <a:chExt cx="3501" cy="2688"/>
          </a:xfrm>
        </p:grpSpPr>
        <p:sp>
          <p:nvSpPr>
            <p:cNvPr id="48223" name="Arc 10"/>
            <p:cNvSpPr>
              <a:spLocks/>
            </p:cNvSpPr>
            <p:nvPr/>
          </p:nvSpPr>
          <p:spPr bwMode="auto">
            <a:xfrm flipH="1">
              <a:off x="2976" y="576"/>
              <a:ext cx="1725" cy="2688"/>
            </a:xfrm>
            <a:custGeom>
              <a:avLst/>
              <a:gdLst>
                <a:gd name="T0" fmla="*/ 0 w 22181"/>
                <a:gd name="T1" fmla="*/ 0 h 21600"/>
                <a:gd name="T2" fmla="*/ 134 w 22181"/>
                <a:gd name="T3" fmla="*/ 335 h 21600"/>
                <a:gd name="T4" fmla="*/ 3 w 22181"/>
                <a:gd name="T5" fmla="*/ 335 h 21600"/>
                <a:gd name="T6" fmla="*/ 0 60000 65536"/>
                <a:gd name="T7" fmla="*/ 0 60000 65536"/>
                <a:gd name="T8" fmla="*/ 0 60000 65536"/>
                <a:gd name="T9" fmla="*/ 0 w 22181"/>
                <a:gd name="T10" fmla="*/ 0 h 21600"/>
                <a:gd name="T11" fmla="*/ 22181 w 2218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81" h="21600" fill="none" extrusionOk="0">
                  <a:moveTo>
                    <a:pt x="-1" y="7"/>
                  </a:moveTo>
                  <a:cubicBezTo>
                    <a:pt x="193" y="2"/>
                    <a:pt x="387" y="-1"/>
                    <a:pt x="581" y="0"/>
                  </a:cubicBezTo>
                  <a:cubicBezTo>
                    <a:pt x="12510" y="0"/>
                    <a:pt x="22181" y="9670"/>
                    <a:pt x="22181" y="21600"/>
                  </a:cubicBezTo>
                </a:path>
                <a:path w="22181" h="21600" stroke="0" extrusionOk="0">
                  <a:moveTo>
                    <a:pt x="-1" y="7"/>
                  </a:moveTo>
                  <a:cubicBezTo>
                    <a:pt x="193" y="2"/>
                    <a:pt x="387" y="-1"/>
                    <a:pt x="581" y="0"/>
                  </a:cubicBezTo>
                  <a:cubicBezTo>
                    <a:pt x="12510" y="0"/>
                    <a:pt x="22181" y="9670"/>
                    <a:pt x="22181" y="21600"/>
                  </a:cubicBezTo>
                  <a:lnTo>
                    <a:pt x="581" y="21600"/>
                  </a:lnTo>
                  <a:close/>
                </a:path>
              </a:pathLst>
            </a:custGeom>
            <a:noFill/>
            <a:ln w="571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8224" name="Arc 11"/>
            <p:cNvSpPr>
              <a:spLocks/>
            </p:cNvSpPr>
            <p:nvPr/>
          </p:nvSpPr>
          <p:spPr bwMode="auto">
            <a:xfrm>
              <a:off x="1200" y="576"/>
              <a:ext cx="1725" cy="2688"/>
            </a:xfrm>
            <a:custGeom>
              <a:avLst/>
              <a:gdLst>
                <a:gd name="T0" fmla="*/ 0 w 22181"/>
                <a:gd name="T1" fmla="*/ 0 h 21600"/>
                <a:gd name="T2" fmla="*/ 134 w 22181"/>
                <a:gd name="T3" fmla="*/ 335 h 21600"/>
                <a:gd name="T4" fmla="*/ 3 w 22181"/>
                <a:gd name="T5" fmla="*/ 335 h 21600"/>
                <a:gd name="T6" fmla="*/ 0 60000 65536"/>
                <a:gd name="T7" fmla="*/ 0 60000 65536"/>
                <a:gd name="T8" fmla="*/ 0 60000 65536"/>
                <a:gd name="T9" fmla="*/ 0 w 22181"/>
                <a:gd name="T10" fmla="*/ 0 h 21600"/>
                <a:gd name="T11" fmla="*/ 22181 w 2218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81" h="21600" fill="none" extrusionOk="0">
                  <a:moveTo>
                    <a:pt x="-1" y="7"/>
                  </a:moveTo>
                  <a:cubicBezTo>
                    <a:pt x="193" y="2"/>
                    <a:pt x="387" y="-1"/>
                    <a:pt x="581" y="0"/>
                  </a:cubicBezTo>
                  <a:cubicBezTo>
                    <a:pt x="12510" y="0"/>
                    <a:pt x="22181" y="9670"/>
                    <a:pt x="22181" y="21600"/>
                  </a:cubicBezTo>
                </a:path>
                <a:path w="22181" h="21600" stroke="0" extrusionOk="0">
                  <a:moveTo>
                    <a:pt x="-1" y="7"/>
                  </a:moveTo>
                  <a:cubicBezTo>
                    <a:pt x="193" y="2"/>
                    <a:pt x="387" y="-1"/>
                    <a:pt x="581" y="0"/>
                  </a:cubicBezTo>
                  <a:cubicBezTo>
                    <a:pt x="12510" y="0"/>
                    <a:pt x="22181" y="9670"/>
                    <a:pt x="22181" y="21600"/>
                  </a:cubicBezTo>
                  <a:lnTo>
                    <a:pt x="581" y="21600"/>
                  </a:lnTo>
                  <a:close/>
                </a:path>
              </a:pathLst>
            </a:custGeom>
            <a:noFill/>
            <a:ln w="571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48138" name="Line 12"/>
          <p:cNvSpPr>
            <a:spLocks noChangeShapeType="1"/>
          </p:cNvSpPr>
          <p:nvPr/>
        </p:nvSpPr>
        <p:spPr bwMode="auto">
          <a:xfrm>
            <a:off x="990600" y="5181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8139" name="Line 13"/>
          <p:cNvSpPr>
            <a:spLocks noChangeShapeType="1"/>
          </p:cNvSpPr>
          <p:nvPr/>
        </p:nvSpPr>
        <p:spPr bwMode="auto">
          <a:xfrm flipV="1">
            <a:off x="762000" y="228600"/>
            <a:ext cx="0" cy="6400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8140" name="Text Box 14"/>
          <p:cNvSpPr txBox="1">
            <a:spLocks noChangeArrowheads="1"/>
          </p:cNvSpPr>
          <p:nvPr/>
        </p:nvSpPr>
        <p:spPr bwMode="auto">
          <a:xfrm rot="-5361683">
            <a:off x="-256381" y="2745581"/>
            <a:ext cx="1200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3200">
                <a:solidFill>
                  <a:schemeClr val="accent1"/>
                </a:solidFill>
              </a:rPr>
              <a:t>tempo</a:t>
            </a:r>
          </a:p>
        </p:txBody>
      </p:sp>
      <p:sp>
        <p:nvSpPr>
          <p:cNvPr id="48141" name="Text Box 15"/>
          <p:cNvSpPr txBox="1">
            <a:spLocks noChangeArrowheads="1"/>
          </p:cNvSpPr>
          <p:nvPr/>
        </p:nvSpPr>
        <p:spPr bwMode="auto">
          <a:xfrm rot="-5400000">
            <a:off x="407194" y="2564606"/>
            <a:ext cx="19907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2800"/>
              <a:t>Simbolismo </a:t>
            </a:r>
          </a:p>
        </p:txBody>
      </p:sp>
      <p:grpSp>
        <p:nvGrpSpPr>
          <p:cNvPr id="48142" name="Group 16"/>
          <p:cNvGrpSpPr>
            <a:grpSpLocks/>
          </p:cNvGrpSpPr>
          <p:nvPr/>
        </p:nvGrpSpPr>
        <p:grpSpPr bwMode="auto">
          <a:xfrm>
            <a:off x="2206625" y="2895600"/>
            <a:ext cx="3965575" cy="533400"/>
            <a:chOff x="1390" y="1824"/>
            <a:chExt cx="2498" cy="336"/>
          </a:xfrm>
        </p:grpSpPr>
        <p:sp>
          <p:nvSpPr>
            <p:cNvPr id="48221" name="Line 17"/>
            <p:cNvSpPr>
              <a:spLocks noChangeShapeType="1"/>
            </p:cNvSpPr>
            <p:nvPr/>
          </p:nvSpPr>
          <p:spPr bwMode="auto">
            <a:xfrm flipV="1">
              <a:off x="1968" y="2160"/>
              <a:ext cx="192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8222" name="Text Box 18"/>
            <p:cNvSpPr txBox="1">
              <a:spLocks noChangeArrowheads="1"/>
            </p:cNvSpPr>
            <p:nvPr/>
          </p:nvSpPr>
          <p:spPr bwMode="auto">
            <a:xfrm>
              <a:off x="1390" y="1824"/>
              <a:ext cx="778" cy="218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it-IT" altLang="it-IT" sz="1600" b="1">
                  <a:solidFill>
                    <a:srgbClr val="FF0000"/>
                  </a:solidFill>
                </a:rPr>
                <a:t>strumentale</a:t>
              </a:r>
              <a:endParaRPr lang="it-IT" altLang="it-IT" sz="1600"/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2041525" y="1966913"/>
            <a:ext cx="4740275" cy="547687"/>
            <a:chOff x="1286" y="1239"/>
            <a:chExt cx="2986" cy="345"/>
          </a:xfrm>
        </p:grpSpPr>
        <p:sp>
          <p:nvSpPr>
            <p:cNvPr id="48219" name="Line 20"/>
            <p:cNvSpPr>
              <a:spLocks noChangeShapeType="1"/>
            </p:cNvSpPr>
            <p:nvPr/>
          </p:nvSpPr>
          <p:spPr bwMode="auto">
            <a:xfrm>
              <a:off x="1488" y="1584"/>
              <a:ext cx="2784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8220" name="Text Box 21"/>
            <p:cNvSpPr txBox="1">
              <a:spLocks noChangeArrowheads="1"/>
            </p:cNvSpPr>
            <p:nvPr/>
          </p:nvSpPr>
          <p:spPr bwMode="auto">
            <a:xfrm>
              <a:off x="1286" y="1239"/>
              <a:ext cx="486" cy="218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it-IT" altLang="it-IT" sz="1600" b="1">
                  <a:solidFill>
                    <a:schemeClr val="accent1"/>
                  </a:solidFill>
                </a:rPr>
                <a:t>sociale</a:t>
              </a:r>
              <a:endParaRPr lang="it-IT" altLang="it-IT">
                <a:solidFill>
                  <a:schemeClr val="accent1"/>
                </a:solidFill>
              </a:endParaRPr>
            </a:p>
          </p:txBody>
        </p:sp>
      </p:grpSp>
      <p:sp>
        <p:nvSpPr>
          <p:cNvPr id="48144" name="Text Box 22"/>
          <p:cNvSpPr txBox="1">
            <a:spLocks noChangeArrowheads="1"/>
          </p:cNvSpPr>
          <p:nvPr/>
        </p:nvSpPr>
        <p:spPr bwMode="auto">
          <a:xfrm>
            <a:off x="7772400" y="2590800"/>
            <a:ext cx="1319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>
                <a:solidFill>
                  <a:srgbClr val="0000FF"/>
                </a:solidFill>
                <a:latin typeface="Comic Sans MS" pitchFamily="66" charset="0"/>
              </a:rPr>
              <a:t>cultura</a:t>
            </a:r>
            <a:endParaRPr lang="it-IT" altLang="it-IT">
              <a:solidFill>
                <a:srgbClr val="0000FF"/>
              </a:solidFill>
            </a:endParaRPr>
          </a:p>
        </p:txBody>
      </p:sp>
      <p:sp>
        <p:nvSpPr>
          <p:cNvPr id="48145" name="Text Box 23"/>
          <p:cNvSpPr txBox="1">
            <a:spLocks noChangeArrowheads="1"/>
          </p:cNvSpPr>
          <p:nvPr/>
        </p:nvSpPr>
        <p:spPr bwMode="auto">
          <a:xfrm>
            <a:off x="3333750" y="528638"/>
            <a:ext cx="2686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>
                <a:solidFill>
                  <a:srgbClr val="0000FF"/>
                </a:solidFill>
                <a:latin typeface="Comic Sans MS" pitchFamily="66" charset="0"/>
              </a:rPr>
              <a:t>Progettualità razionale</a:t>
            </a:r>
            <a:endParaRPr lang="it-IT" altLang="it-IT"/>
          </a:p>
        </p:txBody>
      </p:sp>
      <p:sp>
        <p:nvSpPr>
          <p:cNvPr id="48146" name="Text Box 24"/>
          <p:cNvSpPr txBox="1">
            <a:spLocks noChangeArrowheads="1"/>
          </p:cNvSpPr>
          <p:nvPr/>
        </p:nvSpPr>
        <p:spPr bwMode="auto">
          <a:xfrm>
            <a:off x="2895600" y="228600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>
                <a:solidFill>
                  <a:srgbClr val="0000FF"/>
                </a:solidFill>
              </a:rPr>
              <a:t>memoria individuale ed esperienza</a:t>
            </a:r>
            <a:r>
              <a:rPr lang="it-IT" altLang="it-IT"/>
              <a:t> </a:t>
            </a:r>
          </a:p>
        </p:txBody>
      </p:sp>
      <p:sp>
        <p:nvSpPr>
          <p:cNvPr id="48147" name="Rectangle 25"/>
          <p:cNvSpPr>
            <a:spLocks noChangeArrowheads="1"/>
          </p:cNvSpPr>
          <p:nvPr/>
        </p:nvSpPr>
        <p:spPr bwMode="auto">
          <a:xfrm rot="-5400000">
            <a:off x="5829300" y="2492375"/>
            <a:ext cx="24225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b="1">
                <a:solidFill>
                  <a:srgbClr val="FF0000"/>
                </a:solidFill>
                <a:latin typeface="Comic Sans MS" pitchFamily="66" charset="0"/>
              </a:rPr>
              <a:t>Comportamento</a:t>
            </a:r>
          </a:p>
          <a:p>
            <a:pPr algn="l"/>
            <a:r>
              <a:rPr lang="it-IT" altLang="it-IT" b="1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altLang="it-IT" b="1">
                <a:solidFill>
                  <a:srgbClr val="0000FF"/>
                </a:solidFill>
                <a:latin typeface="Comic Sans MS" pitchFamily="66" charset="0"/>
              </a:rPr>
              <a:t>differenziato</a:t>
            </a:r>
            <a:endParaRPr lang="it-IT" altLang="it-IT" b="1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8148" name="Text Box 26"/>
          <p:cNvSpPr txBox="1">
            <a:spLocks noChangeArrowheads="1"/>
          </p:cNvSpPr>
          <p:nvPr/>
        </p:nvSpPr>
        <p:spPr bwMode="auto">
          <a:xfrm>
            <a:off x="7415213" y="2590800"/>
            <a:ext cx="357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b="1">
                <a:solidFill>
                  <a:srgbClr val="0000FF"/>
                </a:solidFill>
              </a:rPr>
              <a:t>=</a:t>
            </a:r>
            <a:endParaRPr lang="it-IT" altLang="it-IT"/>
          </a:p>
        </p:txBody>
      </p:sp>
      <p:grpSp>
        <p:nvGrpSpPr>
          <p:cNvPr id="48149" name="Group 27"/>
          <p:cNvGrpSpPr>
            <a:grpSpLocks/>
          </p:cNvGrpSpPr>
          <p:nvPr/>
        </p:nvGrpSpPr>
        <p:grpSpPr bwMode="auto">
          <a:xfrm>
            <a:off x="3200400" y="4038600"/>
            <a:ext cx="2590800" cy="533400"/>
            <a:chOff x="1968" y="2352"/>
            <a:chExt cx="1632" cy="336"/>
          </a:xfrm>
        </p:grpSpPr>
        <p:sp>
          <p:nvSpPr>
            <p:cNvPr id="48217" name="Line 28"/>
            <p:cNvSpPr>
              <a:spLocks noChangeShapeType="1"/>
            </p:cNvSpPr>
            <p:nvPr/>
          </p:nvSpPr>
          <p:spPr bwMode="auto">
            <a:xfrm>
              <a:off x="2160" y="2688"/>
              <a:ext cx="144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8218" name="Text Box 29"/>
            <p:cNvSpPr txBox="1">
              <a:spLocks noChangeArrowheads="1"/>
            </p:cNvSpPr>
            <p:nvPr/>
          </p:nvSpPr>
          <p:spPr bwMode="auto">
            <a:xfrm>
              <a:off x="1968" y="2352"/>
              <a:ext cx="614" cy="218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it-IT" altLang="it-IT" sz="1600" b="1">
                  <a:solidFill>
                    <a:srgbClr val="FF0000"/>
                  </a:solidFill>
                </a:rPr>
                <a:t>biologico</a:t>
              </a:r>
              <a:endParaRPr lang="it-IT" altLang="it-IT"/>
            </a:p>
          </p:txBody>
        </p:sp>
      </p:grpSp>
      <p:sp>
        <p:nvSpPr>
          <p:cNvPr id="48150" name="Text Box 30"/>
          <p:cNvSpPr txBox="1">
            <a:spLocks noChangeArrowheads="1"/>
          </p:cNvSpPr>
          <p:nvPr/>
        </p:nvSpPr>
        <p:spPr bwMode="auto">
          <a:xfrm>
            <a:off x="3511550" y="5219700"/>
            <a:ext cx="2457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>
                <a:solidFill>
                  <a:srgbClr val="FF0000"/>
                </a:solidFill>
              </a:rPr>
              <a:t>selezione naturale forte</a:t>
            </a:r>
            <a:endParaRPr lang="it-IT" altLang="it-IT"/>
          </a:p>
        </p:txBody>
      </p:sp>
      <p:sp>
        <p:nvSpPr>
          <p:cNvPr id="48151" name="Rectangle 31"/>
          <p:cNvSpPr>
            <a:spLocks noChangeArrowheads="1"/>
          </p:cNvSpPr>
          <p:nvPr/>
        </p:nvSpPr>
        <p:spPr bwMode="auto">
          <a:xfrm>
            <a:off x="2393950" y="0"/>
            <a:ext cx="4540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>
                <a:solidFill>
                  <a:srgbClr val="FF0000"/>
                </a:solidFill>
              </a:rPr>
              <a:t>selezione naturale debole selezione artificiale</a:t>
            </a:r>
          </a:p>
        </p:txBody>
      </p:sp>
      <p:grpSp>
        <p:nvGrpSpPr>
          <p:cNvPr id="48152" name="Group 32"/>
          <p:cNvGrpSpPr>
            <a:grpSpLocks/>
          </p:cNvGrpSpPr>
          <p:nvPr/>
        </p:nvGrpSpPr>
        <p:grpSpPr bwMode="auto">
          <a:xfrm>
            <a:off x="2667000" y="914400"/>
            <a:ext cx="3962400" cy="3048000"/>
            <a:chOff x="1680" y="576"/>
            <a:chExt cx="2496" cy="1920"/>
          </a:xfrm>
        </p:grpSpPr>
        <p:sp>
          <p:nvSpPr>
            <p:cNvPr id="48155" name="Oval 33"/>
            <p:cNvSpPr>
              <a:spLocks noChangeArrowheads="1"/>
            </p:cNvSpPr>
            <p:nvPr/>
          </p:nvSpPr>
          <p:spPr bwMode="auto">
            <a:xfrm>
              <a:off x="2496" y="91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156" name="Oval 34"/>
            <p:cNvSpPr>
              <a:spLocks noChangeArrowheads="1"/>
            </p:cNvSpPr>
            <p:nvPr/>
          </p:nvSpPr>
          <p:spPr bwMode="auto">
            <a:xfrm>
              <a:off x="2688" y="81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157" name="Oval 35"/>
            <p:cNvSpPr>
              <a:spLocks noChangeArrowheads="1"/>
            </p:cNvSpPr>
            <p:nvPr/>
          </p:nvSpPr>
          <p:spPr bwMode="auto">
            <a:xfrm>
              <a:off x="3360" y="86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158" name="Oval 36"/>
            <p:cNvSpPr>
              <a:spLocks noChangeArrowheads="1"/>
            </p:cNvSpPr>
            <p:nvPr/>
          </p:nvSpPr>
          <p:spPr bwMode="auto">
            <a:xfrm>
              <a:off x="2544" y="72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159" name="Oval 37"/>
            <p:cNvSpPr>
              <a:spLocks noChangeArrowheads="1"/>
            </p:cNvSpPr>
            <p:nvPr/>
          </p:nvSpPr>
          <p:spPr bwMode="auto">
            <a:xfrm>
              <a:off x="3264" y="96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160" name="Oval 38"/>
            <p:cNvSpPr>
              <a:spLocks noChangeArrowheads="1"/>
            </p:cNvSpPr>
            <p:nvPr/>
          </p:nvSpPr>
          <p:spPr bwMode="auto">
            <a:xfrm>
              <a:off x="2928" y="225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161" name="Oval 39"/>
            <p:cNvSpPr>
              <a:spLocks noChangeArrowheads="1"/>
            </p:cNvSpPr>
            <p:nvPr/>
          </p:nvSpPr>
          <p:spPr bwMode="auto">
            <a:xfrm>
              <a:off x="2784" y="163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162" name="Oval 40"/>
            <p:cNvSpPr>
              <a:spLocks noChangeArrowheads="1"/>
            </p:cNvSpPr>
            <p:nvPr/>
          </p:nvSpPr>
          <p:spPr bwMode="auto">
            <a:xfrm>
              <a:off x="3552" y="67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163" name="Oval 41"/>
            <p:cNvSpPr>
              <a:spLocks noChangeArrowheads="1"/>
            </p:cNvSpPr>
            <p:nvPr/>
          </p:nvSpPr>
          <p:spPr bwMode="auto">
            <a:xfrm>
              <a:off x="3120" y="6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164" name="Oval 42"/>
            <p:cNvSpPr>
              <a:spLocks noChangeArrowheads="1"/>
            </p:cNvSpPr>
            <p:nvPr/>
          </p:nvSpPr>
          <p:spPr bwMode="auto">
            <a:xfrm>
              <a:off x="2880" y="57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165" name="Oval 43"/>
            <p:cNvSpPr>
              <a:spLocks noChangeArrowheads="1"/>
            </p:cNvSpPr>
            <p:nvPr/>
          </p:nvSpPr>
          <p:spPr bwMode="auto">
            <a:xfrm>
              <a:off x="3024" y="153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166" name="Oval 44"/>
            <p:cNvSpPr>
              <a:spLocks noChangeArrowheads="1"/>
            </p:cNvSpPr>
            <p:nvPr/>
          </p:nvSpPr>
          <p:spPr bwMode="auto">
            <a:xfrm>
              <a:off x="2592" y="129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167" name="Oval 45"/>
            <p:cNvSpPr>
              <a:spLocks noChangeArrowheads="1"/>
            </p:cNvSpPr>
            <p:nvPr/>
          </p:nvSpPr>
          <p:spPr bwMode="auto">
            <a:xfrm>
              <a:off x="2880" y="206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168" name="Oval 46"/>
            <p:cNvSpPr>
              <a:spLocks noChangeArrowheads="1"/>
            </p:cNvSpPr>
            <p:nvPr/>
          </p:nvSpPr>
          <p:spPr bwMode="auto">
            <a:xfrm>
              <a:off x="2880" y="196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169" name="Oval 47"/>
            <p:cNvSpPr>
              <a:spLocks noChangeArrowheads="1"/>
            </p:cNvSpPr>
            <p:nvPr/>
          </p:nvSpPr>
          <p:spPr bwMode="auto">
            <a:xfrm>
              <a:off x="2928" y="244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170" name="Oval 48"/>
            <p:cNvSpPr>
              <a:spLocks noChangeArrowheads="1"/>
            </p:cNvSpPr>
            <p:nvPr/>
          </p:nvSpPr>
          <p:spPr bwMode="auto">
            <a:xfrm>
              <a:off x="2976" y="196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171" name="Oval 49"/>
            <p:cNvSpPr>
              <a:spLocks noChangeArrowheads="1"/>
            </p:cNvSpPr>
            <p:nvPr/>
          </p:nvSpPr>
          <p:spPr bwMode="auto">
            <a:xfrm>
              <a:off x="3504" y="96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172" name="Oval 50"/>
            <p:cNvSpPr>
              <a:spLocks noChangeArrowheads="1"/>
            </p:cNvSpPr>
            <p:nvPr/>
          </p:nvSpPr>
          <p:spPr bwMode="auto">
            <a:xfrm>
              <a:off x="3264" y="139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173" name="Oval 51"/>
            <p:cNvSpPr>
              <a:spLocks noChangeArrowheads="1"/>
            </p:cNvSpPr>
            <p:nvPr/>
          </p:nvSpPr>
          <p:spPr bwMode="auto">
            <a:xfrm>
              <a:off x="2736" y="148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174" name="Oval 52"/>
            <p:cNvSpPr>
              <a:spLocks noChangeArrowheads="1"/>
            </p:cNvSpPr>
            <p:nvPr/>
          </p:nvSpPr>
          <p:spPr bwMode="auto">
            <a:xfrm>
              <a:off x="2496" y="105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175" name="Oval 53"/>
            <p:cNvSpPr>
              <a:spLocks noChangeArrowheads="1"/>
            </p:cNvSpPr>
            <p:nvPr/>
          </p:nvSpPr>
          <p:spPr bwMode="auto">
            <a:xfrm>
              <a:off x="3216" y="110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176" name="Oval 54"/>
            <p:cNvSpPr>
              <a:spLocks noChangeArrowheads="1"/>
            </p:cNvSpPr>
            <p:nvPr/>
          </p:nvSpPr>
          <p:spPr bwMode="auto">
            <a:xfrm>
              <a:off x="3216" y="81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177" name="Oval 55"/>
            <p:cNvSpPr>
              <a:spLocks noChangeArrowheads="1"/>
            </p:cNvSpPr>
            <p:nvPr/>
          </p:nvSpPr>
          <p:spPr bwMode="auto">
            <a:xfrm>
              <a:off x="3312" y="129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178" name="Oval 56"/>
            <p:cNvSpPr>
              <a:spLocks noChangeArrowheads="1"/>
            </p:cNvSpPr>
            <p:nvPr/>
          </p:nvSpPr>
          <p:spPr bwMode="auto">
            <a:xfrm>
              <a:off x="3072" y="115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179" name="Oval 57"/>
            <p:cNvSpPr>
              <a:spLocks noChangeArrowheads="1"/>
            </p:cNvSpPr>
            <p:nvPr/>
          </p:nvSpPr>
          <p:spPr bwMode="auto">
            <a:xfrm>
              <a:off x="3168" y="124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180" name="Oval 58"/>
            <p:cNvSpPr>
              <a:spLocks noChangeArrowheads="1"/>
            </p:cNvSpPr>
            <p:nvPr/>
          </p:nvSpPr>
          <p:spPr bwMode="auto">
            <a:xfrm>
              <a:off x="3168" y="148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181" name="Oval 59"/>
            <p:cNvSpPr>
              <a:spLocks noChangeArrowheads="1"/>
            </p:cNvSpPr>
            <p:nvPr/>
          </p:nvSpPr>
          <p:spPr bwMode="auto">
            <a:xfrm>
              <a:off x="3312" y="72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182" name="Oval 60"/>
            <p:cNvSpPr>
              <a:spLocks noChangeArrowheads="1"/>
            </p:cNvSpPr>
            <p:nvPr/>
          </p:nvSpPr>
          <p:spPr bwMode="auto">
            <a:xfrm>
              <a:off x="3360" y="115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183" name="Oval 61"/>
            <p:cNvSpPr>
              <a:spLocks noChangeArrowheads="1"/>
            </p:cNvSpPr>
            <p:nvPr/>
          </p:nvSpPr>
          <p:spPr bwMode="auto">
            <a:xfrm>
              <a:off x="3072" y="76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184" name="Oval 62"/>
            <p:cNvSpPr>
              <a:spLocks noChangeArrowheads="1"/>
            </p:cNvSpPr>
            <p:nvPr/>
          </p:nvSpPr>
          <p:spPr bwMode="auto">
            <a:xfrm>
              <a:off x="2208" y="81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185" name="Oval 63"/>
            <p:cNvSpPr>
              <a:spLocks noChangeArrowheads="1"/>
            </p:cNvSpPr>
            <p:nvPr/>
          </p:nvSpPr>
          <p:spPr bwMode="auto">
            <a:xfrm>
              <a:off x="2352" y="720"/>
              <a:ext cx="47" cy="4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186" name="Oval 64"/>
            <p:cNvSpPr>
              <a:spLocks noChangeArrowheads="1"/>
            </p:cNvSpPr>
            <p:nvPr/>
          </p:nvSpPr>
          <p:spPr bwMode="auto">
            <a:xfrm>
              <a:off x="2064" y="67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187" name="Oval 65"/>
            <p:cNvSpPr>
              <a:spLocks noChangeArrowheads="1"/>
            </p:cNvSpPr>
            <p:nvPr/>
          </p:nvSpPr>
          <p:spPr bwMode="auto">
            <a:xfrm>
              <a:off x="2256" y="100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188" name="Oval 66"/>
            <p:cNvSpPr>
              <a:spLocks noChangeArrowheads="1"/>
            </p:cNvSpPr>
            <p:nvPr/>
          </p:nvSpPr>
          <p:spPr bwMode="auto">
            <a:xfrm>
              <a:off x="2688" y="57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189" name="Oval 67"/>
            <p:cNvSpPr>
              <a:spLocks noChangeArrowheads="1"/>
            </p:cNvSpPr>
            <p:nvPr/>
          </p:nvSpPr>
          <p:spPr bwMode="auto">
            <a:xfrm>
              <a:off x="3840" y="67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190" name="Oval 68"/>
            <p:cNvSpPr>
              <a:spLocks noChangeArrowheads="1"/>
            </p:cNvSpPr>
            <p:nvPr/>
          </p:nvSpPr>
          <p:spPr bwMode="auto">
            <a:xfrm>
              <a:off x="2976" y="172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191" name="Oval 69"/>
            <p:cNvSpPr>
              <a:spLocks noChangeArrowheads="1"/>
            </p:cNvSpPr>
            <p:nvPr/>
          </p:nvSpPr>
          <p:spPr bwMode="auto">
            <a:xfrm>
              <a:off x="3120" y="177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192" name="Oval 70"/>
            <p:cNvSpPr>
              <a:spLocks noChangeArrowheads="1"/>
            </p:cNvSpPr>
            <p:nvPr/>
          </p:nvSpPr>
          <p:spPr bwMode="auto">
            <a:xfrm>
              <a:off x="3168" y="100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193" name="Oval 71"/>
            <p:cNvSpPr>
              <a:spLocks noChangeArrowheads="1"/>
            </p:cNvSpPr>
            <p:nvPr/>
          </p:nvSpPr>
          <p:spPr bwMode="auto">
            <a:xfrm>
              <a:off x="2400" y="120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194" name="Oval 72"/>
            <p:cNvSpPr>
              <a:spLocks noChangeArrowheads="1"/>
            </p:cNvSpPr>
            <p:nvPr/>
          </p:nvSpPr>
          <p:spPr bwMode="auto">
            <a:xfrm>
              <a:off x="2592" y="115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195" name="Oval 73"/>
            <p:cNvSpPr>
              <a:spLocks noChangeArrowheads="1"/>
            </p:cNvSpPr>
            <p:nvPr/>
          </p:nvSpPr>
          <p:spPr bwMode="auto">
            <a:xfrm>
              <a:off x="3408" y="57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196" name="Oval 74"/>
            <p:cNvSpPr>
              <a:spLocks noChangeArrowheads="1"/>
            </p:cNvSpPr>
            <p:nvPr/>
          </p:nvSpPr>
          <p:spPr bwMode="auto">
            <a:xfrm>
              <a:off x="3696" y="57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197" name="Oval 75"/>
            <p:cNvSpPr>
              <a:spLocks noChangeArrowheads="1"/>
            </p:cNvSpPr>
            <p:nvPr/>
          </p:nvSpPr>
          <p:spPr bwMode="auto">
            <a:xfrm>
              <a:off x="4128" y="57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198" name="Oval 76"/>
            <p:cNvSpPr>
              <a:spLocks noChangeArrowheads="1"/>
            </p:cNvSpPr>
            <p:nvPr/>
          </p:nvSpPr>
          <p:spPr bwMode="auto">
            <a:xfrm>
              <a:off x="3648" y="81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199" name="Oval 77"/>
            <p:cNvSpPr>
              <a:spLocks noChangeArrowheads="1"/>
            </p:cNvSpPr>
            <p:nvPr/>
          </p:nvSpPr>
          <p:spPr bwMode="auto">
            <a:xfrm>
              <a:off x="3504" y="81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200" name="Oval 78"/>
            <p:cNvSpPr>
              <a:spLocks noChangeArrowheads="1"/>
            </p:cNvSpPr>
            <p:nvPr/>
          </p:nvSpPr>
          <p:spPr bwMode="auto">
            <a:xfrm>
              <a:off x="3360" y="100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201" name="Oval 79"/>
            <p:cNvSpPr>
              <a:spLocks noChangeArrowheads="1"/>
            </p:cNvSpPr>
            <p:nvPr/>
          </p:nvSpPr>
          <p:spPr bwMode="auto">
            <a:xfrm>
              <a:off x="3264" y="6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202" name="Oval 80"/>
            <p:cNvSpPr>
              <a:spLocks noChangeArrowheads="1"/>
            </p:cNvSpPr>
            <p:nvPr/>
          </p:nvSpPr>
          <p:spPr bwMode="auto">
            <a:xfrm>
              <a:off x="3696" y="72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203" name="Oval 81"/>
            <p:cNvSpPr>
              <a:spLocks noChangeArrowheads="1"/>
            </p:cNvSpPr>
            <p:nvPr/>
          </p:nvSpPr>
          <p:spPr bwMode="auto">
            <a:xfrm>
              <a:off x="1680" y="576"/>
              <a:ext cx="47" cy="4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204" name="Oval 82"/>
            <p:cNvSpPr>
              <a:spLocks noChangeArrowheads="1"/>
            </p:cNvSpPr>
            <p:nvPr/>
          </p:nvSpPr>
          <p:spPr bwMode="auto">
            <a:xfrm>
              <a:off x="1872" y="672"/>
              <a:ext cx="47" cy="4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205" name="Oval 83"/>
            <p:cNvSpPr>
              <a:spLocks noChangeArrowheads="1"/>
            </p:cNvSpPr>
            <p:nvPr/>
          </p:nvSpPr>
          <p:spPr bwMode="auto">
            <a:xfrm>
              <a:off x="1968" y="576"/>
              <a:ext cx="47" cy="4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206" name="Oval 84"/>
            <p:cNvSpPr>
              <a:spLocks noChangeArrowheads="1"/>
            </p:cNvSpPr>
            <p:nvPr/>
          </p:nvSpPr>
          <p:spPr bwMode="auto">
            <a:xfrm>
              <a:off x="2016" y="768"/>
              <a:ext cx="47" cy="4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207" name="Oval 85"/>
            <p:cNvSpPr>
              <a:spLocks noChangeArrowheads="1"/>
            </p:cNvSpPr>
            <p:nvPr/>
          </p:nvSpPr>
          <p:spPr bwMode="auto">
            <a:xfrm>
              <a:off x="2208" y="624"/>
              <a:ext cx="47" cy="4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208" name="Oval 86"/>
            <p:cNvSpPr>
              <a:spLocks noChangeArrowheads="1"/>
            </p:cNvSpPr>
            <p:nvPr/>
          </p:nvSpPr>
          <p:spPr bwMode="auto">
            <a:xfrm>
              <a:off x="2448" y="6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209" name="Oval 87"/>
            <p:cNvSpPr>
              <a:spLocks noChangeArrowheads="1"/>
            </p:cNvSpPr>
            <p:nvPr/>
          </p:nvSpPr>
          <p:spPr bwMode="auto">
            <a:xfrm>
              <a:off x="2352" y="86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210" name="Oval 88"/>
            <p:cNvSpPr>
              <a:spLocks noChangeArrowheads="1"/>
            </p:cNvSpPr>
            <p:nvPr/>
          </p:nvSpPr>
          <p:spPr bwMode="auto">
            <a:xfrm>
              <a:off x="2688" y="96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211" name="Oval 89"/>
            <p:cNvSpPr>
              <a:spLocks noChangeArrowheads="1"/>
            </p:cNvSpPr>
            <p:nvPr/>
          </p:nvSpPr>
          <p:spPr bwMode="auto">
            <a:xfrm>
              <a:off x="3120" y="144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212" name="Oval 90"/>
            <p:cNvSpPr>
              <a:spLocks noChangeArrowheads="1"/>
            </p:cNvSpPr>
            <p:nvPr/>
          </p:nvSpPr>
          <p:spPr bwMode="auto">
            <a:xfrm>
              <a:off x="2592" y="144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213" name="Oval 91"/>
            <p:cNvSpPr>
              <a:spLocks noChangeArrowheads="1"/>
            </p:cNvSpPr>
            <p:nvPr/>
          </p:nvSpPr>
          <p:spPr bwMode="auto">
            <a:xfrm>
              <a:off x="2736" y="172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214" name="Oval 92"/>
            <p:cNvSpPr>
              <a:spLocks noChangeArrowheads="1"/>
            </p:cNvSpPr>
            <p:nvPr/>
          </p:nvSpPr>
          <p:spPr bwMode="auto">
            <a:xfrm>
              <a:off x="2688" y="158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215" name="Oval 93"/>
            <p:cNvSpPr>
              <a:spLocks noChangeArrowheads="1"/>
            </p:cNvSpPr>
            <p:nvPr/>
          </p:nvSpPr>
          <p:spPr bwMode="auto">
            <a:xfrm>
              <a:off x="2688" y="129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48216" name="Oval 94"/>
            <p:cNvSpPr>
              <a:spLocks noChangeArrowheads="1"/>
            </p:cNvSpPr>
            <p:nvPr/>
          </p:nvSpPr>
          <p:spPr bwMode="auto">
            <a:xfrm>
              <a:off x="2880" y="18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</p:grpSp>
      <p:sp>
        <p:nvSpPr>
          <p:cNvPr id="48153" name="Text Box 95"/>
          <p:cNvSpPr txBox="1">
            <a:spLocks noChangeArrowheads="1"/>
          </p:cNvSpPr>
          <p:nvPr/>
        </p:nvSpPr>
        <p:spPr bwMode="auto">
          <a:xfrm rot="-5400000">
            <a:off x="3817144" y="1529556"/>
            <a:ext cx="16033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2800" b="1">
                <a:solidFill>
                  <a:srgbClr val="0000FF"/>
                </a:solidFill>
              </a:rPr>
              <a:t>coscienza</a:t>
            </a:r>
            <a:endParaRPr lang="it-IT" altLang="it-IT" sz="2800" b="1">
              <a:solidFill>
                <a:srgbClr val="CC3300"/>
              </a:solidFill>
            </a:endParaRPr>
          </a:p>
        </p:txBody>
      </p:sp>
      <p:sp>
        <p:nvSpPr>
          <p:cNvPr id="225379" name="Text Box 99"/>
          <p:cNvSpPr txBox="1">
            <a:spLocks noChangeArrowheads="1"/>
          </p:cNvSpPr>
          <p:nvPr/>
        </p:nvSpPr>
        <p:spPr bwMode="auto">
          <a:xfrm rot="-5400000">
            <a:off x="8645525" y="12779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205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25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79" grpId="0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orchest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38" y="0"/>
            <a:ext cx="3851275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5" descr="KY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624263"/>
            <a:ext cx="4572000" cy="3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6" descr="RAGAZZA_CHE RI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713" y="0"/>
            <a:ext cx="2719387" cy="352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7" descr="pelle e capell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719513"/>
            <a:ext cx="4140200" cy="313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723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reeform 2" descr="Mattoni orizzontali"/>
          <p:cNvSpPr>
            <a:spLocks/>
          </p:cNvSpPr>
          <p:nvPr/>
        </p:nvSpPr>
        <p:spPr bwMode="auto">
          <a:xfrm>
            <a:off x="2133600" y="914400"/>
            <a:ext cx="5094288" cy="4186238"/>
          </a:xfrm>
          <a:custGeom>
            <a:avLst/>
            <a:gdLst>
              <a:gd name="T0" fmla="*/ 474663 w 3209"/>
              <a:gd name="T1" fmla="*/ 142875 h 2637"/>
              <a:gd name="T2" fmla="*/ 647700 w 3209"/>
              <a:gd name="T3" fmla="*/ 206375 h 2637"/>
              <a:gd name="T4" fmla="*/ 798513 w 3209"/>
              <a:gd name="T5" fmla="*/ 352425 h 2637"/>
              <a:gd name="T6" fmla="*/ 1027113 w 3209"/>
              <a:gd name="T7" fmla="*/ 504825 h 2637"/>
              <a:gd name="T8" fmla="*/ 1198563 w 3209"/>
              <a:gd name="T9" fmla="*/ 657225 h 2637"/>
              <a:gd name="T10" fmla="*/ 1312863 w 3209"/>
              <a:gd name="T11" fmla="*/ 733425 h 2637"/>
              <a:gd name="T12" fmla="*/ 1370013 w 3209"/>
              <a:gd name="T13" fmla="*/ 790575 h 2637"/>
              <a:gd name="T14" fmla="*/ 1606550 w 3209"/>
              <a:gd name="T15" fmla="*/ 1077913 h 2637"/>
              <a:gd name="T16" fmla="*/ 1701800 w 3209"/>
              <a:gd name="T17" fmla="*/ 1249363 h 2637"/>
              <a:gd name="T18" fmla="*/ 1846263 w 3209"/>
              <a:gd name="T19" fmla="*/ 1431925 h 2637"/>
              <a:gd name="T20" fmla="*/ 1922463 w 3209"/>
              <a:gd name="T21" fmla="*/ 1590675 h 2637"/>
              <a:gd name="T22" fmla="*/ 1979613 w 3209"/>
              <a:gd name="T23" fmla="*/ 1685925 h 2637"/>
              <a:gd name="T24" fmla="*/ 2074863 w 3209"/>
              <a:gd name="T25" fmla="*/ 1895475 h 2637"/>
              <a:gd name="T26" fmla="*/ 2170113 w 3209"/>
              <a:gd name="T27" fmla="*/ 2181225 h 2637"/>
              <a:gd name="T28" fmla="*/ 2239963 w 3209"/>
              <a:gd name="T29" fmla="*/ 2384425 h 2637"/>
              <a:gd name="T30" fmla="*/ 2271713 w 3209"/>
              <a:gd name="T31" fmla="*/ 2441575 h 2637"/>
              <a:gd name="T32" fmla="*/ 2303463 w 3209"/>
              <a:gd name="T33" fmla="*/ 2511425 h 2637"/>
              <a:gd name="T34" fmla="*/ 2316163 w 3209"/>
              <a:gd name="T35" fmla="*/ 2701925 h 2637"/>
              <a:gd name="T36" fmla="*/ 2360613 w 3209"/>
              <a:gd name="T37" fmla="*/ 2847975 h 2637"/>
              <a:gd name="T38" fmla="*/ 2417763 w 3209"/>
              <a:gd name="T39" fmla="*/ 3057525 h 2637"/>
              <a:gd name="T40" fmla="*/ 2455863 w 3209"/>
              <a:gd name="T41" fmla="*/ 3609976 h 2637"/>
              <a:gd name="T42" fmla="*/ 2513013 w 3209"/>
              <a:gd name="T43" fmla="*/ 3819526 h 2637"/>
              <a:gd name="T44" fmla="*/ 2503488 w 3209"/>
              <a:gd name="T45" fmla="*/ 3943351 h 2637"/>
              <a:gd name="T46" fmla="*/ 2570163 w 3209"/>
              <a:gd name="T47" fmla="*/ 4143376 h 2637"/>
              <a:gd name="T48" fmla="*/ 2570163 w 3209"/>
              <a:gd name="T49" fmla="*/ 4181476 h 2637"/>
              <a:gd name="T50" fmla="*/ 2579688 w 3209"/>
              <a:gd name="T51" fmla="*/ 4133851 h 2637"/>
              <a:gd name="T52" fmla="*/ 2589213 w 3209"/>
              <a:gd name="T53" fmla="*/ 4019551 h 2637"/>
              <a:gd name="T54" fmla="*/ 2722563 w 3209"/>
              <a:gd name="T55" fmla="*/ 3038475 h 2637"/>
              <a:gd name="T56" fmla="*/ 2817813 w 3209"/>
              <a:gd name="T57" fmla="*/ 2663825 h 2637"/>
              <a:gd name="T58" fmla="*/ 2836863 w 3209"/>
              <a:gd name="T59" fmla="*/ 2543175 h 2637"/>
              <a:gd name="T60" fmla="*/ 2925763 w 3209"/>
              <a:gd name="T61" fmla="*/ 2346325 h 2637"/>
              <a:gd name="T62" fmla="*/ 3103563 w 3209"/>
              <a:gd name="T63" fmla="*/ 1819275 h 2637"/>
              <a:gd name="T64" fmla="*/ 3351213 w 3209"/>
              <a:gd name="T65" fmla="*/ 1368425 h 2637"/>
              <a:gd name="T66" fmla="*/ 3465513 w 3209"/>
              <a:gd name="T67" fmla="*/ 1209675 h 2637"/>
              <a:gd name="T68" fmla="*/ 3675063 w 3209"/>
              <a:gd name="T69" fmla="*/ 923925 h 2637"/>
              <a:gd name="T70" fmla="*/ 3922713 w 3209"/>
              <a:gd name="T71" fmla="*/ 657225 h 2637"/>
              <a:gd name="T72" fmla="*/ 3960813 w 3209"/>
              <a:gd name="T73" fmla="*/ 600075 h 2637"/>
              <a:gd name="T74" fmla="*/ 4075113 w 3209"/>
              <a:gd name="T75" fmla="*/ 523875 h 2637"/>
              <a:gd name="T76" fmla="*/ 4570413 w 3209"/>
              <a:gd name="T77" fmla="*/ 219075 h 2637"/>
              <a:gd name="T78" fmla="*/ 4741863 w 3209"/>
              <a:gd name="T79" fmla="*/ 104775 h 2637"/>
              <a:gd name="T80" fmla="*/ 4932363 w 3209"/>
              <a:gd name="T81" fmla="*/ 66675 h 2637"/>
              <a:gd name="T82" fmla="*/ 5003801 w 3209"/>
              <a:gd name="T83" fmla="*/ 42863 h 2637"/>
              <a:gd name="T84" fmla="*/ 38100 w 3209"/>
              <a:gd name="T85" fmla="*/ 30163 h 2637"/>
              <a:gd name="T86" fmla="*/ 36513 w 3209"/>
              <a:gd name="T87" fmla="*/ 85725 h 2637"/>
              <a:gd name="T88" fmla="*/ 246063 w 3209"/>
              <a:gd name="T89" fmla="*/ 104775 h 2637"/>
              <a:gd name="T90" fmla="*/ 474663 w 3209"/>
              <a:gd name="T91" fmla="*/ 142875 h 263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3209"/>
              <a:gd name="T139" fmla="*/ 0 h 2637"/>
              <a:gd name="T140" fmla="*/ 3209 w 3209"/>
              <a:gd name="T141" fmla="*/ 2637 h 263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3209" h="2637">
                <a:moveTo>
                  <a:pt x="299" y="90"/>
                </a:moveTo>
                <a:cubicBezTo>
                  <a:pt x="315" y="114"/>
                  <a:pt x="384" y="114"/>
                  <a:pt x="408" y="130"/>
                </a:cubicBezTo>
                <a:cubicBezTo>
                  <a:pt x="457" y="162"/>
                  <a:pt x="447" y="208"/>
                  <a:pt x="503" y="222"/>
                </a:cubicBezTo>
                <a:cubicBezTo>
                  <a:pt x="542" y="248"/>
                  <a:pt x="612" y="283"/>
                  <a:pt x="647" y="318"/>
                </a:cubicBezTo>
                <a:cubicBezTo>
                  <a:pt x="680" y="351"/>
                  <a:pt x="718" y="385"/>
                  <a:pt x="755" y="414"/>
                </a:cubicBezTo>
                <a:cubicBezTo>
                  <a:pt x="778" y="432"/>
                  <a:pt x="803" y="446"/>
                  <a:pt x="827" y="462"/>
                </a:cubicBezTo>
                <a:cubicBezTo>
                  <a:pt x="841" y="471"/>
                  <a:pt x="850" y="487"/>
                  <a:pt x="863" y="498"/>
                </a:cubicBezTo>
                <a:cubicBezTo>
                  <a:pt x="913" y="540"/>
                  <a:pt x="965" y="632"/>
                  <a:pt x="1012" y="679"/>
                </a:cubicBezTo>
                <a:cubicBezTo>
                  <a:pt x="1050" y="724"/>
                  <a:pt x="1047" y="750"/>
                  <a:pt x="1072" y="787"/>
                </a:cubicBezTo>
                <a:cubicBezTo>
                  <a:pt x="1097" y="824"/>
                  <a:pt x="1140" y="866"/>
                  <a:pt x="1163" y="902"/>
                </a:cubicBezTo>
                <a:cubicBezTo>
                  <a:pt x="1175" y="938"/>
                  <a:pt x="1195" y="967"/>
                  <a:pt x="1211" y="1002"/>
                </a:cubicBezTo>
                <a:cubicBezTo>
                  <a:pt x="1221" y="1025"/>
                  <a:pt x="1239" y="1038"/>
                  <a:pt x="1247" y="1062"/>
                </a:cubicBezTo>
                <a:cubicBezTo>
                  <a:pt x="1262" y="1106"/>
                  <a:pt x="1290" y="1151"/>
                  <a:pt x="1307" y="1194"/>
                </a:cubicBezTo>
                <a:cubicBezTo>
                  <a:pt x="1330" y="1252"/>
                  <a:pt x="1347" y="1314"/>
                  <a:pt x="1367" y="1374"/>
                </a:cubicBezTo>
                <a:cubicBezTo>
                  <a:pt x="1381" y="1417"/>
                  <a:pt x="1397" y="1459"/>
                  <a:pt x="1411" y="1502"/>
                </a:cubicBezTo>
                <a:cubicBezTo>
                  <a:pt x="1415" y="1514"/>
                  <a:pt x="1427" y="1526"/>
                  <a:pt x="1431" y="1538"/>
                </a:cubicBezTo>
                <a:cubicBezTo>
                  <a:pt x="1435" y="1550"/>
                  <a:pt x="1451" y="1582"/>
                  <a:pt x="1451" y="1582"/>
                </a:cubicBezTo>
                <a:cubicBezTo>
                  <a:pt x="1455" y="1630"/>
                  <a:pt x="1446" y="1656"/>
                  <a:pt x="1459" y="1702"/>
                </a:cubicBezTo>
                <a:cubicBezTo>
                  <a:pt x="1467" y="1730"/>
                  <a:pt x="1478" y="1767"/>
                  <a:pt x="1487" y="1794"/>
                </a:cubicBezTo>
                <a:cubicBezTo>
                  <a:pt x="1517" y="1885"/>
                  <a:pt x="1506" y="1841"/>
                  <a:pt x="1523" y="1926"/>
                </a:cubicBezTo>
                <a:cubicBezTo>
                  <a:pt x="1532" y="2114"/>
                  <a:pt x="1524" y="2136"/>
                  <a:pt x="1547" y="2274"/>
                </a:cubicBezTo>
                <a:cubicBezTo>
                  <a:pt x="1558" y="2342"/>
                  <a:pt x="1560" y="2336"/>
                  <a:pt x="1583" y="2406"/>
                </a:cubicBezTo>
                <a:cubicBezTo>
                  <a:pt x="1591" y="2430"/>
                  <a:pt x="1577" y="2484"/>
                  <a:pt x="1577" y="2484"/>
                </a:cubicBezTo>
                <a:cubicBezTo>
                  <a:pt x="1581" y="2528"/>
                  <a:pt x="1606" y="2568"/>
                  <a:pt x="1619" y="2610"/>
                </a:cubicBezTo>
                <a:cubicBezTo>
                  <a:pt x="1623" y="2624"/>
                  <a:pt x="1605" y="2637"/>
                  <a:pt x="1619" y="2634"/>
                </a:cubicBezTo>
                <a:cubicBezTo>
                  <a:pt x="1631" y="2631"/>
                  <a:pt x="1622" y="2616"/>
                  <a:pt x="1625" y="2604"/>
                </a:cubicBezTo>
                <a:cubicBezTo>
                  <a:pt x="1630" y="2580"/>
                  <a:pt x="1627" y="2556"/>
                  <a:pt x="1631" y="2532"/>
                </a:cubicBezTo>
                <a:cubicBezTo>
                  <a:pt x="1638" y="2335"/>
                  <a:pt x="1678" y="2111"/>
                  <a:pt x="1715" y="1914"/>
                </a:cubicBezTo>
                <a:cubicBezTo>
                  <a:pt x="1723" y="1871"/>
                  <a:pt x="1746" y="1722"/>
                  <a:pt x="1775" y="1678"/>
                </a:cubicBezTo>
                <a:cubicBezTo>
                  <a:pt x="1791" y="1654"/>
                  <a:pt x="1787" y="1602"/>
                  <a:pt x="1787" y="1602"/>
                </a:cubicBezTo>
                <a:cubicBezTo>
                  <a:pt x="1799" y="1553"/>
                  <a:pt x="1811" y="1526"/>
                  <a:pt x="1843" y="1478"/>
                </a:cubicBezTo>
                <a:cubicBezTo>
                  <a:pt x="1859" y="1358"/>
                  <a:pt x="1915" y="1265"/>
                  <a:pt x="1955" y="1146"/>
                </a:cubicBezTo>
                <a:cubicBezTo>
                  <a:pt x="1979" y="1073"/>
                  <a:pt x="2061" y="912"/>
                  <a:pt x="2111" y="862"/>
                </a:cubicBezTo>
                <a:cubicBezTo>
                  <a:pt x="2171" y="778"/>
                  <a:pt x="2153" y="822"/>
                  <a:pt x="2183" y="762"/>
                </a:cubicBezTo>
                <a:cubicBezTo>
                  <a:pt x="2216" y="695"/>
                  <a:pt x="2252" y="624"/>
                  <a:pt x="2315" y="582"/>
                </a:cubicBezTo>
                <a:cubicBezTo>
                  <a:pt x="2357" y="519"/>
                  <a:pt x="2408" y="456"/>
                  <a:pt x="2471" y="414"/>
                </a:cubicBezTo>
                <a:cubicBezTo>
                  <a:pt x="2479" y="402"/>
                  <a:pt x="2484" y="387"/>
                  <a:pt x="2495" y="378"/>
                </a:cubicBezTo>
                <a:cubicBezTo>
                  <a:pt x="2517" y="359"/>
                  <a:pt x="2567" y="330"/>
                  <a:pt x="2567" y="330"/>
                </a:cubicBezTo>
                <a:cubicBezTo>
                  <a:pt x="2640" y="221"/>
                  <a:pt x="2760" y="178"/>
                  <a:pt x="2879" y="138"/>
                </a:cubicBezTo>
                <a:cubicBezTo>
                  <a:pt x="2879" y="138"/>
                  <a:pt x="2969" y="78"/>
                  <a:pt x="2987" y="66"/>
                </a:cubicBezTo>
                <a:cubicBezTo>
                  <a:pt x="3010" y="51"/>
                  <a:pt x="3100" y="43"/>
                  <a:pt x="3107" y="42"/>
                </a:cubicBezTo>
                <a:cubicBezTo>
                  <a:pt x="3193" y="13"/>
                  <a:pt x="3209" y="65"/>
                  <a:pt x="3152" y="27"/>
                </a:cubicBezTo>
                <a:cubicBezTo>
                  <a:pt x="2108" y="34"/>
                  <a:pt x="1067" y="0"/>
                  <a:pt x="24" y="19"/>
                </a:cubicBezTo>
                <a:cubicBezTo>
                  <a:pt x="0" y="67"/>
                  <a:pt x="8" y="48"/>
                  <a:pt x="23" y="54"/>
                </a:cubicBezTo>
                <a:cubicBezTo>
                  <a:pt x="64" y="71"/>
                  <a:pt x="111" y="58"/>
                  <a:pt x="155" y="66"/>
                </a:cubicBezTo>
                <a:cubicBezTo>
                  <a:pt x="225" y="78"/>
                  <a:pt x="237" y="111"/>
                  <a:pt x="299" y="90"/>
                </a:cubicBezTo>
                <a:close/>
              </a:path>
            </a:pathLst>
          </a:custGeom>
          <a:pattFill prst="horzBrick">
            <a:fgClr>
              <a:srgbClr val="DDDDDD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0179" name="Line 3"/>
          <p:cNvSpPr>
            <a:spLocks noChangeShapeType="1"/>
          </p:cNvSpPr>
          <p:nvPr/>
        </p:nvSpPr>
        <p:spPr bwMode="auto">
          <a:xfrm flipV="1">
            <a:off x="381000" y="5943600"/>
            <a:ext cx="8382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725488" y="5943600"/>
            <a:ext cx="874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b="1">
                <a:solidFill>
                  <a:srgbClr val="FF0000"/>
                </a:solidFill>
                <a:latin typeface="Comic Sans MS" pitchFamily="66" charset="0"/>
              </a:rPr>
              <a:t>DNA</a:t>
            </a:r>
            <a:endParaRPr lang="it-IT" altLang="it-IT" b="1">
              <a:solidFill>
                <a:srgbClr val="FF0000"/>
              </a:solidFill>
            </a:endParaRP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6705600" y="5867400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b="1">
                <a:solidFill>
                  <a:srgbClr val="FF0000"/>
                </a:solidFill>
                <a:latin typeface="Comic Sans MS" pitchFamily="66" charset="0"/>
              </a:rPr>
              <a:t>comportamento</a:t>
            </a:r>
            <a:endParaRPr lang="it-IT" altLang="it-IT"/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3581400" y="5486400"/>
            <a:ext cx="2228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>
                <a:solidFill>
                  <a:srgbClr val="FF0000"/>
                </a:solidFill>
              </a:rPr>
              <a:t>memoria della specie</a:t>
            </a:r>
            <a:endParaRPr lang="it-IT" altLang="it-IT" sz="1800" b="1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3657600" y="6016625"/>
            <a:ext cx="215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>
                <a:solidFill>
                  <a:srgbClr val="FF0000"/>
                </a:solidFill>
              </a:rPr>
              <a:t>Istinto  e irrazionale</a:t>
            </a: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3276600" y="6262688"/>
            <a:ext cx="2844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>
                <a:solidFill>
                  <a:srgbClr val="FF0000"/>
                </a:solidFill>
              </a:rPr>
              <a:t>tecnicismo e meccanicismo </a:t>
            </a:r>
            <a:endParaRPr lang="it-IT" altLang="it-IT">
              <a:solidFill>
                <a:srgbClr val="FF0000"/>
              </a:solidFill>
            </a:endParaRPr>
          </a:p>
        </p:txBody>
      </p:sp>
      <p:grpSp>
        <p:nvGrpSpPr>
          <p:cNvPr id="50185" name="Group 9"/>
          <p:cNvGrpSpPr>
            <a:grpSpLocks/>
          </p:cNvGrpSpPr>
          <p:nvPr/>
        </p:nvGrpSpPr>
        <p:grpSpPr bwMode="auto">
          <a:xfrm>
            <a:off x="1905000" y="914400"/>
            <a:ext cx="5557838" cy="4267200"/>
            <a:chOff x="1200" y="576"/>
            <a:chExt cx="3501" cy="2688"/>
          </a:xfrm>
        </p:grpSpPr>
        <p:sp>
          <p:nvSpPr>
            <p:cNvPr id="50274" name="Arc 10"/>
            <p:cNvSpPr>
              <a:spLocks/>
            </p:cNvSpPr>
            <p:nvPr/>
          </p:nvSpPr>
          <p:spPr bwMode="auto">
            <a:xfrm flipH="1">
              <a:off x="2976" y="576"/>
              <a:ext cx="1725" cy="2688"/>
            </a:xfrm>
            <a:custGeom>
              <a:avLst/>
              <a:gdLst>
                <a:gd name="T0" fmla="*/ 0 w 22181"/>
                <a:gd name="T1" fmla="*/ 0 h 21600"/>
                <a:gd name="T2" fmla="*/ 134 w 22181"/>
                <a:gd name="T3" fmla="*/ 335 h 21600"/>
                <a:gd name="T4" fmla="*/ 3 w 22181"/>
                <a:gd name="T5" fmla="*/ 335 h 21600"/>
                <a:gd name="T6" fmla="*/ 0 60000 65536"/>
                <a:gd name="T7" fmla="*/ 0 60000 65536"/>
                <a:gd name="T8" fmla="*/ 0 60000 65536"/>
                <a:gd name="T9" fmla="*/ 0 w 22181"/>
                <a:gd name="T10" fmla="*/ 0 h 21600"/>
                <a:gd name="T11" fmla="*/ 22181 w 2218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81" h="21600" fill="none" extrusionOk="0">
                  <a:moveTo>
                    <a:pt x="-1" y="7"/>
                  </a:moveTo>
                  <a:cubicBezTo>
                    <a:pt x="193" y="2"/>
                    <a:pt x="387" y="-1"/>
                    <a:pt x="581" y="0"/>
                  </a:cubicBezTo>
                  <a:cubicBezTo>
                    <a:pt x="12510" y="0"/>
                    <a:pt x="22181" y="9670"/>
                    <a:pt x="22181" y="21600"/>
                  </a:cubicBezTo>
                </a:path>
                <a:path w="22181" h="21600" stroke="0" extrusionOk="0">
                  <a:moveTo>
                    <a:pt x="-1" y="7"/>
                  </a:moveTo>
                  <a:cubicBezTo>
                    <a:pt x="193" y="2"/>
                    <a:pt x="387" y="-1"/>
                    <a:pt x="581" y="0"/>
                  </a:cubicBezTo>
                  <a:cubicBezTo>
                    <a:pt x="12510" y="0"/>
                    <a:pt x="22181" y="9670"/>
                    <a:pt x="22181" y="21600"/>
                  </a:cubicBezTo>
                  <a:lnTo>
                    <a:pt x="581" y="21600"/>
                  </a:lnTo>
                  <a:close/>
                </a:path>
              </a:pathLst>
            </a:custGeom>
            <a:noFill/>
            <a:ln w="571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0275" name="Arc 11"/>
            <p:cNvSpPr>
              <a:spLocks/>
            </p:cNvSpPr>
            <p:nvPr/>
          </p:nvSpPr>
          <p:spPr bwMode="auto">
            <a:xfrm>
              <a:off x="1200" y="576"/>
              <a:ext cx="1725" cy="2688"/>
            </a:xfrm>
            <a:custGeom>
              <a:avLst/>
              <a:gdLst>
                <a:gd name="T0" fmla="*/ 0 w 22181"/>
                <a:gd name="T1" fmla="*/ 0 h 21600"/>
                <a:gd name="T2" fmla="*/ 134 w 22181"/>
                <a:gd name="T3" fmla="*/ 335 h 21600"/>
                <a:gd name="T4" fmla="*/ 3 w 22181"/>
                <a:gd name="T5" fmla="*/ 335 h 21600"/>
                <a:gd name="T6" fmla="*/ 0 60000 65536"/>
                <a:gd name="T7" fmla="*/ 0 60000 65536"/>
                <a:gd name="T8" fmla="*/ 0 60000 65536"/>
                <a:gd name="T9" fmla="*/ 0 w 22181"/>
                <a:gd name="T10" fmla="*/ 0 h 21600"/>
                <a:gd name="T11" fmla="*/ 22181 w 2218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81" h="21600" fill="none" extrusionOk="0">
                  <a:moveTo>
                    <a:pt x="-1" y="7"/>
                  </a:moveTo>
                  <a:cubicBezTo>
                    <a:pt x="193" y="2"/>
                    <a:pt x="387" y="-1"/>
                    <a:pt x="581" y="0"/>
                  </a:cubicBezTo>
                  <a:cubicBezTo>
                    <a:pt x="12510" y="0"/>
                    <a:pt x="22181" y="9670"/>
                    <a:pt x="22181" y="21600"/>
                  </a:cubicBezTo>
                </a:path>
                <a:path w="22181" h="21600" stroke="0" extrusionOk="0">
                  <a:moveTo>
                    <a:pt x="-1" y="7"/>
                  </a:moveTo>
                  <a:cubicBezTo>
                    <a:pt x="193" y="2"/>
                    <a:pt x="387" y="-1"/>
                    <a:pt x="581" y="0"/>
                  </a:cubicBezTo>
                  <a:cubicBezTo>
                    <a:pt x="12510" y="0"/>
                    <a:pt x="22181" y="9670"/>
                    <a:pt x="22181" y="21600"/>
                  </a:cubicBezTo>
                  <a:lnTo>
                    <a:pt x="581" y="21600"/>
                  </a:lnTo>
                  <a:close/>
                </a:path>
              </a:pathLst>
            </a:custGeom>
            <a:noFill/>
            <a:ln w="571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50186" name="Line 12"/>
          <p:cNvSpPr>
            <a:spLocks noChangeShapeType="1"/>
          </p:cNvSpPr>
          <p:nvPr/>
        </p:nvSpPr>
        <p:spPr bwMode="auto">
          <a:xfrm>
            <a:off x="990600" y="5181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0187" name="Line 13"/>
          <p:cNvSpPr>
            <a:spLocks noChangeShapeType="1"/>
          </p:cNvSpPr>
          <p:nvPr/>
        </p:nvSpPr>
        <p:spPr bwMode="auto">
          <a:xfrm flipV="1">
            <a:off x="762000" y="228600"/>
            <a:ext cx="0" cy="6400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0188" name="Text Box 14"/>
          <p:cNvSpPr txBox="1">
            <a:spLocks noChangeArrowheads="1"/>
          </p:cNvSpPr>
          <p:nvPr/>
        </p:nvSpPr>
        <p:spPr bwMode="auto">
          <a:xfrm rot="-5361683">
            <a:off x="-256381" y="2745581"/>
            <a:ext cx="1200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3200">
                <a:solidFill>
                  <a:schemeClr val="accent1"/>
                </a:solidFill>
              </a:rPr>
              <a:t>tempo</a:t>
            </a:r>
          </a:p>
        </p:txBody>
      </p:sp>
      <p:sp>
        <p:nvSpPr>
          <p:cNvPr id="50189" name="Text Box 15"/>
          <p:cNvSpPr txBox="1">
            <a:spLocks noChangeArrowheads="1"/>
          </p:cNvSpPr>
          <p:nvPr/>
        </p:nvSpPr>
        <p:spPr bwMode="auto">
          <a:xfrm rot="-5400000">
            <a:off x="407194" y="2564606"/>
            <a:ext cx="19907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2800"/>
              <a:t>Simbolismo </a:t>
            </a:r>
          </a:p>
        </p:txBody>
      </p:sp>
      <p:grpSp>
        <p:nvGrpSpPr>
          <p:cNvPr id="50190" name="Group 16"/>
          <p:cNvGrpSpPr>
            <a:grpSpLocks/>
          </p:cNvGrpSpPr>
          <p:nvPr/>
        </p:nvGrpSpPr>
        <p:grpSpPr bwMode="auto">
          <a:xfrm>
            <a:off x="2206625" y="2895600"/>
            <a:ext cx="3965575" cy="533400"/>
            <a:chOff x="1390" y="1824"/>
            <a:chExt cx="2498" cy="336"/>
          </a:xfrm>
        </p:grpSpPr>
        <p:sp>
          <p:nvSpPr>
            <p:cNvPr id="50272" name="Line 17"/>
            <p:cNvSpPr>
              <a:spLocks noChangeShapeType="1"/>
            </p:cNvSpPr>
            <p:nvPr/>
          </p:nvSpPr>
          <p:spPr bwMode="auto">
            <a:xfrm flipV="1">
              <a:off x="1968" y="2160"/>
              <a:ext cx="192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0273" name="Text Box 18"/>
            <p:cNvSpPr txBox="1">
              <a:spLocks noChangeArrowheads="1"/>
            </p:cNvSpPr>
            <p:nvPr/>
          </p:nvSpPr>
          <p:spPr bwMode="auto">
            <a:xfrm>
              <a:off x="1390" y="1824"/>
              <a:ext cx="778" cy="218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it-IT" altLang="it-IT" sz="1600" b="1">
                  <a:solidFill>
                    <a:srgbClr val="FF0000"/>
                  </a:solidFill>
                </a:rPr>
                <a:t>strumentale</a:t>
              </a:r>
              <a:endParaRPr lang="it-IT" altLang="it-IT" sz="1600"/>
            </a:p>
          </p:txBody>
        </p:sp>
      </p:grpSp>
      <p:grpSp>
        <p:nvGrpSpPr>
          <p:cNvPr id="50191" name="Group 19"/>
          <p:cNvGrpSpPr>
            <a:grpSpLocks/>
          </p:cNvGrpSpPr>
          <p:nvPr/>
        </p:nvGrpSpPr>
        <p:grpSpPr bwMode="auto">
          <a:xfrm>
            <a:off x="2041525" y="1966913"/>
            <a:ext cx="4740275" cy="547687"/>
            <a:chOff x="1286" y="1239"/>
            <a:chExt cx="2986" cy="345"/>
          </a:xfrm>
        </p:grpSpPr>
        <p:sp>
          <p:nvSpPr>
            <p:cNvPr id="50270" name="Line 20"/>
            <p:cNvSpPr>
              <a:spLocks noChangeShapeType="1"/>
            </p:cNvSpPr>
            <p:nvPr/>
          </p:nvSpPr>
          <p:spPr bwMode="auto">
            <a:xfrm>
              <a:off x="1488" y="1584"/>
              <a:ext cx="2784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0271" name="Text Box 21"/>
            <p:cNvSpPr txBox="1">
              <a:spLocks noChangeArrowheads="1"/>
            </p:cNvSpPr>
            <p:nvPr/>
          </p:nvSpPr>
          <p:spPr bwMode="auto">
            <a:xfrm>
              <a:off x="1286" y="1239"/>
              <a:ext cx="486" cy="218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it-IT" altLang="it-IT" sz="1600" b="1">
                  <a:solidFill>
                    <a:schemeClr val="accent1"/>
                  </a:solidFill>
                </a:rPr>
                <a:t>sociale</a:t>
              </a:r>
              <a:endParaRPr lang="it-IT" altLang="it-IT">
                <a:solidFill>
                  <a:schemeClr val="accent1"/>
                </a:solidFill>
              </a:endParaRPr>
            </a:p>
          </p:txBody>
        </p:sp>
      </p:grpSp>
      <p:sp>
        <p:nvSpPr>
          <p:cNvPr id="50192" name="Text Box 22"/>
          <p:cNvSpPr txBox="1">
            <a:spLocks noChangeArrowheads="1"/>
          </p:cNvSpPr>
          <p:nvPr/>
        </p:nvSpPr>
        <p:spPr bwMode="auto">
          <a:xfrm>
            <a:off x="7772400" y="2590800"/>
            <a:ext cx="1319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>
                <a:solidFill>
                  <a:srgbClr val="0000FF"/>
                </a:solidFill>
                <a:latin typeface="Comic Sans MS" pitchFamily="66" charset="0"/>
              </a:rPr>
              <a:t>cultura</a:t>
            </a:r>
            <a:endParaRPr lang="it-IT" altLang="it-IT">
              <a:solidFill>
                <a:srgbClr val="0000FF"/>
              </a:solidFill>
            </a:endParaRPr>
          </a:p>
        </p:txBody>
      </p:sp>
      <p:sp>
        <p:nvSpPr>
          <p:cNvPr id="50193" name="Text Box 23"/>
          <p:cNvSpPr txBox="1">
            <a:spLocks noChangeArrowheads="1"/>
          </p:cNvSpPr>
          <p:nvPr/>
        </p:nvSpPr>
        <p:spPr bwMode="auto">
          <a:xfrm>
            <a:off x="3333750" y="528638"/>
            <a:ext cx="2686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>
                <a:solidFill>
                  <a:srgbClr val="0000FF"/>
                </a:solidFill>
                <a:latin typeface="Comic Sans MS" pitchFamily="66" charset="0"/>
              </a:rPr>
              <a:t>Progettualità razionale</a:t>
            </a:r>
            <a:endParaRPr lang="it-IT" altLang="it-IT"/>
          </a:p>
        </p:txBody>
      </p:sp>
      <p:sp>
        <p:nvSpPr>
          <p:cNvPr id="50194" name="Text Box 24"/>
          <p:cNvSpPr txBox="1">
            <a:spLocks noChangeArrowheads="1"/>
          </p:cNvSpPr>
          <p:nvPr/>
        </p:nvSpPr>
        <p:spPr bwMode="auto">
          <a:xfrm>
            <a:off x="2895600" y="228600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>
                <a:solidFill>
                  <a:srgbClr val="0000FF"/>
                </a:solidFill>
              </a:rPr>
              <a:t>memoria individuale ed esperienza</a:t>
            </a:r>
            <a:r>
              <a:rPr lang="it-IT" altLang="it-IT"/>
              <a:t> </a:t>
            </a:r>
          </a:p>
        </p:txBody>
      </p:sp>
      <p:sp>
        <p:nvSpPr>
          <p:cNvPr id="50195" name="Rectangle 25"/>
          <p:cNvSpPr>
            <a:spLocks noChangeArrowheads="1"/>
          </p:cNvSpPr>
          <p:nvPr/>
        </p:nvSpPr>
        <p:spPr bwMode="auto">
          <a:xfrm rot="-5400000">
            <a:off x="5829300" y="2492375"/>
            <a:ext cx="24225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b="1">
                <a:solidFill>
                  <a:srgbClr val="FF0000"/>
                </a:solidFill>
                <a:latin typeface="Comic Sans MS" pitchFamily="66" charset="0"/>
              </a:rPr>
              <a:t>Comportamento</a:t>
            </a:r>
          </a:p>
          <a:p>
            <a:pPr algn="l"/>
            <a:r>
              <a:rPr lang="it-IT" altLang="it-IT" b="1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altLang="it-IT" b="1">
                <a:solidFill>
                  <a:srgbClr val="0000FF"/>
                </a:solidFill>
                <a:latin typeface="Comic Sans MS" pitchFamily="66" charset="0"/>
              </a:rPr>
              <a:t>differenziato</a:t>
            </a:r>
            <a:endParaRPr lang="it-IT" altLang="it-IT" b="1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0196" name="Text Box 26"/>
          <p:cNvSpPr txBox="1">
            <a:spLocks noChangeArrowheads="1"/>
          </p:cNvSpPr>
          <p:nvPr/>
        </p:nvSpPr>
        <p:spPr bwMode="auto">
          <a:xfrm>
            <a:off x="7415213" y="2590800"/>
            <a:ext cx="357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b="1">
                <a:solidFill>
                  <a:srgbClr val="0000FF"/>
                </a:solidFill>
              </a:rPr>
              <a:t>=</a:t>
            </a:r>
            <a:endParaRPr lang="it-IT" altLang="it-IT"/>
          </a:p>
        </p:txBody>
      </p:sp>
      <p:grpSp>
        <p:nvGrpSpPr>
          <p:cNvPr id="50197" name="Group 27"/>
          <p:cNvGrpSpPr>
            <a:grpSpLocks/>
          </p:cNvGrpSpPr>
          <p:nvPr/>
        </p:nvGrpSpPr>
        <p:grpSpPr bwMode="auto">
          <a:xfrm>
            <a:off x="3200400" y="4038600"/>
            <a:ext cx="2590800" cy="533400"/>
            <a:chOff x="1968" y="2352"/>
            <a:chExt cx="1632" cy="336"/>
          </a:xfrm>
        </p:grpSpPr>
        <p:sp>
          <p:nvSpPr>
            <p:cNvPr id="50268" name="Line 28"/>
            <p:cNvSpPr>
              <a:spLocks noChangeShapeType="1"/>
            </p:cNvSpPr>
            <p:nvPr/>
          </p:nvSpPr>
          <p:spPr bwMode="auto">
            <a:xfrm>
              <a:off x="2160" y="2688"/>
              <a:ext cx="144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0269" name="Text Box 29"/>
            <p:cNvSpPr txBox="1">
              <a:spLocks noChangeArrowheads="1"/>
            </p:cNvSpPr>
            <p:nvPr/>
          </p:nvSpPr>
          <p:spPr bwMode="auto">
            <a:xfrm>
              <a:off x="1968" y="2352"/>
              <a:ext cx="614" cy="218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it-IT" altLang="it-IT" sz="1600" b="1">
                  <a:solidFill>
                    <a:srgbClr val="FF0000"/>
                  </a:solidFill>
                </a:rPr>
                <a:t>biologico</a:t>
              </a:r>
              <a:endParaRPr lang="it-IT" altLang="it-IT"/>
            </a:p>
          </p:txBody>
        </p:sp>
      </p:grpSp>
      <p:sp>
        <p:nvSpPr>
          <p:cNvPr id="50198" name="Text Box 30"/>
          <p:cNvSpPr txBox="1">
            <a:spLocks noChangeArrowheads="1"/>
          </p:cNvSpPr>
          <p:nvPr/>
        </p:nvSpPr>
        <p:spPr bwMode="auto">
          <a:xfrm>
            <a:off x="3511550" y="5219700"/>
            <a:ext cx="2457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>
                <a:solidFill>
                  <a:srgbClr val="FF0000"/>
                </a:solidFill>
              </a:rPr>
              <a:t>selezione naturale forte</a:t>
            </a:r>
            <a:endParaRPr lang="it-IT" altLang="it-IT"/>
          </a:p>
        </p:txBody>
      </p:sp>
      <p:sp>
        <p:nvSpPr>
          <p:cNvPr id="50199" name="Rectangle 31"/>
          <p:cNvSpPr>
            <a:spLocks noChangeArrowheads="1"/>
          </p:cNvSpPr>
          <p:nvPr/>
        </p:nvSpPr>
        <p:spPr bwMode="auto">
          <a:xfrm>
            <a:off x="2393950" y="0"/>
            <a:ext cx="4540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>
                <a:solidFill>
                  <a:srgbClr val="FF0000"/>
                </a:solidFill>
              </a:rPr>
              <a:t>selezione naturale debole selezione artificiale</a:t>
            </a:r>
          </a:p>
        </p:txBody>
      </p:sp>
      <p:grpSp>
        <p:nvGrpSpPr>
          <p:cNvPr id="50200" name="Group 32"/>
          <p:cNvGrpSpPr>
            <a:grpSpLocks/>
          </p:cNvGrpSpPr>
          <p:nvPr/>
        </p:nvGrpSpPr>
        <p:grpSpPr bwMode="auto">
          <a:xfrm>
            <a:off x="2667000" y="914400"/>
            <a:ext cx="3962400" cy="3048000"/>
            <a:chOff x="1680" y="576"/>
            <a:chExt cx="2496" cy="1920"/>
          </a:xfrm>
        </p:grpSpPr>
        <p:sp>
          <p:nvSpPr>
            <p:cNvPr id="50206" name="Oval 33"/>
            <p:cNvSpPr>
              <a:spLocks noChangeArrowheads="1"/>
            </p:cNvSpPr>
            <p:nvPr/>
          </p:nvSpPr>
          <p:spPr bwMode="auto">
            <a:xfrm>
              <a:off x="2496" y="91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07" name="Oval 34"/>
            <p:cNvSpPr>
              <a:spLocks noChangeArrowheads="1"/>
            </p:cNvSpPr>
            <p:nvPr/>
          </p:nvSpPr>
          <p:spPr bwMode="auto">
            <a:xfrm>
              <a:off x="2688" y="81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08" name="Oval 35"/>
            <p:cNvSpPr>
              <a:spLocks noChangeArrowheads="1"/>
            </p:cNvSpPr>
            <p:nvPr/>
          </p:nvSpPr>
          <p:spPr bwMode="auto">
            <a:xfrm>
              <a:off x="3360" y="86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09" name="Oval 36"/>
            <p:cNvSpPr>
              <a:spLocks noChangeArrowheads="1"/>
            </p:cNvSpPr>
            <p:nvPr/>
          </p:nvSpPr>
          <p:spPr bwMode="auto">
            <a:xfrm>
              <a:off x="2544" y="72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10" name="Oval 37"/>
            <p:cNvSpPr>
              <a:spLocks noChangeArrowheads="1"/>
            </p:cNvSpPr>
            <p:nvPr/>
          </p:nvSpPr>
          <p:spPr bwMode="auto">
            <a:xfrm>
              <a:off x="3264" y="96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11" name="Oval 38"/>
            <p:cNvSpPr>
              <a:spLocks noChangeArrowheads="1"/>
            </p:cNvSpPr>
            <p:nvPr/>
          </p:nvSpPr>
          <p:spPr bwMode="auto">
            <a:xfrm>
              <a:off x="2928" y="225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12" name="Oval 39"/>
            <p:cNvSpPr>
              <a:spLocks noChangeArrowheads="1"/>
            </p:cNvSpPr>
            <p:nvPr/>
          </p:nvSpPr>
          <p:spPr bwMode="auto">
            <a:xfrm>
              <a:off x="2784" y="163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13" name="Oval 40"/>
            <p:cNvSpPr>
              <a:spLocks noChangeArrowheads="1"/>
            </p:cNvSpPr>
            <p:nvPr/>
          </p:nvSpPr>
          <p:spPr bwMode="auto">
            <a:xfrm>
              <a:off x="3552" y="67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14" name="Oval 41"/>
            <p:cNvSpPr>
              <a:spLocks noChangeArrowheads="1"/>
            </p:cNvSpPr>
            <p:nvPr/>
          </p:nvSpPr>
          <p:spPr bwMode="auto">
            <a:xfrm>
              <a:off x="3120" y="6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15" name="Oval 42"/>
            <p:cNvSpPr>
              <a:spLocks noChangeArrowheads="1"/>
            </p:cNvSpPr>
            <p:nvPr/>
          </p:nvSpPr>
          <p:spPr bwMode="auto">
            <a:xfrm>
              <a:off x="2880" y="57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16" name="Oval 43"/>
            <p:cNvSpPr>
              <a:spLocks noChangeArrowheads="1"/>
            </p:cNvSpPr>
            <p:nvPr/>
          </p:nvSpPr>
          <p:spPr bwMode="auto">
            <a:xfrm>
              <a:off x="3024" y="153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17" name="Oval 44"/>
            <p:cNvSpPr>
              <a:spLocks noChangeArrowheads="1"/>
            </p:cNvSpPr>
            <p:nvPr/>
          </p:nvSpPr>
          <p:spPr bwMode="auto">
            <a:xfrm>
              <a:off x="2592" y="129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18" name="Oval 45"/>
            <p:cNvSpPr>
              <a:spLocks noChangeArrowheads="1"/>
            </p:cNvSpPr>
            <p:nvPr/>
          </p:nvSpPr>
          <p:spPr bwMode="auto">
            <a:xfrm>
              <a:off x="2880" y="206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19" name="Oval 46"/>
            <p:cNvSpPr>
              <a:spLocks noChangeArrowheads="1"/>
            </p:cNvSpPr>
            <p:nvPr/>
          </p:nvSpPr>
          <p:spPr bwMode="auto">
            <a:xfrm>
              <a:off x="2880" y="196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20" name="Oval 47"/>
            <p:cNvSpPr>
              <a:spLocks noChangeArrowheads="1"/>
            </p:cNvSpPr>
            <p:nvPr/>
          </p:nvSpPr>
          <p:spPr bwMode="auto">
            <a:xfrm>
              <a:off x="2928" y="244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21" name="Oval 48"/>
            <p:cNvSpPr>
              <a:spLocks noChangeArrowheads="1"/>
            </p:cNvSpPr>
            <p:nvPr/>
          </p:nvSpPr>
          <p:spPr bwMode="auto">
            <a:xfrm>
              <a:off x="2976" y="196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22" name="Oval 49"/>
            <p:cNvSpPr>
              <a:spLocks noChangeArrowheads="1"/>
            </p:cNvSpPr>
            <p:nvPr/>
          </p:nvSpPr>
          <p:spPr bwMode="auto">
            <a:xfrm>
              <a:off x="3504" y="96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23" name="Oval 50"/>
            <p:cNvSpPr>
              <a:spLocks noChangeArrowheads="1"/>
            </p:cNvSpPr>
            <p:nvPr/>
          </p:nvSpPr>
          <p:spPr bwMode="auto">
            <a:xfrm>
              <a:off x="3264" y="139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24" name="Oval 51"/>
            <p:cNvSpPr>
              <a:spLocks noChangeArrowheads="1"/>
            </p:cNvSpPr>
            <p:nvPr/>
          </p:nvSpPr>
          <p:spPr bwMode="auto">
            <a:xfrm>
              <a:off x="2736" y="148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25" name="Oval 52"/>
            <p:cNvSpPr>
              <a:spLocks noChangeArrowheads="1"/>
            </p:cNvSpPr>
            <p:nvPr/>
          </p:nvSpPr>
          <p:spPr bwMode="auto">
            <a:xfrm>
              <a:off x="2496" y="105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26" name="Oval 53"/>
            <p:cNvSpPr>
              <a:spLocks noChangeArrowheads="1"/>
            </p:cNvSpPr>
            <p:nvPr/>
          </p:nvSpPr>
          <p:spPr bwMode="auto">
            <a:xfrm>
              <a:off x="3216" y="110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27" name="Oval 54"/>
            <p:cNvSpPr>
              <a:spLocks noChangeArrowheads="1"/>
            </p:cNvSpPr>
            <p:nvPr/>
          </p:nvSpPr>
          <p:spPr bwMode="auto">
            <a:xfrm>
              <a:off x="3216" y="81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28" name="Oval 55"/>
            <p:cNvSpPr>
              <a:spLocks noChangeArrowheads="1"/>
            </p:cNvSpPr>
            <p:nvPr/>
          </p:nvSpPr>
          <p:spPr bwMode="auto">
            <a:xfrm>
              <a:off x="3312" y="129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29" name="Oval 56"/>
            <p:cNvSpPr>
              <a:spLocks noChangeArrowheads="1"/>
            </p:cNvSpPr>
            <p:nvPr/>
          </p:nvSpPr>
          <p:spPr bwMode="auto">
            <a:xfrm>
              <a:off x="3072" y="115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30" name="Oval 57"/>
            <p:cNvSpPr>
              <a:spLocks noChangeArrowheads="1"/>
            </p:cNvSpPr>
            <p:nvPr/>
          </p:nvSpPr>
          <p:spPr bwMode="auto">
            <a:xfrm>
              <a:off x="3168" y="124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31" name="Oval 58"/>
            <p:cNvSpPr>
              <a:spLocks noChangeArrowheads="1"/>
            </p:cNvSpPr>
            <p:nvPr/>
          </p:nvSpPr>
          <p:spPr bwMode="auto">
            <a:xfrm>
              <a:off x="3168" y="148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32" name="Oval 59"/>
            <p:cNvSpPr>
              <a:spLocks noChangeArrowheads="1"/>
            </p:cNvSpPr>
            <p:nvPr/>
          </p:nvSpPr>
          <p:spPr bwMode="auto">
            <a:xfrm>
              <a:off x="3312" y="72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33" name="Oval 60"/>
            <p:cNvSpPr>
              <a:spLocks noChangeArrowheads="1"/>
            </p:cNvSpPr>
            <p:nvPr/>
          </p:nvSpPr>
          <p:spPr bwMode="auto">
            <a:xfrm>
              <a:off x="3360" y="115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34" name="Oval 61"/>
            <p:cNvSpPr>
              <a:spLocks noChangeArrowheads="1"/>
            </p:cNvSpPr>
            <p:nvPr/>
          </p:nvSpPr>
          <p:spPr bwMode="auto">
            <a:xfrm>
              <a:off x="3072" y="76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35" name="Oval 62"/>
            <p:cNvSpPr>
              <a:spLocks noChangeArrowheads="1"/>
            </p:cNvSpPr>
            <p:nvPr/>
          </p:nvSpPr>
          <p:spPr bwMode="auto">
            <a:xfrm>
              <a:off x="2208" y="81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36" name="Oval 63"/>
            <p:cNvSpPr>
              <a:spLocks noChangeArrowheads="1"/>
            </p:cNvSpPr>
            <p:nvPr/>
          </p:nvSpPr>
          <p:spPr bwMode="auto">
            <a:xfrm>
              <a:off x="2352" y="720"/>
              <a:ext cx="47" cy="4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37" name="Oval 64"/>
            <p:cNvSpPr>
              <a:spLocks noChangeArrowheads="1"/>
            </p:cNvSpPr>
            <p:nvPr/>
          </p:nvSpPr>
          <p:spPr bwMode="auto">
            <a:xfrm>
              <a:off x="2064" y="67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38" name="Oval 65"/>
            <p:cNvSpPr>
              <a:spLocks noChangeArrowheads="1"/>
            </p:cNvSpPr>
            <p:nvPr/>
          </p:nvSpPr>
          <p:spPr bwMode="auto">
            <a:xfrm>
              <a:off x="2256" y="100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39" name="Oval 66"/>
            <p:cNvSpPr>
              <a:spLocks noChangeArrowheads="1"/>
            </p:cNvSpPr>
            <p:nvPr/>
          </p:nvSpPr>
          <p:spPr bwMode="auto">
            <a:xfrm>
              <a:off x="2688" y="57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40" name="Oval 67"/>
            <p:cNvSpPr>
              <a:spLocks noChangeArrowheads="1"/>
            </p:cNvSpPr>
            <p:nvPr/>
          </p:nvSpPr>
          <p:spPr bwMode="auto">
            <a:xfrm>
              <a:off x="3840" y="67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41" name="Oval 68"/>
            <p:cNvSpPr>
              <a:spLocks noChangeArrowheads="1"/>
            </p:cNvSpPr>
            <p:nvPr/>
          </p:nvSpPr>
          <p:spPr bwMode="auto">
            <a:xfrm>
              <a:off x="2976" y="172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42" name="Oval 69"/>
            <p:cNvSpPr>
              <a:spLocks noChangeArrowheads="1"/>
            </p:cNvSpPr>
            <p:nvPr/>
          </p:nvSpPr>
          <p:spPr bwMode="auto">
            <a:xfrm>
              <a:off x="3120" y="177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43" name="Oval 70"/>
            <p:cNvSpPr>
              <a:spLocks noChangeArrowheads="1"/>
            </p:cNvSpPr>
            <p:nvPr/>
          </p:nvSpPr>
          <p:spPr bwMode="auto">
            <a:xfrm>
              <a:off x="3168" y="100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44" name="Oval 71"/>
            <p:cNvSpPr>
              <a:spLocks noChangeArrowheads="1"/>
            </p:cNvSpPr>
            <p:nvPr/>
          </p:nvSpPr>
          <p:spPr bwMode="auto">
            <a:xfrm>
              <a:off x="2400" y="120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45" name="Oval 72"/>
            <p:cNvSpPr>
              <a:spLocks noChangeArrowheads="1"/>
            </p:cNvSpPr>
            <p:nvPr/>
          </p:nvSpPr>
          <p:spPr bwMode="auto">
            <a:xfrm>
              <a:off x="2592" y="115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46" name="Oval 73"/>
            <p:cNvSpPr>
              <a:spLocks noChangeArrowheads="1"/>
            </p:cNvSpPr>
            <p:nvPr/>
          </p:nvSpPr>
          <p:spPr bwMode="auto">
            <a:xfrm>
              <a:off x="3408" y="57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47" name="Oval 74"/>
            <p:cNvSpPr>
              <a:spLocks noChangeArrowheads="1"/>
            </p:cNvSpPr>
            <p:nvPr/>
          </p:nvSpPr>
          <p:spPr bwMode="auto">
            <a:xfrm>
              <a:off x="3696" y="57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48" name="Oval 75"/>
            <p:cNvSpPr>
              <a:spLocks noChangeArrowheads="1"/>
            </p:cNvSpPr>
            <p:nvPr/>
          </p:nvSpPr>
          <p:spPr bwMode="auto">
            <a:xfrm>
              <a:off x="4128" y="57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49" name="Oval 76"/>
            <p:cNvSpPr>
              <a:spLocks noChangeArrowheads="1"/>
            </p:cNvSpPr>
            <p:nvPr/>
          </p:nvSpPr>
          <p:spPr bwMode="auto">
            <a:xfrm>
              <a:off x="3648" y="81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50" name="Oval 77"/>
            <p:cNvSpPr>
              <a:spLocks noChangeArrowheads="1"/>
            </p:cNvSpPr>
            <p:nvPr/>
          </p:nvSpPr>
          <p:spPr bwMode="auto">
            <a:xfrm>
              <a:off x="3504" y="81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51" name="Oval 78"/>
            <p:cNvSpPr>
              <a:spLocks noChangeArrowheads="1"/>
            </p:cNvSpPr>
            <p:nvPr/>
          </p:nvSpPr>
          <p:spPr bwMode="auto">
            <a:xfrm>
              <a:off x="3360" y="100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52" name="Oval 79"/>
            <p:cNvSpPr>
              <a:spLocks noChangeArrowheads="1"/>
            </p:cNvSpPr>
            <p:nvPr/>
          </p:nvSpPr>
          <p:spPr bwMode="auto">
            <a:xfrm>
              <a:off x="3264" y="6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53" name="Oval 80"/>
            <p:cNvSpPr>
              <a:spLocks noChangeArrowheads="1"/>
            </p:cNvSpPr>
            <p:nvPr/>
          </p:nvSpPr>
          <p:spPr bwMode="auto">
            <a:xfrm>
              <a:off x="3696" y="72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54" name="Oval 81"/>
            <p:cNvSpPr>
              <a:spLocks noChangeArrowheads="1"/>
            </p:cNvSpPr>
            <p:nvPr/>
          </p:nvSpPr>
          <p:spPr bwMode="auto">
            <a:xfrm>
              <a:off x="1680" y="576"/>
              <a:ext cx="47" cy="4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55" name="Oval 82"/>
            <p:cNvSpPr>
              <a:spLocks noChangeArrowheads="1"/>
            </p:cNvSpPr>
            <p:nvPr/>
          </p:nvSpPr>
          <p:spPr bwMode="auto">
            <a:xfrm>
              <a:off x="1872" y="672"/>
              <a:ext cx="47" cy="4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56" name="Oval 83"/>
            <p:cNvSpPr>
              <a:spLocks noChangeArrowheads="1"/>
            </p:cNvSpPr>
            <p:nvPr/>
          </p:nvSpPr>
          <p:spPr bwMode="auto">
            <a:xfrm>
              <a:off x="1968" y="576"/>
              <a:ext cx="47" cy="4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57" name="Oval 84"/>
            <p:cNvSpPr>
              <a:spLocks noChangeArrowheads="1"/>
            </p:cNvSpPr>
            <p:nvPr/>
          </p:nvSpPr>
          <p:spPr bwMode="auto">
            <a:xfrm>
              <a:off x="2016" y="768"/>
              <a:ext cx="47" cy="4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58" name="Oval 85"/>
            <p:cNvSpPr>
              <a:spLocks noChangeArrowheads="1"/>
            </p:cNvSpPr>
            <p:nvPr/>
          </p:nvSpPr>
          <p:spPr bwMode="auto">
            <a:xfrm>
              <a:off x="2208" y="624"/>
              <a:ext cx="47" cy="4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59" name="Oval 86"/>
            <p:cNvSpPr>
              <a:spLocks noChangeArrowheads="1"/>
            </p:cNvSpPr>
            <p:nvPr/>
          </p:nvSpPr>
          <p:spPr bwMode="auto">
            <a:xfrm>
              <a:off x="2448" y="6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60" name="Oval 87"/>
            <p:cNvSpPr>
              <a:spLocks noChangeArrowheads="1"/>
            </p:cNvSpPr>
            <p:nvPr/>
          </p:nvSpPr>
          <p:spPr bwMode="auto">
            <a:xfrm>
              <a:off x="2352" y="86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61" name="Oval 88"/>
            <p:cNvSpPr>
              <a:spLocks noChangeArrowheads="1"/>
            </p:cNvSpPr>
            <p:nvPr/>
          </p:nvSpPr>
          <p:spPr bwMode="auto">
            <a:xfrm>
              <a:off x="2688" y="96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62" name="Oval 89"/>
            <p:cNvSpPr>
              <a:spLocks noChangeArrowheads="1"/>
            </p:cNvSpPr>
            <p:nvPr/>
          </p:nvSpPr>
          <p:spPr bwMode="auto">
            <a:xfrm>
              <a:off x="3120" y="144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63" name="Oval 90"/>
            <p:cNvSpPr>
              <a:spLocks noChangeArrowheads="1"/>
            </p:cNvSpPr>
            <p:nvPr/>
          </p:nvSpPr>
          <p:spPr bwMode="auto">
            <a:xfrm>
              <a:off x="2592" y="144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64" name="Oval 91"/>
            <p:cNvSpPr>
              <a:spLocks noChangeArrowheads="1"/>
            </p:cNvSpPr>
            <p:nvPr/>
          </p:nvSpPr>
          <p:spPr bwMode="auto">
            <a:xfrm>
              <a:off x="2736" y="172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65" name="Oval 92"/>
            <p:cNvSpPr>
              <a:spLocks noChangeArrowheads="1"/>
            </p:cNvSpPr>
            <p:nvPr/>
          </p:nvSpPr>
          <p:spPr bwMode="auto">
            <a:xfrm>
              <a:off x="2688" y="158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66" name="Oval 93"/>
            <p:cNvSpPr>
              <a:spLocks noChangeArrowheads="1"/>
            </p:cNvSpPr>
            <p:nvPr/>
          </p:nvSpPr>
          <p:spPr bwMode="auto">
            <a:xfrm>
              <a:off x="2688" y="129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0267" name="Oval 94"/>
            <p:cNvSpPr>
              <a:spLocks noChangeArrowheads="1"/>
            </p:cNvSpPr>
            <p:nvPr/>
          </p:nvSpPr>
          <p:spPr bwMode="auto">
            <a:xfrm>
              <a:off x="2880" y="18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</p:grpSp>
      <p:sp>
        <p:nvSpPr>
          <p:cNvPr id="50201" name="Text Box 95"/>
          <p:cNvSpPr txBox="1">
            <a:spLocks noChangeArrowheads="1"/>
          </p:cNvSpPr>
          <p:nvPr/>
        </p:nvSpPr>
        <p:spPr bwMode="auto">
          <a:xfrm rot="-5400000">
            <a:off x="3817144" y="1529556"/>
            <a:ext cx="16033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2800" b="1">
                <a:solidFill>
                  <a:srgbClr val="0000FF"/>
                </a:solidFill>
              </a:rPr>
              <a:t>coscienza</a:t>
            </a:r>
            <a:endParaRPr lang="it-IT" altLang="it-IT" sz="2800" b="1">
              <a:solidFill>
                <a:srgbClr val="CC3300"/>
              </a:solidFill>
            </a:endParaRPr>
          </a:p>
        </p:txBody>
      </p:sp>
      <p:grpSp>
        <p:nvGrpSpPr>
          <p:cNvPr id="7" name="Group 96"/>
          <p:cNvGrpSpPr>
            <a:grpSpLocks/>
          </p:cNvGrpSpPr>
          <p:nvPr/>
        </p:nvGrpSpPr>
        <p:grpSpPr bwMode="auto">
          <a:xfrm>
            <a:off x="1676400" y="1143000"/>
            <a:ext cx="5807075" cy="395288"/>
            <a:chOff x="1046" y="711"/>
            <a:chExt cx="3658" cy="249"/>
          </a:xfrm>
        </p:grpSpPr>
        <p:sp>
          <p:nvSpPr>
            <p:cNvPr id="50204" name="Line 97"/>
            <p:cNvSpPr>
              <a:spLocks noChangeShapeType="1"/>
            </p:cNvSpPr>
            <p:nvPr/>
          </p:nvSpPr>
          <p:spPr bwMode="auto">
            <a:xfrm>
              <a:off x="1056" y="960"/>
              <a:ext cx="3648" cy="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0205" name="Text Box 98"/>
            <p:cNvSpPr txBox="1">
              <a:spLocks noChangeArrowheads="1"/>
            </p:cNvSpPr>
            <p:nvPr/>
          </p:nvSpPr>
          <p:spPr bwMode="auto">
            <a:xfrm>
              <a:off x="1046" y="711"/>
              <a:ext cx="643" cy="218"/>
            </a:xfrm>
            <a:prstGeom prst="rect">
              <a:avLst/>
            </a:prstGeom>
            <a:noFill/>
            <a:ln w="9525">
              <a:solidFill>
                <a:srgbClr val="FF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it-IT" altLang="it-IT" sz="1600" b="1">
                  <a:solidFill>
                    <a:srgbClr val="FF9900"/>
                  </a:solidFill>
                </a:rPr>
                <a:t>spirituale</a:t>
              </a:r>
              <a:endParaRPr lang="it-IT" altLang="it-IT"/>
            </a:p>
          </p:txBody>
        </p:sp>
      </p:grpSp>
      <p:sp>
        <p:nvSpPr>
          <p:cNvPr id="229475" name="Text Box 99"/>
          <p:cNvSpPr txBox="1">
            <a:spLocks noChangeArrowheads="1"/>
          </p:cNvSpPr>
          <p:nvPr/>
        </p:nvSpPr>
        <p:spPr bwMode="auto">
          <a:xfrm rot="-5400000">
            <a:off x="8645525" y="12779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7748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29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475" grpId="0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nonno al col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4100513" cy="62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 descr="mor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800" y="908050"/>
            <a:ext cx="4902200" cy="52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957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religi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475" y="0"/>
            <a:ext cx="4962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3" descr="bagno nel Gan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3987800"/>
            <a:ext cx="3733800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4" descr="teste_ne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3627438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50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Freeform 2" descr="Mattoni orizzontali"/>
          <p:cNvSpPr>
            <a:spLocks/>
          </p:cNvSpPr>
          <p:nvPr/>
        </p:nvSpPr>
        <p:spPr bwMode="auto">
          <a:xfrm>
            <a:off x="2133600" y="914400"/>
            <a:ext cx="5094288" cy="4186238"/>
          </a:xfrm>
          <a:custGeom>
            <a:avLst/>
            <a:gdLst>
              <a:gd name="T0" fmla="*/ 474663 w 3209"/>
              <a:gd name="T1" fmla="*/ 142875 h 2637"/>
              <a:gd name="T2" fmla="*/ 647700 w 3209"/>
              <a:gd name="T3" fmla="*/ 206375 h 2637"/>
              <a:gd name="T4" fmla="*/ 798513 w 3209"/>
              <a:gd name="T5" fmla="*/ 352425 h 2637"/>
              <a:gd name="T6" fmla="*/ 1027113 w 3209"/>
              <a:gd name="T7" fmla="*/ 504825 h 2637"/>
              <a:gd name="T8" fmla="*/ 1198563 w 3209"/>
              <a:gd name="T9" fmla="*/ 657225 h 2637"/>
              <a:gd name="T10" fmla="*/ 1312863 w 3209"/>
              <a:gd name="T11" fmla="*/ 733425 h 2637"/>
              <a:gd name="T12" fmla="*/ 1370013 w 3209"/>
              <a:gd name="T13" fmla="*/ 790575 h 2637"/>
              <a:gd name="T14" fmla="*/ 1606550 w 3209"/>
              <a:gd name="T15" fmla="*/ 1077913 h 2637"/>
              <a:gd name="T16" fmla="*/ 1701800 w 3209"/>
              <a:gd name="T17" fmla="*/ 1249363 h 2637"/>
              <a:gd name="T18" fmla="*/ 1846263 w 3209"/>
              <a:gd name="T19" fmla="*/ 1431925 h 2637"/>
              <a:gd name="T20" fmla="*/ 1922463 w 3209"/>
              <a:gd name="T21" fmla="*/ 1590675 h 2637"/>
              <a:gd name="T22" fmla="*/ 1979613 w 3209"/>
              <a:gd name="T23" fmla="*/ 1685925 h 2637"/>
              <a:gd name="T24" fmla="*/ 2074863 w 3209"/>
              <a:gd name="T25" fmla="*/ 1895475 h 2637"/>
              <a:gd name="T26" fmla="*/ 2170113 w 3209"/>
              <a:gd name="T27" fmla="*/ 2181225 h 2637"/>
              <a:gd name="T28" fmla="*/ 2239963 w 3209"/>
              <a:gd name="T29" fmla="*/ 2384425 h 2637"/>
              <a:gd name="T30" fmla="*/ 2271713 w 3209"/>
              <a:gd name="T31" fmla="*/ 2441575 h 2637"/>
              <a:gd name="T32" fmla="*/ 2303463 w 3209"/>
              <a:gd name="T33" fmla="*/ 2511425 h 2637"/>
              <a:gd name="T34" fmla="*/ 2316163 w 3209"/>
              <a:gd name="T35" fmla="*/ 2701925 h 2637"/>
              <a:gd name="T36" fmla="*/ 2360613 w 3209"/>
              <a:gd name="T37" fmla="*/ 2847975 h 2637"/>
              <a:gd name="T38" fmla="*/ 2417763 w 3209"/>
              <a:gd name="T39" fmla="*/ 3057525 h 2637"/>
              <a:gd name="T40" fmla="*/ 2455863 w 3209"/>
              <a:gd name="T41" fmla="*/ 3609976 h 2637"/>
              <a:gd name="T42" fmla="*/ 2513013 w 3209"/>
              <a:gd name="T43" fmla="*/ 3819526 h 2637"/>
              <a:gd name="T44" fmla="*/ 2503488 w 3209"/>
              <a:gd name="T45" fmla="*/ 3943351 h 2637"/>
              <a:gd name="T46" fmla="*/ 2570163 w 3209"/>
              <a:gd name="T47" fmla="*/ 4143376 h 2637"/>
              <a:gd name="T48" fmla="*/ 2570163 w 3209"/>
              <a:gd name="T49" fmla="*/ 4181476 h 2637"/>
              <a:gd name="T50" fmla="*/ 2579688 w 3209"/>
              <a:gd name="T51" fmla="*/ 4133851 h 2637"/>
              <a:gd name="T52" fmla="*/ 2589213 w 3209"/>
              <a:gd name="T53" fmla="*/ 4019551 h 2637"/>
              <a:gd name="T54" fmla="*/ 2722563 w 3209"/>
              <a:gd name="T55" fmla="*/ 3038475 h 2637"/>
              <a:gd name="T56" fmla="*/ 2817813 w 3209"/>
              <a:gd name="T57" fmla="*/ 2663825 h 2637"/>
              <a:gd name="T58" fmla="*/ 2836863 w 3209"/>
              <a:gd name="T59" fmla="*/ 2543175 h 2637"/>
              <a:gd name="T60" fmla="*/ 2925763 w 3209"/>
              <a:gd name="T61" fmla="*/ 2346325 h 2637"/>
              <a:gd name="T62" fmla="*/ 3103563 w 3209"/>
              <a:gd name="T63" fmla="*/ 1819275 h 2637"/>
              <a:gd name="T64" fmla="*/ 3351213 w 3209"/>
              <a:gd name="T65" fmla="*/ 1368425 h 2637"/>
              <a:gd name="T66" fmla="*/ 3465513 w 3209"/>
              <a:gd name="T67" fmla="*/ 1209675 h 2637"/>
              <a:gd name="T68" fmla="*/ 3675063 w 3209"/>
              <a:gd name="T69" fmla="*/ 923925 h 2637"/>
              <a:gd name="T70" fmla="*/ 3922713 w 3209"/>
              <a:gd name="T71" fmla="*/ 657225 h 2637"/>
              <a:gd name="T72" fmla="*/ 3960813 w 3209"/>
              <a:gd name="T73" fmla="*/ 600075 h 2637"/>
              <a:gd name="T74" fmla="*/ 4075113 w 3209"/>
              <a:gd name="T75" fmla="*/ 523875 h 2637"/>
              <a:gd name="T76" fmla="*/ 4570413 w 3209"/>
              <a:gd name="T77" fmla="*/ 219075 h 2637"/>
              <a:gd name="T78" fmla="*/ 4741863 w 3209"/>
              <a:gd name="T79" fmla="*/ 104775 h 2637"/>
              <a:gd name="T80" fmla="*/ 4932363 w 3209"/>
              <a:gd name="T81" fmla="*/ 66675 h 2637"/>
              <a:gd name="T82" fmla="*/ 5003801 w 3209"/>
              <a:gd name="T83" fmla="*/ 42863 h 2637"/>
              <a:gd name="T84" fmla="*/ 38100 w 3209"/>
              <a:gd name="T85" fmla="*/ 30163 h 2637"/>
              <a:gd name="T86" fmla="*/ 36513 w 3209"/>
              <a:gd name="T87" fmla="*/ 85725 h 2637"/>
              <a:gd name="T88" fmla="*/ 246063 w 3209"/>
              <a:gd name="T89" fmla="*/ 104775 h 2637"/>
              <a:gd name="T90" fmla="*/ 474663 w 3209"/>
              <a:gd name="T91" fmla="*/ 142875 h 263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3209"/>
              <a:gd name="T139" fmla="*/ 0 h 2637"/>
              <a:gd name="T140" fmla="*/ 3209 w 3209"/>
              <a:gd name="T141" fmla="*/ 2637 h 263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3209" h="2637">
                <a:moveTo>
                  <a:pt x="299" y="90"/>
                </a:moveTo>
                <a:cubicBezTo>
                  <a:pt x="315" y="114"/>
                  <a:pt x="384" y="114"/>
                  <a:pt x="408" y="130"/>
                </a:cubicBezTo>
                <a:cubicBezTo>
                  <a:pt x="457" y="162"/>
                  <a:pt x="447" y="208"/>
                  <a:pt x="503" y="222"/>
                </a:cubicBezTo>
                <a:cubicBezTo>
                  <a:pt x="542" y="248"/>
                  <a:pt x="612" y="283"/>
                  <a:pt x="647" y="318"/>
                </a:cubicBezTo>
                <a:cubicBezTo>
                  <a:pt x="680" y="351"/>
                  <a:pt x="718" y="385"/>
                  <a:pt x="755" y="414"/>
                </a:cubicBezTo>
                <a:cubicBezTo>
                  <a:pt x="778" y="432"/>
                  <a:pt x="803" y="446"/>
                  <a:pt x="827" y="462"/>
                </a:cubicBezTo>
                <a:cubicBezTo>
                  <a:pt x="841" y="471"/>
                  <a:pt x="850" y="487"/>
                  <a:pt x="863" y="498"/>
                </a:cubicBezTo>
                <a:cubicBezTo>
                  <a:pt x="913" y="540"/>
                  <a:pt x="965" y="632"/>
                  <a:pt x="1012" y="679"/>
                </a:cubicBezTo>
                <a:cubicBezTo>
                  <a:pt x="1050" y="724"/>
                  <a:pt x="1047" y="750"/>
                  <a:pt x="1072" y="787"/>
                </a:cubicBezTo>
                <a:cubicBezTo>
                  <a:pt x="1097" y="824"/>
                  <a:pt x="1140" y="866"/>
                  <a:pt x="1163" y="902"/>
                </a:cubicBezTo>
                <a:cubicBezTo>
                  <a:pt x="1175" y="938"/>
                  <a:pt x="1195" y="967"/>
                  <a:pt x="1211" y="1002"/>
                </a:cubicBezTo>
                <a:cubicBezTo>
                  <a:pt x="1221" y="1025"/>
                  <a:pt x="1239" y="1038"/>
                  <a:pt x="1247" y="1062"/>
                </a:cubicBezTo>
                <a:cubicBezTo>
                  <a:pt x="1262" y="1106"/>
                  <a:pt x="1290" y="1151"/>
                  <a:pt x="1307" y="1194"/>
                </a:cubicBezTo>
                <a:cubicBezTo>
                  <a:pt x="1330" y="1252"/>
                  <a:pt x="1347" y="1314"/>
                  <a:pt x="1367" y="1374"/>
                </a:cubicBezTo>
                <a:cubicBezTo>
                  <a:pt x="1381" y="1417"/>
                  <a:pt x="1397" y="1459"/>
                  <a:pt x="1411" y="1502"/>
                </a:cubicBezTo>
                <a:cubicBezTo>
                  <a:pt x="1415" y="1514"/>
                  <a:pt x="1427" y="1526"/>
                  <a:pt x="1431" y="1538"/>
                </a:cubicBezTo>
                <a:cubicBezTo>
                  <a:pt x="1435" y="1550"/>
                  <a:pt x="1451" y="1582"/>
                  <a:pt x="1451" y="1582"/>
                </a:cubicBezTo>
                <a:cubicBezTo>
                  <a:pt x="1455" y="1630"/>
                  <a:pt x="1446" y="1656"/>
                  <a:pt x="1459" y="1702"/>
                </a:cubicBezTo>
                <a:cubicBezTo>
                  <a:pt x="1467" y="1730"/>
                  <a:pt x="1478" y="1767"/>
                  <a:pt x="1487" y="1794"/>
                </a:cubicBezTo>
                <a:cubicBezTo>
                  <a:pt x="1517" y="1885"/>
                  <a:pt x="1506" y="1841"/>
                  <a:pt x="1523" y="1926"/>
                </a:cubicBezTo>
                <a:cubicBezTo>
                  <a:pt x="1532" y="2114"/>
                  <a:pt x="1524" y="2136"/>
                  <a:pt x="1547" y="2274"/>
                </a:cubicBezTo>
                <a:cubicBezTo>
                  <a:pt x="1558" y="2342"/>
                  <a:pt x="1560" y="2336"/>
                  <a:pt x="1583" y="2406"/>
                </a:cubicBezTo>
                <a:cubicBezTo>
                  <a:pt x="1591" y="2430"/>
                  <a:pt x="1577" y="2484"/>
                  <a:pt x="1577" y="2484"/>
                </a:cubicBezTo>
                <a:cubicBezTo>
                  <a:pt x="1581" y="2528"/>
                  <a:pt x="1606" y="2568"/>
                  <a:pt x="1619" y="2610"/>
                </a:cubicBezTo>
                <a:cubicBezTo>
                  <a:pt x="1623" y="2624"/>
                  <a:pt x="1605" y="2637"/>
                  <a:pt x="1619" y="2634"/>
                </a:cubicBezTo>
                <a:cubicBezTo>
                  <a:pt x="1631" y="2631"/>
                  <a:pt x="1622" y="2616"/>
                  <a:pt x="1625" y="2604"/>
                </a:cubicBezTo>
                <a:cubicBezTo>
                  <a:pt x="1630" y="2580"/>
                  <a:pt x="1627" y="2556"/>
                  <a:pt x="1631" y="2532"/>
                </a:cubicBezTo>
                <a:cubicBezTo>
                  <a:pt x="1638" y="2335"/>
                  <a:pt x="1678" y="2111"/>
                  <a:pt x="1715" y="1914"/>
                </a:cubicBezTo>
                <a:cubicBezTo>
                  <a:pt x="1723" y="1871"/>
                  <a:pt x="1746" y="1722"/>
                  <a:pt x="1775" y="1678"/>
                </a:cubicBezTo>
                <a:cubicBezTo>
                  <a:pt x="1791" y="1654"/>
                  <a:pt x="1787" y="1602"/>
                  <a:pt x="1787" y="1602"/>
                </a:cubicBezTo>
                <a:cubicBezTo>
                  <a:pt x="1799" y="1553"/>
                  <a:pt x="1811" y="1526"/>
                  <a:pt x="1843" y="1478"/>
                </a:cubicBezTo>
                <a:cubicBezTo>
                  <a:pt x="1859" y="1358"/>
                  <a:pt x="1915" y="1265"/>
                  <a:pt x="1955" y="1146"/>
                </a:cubicBezTo>
                <a:cubicBezTo>
                  <a:pt x="1979" y="1073"/>
                  <a:pt x="2061" y="912"/>
                  <a:pt x="2111" y="862"/>
                </a:cubicBezTo>
                <a:cubicBezTo>
                  <a:pt x="2171" y="778"/>
                  <a:pt x="2153" y="822"/>
                  <a:pt x="2183" y="762"/>
                </a:cubicBezTo>
                <a:cubicBezTo>
                  <a:pt x="2216" y="695"/>
                  <a:pt x="2252" y="624"/>
                  <a:pt x="2315" y="582"/>
                </a:cubicBezTo>
                <a:cubicBezTo>
                  <a:pt x="2357" y="519"/>
                  <a:pt x="2408" y="456"/>
                  <a:pt x="2471" y="414"/>
                </a:cubicBezTo>
                <a:cubicBezTo>
                  <a:pt x="2479" y="402"/>
                  <a:pt x="2484" y="387"/>
                  <a:pt x="2495" y="378"/>
                </a:cubicBezTo>
                <a:cubicBezTo>
                  <a:pt x="2517" y="359"/>
                  <a:pt x="2567" y="330"/>
                  <a:pt x="2567" y="330"/>
                </a:cubicBezTo>
                <a:cubicBezTo>
                  <a:pt x="2640" y="221"/>
                  <a:pt x="2760" y="178"/>
                  <a:pt x="2879" y="138"/>
                </a:cubicBezTo>
                <a:cubicBezTo>
                  <a:pt x="2879" y="138"/>
                  <a:pt x="2969" y="78"/>
                  <a:pt x="2987" y="66"/>
                </a:cubicBezTo>
                <a:cubicBezTo>
                  <a:pt x="3010" y="51"/>
                  <a:pt x="3100" y="43"/>
                  <a:pt x="3107" y="42"/>
                </a:cubicBezTo>
                <a:cubicBezTo>
                  <a:pt x="3193" y="13"/>
                  <a:pt x="3209" y="65"/>
                  <a:pt x="3152" y="27"/>
                </a:cubicBezTo>
                <a:cubicBezTo>
                  <a:pt x="2108" y="34"/>
                  <a:pt x="1067" y="0"/>
                  <a:pt x="24" y="19"/>
                </a:cubicBezTo>
                <a:cubicBezTo>
                  <a:pt x="0" y="67"/>
                  <a:pt x="8" y="48"/>
                  <a:pt x="23" y="54"/>
                </a:cubicBezTo>
                <a:cubicBezTo>
                  <a:pt x="64" y="71"/>
                  <a:pt x="111" y="58"/>
                  <a:pt x="155" y="66"/>
                </a:cubicBezTo>
                <a:cubicBezTo>
                  <a:pt x="225" y="78"/>
                  <a:pt x="237" y="111"/>
                  <a:pt x="299" y="90"/>
                </a:cubicBezTo>
                <a:close/>
              </a:path>
            </a:pathLst>
          </a:custGeom>
          <a:pattFill prst="horzBrick">
            <a:fgClr>
              <a:srgbClr val="DDDDDD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3251" name="Line 3"/>
          <p:cNvSpPr>
            <a:spLocks noChangeShapeType="1"/>
          </p:cNvSpPr>
          <p:nvPr/>
        </p:nvSpPr>
        <p:spPr bwMode="auto">
          <a:xfrm flipV="1">
            <a:off x="381000" y="5943600"/>
            <a:ext cx="8382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725488" y="5943600"/>
            <a:ext cx="874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b="1">
                <a:solidFill>
                  <a:srgbClr val="FF0000"/>
                </a:solidFill>
                <a:latin typeface="Comic Sans MS" pitchFamily="66" charset="0"/>
              </a:rPr>
              <a:t>DNA</a:t>
            </a:r>
            <a:endParaRPr lang="it-IT" altLang="it-IT" b="1">
              <a:solidFill>
                <a:srgbClr val="FF0000"/>
              </a:solidFill>
            </a:endParaRP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6705600" y="5867400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b="1">
                <a:solidFill>
                  <a:srgbClr val="FF0000"/>
                </a:solidFill>
                <a:latin typeface="Comic Sans MS" pitchFamily="66" charset="0"/>
              </a:rPr>
              <a:t>comportamento</a:t>
            </a:r>
            <a:endParaRPr lang="it-IT" altLang="it-IT"/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3581400" y="5486400"/>
            <a:ext cx="2228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>
                <a:solidFill>
                  <a:srgbClr val="FF0000"/>
                </a:solidFill>
              </a:rPr>
              <a:t>memoria della specie</a:t>
            </a:r>
            <a:endParaRPr lang="it-IT" altLang="it-IT" sz="1800" b="1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3657600" y="6016625"/>
            <a:ext cx="215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>
                <a:solidFill>
                  <a:srgbClr val="FF0000"/>
                </a:solidFill>
              </a:rPr>
              <a:t>Istinto  e irrazionale</a:t>
            </a:r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3276600" y="6262688"/>
            <a:ext cx="2844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>
                <a:solidFill>
                  <a:srgbClr val="FF0000"/>
                </a:solidFill>
              </a:rPr>
              <a:t>tecnicismo e meccanicismo </a:t>
            </a:r>
            <a:endParaRPr lang="it-IT" altLang="it-IT">
              <a:solidFill>
                <a:srgbClr val="FF0000"/>
              </a:solidFill>
            </a:endParaRPr>
          </a:p>
        </p:txBody>
      </p:sp>
      <p:grpSp>
        <p:nvGrpSpPr>
          <p:cNvPr id="53257" name="Group 9"/>
          <p:cNvGrpSpPr>
            <a:grpSpLocks/>
          </p:cNvGrpSpPr>
          <p:nvPr/>
        </p:nvGrpSpPr>
        <p:grpSpPr bwMode="auto">
          <a:xfrm>
            <a:off x="1905000" y="914400"/>
            <a:ext cx="5557838" cy="4267200"/>
            <a:chOff x="1200" y="576"/>
            <a:chExt cx="3501" cy="2688"/>
          </a:xfrm>
        </p:grpSpPr>
        <p:sp>
          <p:nvSpPr>
            <p:cNvPr id="53346" name="Arc 10"/>
            <p:cNvSpPr>
              <a:spLocks/>
            </p:cNvSpPr>
            <p:nvPr/>
          </p:nvSpPr>
          <p:spPr bwMode="auto">
            <a:xfrm flipH="1">
              <a:off x="2976" y="576"/>
              <a:ext cx="1725" cy="2688"/>
            </a:xfrm>
            <a:custGeom>
              <a:avLst/>
              <a:gdLst>
                <a:gd name="T0" fmla="*/ 0 w 22181"/>
                <a:gd name="T1" fmla="*/ 0 h 21600"/>
                <a:gd name="T2" fmla="*/ 134 w 22181"/>
                <a:gd name="T3" fmla="*/ 335 h 21600"/>
                <a:gd name="T4" fmla="*/ 3 w 22181"/>
                <a:gd name="T5" fmla="*/ 335 h 21600"/>
                <a:gd name="T6" fmla="*/ 0 60000 65536"/>
                <a:gd name="T7" fmla="*/ 0 60000 65536"/>
                <a:gd name="T8" fmla="*/ 0 60000 65536"/>
                <a:gd name="T9" fmla="*/ 0 w 22181"/>
                <a:gd name="T10" fmla="*/ 0 h 21600"/>
                <a:gd name="T11" fmla="*/ 22181 w 2218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81" h="21600" fill="none" extrusionOk="0">
                  <a:moveTo>
                    <a:pt x="-1" y="7"/>
                  </a:moveTo>
                  <a:cubicBezTo>
                    <a:pt x="193" y="2"/>
                    <a:pt x="387" y="-1"/>
                    <a:pt x="581" y="0"/>
                  </a:cubicBezTo>
                  <a:cubicBezTo>
                    <a:pt x="12510" y="0"/>
                    <a:pt x="22181" y="9670"/>
                    <a:pt x="22181" y="21600"/>
                  </a:cubicBezTo>
                </a:path>
                <a:path w="22181" h="21600" stroke="0" extrusionOk="0">
                  <a:moveTo>
                    <a:pt x="-1" y="7"/>
                  </a:moveTo>
                  <a:cubicBezTo>
                    <a:pt x="193" y="2"/>
                    <a:pt x="387" y="-1"/>
                    <a:pt x="581" y="0"/>
                  </a:cubicBezTo>
                  <a:cubicBezTo>
                    <a:pt x="12510" y="0"/>
                    <a:pt x="22181" y="9670"/>
                    <a:pt x="22181" y="21600"/>
                  </a:cubicBezTo>
                  <a:lnTo>
                    <a:pt x="581" y="21600"/>
                  </a:lnTo>
                  <a:close/>
                </a:path>
              </a:pathLst>
            </a:custGeom>
            <a:noFill/>
            <a:ln w="571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3347" name="Arc 11"/>
            <p:cNvSpPr>
              <a:spLocks/>
            </p:cNvSpPr>
            <p:nvPr/>
          </p:nvSpPr>
          <p:spPr bwMode="auto">
            <a:xfrm>
              <a:off x="1200" y="576"/>
              <a:ext cx="1725" cy="2688"/>
            </a:xfrm>
            <a:custGeom>
              <a:avLst/>
              <a:gdLst>
                <a:gd name="T0" fmla="*/ 0 w 22181"/>
                <a:gd name="T1" fmla="*/ 0 h 21600"/>
                <a:gd name="T2" fmla="*/ 134 w 22181"/>
                <a:gd name="T3" fmla="*/ 335 h 21600"/>
                <a:gd name="T4" fmla="*/ 3 w 22181"/>
                <a:gd name="T5" fmla="*/ 335 h 21600"/>
                <a:gd name="T6" fmla="*/ 0 60000 65536"/>
                <a:gd name="T7" fmla="*/ 0 60000 65536"/>
                <a:gd name="T8" fmla="*/ 0 60000 65536"/>
                <a:gd name="T9" fmla="*/ 0 w 22181"/>
                <a:gd name="T10" fmla="*/ 0 h 21600"/>
                <a:gd name="T11" fmla="*/ 22181 w 2218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81" h="21600" fill="none" extrusionOk="0">
                  <a:moveTo>
                    <a:pt x="-1" y="7"/>
                  </a:moveTo>
                  <a:cubicBezTo>
                    <a:pt x="193" y="2"/>
                    <a:pt x="387" y="-1"/>
                    <a:pt x="581" y="0"/>
                  </a:cubicBezTo>
                  <a:cubicBezTo>
                    <a:pt x="12510" y="0"/>
                    <a:pt x="22181" y="9670"/>
                    <a:pt x="22181" y="21600"/>
                  </a:cubicBezTo>
                </a:path>
                <a:path w="22181" h="21600" stroke="0" extrusionOk="0">
                  <a:moveTo>
                    <a:pt x="-1" y="7"/>
                  </a:moveTo>
                  <a:cubicBezTo>
                    <a:pt x="193" y="2"/>
                    <a:pt x="387" y="-1"/>
                    <a:pt x="581" y="0"/>
                  </a:cubicBezTo>
                  <a:cubicBezTo>
                    <a:pt x="12510" y="0"/>
                    <a:pt x="22181" y="9670"/>
                    <a:pt x="22181" y="21600"/>
                  </a:cubicBezTo>
                  <a:lnTo>
                    <a:pt x="581" y="21600"/>
                  </a:lnTo>
                  <a:close/>
                </a:path>
              </a:pathLst>
            </a:custGeom>
            <a:noFill/>
            <a:ln w="571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53258" name="Line 12"/>
          <p:cNvSpPr>
            <a:spLocks noChangeShapeType="1"/>
          </p:cNvSpPr>
          <p:nvPr/>
        </p:nvSpPr>
        <p:spPr bwMode="auto">
          <a:xfrm>
            <a:off x="990600" y="5181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3259" name="Line 13"/>
          <p:cNvSpPr>
            <a:spLocks noChangeShapeType="1"/>
          </p:cNvSpPr>
          <p:nvPr/>
        </p:nvSpPr>
        <p:spPr bwMode="auto">
          <a:xfrm flipV="1">
            <a:off x="762000" y="228600"/>
            <a:ext cx="0" cy="6400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3260" name="Text Box 14"/>
          <p:cNvSpPr txBox="1">
            <a:spLocks noChangeArrowheads="1"/>
          </p:cNvSpPr>
          <p:nvPr/>
        </p:nvSpPr>
        <p:spPr bwMode="auto">
          <a:xfrm rot="-5361683">
            <a:off x="-256381" y="2745581"/>
            <a:ext cx="1200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3200">
                <a:solidFill>
                  <a:schemeClr val="accent1"/>
                </a:solidFill>
              </a:rPr>
              <a:t>tempo</a:t>
            </a:r>
          </a:p>
        </p:txBody>
      </p:sp>
      <p:sp>
        <p:nvSpPr>
          <p:cNvPr id="53261" name="Text Box 15"/>
          <p:cNvSpPr txBox="1">
            <a:spLocks noChangeArrowheads="1"/>
          </p:cNvSpPr>
          <p:nvPr/>
        </p:nvSpPr>
        <p:spPr bwMode="auto">
          <a:xfrm rot="-5400000">
            <a:off x="407194" y="2564606"/>
            <a:ext cx="19907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2800"/>
              <a:t>Simbolismo </a:t>
            </a:r>
          </a:p>
        </p:txBody>
      </p:sp>
      <p:grpSp>
        <p:nvGrpSpPr>
          <p:cNvPr id="53262" name="Group 16"/>
          <p:cNvGrpSpPr>
            <a:grpSpLocks/>
          </p:cNvGrpSpPr>
          <p:nvPr/>
        </p:nvGrpSpPr>
        <p:grpSpPr bwMode="auto">
          <a:xfrm>
            <a:off x="2206625" y="2895600"/>
            <a:ext cx="3965575" cy="533400"/>
            <a:chOff x="1390" y="1824"/>
            <a:chExt cx="2498" cy="336"/>
          </a:xfrm>
        </p:grpSpPr>
        <p:sp>
          <p:nvSpPr>
            <p:cNvPr id="53344" name="Line 17"/>
            <p:cNvSpPr>
              <a:spLocks noChangeShapeType="1"/>
            </p:cNvSpPr>
            <p:nvPr/>
          </p:nvSpPr>
          <p:spPr bwMode="auto">
            <a:xfrm flipV="1">
              <a:off x="1968" y="2160"/>
              <a:ext cx="192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3345" name="Text Box 18"/>
            <p:cNvSpPr txBox="1">
              <a:spLocks noChangeArrowheads="1"/>
            </p:cNvSpPr>
            <p:nvPr/>
          </p:nvSpPr>
          <p:spPr bwMode="auto">
            <a:xfrm>
              <a:off x="1390" y="1824"/>
              <a:ext cx="778" cy="218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it-IT" altLang="it-IT" sz="1600" b="1">
                  <a:solidFill>
                    <a:srgbClr val="FF0000"/>
                  </a:solidFill>
                </a:rPr>
                <a:t>strumentale</a:t>
              </a:r>
              <a:endParaRPr lang="it-IT" altLang="it-IT" sz="1600"/>
            </a:p>
          </p:txBody>
        </p:sp>
      </p:grpSp>
      <p:grpSp>
        <p:nvGrpSpPr>
          <p:cNvPr id="53263" name="Group 19"/>
          <p:cNvGrpSpPr>
            <a:grpSpLocks/>
          </p:cNvGrpSpPr>
          <p:nvPr/>
        </p:nvGrpSpPr>
        <p:grpSpPr bwMode="auto">
          <a:xfrm>
            <a:off x="2041525" y="1966913"/>
            <a:ext cx="4740275" cy="547687"/>
            <a:chOff x="1286" y="1239"/>
            <a:chExt cx="2986" cy="345"/>
          </a:xfrm>
        </p:grpSpPr>
        <p:sp>
          <p:nvSpPr>
            <p:cNvPr id="53342" name="Line 20"/>
            <p:cNvSpPr>
              <a:spLocks noChangeShapeType="1"/>
            </p:cNvSpPr>
            <p:nvPr/>
          </p:nvSpPr>
          <p:spPr bwMode="auto">
            <a:xfrm>
              <a:off x="1488" y="1584"/>
              <a:ext cx="2784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3343" name="Text Box 21"/>
            <p:cNvSpPr txBox="1">
              <a:spLocks noChangeArrowheads="1"/>
            </p:cNvSpPr>
            <p:nvPr/>
          </p:nvSpPr>
          <p:spPr bwMode="auto">
            <a:xfrm>
              <a:off x="1286" y="1239"/>
              <a:ext cx="486" cy="218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it-IT" altLang="it-IT" sz="1600" b="1">
                  <a:solidFill>
                    <a:schemeClr val="accent1"/>
                  </a:solidFill>
                </a:rPr>
                <a:t>sociale</a:t>
              </a:r>
              <a:endParaRPr lang="it-IT" altLang="it-IT">
                <a:solidFill>
                  <a:schemeClr val="accent1"/>
                </a:solidFill>
              </a:endParaRPr>
            </a:p>
          </p:txBody>
        </p:sp>
      </p:grpSp>
      <p:sp>
        <p:nvSpPr>
          <p:cNvPr id="53264" name="Text Box 22"/>
          <p:cNvSpPr txBox="1">
            <a:spLocks noChangeArrowheads="1"/>
          </p:cNvSpPr>
          <p:nvPr/>
        </p:nvSpPr>
        <p:spPr bwMode="auto">
          <a:xfrm>
            <a:off x="7772400" y="2590800"/>
            <a:ext cx="1319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>
                <a:solidFill>
                  <a:srgbClr val="0000FF"/>
                </a:solidFill>
                <a:latin typeface="Comic Sans MS" pitchFamily="66" charset="0"/>
              </a:rPr>
              <a:t>cultura</a:t>
            </a:r>
            <a:endParaRPr lang="it-IT" altLang="it-IT">
              <a:solidFill>
                <a:srgbClr val="0000FF"/>
              </a:solidFill>
            </a:endParaRPr>
          </a:p>
        </p:txBody>
      </p:sp>
      <p:sp>
        <p:nvSpPr>
          <p:cNvPr id="53265" name="Text Box 23"/>
          <p:cNvSpPr txBox="1">
            <a:spLocks noChangeArrowheads="1"/>
          </p:cNvSpPr>
          <p:nvPr/>
        </p:nvSpPr>
        <p:spPr bwMode="auto">
          <a:xfrm>
            <a:off x="3333750" y="528638"/>
            <a:ext cx="2686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>
                <a:solidFill>
                  <a:srgbClr val="0000FF"/>
                </a:solidFill>
                <a:latin typeface="Comic Sans MS" pitchFamily="66" charset="0"/>
              </a:rPr>
              <a:t>Progettualità razionale</a:t>
            </a:r>
            <a:endParaRPr lang="it-IT" altLang="it-IT"/>
          </a:p>
        </p:txBody>
      </p:sp>
      <p:sp>
        <p:nvSpPr>
          <p:cNvPr id="53266" name="Text Box 24"/>
          <p:cNvSpPr txBox="1">
            <a:spLocks noChangeArrowheads="1"/>
          </p:cNvSpPr>
          <p:nvPr/>
        </p:nvSpPr>
        <p:spPr bwMode="auto">
          <a:xfrm>
            <a:off x="2895600" y="228600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>
                <a:solidFill>
                  <a:srgbClr val="0000FF"/>
                </a:solidFill>
              </a:rPr>
              <a:t>memoria individuale ed esperienza</a:t>
            </a:r>
            <a:r>
              <a:rPr lang="it-IT" altLang="it-IT"/>
              <a:t> </a:t>
            </a:r>
          </a:p>
        </p:txBody>
      </p:sp>
      <p:sp>
        <p:nvSpPr>
          <p:cNvPr id="53267" name="Rectangle 25"/>
          <p:cNvSpPr>
            <a:spLocks noChangeArrowheads="1"/>
          </p:cNvSpPr>
          <p:nvPr/>
        </p:nvSpPr>
        <p:spPr bwMode="auto">
          <a:xfrm rot="-5400000">
            <a:off x="5829300" y="2492375"/>
            <a:ext cx="24225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b="1">
                <a:solidFill>
                  <a:srgbClr val="FF0000"/>
                </a:solidFill>
                <a:latin typeface="Comic Sans MS" pitchFamily="66" charset="0"/>
              </a:rPr>
              <a:t>Comportamento</a:t>
            </a:r>
          </a:p>
          <a:p>
            <a:pPr algn="l"/>
            <a:r>
              <a:rPr lang="it-IT" altLang="it-IT" b="1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altLang="it-IT" b="1">
                <a:solidFill>
                  <a:srgbClr val="0000FF"/>
                </a:solidFill>
                <a:latin typeface="Comic Sans MS" pitchFamily="66" charset="0"/>
              </a:rPr>
              <a:t>differenziato</a:t>
            </a:r>
            <a:endParaRPr lang="it-IT" altLang="it-IT" b="1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3268" name="Text Box 26"/>
          <p:cNvSpPr txBox="1">
            <a:spLocks noChangeArrowheads="1"/>
          </p:cNvSpPr>
          <p:nvPr/>
        </p:nvSpPr>
        <p:spPr bwMode="auto">
          <a:xfrm>
            <a:off x="7415213" y="2590800"/>
            <a:ext cx="357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b="1">
                <a:solidFill>
                  <a:srgbClr val="0000FF"/>
                </a:solidFill>
              </a:rPr>
              <a:t>=</a:t>
            </a:r>
            <a:endParaRPr lang="it-IT" altLang="it-IT"/>
          </a:p>
        </p:txBody>
      </p:sp>
      <p:grpSp>
        <p:nvGrpSpPr>
          <p:cNvPr id="53269" name="Group 27"/>
          <p:cNvGrpSpPr>
            <a:grpSpLocks/>
          </p:cNvGrpSpPr>
          <p:nvPr/>
        </p:nvGrpSpPr>
        <p:grpSpPr bwMode="auto">
          <a:xfrm>
            <a:off x="3200400" y="4038600"/>
            <a:ext cx="2590800" cy="533400"/>
            <a:chOff x="1968" y="2352"/>
            <a:chExt cx="1632" cy="336"/>
          </a:xfrm>
        </p:grpSpPr>
        <p:sp>
          <p:nvSpPr>
            <p:cNvPr id="53340" name="Line 28"/>
            <p:cNvSpPr>
              <a:spLocks noChangeShapeType="1"/>
            </p:cNvSpPr>
            <p:nvPr/>
          </p:nvSpPr>
          <p:spPr bwMode="auto">
            <a:xfrm>
              <a:off x="2160" y="2688"/>
              <a:ext cx="144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3341" name="Text Box 29"/>
            <p:cNvSpPr txBox="1">
              <a:spLocks noChangeArrowheads="1"/>
            </p:cNvSpPr>
            <p:nvPr/>
          </p:nvSpPr>
          <p:spPr bwMode="auto">
            <a:xfrm>
              <a:off x="1968" y="2352"/>
              <a:ext cx="614" cy="218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it-IT" altLang="it-IT" sz="1600" b="1">
                  <a:solidFill>
                    <a:srgbClr val="FF0000"/>
                  </a:solidFill>
                </a:rPr>
                <a:t>biologico</a:t>
              </a:r>
              <a:endParaRPr lang="it-IT" altLang="it-IT"/>
            </a:p>
          </p:txBody>
        </p:sp>
      </p:grpSp>
      <p:sp>
        <p:nvSpPr>
          <p:cNvPr id="53270" name="Text Box 30"/>
          <p:cNvSpPr txBox="1">
            <a:spLocks noChangeArrowheads="1"/>
          </p:cNvSpPr>
          <p:nvPr/>
        </p:nvSpPr>
        <p:spPr bwMode="auto">
          <a:xfrm>
            <a:off x="3511550" y="5219700"/>
            <a:ext cx="2457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>
                <a:solidFill>
                  <a:srgbClr val="FF0000"/>
                </a:solidFill>
              </a:rPr>
              <a:t>selezione naturale forte</a:t>
            </a:r>
            <a:endParaRPr lang="it-IT" altLang="it-IT"/>
          </a:p>
        </p:txBody>
      </p:sp>
      <p:sp>
        <p:nvSpPr>
          <p:cNvPr id="53271" name="Rectangle 31"/>
          <p:cNvSpPr>
            <a:spLocks noChangeArrowheads="1"/>
          </p:cNvSpPr>
          <p:nvPr/>
        </p:nvSpPr>
        <p:spPr bwMode="auto">
          <a:xfrm>
            <a:off x="2393950" y="0"/>
            <a:ext cx="4540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>
                <a:solidFill>
                  <a:srgbClr val="FF0000"/>
                </a:solidFill>
              </a:rPr>
              <a:t>selezione naturale debole selezione artificiale</a:t>
            </a:r>
          </a:p>
        </p:txBody>
      </p:sp>
      <p:grpSp>
        <p:nvGrpSpPr>
          <p:cNvPr id="53272" name="Group 32"/>
          <p:cNvGrpSpPr>
            <a:grpSpLocks/>
          </p:cNvGrpSpPr>
          <p:nvPr/>
        </p:nvGrpSpPr>
        <p:grpSpPr bwMode="auto">
          <a:xfrm>
            <a:off x="2667000" y="914400"/>
            <a:ext cx="3962400" cy="3048000"/>
            <a:chOff x="1680" y="576"/>
            <a:chExt cx="2496" cy="1920"/>
          </a:xfrm>
        </p:grpSpPr>
        <p:sp>
          <p:nvSpPr>
            <p:cNvPr id="53278" name="Oval 33"/>
            <p:cNvSpPr>
              <a:spLocks noChangeArrowheads="1"/>
            </p:cNvSpPr>
            <p:nvPr/>
          </p:nvSpPr>
          <p:spPr bwMode="auto">
            <a:xfrm>
              <a:off x="2496" y="91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279" name="Oval 34"/>
            <p:cNvSpPr>
              <a:spLocks noChangeArrowheads="1"/>
            </p:cNvSpPr>
            <p:nvPr/>
          </p:nvSpPr>
          <p:spPr bwMode="auto">
            <a:xfrm>
              <a:off x="2688" y="81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280" name="Oval 35"/>
            <p:cNvSpPr>
              <a:spLocks noChangeArrowheads="1"/>
            </p:cNvSpPr>
            <p:nvPr/>
          </p:nvSpPr>
          <p:spPr bwMode="auto">
            <a:xfrm>
              <a:off x="3360" y="86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281" name="Oval 36"/>
            <p:cNvSpPr>
              <a:spLocks noChangeArrowheads="1"/>
            </p:cNvSpPr>
            <p:nvPr/>
          </p:nvSpPr>
          <p:spPr bwMode="auto">
            <a:xfrm>
              <a:off x="2544" y="72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282" name="Oval 37"/>
            <p:cNvSpPr>
              <a:spLocks noChangeArrowheads="1"/>
            </p:cNvSpPr>
            <p:nvPr/>
          </p:nvSpPr>
          <p:spPr bwMode="auto">
            <a:xfrm>
              <a:off x="3264" y="96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283" name="Oval 38"/>
            <p:cNvSpPr>
              <a:spLocks noChangeArrowheads="1"/>
            </p:cNvSpPr>
            <p:nvPr/>
          </p:nvSpPr>
          <p:spPr bwMode="auto">
            <a:xfrm>
              <a:off x="2928" y="225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284" name="Oval 39"/>
            <p:cNvSpPr>
              <a:spLocks noChangeArrowheads="1"/>
            </p:cNvSpPr>
            <p:nvPr/>
          </p:nvSpPr>
          <p:spPr bwMode="auto">
            <a:xfrm>
              <a:off x="2784" y="163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285" name="Oval 40"/>
            <p:cNvSpPr>
              <a:spLocks noChangeArrowheads="1"/>
            </p:cNvSpPr>
            <p:nvPr/>
          </p:nvSpPr>
          <p:spPr bwMode="auto">
            <a:xfrm>
              <a:off x="3552" y="67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286" name="Oval 41"/>
            <p:cNvSpPr>
              <a:spLocks noChangeArrowheads="1"/>
            </p:cNvSpPr>
            <p:nvPr/>
          </p:nvSpPr>
          <p:spPr bwMode="auto">
            <a:xfrm>
              <a:off x="3120" y="6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287" name="Oval 42"/>
            <p:cNvSpPr>
              <a:spLocks noChangeArrowheads="1"/>
            </p:cNvSpPr>
            <p:nvPr/>
          </p:nvSpPr>
          <p:spPr bwMode="auto">
            <a:xfrm>
              <a:off x="2880" y="57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288" name="Oval 43"/>
            <p:cNvSpPr>
              <a:spLocks noChangeArrowheads="1"/>
            </p:cNvSpPr>
            <p:nvPr/>
          </p:nvSpPr>
          <p:spPr bwMode="auto">
            <a:xfrm>
              <a:off x="3024" y="153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289" name="Oval 44"/>
            <p:cNvSpPr>
              <a:spLocks noChangeArrowheads="1"/>
            </p:cNvSpPr>
            <p:nvPr/>
          </p:nvSpPr>
          <p:spPr bwMode="auto">
            <a:xfrm>
              <a:off x="2592" y="129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290" name="Oval 45"/>
            <p:cNvSpPr>
              <a:spLocks noChangeArrowheads="1"/>
            </p:cNvSpPr>
            <p:nvPr/>
          </p:nvSpPr>
          <p:spPr bwMode="auto">
            <a:xfrm>
              <a:off x="2880" y="206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291" name="Oval 46"/>
            <p:cNvSpPr>
              <a:spLocks noChangeArrowheads="1"/>
            </p:cNvSpPr>
            <p:nvPr/>
          </p:nvSpPr>
          <p:spPr bwMode="auto">
            <a:xfrm>
              <a:off x="2880" y="196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292" name="Oval 47"/>
            <p:cNvSpPr>
              <a:spLocks noChangeArrowheads="1"/>
            </p:cNvSpPr>
            <p:nvPr/>
          </p:nvSpPr>
          <p:spPr bwMode="auto">
            <a:xfrm>
              <a:off x="2928" y="244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293" name="Oval 48"/>
            <p:cNvSpPr>
              <a:spLocks noChangeArrowheads="1"/>
            </p:cNvSpPr>
            <p:nvPr/>
          </p:nvSpPr>
          <p:spPr bwMode="auto">
            <a:xfrm>
              <a:off x="2976" y="196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294" name="Oval 49"/>
            <p:cNvSpPr>
              <a:spLocks noChangeArrowheads="1"/>
            </p:cNvSpPr>
            <p:nvPr/>
          </p:nvSpPr>
          <p:spPr bwMode="auto">
            <a:xfrm>
              <a:off x="3504" y="96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295" name="Oval 50"/>
            <p:cNvSpPr>
              <a:spLocks noChangeArrowheads="1"/>
            </p:cNvSpPr>
            <p:nvPr/>
          </p:nvSpPr>
          <p:spPr bwMode="auto">
            <a:xfrm>
              <a:off x="3264" y="139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296" name="Oval 51"/>
            <p:cNvSpPr>
              <a:spLocks noChangeArrowheads="1"/>
            </p:cNvSpPr>
            <p:nvPr/>
          </p:nvSpPr>
          <p:spPr bwMode="auto">
            <a:xfrm>
              <a:off x="2736" y="148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297" name="Oval 52"/>
            <p:cNvSpPr>
              <a:spLocks noChangeArrowheads="1"/>
            </p:cNvSpPr>
            <p:nvPr/>
          </p:nvSpPr>
          <p:spPr bwMode="auto">
            <a:xfrm>
              <a:off x="2496" y="105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298" name="Oval 53"/>
            <p:cNvSpPr>
              <a:spLocks noChangeArrowheads="1"/>
            </p:cNvSpPr>
            <p:nvPr/>
          </p:nvSpPr>
          <p:spPr bwMode="auto">
            <a:xfrm>
              <a:off x="3216" y="110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299" name="Oval 54"/>
            <p:cNvSpPr>
              <a:spLocks noChangeArrowheads="1"/>
            </p:cNvSpPr>
            <p:nvPr/>
          </p:nvSpPr>
          <p:spPr bwMode="auto">
            <a:xfrm>
              <a:off x="3216" y="81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300" name="Oval 55"/>
            <p:cNvSpPr>
              <a:spLocks noChangeArrowheads="1"/>
            </p:cNvSpPr>
            <p:nvPr/>
          </p:nvSpPr>
          <p:spPr bwMode="auto">
            <a:xfrm>
              <a:off x="3312" y="129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301" name="Oval 56"/>
            <p:cNvSpPr>
              <a:spLocks noChangeArrowheads="1"/>
            </p:cNvSpPr>
            <p:nvPr/>
          </p:nvSpPr>
          <p:spPr bwMode="auto">
            <a:xfrm>
              <a:off x="3072" y="115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302" name="Oval 57"/>
            <p:cNvSpPr>
              <a:spLocks noChangeArrowheads="1"/>
            </p:cNvSpPr>
            <p:nvPr/>
          </p:nvSpPr>
          <p:spPr bwMode="auto">
            <a:xfrm>
              <a:off x="3168" y="124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303" name="Oval 58"/>
            <p:cNvSpPr>
              <a:spLocks noChangeArrowheads="1"/>
            </p:cNvSpPr>
            <p:nvPr/>
          </p:nvSpPr>
          <p:spPr bwMode="auto">
            <a:xfrm>
              <a:off x="3168" y="148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304" name="Oval 59"/>
            <p:cNvSpPr>
              <a:spLocks noChangeArrowheads="1"/>
            </p:cNvSpPr>
            <p:nvPr/>
          </p:nvSpPr>
          <p:spPr bwMode="auto">
            <a:xfrm>
              <a:off x="3312" y="72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305" name="Oval 60"/>
            <p:cNvSpPr>
              <a:spLocks noChangeArrowheads="1"/>
            </p:cNvSpPr>
            <p:nvPr/>
          </p:nvSpPr>
          <p:spPr bwMode="auto">
            <a:xfrm>
              <a:off x="3360" y="115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306" name="Oval 61"/>
            <p:cNvSpPr>
              <a:spLocks noChangeArrowheads="1"/>
            </p:cNvSpPr>
            <p:nvPr/>
          </p:nvSpPr>
          <p:spPr bwMode="auto">
            <a:xfrm>
              <a:off x="3072" y="76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307" name="Oval 62"/>
            <p:cNvSpPr>
              <a:spLocks noChangeArrowheads="1"/>
            </p:cNvSpPr>
            <p:nvPr/>
          </p:nvSpPr>
          <p:spPr bwMode="auto">
            <a:xfrm>
              <a:off x="2208" y="81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308" name="Oval 63"/>
            <p:cNvSpPr>
              <a:spLocks noChangeArrowheads="1"/>
            </p:cNvSpPr>
            <p:nvPr/>
          </p:nvSpPr>
          <p:spPr bwMode="auto">
            <a:xfrm>
              <a:off x="2352" y="720"/>
              <a:ext cx="47" cy="4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309" name="Oval 64"/>
            <p:cNvSpPr>
              <a:spLocks noChangeArrowheads="1"/>
            </p:cNvSpPr>
            <p:nvPr/>
          </p:nvSpPr>
          <p:spPr bwMode="auto">
            <a:xfrm>
              <a:off x="2064" y="67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310" name="Oval 65"/>
            <p:cNvSpPr>
              <a:spLocks noChangeArrowheads="1"/>
            </p:cNvSpPr>
            <p:nvPr/>
          </p:nvSpPr>
          <p:spPr bwMode="auto">
            <a:xfrm>
              <a:off x="2256" y="100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311" name="Oval 66"/>
            <p:cNvSpPr>
              <a:spLocks noChangeArrowheads="1"/>
            </p:cNvSpPr>
            <p:nvPr/>
          </p:nvSpPr>
          <p:spPr bwMode="auto">
            <a:xfrm>
              <a:off x="2688" y="57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312" name="Oval 67"/>
            <p:cNvSpPr>
              <a:spLocks noChangeArrowheads="1"/>
            </p:cNvSpPr>
            <p:nvPr/>
          </p:nvSpPr>
          <p:spPr bwMode="auto">
            <a:xfrm>
              <a:off x="3840" y="67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313" name="Oval 68"/>
            <p:cNvSpPr>
              <a:spLocks noChangeArrowheads="1"/>
            </p:cNvSpPr>
            <p:nvPr/>
          </p:nvSpPr>
          <p:spPr bwMode="auto">
            <a:xfrm>
              <a:off x="2976" y="172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314" name="Oval 69"/>
            <p:cNvSpPr>
              <a:spLocks noChangeArrowheads="1"/>
            </p:cNvSpPr>
            <p:nvPr/>
          </p:nvSpPr>
          <p:spPr bwMode="auto">
            <a:xfrm>
              <a:off x="3120" y="177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315" name="Oval 70"/>
            <p:cNvSpPr>
              <a:spLocks noChangeArrowheads="1"/>
            </p:cNvSpPr>
            <p:nvPr/>
          </p:nvSpPr>
          <p:spPr bwMode="auto">
            <a:xfrm>
              <a:off x="3168" y="100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316" name="Oval 71"/>
            <p:cNvSpPr>
              <a:spLocks noChangeArrowheads="1"/>
            </p:cNvSpPr>
            <p:nvPr/>
          </p:nvSpPr>
          <p:spPr bwMode="auto">
            <a:xfrm>
              <a:off x="2400" y="120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317" name="Oval 72"/>
            <p:cNvSpPr>
              <a:spLocks noChangeArrowheads="1"/>
            </p:cNvSpPr>
            <p:nvPr/>
          </p:nvSpPr>
          <p:spPr bwMode="auto">
            <a:xfrm>
              <a:off x="2592" y="115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318" name="Oval 73"/>
            <p:cNvSpPr>
              <a:spLocks noChangeArrowheads="1"/>
            </p:cNvSpPr>
            <p:nvPr/>
          </p:nvSpPr>
          <p:spPr bwMode="auto">
            <a:xfrm>
              <a:off x="3408" y="57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319" name="Oval 74"/>
            <p:cNvSpPr>
              <a:spLocks noChangeArrowheads="1"/>
            </p:cNvSpPr>
            <p:nvPr/>
          </p:nvSpPr>
          <p:spPr bwMode="auto">
            <a:xfrm>
              <a:off x="3696" y="57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320" name="Oval 75"/>
            <p:cNvSpPr>
              <a:spLocks noChangeArrowheads="1"/>
            </p:cNvSpPr>
            <p:nvPr/>
          </p:nvSpPr>
          <p:spPr bwMode="auto">
            <a:xfrm>
              <a:off x="4128" y="57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321" name="Oval 76"/>
            <p:cNvSpPr>
              <a:spLocks noChangeArrowheads="1"/>
            </p:cNvSpPr>
            <p:nvPr/>
          </p:nvSpPr>
          <p:spPr bwMode="auto">
            <a:xfrm>
              <a:off x="3648" y="81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322" name="Oval 77"/>
            <p:cNvSpPr>
              <a:spLocks noChangeArrowheads="1"/>
            </p:cNvSpPr>
            <p:nvPr/>
          </p:nvSpPr>
          <p:spPr bwMode="auto">
            <a:xfrm>
              <a:off x="3504" y="81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323" name="Oval 78"/>
            <p:cNvSpPr>
              <a:spLocks noChangeArrowheads="1"/>
            </p:cNvSpPr>
            <p:nvPr/>
          </p:nvSpPr>
          <p:spPr bwMode="auto">
            <a:xfrm>
              <a:off x="3360" y="100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324" name="Oval 79"/>
            <p:cNvSpPr>
              <a:spLocks noChangeArrowheads="1"/>
            </p:cNvSpPr>
            <p:nvPr/>
          </p:nvSpPr>
          <p:spPr bwMode="auto">
            <a:xfrm>
              <a:off x="3264" y="6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325" name="Oval 80"/>
            <p:cNvSpPr>
              <a:spLocks noChangeArrowheads="1"/>
            </p:cNvSpPr>
            <p:nvPr/>
          </p:nvSpPr>
          <p:spPr bwMode="auto">
            <a:xfrm>
              <a:off x="3696" y="72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326" name="Oval 81"/>
            <p:cNvSpPr>
              <a:spLocks noChangeArrowheads="1"/>
            </p:cNvSpPr>
            <p:nvPr/>
          </p:nvSpPr>
          <p:spPr bwMode="auto">
            <a:xfrm>
              <a:off x="1680" y="576"/>
              <a:ext cx="47" cy="4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327" name="Oval 82"/>
            <p:cNvSpPr>
              <a:spLocks noChangeArrowheads="1"/>
            </p:cNvSpPr>
            <p:nvPr/>
          </p:nvSpPr>
          <p:spPr bwMode="auto">
            <a:xfrm>
              <a:off x="1872" y="672"/>
              <a:ext cx="47" cy="4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328" name="Oval 83"/>
            <p:cNvSpPr>
              <a:spLocks noChangeArrowheads="1"/>
            </p:cNvSpPr>
            <p:nvPr/>
          </p:nvSpPr>
          <p:spPr bwMode="auto">
            <a:xfrm>
              <a:off x="1968" y="576"/>
              <a:ext cx="47" cy="4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329" name="Oval 84"/>
            <p:cNvSpPr>
              <a:spLocks noChangeArrowheads="1"/>
            </p:cNvSpPr>
            <p:nvPr/>
          </p:nvSpPr>
          <p:spPr bwMode="auto">
            <a:xfrm>
              <a:off x="2016" y="768"/>
              <a:ext cx="47" cy="4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330" name="Oval 85"/>
            <p:cNvSpPr>
              <a:spLocks noChangeArrowheads="1"/>
            </p:cNvSpPr>
            <p:nvPr/>
          </p:nvSpPr>
          <p:spPr bwMode="auto">
            <a:xfrm>
              <a:off x="2208" y="624"/>
              <a:ext cx="47" cy="4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331" name="Oval 86"/>
            <p:cNvSpPr>
              <a:spLocks noChangeArrowheads="1"/>
            </p:cNvSpPr>
            <p:nvPr/>
          </p:nvSpPr>
          <p:spPr bwMode="auto">
            <a:xfrm>
              <a:off x="2448" y="6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332" name="Oval 87"/>
            <p:cNvSpPr>
              <a:spLocks noChangeArrowheads="1"/>
            </p:cNvSpPr>
            <p:nvPr/>
          </p:nvSpPr>
          <p:spPr bwMode="auto">
            <a:xfrm>
              <a:off x="2352" y="86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333" name="Oval 88"/>
            <p:cNvSpPr>
              <a:spLocks noChangeArrowheads="1"/>
            </p:cNvSpPr>
            <p:nvPr/>
          </p:nvSpPr>
          <p:spPr bwMode="auto">
            <a:xfrm>
              <a:off x="2688" y="96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334" name="Oval 89"/>
            <p:cNvSpPr>
              <a:spLocks noChangeArrowheads="1"/>
            </p:cNvSpPr>
            <p:nvPr/>
          </p:nvSpPr>
          <p:spPr bwMode="auto">
            <a:xfrm>
              <a:off x="3120" y="144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335" name="Oval 90"/>
            <p:cNvSpPr>
              <a:spLocks noChangeArrowheads="1"/>
            </p:cNvSpPr>
            <p:nvPr/>
          </p:nvSpPr>
          <p:spPr bwMode="auto">
            <a:xfrm>
              <a:off x="2592" y="144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336" name="Oval 91"/>
            <p:cNvSpPr>
              <a:spLocks noChangeArrowheads="1"/>
            </p:cNvSpPr>
            <p:nvPr/>
          </p:nvSpPr>
          <p:spPr bwMode="auto">
            <a:xfrm>
              <a:off x="2736" y="172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337" name="Oval 92"/>
            <p:cNvSpPr>
              <a:spLocks noChangeArrowheads="1"/>
            </p:cNvSpPr>
            <p:nvPr/>
          </p:nvSpPr>
          <p:spPr bwMode="auto">
            <a:xfrm>
              <a:off x="2688" y="158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338" name="Oval 93"/>
            <p:cNvSpPr>
              <a:spLocks noChangeArrowheads="1"/>
            </p:cNvSpPr>
            <p:nvPr/>
          </p:nvSpPr>
          <p:spPr bwMode="auto">
            <a:xfrm>
              <a:off x="2688" y="129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3339" name="Oval 94"/>
            <p:cNvSpPr>
              <a:spLocks noChangeArrowheads="1"/>
            </p:cNvSpPr>
            <p:nvPr/>
          </p:nvSpPr>
          <p:spPr bwMode="auto">
            <a:xfrm>
              <a:off x="2880" y="18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</p:grpSp>
      <p:sp>
        <p:nvSpPr>
          <p:cNvPr id="53273" name="Text Box 95"/>
          <p:cNvSpPr txBox="1">
            <a:spLocks noChangeArrowheads="1"/>
          </p:cNvSpPr>
          <p:nvPr/>
        </p:nvSpPr>
        <p:spPr bwMode="auto">
          <a:xfrm rot="-5400000">
            <a:off x="3817144" y="1529556"/>
            <a:ext cx="16033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2800" b="1">
                <a:solidFill>
                  <a:srgbClr val="0000FF"/>
                </a:solidFill>
              </a:rPr>
              <a:t>coscienza</a:t>
            </a:r>
            <a:endParaRPr lang="it-IT" altLang="it-IT" sz="2800" b="1">
              <a:solidFill>
                <a:srgbClr val="CC3300"/>
              </a:solidFill>
            </a:endParaRPr>
          </a:p>
        </p:txBody>
      </p:sp>
      <p:grpSp>
        <p:nvGrpSpPr>
          <p:cNvPr id="53274" name="Group 96"/>
          <p:cNvGrpSpPr>
            <a:grpSpLocks/>
          </p:cNvGrpSpPr>
          <p:nvPr/>
        </p:nvGrpSpPr>
        <p:grpSpPr bwMode="auto">
          <a:xfrm>
            <a:off x="1676400" y="1143000"/>
            <a:ext cx="5807075" cy="395288"/>
            <a:chOff x="1046" y="711"/>
            <a:chExt cx="3658" cy="249"/>
          </a:xfrm>
        </p:grpSpPr>
        <p:sp>
          <p:nvSpPr>
            <p:cNvPr id="53276" name="Line 97"/>
            <p:cNvSpPr>
              <a:spLocks noChangeShapeType="1"/>
            </p:cNvSpPr>
            <p:nvPr/>
          </p:nvSpPr>
          <p:spPr bwMode="auto">
            <a:xfrm>
              <a:off x="1056" y="960"/>
              <a:ext cx="3648" cy="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3277" name="Text Box 98"/>
            <p:cNvSpPr txBox="1">
              <a:spLocks noChangeArrowheads="1"/>
            </p:cNvSpPr>
            <p:nvPr/>
          </p:nvSpPr>
          <p:spPr bwMode="auto">
            <a:xfrm>
              <a:off x="1046" y="711"/>
              <a:ext cx="643" cy="218"/>
            </a:xfrm>
            <a:prstGeom prst="rect">
              <a:avLst/>
            </a:prstGeom>
            <a:noFill/>
            <a:ln w="9525">
              <a:solidFill>
                <a:srgbClr val="FF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it-IT" altLang="it-IT" sz="1600" b="1">
                  <a:solidFill>
                    <a:srgbClr val="FF9900"/>
                  </a:solidFill>
                </a:rPr>
                <a:t>spirituale</a:t>
              </a:r>
              <a:endParaRPr lang="it-IT" altLang="it-IT"/>
            </a:p>
          </p:txBody>
        </p:sp>
      </p:grpSp>
      <p:sp>
        <p:nvSpPr>
          <p:cNvPr id="230499" name="Text Box 99"/>
          <p:cNvSpPr txBox="1">
            <a:spLocks noChangeArrowheads="1"/>
          </p:cNvSpPr>
          <p:nvPr/>
        </p:nvSpPr>
        <p:spPr bwMode="auto">
          <a:xfrm rot="-5400000">
            <a:off x="8645525" y="12779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3445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3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99" grpId="0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050"/>
          <p:cNvSpPr txBox="1">
            <a:spLocks noChangeArrowheads="1"/>
          </p:cNvSpPr>
          <p:nvPr/>
        </p:nvSpPr>
        <p:spPr bwMode="auto">
          <a:xfrm>
            <a:off x="4114800" y="381000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b="1">
                <a:solidFill>
                  <a:srgbClr val="FF3300"/>
                </a:solidFill>
                <a:latin typeface="Comic Sans MS" pitchFamily="66" charset="0"/>
              </a:rPr>
              <a:t>ETNIA</a:t>
            </a:r>
            <a:endParaRPr lang="it-IT" altLang="it-IT"/>
          </a:p>
        </p:txBody>
      </p:sp>
      <p:sp>
        <p:nvSpPr>
          <p:cNvPr id="54275" name="Text Box 2051"/>
          <p:cNvSpPr txBox="1">
            <a:spLocks noChangeArrowheads="1"/>
          </p:cNvSpPr>
          <p:nvPr/>
        </p:nvSpPr>
        <p:spPr bwMode="auto">
          <a:xfrm>
            <a:off x="685800" y="1099592"/>
            <a:ext cx="822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dirty="0">
                <a:latin typeface="Comic Sans MS" pitchFamily="66" charset="0"/>
              </a:rPr>
              <a:t>Definizione delle modalità di appartenenza al gruppo </a:t>
            </a:r>
          </a:p>
        </p:txBody>
      </p:sp>
      <p:sp>
        <p:nvSpPr>
          <p:cNvPr id="54276" name="Text Box 2052"/>
          <p:cNvSpPr txBox="1">
            <a:spLocks noChangeArrowheads="1"/>
          </p:cNvSpPr>
          <p:nvPr/>
        </p:nvSpPr>
        <p:spPr bwMode="auto">
          <a:xfrm>
            <a:off x="381000" y="2667000"/>
            <a:ext cx="2438400" cy="8318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/>
              <a:t>Facilitazione dei </a:t>
            </a:r>
          </a:p>
          <a:p>
            <a:pPr algn="l"/>
            <a:r>
              <a:rPr lang="it-IT" altLang="it-IT"/>
              <a:t>percorsi  sociali</a:t>
            </a:r>
          </a:p>
        </p:txBody>
      </p:sp>
      <p:sp>
        <p:nvSpPr>
          <p:cNvPr id="54277" name="Text Box 2053"/>
          <p:cNvSpPr txBox="1">
            <a:spLocks noChangeArrowheads="1"/>
          </p:cNvSpPr>
          <p:nvPr/>
        </p:nvSpPr>
        <p:spPr bwMode="auto">
          <a:xfrm>
            <a:off x="962025" y="1752600"/>
            <a:ext cx="6705600" cy="466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>
                <a:latin typeface="Comic Sans MS" pitchFamily="66" charset="0"/>
              </a:rPr>
              <a:t>Percorsi di identificazione e Riti di iniziazione</a:t>
            </a:r>
          </a:p>
        </p:txBody>
      </p:sp>
      <p:sp>
        <p:nvSpPr>
          <p:cNvPr id="54278" name="Text Box 2054"/>
          <p:cNvSpPr txBox="1">
            <a:spLocks noChangeArrowheads="1"/>
          </p:cNvSpPr>
          <p:nvPr/>
        </p:nvSpPr>
        <p:spPr bwMode="auto">
          <a:xfrm>
            <a:off x="3505200" y="2667000"/>
            <a:ext cx="2266950" cy="1938992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altLang="it-IT" b="1" i="1" dirty="0">
                <a:solidFill>
                  <a:srgbClr val="FF3300"/>
                </a:solidFill>
              </a:rPr>
              <a:t>SEGNI</a:t>
            </a:r>
          </a:p>
          <a:p>
            <a:r>
              <a:rPr lang="it-IT" altLang="it-IT" b="1" i="1" dirty="0">
                <a:solidFill>
                  <a:srgbClr val="FF3300"/>
                </a:solidFill>
              </a:rPr>
              <a:t>Colore, forme, </a:t>
            </a:r>
          </a:p>
          <a:p>
            <a:r>
              <a:rPr lang="it-IT" altLang="it-IT" b="1" i="1" dirty="0">
                <a:solidFill>
                  <a:srgbClr val="FF3300"/>
                </a:solidFill>
              </a:rPr>
              <a:t>costumi, decoro, caste, ritualità, ecc</a:t>
            </a:r>
            <a:r>
              <a:rPr lang="it-IT" altLang="it-IT" b="1" i="1" dirty="0">
                <a:solidFill>
                  <a:srgbClr val="CC0000"/>
                </a:solidFill>
              </a:rPr>
              <a:t>.</a:t>
            </a:r>
          </a:p>
        </p:txBody>
      </p:sp>
      <p:sp>
        <p:nvSpPr>
          <p:cNvPr id="54279" name="Text Box 2055"/>
          <p:cNvSpPr txBox="1">
            <a:spLocks noChangeArrowheads="1"/>
          </p:cNvSpPr>
          <p:nvPr/>
        </p:nvSpPr>
        <p:spPr bwMode="auto">
          <a:xfrm>
            <a:off x="1905000" y="5334000"/>
            <a:ext cx="5605463" cy="4667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/>
              <a:t>Sembrare e non essere: tradizione e fissismo</a:t>
            </a:r>
          </a:p>
        </p:txBody>
      </p:sp>
      <p:sp>
        <p:nvSpPr>
          <p:cNvPr id="54280" name="Text Box 2056"/>
          <p:cNvSpPr txBox="1">
            <a:spLocks noChangeArrowheads="1"/>
          </p:cNvSpPr>
          <p:nvPr/>
        </p:nvSpPr>
        <p:spPr bwMode="auto">
          <a:xfrm>
            <a:off x="2971800" y="6019800"/>
            <a:ext cx="944563" cy="457200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u="sng"/>
              <a:t>potere</a:t>
            </a:r>
            <a:endParaRPr lang="it-IT" altLang="it-IT"/>
          </a:p>
        </p:txBody>
      </p:sp>
      <p:sp>
        <p:nvSpPr>
          <p:cNvPr id="54281" name="Text Box 2057"/>
          <p:cNvSpPr txBox="1">
            <a:spLocks noChangeArrowheads="1"/>
          </p:cNvSpPr>
          <p:nvPr/>
        </p:nvSpPr>
        <p:spPr bwMode="auto">
          <a:xfrm>
            <a:off x="5105400" y="6019800"/>
            <a:ext cx="1333500" cy="457200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u="sng"/>
              <a:t>sciamano</a:t>
            </a:r>
            <a:endParaRPr lang="it-IT" altLang="it-IT"/>
          </a:p>
        </p:txBody>
      </p:sp>
      <p:sp>
        <p:nvSpPr>
          <p:cNvPr id="54282" name="Text Box 2058"/>
          <p:cNvSpPr txBox="1">
            <a:spLocks noChangeArrowheads="1"/>
          </p:cNvSpPr>
          <p:nvPr/>
        </p:nvSpPr>
        <p:spPr bwMode="auto">
          <a:xfrm>
            <a:off x="6172200" y="2667000"/>
            <a:ext cx="2371725" cy="8318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/>
              <a:t>Assoluto </a:t>
            </a:r>
          </a:p>
          <a:p>
            <a:pPr algn="l"/>
            <a:r>
              <a:rPr lang="it-IT" altLang="it-IT"/>
              <a:t>comportamentale </a:t>
            </a:r>
          </a:p>
        </p:txBody>
      </p:sp>
      <p:sp>
        <p:nvSpPr>
          <p:cNvPr id="54283" name="Text Box 2059"/>
          <p:cNvSpPr txBox="1">
            <a:spLocks noChangeArrowheads="1"/>
          </p:cNvSpPr>
          <p:nvPr/>
        </p:nvSpPr>
        <p:spPr bwMode="auto">
          <a:xfrm>
            <a:off x="381000" y="3886200"/>
            <a:ext cx="2371725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/>
              <a:t>solidarietà sociale</a:t>
            </a:r>
          </a:p>
        </p:txBody>
      </p:sp>
      <p:sp>
        <p:nvSpPr>
          <p:cNvPr id="54284" name="Text Box 2060"/>
          <p:cNvSpPr txBox="1">
            <a:spLocks noChangeArrowheads="1"/>
          </p:cNvSpPr>
          <p:nvPr/>
        </p:nvSpPr>
        <p:spPr bwMode="auto">
          <a:xfrm>
            <a:off x="6705600" y="3810000"/>
            <a:ext cx="1038225" cy="466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altLang="it-IT"/>
              <a:t>morale</a:t>
            </a:r>
          </a:p>
        </p:txBody>
      </p:sp>
    </p:spTree>
    <p:extLst>
      <p:ext uri="{BB962C8B-B14F-4D97-AF65-F5344CB8AC3E}">
        <p14:creationId xmlns:p14="http://schemas.microsoft.com/office/powerpoint/2010/main" val="12498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donna BELLA del Burkina Fa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263" y="260350"/>
            <a:ext cx="2454275" cy="354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5" descr="DonnaEUROP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0"/>
          <a:stretch>
            <a:fillRect/>
          </a:stretch>
        </p:blipFill>
        <p:spPr bwMode="auto">
          <a:xfrm>
            <a:off x="4787900" y="260350"/>
            <a:ext cx="2082800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6" descr="Verucchi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27488"/>
            <a:ext cx="4248150" cy="283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8" descr="PapuaNuovaGuine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"/>
          <a:stretch>
            <a:fillRect/>
          </a:stretch>
        </p:blipFill>
        <p:spPr bwMode="auto">
          <a:xfrm>
            <a:off x="4787900" y="4013200"/>
            <a:ext cx="4211638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509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Freeform 2" descr="Mattoni orizzontali"/>
          <p:cNvSpPr>
            <a:spLocks/>
          </p:cNvSpPr>
          <p:nvPr/>
        </p:nvSpPr>
        <p:spPr bwMode="auto">
          <a:xfrm>
            <a:off x="2133600" y="914400"/>
            <a:ext cx="5094288" cy="4186238"/>
          </a:xfrm>
          <a:custGeom>
            <a:avLst/>
            <a:gdLst>
              <a:gd name="T0" fmla="*/ 474663 w 3209"/>
              <a:gd name="T1" fmla="*/ 142875 h 2637"/>
              <a:gd name="T2" fmla="*/ 647700 w 3209"/>
              <a:gd name="T3" fmla="*/ 206375 h 2637"/>
              <a:gd name="T4" fmla="*/ 798513 w 3209"/>
              <a:gd name="T5" fmla="*/ 352425 h 2637"/>
              <a:gd name="T6" fmla="*/ 1027113 w 3209"/>
              <a:gd name="T7" fmla="*/ 504825 h 2637"/>
              <a:gd name="T8" fmla="*/ 1198563 w 3209"/>
              <a:gd name="T9" fmla="*/ 657225 h 2637"/>
              <a:gd name="T10" fmla="*/ 1312863 w 3209"/>
              <a:gd name="T11" fmla="*/ 733425 h 2637"/>
              <a:gd name="T12" fmla="*/ 1370013 w 3209"/>
              <a:gd name="T13" fmla="*/ 790575 h 2637"/>
              <a:gd name="T14" fmla="*/ 1606550 w 3209"/>
              <a:gd name="T15" fmla="*/ 1077913 h 2637"/>
              <a:gd name="T16" fmla="*/ 1701800 w 3209"/>
              <a:gd name="T17" fmla="*/ 1249363 h 2637"/>
              <a:gd name="T18" fmla="*/ 1846263 w 3209"/>
              <a:gd name="T19" fmla="*/ 1431925 h 2637"/>
              <a:gd name="T20" fmla="*/ 1922463 w 3209"/>
              <a:gd name="T21" fmla="*/ 1590675 h 2637"/>
              <a:gd name="T22" fmla="*/ 1979613 w 3209"/>
              <a:gd name="T23" fmla="*/ 1685925 h 2637"/>
              <a:gd name="T24" fmla="*/ 2074863 w 3209"/>
              <a:gd name="T25" fmla="*/ 1895475 h 2637"/>
              <a:gd name="T26" fmla="*/ 2170113 w 3209"/>
              <a:gd name="T27" fmla="*/ 2181225 h 2637"/>
              <a:gd name="T28" fmla="*/ 2239963 w 3209"/>
              <a:gd name="T29" fmla="*/ 2384425 h 2637"/>
              <a:gd name="T30" fmla="*/ 2271713 w 3209"/>
              <a:gd name="T31" fmla="*/ 2441575 h 2637"/>
              <a:gd name="T32" fmla="*/ 2303463 w 3209"/>
              <a:gd name="T33" fmla="*/ 2511425 h 2637"/>
              <a:gd name="T34" fmla="*/ 2316163 w 3209"/>
              <a:gd name="T35" fmla="*/ 2701925 h 2637"/>
              <a:gd name="T36" fmla="*/ 2360613 w 3209"/>
              <a:gd name="T37" fmla="*/ 2847975 h 2637"/>
              <a:gd name="T38" fmla="*/ 2417763 w 3209"/>
              <a:gd name="T39" fmla="*/ 3057525 h 2637"/>
              <a:gd name="T40" fmla="*/ 2455863 w 3209"/>
              <a:gd name="T41" fmla="*/ 3609976 h 2637"/>
              <a:gd name="T42" fmla="*/ 2513013 w 3209"/>
              <a:gd name="T43" fmla="*/ 3819526 h 2637"/>
              <a:gd name="T44" fmla="*/ 2503488 w 3209"/>
              <a:gd name="T45" fmla="*/ 3943351 h 2637"/>
              <a:gd name="T46" fmla="*/ 2570163 w 3209"/>
              <a:gd name="T47" fmla="*/ 4143376 h 2637"/>
              <a:gd name="T48" fmla="*/ 2570163 w 3209"/>
              <a:gd name="T49" fmla="*/ 4181476 h 2637"/>
              <a:gd name="T50" fmla="*/ 2579688 w 3209"/>
              <a:gd name="T51" fmla="*/ 4133851 h 2637"/>
              <a:gd name="T52" fmla="*/ 2589213 w 3209"/>
              <a:gd name="T53" fmla="*/ 4019551 h 2637"/>
              <a:gd name="T54" fmla="*/ 2722563 w 3209"/>
              <a:gd name="T55" fmla="*/ 3038475 h 2637"/>
              <a:gd name="T56" fmla="*/ 2817813 w 3209"/>
              <a:gd name="T57" fmla="*/ 2663825 h 2637"/>
              <a:gd name="T58" fmla="*/ 2836863 w 3209"/>
              <a:gd name="T59" fmla="*/ 2543175 h 2637"/>
              <a:gd name="T60" fmla="*/ 2925763 w 3209"/>
              <a:gd name="T61" fmla="*/ 2346325 h 2637"/>
              <a:gd name="T62" fmla="*/ 3103563 w 3209"/>
              <a:gd name="T63" fmla="*/ 1819275 h 2637"/>
              <a:gd name="T64" fmla="*/ 3351213 w 3209"/>
              <a:gd name="T65" fmla="*/ 1368425 h 2637"/>
              <a:gd name="T66" fmla="*/ 3465513 w 3209"/>
              <a:gd name="T67" fmla="*/ 1209675 h 2637"/>
              <a:gd name="T68" fmla="*/ 3675063 w 3209"/>
              <a:gd name="T69" fmla="*/ 923925 h 2637"/>
              <a:gd name="T70" fmla="*/ 3922713 w 3209"/>
              <a:gd name="T71" fmla="*/ 657225 h 2637"/>
              <a:gd name="T72" fmla="*/ 3960813 w 3209"/>
              <a:gd name="T73" fmla="*/ 600075 h 2637"/>
              <a:gd name="T74" fmla="*/ 4075113 w 3209"/>
              <a:gd name="T75" fmla="*/ 523875 h 2637"/>
              <a:gd name="T76" fmla="*/ 4570413 w 3209"/>
              <a:gd name="T77" fmla="*/ 219075 h 2637"/>
              <a:gd name="T78" fmla="*/ 4741863 w 3209"/>
              <a:gd name="T79" fmla="*/ 104775 h 2637"/>
              <a:gd name="T80" fmla="*/ 4932363 w 3209"/>
              <a:gd name="T81" fmla="*/ 66675 h 2637"/>
              <a:gd name="T82" fmla="*/ 5003801 w 3209"/>
              <a:gd name="T83" fmla="*/ 42863 h 2637"/>
              <a:gd name="T84" fmla="*/ 38100 w 3209"/>
              <a:gd name="T85" fmla="*/ 30163 h 2637"/>
              <a:gd name="T86" fmla="*/ 36513 w 3209"/>
              <a:gd name="T87" fmla="*/ 85725 h 2637"/>
              <a:gd name="T88" fmla="*/ 246063 w 3209"/>
              <a:gd name="T89" fmla="*/ 104775 h 2637"/>
              <a:gd name="T90" fmla="*/ 474663 w 3209"/>
              <a:gd name="T91" fmla="*/ 142875 h 263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3209"/>
              <a:gd name="T139" fmla="*/ 0 h 2637"/>
              <a:gd name="T140" fmla="*/ 3209 w 3209"/>
              <a:gd name="T141" fmla="*/ 2637 h 263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3209" h="2637">
                <a:moveTo>
                  <a:pt x="299" y="90"/>
                </a:moveTo>
                <a:cubicBezTo>
                  <a:pt x="315" y="114"/>
                  <a:pt x="384" y="114"/>
                  <a:pt x="408" y="130"/>
                </a:cubicBezTo>
                <a:cubicBezTo>
                  <a:pt x="457" y="162"/>
                  <a:pt x="447" y="208"/>
                  <a:pt x="503" y="222"/>
                </a:cubicBezTo>
                <a:cubicBezTo>
                  <a:pt x="542" y="248"/>
                  <a:pt x="612" y="283"/>
                  <a:pt x="647" y="318"/>
                </a:cubicBezTo>
                <a:cubicBezTo>
                  <a:pt x="680" y="351"/>
                  <a:pt x="718" y="385"/>
                  <a:pt x="755" y="414"/>
                </a:cubicBezTo>
                <a:cubicBezTo>
                  <a:pt x="778" y="432"/>
                  <a:pt x="803" y="446"/>
                  <a:pt x="827" y="462"/>
                </a:cubicBezTo>
                <a:cubicBezTo>
                  <a:pt x="841" y="471"/>
                  <a:pt x="850" y="487"/>
                  <a:pt x="863" y="498"/>
                </a:cubicBezTo>
                <a:cubicBezTo>
                  <a:pt x="913" y="540"/>
                  <a:pt x="965" y="632"/>
                  <a:pt x="1012" y="679"/>
                </a:cubicBezTo>
                <a:cubicBezTo>
                  <a:pt x="1050" y="724"/>
                  <a:pt x="1047" y="750"/>
                  <a:pt x="1072" y="787"/>
                </a:cubicBezTo>
                <a:cubicBezTo>
                  <a:pt x="1097" y="824"/>
                  <a:pt x="1140" y="866"/>
                  <a:pt x="1163" y="902"/>
                </a:cubicBezTo>
                <a:cubicBezTo>
                  <a:pt x="1175" y="938"/>
                  <a:pt x="1195" y="967"/>
                  <a:pt x="1211" y="1002"/>
                </a:cubicBezTo>
                <a:cubicBezTo>
                  <a:pt x="1221" y="1025"/>
                  <a:pt x="1239" y="1038"/>
                  <a:pt x="1247" y="1062"/>
                </a:cubicBezTo>
                <a:cubicBezTo>
                  <a:pt x="1262" y="1106"/>
                  <a:pt x="1290" y="1151"/>
                  <a:pt x="1307" y="1194"/>
                </a:cubicBezTo>
                <a:cubicBezTo>
                  <a:pt x="1330" y="1252"/>
                  <a:pt x="1347" y="1314"/>
                  <a:pt x="1367" y="1374"/>
                </a:cubicBezTo>
                <a:cubicBezTo>
                  <a:pt x="1381" y="1417"/>
                  <a:pt x="1397" y="1459"/>
                  <a:pt x="1411" y="1502"/>
                </a:cubicBezTo>
                <a:cubicBezTo>
                  <a:pt x="1415" y="1514"/>
                  <a:pt x="1427" y="1526"/>
                  <a:pt x="1431" y="1538"/>
                </a:cubicBezTo>
                <a:cubicBezTo>
                  <a:pt x="1435" y="1550"/>
                  <a:pt x="1451" y="1582"/>
                  <a:pt x="1451" y="1582"/>
                </a:cubicBezTo>
                <a:cubicBezTo>
                  <a:pt x="1455" y="1630"/>
                  <a:pt x="1446" y="1656"/>
                  <a:pt x="1459" y="1702"/>
                </a:cubicBezTo>
                <a:cubicBezTo>
                  <a:pt x="1467" y="1730"/>
                  <a:pt x="1478" y="1767"/>
                  <a:pt x="1487" y="1794"/>
                </a:cubicBezTo>
                <a:cubicBezTo>
                  <a:pt x="1517" y="1885"/>
                  <a:pt x="1506" y="1841"/>
                  <a:pt x="1523" y="1926"/>
                </a:cubicBezTo>
                <a:cubicBezTo>
                  <a:pt x="1532" y="2114"/>
                  <a:pt x="1524" y="2136"/>
                  <a:pt x="1547" y="2274"/>
                </a:cubicBezTo>
                <a:cubicBezTo>
                  <a:pt x="1558" y="2342"/>
                  <a:pt x="1560" y="2336"/>
                  <a:pt x="1583" y="2406"/>
                </a:cubicBezTo>
                <a:cubicBezTo>
                  <a:pt x="1591" y="2430"/>
                  <a:pt x="1577" y="2484"/>
                  <a:pt x="1577" y="2484"/>
                </a:cubicBezTo>
                <a:cubicBezTo>
                  <a:pt x="1581" y="2528"/>
                  <a:pt x="1606" y="2568"/>
                  <a:pt x="1619" y="2610"/>
                </a:cubicBezTo>
                <a:cubicBezTo>
                  <a:pt x="1623" y="2624"/>
                  <a:pt x="1605" y="2637"/>
                  <a:pt x="1619" y="2634"/>
                </a:cubicBezTo>
                <a:cubicBezTo>
                  <a:pt x="1631" y="2631"/>
                  <a:pt x="1622" y="2616"/>
                  <a:pt x="1625" y="2604"/>
                </a:cubicBezTo>
                <a:cubicBezTo>
                  <a:pt x="1630" y="2580"/>
                  <a:pt x="1627" y="2556"/>
                  <a:pt x="1631" y="2532"/>
                </a:cubicBezTo>
                <a:cubicBezTo>
                  <a:pt x="1638" y="2335"/>
                  <a:pt x="1678" y="2111"/>
                  <a:pt x="1715" y="1914"/>
                </a:cubicBezTo>
                <a:cubicBezTo>
                  <a:pt x="1723" y="1871"/>
                  <a:pt x="1746" y="1722"/>
                  <a:pt x="1775" y="1678"/>
                </a:cubicBezTo>
                <a:cubicBezTo>
                  <a:pt x="1791" y="1654"/>
                  <a:pt x="1787" y="1602"/>
                  <a:pt x="1787" y="1602"/>
                </a:cubicBezTo>
                <a:cubicBezTo>
                  <a:pt x="1799" y="1553"/>
                  <a:pt x="1811" y="1526"/>
                  <a:pt x="1843" y="1478"/>
                </a:cubicBezTo>
                <a:cubicBezTo>
                  <a:pt x="1859" y="1358"/>
                  <a:pt x="1915" y="1265"/>
                  <a:pt x="1955" y="1146"/>
                </a:cubicBezTo>
                <a:cubicBezTo>
                  <a:pt x="1979" y="1073"/>
                  <a:pt x="2061" y="912"/>
                  <a:pt x="2111" y="862"/>
                </a:cubicBezTo>
                <a:cubicBezTo>
                  <a:pt x="2171" y="778"/>
                  <a:pt x="2153" y="822"/>
                  <a:pt x="2183" y="762"/>
                </a:cubicBezTo>
                <a:cubicBezTo>
                  <a:pt x="2216" y="695"/>
                  <a:pt x="2252" y="624"/>
                  <a:pt x="2315" y="582"/>
                </a:cubicBezTo>
                <a:cubicBezTo>
                  <a:pt x="2357" y="519"/>
                  <a:pt x="2408" y="456"/>
                  <a:pt x="2471" y="414"/>
                </a:cubicBezTo>
                <a:cubicBezTo>
                  <a:pt x="2479" y="402"/>
                  <a:pt x="2484" y="387"/>
                  <a:pt x="2495" y="378"/>
                </a:cubicBezTo>
                <a:cubicBezTo>
                  <a:pt x="2517" y="359"/>
                  <a:pt x="2567" y="330"/>
                  <a:pt x="2567" y="330"/>
                </a:cubicBezTo>
                <a:cubicBezTo>
                  <a:pt x="2640" y="221"/>
                  <a:pt x="2760" y="178"/>
                  <a:pt x="2879" y="138"/>
                </a:cubicBezTo>
                <a:cubicBezTo>
                  <a:pt x="2879" y="138"/>
                  <a:pt x="2969" y="78"/>
                  <a:pt x="2987" y="66"/>
                </a:cubicBezTo>
                <a:cubicBezTo>
                  <a:pt x="3010" y="51"/>
                  <a:pt x="3100" y="43"/>
                  <a:pt x="3107" y="42"/>
                </a:cubicBezTo>
                <a:cubicBezTo>
                  <a:pt x="3193" y="13"/>
                  <a:pt x="3209" y="65"/>
                  <a:pt x="3152" y="27"/>
                </a:cubicBezTo>
                <a:cubicBezTo>
                  <a:pt x="2108" y="34"/>
                  <a:pt x="1067" y="0"/>
                  <a:pt x="24" y="19"/>
                </a:cubicBezTo>
                <a:cubicBezTo>
                  <a:pt x="0" y="67"/>
                  <a:pt x="8" y="48"/>
                  <a:pt x="23" y="54"/>
                </a:cubicBezTo>
                <a:cubicBezTo>
                  <a:pt x="64" y="71"/>
                  <a:pt x="111" y="58"/>
                  <a:pt x="155" y="66"/>
                </a:cubicBezTo>
                <a:cubicBezTo>
                  <a:pt x="225" y="78"/>
                  <a:pt x="237" y="111"/>
                  <a:pt x="299" y="90"/>
                </a:cubicBezTo>
                <a:close/>
              </a:path>
            </a:pathLst>
          </a:custGeom>
          <a:pattFill prst="horzBrick">
            <a:fgClr>
              <a:srgbClr val="DDDDDD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6323" name="Line 3"/>
          <p:cNvSpPr>
            <a:spLocks noChangeShapeType="1"/>
          </p:cNvSpPr>
          <p:nvPr/>
        </p:nvSpPr>
        <p:spPr bwMode="auto">
          <a:xfrm flipV="1">
            <a:off x="381000" y="5943600"/>
            <a:ext cx="8382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725488" y="5943600"/>
            <a:ext cx="874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b="1">
                <a:solidFill>
                  <a:srgbClr val="FF0000"/>
                </a:solidFill>
                <a:latin typeface="Comic Sans MS" pitchFamily="66" charset="0"/>
              </a:rPr>
              <a:t>DNA</a:t>
            </a:r>
            <a:endParaRPr lang="it-IT" altLang="it-IT" b="1">
              <a:solidFill>
                <a:srgbClr val="FF0000"/>
              </a:solidFill>
            </a:endParaRPr>
          </a:p>
        </p:txBody>
      </p:sp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6705600" y="5867400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b="1">
                <a:solidFill>
                  <a:srgbClr val="FF0000"/>
                </a:solidFill>
                <a:latin typeface="Comic Sans MS" pitchFamily="66" charset="0"/>
              </a:rPr>
              <a:t>comportamento</a:t>
            </a:r>
            <a:endParaRPr lang="it-IT" altLang="it-IT"/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3581400" y="5486400"/>
            <a:ext cx="2228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>
                <a:solidFill>
                  <a:srgbClr val="FF0000"/>
                </a:solidFill>
              </a:rPr>
              <a:t>memoria della specie</a:t>
            </a:r>
            <a:endParaRPr lang="it-IT" altLang="it-IT" sz="1800" b="1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3657600" y="6016625"/>
            <a:ext cx="215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>
                <a:solidFill>
                  <a:srgbClr val="FF0000"/>
                </a:solidFill>
              </a:rPr>
              <a:t>Istinto  e irrazionale</a:t>
            </a:r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3276600" y="6262688"/>
            <a:ext cx="2844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>
                <a:solidFill>
                  <a:srgbClr val="FF0000"/>
                </a:solidFill>
              </a:rPr>
              <a:t>tecnicismo e meccanicismo </a:t>
            </a:r>
            <a:endParaRPr lang="it-IT" altLang="it-IT">
              <a:solidFill>
                <a:srgbClr val="FF0000"/>
              </a:solidFill>
            </a:endParaRPr>
          </a:p>
        </p:txBody>
      </p:sp>
      <p:grpSp>
        <p:nvGrpSpPr>
          <p:cNvPr id="56329" name="Group 9"/>
          <p:cNvGrpSpPr>
            <a:grpSpLocks/>
          </p:cNvGrpSpPr>
          <p:nvPr/>
        </p:nvGrpSpPr>
        <p:grpSpPr bwMode="auto">
          <a:xfrm>
            <a:off x="1905000" y="914400"/>
            <a:ext cx="5557838" cy="4267200"/>
            <a:chOff x="1200" y="576"/>
            <a:chExt cx="3501" cy="2688"/>
          </a:xfrm>
        </p:grpSpPr>
        <p:sp>
          <p:nvSpPr>
            <p:cNvPr id="56419" name="Arc 10"/>
            <p:cNvSpPr>
              <a:spLocks/>
            </p:cNvSpPr>
            <p:nvPr/>
          </p:nvSpPr>
          <p:spPr bwMode="auto">
            <a:xfrm flipH="1">
              <a:off x="2976" y="576"/>
              <a:ext cx="1725" cy="2688"/>
            </a:xfrm>
            <a:custGeom>
              <a:avLst/>
              <a:gdLst>
                <a:gd name="T0" fmla="*/ 0 w 22181"/>
                <a:gd name="T1" fmla="*/ 0 h 21600"/>
                <a:gd name="T2" fmla="*/ 134 w 22181"/>
                <a:gd name="T3" fmla="*/ 335 h 21600"/>
                <a:gd name="T4" fmla="*/ 3 w 22181"/>
                <a:gd name="T5" fmla="*/ 335 h 21600"/>
                <a:gd name="T6" fmla="*/ 0 60000 65536"/>
                <a:gd name="T7" fmla="*/ 0 60000 65536"/>
                <a:gd name="T8" fmla="*/ 0 60000 65536"/>
                <a:gd name="T9" fmla="*/ 0 w 22181"/>
                <a:gd name="T10" fmla="*/ 0 h 21600"/>
                <a:gd name="T11" fmla="*/ 22181 w 2218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81" h="21600" fill="none" extrusionOk="0">
                  <a:moveTo>
                    <a:pt x="-1" y="7"/>
                  </a:moveTo>
                  <a:cubicBezTo>
                    <a:pt x="193" y="2"/>
                    <a:pt x="387" y="-1"/>
                    <a:pt x="581" y="0"/>
                  </a:cubicBezTo>
                  <a:cubicBezTo>
                    <a:pt x="12510" y="0"/>
                    <a:pt x="22181" y="9670"/>
                    <a:pt x="22181" y="21600"/>
                  </a:cubicBezTo>
                </a:path>
                <a:path w="22181" h="21600" stroke="0" extrusionOk="0">
                  <a:moveTo>
                    <a:pt x="-1" y="7"/>
                  </a:moveTo>
                  <a:cubicBezTo>
                    <a:pt x="193" y="2"/>
                    <a:pt x="387" y="-1"/>
                    <a:pt x="581" y="0"/>
                  </a:cubicBezTo>
                  <a:cubicBezTo>
                    <a:pt x="12510" y="0"/>
                    <a:pt x="22181" y="9670"/>
                    <a:pt x="22181" y="21600"/>
                  </a:cubicBezTo>
                  <a:lnTo>
                    <a:pt x="581" y="21600"/>
                  </a:lnTo>
                  <a:close/>
                </a:path>
              </a:pathLst>
            </a:custGeom>
            <a:noFill/>
            <a:ln w="571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6420" name="Arc 11"/>
            <p:cNvSpPr>
              <a:spLocks/>
            </p:cNvSpPr>
            <p:nvPr/>
          </p:nvSpPr>
          <p:spPr bwMode="auto">
            <a:xfrm>
              <a:off x="1200" y="576"/>
              <a:ext cx="1725" cy="2688"/>
            </a:xfrm>
            <a:custGeom>
              <a:avLst/>
              <a:gdLst>
                <a:gd name="T0" fmla="*/ 0 w 22181"/>
                <a:gd name="T1" fmla="*/ 0 h 21600"/>
                <a:gd name="T2" fmla="*/ 134 w 22181"/>
                <a:gd name="T3" fmla="*/ 335 h 21600"/>
                <a:gd name="T4" fmla="*/ 3 w 22181"/>
                <a:gd name="T5" fmla="*/ 335 h 21600"/>
                <a:gd name="T6" fmla="*/ 0 60000 65536"/>
                <a:gd name="T7" fmla="*/ 0 60000 65536"/>
                <a:gd name="T8" fmla="*/ 0 60000 65536"/>
                <a:gd name="T9" fmla="*/ 0 w 22181"/>
                <a:gd name="T10" fmla="*/ 0 h 21600"/>
                <a:gd name="T11" fmla="*/ 22181 w 2218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81" h="21600" fill="none" extrusionOk="0">
                  <a:moveTo>
                    <a:pt x="-1" y="7"/>
                  </a:moveTo>
                  <a:cubicBezTo>
                    <a:pt x="193" y="2"/>
                    <a:pt x="387" y="-1"/>
                    <a:pt x="581" y="0"/>
                  </a:cubicBezTo>
                  <a:cubicBezTo>
                    <a:pt x="12510" y="0"/>
                    <a:pt x="22181" y="9670"/>
                    <a:pt x="22181" y="21600"/>
                  </a:cubicBezTo>
                </a:path>
                <a:path w="22181" h="21600" stroke="0" extrusionOk="0">
                  <a:moveTo>
                    <a:pt x="-1" y="7"/>
                  </a:moveTo>
                  <a:cubicBezTo>
                    <a:pt x="193" y="2"/>
                    <a:pt x="387" y="-1"/>
                    <a:pt x="581" y="0"/>
                  </a:cubicBezTo>
                  <a:cubicBezTo>
                    <a:pt x="12510" y="0"/>
                    <a:pt x="22181" y="9670"/>
                    <a:pt x="22181" y="21600"/>
                  </a:cubicBezTo>
                  <a:lnTo>
                    <a:pt x="581" y="21600"/>
                  </a:lnTo>
                  <a:close/>
                </a:path>
              </a:pathLst>
            </a:custGeom>
            <a:noFill/>
            <a:ln w="571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56330" name="Line 12"/>
          <p:cNvSpPr>
            <a:spLocks noChangeShapeType="1"/>
          </p:cNvSpPr>
          <p:nvPr/>
        </p:nvSpPr>
        <p:spPr bwMode="auto">
          <a:xfrm>
            <a:off x="990600" y="5181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6331" name="Line 13"/>
          <p:cNvSpPr>
            <a:spLocks noChangeShapeType="1"/>
          </p:cNvSpPr>
          <p:nvPr/>
        </p:nvSpPr>
        <p:spPr bwMode="auto">
          <a:xfrm flipV="1">
            <a:off x="762000" y="228600"/>
            <a:ext cx="0" cy="6400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6332" name="Text Box 14"/>
          <p:cNvSpPr txBox="1">
            <a:spLocks noChangeArrowheads="1"/>
          </p:cNvSpPr>
          <p:nvPr/>
        </p:nvSpPr>
        <p:spPr bwMode="auto">
          <a:xfrm rot="-5361683">
            <a:off x="-256381" y="2745581"/>
            <a:ext cx="1200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3200">
                <a:solidFill>
                  <a:schemeClr val="accent1"/>
                </a:solidFill>
              </a:rPr>
              <a:t>tempo</a:t>
            </a:r>
          </a:p>
        </p:txBody>
      </p:sp>
      <p:sp>
        <p:nvSpPr>
          <p:cNvPr id="56333" name="Text Box 15"/>
          <p:cNvSpPr txBox="1">
            <a:spLocks noChangeArrowheads="1"/>
          </p:cNvSpPr>
          <p:nvPr/>
        </p:nvSpPr>
        <p:spPr bwMode="auto">
          <a:xfrm rot="-5400000">
            <a:off x="407194" y="2564606"/>
            <a:ext cx="19907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2800"/>
              <a:t>Simbolismo </a:t>
            </a:r>
          </a:p>
        </p:txBody>
      </p:sp>
      <p:grpSp>
        <p:nvGrpSpPr>
          <p:cNvPr id="56334" name="Group 16"/>
          <p:cNvGrpSpPr>
            <a:grpSpLocks/>
          </p:cNvGrpSpPr>
          <p:nvPr/>
        </p:nvGrpSpPr>
        <p:grpSpPr bwMode="auto">
          <a:xfrm>
            <a:off x="2206625" y="2895600"/>
            <a:ext cx="3965575" cy="533400"/>
            <a:chOff x="1390" y="1824"/>
            <a:chExt cx="2498" cy="336"/>
          </a:xfrm>
        </p:grpSpPr>
        <p:sp>
          <p:nvSpPr>
            <p:cNvPr id="56417" name="Line 17"/>
            <p:cNvSpPr>
              <a:spLocks noChangeShapeType="1"/>
            </p:cNvSpPr>
            <p:nvPr/>
          </p:nvSpPr>
          <p:spPr bwMode="auto">
            <a:xfrm flipV="1">
              <a:off x="1968" y="2160"/>
              <a:ext cx="192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6418" name="Text Box 18"/>
            <p:cNvSpPr txBox="1">
              <a:spLocks noChangeArrowheads="1"/>
            </p:cNvSpPr>
            <p:nvPr/>
          </p:nvSpPr>
          <p:spPr bwMode="auto">
            <a:xfrm>
              <a:off x="1390" y="1824"/>
              <a:ext cx="778" cy="218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it-IT" altLang="it-IT" sz="1600" b="1">
                  <a:solidFill>
                    <a:srgbClr val="FF0000"/>
                  </a:solidFill>
                </a:rPr>
                <a:t>strumentale</a:t>
              </a:r>
              <a:endParaRPr lang="it-IT" altLang="it-IT" sz="1600"/>
            </a:p>
          </p:txBody>
        </p:sp>
      </p:grpSp>
      <p:grpSp>
        <p:nvGrpSpPr>
          <p:cNvPr id="56335" name="Group 19"/>
          <p:cNvGrpSpPr>
            <a:grpSpLocks/>
          </p:cNvGrpSpPr>
          <p:nvPr/>
        </p:nvGrpSpPr>
        <p:grpSpPr bwMode="auto">
          <a:xfrm>
            <a:off x="2041525" y="1966913"/>
            <a:ext cx="4740275" cy="547687"/>
            <a:chOff x="1286" y="1239"/>
            <a:chExt cx="2986" cy="345"/>
          </a:xfrm>
        </p:grpSpPr>
        <p:sp>
          <p:nvSpPr>
            <p:cNvPr id="56415" name="Line 20"/>
            <p:cNvSpPr>
              <a:spLocks noChangeShapeType="1"/>
            </p:cNvSpPr>
            <p:nvPr/>
          </p:nvSpPr>
          <p:spPr bwMode="auto">
            <a:xfrm>
              <a:off x="1488" y="1584"/>
              <a:ext cx="2784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6416" name="Text Box 21"/>
            <p:cNvSpPr txBox="1">
              <a:spLocks noChangeArrowheads="1"/>
            </p:cNvSpPr>
            <p:nvPr/>
          </p:nvSpPr>
          <p:spPr bwMode="auto">
            <a:xfrm>
              <a:off x="1286" y="1239"/>
              <a:ext cx="486" cy="218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it-IT" altLang="it-IT" sz="1600" b="1">
                  <a:solidFill>
                    <a:schemeClr val="accent1"/>
                  </a:solidFill>
                </a:rPr>
                <a:t>sociale</a:t>
              </a:r>
              <a:endParaRPr lang="it-IT" altLang="it-IT">
                <a:solidFill>
                  <a:schemeClr val="accent1"/>
                </a:solidFill>
              </a:endParaRPr>
            </a:p>
          </p:txBody>
        </p:sp>
      </p:grpSp>
      <p:sp>
        <p:nvSpPr>
          <p:cNvPr id="56336" name="Text Box 22"/>
          <p:cNvSpPr txBox="1">
            <a:spLocks noChangeArrowheads="1"/>
          </p:cNvSpPr>
          <p:nvPr/>
        </p:nvSpPr>
        <p:spPr bwMode="auto">
          <a:xfrm>
            <a:off x="7772400" y="2590800"/>
            <a:ext cx="1319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>
                <a:solidFill>
                  <a:srgbClr val="0000FF"/>
                </a:solidFill>
                <a:latin typeface="Comic Sans MS" pitchFamily="66" charset="0"/>
              </a:rPr>
              <a:t>cultura</a:t>
            </a:r>
            <a:endParaRPr lang="it-IT" altLang="it-IT">
              <a:solidFill>
                <a:srgbClr val="0000FF"/>
              </a:solidFill>
            </a:endParaRPr>
          </a:p>
        </p:txBody>
      </p:sp>
      <p:sp>
        <p:nvSpPr>
          <p:cNvPr id="56337" name="Text Box 23"/>
          <p:cNvSpPr txBox="1">
            <a:spLocks noChangeArrowheads="1"/>
          </p:cNvSpPr>
          <p:nvPr/>
        </p:nvSpPr>
        <p:spPr bwMode="auto">
          <a:xfrm>
            <a:off x="3333750" y="528638"/>
            <a:ext cx="2686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>
                <a:solidFill>
                  <a:srgbClr val="0000FF"/>
                </a:solidFill>
                <a:latin typeface="Comic Sans MS" pitchFamily="66" charset="0"/>
              </a:rPr>
              <a:t>Progettualità razionale</a:t>
            </a:r>
            <a:endParaRPr lang="it-IT" altLang="it-IT"/>
          </a:p>
        </p:txBody>
      </p:sp>
      <p:sp>
        <p:nvSpPr>
          <p:cNvPr id="56338" name="Text Box 24"/>
          <p:cNvSpPr txBox="1">
            <a:spLocks noChangeArrowheads="1"/>
          </p:cNvSpPr>
          <p:nvPr/>
        </p:nvSpPr>
        <p:spPr bwMode="auto">
          <a:xfrm>
            <a:off x="2895600" y="228600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>
                <a:solidFill>
                  <a:srgbClr val="0000FF"/>
                </a:solidFill>
              </a:rPr>
              <a:t>memoria individuale ed esperienza</a:t>
            </a:r>
            <a:r>
              <a:rPr lang="it-IT" altLang="it-IT"/>
              <a:t> </a:t>
            </a:r>
          </a:p>
        </p:txBody>
      </p:sp>
      <p:sp>
        <p:nvSpPr>
          <p:cNvPr id="56339" name="Rectangle 25"/>
          <p:cNvSpPr>
            <a:spLocks noChangeArrowheads="1"/>
          </p:cNvSpPr>
          <p:nvPr/>
        </p:nvSpPr>
        <p:spPr bwMode="auto">
          <a:xfrm rot="-5400000">
            <a:off x="5829300" y="2492375"/>
            <a:ext cx="24225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b="1">
                <a:solidFill>
                  <a:srgbClr val="FF0000"/>
                </a:solidFill>
                <a:latin typeface="Comic Sans MS" pitchFamily="66" charset="0"/>
              </a:rPr>
              <a:t>Comportamento</a:t>
            </a:r>
          </a:p>
          <a:p>
            <a:pPr algn="l"/>
            <a:r>
              <a:rPr lang="it-IT" altLang="it-IT" b="1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altLang="it-IT" b="1">
                <a:solidFill>
                  <a:srgbClr val="0000FF"/>
                </a:solidFill>
                <a:latin typeface="Comic Sans MS" pitchFamily="66" charset="0"/>
              </a:rPr>
              <a:t>differenziato</a:t>
            </a:r>
            <a:endParaRPr lang="it-IT" altLang="it-IT" b="1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6340" name="Text Box 26"/>
          <p:cNvSpPr txBox="1">
            <a:spLocks noChangeArrowheads="1"/>
          </p:cNvSpPr>
          <p:nvPr/>
        </p:nvSpPr>
        <p:spPr bwMode="auto">
          <a:xfrm>
            <a:off x="7415213" y="2590800"/>
            <a:ext cx="357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b="1">
                <a:solidFill>
                  <a:srgbClr val="0000FF"/>
                </a:solidFill>
              </a:rPr>
              <a:t>=</a:t>
            </a:r>
            <a:endParaRPr lang="it-IT" altLang="it-IT"/>
          </a:p>
        </p:txBody>
      </p:sp>
      <p:grpSp>
        <p:nvGrpSpPr>
          <p:cNvPr id="56341" name="Group 27"/>
          <p:cNvGrpSpPr>
            <a:grpSpLocks/>
          </p:cNvGrpSpPr>
          <p:nvPr/>
        </p:nvGrpSpPr>
        <p:grpSpPr bwMode="auto">
          <a:xfrm>
            <a:off x="3200400" y="4038600"/>
            <a:ext cx="2590800" cy="533400"/>
            <a:chOff x="1968" y="2352"/>
            <a:chExt cx="1632" cy="336"/>
          </a:xfrm>
        </p:grpSpPr>
        <p:sp>
          <p:nvSpPr>
            <p:cNvPr id="56413" name="Line 28"/>
            <p:cNvSpPr>
              <a:spLocks noChangeShapeType="1"/>
            </p:cNvSpPr>
            <p:nvPr/>
          </p:nvSpPr>
          <p:spPr bwMode="auto">
            <a:xfrm>
              <a:off x="2160" y="2688"/>
              <a:ext cx="144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6414" name="Text Box 29"/>
            <p:cNvSpPr txBox="1">
              <a:spLocks noChangeArrowheads="1"/>
            </p:cNvSpPr>
            <p:nvPr/>
          </p:nvSpPr>
          <p:spPr bwMode="auto">
            <a:xfrm>
              <a:off x="1968" y="2352"/>
              <a:ext cx="614" cy="218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it-IT" altLang="it-IT" sz="1600" b="1">
                  <a:solidFill>
                    <a:srgbClr val="FF0000"/>
                  </a:solidFill>
                </a:rPr>
                <a:t>biologico</a:t>
              </a:r>
              <a:endParaRPr lang="it-IT" altLang="it-IT"/>
            </a:p>
          </p:txBody>
        </p:sp>
      </p:grpSp>
      <p:sp>
        <p:nvSpPr>
          <p:cNvPr id="56342" name="Text Box 30"/>
          <p:cNvSpPr txBox="1">
            <a:spLocks noChangeArrowheads="1"/>
          </p:cNvSpPr>
          <p:nvPr/>
        </p:nvSpPr>
        <p:spPr bwMode="auto">
          <a:xfrm>
            <a:off x="3511550" y="5219700"/>
            <a:ext cx="2457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>
                <a:solidFill>
                  <a:srgbClr val="FF0000"/>
                </a:solidFill>
              </a:rPr>
              <a:t>selezione naturale forte</a:t>
            </a:r>
            <a:endParaRPr lang="it-IT" altLang="it-IT"/>
          </a:p>
        </p:txBody>
      </p:sp>
      <p:sp>
        <p:nvSpPr>
          <p:cNvPr id="56343" name="Rectangle 31"/>
          <p:cNvSpPr>
            <a:spLocks noChangeArrowheads="1"/>
          </p:cNvSpPr>
          <p:nvPr/>
        </p:nvSpPr>
        <p:spPr bwMode="auto">
          <a:xfrm>
            <a:off x="2393950" y="0"/>
            <a:ext cx="4540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>
                <a:solidFill>
                  <a:srgbClr val="FF0000"/>
                </a:solidFill>
              </a:rPr>
              <a:t>selezione naturale debole selezione artificiale</a:t>
            </a:r>
          </a:p>
        </p:txBody>
      </p:sp>
      <p:grpSp>
        <p:nvGrpSpPr>
          <p:cNvPr id="56344" name="Group 32"/>
          <p:cNvGrpSpPr>
            <a:grpSpLocks/>
          </p:cNvGrpSpPr>
          <p:nvPr/>
        </p:nvGrpSpPr>
        <p:grpSpPr bwMode="auto">
          <a:xfrm>
            <a:off x="2667000" y="914400"/>
            <a:ext cx="3962400" cy="3048000"/>
            <a:chOff x="1680" y="576"/>
            <a:chExt cx="2496" cy="1920"/>
          </a:xfrm>
        </p:grpSpPr>
        <p:sp>
          <p:nvSpPr>
            <p:cNvPr id="56351" name="Oval 33"/>
            <p:cNvSpPr>
              <a:spLocks noChangeArrowheads="1"/>
            </p:cNvSpPr>
            <p:nvPr/>
          </p:nvSpPr>
          <p:spPr bwMode="auto">
            <a:xfrm>
              <a:off x="2496" y="91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352" name="Oval 34"/>
            <p:cNvSpPr>
              <a:spLocks noChangeArrowheads="1"/>
            </p:cNvSpPr>
            <p:nvPr/>
          </p:nvSpPr>
          <p:spPr bwMode="auto">
            <a:xfrm>
              <a:off x="2688" y="81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353" name="Oval 35"/>
            <p:cNvSpPr>
              <a:spLocks noChangeArrowheads="1"/>
            </p:cNvSpPr>
            <p:nvPr/>
          </p:nvSpPr>
          <p:spPr bwMode="auto">
            <a:xfrm>
              <a:off x="3360" y="86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354" name="Oval 36"/>
            <p:cNvSpPr>
              <a:spLocks noChangeArrowheads="1"/>
            </p:cNvSpPr>
            <p:nvPr/>
          </p:nvSpPr>
          <p:spPr bwMode="auto">
            <a:xfrm>
              <a:off x="2544" y="72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355" name="Oval 37"/>
            <p:cNvSpPr>
              <a:spLocks noChangeArrowheads="1"/>
            </p:cNvSpPr>
            <p:nvPr/>
          </p:nvSpPr>
          <p:spPr bwMode="auto">
            <a:xfrm>
              <a:off x="3264" y="96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356" name="Oval 38"/>
            <p:cNvSpPr>
              <a:spLocks noChangeArrowheads="1"/>
            </p:cNvSpPr>
            <p:nvPr/>
          </p:nvSpPr>
          <p:spPr bwMode="auto">
            <a:xfrm>
              <a:off x="2928" y="225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357" name="Oval 39"/>
            <p:cNvSpPr>
              <a:spLocks noChangeArrowheads="1"/>
            </p:cNvSpPr>
            <p:nvPr/>
          </p:nvSpPr>
          <p:spPr bwMode="auto">
            <a:xfrm>
              <a:off x="2784" y="163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358" name="Oval 40"/>
            <p:cNvSpPr>
              <a:spLocks noChangeArrowheads="1"/>
            </p:cNvSpPr>
            <p:nvPr/>
          </p:nvSpPr>
          <p:spPr bwMode="auto">
            <a:xfrm>
              <a:off x="3552" y="67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359" name="Oval 41"/>
            <p:cNvSpPr>
              <a:spLocks noChangeArrowheads="1"/>
            </p:cNvSpPr>
            <p:nvPr/>
          </p:nvSpPr>
          <p:spPr bwMode="auto">
            <a:xfrm>
              <a:off x="3120" y="6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360" name="Oval 42"/>
            <p:cNvSpPr>
              <a:spLocks noChangeArrowheads="1"/>
            </p:cNvSpPr>
            <p:nvPr/>
          </p:nvSpPr>
          <p:spPr bwMode="auto">
            <a:xfrm>
              <a:off x="2880" y="57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361" name="Oval 43"/>
            <p:cNvSpPr>
              <a:spLocks noChangeArrowheads="1"/>
            </p:cNvSpPr>
            <p:nvPr/>
          </p:nvSpPr>
          <p:spPr bwMode="auto">
            <a:xfrm>
              <a:off x="3024" y="153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362" name="Oval 44"/>
            <p:cNvSpPr>
              <a:spLocks noChangeArrowheads="1"/>
            </p:cNvSpPr>
            <p:nvPr/>
          </p:nvSpPr>
          <p:spPr bwMode="auto">
            <a:xfrm>
              <a:off x="2592" y="129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363" name="Oval 45"/>
            <p:cNvSpPr>
              <a:spLocks noChangeArrowheads="1"/>
            </p:cNvSpPr>
            <p:nvPr/>
          </p:nvSpPr>
          <p:spPr bwMode="auto">
            <a:xfrm>
              <a:off x="2880" y="206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364" name="Oval 46"/>
            <p:cNvSpPr>
              <a:spLocks noChangeArrowheads="1"/>
            </p:cNvSpPr>
            <p:nvPr/>
          </p:nvSpPr>
          <p:spPr bwMode="auto">
            <a:xfrm>
              <a:off x="2880" y="196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365" name="Oval 47"/>
            <p:cNvSpPr>
              <a:spLocks noChangeArrowheads="1"/>
            </p:cNvSpPr>
            <p:nvPr/>
          </p:nvSpPr>
          <p:spPr bwMode="auto">
            <a:xfrm>
              <a:off x="2928" y="244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366" name="Oval 48"/>
            <p:cNvSpPr>
              <a:spLocks noChangeArrowheads="1"/>
            </p:cNvSpPr>
            <p:nvPr/>
          </p:nvSpPr>
          <p:spPr bwMode="auto">
            <a:xfrm>
              <a:off x="2976" y="196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367" name="Oval 49"/>
            <p:cNvSpPr>
              <a:spLocks noChangeArrowheads="1"/>
            </p:cNvSpPr>
            <p:nvPr/>
          </p:nvSpPr>
          <p:spPr bwMode="auto">
            <a:xfrm>
              <a:off x="3504" y="96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368" name="Oval 50"/>
            <p:cNvSpPr>
              <a:spLocks noChangeArrowheads="1"/>
            </p:cNvSpPr>
            <p:nvPr/>
          </p:nvSpPr>
          <p:spPr bwMode="auto">
            <a:xfrm>
              <a:off x="3264" y="139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369" name="Oval 51"/>
            <p:cNvSpPr>
              <a:spLocks noChangeArrowheads="1"/>
            </p:cNvSpPr>
            <p:nvPr/>
          </p:nvSpPr>
          <p:spPr bwMode="auto">
            <a:xfrm>
              <a:off x="2736" y="148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370" name="Oval 52"/>
            <p:cNvSpPr>
              <a:spLocks noChangeArrowheads="1"/>
            </p:cNvSpPr>
            <p:nvPr/>
          </p:nvSpPr>
          <p:spPr bwMode="auto">
            <a:xfrm>
              <a:off x="2496" y="105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371" name="Oval 53"/>
            <p:cNvSpPr>
              <a:spLocks noChangeArrowheads="1"/>
            </p:cNvSpPr>
            <p:nvPr/>
          </p:nvSpPr>
          <p:spPr bwMode="auto">
            <a:xfrm>
              <a:off x="3216" y="110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372" name="Oval 54"/>
            <p:cNvSpPr>
              <a:spLocks noChangeArrowheads="1"/>
            </p:cNvSpPr>
            <p:nvPr/>
          </p:nvSpPr>
          <p:spPr bwMode="auto">
            <a:xfrm>
              <a:off x="3216" y="81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373" name="Oval 55"/>
            <p:cNvSpPr>
              <a:spLocks noChangeArrowheads="1"/>
            </p:cNvSpPr>
            <p:nvPr/>
          </p:nvSpPr>
          <p:spPr bwMode="auto">
            <a:xfrm>
              <a:off x="3312" y="129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374" name="Oval 56"/>
            <p:cNvSpPr>
              <a:spLocks noChangeArrowheads="1"/>
            </p:cNvSpPr>
            <p:nvPr/>
          </p:nvSpPr>
          <p:spPr bwMode="auto">
            <a:xfrm>
              <a:off x="3072" y="115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375" name="Oval 57"/>
            <p:cNvSpPr>
              <a:spLocks noChangeArrowheads="1"/>
            </p:cNvSpPr>
            <p:nvPr/>
          </p:nvSpPr>
          <p:spPr bwMode="auto">
            <a:xfrm>
              <a:off x="3168" y="124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376" name="Oval 58"/>
            <p:cNvSpPr>
              <a:spLocks noChangeArrowheads="1"/>
            </p:cNvSpPr>
            <p:nvPr/>
          </p:nvSpPr>
          <p:spPr bwMode="auto">
            <a:xfrm>
              <a:off x="3168" y="148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377" name="Oval 59"/>
            <p:cNvSpPr>
              <a:spLocks noChangeArrowheads="1"/>
            </p:cNvSpPr>
            <p:nvPr/>
          </p:nvSpPr>
          <p:spPr bwMode="auto">
            <a:xfrm>
              <a:off x="3312" y="72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378" name="Oval 60"/>
            <p:cNvSpPr>
              <a:spLocks noChangeArrowheads="1"/>
            </p:cNvSpPr>
            <p:nvPr/>
          </p:nvSpPr>
          <p:spPr bwMode="auto">
            <a:xfrm>
              <a:off x="3360" y="115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379" name="Oval 61"/>
            <p:cNvSpPr>
              <a:spLocks noChangeArrowheads="1"/>
            </p:cNvSpPr>
            <p:nvPr/>
          </p:nvSpPr>
          <p:spPr bwMode="auto">
            <a:xfrm>
              <a:off x="3072" y="76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380" name="Oval 62"/>
            <p:cNvSpPr>
              <a:spLocks noChangeArrowheads="1"/>
            </p:cNvSpPr>
            <p:nvPr/>
          </p:nvSpPr>
          <p:spPr bwMode="auto">
            <a:xfrm>
              <a:off x="2208" y="81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381" name="Oval 63"/>
            <p:cNvSpPr>
              <a:spLocks noChangeArrowheads="1"/>
            </p:cNvSpPr>
            <p:nvPr/>
          </p:nvSpPr>
          <p:spPr bwMode="auto">
            <a:xfrm>
              <a:off x="2352" y="720"/>
              <a:ext cx="47" cy="4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382" name="Oval 64"/>
            <p:cNvSpPr>
              <a:spLocks noChangeArrowheads="1"/>
            </p:cNvSpPr>
            <p:nvPr/>
          </p:nvSpPr>
          <p:spPr bwMode="auto">
            <a:xfrm>
              <a:off x="2064" y="67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383" name="Oval 65"/>
            <p:cNvSpPr>
              <a:spLocks noChangeArrowheads="1"/>
            </p:cNvSpPr>
            <p:nvPr/>
          </p:nvSpPr>
          <p:spPr bwMode="auto">
            <a:xfrm>
              <a:off x="2256" y="100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384" name="Oval 66"/>
            <p:cNvSpPr>
              <a:spLocks noChangeArrowheads="1"/>
            </p:cNvSpPr>
            <p:nvPr/>
          </p:nvSpPr>
          <p:spPr bwMode="auto">
            <a:xfrm>
              <a:off x="2688" y="57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385" name="Oval 67"/>
            <p:cNvSpPr>
              <a:spLocks noChangeArrowheads="1"/>
            </p:cNvSpPr>
            <p:nvPr/>
          </p:nvSpPr>
          <p:spPr bwMode="auto">
            <a:xfrm>
              <a:off x="3840" y="67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386" name="Oval 68"/>
            <p:cNvSpPr>
              <a:spLocks noChangeArrowheads="1"/>
            </p:cNvSpPr>
            <p:nvPr/>
          </p:nvSpPr>
          <p:spPr bwMode="auto">
            <a:xfrm>
              <a:off x="2976" y="172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387" name="Oval 69"/>
            <p:cNvSpPr>
              <a:spLocks noChangeArrowheads="1"/>
            </p:cNvSpPr>
            <p:nvPr/>
          </p:nvSpPr>
          <p:spPr bwMode="auto">
            <a:xfrm>
              <a:off x="3120" y="177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388" name="Oval 70"/>
            <p:cNvSpPr>
              <a:spLocks noChangeArrowheads="1"/>
            </p:cNvSpPr>
            <p:nvPr/>
          </p:nvSpPr>
          <p:spPr bwMode="auto">
            <a:xfrm>
              <a:off x="3168" y="100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389" name="Oval 71"/>
            <p:cNvSpPr>
              <a:spLocks noChangeArrowheads="1"/>
            </p:cNvSpPr>
            <p:nvPr/>
          </p:nvSpPr>
          <p:spPr bwMode="auto">
            <a:xfrm>
              <a:off x="2400" y="120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390" name="Oval 72"/>
            <p:cNvSpPr>
              <a:spLocks noChangeArrowheads="1"/>
            </p:cNvSpPr>
            <p:nvPr/>
          </p:nvSpPr>
          <p:spPr bwMode="auto">
            <a:xfrm>
              <a:off x="2592" y="115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391" name="Oval 73"/>
            <p:cNvSpPr>
              <a:spLocks noChangeArrowheads="1"/>
            </p:cNvSpPr>
            <p:nvPr/>
          </p:nvSpPr>
          <p:spPr bwMode="auto">
            <a:xfrm>
              <a:off x="3408" y="57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392" name="Oval 74"/>
            <p:cNvSpPr>
              <a:spLocks noChangeArrowheads="1"/>
            </p:cNvSpPr>
            <p:nvPr/>
          </p:nvSpPr>
          <p:spPr bwMode="auto">
            <a:xfrm>
              <a:off x="3696" y="57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393" name="Oval 75"/>
            <p:cNvSpPr>
              <a:spLocks noChangeArrowheads="1"/>
            </p:cNvSpPr>
            <p:nvPr/>
          </p:nvSpPr>
          <p:spPr bwMode="auto">
            <a:xfrm>
              <a:off x="4128" y="57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394" name="Oval 76"/>
            <p:cNvSpPr>
              <a:spLocks noChangeArrowheads="1"/>
            </p:cNvSpPr>
            <p:nvPr/>
          </p:nvSpPr>
          <p:spPr bwMode="auto">
            <a:xfrm>
              <a:off x="3648" y="81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395" name="Oval 77"/>
            <p:cNvSpPr>
              <a:spLocks noChangeArrowheads="1"/>
            </p:cNvSpPr>
            <p:nvPr/>
          </p:nvSpPr>
          <p:spPr bwMode="auto">
            <a:xfrm>
              <a:off x="3504" y="81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396" name="Oval 78"/>
            <p:cNvSpPr>
              <a:spLocks noChangeArrowheads="1"/>
            </p:cNvSpPr>
            <p:nvPr/>
          </p:nvSpPr>
          <p:spPr bwMode="auto">
            <a:xfrm>
              <a:off x="3360" y="100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397" name="Oval 79"/>
            <p:cNvSpPr>
              <a:spLocks noChangeArrowheads="1"/>
            </p:cNvSpPr>
            <p:nvPr/>
          </p:nvSpPr>
          <p:spPr bwMode="auto">
            <a:xfrm>
              <a:off x="3264" y="6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398" name="Oval 80"/>
            <p:cNvSpPr>
              <a:spLocks noChangeArrowheads="1"/>
            </p:cNvSpPr>
            <p:nvPr/>
          </p:nvSpPr>
          <p:spPr bwMode="auto">
            <a:xfrm>
              <a:off x="3696" y="72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399" name="Oval 81"/>
            <p:cNvSpPr>
              <a:spLocks noChangeArrowheads="1"/>
            </p:cNvSpPr>
            <p:nvPr/>
          </p:nvSpPr>
          <p:spPr bwMode="auto">
            <a:xfrm>
              <a:off x="1680" y="576"/>
              <a:ext cx="47" cy="4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400" name="Oval 82"/>
            <p:cNvSpPr>
              <a:spLocks noChangeArrowheads="1"/>
            </p:cNvSpPr>
            <p:nvPr/>
          </p:nvSpPr>
          <p:spPr bwMode="auto">
            <a:xfrm>
              <a:off x="1872" y="672"/>
              <a:ext cx="47" cy="4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401" name="Oval 83"/>
            <p:cNvSpPr>
              <a:spLocks noChangeArrowheads="1"/>
            </p:cNvSpPr>
            <p:nvPr/>
          </p:nvSpPr>
          <p:spPr bwMode="auto">
            <a:xfrm>
              <a:off x="1968" y="576"/>
              <a:ext cx="47" cy="4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402" name="Oval 84"/>
            <p:cNvSpPr>
              <a:spLocks noChangeArrowheads="1"/>
            </p:cNvSpPr>
            <p:nvPr/>
          </p:nvSpPr>
          <p:spPr bwMode="auto">
            <a:xfrm>
              <a:off x="2016" y="768"/>
              <a:ext cx="47" cy="4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403" name="Oval 85"/>
            <p:cNvSpPr>
              <a:spLocks noChangeArrowheads="1"/>
            </p:cNvSpPr>
            <p:nvPr/>
          </p:nvSpPr>
          <p:spPr bwMode="auto">
            <a:xfrm>
              <a:off x="2208" y="624"/>
              <a:ext cx="47" cy="4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404" name="Oval 86"/>
            <p:cNvSpPr>
              <a:spLocks noChangeArrowheads="1"/>
            </p:cNvSpPr>
            <p:nvPr/>
          </p:nvSpPr>
          <p:spPr bwMode="auto">
            <a:xfrm>
              <a:off x="2448" y="6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405" name="Oval 87"/>
            <p:cNvSpPr>
              <a:spLocks noChangeArrowheads="1"/>
            </p:cNvSpPr>
            <p:nvPr/>
          </p:nvSpPr>
          <p:spPr bwMode="auto">
            <a:xfrm>
              <a:off x="2352" y="86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406" name="Oval 88"/>
            <p:cNvSpPr>
              <a:spLocks noChangeArrowheads="1"/>
            </p:cNvSpPr>
            <p:nvPr/>
          </p:nvSpPr>
          <p:spPr bwMode="auto">
            <a:xfrm>
              <a:off x="2688" y="96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407" name="Oval 89"/>
            <p:cNvSpPr>
              <a:spLocks noChangeArrowheads="1"/>
            </p:cNvSpPr>
            <p:nvPr/>
          </p:nvSpPr>
          <p:spPr bwMode="auto">
            <a:xfrm>
              <a:off x="3120" y="144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408" name="Oval 90"/>
            <p:cNvSpPr>
              <a:spLocks noChangeArrowheads="1"/>
            </p:cNvSpPr>
            <p:nvPr/>
          </p:nvSpPr>
          <p:spPr bwMode="auto">
            <a:xfrm>
              <a:off x="2592" y="144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409" name="Oval 91"/>
            <p:cNvSpPr>
              <a:spLocks noChangeArrowheads="1"/>
            </p:cNvSpPr>
            <p:nvPr/>
          </p:nvSpPr>
          <p:spPr bwMode="auto">
            <a:xfrm>
              <a:off x="2736" y="172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410" name="Oval 92"/>
            <p:cNvSpPr>
              <a:spLocks noChangeArrowheads="1"/>
            </p:cNvSpPr>
            <p:nvPr/>
          </p:nvSpPr>
          <p:spPr bwMode="auto">
            <a:xfrm>
              <a:off x="2688" y="158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411" name="Oval 93"/>
            <p:cNvSpPr>
              <a:spLocks noChangeArrowheads="1"/>
            </p:cNvSpPr>
            <p:nvPr/>
          </p:nvSpPr>
          <p:spPr bwMode="auto">
            <a:xfrm>
              <a:off x="2688" y="129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6412" name="Oval 94"/>
            <p:cNvSpPr>
              <a:spLocks noChangeArrowheads="1"/>
            </p:cNvSpPr>
            <p:nvPr/>
          </p:nvSpPr>
          <p:spPr bwMode="auto">
            <a:xfrm>
              <a:off x="2880" y="18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</p:grpSp>
      <p:sp>
        <p:nvSpPr>
          <p:cNvPr id="148575" name="Text Box 95"/>
          <p:cNvSpPr txBox="1">
            <a:spLocks noChangeArrowheads="1"/>
          </p:cNvSpPr>
          <p:nvPr/>
        </p:nvSpPr>
        <p:spPr bwMode="auto">
          <a:xfrm rot="-5400000">
            <a:off x="7315200" y="1660525"/>
            <a:ext cx="1281113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>
                <a:solidFill>
                  <a:srgbClr val="FF0000"/>
                </a:solidFill>
                <a:latin typeface="Comic Sans MS" pitchFamily="66" charset="0"/>
              </a:rPr>
              <a:t>tradizione</a:t>
            </a:r>
            <a:endParaRPr lang="it-IT" altLang="it-IT">
              <a:solidFill>
                <a:srgbClr val="66FF33"/>
              </a:solidFill>
            </a:endParaRPr>
          </a:p>
        </p:txBody>
      </p:sp>
      <p:sp>
        <p:nvSpPr>
          <p:cNvPr id="148576" name="Text Box 96"/>
          <p:cNvSpPr txBox="1">
            <a:spLocks noChangeArrowheads="1"/>
          </p:cNvSpPr>
          <p:nvPr/>
        </p:nvSpPr>
        <p:spPr bwMode="auto">
          <a:xfrm rot="-5400000">
            <a:off x="7807326" y="1268412"/>
            <a:ext cx="1058862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>
                <a:solidFill>
                  <a:srgbClr val="FF0000"/>
                </a:solidFill>
                <a:latin typeface="Comic Sans MS" pitchFamily="66" charset="0"/>
              </a:rPr>
              <a:t>fissismo</a:t>
            </a:r>
            <a:endParaRPr lang="it-IT" altLang="it-IT" b="1" u="sng"/>
          </a:p>
        </p:txBody>
      </p:sp>
      <p:sp>
        <p:nvSpPr>
          <p:cNvPr id="56347" name="Text Box 97"/>
          <p:cNvSpPr txBox="1">
            <a:spLocks noChangeArrowheads="1"/>
          </p:cNvSpPr>
          <p:nvPr/>
        </p:nvSpPr>
        <p:spPr bwMode="auto">
          <a:xfrm rot="-5400000">
            <a:off x="3817144" y="1529556"/>
            <a:ext cx="16033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2800" b="1">
                <a:solidFill>
                  <a:srgbClr val="0000FF"/>
                </a:solidFill>
              </a:rPr>
              <a:t>coscienza</a:t>
            </a:r>
            <a:endParaRPr lang="it-IT" altLang="it-IT" sz="2800" b="1">
              <a:solidFill>
                <a:srgbClr val="CC3300"/>
              </a:solidFill>
            </a:endParaRPr>
          </a:p>
        </p:txBody>
      </p:sp>
      <p:grpSp>
        <p:nvGrpSpPr>
          <p:cNvPr id="56348" name="Group 98"/>
          <p:cNvGrpSpPr>
            <a:grpSpLocks/>
          </p:cNvGrpSpPr>
          <p:nvPr/>
        </p:nvGrpSpPr>
        <p:grpSpPr bwMode="auto">
          <a:xfrm>
            <a:off x="1676400" y="1143000"/>
            <a:ext cx="5807075" cy="395288"/>
            <a:chOff x="1046" y="711"/>
            <a:chExt cx="3658" cy="249"/>
          </a:xfrm>
        </p:grpSpPr>
        <p:sp>
          <p:nvSpPr>
            <p:cNvPr id="56349" name="Line 99"/>
            <p:cNvSpPr>
              <a:spLocks noChangeShapeType="1"/>
            </p:cNvSpPr>
            <p:nvPr/>
          </p:nvSpPr>
          <p:spPr bwMode="auto">
            <a:xfrm>
              <a:off x="1056" y="960"/>
              <a:ext cx="3648" cy="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6350" name="Text Box 100"/>
            <p:cNvSpPr txBox="1">
              <a:spLocks noChangeArrowheads="1"/>
            </p:cNvSpPr>
            <p:nvPr/>
          </p:nvSpPr>
          <p:spPr bwMode="auto">
            <a:xfrm>
              <a:off x="1046" y="711"/>
              <a:ext cx="643" cy="218"/>
            </a:xfrm>
            <a:prstGeom prst="rect">
              <a:avLst/>
            </a:prstGeom>
            <a:noFill/>
            <a:ln w="9525">
              <a:solidFill>
                <a:srgbClr val="FF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it-IT" altLang="it-IT" sz="1600" b="1">
                  <a:solidFill>
                    <a:srgbClr val="FF9900"/>
                  </a:solidFill>
                </a:rPr>
                <a:t>spirituale</a:t>
              </a:r>
              <a:endParaRPr lang="it-IT" altLang="it-IT"/>
            </a:p>
          </p:txBody>
        </p:sp>
      </p:grpSp>
    </p:spTree>
    <p:extLst>
      <p:ext uri="{BB962C8B-B14F-4D97-AF65-F5344CB8AC3E}">
        <p14:creationId xmlns:p14="http://schemas.microsoft.com/office/powerpoint/2010/main" val="40233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8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48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575" grpId="0" animBg="1" autoUpdateAnimBg="0"/>
      <p:bldP spid="148576" grpId="0" animBg="1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026" descr="Gallile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0"/>
            <a:ext cx="4351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1027" descr="darw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6" r="10672"/>
          <a:stretch>
            <a:fillRect/>
          </a:stretch>
        </p:blipFill>
        <p:spPr bwMode="auto">
          <a:xfrm>
            <a:off x="4716463" y="0"/>
            <a:ext cx="42910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222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611188" y="633922"/>
            <a:ext cx="7632700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it-IT" sz="4000" b="1" dirty="0">
                <a:solidFill>
                  <a:srgbClr val="FFFF00"/>
                </a:solidFill>
              </a:rPr>
              <a:t> </a:t>
            </a:r>
            <a:r>
              <a:rPr lang="it-IT" sz="4000" b="1" dirty="0" smtClean="0">
                <a:solidFill>
                  <a:srgbClr val="FFFF00"/>
                </a:solidFill>
              </a:rPr>
              <a:t>Soltanto nel ‘500 si attua la grande </a:t>
            </a:r>
            <a:r>
              <a:rPr lang="it-IT" sz="4000" b="1" dirty="0">
                <a:solidFill>
                  <a:srgbClr val="FFFF00"/>
                </a:solidFill>
              </a:rPr>
              <a:t>rivoluzione </a:t>
            </a:r>
            <a:r>
              <a:rPr lang="it-IT" sz="4000" b="1" dirty="0" smtClean="0">
                <a:solidFill>
                  <a:srgbClr val="FFFF00"/>
                </a:solidFill>
              </a:rPr>
              <a:t>conoscitiva che </a:t>
            </a:r>
            <a:r>
              <a:rPr lang="it-IT" sz="4000" b="1" dirty="0">
                <a:solidFill>
                  <a:srgbClr val="FFFF00"/>
                </a:solidFill>
              </a:rPr>
              <a:t>trova </a:t>
            </a:r>
          </a:p>
          <a:p>
            <a:pPr algn="ctr" eaLnBrk="0" hangingPunct="0"/>
            <a:r>
              <a:rPr lang="it-IT" sz="4000" b="1" dirty="0">
                <a:solidFill>
                  <a:srgbClr val="FFFF00"/>
                </a:solidFill>
              </a:rPr>
              <a:t>la sua origine nel metodo  </a:t>
            </a:r>
          </a:p>
          <a:p>
            <a:pPr algn="ctr" eaLnBrk="0" hangingPunct="0"/>
            <a:endParaRPr lang="it-IT" sz="4000" b="1" dirty="0">
              <a:solidFill>
                <a:srgbClr val="FFFF00"/>
              </a:solidFill>
            </a:endParaRPr>
          </a:p>
          <a:p>
            <a:pPr algn="ctr" eaLnBrk="0" hangingPunct="0"/>
            <a:r>
              <a:rPr lang="it-IT" sz="4000" b="1" i="1" u="sng" dirty="0" smtClean="0">
                <a:solidFill>
                  <a:srgbClr val="FFFF00"/>
                </a:solidFill>
              </a:rPr>
              <a:t>Sperimentale</a:t>
            </a:r>
          </a:p>
          <a:p>
            <a:pPr algn="ctr" eaLnBrk="0" hangingPunct="0"/>
            <a:endParaRPr lang="it-IT" sz="4000" b="1" i="1" u="sng" dirty="0">
              <a:solidFill>
                <a:srgbClr val="FFFF00"/>
              </a:solidFill>
            </a:endParaRPr>
          </a:p>
          <a:p>
            <a:pPr algn="ctr" eaLnBrk="0" hangingPunct="0"/>
            <a:r>
              <a:rPr lang="it-IT" sz="3600" b="1" i="1" dirty="0" smtClean="0">
                <a:solidFill>
                  <a:srgbClr val="FFFF00"/>
                </a:solidFill>
              </a:rPr>
              <a:t>Che significa chiedere alla natura le prove di quanto vado affermando</a:t>
            </a:r>
          </a:p>
          <a:p>
            <a:pPr algn="ctr" eaLnBrk="0" hangingPunct="0"/>
            <a:endParaRPr lang="it-IT" sz="4000" b="1" i="1" u="sng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92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Freeform 2" descr="Mattoni orizzontali"/>
          <p:cNvSpPr>
            <a:spLocks/>
          </p:cNvSpPr>
          <p:nvPr/>
        </p:nvSpPr>
        <p:spPr bwMode="auto">
          <a:xfrm>
            <a:off x="2133600" y="914400"/>
            <a:ext cx="5094288" cy="4186238"/>
          </a:xfrm>
          <a:custGeom>
            <a:avLst/>
            <a:gdLst>
              <a:gd name="T0" fmla="*/ 474663 w 3209"/>
              <a:gd name="T1" fmla="*/ 142875 h 2637"/>
              <a:gd name="T2" fmla="*/ 647700 w 3209"/>
              <a:gd name="T3" fmla="*/ 206375 h 2637"/>
              <a:gd name="T4" fmla="*/ 798513 w 3209"/>
              <a:gd name="T5" fmla="*/ 352425 h 2637"/>
              <a:gd name="T6" fmla="*/ 1027113 w 3209"/>
              <a:gd name="T7" fmla="*/ 504825 h 2637"/>
              <a:gd name="T8" fmla="*/ 1198563 w 3209"/>
              <a:gd name="T9" fmla="*/ 657225 h 2637"/>
              <a:gd name="T10" fmla="*/ 1312863 w 3209"/>
              <a:gd name="T11" fmla="*/ 733425 h 2637"/>
              <a:gd name="T12" fmla="*/ 1370013 w 3209"/>
              <a:gd name="T13" fmla="*/ 790575 h 2637"/>
              <a:gd name="T14" fmla="*/ 1606550 w 3209"/>
              <a:gd name="T15" fmla="*/ 1077913 h 2637"/>
              <a:gd name="T16" fmla="*/ 1701800 w 3209"/>
              <a:gd name="T17" fmla="*/ 1249363 h 2637"/>
              <a:gd name="T18" fmla="*/ 1846263 w 3209"/>
              <a:gd name="T19" fmla="*/ 1431925 h 2637"/>
              <a:gd name="T20" fmla="*/ 1922463 w 3209"/>
              <a:gd name="T21" fmla="*/ 1590675 h 2637"/>
              <a:gd name="T22" fmla="*/ 1979613 w 3209"/>
              <a:gd name="T23" fmla="*/ 1685925 h 2637"/>
              <a:gd name="T24" fmla="*/ 2074863 w 3209"/>
              <a:gd name="T25" fmla="*/ 1895475 h 2637"/>
              <a:gd name="T26" fmla="*/ 2170113 w 3209"/>
              <a:gd name="T27" fmla="*/ 2181225 h 2637"/>
              <a:gd name="T28" fmla="*/ 2239963 w 3209"/>
              <a:gd name="T29" fmla="*/ 2384425 h 2637"/>
              <a:gd name="T30" fmla="*/ 2271713 w 3209"/>
              <a:gd name="T31" fmla="*/ 2441575 h 2637"/>
              <a:gd name="T32" fmla="*/ 2303463 w 3209"/>
              <a:gd name="T33" fmla="*/ 2511425 h 2637"/>
              <a:gd name="T34" fmla="*/ 2316163 w 3209"/>
              <a:gd name="T35" fmla="*/ 2701925 h 2637"/>
              <a:gd name="T36" fmla="*/ 2360613 w 3209"/>
              <a:gd name="T37" fmla="*/ 2847975 h 2637"/>
              <a:gd name="T38" fmla="*/ 2417763 w 3209"/>
              <a:gd name="T39" fmla="*/ 3057525 h 2637"/>
              <a:gd name="T40" fmla="*/ 2455863 w 3209"/>
              <a:gd name="T41" fmla="*/ 3609976 h 2637"/>
              <a:gd name="T42" fmla="*/ 2513013 w 3209"/>
              <a:gd name="T43" fmla="*/ 3819526 h 2637"/>
              <a:gd name="T44" fmla="*/ 2503488 w 3209"/>
              <a:gd name="T45" fmla="*/ 3943351 h 2637"/>
              <a:gd name="T46" fmla="*/ 2570163 w 3209"/>
              <a:gd name="T47" fmla="*/ 4143376 h 2637"/>
              <a:gd name="T48" fmla="*/ 2570163 w 3209"/>
              <a:gd name="T49" fmla="*/ 4181476 h 2637"/>
              <a:gd name="T50" fmla="*/ 2579688 w 3209"/>
              <a:gd name="T51" fmla="*/ 4133851 h 2637"/>
              <a:gd name="T52" fmla="*/ 2589213 w 3209"/>
              <a:gd name="T53" fmla="*/ 4019551 h 2637"/>
              <a:gd name="T54" fmla="*/ 2722563 w 3209"/>
              <a:gd name="T55" fmla="*/ 3038475 h 2637"/>
              <a:gd name="T56" fmla="*/ 2817813 w 3209"/>
              <a:gd name="T57" fmla="*/ 2663825 h 2637"/>
              <a:gd name="T58" fmla="*/ 2836863 w 3209"/>
              <a:gd name="T59" fmla="*/ 2543175 h 2637"/>
              <a:gd name="T60" fmla="*/ 2925763 w 3209"/>
              <a:gd name="T61" fmla="*/ 2346325 h 2637"/>
              <a:gd name="T62" fmla="*/ 3103563 w 3209"/>
              <a:gd name="T63" fmla="*/ 1819275 h 2637"/>
              <a:gd name="T64" fmla="*/ 3351213 w 3209"/>
              <a:gd name="T65" fmla="*/ 1368425 h 2637"/>
              <a:gd name="T66" fmla="*/ 3465513 w 3209"/>
              <a:gd name="T67" fmla="*/ 1209675 h 2637"/>
              <a:gd name="T68" fmla="*/ 3675063 w 3209"/>
              <a:gd name="T69" fmla="*/ 923925 h 2637"/>
              <a:gd name="T70" fmla="*/ 3922713 w 3209"/>
              <a:gd name="T71" fmla="*/ 657225 h 2637"/>
              <a:gd name="T72" fmla="*/ 3960813 w 3209"/>
              <a:gd name="T73" fmla="*/ 600075 h 2637"/>
              <a:gd name="T74" fmla="*/ 4075113 w 3209"/>
              <a:gd name="T75" fmla="*/ 523875 h 2637"/>
              <a:gd name="T76" fmla="*/ 4570413 w 3209"/>
              <a:gd name="T77" fmla="*/ 219075 h 2637"/>
              <a:gd name="T78" fmla="*/ 4741863 w 3209"/>
              <a:gd name="T79" fmla="*/ 104775 h 2637"/>
              <a:gd name="T80" fmla="*/ 4932363 w 3209"/>
              <a:gd name="T81" fmla="*/ 66675 h 2637"/>
              <a:gd name="T82" fmla="*/ 5003801 w 3209"/>
              <a:gd name="T83" fmla="*/ 42863 h 2637"/>
              <a:gd name="T84" fmla="*/ 38100 w 3209"/>
              <a:gd name="T85" fmla="*/ 30163 h 2637"/>
              <a:gd name="T86" fmla="*/ 36513 w 3209"/>
              <a:gd name="T87" fmla="*/ 85725 h 2637"/>
              <a:gd name="T88" fmla="*/ 246063 w 3209"/>
              <a:gd name="T89" fmla="*/ 104775 h 2637"/>
              <a:gd name="T90" fmla="*/ 474663 w 3209"/>
              <a:gd name="T91" fmla="*/ 142875 h 263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3209"/>
              <a:gd name="T139" fmla="*/ 0 h 2637"/>
              <a:gd name="T140" fmla="*/ 3209 w 3209"/>
              <a:gd name="T141" fmla="*/ 2637 h 263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3209" h="2637">
                <a:moveTo>
                  <a:pt x="299" y="90"/>
                </a:moveTo>
                <a:cubicBezTo>
                  <a:pt x="315" y="114"/>
                  <a:pt x="384" y="114"/>
                  <a:pt x="408" y="130"/>
                </a:cubicBezTo>
                <a:cubicBezTo>
                  <a:pt x="457" y="162"/>
                  <a:pt x="447" y="208"/>
                  <a:pt x="503" y="222"/>
                </a:cubicBezTo>
                <a:cubicBezTo>
                  <a:pt x="542" y="248"/>
                  <a:pt x="612" y="283"/>
                  <a:pt x="647" y="318"/>
                </a:cubicBezTo>
                <a:cubicBezTo>
                  <a:pt x="680" y="351"/>
                  <a:pt x="718" y="385"/>
                  <a:pt x="755" y="414"/>
                </a:cubicBezTo>
                <a:cubicBezTo>
                  <a:pt x="778" y="432"/>
                  <a:pt x="803" y="446"/>
                  <a:pt x="827" y="462"/>
                </a:cubicBezTo>
                <a:cubicBezTo>
                  <a:pt x="841" y="471"/>
                  <a:pt x="850" y="487"/>
                  <a:pt x="863" y="498"/>
                </a:cubicBezTo>
                <a:cubicBezTo>
                  <a:pt x="913" y="540"/>
                  <a:pt x="965" y="632"/>
                  <a:pt x="1012" y="679"/>
                </a:cubicBezTo>
                <a:cubicBezTo>
                  <a:pt x="1050" y="724"/>
                  <a:pt x="1047" y="750"/>
                  <a:pt x="1072" y="787"/>
                </a:cubicBezTo>
                <a:cubicBezTo>
                  <a:pt x="1097" y="824"/>
                  <a:pt x="1140" y="866"/>
                  <a:pt x="1163" y="902"/>
                </a:cubicBezTo>
                <a:cubicBezTo>
                  <a:pt x="1175" y="938"/>
                  <a:pt x="1195" y="967"/>
                  <a:pt x="1211" y="1002"/>
                </a:cubicBezTo>
                <a:cubicBezTo>
                  <a:pt x="1221" y="1025"/>
                  <a:pt x="1239" y="1038"/>
                  <a:pt x="1247" y="1062"/>
                </a:cubicBezTo>
                <a:cubicBezTo>
                  <a:pt x="1262" y="1106"/>
                  <a:pt x="1290" y="1151"/>
                  <a:pt x="1307" y="1194"/>
                </a:cubicBezTo>
                <a:cubicBezTo>
                  <a:pt x="1330" y="1252"/>
                  <a:pt x="1347" y="1314"/>
                  <a:pt x="1367" y="1374"/>
                </a:cubicBezTo>
                <a:cubicBezTo>
                  <a:pt x="1381" y="1417"/>
                  <a:pt x="1397" y="1459"/>
                  <a:pt x="1411" y="1502"/>
                </a:cubicBezTo>
                <a:cubicBezTo>
                  <a:pt x="1415" y="1514"/>
                  <a:pt x="1427" y="1526"/>
                  <a:pt x="1431" y="1538"/>
                </a:cubicBezTo>
                <a:cubicBezTo>
                  <a:pt x="1435" y="1550"/>
                  <a:pt x="1451" y="1582"/>
                  <a:pt x="1451" y="1582"/>
                </a:cubicBezTo>
                <a:cubicBezTo>
                  <a:pt x="1455" y="1630"/>
                  <a:pt x="1446" y="1656"/>
                  <a:pt x="1459" y="1702"/>
                </a:cubicBezTo>
                <a:cubicBezTo>
                  <a:pt x="1467" y="1730"/>
                  <a:pt x="1478" y="1767"/>
                  <a:pt x="1487" y="1794"/>
                </a:cubicBezTo>
                <a:cubicBezTo>
                  <a:pt x="1517" y="1885"/>
                  <a:pt x="1506" y="1841"/>
                  <a:pt x="1523" y="1926"/>
                </a:cubicBezTo>
                <a:cubicBezTo>
                  <a:pt x="1532" y="2114"/>
                  <a:pt x="1524" y="2136"/>
                  <a:pt x="1547" y="2274"/>
                </a:cubicBezTo>
                <a:cubicBezTo>
                  <a:pt x="1558" y="2342"/>
                  <a:pt x="1560" y="2336"/>
                  <a:pt x="1583" y="2406"/>
                </a:cubicBezTo>
                <a:cubicBezTo>
                  <a:pt x="1591" y="2430"/>
                  <a:pt x="1577" y="2484"/>
                  <a:pt x="1577" y="2484"/>
                </a:cubicBezTo>
                <a:cubicBezTo>
                  <a:pt x="1581" y="2528"/>
                  <a:pt x="1606" y="2568"/>
                  <a:pt x="1619" y="2610"/>
                </a:cubicBezTo>
                <a:cubicBezTo>
                  <a:pt x="1623" y="2624"/>
                  <a:pt x="1605" y="2637"/>
                  <a:pt x="1619" y="2634"/>
                </a:cubicBezTo>
                <a:cubicBezTo>
                  <a:pt x="1631" y="2631"/>
                  <a:pt x="1622" y="2616"/>
                  <a:pt x="1625" y="2604"/>
                </a:cubicBezTo>
                <a:cubicBezTo>
                  <a:pt x="1630" y="2580"/>
                  <a:pt x="1627" y="2556"/>
                  <a:pt x="1631" y="2532"/>
                </a:cubicBezTo>
                <a:cubicBezTo>
                  <a:pt x="1638" y="2335"/>
                  <a:pt x="1678" y="2111"/>
                  <a:pt x="1715" y="1914"/>
                </a:cubicBezTo>
                <a:cubicBezTo>
                  <a:pt x="1723" y="1871"/>
                  <a:pt x="1746" y="1722"/>
                  <a:pt x="1775" y="1678"/>
                </a:cubicBezTo>
                <a:cubicBezTo>
                  <a:pt x="1791" y="1654"/>
                  <a:pt x="1787" y="1602"/>
                  <a:pt x="1787" y="1602"/>
                </a:cubicBezTo>
                <a:cubicBezTo>
                  <a:pt x="1799" y="1553"/>
                  <a:pt x="1811" y="1526"/>
                  <a:pt x="1843" y="1478"/>
                </a:cubicBezTo>
                <a:cubicBezTo>
                  <a:pt x="1859" y="1358"/>
                  <a:pt x="1915" y="1265"/>
                  <a:pt x="1955" y="1146"/>
                </a:cubicBezTo>
                <a:cubicBezTo>
                  <a:pt x="1979" y="1073"/>
                  <a:pt x="2061" y="912"/>
                  <a:pt x="2111" y="862"/>
                </a:cubicBezTo>
                <a:cubicBezTo>
                  <a:pt x="2171" y="778"/>
                  <a:pt x="2153" y="822"/>
                  <a:pt x="2183" y="762"/>
                </a:cubicBezTo>
                <a:cubicBezTo>
                  <a:pt x="2216" y="695"/>
                  <a:pt x="2252" y="624"/>
                  <a:pt x="2315" y="582"/>
                </a:cubicBezTo>
                <a:cubicBezTo>
                  <a:pt x="2357" y="519"/>
                  <a:pt x="2408" y="456"/>
                  <a:pt x="2471" y="414"/>
                </a:cubicBezTo>
                <a:cubicBezTo>
                  <a:pt x="2479" y="402"/>
                  <a:pt x="2484" y="387"/>
                  <a:pt x="2495" y="378"/>
                </a:cubicBezTo>
                <a:cubicBezTo>
                  <a:pt x="2517" y="359"/>
                  <a:pt x="2567" y="330"/>
                  <a:pt x="2567" y="330"/>
                </a:cubicBezTo>
                <a:cubicBezTo>
                  <a:pt x="2640" y="221"/>
                  <a:pt x="2760" y="178"/>
                  <a:pt x="2879" y="138"/>
                </a:cubicBezTo>
                <a:cubicBezTo>
                  <a:pt x="2879" y="138"/>
                  <a:pt x="2969" y="78"/>
                  <a:pt x="2987" y="66"/>
                </a:cubicBezTo>
                <a:cubicBezTo>
                  <a:pt x="3010" y="51"/>
                  <a:pt x="3100" y="43"/>
                  <a:pt x="3107" y="42"/>
                </a:cubicBezTo>
                <a:cubicBezTo>
                  <a:pt x="3193" y="13"/>
                  <a:pt x="3209" y="65"/>
                  <a:pt x="3152" y="27"/>
                </a:cubicBezTo>
                <a:cubicBezTo>
                  <a:pt x="2108" y="34"/>
                  <a:pt x="1067" y="0"/>
                  <a:pt x="24" y="19"/>
                </a:cubicBezTo>
                <a:cubicBezTo>
                  <a:pt x="0" y="67"/>
                  <a:pt x="8" y="48"/>
                  <a:pt x="23" y="54"/>
                </a:cubicBezTo>
                <a:cubicBezTo>
                  <a:pt x="64" y="71"/>
                  <a:pt x="111" y="58"/>
                  <a:pt x="155" y="66"/>
                </a:cubicBezTo>
                <a:cubicBezTo>
                  <a:pt x="225" y="78"/>
                  <a:pt x="237" y="111"/>
                  <a:pt x="299" y="90"/>
                </a:cubicBezTo>
                <a:close/>
              </a:path>
            </a:pathLst>
          </a:custGeom>
          <a:pattFill prst="horzBrick">
            <a:fgClr>
              <a:srgbClr val="DDDDDD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8371" name="Line 3"/>
          <p:cNvSpPr>
            <a:spLocks noChangeShapeType="1"/>
          </p:cNvSpPr>
          <p:nvPr/>
        </p:nvSpPr>
        <p:spPr bwMode="auto">
          <a:xfrm flipV="1">
            <a:off x="381000" y="5943600"/>
            <a:ext cx="8382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725488" y="5943600"/>
            <a:ext cx="874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b="1">
                <a:solidFill>
                  <a:srgbClr val="FF0000"/>
                </a:solidFill>
                <a:latin typeface="Comic Sans MS" pitchFamily="66" charset="0"/>
              </a:rPr>
              <a:t>DNA</a:t>
            </a:r>
            <a:endParaRPr lang="it-IT" altLang="it-IT" b="1">
              <a:solidFill>
                <a:srgbClr val="FF0000"/>
              </a:solidFill>
            </a:endParaRP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6705600" y="5867400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b="1">
                <a:solidFill>
                  <a:srgbClr val="FF0000"/>
                </a:solidFill>
                <a:latin typeface="Comic Sans MS" pitchFamily="66" charset="0"/>
              </a:rPr>
              <a:t>comportamento</a:t>
            </a:r>
            <a:endParaRPr lang="it-IT" altLang="it-IT"/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3581400" y="5486400"/>
            <a:ext cx="2228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>
                <a:solidFill>
                  <a:srgbClr val="FF0000"/>
                </a:solidFill>
              </a:rPr>
              <a:t>memoria della specie</a:t>
            </a:r>
            <a:endParaRPr lang="it-IT" altLang="it-IT" sz="1800" b="1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3657600" y="6016625"/>
            <a:ext cx="215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>
                <a:solidFill>
                  <a:srgbClr val="FF0000"/>
                </a:solidFill>
              </a:rPr>
              <a:t>Istinto  e irrazionale</a:t>
            </a:r>
          </a:p>
        </p:txBody>
      </p:sp>
      <p:sp>
        <p:nvSpPr>
          <p:cNvPr id="58376" name="Text Box 8"/>
          <p:cNvSpPr txBox="1">
            <a:spLocks noChangeArrowheads="1"/>
          </p:cNvSpPr>
          <p:nvPr/>
        </p:nvSpPr>
        <p:spPr bwMode="auto">
          <a:xfrm>
            <a:off x="3276600" y="6262688"/>
            <a:ext cx="2844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>
                <a:solidFill>
                  <a:srgbClr val="FF0000"/>
                </a:solidFill>
              </a:rPr>
              <a:t>tecnicismo e meccanicismo </a:t>
            </a:r>
            <a:endParaRPr lang="it-IT" altLang="it-IT">
              <a:solidFill>
                <a:srgbClr val="FF0000"/>
              </a:solidFill>
            </a:endParaRPr>
          </a:p>
        </p:txBody>
      </p:sp>
      <p:grpSp>
        <p:nvGrpSpPr>
          <p:cNvPr id="58377" name="Group 9"/>
          <p:cNvGrpSpPr>
            <a:grpSpLocks/>
          </p:cNvGrpSpPr>
          <p:nvPr/>
        </p:nvGrpSpPr>
        <p:grpSpPr bwMode="auto">
          <a:xfrm>
            <a:off x="1905000" y="914400"/>
            <a:ext cx="5557838" cy="4267200"/>
            <a:chOff x="1200" y="576"/>
            <a:chExt cx="3501" cy="2688"/>
          </a:xfrm>
        </p:grpSpPr>
        <p:sp>
          <p:nvSpPr>
            <p:cNvPr id="58468" name="Arc 10"/>
            <p:cNvSpPr>
              <a:spLocks/>
            </p:cNvSpPr>
            <p:nvPr/>
          </p:nvSpPr>
          <p:spPr bwMode="auto">
            <a:xfrm flipH="1">
              <a:off x="2976" y="576"/>
              <a:ext cx="1725" cy="2688"/>
            </a:xfrm>
            <a:custGeom>
              <a:avLst/>
              <a:gdLst>
                <a:gd name="T0" fmla="*/ 0 w 22181"/>
                <a:gd name="T1" fmla="*/ 0 h 21600"/>
                <a:gd name="T2" fmla="*/ 134 w 22181"/>
                <a:gd name="T3" fmla="*/ 335 h 21600"/>
                <a:gd name="T4" fmla="*/ 3 w 22181"/>
                <a:gd name="T5" fmla="*/ 335 h 21600"/>
                <a:gd name="T6" fmla="*/ 0 60000 65536"/>
                <a:gd name="T7" fmla="*/ 0 60000 65536"/>
                <a:gd name="T8" fmla="*/ 0 60000 65536"/>
                <a:gd name="T9" fmla="*/ 0 w 22181"/>
                <a:gd name="T10" fmla="*/ 0 h 21600"/>
                <a:gd name="T11" fmla="*/ 22181 w 2218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81" h="21600" fill="none" extrusionOk="0">
                  <a:moveTo>
                    <a:pt x="-1" y="7"/>
                  </a:moveTo>
                  <a:cubicBezTo>
                    <a:pt x="193" y="2"/>
                    <a:pt x="387" y="-1"/>
                    <a:pt x="581" y="0"/>
                  </a:cubicBezTo>
                  <a:cubicBezTo>
                    <a:pt x="12510" y="0"/>
                    <a:pt x="22181" y="9670"/>
                    <a:pt x="22181" y="21600"/>
                  </a:cubicBezTo>
                </a:path>
                <a:path w="22181" h="21600" stroke="0" extrusionOk="0">
                  <a:moveTo>
                    <a:pt x="-1" y="7"/>
                  </a:moveTo>
                  <a:cubicBezTo>
                    <a:pt x="193" y="2"/>
                    <a:pt x="387" y="-1"/>
                    <a:pt x="581" y="0"/>
                  </a:cubicBezTo>
                  <a:cubicBezTo>
                    <a:pt x="12510" y="0"/>
                    <a:pt x="22181" y="9670"/>
                    <a:pt x="22181" y="21600"/>
                  </a:cubicBezTo>
                  <a:lnTo>
                    <a:pt x="581" y="21600"/>
                  </a:lnTo>
                  <a:close/>
                </a:path>
              </a:pathLst>
            </a:custGeom>
            <a:noFill/>
            <a:ln w="571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8469" name="Arc 11"/>
            <p:cNvSpPr>
              <a:spLocks/>
            </p:cNvSpPr>
            <p:nvPr/>
          </p:nvSpPr>
          <p:spPr bwMode="auto">
            <a:xfrm>
              <a:off x="1200" y="576"/>
              <a:ext cx="1725" cy="2688"/>
            </a:xfrm>
            <a:custGeom>
              <a:avLst/>
              <a:gdLst>
                <a:gd name="T0" fmla="*/ 0 w 22181"/>
                <a:gd name="T1" fmla="*/ 0 h 21600"/>
                <a:gd name="T2" fmla="*/ 134 w 22181"/>
                <a:gd name="T3" fmla="*/ 335 h 21600"/>
                <a:gd name="T4" fmla="*/ 3 w 22181"/>
                <a:gd name="T5" fmla="*/ 335 h 21600"/>
                <a:gd name="T6" fmla="*/ 0 60000 65536"/>
                <a:gd name="T7" fmla="*/ 0 60000 65536"/>
                <a:gd name="T8" fmla="*/ 0 60000 65536"/>
                <a:gd name="T9" fmla="*/ 0 w 22181"/>
                <a:gd name="T10" fmla="*/ 0 h 21600"/>
                <a:gd name="T11" fmla="*/ 22181 w 2218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81" h="21600" fill="none" extrusionOk="0">
                  <a:moveTo>
                    <a:pt x="-1" y="7"/>
                  </a:moveTo>
                  <a:cubicBezTo>
                    <a:pt x="193" y="2"/>
                    <a:pt x="387" y="-1"/>
                    <a:pt x="581" y="0"/>
                  </a:cubicBezTo>
                  <a:cubicBezTo>
                    <a:pt x="12510" y="0"/>
                    <a:pt x="22181" y="9670"/>
                    <a:pt x="22181" y="21600"/>
                  </a:cubicBezTo>
                </a:path>
                <a:path w="22181" h="21600" stroke="0" extrusionOk="0">
                  <a:moveTo>
                    <a:pt x="-1" y="7"/>
                  </a:moveTo>
                  <a:cubicBezTo>
                    <a:pt x="193" y="2"/>
                    <a:pt x="387" y="-1"/>
                    <a:pt x="581" y="0"/>
                  </a:cubicBezTo>
                  <a:cubicBezTo>
                    <a:pt x="12510" y="0"/>
                    <a:pt x="22181" y="9670"/>
                    <a:pt x="22181" y="21600"/>
                  </a:cubicBezTo>
                  <a:lnTo>
                    <a:pt x="581" y="21600"/>
                  </a:lnTo>
                  <a:close/>
                </a:path>
              </a:pathLst>
            </a:custGeom>
            <a:noFill/>
            <a:ln w="571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58378" name="Line 12"/>
          <p:cNvSpPr>
            <a:spLocks noChangeShapeType="1"/>
          </p:cNvSpPr>
          <p:nvPr/>
        </p:nvSpPr>
        <p:spPr bwMode="auto">
          <a:xfrm>
            <a:off x="990600" y="5181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8379" name="Line 13"/>
          <p:cNvSpPr>
            <a:spLocks noChangeShapeType="1"/>
          </p:cNvSpPr>
          <p:nvPr/>
        </p:nvSpPr>
        <p:spPr bwMode="auto">
          <a:xfrm flipV="1">
            <a:off x="762000" y="228600"/>
            <a:ext cx="0" cy="6400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8380" name="Text Box 14"/>
          <p:cNvSpPr txBox="1">
            <a:spLocks noChangeArrowheads="1"/>
          </p:cNvSpPr>
          <p:nvPr/>
        </p:nvSpPr>
        <p:spPr bwMode="auto">
          <a:xfrm rot="-5361683">
            <a:off x="-256381" y="2745581"/>
            <a:ext cx="1200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3200">
                <a:solidFill>
                  <a:schemeClr val="accent1"/>
                </a:solidFill>
              </a:rPr>
              <a:t>tempo</a:t>
            </a:r>
          </a:p>
        </p:txBody>
      </p:sp>
      <p:sp>
        <p:nvSpPr>
          <p:cNvPr id="58381" name="Text Box 15"/>
          <p:cNvSpPr txBox="1">
            <a:spLocks noChangeArrowheads="1"/>
          </p:cNvSpPr>
          <p:nvPr/>
        </p:nvSpPr>
        <p:spPr bwMode="auto">
          <a:xfrm rot="-5400000">
            <a:off x="407194" y="2564606"/>
            <a:ext cx="19907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2800"/>
              <a:t>Simbolismo </a:t>
            </a:r>
          </a:p>
        </p:txBody>
      </p:sp>
      <p:grpSp>
        <p:nvGrpSpPr>
          <p:cNvPr id="58382" name="Group 16"/>
          <p:cNvGrpSpPr>
            <a:grpSpLocks/>
          </p:cNvGrpSpPr>
          <p:nvPr/>
        </p:nvGrpSpPr>
        <p:grpSpPr bwMode="auto">
          <a:xfrm>
            <a:off x="2206625" y="2895600"/>
            <a:ext cx="3965575" cy="533400"/>
            <a:chOff x="1390" y="1824"/>
            <a:chExt cx="2498" cy="336"/>
          </a:xfrm>
        </p:grpSpPr>
        <p:sp>
          <p:nvSpPr>
            <p:cNvPr id="58466" name="Line 17"/>
            <p:cNvSpPr>
              <a:spLocks noChangeShapeType="1"/>
            </p:cNvSpPr>
            <p:nvPr/>
          </p:nvSpPr>
          <p:spPr bwMode="auto">
            <a:xfrm flipV="1">
              <a:off x="1968" y="2160"/>
              <a:ext cx="192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8467" name="Text Box 18"/>
            <p:cNvSpPr txBox="1">
              <a:spLocks noChangeArrowheads="1"/>
            </p:cNvSpPr>
            <p:nvPr/>
          </p:nvSpPr>
          <p:spPr bwMode="auto">
            <a:xfrm>
              <a:off x="1390" y="1824"/>
              <a:ext cx="778" cy="218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it-IT" altLang="it-IT" sz="1600" b="1">
                  <a:solidFill>
                    <a:srgbClr val="FF0000"/>
                  </a:solidFill>
                </a:rPr>
                <a:t>strumentale</a:t>
              </a:r>
              <a:endParaRPr lang="it-IT" altLang="it-IT" sz="1600"/>
            </a:p>
          </p:txBody>
        </p:sp>
      </p:grpSp>
      <p:grpSp>
        <p:nvGrpSpPr>
          <p:cNvPr id="58383" name="Group 19"/>
          <p:cNvGrpSpPr>
            <a:grpSpLocks/>
          </p:cNvGrpSpPr>
          <p:nvPr/>
        </p:nvGrpSpPr>
        <p:grpSpPr bwMode="auto">
          <a:xfrm>
            <a:off x="2041525" y="1966913"/>
            <a:ext cx="4740275" cy="547687"/>
            <a:chOff x="1286" y="1239"/>
            <a:chExt cx="2986" cy="345"/>
          </a:xfrm>
        </p:grpSpPr>
        <p:sp>
          <p:nvSpPr>
            <p:cNvPr id="58464" name="Line 20"/>
            <p:cNvSpPr>
              <a:spLocks noChangeShapeType="1"/>
            </p:cNvSpPr>
            <p:nvPr/>
          </p:nvSpPr>
          <p:spPr bwMode="auto">
            <a:xfrm>
              <a:off x="1488" y="1584"/>
              <a:ext cx="2784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8465" name="Text Box 21"/>
            <p:cNvSpPr txBox="1">
              <a:spLocks noChangeArrowheads="1"/>
            </p:cNvSpPr>
            <p:nvPr/>
          </p:nvSpPr>
          <p:spPr bwMode="auto">
            <a:xfrm>
              <a:off x="1286" y="1239"/>
              <a:ext cx="486" cy="218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it-IT" altLang="it-IT" sz="1600" b="1">
                  <a:solidFill>
                    <a:schemeClr val="accent1"/>
                  </a:solidFill>
                </a:rPr>
                <a:t>sociale</a:t>
              </a:r>
              <a:endParaRPr lang="it-IT" altLang="it-IT">
                <a:solidFill>
                  <a:schemeClr val="accent1"/>
                </a:solidFill>
              </a:endParaRPr>
            </a:p>
          </p:txBody>
        </p:sp>
      </p:grpSp>
      <p:sp>
        <p:nvSpPr>
          <p:cNvPr id="58384" name="Text Box 22"/>
          <p:cNvSpPr txBox="1">
            <a:spLocks noChangeArrowheads="1"/>
          </p:cNvSpPr>
          <p:nvPr/>
        </p:nvSpPr>
        <p:spPr bwMode="auto">
          <a:xfrm>
            <a:off x="7772400" y="2590800"/>
            <a:ext cx="1319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>
                <a:solidFill>
                  <a:srgbClr val="0000FF"/>
                </a:solidFill>
                <a:latin typeface="Comic Sans MS" pitchFamily="66" charset="0"/>
              </a:rPr>
              <a:t>cultura</a:t>
            </a:r>
            <a:endParaRPr lang="it-IT" altLang="it-IT">
              <a:solidFill>
                <a:srgbClr val="0000FF"/>
              </a:solidFill>
            </a:endParaRPr>
          </a:p>
        </p:txBody>
      </p:sp>
      <p:sp>
        <p:nvSpPr>
          <p:cNvPr id="58385" name="Text Box 23"/>
          <p:cNvSpPr txBox="1">
            <a:spLocks noChangeArrowheads="1"/>
          </p:cNvSpPr>
          <p:nvPr/>
        </p:nvSpPr>
        <p:spPr bwMode="auto">
          <a:xfrm>
            <a:off x="3333750" y="528638"/>
            <a:ext cx="2686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>
                <a:solidFill>
                  <a:srgbClr val="0000FF"/>
                </a:solidFill>
                <a:latin typeface="Comic Sans MS" pitchFamily="66" charset="0"/>
              </a:rPr>
              <a:t>Progettualità razionale</a:t>
            </a:r>
            <a:endParaRPr lang="it-IT" altLang="it-IT"/>
          </a:p>
        </p:txBody>
      </p:sp>
      <p:sp>
        <p:nvSpPr>
          <p:cNvPr id="58386" name="Text Box 24"/>
          <p:cNvSpPr txBox="1">
            <a:spLocks noChangeArrowheads="1"/>
          </p:cNvSpPr>
          <p:nvPr/>
        </p:nvSpPr>
        <p:spPr bwMode="auto">
          <a:xfrm>
            <a:off x="2895600" y="228600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>
                <a:solidFill>
                  <a:srgbClr val="0000FF"/>
                </a:solidFill>
              </a:rPr>
              <a:t>memoria individuale ed esperienza</a:t>
            </a:r>
            <a:r>
              <a:rPr lang="it-IT" altLang="it-IT"/>
              <a:t> </a:t>
            </a:r>
          </a:p>
        </p:txBody>
      </p:sp>
      <p:sp>
        <p:nvSpPr>
          <p:cNvPr id="58387" name="Rectangle 25"/>
          <p:cNvSpPr>
            <a:spLocks noChangeArrowheads="1"/>
          </p:cNvSpPr>
          <p:nvPr/>
        </p:nvSpPr>
        <p:spPr bwMode="auto">
          <a:xfrm rot="-5400000">
            <a:off x="5829300" y="2492375"/>
            <a:ext cx="24225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b="1">
                <a:solidFill>
                  <a:srgbClr val="FF0000"/>
                </a:solidFill>
                <a:latin typeface="Comic Sans MS" pitchFamily="66" charset="0"/>
              </a:rPr>
              <a:t>Comportamento</a:t>
            </a:r>
          </a:p>
          <a:p>
            <a:pPr algn="l"/>
            <a:r>
              <a:rPr lang="it-IT" altLang="it-IT" b="1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altLang="it-IT" b="1">
                <a:solidFill>
                  <a:srgbClr val="0000FF"/>
                </a:solidFill>
                <a:latin typeface="Comic Sans MS" pitchFamily="66" charset="0"/>
              </a:rPr>
              <a:t>differenziato</a:t>
            </a:r>
            <a:endParaRPr lang="it-IT" altLang="it-IT" b="1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8388" name="Text Box 26"/>
          <p:cNvSpPr txBox="1">
            <a:spLocks noChangeArrowheads="1"/>
          </p:cNvSpPr>
          <p:nvPr/>
        </p:nvSpPr>
        <p:spPr bwMode="auto">
          <a:xfrm>
            <a:off x="7415213" y="2590800"/>
            <a:ext cx="357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b="1">
                <a:solidFill>
                  <a:srgbClr val="0000FF"/>
                </a:solidFill>
              </a:rPr>
              <a:t>=</a:t>
            </a:r>
            <a:endParaRPr lang="it-IT" altLang="it-IT"/>
          </a:p>
        </p:txBody>
      </p:sp>
      <p:grpSp>
        <p:nvGrpSpPr>
          <p:cNvPr id="58389" name="Group 27"/>
          <p:cNvGrpSpPr>
            <a:grpSpLocks/>
          </p:cNvGrpSpPr>
          <p:nvPr/>
        </p:nvGrpSpPr>
        <p:grpSpPr bwMode="auto">
          <a:xfrm>
            <a:off x="3200400" y="4038600"/>
            <a:ext cx="2590800" cy="533400"/>
            <a:chOff x="1968" y="2352"/>
            <a:chExt cx="1632" cy="336"/>
          </a:xfrm>
        </p:grpSpPr>
        <p:sp>
          <p:nvSpPr>
            <p:cNvPr id="58462" name="Line 28"/>
            <p:cNvSpPr>
              <a:spLocks noChangeShapeType="1"/>
            </p:cNvSpPr>
            <p:nvPr/>
          </p:nvSpPr>
          <p:spPr bwMode="auto">
            <a:xfrm>
              <a:off x="2160" y="2688"/>
              <a:ext cx="144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8463" name="Text Box 29"/>
            <p:cNvSpPr txBox="1">
              <a:spLocks noChangeArrowheads="1"/>
            </p:cNvSpPr>
            <p:nvPr/>
          </p:nvSpPr>
          <p:spPr bwMode="auto">
            <a:xfrm>
              <a:off x="1968" y="2352"/>
              <a:ext cx="614" cy="218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it-IT" altLang="it-IT" sz="1600" b="1">
                  <a:solidFill>
                    <a:srgbClr val="FF0000"/>
                  </a:solidFill>
                </a:rPr>
                <a:t>biologico</a:t>
              </a:r>
              <a:endParaRPr lang="it-IT" altLang="it-IT"/>
            </a:p>
          </p:txBody>
        </p:sp>
      </p:grpSp>
      <p:sp>
        <p:nvSpPr>
          <p:cNvPr id="58390" name="Text Box 30"/>
          <p:cNvSpPr txBox="1">
            <a:spLocks noChangeArrowheads="1"/>
          </p:cNvSpPr>
          <p:nvPr/>
        </p:nvSpPr>
        <p:spPr bwMode="auto">
          <a:xfrm>
            <a:off x="3511550" y="5219700"/>
            <a:ext cx="2457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>
                <a:solidFill>
                  <a:srgbClr val="FF0000"/>
                </a:solidFill>
              </a:rPr>
              <a:t>selezione naturale forte</a:t>
            </a:r>
            <a:endParaRPr lang="it-IT" altLang="it-IT"/>
          </a:p>
        </p:txBody>
      </p:sp>
      <p:sp>
        <p:nvSpPr>
          <p:cNvPr id="58391" name="Rectangle 31"/>
          <p:cNvSpPr>
            <a:spLocks noChangeArrowheads="1"/>
          </p:cNvSpPr>
          <p:nvPr/>
        </p:nvSpPr>
        <p:spPr bwMode="auto">
          <a:xfrm>
            <a:off x="2393950" y="0"/>
            <a:ext cx="4540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>
                <a:solidFill>
                  <a:srgbClr val="FF0000"/>
                </a:solidFill>
              </a:rPr>
              <a:t>selezione naturale debole selezione artificiale</a:t>
            </a:r>
          </a:p>
        </p:txBody>
      </p:sp>
      <p:grpSp>
        <p:nvGrpSpPr>
          <p:cNvPr id="58392" name="Group 32"/>
          <p:cNvGrpSpPr>
            <a:grpSpLocks/>
          </p:cNvGrpSpPr>
          <p:nvPr/>
        </p:nvGrpSpPr>
        <p:grpSpPr bwMode="auto">
          <a:xfrm>
            <a:off x="2667000" y="914400"/>
            <a:ext cx="3962400" cy="3048000"/>
            <a:chOff x="1680" y="576"/>
            <a:chExt cx="2496" cy="1920"/>
          </a:xfrm>
        </p:grpSpPr>
        <p:sp>
          <p:nvSpPr>
            <p:cNvPr id="58400" name="Oval 33"/>
            <p:cNvSpPr>
              <a:spLocks noChangeArrowheads="1"/>
            </p:cNvSpPr>
            <p:nvPr/>
          </p:nvSpPr>
          <p:spPr bwMode="auto">
            <a:xfrm>
              <a:off x="2496" y="91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01" name="Oval 34"/>
            <p:cNvSpPr>
              <a:spLocks noChangeArrowheads="1"/>
            </p:cNvSpPr>
            <p:nvPr/>
          </p:nvSpPr>
          <p:spPr bwMode="auto">
            <a:xfrm>
              <a:off x="2688" y="81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02" name="Oval 35"/>
            <p:cNvSpPr>
              <a:spLocks noChangeArrowheads="1"/>
            </p:cNvSpPr>
            <p:nvPr/>
          </p:nvSpPr>
          <p:spPr bwMode="auto">
            <a:xfrm>
              <a:off x="3360" y="86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03" name="Oval 36"/>
            <p:cNvSpPr>
              <a:spLocks noChangeArrowheads="1"/>
            </p:cNvSpPr>
            <p:nvPr/>
          </p:nvSpPr>
          <p:spPr bwMode="auto">
            <a:xfrm>
              <a:off x="2544" y="72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04" name="Oval 37"/>
            <p:cNvSpPr>
              <a:spLocks noChangeArrowheads="1"/>
            </p:cNvSpPr>
            <p:nvPr/>
          </p:nvSpPr>
          <p:spPr bwMode="auto">
            <a:xfrm>
              <a:off x="3264" y="96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05" name="Oval 38"/>
            <p:cNvSpPr>
              <a:spLocks noChangeArrowheads="1"/>
            </p:cNvSpPr>
            <p:nvPr/>
          </p:nvSpPr>
          <p:spPr bwMode="auto">
            <a:xfrm>
              <a:off x="2928" y="225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06" name="Oval 39"/>
            <p:cNvSpPr>
              <a:spLocks noChangeArrowheads="1"/>
            </p:cNvSpPr>
            <p:nvPr/>
          </p:nvSpPr>
          <p:spPr bwMode="auto">
            <a:xfrm>
              <a:off x="2784" y="163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07" name="Oval 40"/>
            <p:cNvSpPr>
              <a:spLocks noChangeArrowheads="1"/>
            </p:cNvSpPr>
            <p:nvPr/>
          </p:nvSpPr>
          <p:spPr bwMode="auto">
            <a:xfrm>
              <a:off x="3552" y="67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08" name="Oval 41"/>
            <p:cNvSpPr>
              <a:spLocks noChangeArrowheads="1"/>
            </p:cNvSpPr>
            <p:nvPr/>
          </p:nvSpPr>
          <p:spPr bwMode="auto">
            <a:xfrm>
              <a:off x="3120" y="6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09" name="Oval 42"/>
            <p:cNvSpPr>
              <a:spLocks noChangeArrowheads="1"/>
            </p:cNvSpPr>
            <p:nvPr/>
          </p:nvSpPr>
          <p:spPr bwMode="auto">
            <a:xfrm>
              <a:off x="2880" y="57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10" name="Oval 43"/>
            <p:cNvSpPr>
              <a:spLocks noChangeArrowheads="1"/>
            </p:cNvSpPr>
            <p:nvPr/>
          </p:nvSpPr>
          <p:spPr bwMode="auto">
            <a:xfrm>
              <a:off x="3024" y="153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11" name="Oval 44"/>
            <p:cNvSpPr>
              <a:spLocks noChangeArrowheads="1"/>
            </p:cNvSpPr>
            <p:nvPr/>
          </p:nvSpPr>
          <p:spPr bwMode="auto">
            <a:xfrm>
              <a:off x="2592" y="129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12" name="Oval 45"/>
            <p:cNvSpPr>
              <a:spLocks noChangeArrowheads="1"/>
            </p:cNvSpPr>
            <p:nvPr/>
          </p:nvSpPr>
          <p:spPr bwMode="auto">
            <a:xfrm>
              <a:off x="2880" y="206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13" name="Oval 46"/>
            <p:cNvSpPr>
              <a:spLocks noChangeArrowheads="1"/>
            </p:cNvSpPr>
            <p:nvPr/>
          </p:nvSpPr>
          <p:spPr bwMode="auto">
            <a:xfrm>
              <a:off x="2880" y="196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14" name="Oval 47"/>
            <p:cNvSpPr>
              <a:spLocks noChangeArrowheads="1"/>
            </p:cNvSpPr>
            <p:nvPr/>
          </p:nvSpPr>
          <p:spPr bwMode="auto">
            <a:xfrm>
              <a:off x="2928" y="244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15" name="Oval 48"/>
            <p:cNvSpPr>
              <a:spLocks noChangeArrowheads="1"/>
            </p:cNvSpPr>
            <p:nvPr/>
          </p:nvSpPr>
          <p:spPr bwMode="auto">
            <a:xfrm>
              <a:off x="2976" y="196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16" name="Oval 49"/>
            <p:cNvSpPr>
              <a:spLocks noChangeArrowheads="1"/>
            </p:cNvSpPr>
            <p:nvPr/>
          </p:nvSpPr>
          <p:spPr bwMode="auto">
            <a:xfrm>
              <a:off x="3504" y="96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17" name="Oval 50"/>
            <p:cNvSpPr>
              <a:spLocks noChangeArrowheads="1"/>
            </p:cNvSpPr>
            <p:nvPr/>
          </p:nvSpPr>
          <p:spPr bwMode="auto">
            <a:xfrm>
              <a:off x="3264" y="139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18" name="Oval 51"/>
            <p:cNvSpPr>
              <a:spLocks noChangeArrowheads="1"/>
            </p:cNvSpPr>
            <p:nvPr/>
          </p:nvSpPr>
          <p:spPr bwMode="auto">
            <a:xfrm>
              <a:off x="2736" y="148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19" name="Oval 52"/>
            <p:cNvSpPr>
              <a:spLocks noChangeArrowheads="1"/>
            </p:cNvSpPr>
            <p:nvPr/>
          </p:nvSpPr>
          <p:spPr bwMode="auto">
            <a:xfrm>
              <a:off x="2496" y="105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20" name="Oval 53"/>
            <p:cNvSpPr>
              <a:spLocks noChangeArrowheads="1"/>
            </p:cNvSpPr>
            <p:nvPr/>
          </p:nvSpPr>
          <p:spPr bwMode="auto">
            <a:xfrm>
              <a:off x="3216" y="110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21" name="Oval 54"/>
            <p:cNvSpPr>
              <a:spLocks noChangeArrowheads="1"/>
            </p:cNvSpPr>
            <p:nvPr/>
          </p:nvSpPr>
          <p:spPr bwMode="auto">
            <a:xfrm>
              <a:off x="3216" y="81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22" name="Oval 55"/>
            <p:cNvSpPr>
              <a:spLocks noChangeArrowheads="1"/>
            </p:cNvSpPr>
            <p:nvPr/>
          </p:nvSpPr>
          <p:spPr bwMode="auto">
            <a:xfrm>
              <a:off x="3312" y="129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23" name="Oval 56"/>
            <p:cNvSpPr>
              <a:spLocks noChangeArrowheads="1"/>
            </p:cNvSpPr>
            <p:nvPr/>
          </p:nvSpPr>
          <p:spPr bwMode="auto">
            <a:xfrm>
              <a:off x="3072" y="115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24" name="Oval 57"/>
            <p:cNvSpPr>
              <a:spLocks noChangeArrowheads="1"/>
            </p:cNvSpPr>
            <p:nvPr/>
          </p:nvSpPr>
          <p:spPr bwMode="auto">
            <a:xfrm>
              <a:off x="3168" y="124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25" name="Oval 58"/>
            <p:cNvSpPr>
              <a:spLocks noChangeArrowheads="1"/>
            </p:cNvSpPr>
            <p:nvPr/>
          </p:nvSpPr>
          <p:spPr bwMode="auto">
            <a:xfrm>
              <a:off x="3168" y="148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26" name="Oval 59"/>
            <p:cNvSpPr>
              <a:spLocks noChangeArrowheads="1"/>
            </p:cNvSpPr>
            <p:nvPr/>
          </p:nvSpPr>
          <p:spPr bwMode="auto">
            <a:xfrm>
              <a:off x="3312" y="72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27" name="Oval 60"/>
            <p:cNvSpPr>
              <a:spLocks noChangeArrowheads="1"/>
            </p:cNvSpPr>
            <p:nvPr/>
          </p:nvSpPr>
          <p:spPr bwMode="auto">
            <a:xfrm>
              <a:off x="3360" y="115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28" name="Oval 61"/>
            <p:cNvSpPr>
              <a:spLocks noChangeArrowheads="1"/>
            </p:cNvSpPr>
            <p:nvPr/>
          </p:nvSpPr>
          <p:spPr bwMode="auto">
            <a:xfrm>
              <a:off x="3072" y="76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29" name="Oval 62"/>
            <p:cNvSpPr>
              <a:spLocks noChangeArrowheads="1"/>
            </p:cNvSpPr>
            <p:nvPr/>
          </p:nvSpPr>
          <p:spPr bwMode="auto">
            <a:xfrm>
              <a:off x="2208" y="81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30" name="Oval 63"/>
            <p:cNvSpPr>
              <a:spLocks noChangeArrowheads="1"/>
            </p:cNvSpPr>
            <p:nvPr/>
          </p:nvSpPr>
          <p:spPr bwMode="auto">
            <a:xfrm>
              <a:off x="2352" y="720"/>
              <a:ext cx="47" cy="4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31" name="Oval 64"/>
            <p:cNvSpPr>
              <a:spLocks noChangeArrowheads="1"/>
            </p:cNvSpPr>
            <p:nvPr/>
          </p:nvSpPr>
          <p:spPr bwMode="auto">
            <a:xfrm>
              <a:off x="2064" y="67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32" name="Oval 65"/>
            <p:cNvSpPr>
              <a:spLocks noChangeArrowheads="1"/>
            </p:cNvSpPr>
            <p:nvPr/>
          </p:nvSpPr>
          <p:spPr bwMode="auto">
            <a:xfrm>
              <a:off x="2256" y="100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33" name="Oval 66"/>
            <p:cNvSpPr>
              <a:spLocks noChangeArrowheads="1"/>
            </p:cNvSpPr>
            <p:nvPr/>
          </p:nvSpPr>
          <p:spPr bwMode="auto">
            <a:xfrm>
              <a:off x="2688" y="57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34" name="Oval 67"/>
            <p:cNvSpPr>
              <a:spLocks noChangeArrowheads="1"/>
            </p:cNvSpPr>
            <p:nvPr/>
          </p:nvSpPr>
          <p:spPr bwMode="auto">
            <a:xfrm>
              <a:off x="3840" y="67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35" name="Oval 68"/>
            <p:cNvSpPr>
              <a:spLocks noChangeArrowheads="1"/>
            </p:cNvSpPr>
            <p:nvPr/>
          </p:nvSpPr>
          <p:spPr bwMode="auto">
            <a:xfrm>
              <a:off x="2976" y="172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36" name="Oval 69"/>
            <p:cNvSpPr>
              <a:spLocks noChangeArrowheads="1"/>
            </p:cNvSpPr>
            <p:nvPr/>
          </p:nvSpPr>
          <p:spPr bwMode="auto">
            <a:xfrm>
              <a:off x="3120" y="177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37" name="Oval 70"/>
            <p:cNvSpPr>
              <a:spLocks noChangeArrowheads="1"/>
            </p:cNvSpPr>
            <p:nvPr/>
          </p:nvSpPr>
          <p:spPr bwMode="auto">
            <a:xfrm>
              <a:off x="3168" y="100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38" name="Oval 71"/>
            <p:cNvSpPr>
              <a:spLocks noChangeArrowheads="1"/>
            </p:cNvSpPr>
            <p:nvPr/>
          </p:nvSpPr>
          <p:spPr bwMode="auto">
            <a:xfrm>
              <a:off x="2400" y="120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39" name="Oval 72"/>
            <p:cNvSpPr>
              <a:spLocks noChangeArrowheads="1"/>
            </p:cNvSpPr>
            <p:nvPr/>
          </p:nvSpPr>
          <p:spPr bwMode="auto">
            <a:xfrm>
              <a:off x="2592" y="115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40" name="Oval 73"/>
            <p:cNvSpPr>
              <a:spLocks noChangeArrowheads="1"/>
            </p:cNvSpPr>
            <p:nvPr/>
          </p:nvSpPr>
          <p:spPr bwMode="auto">
            <a:xfrm>
              <a:off x="3408" y="57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41" name="Oval 74"/>
            <p:cNvSpPr>
              <a:spLocks noChangeArrowheads="1"/>
            </p:cNvSpPr>
            <p:nvPr/>
          </p:nvSpPr>
          <p:spPr bwMode="auto">
            <a:xfrm>
              <a:off x="3696" y="57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42" name="Oval 75"/>
            <p:cNvSpPr>
              <a:spLocks noChangeArrowheads="1"/>
            </p:cNvSpPr>
            <p:nvPr/>
          </p:nvSpPr>
          <p:spPr bwMode="auto">
            <a:xfrm>
              <a:off x="4128" y="57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43" name="Oval 76"/>
            <p:cNvSpPr>
              <a:spLocks noChangeArrowheads="1"/>
            </p:cNvSpPr>
            <p:nvPr/>
          </p:nvSpPr>
          <p:spPr bwMode="auto">
            <a:xfrm>
              <a:off x="3648" y="81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44" name="Oval 77"/>
            <p:cNvSpPr>
              <a:spLocks noChangeArrowheads="1"/>
            </p:cNvSpPr>
            <p:nvPr/>
          </p:nvSpPr>
          <p:spPr bwMode="auto">
            <a:xfrm>
              <a:off x="3504" y="81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45" name="Oval 78"/>
            <p:cNvSpPr>
              <a:spLocks noChangeArrowheads="1"/>
            </p:cNvSpPr>
            <p:nvPr/>
          </p:nvSpPr>
          <p:spPr bwMode="auto">
            <a:xfrm>
              <a:off x="3360" y="100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46" name="Oval 79"/>
            <p:cNvSpPr>
              <a:spLocks noChangeArrowheads="1"/>
            </p:cNvSpPr>
            <p:nvPr/>
          </p:nvSpPr>
          <p:spPr bwMode="auto">
            <a:xfrm>
              <a:off x="3264" y="6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47" name="Oval 80"/>
            <p:cNvSpPr>
              <a:spLocks noChangeArrowheads="1"/>
            </p:cNvSpPr>
            <p:nvPr/>
          </p:nvSpPr>
          <p:spPr bwMode="auto">
            <a:xfrm>
              <a:off x="3696" y="72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48" name="Oval 81"/>
            <p:cNvSpPr>
              <a:spLocks noChangeArrowheads="1"/>
            </p:cNvSpPr>
            <p:nvPr/>
          </p:nvSpPr>
          <p:spPr bwMode="auto">
            <a:xfrm>
              <a:off x="1680" y="576"/>
              <a:ext cx="47" cy="4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49" name="Oval 82"/>
            <p:cNvSpPr>
              <a:spLocks noChangeArrowheads="1"/>
            </p:cNvSpPr>
            <p:nvPr/>
          </p:nvSpPr>
          <p:spPr bwMode="auto">
            <a:xfrm>
              <a:off x="1872" y="672"/>
              <a:ext cx="47" cy="4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50" name="Oval 83"/>
            <p:cNvSpPr>
              <a:spLocks noChangeArrowheads="1"/>
            </p:cNvSpPr>
            <p:nvPr/>
          </p:nvSpPr>
          <p:spPr bwMode="auto">
            <a:xfrm>
              <a:off x="1968" y="576"/>
              <a:ext cx="47" cy="4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51" name="Oval 84"/>
            <p:cNvSpPr>
              <a:spLocks noChangeArrowheads="1"/>
            </p:cNvSpPr>
            <p:nvPr/>
          </p:nvSpPr>
          <p:spPr bwMode="auto">
            <a:xfrm>
              <a:off x="2016" y="768"/>
              <a:ext cx="47" cy="4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52" name="Oval 85"/>
            <p:cNvSpPr>
              <a:spLocks noChangeArrowheads="1"/>
            </p:cNvSpPr>
            <p:nvPr/>
          </p:nvSpPr>
          <p:spPr bwMode="auto">
            <a:xfrm>
              <a:off x="2208" y="624"/>
              <a:ext cx="47" cy="4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53" name="Oval 86"/>
            <p:cNvSpPr>
              <a:spLocks noChangeArrowheads="1"/>
            </p:cNvSpPr>
            <p:nvPr/>
          </p:nvSpPr>
          <p:spPr bwMode="auto">
            <a:xfrm>
              <a:off x="2448" y="6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54" name="Oval 87"/>
            <p:cNvSpPr>
              <a:spLocks noChangeArrowheads="1"/>
            </p:cNvSpPr>
            <p:nvPr/>
          </p:nvSpPr>
          <p:spPr bwMode="auto">
            <a:xfrm>
              <a:off x="2352" y="86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55" name="Oval 88"/>
            <p:cNvSpPr>
              <a:spLocks noChangeArrowheads="1"/>
            </p:cNvSpPr>
            <p:nvPr/>
          </p:nvSpPr>
          <p:spPr bwMode="auto">
            <a:xfrm>
              <a:off x="2688" y="96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56" name="Oval 89"/>
            <p:cNvSpPr>
              <a:spLocks noChangeArrowheads="1"/>
            </p:cNvSpPr>
            <p:nvPr/>
          </p:nvSpPr>
          <p:spPr bwMode="auto">
            <a:xfrm>
              <a:off x="3120" y="144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57" name="Oval 90"/>
            <p:cNvSpPr>
              <a:spLocks noChangeArrowheads="1"/>
            </p:cNvSpPr>
            <p:nvPr/>
          </p:nvSpPr>
          <p:spPr bwMode="auto">
            <a:xfrm>
              <a:off x="2592" y="144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58" name="Oval 91"/>
            <p:cNvSpPr>
              <a:spLocks noChangeArrowheads="1"/>
            </p:cNvSpPr>
            <p:nvPr/>
          </p:nvSpPr>
          <p:spPr bwMode="auto">
            <a:xfrm>
              <a:off x="2736" y="172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59" name="Oval 92"/>
            <p:cNvSpPr>
              <a:spLocks noChangeArrowheads="1"/>
            </p:cNvSpPr>
            <p:nvPr/>
          </p:nvSpPr>
          <p:spPr bwMode="auto">
            <a:xfrm>
              <a:off x="2688" y="158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60" name="Oval 93"/>
            <p:cNvSpPr>
              <a:spLocks noChangeArrowheads="1"/>
            </p:cNvSpPr>
            <p:nvPr/>
          </p:nvSpPr>
          <p:spPr bwMode="auto">
            <a:xfrm>
              <a:off x="2688" y="129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58461" name="Oval 94"/>
            <p:cNvSpPr>
              <a:spLocks noChangeArrowheads="1"/>
            </p:cNvSpPr>
            <p:nvPr/>
          </p:nvSpPr>
          <p:spPr bwMode="auto">
            <a:xfrm>
              <a:off x="2880" y="18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</p:grpSp>
      <p:sp>
        <p:nvSpPr>
          <p:cNvPr id="58393" name="Text Box 95"/>
          <p:cNvSpPr txBox="1">
            <a:spLocks noChangeArrowheads="1"/>
          </p:cNvSpPr>
          <p:nvPr/>
        </p:nvSpPr>
        <p:spPr bwMode="auto">
          <a:xfrm rot="-5400000">
            <a:off x="7315200" y="1660525"/>
            <a:ext cx="1281113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>
                <a:solidFill>
                  <a:srgbClr val="FF0000"/>
                </a:solidFill>
                <a:latin typeface="Comic Sans MS" pitchFamily="66" charset="0"/>
              </a:rPr>
              <a:t>tradizione</a:t>
            </a:r>
            <a:endParaRPr lang="it-IT" altLang="it-IT">
              <a:solidFill>
                <a:srgbClr val="66FF33"/>
              </a:solidFill>
            </a:endParaRPr>
          </a:p>
        </p:txBody>
      </p:sp>
      <p:sp>
        <p:nvSpPr>
          <p:cNvPr id="58394" name="Text Box 96"/>
          <p:cNvSpPr txBox="1">
            <a:spLocks noChangeArrowheads="1"/>
          </p:cNvSpPr>
          <p:nvPr/>
        </p:nvSpPr>
        <p:spPr bwMode="auto">
          <a:xfrm rot="-5400000">
            <a:off x="7807326" y="1268412"/>
            <a:ext cx="1058862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800" b="1">
                <a:solidFill>
                  <a:srgbClr val="FF0000"/>
                </a:solidFill>
                <a:latin typeface="Comic Sans MS" pitchFamily="66" charset="0"/>
              </a:rPr>
              <a:t>fissismo</a:t>
            </a:r>
            <a:endParaRPr lang="it-IT" altLang="it-IT" b="1" u="sng"/>
          </a:p>
        </p:txBody>
      </p:sp>
      <p:sp>
        <p:nvSpPr>
          <p:cNvPr id="58395" name="Text Box 97"/>
          <p:cNvSpPr txBox="1">
            <a:spLocks noChangeArrowheads="1"/>
          </p:cNvSpPr>
          <p:nvPr/>
        </p:nvSpPr>
        <p:spPr bwMode="auto">
          <a:xfrm rot="-5400000">
            <a:off x="3817144" y="1529556"/>
            <a:ext cx="16033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2800" b="1">
                <a:solidFill>
                  <a:srgbClr val="0000FF"/>
                </a:solidFill>
              </a:rPr>
              <a:t>coscienza</a:t>
            </a:r>
            <a:endParaRPr lang="it-IT" altLang="it-IT" sz="2800" b="1">
              <a:solidFill>
                <a:srgbClr val="CC3300"/>
              </a:solidFill>
            </a:endParaRPr>
          </a:p>
        </p:txBody>
      </p:sp>
      <p:grpSp>
        <p:nvGrpSpPr>
          <p:cNvPr id="58396" name="Group 98"/>
          <p:cNvGrpSpPr>
            <a:grpSpLocks/>
          </p:cNvGrpSpPr>
          <p:nvPr/>
        </p:nvGrpSpPr>
        <p:grpSpPr bwMode="auto">
          <a:xfrm>
            <a:off x="1676400" y="1143000"/>
            <a:ext cx="5807075" cy="395288"/>
            <a:chOff x="1046" y="711"/>
            <a:chExt cx="3658" cy="249"/>
          </a:xfrm>
        </p:grpSpPr>
        <p:sp>
          <p:nvSpPr>
            <p:cNvPr id="58398" name="Line 99"/>
            <p:cNvSpPr>
              <a:spLocks noChangeShapeType="1"/>
            </p:cNvSpPr>
            <p:nvPr/>
          </p:nvSpPr>
          <p:spPr bwMode="auto">
            <a:xfrm>
              <a:off x="1056" y="960"/>
              <a:ext cx="3648" cy="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8399" name="Text Box 100"/>
            <p:cNvSpPr txBox="1">
              <a:spLocks noChangeArrowheads="1"/>
            </p:cNvSpPr>
            <p:nvPr/>
          </p:nvSpPr>
          <p:spPr bwMode="auto">
            <a:xfrm>
              <a:off x="1046" y="711"/>
              <a:ext cx="643" cy="218"/>
            </a:xfrm>
            <a:prstGeom prst="rect">
              <a:avLst/>
            </a:prstGeom>
            <a:noFill/>
            <a:ln w="9525">
              <a:solidFill>
                <a:srgbClr val="FF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it-IT" altLang="it-IT" sz="1600" b="1">
                  <a:solidFill>
                    <a:srgbClr val="FF9900"/>
                  </a:solidFill>
                </a:rPr>
                <a:t>spirituale</a:t>
              </a:r>
              <a:endParaRPr lang="it-IT" altLang="it-IT"/>
            </a:p>
          </p:txBody>
        </p:sp>
      </p:grpSp>
      <p:sp>
        <p:nvSpPr>
          <p:cNvPr id="190565" name="Text Box 101"/>
          <p:cNvSpPr txBox="1">
            <a:spLocks noChangeArrowheads="1"/>
          </p:cNvSpPr>
          <p:nvPr/>
        </p:nvSpPr>
        <p:spPr bwMode="auto">
          <a:xfrm rot="-5400000">
            <a:off x="8047037" y="700088"/>
            <a:ext cx="1463675" cy="336550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it-IT" altLang="it-IT" sz="1600" b="1">
                <a:solidFill>
                  <a:schemeClr val="accent1"/>
                </a:solidFill>
                <a:latin typeface="Comic Sans MS" pitchFamily="66" charset="0"/>
              </a:rPr>
              <a:t>evoluzionismo</a:t>
            </a: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1395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0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565" grpId="0" animBg="1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1547813" y="1484313"/>
            <a:ext cx="6096000" cy="372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2800" b="1">
                <a:solidFill>
                  <a:srgbClr val="FFFF00"/>
                </a:solidFill>
              </a:rPr>
              <a:t>L’UOMO ACQUISISCE COSI’ </a:t>
            </a:r>
          </a:p>
          <a:p>
            <a:pPr>
              <a:spcBef>
                <a:spcPct val="50000"/>
              </a:spcBef>
            </a:pPr>
            <a:r>
              <a:rPr lang="it-IT" altLang="it-IT" sz="2800" b="1">
                <a:solidFill>
                  <a:srgbClr val="FFFF00"/>
                </a:solidFill>
              </a:rPr>
              <a:t>UNA FACOLTA’ UNICA  </a:t>
            </a:r>
          </a:p>
          <a:p>
            <a:pPr>
              <a:spcBef>
                <a:spcPct val="50000"/>
              </a:spcBef>
            </a:pPr>
            <a:endParaRPr lang="it-IT" altLang="it-IT" sz="2800" b="1">
              <a:solidFill>
                <a:srgbClr val="FFFF00"/>
              </a:solidFill>
            </a:endParaRPr>
          </a:p>
          <a:p>
            <a:pPr>
              <a:spcBef>
                <a:spcPct val="50000"/>
              </a:spcBef>
            </a:pPr>
            <a:r>
              <a:rPr lang="it-IT" altLang="it-IT" sz="2800" b="1">
                <a:solidFill>
                  <a:srgbClr val="66FF33"/>
                </a:solidFill>
              </a:rPr>
              <a:t>SI INTERROGA </a:t>
            </a:r>
          </a:p>
          <a:p>
            <a:pPr>
              <a:spcBef>
                <a:spcPct val="50000"/>
              </a:spcBef>
            </a:pPr>
            <a:r>
              <a:rPr lang="it-IT" altLang="it-IT" sz="2800" b="1">
                <a:solidFill>
                  <a:srgbClr val="66FF33"/>
                </a:solidFill>
              </a:rPr>
              <a:t>SULLA NATURA </a:t>
            </a:r>
          </a:p>
          <a:p>
            <a:pPr>
              <a:spcBef>
                <a:spcPct val="50000"/>
              </a:spcBef>
            </a:pPr>
            <a:r>
              <a:rPr lang="it-IT" altLang="it-IT" sz="2800" b="1">
                <a:solidFill>
                  <a:srgbClr val="66FF33"/>
                </a:solidFill>
              </a:rPr>
              <a:t>DELLE SUE ORIGINI</a:t>
            </a:r>
            <a:endParaRPr lang="it-IT" altLang="it-IT" sz="3600">
              <a:solidFill>
                <a:srgbClr val="66FF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62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stratificazione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9144000" cy="691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427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fossili_conchigl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-26818"/>
            <a:ext cx="3600400" cy="435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5" descr="fossili_pesc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4" b="13919"/>
          <a:stretch/>
        </p:blipFill>
        <p:spPr bwMode="auto">
          <a:xfrm>
            <a:off x="-346687" y="4572250"/>
            <a:ext cx="5568796" cy="2033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6" descr="fossili_piant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582" y="40622"/>
            <a:ext cx="2322342" cy="429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dinosaur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-27279"/>
            <a:ext cx="5658043" cy="6885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430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381000" y="1371600"/>
          <a:ext cx="4124325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78" name="CorelPhotoPaint.Image.8" r:id="rId3" imgW="5180952" imgH="5358730" progId="CorelPhotoPaint.Image.8">
                  <p:embed/>
                </p:oleObj>
              </mc:Choice>
              <mc:Fallback>
                <p:oleObj name="CorelPhotoPaint.Image.8" r:id="rId3" imgW="5180952" imgH="5358730" progId="CorelPhotoPaint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371600"/>
                        <a:ext cx="4124325" cy="426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4800600" y="1447800"/>
          <a:ext cx="41148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79" name="CorelPhotoPaint.Image.8" r:id="rId5" imgW="5206349" imgH="5206349" progId="CorelPhotoPaint.Image.8">
                  <p:embed/>
                </p:oleObj>
              </mc:Choice>
              <mc:Fallback>
                <p:oleObj name="CorelPhotoPaint.Image.8" r:id="rId5" imgW="5206349" imgH="5206349" progId="CorelPhotoPaint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1447800"/>
                        <a:ext cx="411480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914400" y="762000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it-IT" altLang="it-IT">
                <a:solidFill>
                  <a:srgbClr val="FFFF00"/>
                </a:solidFill>
                <a:latin typeface="Comic Sans MS" pitchFamily="66" charset="0"/>
              </a:rPr>
              <a:t>Periodo interglaciale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5638800" y="762000"/>
            <a:ext cx="251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it-IT" altLang="it-IT">
                <a:solidFill>
                  <a:srgbClr val="FFFF00"/>
                </a:solidFill>
                <a:latin typeface="Comic Sans MS" pitchFamily="66" charset="0"/>
              </a:rPr>
              <a:t>Periodo glaciale</a:t>
            </a:r>
          </a:p>
        </p:txBody>
      </p:sp>
    </p:spTree>
    <p:extLst>
      <p:ext uri="{BB962C8B-B14F-4D97-AF65-F5344CB8AC3E}">
        <p14:creationId xmlns:p14="http://schemas.microsoft.com/office/powerpoint/2010/main" val="336512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2" descr="evoluzio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2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" y="5457418"/>
            <a:ext cx="90364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200" dirty="0" smtClean="0">
                <a:solidFill>
                  <a:srgbClr val="FFFF00"/>
                </a:solidFill>
              </a:rPr>
              <a:t>Le corrette conoscenze sull’evoluzione dell’uomo sono state acquisite solo negli ultimi 150 anni……… </a:t>
            </a:r>
            <a:endParaRPr lang="it-IT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15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orologio_legge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-17463"/>
            <a:ext cx="8077200" cy="685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253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Toky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807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inquinamen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472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1219200" y="0"/>
          <a:ext cx="6934200" cy="396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8" name="Fotografia Photo Editor" r:id="rId3" imgW="3247619" imgH="3809524" progId="MSPhotoEd.3">
                  <p:embed/>
                </p:oleObj>
              </mc:Choice>
              <mc:Fallback>
                <p:oleObj name="Fotografia Photo Editor" r:id="rId3" imgW="3247619" imgH="380952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0"/>
                        <a:ext cx="6934200" cy="396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187624" y="3789040"/>
            <a:ext cx="7956376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altLang="it-IT" sz="2800" b="1" dirty="0">
                <a:solidFill>
                  <a:srgbClr val="FF0000"/>
                </a:solidFill>
              </a:rPr>
              <a:t>siamo il risultato di un lungo processo</a:t>
            </a:r>
            <a:endParaRPr lang="it-IT" altLang="it-IT" sz="2800" b="1" dirty="0"/>
          </a:p>
          <a:p>
            <a:endParaRPr lang="it-IT" altLang="it-IT" sz="2800" b="1" dirty="0"/>
          </a:p>
          <a:p>
            <a:r>
              <a:rPr lang="it-IT" altLang="it-IT" sz="2800" b="1" dirty="0">
                <a:solidFill>
                  <a:srgbClr val="FFFF00"/>
                </a:solidFill>
              </a:rPr>
              <a:t>siamo la memoria degli eventi naturali, </a:t>
            </a:r>
          </a:p>
          <a:p>
            <a:r>
              <a:rPr lang="it-IT" altLang="it-IT" sz="2800" b="1" dirty="0">
                <a:solidFill>
                  <a:srgbClr val="FFFF00"/>
                </a:solidFill>
              </a:rPr>
              <a:t>biologici e culturali che ci hanno preceduto</a:t>
            </a:r>
          </a:p>
          <a:p>
            <a:endParaRPr lang="it-IT" altLang="it-IT" sz="2800" b="1" dirty="0"/>
          </a:p>
          <a:p>
            <a:r>
              <a:rPr lang="it-IT" altLang="it-IT" sz="2800" b="1" dirty="0">
                <a:solidFill>
                  <a:schemeClr val="accent1"/>
                </a:solidFill>
              </a:rPr>
              <a:t>ci portiamo dentro le cicatrici di questa lunga storia</a:t>
            </a:r>
            <a:endParaRPr lang="it-IT" alt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428743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735013" y="10731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it-IT" sz="2400">
              <a:latin typeface="Times New Roman" pitchFamily="18" charset="0"/>
            </a:endParaRPr>
          </a:p>
        </p:txBody>
      </p:sp>
      <p:pic>
        <p:nvPicPr>
          <p:cNvPr id="23557" name="Picture 5" descr="astronomia_limite_univers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4608513" cy="363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astronomia_zodiaco_pag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" r="601"/>
          <a:stretch>
            <a:fillRect/>
          </a:stretch>
        </p:blipFill>
        <p:spPr bwMode="auto">
          <a:xfrm>
            <a:off x="5802313" y="188640"/>
            <a:ext cx="2441575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95288" y="4104943"/>
            <a:ext cx="842486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 eaLnBrk="0" hangingPunct="0"/>
            <a:r>
              <a:rPr lang="it-IT" sz="4000" b="1" dirty="0" smtClean="0">
                <a:solidFill>
                  <a:srgbClr val="FFFF00"/>
                </a:solidFill>
              </a:rPr>
              <a:t>Prima del modo greco la </a:t>
            </a:r>
            <a:r>
              <a:rPr lang="it-IT" sz="4000" b="1" dirty="0">
                <a:solidFill>
                  <a:srgbClr val="FFFF00"/>
                </a:solidFill>
              </a:rPr>
              <a:t>cultura si </a:t>
            </a:r>
            <a:r>
              <a:rPr lang="it-IT" sz="4000" b="1" dirty="0" smtClean="0">
                <a:solidFill>
                  <a:srgbClr val="FFFF00"/>
                </a:solidFill>
              </a:rPr>
              <a:t>avvale </a:t>
            </a:r>
            <a:r>
              <a:rPr lang="it-IT" sz="4000" b="1" dirty="0">
                <a:solidFill>
                  <a:srgbClr val="FFFF00"/>
                </a:solidFill>
              </a:rPr>
              <a:t>di una carica ideologica </a:t>
            </a:r>
            <a:r>
              <a:rPr lang="it-IT" sz="4000" b="1" dirty="0" smtClean="0">
                <a:solidFill>
                  <a:srgbClr val="FFFF00"/>
                </a:solidFill>
              </a:rPr>
              <a:t>che pone  </a:t>
            </a:r>
            <a:r>
              <a:rPr lang="it-IT" sz="4000" b="1" dirty="0">
                <a:solidFill>
                  <a:srgbClr val="FFFF00"/>
                </a:solidFill>
              </a:rPr>
              <a:t>l’uomo all’interno di un sistema assoluto e </a:t>
            </a:r>
            <a:r>
              <a:rPr lang="it-IT" sz="4000" b="1" dirty="0" smtClean="0">
                <a:solidFill>
                  <a:srgbClr val="FFFF00"/>
                </a:solidFill>
              </a:rPr>
              <a:t>inamovibile</a:t>
            </a:r>
            <a:r>
              <a:rPr lang="it-IT" sz="4000" b="1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478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1187450" y="188913"/>
          <a:ext cx="3152775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92" name="Fotografia Photo Editor" r:id="rId3" imgW="952633" imgH="952633" progId="MSPhotoEd.3">
                  <p:embed/>
                </p:oleObj>
              </mc:Choice>
              <mc:Fallback>
                <p:oleObj name="Fotografia Photo Editor" r:id="rId3" imgW="952633" imgH="952633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188913"/>
                        <a:ext cx="3152775" cy="335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99" name="Picture 3" descr="ANTIPOLI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88913"/>
            <a:ext cx="3027362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619672" y="3941763"/>
            <a:ext cx="752432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2800" b="1" dirty="0">
                <a:solidFill>
                  <a:srgbClr val="FFFF00"/>
                </a:solidFill>
              </a:rPr>
              <a:t>Comprendiamo le leggi della natura</a:t>
            </a:r>
          </a:p>
          <a:p>
            <a:pPr>
              <a:spcBef>
                <a:spcPct val="50000"/>
              </a:spcBef>
            </a:pPr>
            <a:r>
              <a:rPr lang="it-IT" altLang="it-IT" sz="2800" b="1" dirty="0">
                <a:solidFill>
                  <a:schemeClr val="accent1"/>
                </a:solidFill>
              </a:rPr>
              <a:t>Limitiamo la selezione naturale</a:t>
            </a:r>
            <a:endParaRPr lang="it-IT" altLang="it-IT" sz="2800" b="1" dirty="0"/>
          </a:p>
          <a:p>
            <a:pPr eaLnBrk="1" hangingPunct="1"/>
            <a:endParaRPr lang="it-IT" altLang="it-IT" sz="2800" b="1" dirty="0">
              <a:solidFill>
                <a:srgbClr val="FFFF00"/>
              </a:solidFill>
              <a:latin typeface="Arial" charset="0"/>
            </a:endParaRPr>
          </a:p>
          <a:p>
            <a:pPr eaLnBrk="1" hangingPunct="1"/>
            <a:r>
              <a:rPr lang="it-IT" altLang="it-IT" sz="2800" b="1" i="1" dirty="0">
                <a:solidFill>
                  <a:srgbClr val="FFFF00"/>
                </a:solidFill>
                <a:latin typeface="Arial" charset="0"/>
              </a:rPr>
              <a:t>e  </a:t>
            </a:r>
            <a:r>
              <a:rPr lang="it-IT" altLang="it-IT" sz="2800" b="1" i="1" dirty="0" smtClean="0">
                <a:solidFill>
                  <a:srgbClr val="FFFF00"/>
                </a:solidFill>
                <a:latin typeface="Arial" charset="0"/>
              </a:rPr>
              <a:t>modifichiamo </a:t>
            </a:r>
            <a:r>
              <a:rPr lang="it-IT" altLang="it-IT" sz="2800" b="1" i="1" dirty="0">
                <a:solidFill>
                  <a:srgbClr val="FFFF00"/>
                </a:solidFill>
                <a:latin typeface="Arial" charset="0"/>
              </a:rPr>
              <a:t>il corso dell’evoluzione</a:t>
            </a:r>
          </a:p>
          <a:p>
            <a:pPr>
              <a:spcBef>
                <a:spcPct val="50000"/>
              </a:spcBef>
            </a:pPr>
            <a:endParaRPr lang="it-IT" altLang="it-IT" sz="2800" b="1" i="1" dirty="0"/>
          </a:p>
        </p:txBody>
      </p:sp>
    </p:spTree>
    <p:extLst>
      <p:ext uri="{BB962C8B-B14F-4D97-AF65-F5344CB8AC3E}">
        <p14:creationId xmlns:p14="http://schemas.microsoft.com/office/powerpoint/2010/main" val="261902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66" y="188912"/>
            <a:ext cx="2493714" cy="3375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710" y="116632"/>
            <a:ext cx="2466666" cy="3378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576064" y="3625860"/>
            <a:ext cx="44279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sz="2800" dirty="0">
                <a:solidFill>
                  <a:srgbClr val="FFFF00"/>
                </a:solidFill>
                <a:latin typeface="+mn-lt"/>
              </a:rPr>
              <a:t>Platone, 427-342 a.C. </a:t>
            </a:r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4860032" y="3553852"/>
            <a:ext cx="35040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it-IT" sz="2800" dirty="0">
                <a:solidFill>
                  <a:srgbClr val="FFFF00"/>
                </a:solidFill>
                <a:latin typeface="+mn-lt"/>
              </a:rPr>
              <a:t>Aristotele, 384-322 </a:t>
            </a:r>
            <a:r>
              <a:rPr lang="it-IT" sz="2800" dirty="0" err="1">
                <a:solidFill>
                  <a:srgbClr val="FFFF00"/>
                </a:solidFill>
                <a:latin typeface="+mn-lt"/>
              </a:rPr>
              <a:t>a.C</a:t>
            </a:r>
            <a:endParaRPr lang="it-IT" sz="28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849239" y="4221088"/>
            <a:ext cx="78486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4000" b="1" dirty="0" smtClean="0">
                <a:solidFill>
                  <a:srgbClr val="FFFF00"/>
                </a:solidFill>
              </a:rPr>
              <a:t>La razionalità del mondo greco non pone in essere il corretto rapporto </a:t>
            </a:r>
            <a:r>
              <a:rPr lang="it-IT" sz="4000" b="1" u="sng" dirty="0" smtClean="0">
                <a:solidFill>
                  <a:srgbClr val="00FF00"/>
                </a:solidFill>
              </a:rPr>
              <a:t>materia/mente</a:t>
            </a:r>
            <a:endParaRPr lang="it-IT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97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652</TotalTime>
  <Words>1276</Words>
  <Application>Microsoft Office PowerPoint</Application>
  <PresentationFormat>Presentazione su schermo (4:3)</PresentationFormat>
  <Paragraphs>331</Paragraphs>
  <Slides>80</Slides>
  <Notes>7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4</vt:i4>
      </vt:variant>
      <vt:variant>
        <vt:lpstr>Titoli diapositive</vt:lpstr>
      </vt:variant>
      <vt:variant>
        <vt:i4>80</vt:i4>
      </vt:variant>
    </vt:vector>
  </HeadingPairs>
  <TitlesOfParts>
    <vt:vector size="85" baseType="lpstr">
      <vt:lpstr>Tema di Office</vt:lpstr>
      <vt:lpstr>Image</vt:lpstr>
      <vt:lpstr>Immagine bitmap</vt:lpstr>
      <vt:lpstr>CorelPhotoPaint.Image.8</vt:lpstr>
      <vt:lpstr>Fotografia Photo Editor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finché non compare  la riproduzione gamica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Samsung</dc:creator>
  <cp:lastModifiedBy>Samsung</cp:lastModifiedBy>
  <cp:revision>112</cp:revision>
  <dcterms:created xsi:type="dcterms:W3CDTF">2013-08-23T17:31:02Z</dcterms:created>
  <dcterms:modified xsi:type="dcterms:W3CDTF">2018-03-15T17:28:04Z</dcterms:modified>
</cp:coreProperties>
</file>