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89" r:id="rId10"/>
    <p:sldId id="266" r:id="rId11"/>
    <p:sldId id="278" r:id="rId12"/>
    <p:sldId id="279" r:id="rId13"/>
    <p:sldId id="268" r:id="rId14"/>
    <p:sldId id="267" r:id="rId15"/>
    <p:sldId id="282" r:id="rId16"/>
    <p:sldId id="264" r:id="rId17"/>
    <p:sldId id="283" r:id="rId18"/>
    <p:sldId id="277" r:id="rId19"/>
    <p:sldId id="288" r:id="rId20"/>
    <p:sldId id="285" r:id="rId21"/>
    <p:sldId id="286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114D3-4089-4786-A46E-249D7E6824C2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95EF8-69AD-4071-AE9D-53C469E8A7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8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95EF8-69AD-4071-AE9D-53C469E8A77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64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86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36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45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41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0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73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58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5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08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6747-1F8A-411E-87FD-9526941325F5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C1CD6-BC7E-4C70-AB5B-D28CD3815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79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hyperlink" Target="http://www.google.it/url?sa=i&amp;rct=j&amp;q=&amp;esrc=s&amp;source=images&amp;cd=&amp;cad=rja&amp;uact=8&amp;ved=0ahUKEwjh5_bu-7_TAhXGwxQKHQUrDBcQjRwIBw&amp;url=http://www.definiciones-de.com/Definicion/de/dolicocefalia.php&amp;psig=AFQjCNENLuBghDhiD2CPKB_1h-O-dFzpIg&amp;ust=149322206240104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it/url?sa=i&amp;rct=j&amp;q=&amp;esrc=s&amp;source=images&amp;cd=&amp;cad=rja&amp;uact=8&amp;ved=0ahUKEwiHs92K_r_TAhWEShQKHTYKDhcQjRwIBw&amp;url=http://www.kinesiopatia.it/glossario/opisthocranion/&amp;psig=AFQjCNFhR31VPvoerxSzvNiOS1B3M2PYvg&amp;ust=1493222673588100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it/url?sa=i&amp;rct=j&amp;q=&amp;esrc=s&amp;source=images&amp;cd=&amp;cad=rja&amp;uact=8&amp;ved=0ahUKEwiF9vK6_b_TAhWIaxQKHb25DXgQjRwIBw&amp;url=http://ueu.co/it/ovid-clinically-oriented-anatomy-7/&amp;psig=AFQjCNHiDWtQihfGEZz1jGqwwAk6GTEVUw&amp;ust=149322229900417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it/url?sa=i&amp;rct=j&amp;q=&amp;esrc=s&amp;source=images&amp;cd=&amp;cad=rja&amp;uact=8&amp;ved=0ahUKEwjMtOClhsDTAhWCzRQKHcF6ASMQjRwIBw&amp;url=http://www.ethnopedia.info/blog/africa.html&amp;psig=AFQjCNFuzK4wxUhcO6lKLwEhRQiVFiIBlA&amp;ust=14932248649027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www.google.it/url?sa=i&amp;rct=j&amp;q=&amp;esrc=s&amp;source=images&amp;cd=&amp;cad=rja&amp;uact=8&amp;ved=0ahUKEwiWypL6iMDTAhVIXRQKHeJ7DM8QjRwIBw&amp;url=https://www.edupublic.org/intellectual-web/le-razze-umane-non-esistono-313/&amp;psig=AFQjCNG9N-uems6hcFkNjGfXZpGUvsUAjw&amp;ust=149322557286773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ole" TargetMode="External"/><Relationship Id="rId2" Type="http://schemas.openxmlformats.org/officeDocument/2006/relationships/hyperlink" Target="https://it.wikipedia.org/wiki/Radiazione_ultraviolet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www.google.it/url?sa=i&amp;rct=j&amp;q=&amp;esrc=s&amp;source=images&amp;cd=&amp;cad=rja&amp;uact=8&amp;ved=0ahUKEwjHrvvaicDTAhXLPhQKHV-xDgkQjRwIBw&amp;url=https://www.perdipesoconme.com/blog/i-cibi-per-ottenere-labbronzatura-perfetta/&amp;psig=AFQjCNFk9WcPE1SMHKPSP-KyjNJir0AJuw&amp;ust=149322578599042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1924" TargetMode="External"/><Relationship Id="rId3" Type="http://schemas.openxmlformats.org/officeDocument/2006/relationships/hyperlink" Target="https://it.wikipedia.org/wiki/Hollabrunn" TargetMode="External"/><Relationship Id="rId7" Type="http://schemas.openxmlformats.org/officeDocument/2006/relationships/hyperlink" Target="https://it.wikipedia.org/wiki/7_febbraio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Berlino" TargetMode="External"/><Relationship Id="rId5" Type="http://schemas.openxmlformats.org/officeDocument/2006/relationships/hyperlink" Target="https://it.wikipedia.org/wiki/1854" TargetMode="External"/><Relationship Id="rId10" Type="http://schemas.openxmlformats.org/officeDocument/2006/relationships/hyperlink" Target="https://it.wikipedia.org/wiki/Austria" TargetMode="External"/><Relationship Id="rId4" Type="http://schemas.openxmlformats.org/officeDocument/2006/relationships/hyperlink" Target="https://it.wikipedia.org/wiki/11_agosto" TargetMode="External"/><Relationship Id="rId9" Type="http://schemas.openxmlformats.org/officeDocument/2006/relationships/hyperlink" Target="https://it.wikipedia.org/wiki/Medico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Adolf_Otto_Reinhold_Windaus" TargetMode="External"/><Relationship Id="rId3" Type="http://schemas.openxmlformats.org/officeDocument/2006/relationships/hyperlink" Target="https://it.wikipedia.org/wiki/Steroli" TargetMode="External"/><Relationship Id="rId7" Type="http://schemas.openxmlformats.org/officeDocument/2006/relationships/hyperlink" Target="https://it.wikipedia.org/wiki/Ergocalciferolo" TargetMode="External"/><Relationship Id="rId12" Type="http://schemas.openxmlformats.org/officeDocument/2006/relationships/hyperlink" Target="https://it.wikipedia.org/wiki/193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Raggi_ultravioletti" TargetMode="External"/><Relationship Id="rId11" Type="http://schemas.openxmlformats.org/officeDocument/2006/relationships/hyperlink" Target="https://it.wikipedia.org/wiki/1927" TargetMode="External"/><Relationship Id="rId5" Type="http://schemas.openxmlformats.org/officeDocument/2006/relationships/hyperlink" Target="https://it.wikipedia.org/w/index.php?title=Viosterolo&amp;action=edit&amp;redlink=1" TargetMode="External"/><Relationship Id="rId10" Type="http://schemas.openxmlformats.org/officeDocument/2006/relationships/hyperlink" Target="https://it.wikipedia.org/wiki/1928" TargetMode="External"/><Relationship Id="rId4" Type="http://schemas.openxmlformats.org/officeDocument/2006/relationships/hyperlink" Target="https://it.wikipedia.org/wiki/Colecalciferolo" TargetMode="External"/><Relationship Id="rId9" Type="http://schemas.openxmlformats.org/officeDocument/2006/relationships/hyperlink" Target="https://it.wikipedia.org/wiki/Premio_Nobel_per_la_chimi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s://www.google.it/url?sa=i&amp;rct=j&amp;q=&amp;esrc=s&amp;source=images&amp;cd=&amp;cad=rja&amp;uact=8&amp;ved=0ahUKEwi829PmjcDTAhWFNxQKHRDNCwEQjRwIBw&amp;url=https://it.dreamstime.com/fotografie-stock-forma-dei-capelli-e-dell-anatomia-dei-capelli-image35024733&amp;psig=AFQjCNGuYzHK9oSJ4W_ycjKlFRcKac5Y_g&amp;ust=1493226748464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ved=0ahUKEwiQk8y4jcDTAhVEOBQKHZcKDawQjRwIBw&amp;url=https://medicinaonline.co/2013/07/12/il-capello-come-e-fatto-quanto-velocemente-cresce-e-come-vive/&amp;psig=AFQjCNGuYzHK9oSJ4W_ycjKlFRcKac5Y_g&amp;ust=1493226748464663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google.it/url?sa=i&amp;rct=j&amp;q=&amp;esrc=s&amp;source=images&amp;cd=&amp;cad=rja&amp;uact=8&amp;ved=0ahUKEwjkjdmpjcDTAhUKWhQKHd--CL8QjRwIBw&amp;url=http://www.afroon.it/blog/tag/afroOn.html&amp;psig=AFQjCNGuYzHK9oSJ4W_ycjKlFRcKac5Y_g&amp;ust=149322674846466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www.google.it/url?sa=i&amp;rct=j&amp;q=&amp;esrc=s&amp;source=images&amp;cd=&amp;cad=rja&amp;uact=8&amp;ved=0ahUKEwiDpPbYgsDTAhULsBQKHSFvB60QjRwIBw&amp;url=http://www.ethnopedia.info/blog/africa.html&amp;psig=AFQjCNHP2ddKgF6eomd6q0THPdnBf920Ew&amp;ust=14932238792706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it/url?sa=i&amp;rct=j&amp;q=&amp;esrc=s&amp;source=images&amp;cd=&amp;cad=rja&amp;uact=8&amp;ved=0ahUKEwjCp7zphMDTAhWCORQKHWc6DM8QjRwIBw&amp;url=https://www.juzaphoto.com/me.php?l%3Dit%26pg%3D102633&amp;psig=AFQjCNHXVc17Ka4Z1dHc2VJ3LWh9XJ_4sQ&amp;ust=1493224327491883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google.it/url?sa=i&amp;rct=j&amp;q=&amp;esrc=s&amp;source=images&amp;cd=&amp;ved=0ahUKEwj8ks_jgsDTAhVMthQKHVumCQIQjRwIBw&amp;url=http://naankuse.com/conservation/support-communities/&amp;psig=AFQjCNHP2ddKgF6eomd6q0THPdnBf920Ew&amp;ust=14932238792706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it/url?sa=i&amp;rct=j&amp;q=&amp;esrc=s&amp;source=images&amp;cd=&amp;cad=rja&amp;uact=8&amp;ved=0ahUKEwi025WLj8DTAhWFtxQKHdAMDKsQjRwIBw&amp;url=http://www.ivanlarusca.it/diagnosi_e_trattamento_2/5052/sk/3820/pagina_successiva.htm&amp;psig=AFQjCNGLTZH96Nu-4GjzrY7RJccPKbRHPg&amp;ust=149322721619387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it/url?sa=i&amp;rct=j&amp;q=&amp;esrc=s&amp;source=images&amp;cd=&amp;cad=rja&amp;uact=8&amp;ved=0ahUKEwjg7JSeg8DTAhVMuRQKHYdIDvEQjRwIBw&amp;url=https://ilsizzi.wordpress.com/le-razze-umane/&amp;psig=AFQjCNFil5UGFntbd3v_RmN3Zgea-OSvsQ&amp;ust=149322402078874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it/url?sa=i&amp;rct=j&amp;q=&amp;esrc=s&amp;source=images&amp;cd=&amp;cad=rja&amp;uact=8&amp;ved=0ahUKEwi7jKTg_r_TAhUMOhQKHc1kDgYQjRwIBw&amp;url=http://www.ethnopedia.info/blog/antrocranio.html&amp;psig=AFQjCNH1UhpNxfTEGVWBhN5PLYlkegG99w&amp;ust=149322285181541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it/url?sa=i&amp;rct=j&amp;q=&amp;esrc=s&amp;source=images&amp;cd=&amp;cad=rja&amp;uact=8&amp;ved=0ahUKEwjtxon6_7_TAhVD1hQKHXVQC24QjRwIBw&amp;url=https://www.flickr.com/photos/internetarchivebookimages/14783174515/&amp;psig=AFQjCNH03qv8fO6OXsH_FrIqlefeHcLYlA&amp;ust=149322316975360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google.it/url?sa=i&amp;rct=j&amp;q=&amp;esrc=s&amp;source=images&amp;cd=&amp;cad=rja&amp;uact=8&amp;ved=0ahUKEwib_e2ggMDTAhUBVhQKHbd7BiQQjRwIBw&amp;url=http://www.paginainizio.com/genio/chi-era-l'uomo-di-neanderthal.html&amp;psig=AFQjCNEtoU7KKAn7NoDXwvIm9kWUXW23CQ&amp;ust=149322325722635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j1r9K3gMDTAhWLtBQKHSJTCKkQjRwIBw&amp;url=https://www.youtube.com/watch?v%3DWcIxoXNXacE&amp;psig=AFQjCNEx69WllcW6PmRkDYFLokrvH1A7ow&amp;ust=14932232989361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it/url?sa=i&amp;rct=j&amp;q=&amp;esrc=s&amp;source=images&amp;cd=&amp;cad=rja&amp;uact=8&amp;ved=0ahUKEwiOvZD1gMDTAhXGVRQKHThHCzAQjRwIBw&amp;url=http://www.fillerplast.com/aumento-fronte-lipofilling-impianto-protesi/&amp;psig=AFQjCNFe3VSTq7nQH96ot-2rLx-J-sJCFw&amp;ust=1493223406588135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it/url?sa=i&amp;rct=j&amp;q=&amp;esrc=s&amp;source=images&amp;cd=&amp;cad=rja&amp;uact=8&amp;ved=0ahUKEwiT_-acgsDTAhUB0RQKHX5dBXwQjRwIBw&amp;url=http://spazioinwind.libero.it/gastroepato2/apparato_scheletrico.htm&amp;psig=AFQjCNHu91e7i5GhAS-BKZ_ROuIKYCFHJg&amp;ust=149322375857900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it/url?sa=i&amp;rct=j&amp;q=&amp;esrc=s&amp;source=images&amp;cd=&amp;cad=rja&amp;uact=8&amp;ved=0ahUKEwi66PawgsDTAhXIQBQKHdUNBXYQjRwIBw&amp;url=http://www.perfettaletizia.it/archivio/infomazione/evoluzionismo/Homo/Homo_sapiens.htm&amp;psig=AFQjCNEBsQq2NYR5gGMpvSw93levRJVBZA&amp;ust=149322374537090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it/url?sa=i&amp;rct=j&amp;q=&amp;esrc=s&amp;source=images&amp;cd=&amp;cad=rja&amp;uact=8&amp;ved=0ahUKEwi-5r2jhMDTAhXIXhQKHZnHBCIQjRwIBw&amp;url=https://ilsizzi.wordpress.com/2015/04/23/la-razza-negroide/&amp;psig=AFQjCNHXVc17Ka4Z1dHc2VJ3LWh9XJ_4sQ&amp;ust=1493224327491883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ved=0ahUKEwi2sozIg8DTAhUGuRQKHVhkDE4QjRwIBw&amp;url=http://www.tuttonapoli.net/rubriche/aocchi-a-mandorla-azzurria-46297&amp;psig=AFQjCNEAccmJvmiE6bITbEocCmCeDSqxuA&amp;ust=14932241304599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source=images&amp;cd=&amp;cad=rja&amp;uact=8&amp;ved=0ahUKEwib5vr5g8DTAhVB7RQKHZCRDMgQjRwIBw&amp;url=http://oculoplasticabernardini.it/3089-blefaroplastica-orientale.html&amp;psig=AFQjCNGn7v7vM3bv21f1B_1OkdmSM8c3eg&amp;ust=1493224191737680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it/url?sa=i&amp;rct=j&amp;q=&amp;esrc=s&amp;source=images&amp;cd=&amp;cad=rja&amp;uact=8&amp;ved=0ahUKEwiB36-vhMDTAhXDNxQKHZ4lBg0QjRwIBw&amp;url=http://www.medicitalia.it/minforma/oculistica/2199-apparato-protezione-occhio.html&amp;psig=AFQjCNHXVc17Ka4Z1dHc2VJ3LWh9XJ_4sQ&amp;ust=1493224327491883" TargetMode="External"/><Relationship Id="rId4" Type="http://schemas.openxmlformats.org/officeDocument/2006/relationships/hyperlink" Target="http://www.google.it/url?sa=i&amp;rct=j&amp;q=&amp;esrc=s&amp;source=images&amp;cd=&amp;cad=rja&amp;uact=8&amp;ved=0ahUKEwjxu57hg8DTAhVQrRQKHcisD2YQjRwIBw&amp;url=http://www.my-personaltrainer.it/salute-benessere/epicanto.html&amp;psig=AFQjCNGn7v7vM3bv21f1B_1OkdmSM8c3eg&amp;ust=1493224191737680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it/url?sa=i&amp;rct=j&amp;q=&amp;esrc=s&amp;source=images&amp;cd=&amp;cad=rja&amp;uact=8&amp;ved=0ahUKEwjX5_GrhcDTAhXF1RQKHf4eARIQjRwIBw&amp;url=http://insight.stefanopaladini.net/it/il-colore-degli-occhi/2/&amp;psig=AFQjCNElZWgtPeb1kHSLCZ9wjucHEFFN2Q&amp;ust=14932246229927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google.it/url?sa=i&amp;rct=j&amp;q=&amp;esrc=s&amp;source=images&amp;cd=&amp;cad=rja&amp;uact=8&amp;ved=0ahUKEwi01dnbhcDTAhUEshQKHTmbBxUQjRwIBw&amp;url=http://insight.stefanopaladini.net/it/il-colore-degli-occhi/2/&amp;psig=AFQjCNElZWgtPeb1kHSLCZ9wjucHEFFN2Q&amp;ust=1493224622992776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dolicocefalia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 bwMode="auto">
          <a:xfrm>
            <a:off x="2843808" y="336554"/>
            <a:ext cx="4095750" cy="16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punti craniometrici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-6202" y="2419094"/>
            <a:ext cx="4650210" cy="375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opisthocranion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"/>
          <a:stretch/>
        </p:blipFill>
        <p:spPr bwMode="auto">
          <a:xfrm>
            <a:off x="4788024" y="2087160"/>
            <a:ext cx="3816424" cy="472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isultati immagini per naso platirrino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8"/>
          <a:stretch/>
        </p:blipFill>
        <p:spPr bwMode="auto">
          <a:xfrm>
            <a:off x="-8537" y="2473693"/>
            <a:ext cx="9228604" cy="438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isultati immagini per naso leptorr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18"/>
            <a:ext cx="4248472" cy="234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isultati immagini per classificazione colore pel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7395"/>
            <a:ext cx="8964488" cy="373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55781" y="5301208"/>
            <a:ext cx="781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Melanina: Nome </a:t>
            </a:r>
            <a:r>
              <a:rPr lang="it-IT" dirty="0"/>
              <a:t>con cui si indicano vari pigmenti neri o bruni, che vengono elaborati da particolari cellule ( </a:t>
            </a:r>
            <a:r>
              <a:rPr lang="it-IT" i="1" dirty="0"/>
              <a:t>melanofori</a:t>
            </a:r>
            <a:r>
              <a:rPr lang="it-IT" dirty="0"/>
              <a:t> o </a:t>
            </a:r>
            <a:r>
              <a:rPr lang="it-IT" i="1" dirty="0"/>
              <a:t>melanociti</a:t>
            </a:r>
            <a:r>
              <a:rPr lang="it-IT" dirty="0"/>
              <a:t> ), presenti nell'uomo e negli animali; nell'uomo, la loro quantità determina il colore più o meno scuro della pelle, dei capelli, dei peli</a:t>
            </a:r>
          </a:p>
        </p:txBody>
      </p:sp>
    </p:spTree>
    <p:extLst>
      <p:ext uri="{BB962C8B-B14F-4D97-AF65-F5344CB8AC3E}">
        <p14:creationId xmlns:p14="http://schemas.microsoft.com/office/powerpoint/2010/main" val="3700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407707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melanina dermale è prodotta dai melanociti che sono nella parte basale dell'epidermide, che la producono quando sono esposti alla luce ed in particolare alla </a:t>
            </a:r>
            <a:r>
              <a:rPr lang="it-IT" dirty="0" smtClean="0">
                <a:hlinkClick r:id="rId2" tooltip="Radiazione ultravioletta"/>
              </a:rPr>
              <a:t>radiazione ultravioletta</a:t>
            </a:r>
            <a:r>
              <a:rPr lang="it-IT" dirty="0" smtClean="0"/>
              <a:t> (UV) nel campo da 380 a 410 nanometri (UVA), presente in natura principalmente nello spettro della luce </a:t>
            </a:r>
            <a:r>
              <a:rPr lang="it-IT" dirty="0" smtClean="0">
                <a:hlinkClick r:id="rId3" tooltip="Sole"/>
              </a:rPr>
              <a:t>solare</a:t>
            </a:r>
            <a:r>
              <a:rPr lang="it-IT" dirty="0" smtClean="0"/>
              <a:t>, grazie alla mediazione dei neuroni del sistema nervoso.</a:t>
            </a:r>
            <a:endParaRPr lang="it-IT" dirty="0"/>
          </a:p>
        </p:txBody>
      </p:sp>
      <p:pic>
        <p:nvPicPr>
          <p:cNvPr id="16386" name="Picture 2" descr="Risultati immagini per melani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thumbs.dreamstime.com/z/molecola-della-melanina-con-la-formula-chimica-228186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88000" cy="293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2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thumb/3/3c/Felix_von_Luschan_Skin_Color_chart.svg/401px-Felix_von_Luschan_Skin_Color_char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040"/>
            <a:ext cx="7128792" cy="481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123803" y="5069675"/>
            <a:ext cx="3147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Scala cromatica di Von </a:t>
            </a:r>
            <a:r>
              <a:rPr lang="it-IT" b="1" dirty="0" err="1" smtClean="0"/>
              <a:t>Luschan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411759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>
                <a:hlinkClick r:id="rId3"/>
              </a:rPr>
              <a:t>Hollabrunn</a:t>
            </a:r>
            <a:r>
              <a:rPr lang="it-IT" dirty="0" smtClean="0"/>
              <a:t>, </a:t>
            </a:r>
            <a:r>
              <a:rPr lang="it-IT" dirty="0" smtClean="0">
                <a:hlinkClick r:id="rId4" tooltip="11 agosto"/>
              </a:rPr>
              <a:t>11 agosto</a:t>
            </a:r>
            <a:r>
              <a:rPr lang="it-IT" dirty="0" smtClean="0"/>
              <a:t> </a:t>
            </a:r>
            <a:r>
              <a:rPr lang="it-IT" dirty="0" smtClean="0">
                <a:hlinkClick r:id="rId5" tooltip="1854"/>
              </a:rPr>
              <a:t>1854</a:t>
            </a:r>
            <a:r>
              <a:rPr lang="it-IT" dirty="0" smtClean="0"/>
              <a:t> – </a:t>
            </a:r>
            <a:r>
              <a:rPr lang="it-IT" dirty="0" smtClean="0">
                <a:hlinkClick r:id="rId6" tooltip="Berlino"/>
              </a:rPr>
              <a:t>Berlino</a:t>
            </a:r>
            <a:r>
              <a:rPr lang="it-IT" dirty="0" smtClean="0"/>
              <a:t>, </a:t>
            </a:r>
            <a:r>
              <a:rPr lang="it-IT" dirty="0" smtClean="0">
                <a:hlinkClick r:id="rId7" tooltip="7 febbraio"/>
              </a:rPr>
              <a:t>7 febbraio</a:t>
            </a:r>
            <a:r>
              <a:rPr lang="it-IT" dirty="0" smtClean="0"/>
              <a:t> </a:t>
            </a:r>
            <a:r>
              <a:rPr lang="it-IT" dirty="0" smtClean="0">
                <a:hlinkClick r:id="rId8" tooltip="1924"/>
              </a:rPr>
              <a:t>1924</a:t>
            </a:r>
            <a:r>
              <a:rPr lang="it-IT" dirty="0" smtClean="0"/>
              <a:t>) è stato un </a:t>
            </a:r>
            <a:r>
              <a:rPr lang="it-IT" dirty="0" smtClean="0">
                <a:hlinkClick r:id="rId9" tooltip="Medico"/>
              </a:rPr>
              <a:t>medico</a:t>
            </a:r>
            <a:r>
              <a:rPr lang="it-IT" dirty="0" smtClean="0"/>
              <a:t>, antropologo, esploratore, archeologo ed etnografo </a:t>
            </a:r>
            <a:r>
              <a:rPr lang="it-IT" dirty="0" smtClean="0">
                <a:hlinkClick r:id="rId10" tooltip="Austria"/>
              </a:rPr>
              <a:t>austriaco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01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6/6a/Unlabeled_Renatto_Luschan_Skin_color_map.svg/1500px-Unlabeled_Renatto_Luschan_Skin_color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7430"/>
            <a:ext cx="9189020" cy="358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77578" y="4581128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L'</a:t>
            </a:r>
            <a:r>
              <a:rPr lang="it-IT" b="1" dirty="0" smtClean="0"/>
              <a:t>ergosterolo</a:t>
            </a:r>
            <a:r>
              <a:rPr lang="it-IT" dirty="0" smtClean="0"/>
              <a:t> è uno </a:t>
            </a:r>
            <a:r>
              <a:rPr lang="it-IT" dirty="0" smtClean="0">
                <a:hlinkClick r:id="rId3" tooltip="Steroli"/>
              </a:rPr>
              <a:t>sterolo</a:t>
            </a:r>
            <a:r>
              <a:rPr lang="it-IT" dirty="0" smtClean="0"/>
              <a:t> precursore della </a:t>
            </a:r>
            <a:r>
              <a:rPr lang="it-IT" dirty="0" smtClean="0">
                <a:hlinkClick r:id="rId4" tooltip="Colecalciferolo"/>
              </a:rPr>
              <a:t>vitamina D</a:t>
            </a:r>
            <a:r>
              <a:rPr lang="it-IT" baseline="-25000" dirty="0" smtClean="0">
                <a:hlinkClick r:id="rId4" tooltip="Colecalciferolo"/>
              </a:rPr>
              <a:t>2</a:t>
            </a:r>
            <a:r>
              <a:rPr lang="it-IT" dirty="0" smtClean="0"/>
              <a:t>. Viene trasformato in </a:t>
            </a:r>
            <a:r>
              <a:rPr lang="it-IT" dirty="0" err="1" smtClean="0">
                <a:hlinkClick r:id="rId5" tooltip="Viosterolo (la pagina non esiste)"/>
              </a:rPr>
              <a:t>viosterolo</a:t>
            </a:r>
            <a:r>
              <a:rPr lang="it-IT" dirty="0" smtClean="0"/>
              <a:t> per azione dei </a:t>
            </a:r>
            <a:r>
              <a:rPr lang="it-IT" dirty="0" smtClean="0">
                <a:hlinkClick r:id="rId6" tooltip="Raggi ultravioletti"/>
              </a:rPr>
              <a:t>raggi ultravioletti</a:t>
            </a:r>
            <a:r>
              <a:rPr lang="it-IT" dirty="0" smtClean="0"/>
              <a:t> e viene quindi convertito in </a:t>
            </a:r>
            <a:r>
              <a:rPr lang="it-IT" dirty="0" err="1" smtClean="0">
                <a:hlinkClick r:id="rId7" tooltip="Ergocalciferolo"/>
              </a:rPr>
              <a:t>ergocalciferolo</a:t>
            </a:r>
            <a:r>
              <a:rPr lang="it-IT" dirty="0" smtClean="0"/>
              <a:t>. Fu il chimico tedesco </a:t>
            </a:r>
            <a:r>
              <a:rPr lang="it-IT" dirty="0" smtClean="0">
                <a:hlinkClick r:id="rId8" tooltip="Adolf Otto Reinhold Windaus"/>
              </a:rPr>
              <a:t>Adolf </a:t>
            </a:r>
            <a:r>
              <a:rPr lang="it-IT" dirty="0" err="1" smtClean="0">
                <a:hlinkClick r:id="rId8" tooltip="Adolf Otto Reinhold Windaus"/>
              </a:rPr>
              <a:t>Windaus</a:t>
            </a:r>
            <a:r>
              <a:rPr lang="it-IT" dirty="0" smtClean="0"/>
              <a:t>, </a:t>
            </a:r>
            <a:r>
              <a:rPr lang="it-IT" dirty="0" smtClean="0">
                <a:hlinkClick r:id="rId9" tooltip="Premio Nobel per la chimica"/>
              </a:rPr>
              <a:t>premio Nobel</a:t>
            </a:r>
            <a:r>
              <a:rPr lang="it-IT" dirty="0" smtClean="0"/>
              <a:t> nel </a:t>
            </a:r>
            <a:r>
              <a:rPr lang="it-IT" dirty="0" smtClean="0">
                <a:hlinkClick r:id="rId10" tooltip="1928"/>
              </a:rPr>
              <a:t>1928</a:t>
            </a:r>
            <a:r>
              <a:rPr lang="it-IT" dirty="0" smtClean="0"/>
              <a:t> per i suoi studi sugli steroli, a individuare nel </a:t>
            </a:r>
            <a:r>
              <a:rPr lang="it-IT" dirty="0" smtClean="0">
                <a:hlinkClick r:id="rId11" tooltip="1927"/>
              </a:rPr>
              <a:t>1927</a:t>
            </a:r>
            <a:r>
              <a:rPr lang="it-IT" dirty="0" smtClean="0"/>
              <a:t> tale via metabolica e a chiarire la struttura dell'ergosterolo nel </a:t>
            </a:r>
            <a:r>
              <a:rPr lang="it-IT" dirty="0" smtClean="0">
                <a:hlinkClick r:id="rId12" tooltip="1934"/>
              </a:rPr>
              <a:t>1934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09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sultati immagini per classificazione forma capell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569"/>
          <a:stretch/>
        </p:blipFill>
        <p:spPr bwMode="auto">
          <a:xfrm>
            <a:off x="1835696" y="44624"/>
            <a:ext cx="5086350" cy="25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isultati immagini per classificazione forma capell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04" y="4941168"/>
            <a:ext cx="5393734" cy="18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magine correlat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5" y="2780928"/>
            <a:ext cx="3888432" cy="19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isultati immagini per cranio negroid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9" y="0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r="9963"/>
          <a:stretch/>
        </p:blipFill>
        <p:spPr bwMode="auto">
          <a:xfrm>
            <a:off x="5508104" y="1916832"/>
            <a:ext cx="3441530" cy="326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magine correlata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/>
          <a:stretch/>
        </p:blipFill>
        <p:spPr bwMode="auto">
          <a:xfrm>
            <a:off x="1081548" y="3632499"/>
            <a:ext cx="4252101" cy="31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isultati immagini per classificazione capell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66" y="1424413"/>
            <a:ext cx="8626830" cy="358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lsizzi.files.wordpress.com/2014/07/pigmentazione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2" y="19372"/>
            <a:ext cx="9152972" cy="70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66" y="13178"/>
            <a:ext cx="5752470" cy="6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isultati immagini per plicca  mongolic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1" y="836712"/>
            <a:ext cx="82437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27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3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3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indice faccial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/>
        </p:blipFill>
        <p:spPr bwMode="auto">
          <a:xfrm>
            <a:off x="93675" y="980728"/>
            <a:ext cx="9101447" cy="37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profatni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12" y="4076116"/>
            <a:ext cx="2882024" cy="230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isultati immagini per neanderthal cranio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16868" b="17821"/>
          <a:stretch/>
        </p:blipFill>
        <p:spPr bwMode="auto">
          <a:xfrm>
            <a:off x="0" y="2204864"/>
            <a:ext cx="5407994" cy="24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negro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12" y="908720"/>
            <a:ext cx="2882024" cy="28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labbra tumid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5" r="3053"/>
          <a:stretch/>
        </p:blipFill>
        <p:spPr bwMode="auto">
          <a:xfrm>
            <a:off x="881617" y="1875596"/>
            <a:ext cx="3510265" cy="36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isultati immagini per fronte sporgen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6" descr="Risultati immagini per fronte sporgent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2" name="Picture 8" descr="Risultati immagini per fronte sporgent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6"/>
          <a:stretch/>
        </p:blipFill>
        <p:spPr bwMode="auto">
          <a:xfrm>
            <a:off x="4860032" y="1875595"/>
            <a:ext cx="3312368" cy="363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isultati immagini per fronte sporgent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2" name="Picture 4" descr="Risultati immagini per cranio uma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" y="1844824"/>
            <a:ext cx="39557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isultati immagini per cranio cro magn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56" y="2012038"/>
            <a:ext cx="3660839" cy="30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8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ultati immagini per occhio a mandorl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73" y="3428999"/>
            <a:ext cx="238125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isultati immagini per plicca occh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3" y="404664"/>
            <a:ext cx="33909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isultati immagini per plicca occhi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49" y="1143645"/>
            <a:ext cx="4911880" cy="186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Risultati immagini per plica ottentott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20" y="3429000"/>
            <a:ext cx="5094934" cy="312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Risultati immagini per plica ottentotta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48" y="500017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isultati immagini per classificazione colore occh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4" y="3447790"/>
            <a:ext cx="4492005" cy="329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isultati immagini per classificazione colore occh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4" y="188640"/>
            <a:ext cx="4492005" cy="301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ilsizzi.files.wordpress.com/2014/07/pigmentazione-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38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202</Words>
  <Application>Microsoft Office PowerPoint</Application>
  <PresentationFormat>Presentazione su schermo (4:3)</PresentationFormat>
  <Paragraphs>6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Samsung</dc:creator>
  <cp:lastModifiedBy>Peretto</cp:lastModifiedBy>
  <cp:revision>27</cp:revision>
  <dcterms:created xsi:type="dcterms:W3CDTF">2017-04-25T15:50:44Z</dcterms:created>
  <dcterms:modified xsi:type="dcterms:W3CDTF">2017-04-27T07:44:08Z</dcterms:modified>
</cp:coreProperties>
</file>