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2" r:id="rId4"/>
    <p:sldId id="261" r:id="rId5"/>
    <p:sldId id="257" r:id="rId6"/>
    <p:sldId id="258" r:id="rId7"/>
    <p:sldId id="259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1676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419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191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434609"/>
            <a:ext cx="374904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2551176"/>
            <a:ext cx="3749040" cy="31455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Aft>
                <a:spcPts val="10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798020" y="538594"/>
            <a:ext cx="1808485" cy="516710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150174">
            <a:off x="4827538" y="836203"/>
            <a:ext cx="3657600" cy="493776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55093">
            <a:off x="2359666" y="458370"/>
            <a:ext cx="4424669" cy="3079124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2 Immagini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835967" y="278688"/>
            <a:ext cx="1695954" cy="4845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85255">
            <a:off x="2866028" y="3182426"/>
            <a:ext cx="1695954" cy="484558"/>
          </a:xfrm>
          <a:prstGeom prst="rect">
            <a:avLst/>
          </a:prstGeom>
        </p:spPr>
      </p:pic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150321">
            <a:off x="4329929" y="546774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317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80673">
            <a:off x="699762" y="451178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Immagin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3480" y="4800600"/>
            <a:ext cx="3246120" cy="1188720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415567" y="369110"/>
            <a:ext cx="3794703" cy="272976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0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0973137">
            <a:off x="530124" y="631160"/>
            <a:ext cx="3837559" cy="2604282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 rot="470783">
            <a:off x="708565" y="3070624"/>
            <a:ext cx="3918749" cy="282751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114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 rot="21240000">
            <a:off x="4717562" y="3396154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it-IT" smtClean="0"/>
              <a:t>Fare clic per modificare stile</a:t>
            </a:r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 Immagin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4876800"/>
            <a:ext cx="3048000" cy="118872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  <p:pic>
        <p:nvPicPr>
          <p:cNvPr id="15" name="Picture 14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7428515" y="2619243"/>
            <a:ext cx="1580737" cy="451639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6339646" y="604321"/>
            <a:ext cx="1610332" cy="2025115"/>
          </a:xfrm>
          <a:prstGeom prst="rect">
            <a:avLst/>
          </a:prstGeom>
        </p:spPr>
      </p:pic>
      <p:pic>
        <p:nvPicPr>
          <p:cNvPr id="13" name="Picture 12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4891846" y="985321"/>
            <a:ext cx="1610332" cy="2025115"/>
          </a:xfrm>
          <a:prstGeom prst="rect">
            <a:avLst/>
          </a:prstGeom>
        </p:spPr>
      </p:pic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 rot="247118">
            <a:off x="5075220" y="1165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 rot="271248">
            <a:off x="6523020" y="784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519045" y="2873698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193488">
            <a:off x="610678" y="450635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 rot="21240000">
            <a:off x="455724" y="3551615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it-IT" smtClean="0"/>
              <a:t>Fare clic per modificare stile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2286000" indent="-457200">
              <a:defRPr/>
            </a:lvl6pPr>
            <a:lvl7pPr marL="2286000" indent="-457200">
              <a:defRPr/>
            </a:lvl7pPr>
            <a:lvl8pPr marL="2286000" indent="-457200">
              <a:defRPr/>
            </a:lvl8pPr>
            <a:lvl9pPr marL="2286000" indent="-457200">
              <a:defRPr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  <p:pic>
        <p:nvPicPr>
          <p:cNvPr id="7" name="Picture 6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634" y="577849"/>
            <a:ext cx="1882589" cy="5461001"/>
          </a:xfrm>
        </p:spPr>
        <p:txBody>
          <a:bodyPr vert="eaVert"/>
          <a:lstStyle>
            <a:lvl1pPr>
              <a:defRPr sz="440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4" y="577849"/>
            <a:ext cx="5768788" cy="546100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  <p:pic>
        <p:nvPicPr>
          <p:cNvPr id="7" name="Picture 6" descr="vertical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2859" y="1562100"/>
            <a:ext cx="152400" cy="37338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  <p:pic>
        <p:nvPicPr>
          <p:cNvPr id="8" name="Picture 7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apositiva titolo con 3 im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2057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800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572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66660">
            <a:off x="5138374" y="599839"/>
            <a:ext cx="1610332" cy="2025115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29776">
            <a:off x="2072772" y="555386"/>
            <a:ext cx="1610332" cy="2025115"/>
          </a:xfrm>
          <a:prstGeom prst="rect">
            <a:avLst/>
          </a:prstGeom>
        </p:spPr>
      </p:pic>
      <p:sp>
        <p:nvSpPr>
          <p:cNvPr id="12" name="Picture Placeholder 2"/>
          <p:cNvSpPr>
            <a:spLocks noGrp="1"/>
          </p:cNvSpPr>
          <p:nvPr>
            <p:ph type="pic" idx="14"/>
          </p:nvPr>
        </p:nvSpPr>
        <p:spPr>
          <a:xfrm rot="21254634">
            <a:off x="2256146" y="735839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/>
          </p:nvPr>
        </p:nvSpPr>
        <p:spPr>
          <a:xfrm rot="21315648">
            <a:off x="5321748" y="780292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pic>
        <p:nvPicPr>
          <p:cNvPr id="14" name="Picture 13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1790">
            <a:off x="3591963" y="936015"/>
            <a:ext cx="1610332" cy="2025115"/>
          </a:xfrm>
          <a:prstGeom prst="rect">
            <a:avLst/>
          </a:prstGeom>
        </p:spPr>
      </p:pic>
      <p:sp>
        <p:nvSpPr>
          <p:cNvPr id="17" name="Picture Placeholder 2"/>
          <p:cNvSpPr>
            <a:spLocks noGrp="1"/>
          </p:cNvSpPr>
          <p:nvPr>
            <p:ph type="pic" idx="17"/>
          </p:nvPr>
        </p:nvSpPr>
        <p:spPr>
          <a:xfrm rot="100778">
            <a:off x="3775337" y="1116468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282700"/>
            <a:ext cx="8001000" cy="1917700"/>
          </a:xfrm>
        </p:spPr>
        <p:txBody>
          <a:bodyPr anchor="b" anchorCtr="0">
            <a:noAutofit/>
          </a:bodyPr>
          <a:lstStyle>
            <a:lvl1pPr algn="ctr">
              <a:defRPr sz="5600" b="0" cap="none" baseline="0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3644153"/>
            <a:ext cx="8001000" cy="833718"/>
          </a:xfrm>
        </p:spPr>
        <p:txBody>
          <a:bodyPr anchor="t" anchorCtr="0"/>
          <a:lstStyle>
            <a:lvl1pPr marL="0" indent="0" algn="ctr">
              <a:spcAft>
                <a:spcPts val="0"/>
              </a:spcAft>
              <a:buNone/>
              <a:defRPr sz="20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33528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346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346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346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  <p:pic>
        <p:nvPicPr>
          <p:cNvPr id="11" name="Picture 10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153" y="443752"/>
            <a:ext cx="3749040" cy="1707777"/>
          </a:xfrm>
        </p:spPr>
        <p:txBody>
          <a:bodyPr anchor="b">
            <a:noAutofit/>
          </a:bodyPr>
          <a:lstStyle>
            <a:lvl1pPr algn="ctr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7494" y="430306"/>
            <a:ext cx="3749040" cy="560854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2000"/>
            </a:lvl6pPr>
            <a:lvl7pPr marL="2290763" indent="-461963">
              <a:defRPr sz="2000"/>
            </a:lvl7pPr>
            <a:lvl8pPr marL="2290763" indent="-461963">
              <a:defRPr sz="2000"/>
            </a:lvl8pPr>
            <a:lvl9pPr marL="2290763" indent="-461963"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6153" y="2554940"/>
            <a:ext cx="3749040" cy="3146613"/>
          </a:xfrm>
        </p:spPr>
        <p:txBody>
          <a:bodyPr>
            <a:normAutofit/>
          </a:bodyPr>
          <a:lstStyle>
            <a:lvl1pPr marL="0" indent="0" algn="ctr">
              <a:spcAft>
                <a:spcPts val="1000"/>
              </a:spcAft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  <p:pic>
        <p:nvPicPr>
          <p:cNvPr id="9" name="Picture 8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PageOverlay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15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905000"/>
            <a:ext cx="80010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721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A4A6734C-E115-4BC5-9FB0-F9BF6FABFDA0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46220" y="6158753"/>
            <a:ext cx="10515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0"/>
        </a:spcBef>
        <a:spcAft>
          <a:spcPts val="2000"/>
        </a:spcAft>
        <a:buFont typeface="Wingdings 2" pitchFamily="18" charset="2"/>
        <a:buChar char="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61963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3205163" indent="-461963" algn="l" defTabSz="914400" rtl="0" eaLnBrk="1" latinLnBrk="0" hangingPunct="1">
        <a:spcBef>
          <a:spcPts val="0"/>
        </a:spcBef>
        <a:spcAft>
          <a:spcPts val="600"/>
        </a:spcAft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61963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4119563" indent="-461963" algn="l" defTabSz="914400" rtl="0" eaLnBrk="1" latinLnBrk="0" hangingPunct="1">
        <a:spcBef>
          <a:spcPts val="0"/>
        </a:spcBef>
        <a:spcAft>
          <a:spcPts val="600"/>
        </a:spcAft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Il turismo giovanile</a:t>
            </a:r>
            <a:endParaRPr lang="it-IT" dirty="0"/>
          </a:p>
        </p:txBody>
      </p:sp>
      <p:pic>
        <p:nvPicPr>
          <p:cNvPr id="4" name="Immagine 3" descr="downloa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057" y="932480"/>
            <a:ext cx="4508500" cy="18034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2118445" y="4497848"/>
            <a:ext cx="493004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/>
              <a:t>Il turismo </a:t>
            </a:r>
            <a:r>
              <a:rPr lang="it-IT" sz="2000" b="1" dirty="0" smtClean="0"/>
              <a:t>può essere </a:t>
            </a:r>
            <a:r>
              <a:rPr lang="it-IT" sz="2000" b="1" dirty="0"/>
              <a:t>per i giovani una scuola di democrazia. Grazie </a:t>
            </a:r>
            <a:r>
              <a:rPr lang="it-IT" sz="2000" b="1" dirty="0" smtClean="0"/>
              <a:t>agli incontri </a:t>
            </a:r>
            <a:r>
              <a:rPr lang="it-IT" sz="2000" b="1" dirty="0"/>
              <a:t>e scambi che esso produce, al di là di ogni frontiera di gruppi politici, sociali, culturali e </a:t>
            </a:r>
            <a:r>
              <a:rPr lang="it-IT" sz="2000" b="1" dirty="0" smtClean="0"/>
              <a:t>ideologici. </a:t>
            </a:r>
            <a:endParaRPr lang="it-IT" sz="2000" b="1" dirty="0"/>
          </a:p>
        </p:txBody>
      </p:sp>
    </p:spTree>
    <p:extLst>
      <p:ext uri="{BB962C8B-B14F-4D97-AF65-F5344CB8AC3E}">
        <p14:creationId xmlns:p14="http://schemas.microsoft.com/office/powerpoint/2010/main" val="353802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500" y="403115"/>
            <a:ext cx="8001000" cy="5616685"/>
          </a:xfrm>
        </p:spPr>
        <p:txBody>
          <a:bodyPr>
            <a:normAutofit lnSpcReduction="10000"/>
          </a:bodyPr>
          <a:lstStyle/>
          <a:p>
            <a:r>
              <a:rPr lang="it-IT" dirty="0" err="1"/>
              <a:t>European</a:t>
            </a:r>
            <a:r>
              <a:rPr lang="it-IT" dirty="0"/>
              <a:t> </a:t>
            </a:r>
            <a:r>
              <a:rPr lang="it-IT" dirty="0" err="1"/>
              <a:t>Commission</a:t>
            </a:r>
            <a:r>
              <a:rPr lang="it-IT" dirty="0"/>
              <a:t>. (2013a). A new era of EU </a:t>
            </a:r>
            <a:r>
              <a:rPr lang="it-IT" dirty="0" err="1"/>
              <a:t>policies</a:t>
            </a:r>
            <a:r>
              <a:rPr lang="it-IT" dirty="0"/>
              <a:t> for </a:t>
            </a:r>
            <a:r>
              <a:rPr lang="it-IT" dirty="0" err="1"/>
              <a:t>youth</a:t>
            </a:r>
            <a:r>
              <a:rPr lang="it-IT" dirty="0"/>
              <a:t> - </a:t>
            </a:r>
            <a:r>
              <a:rPr lang="it-IT" dirty="0" err="1"/>
              <a:t>Commission</a:t>
            </a:r>
            <a:r>
              <a:rPr lang="it-IT" dirty="0"/>
              <a:t> </a:t>
            </a:r>
            <a:r>
              <a:rPr lang="it-IT" dirty="0" err="1"/>
              <a:t>adopts</a:t>
            </a:r>
            <a:r>
              <a:rPr lang="it-IT" dirty="0"/>
              <a:t> a new EU </a:t>
            </a:r>
            <a:r>
              <a:rPr lang="it-IT" dirty="0" err="1"/>
              <a:t>strategy</a:t>
            </a:r>
            <a:r>
              <a:rPr lang="it-IT" dirty="0"/>
              <a:t> for </a:t>
            </a:r>
            <a:r>
              <a:rPr lang="it-IT" dirty="0" err="1"/>
              <a:t>youth</a:t>
            </a:r>
            <a:r>
              <a:rPr lang="it-IT" dirty="0"/>
              <a:t>. Consultato in data 27/01/2013, da </a:t>
            </a:r>
            <a:r>
              <a:rPr lang="it-IT" dirty="0" err="1"/>
              <a:t>ec.europa.eu</a:t>
            </a:r>
            <a:r>
              <a:rPr lang="it-IT" dirty="0"/>
              <a:t>: http://</a:t>
            </a:r>
            <a:r>
              <a:rPr lang="it-IT" dirty="0" err="1"/>
              <a:t>ec.europa.eu</a:t>
            </a:r>
            <a:r>
              <a:rPr lang="it-IT" dirty="0"/>
              <a:t>/</a:t>
            </a:r>
            <a:r>
              <a:rPr lang="it-IT" dirty="0" err="1"/>
              <a:t>youth</a:t>
            </a:r>
            <a:r>
              <a:rPr lang="it-IT" dirty="0"/>
              <a:t>/news/</a:t>
            </a:r>
            <a:r>
              <a:rPr lang="it-IT" dirty="0" err="1"/>
              <a:t>youth</a:t>
            </a:r>
            <a:r>
              <a:rPr lang="it-IT" dirty="0"/>
              <a:t>-</a:t>
            </a:r>
            <a:r>
              <a:rPr lang="it-IT" dirty="0" err="1"/>
              <a:t>investing</a:t>
            </a:r>
            <a:r>
              <a:rPr lang="it-IT" dirty="0"/>
              <a:t>-and-</a:t>
            </a:r>
            <a:r>
              <a:rPr lang="it-IT" dirty="0" err="1"/>
              <a:t>empowering_en.htm</a:t>
            </a:r>
            <a:r>
              <a:rPr lang="it-IT" dirty="0"/>
              <a:t> </a:t>
            </a:r>
          </a:p>
          <a:p>
            <a:r>
              <a:rPr lang="it-IT" dirty="0" err="1"/>
              <a:t>European</a:t>
            </a:r>
            <a:r>
              <a:rPr lang="it-IT" dirty="0"/>
              <a:t> </a:t>
            </a:r>
            <a:r>
              <a:rPr lang="it-IT" dirty="0" err="1"/>
              <a:t>Commission</a:t>
            </a:r>
            <a:r>
              <a:rPr lang="it-IT" dirty="0"/>
              <a:t>. (2013b). Flash </a:t>
            </a:r>
            <a:r>
              <a:rPr lang="it-IT" dirty="0" err="1"/>
              <a:t>Eurobarometer</a:t>
            </a:r>
            <a:r>
              <a:rPr lang="it-IT" dirty="0"/>
              <a:t> 370. </a:t>
            </a:r>
            <a:r>
              <a:rPr lang="it-IT" dirty="0" err="1"/>
              <a:t>Attitudes</a:t>
            </a:r>
            <a:r>
              <a:rPr lang="it-IT" dirty="0"/>
              <a:t> of </a:t>
            </a:r>
            <a:r>
              <a:rPr lang="it-IT" dirty="0" err="1"/>
              <a:t>europeans</a:t>
            </a:r>
            <a:r>
              <a:rPr lang="it-IT" dirty="0"/>
              <a:t> </a:t>
            </a:r>
            <a:r>
              <a:rPr lang="it-IT" dirty="0" err="1"/>
              <a:t>towards</a:t>
            </a:r>
            <a:r>
              <a:rPr lang="it-IT" dirty="0"/>
              <a:t> </a:t>
            </a:r>
            <a:r>
              <a:rPr lang="it-IT" dirty="0" err="1"/>
              <a:t>tourism</a:t>
            </a:r>
            <a:r>
              <a:rPr lang="it-IT" dirty="0"/>
              <a:t>. Consultato in data 27/01/2013, da </a:t>
            </a:r>
            <a:r>
              <a:rPr lang="it-IT" dirty="0" err="1"/>
              <a:t>ec.europa.eu</a:t>
            </a:r>
            <a:r>
              <a:rPr lang="it-IT" dirty="0"/>
              <a:t>:</a:t>
            </a:r>
            <a:br>
              <a:rPr lang="it-IT" dirty="0"/>
            </a:br>
            <a:r>
              <a:rPr lang="it-IT" dirty="0"/>
              <a:t>http://</a:t>
            </a:r>
            <a:r>
              <a:rPr lang="it-IT" dirty="0" err="1"/>
              <a:t>ec.europa.eu</a:t>
            </a:r>
            <a:r>
              <a:rPr lang="it-IT" dirty="0"/>
              <a:t>/</a:t>
            </a:r>
            <a:r>
              <a:rPr lang="it-IT" dirty="0" err="1"/>
              <a:t>public_opinion</a:t>
            </a:r>
            <a:r>
              <a:rPr lang="it-IT" dirty="0"/>
              <a:t>/flash/fl_370_en.pdf </a:t>
            </a:r>
          </a:p>
          <a:p>
            <a:r>
              <a:rPr lang="it-IT" dirty="0" err="1"/>
              <a:t>European</a:t>
            </a:r>
            <a:r>
              <a:rPr lang="it-IT" dirty="0"/>
              <a:t> </a:t>
            </a:r>
            <a:r>
              <a:rPr lang="it-IT" dirty="0" err="1"/>
              <a:t>Commission</a:t>
            </a:r>
            <a:r>
              <a:rPr lang="it-IT" dirty="0"/>
              <a:t>. (2013c). </a:t>
            </a:r>
            <a:r>
              <a:rPr lang="it-IT" dirty="0" err="1"/>
              <a:t>Tourism</a:t>
            </a:r>
            <a:r>
              <a:rPr lang="it-IT" dirty="0"/>
              <a:t> - </a:t>
            </a:r>
            <a:r>
              <a:rPr lang="it-IT" dirty="0" err="1"/>
              <a:t>Low</a:t>
            </a:r>
            <a:r>
              <a:rPr lang="it-IT" dirty="0"/>
              <a:t> Season </a:t>
            </a:r>
            <a:r>
              <a:rPr lang="it-IT" dirty="0" err="1"/>
              <a:t>Touris</a:t>
            </a:r>
            <a:r>
              <a:rPr lang="it-IT" dirty="0"/>
              <a:t>. Consultato in data 20/01/2013, da </a:t>
            </a:r>
            <a:r>
              <a:rPr lang="it-IT" dirty="0" err="1"/>
              <a:t>ec.europa.eu</a:t>
            </a:r>
            <a:r>
              <a:rPr lang="it-IT" dirty="0"/>
              <a:t>: http://</a:t>
            </a:r>
            <a:r>
              <a:rPr lang="it-IT" dirty="0" err="1"/>
              <a:t>ec.europa.eu</a:t>
            </a:r>
            <a:r>
              <a:rPr lang="it-IT" dirty="0"/>
              <a:t>/</a:t>
            </a:r>
            <a:r>
              <a:rPr lang="it-IT" dirty="0" err="1"/>
              <a:t>enterprise</a:t>
            </a:r>
            <a:r>
              <a:rPr lang="it-IT" dirty="0"/>
              <a:t>/</a:t>
            </a:r>
            <a:r>
              <a:rPr lang="it-IT" dirty="0" err="1"/>
              <a:t>sectors</a:t>
            </a:r>
            <a:r>
              <a:rPr lang="it-IT" dirty="0"/>
              <a:t>/</a:t>
            </a:r>
            <a:r>
              <a:rPr lang="it-IT" dirty="0" err="1"/>
              <a:t>tourism</a:t>
            </a:r>
            <a:r>
              <a:rPr lang="it-IT" dirty="0"/>
              <a:t>/calypso/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02459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age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438" y="2479161"/>
            <a:ext cx="3683000" cy="294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09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a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395" y="2410765"/>
            <a:ext cx="3581400" cy="227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546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age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028" y="1854331"/>
            <a:ext cx="3759200" cy="4111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15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 caratteristiche salienti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500" y="1683284"/>
            <a:ext cx="8001000" cy="2591479"/>
          </a:xfrm>
        </p:spPr>
        <p:txBody>
          <a:bodyPr>
            <a:normAutofit lnSpcReduction="10000"/>
          </a:bodyPr>
          <a:lstStyle/>
          <a:p>
            <a:r>
              <a:rPr lang="it-IT" b="1" dirty="0" smtClean="0"/>
              <a:t>Fra i 15 e 26 anni, svincolati da legami familiari;</a:t>
            </a:r>
          </a:p>
          <a:p>
            <a:r>
              <a:rPr lang="it-IT" b="1" dirty="0" smtClean="0"/>
              <a:t>18% del volume globale (200 milioni di persone);</a:t>
            </a:r>
          </a:p>
          <a:p>
            <a:r>
              <a:rPr lang="it-IT" b="1" dirty="0" smtClean="0"/>
              <a:t>Europa, America Latina, Stati Uniti (aumento di viaggi a lungo raggio);</a:t>
            </a:r>
          </a:p>
          <a:p>
            <a:r>
              <a:rPr lang="it-IT" b="1" dirty="0" smtClean="0"/>
              <a:t>Evoluzione qualitativa: il turismo dei valori.</a:t>
            </a:r>
          </a:p>
        </p:txBody>
      </p:sp>
      <p:pic>
        <p:nvPicPr>
          <p:cNvPr id="4" name="Immagine 3" descr="ima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859" y="4274763"/>
            <a:ext cx="3429000" cy="237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 motivazioni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500" y="1905000"/>
            <a:ext cx="8001000" cy="1823817"/>
          </a:xfrm>
        </p:spPr>
        <p:txBody>
          <a:bodyPr/>
          <a:lstStyle/>
          <a:p>
            <a:r>
              <a:rPr lang="it-IT" b="1" dirty="0" smtClean="0"/>
              <a:t>Viaggio di apprendimento;</a:t>
            </a:r>
          </a:p>
          <a:p>
            <a:r>
              <a:rPr lang="it-IT" b="1" dirty="0" smtClean="0"/>
              <a:t>Viaggio della memoria;</a:t>
            </a:r>
          </a:p>
          <a:p>
            <a:r>
              <a:rPr lang="it-IT" b="1" dirty="0" smtClean="0"/>
              <a:t>Vacanza ludica</a:t>
            </a:r>
            <a:endParaRPr lang="it-IT" b="1" dirty="0"/>
          </a:p>
        </p:txBody>
      </p:sp>
      <p:pic>
        <p:nvPicPr>
          <p:cNvPr id="4" name="Immagine 3" descr="ima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949" y="3977672"/>
            <a:ext cx="34925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05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problemi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500" y="1592306"/>
            <a:ext cx="8001000" cy="2801651"/>
          </a:xfrm>
        </p:spPr>
        <p:txBody>
          <a:bodyPr>
            <a:normAutofit lnSpcReduction="10000"/>
          </a:bodyPr>
          <a:lstStyle/>
          <a:p>
            <a:r>
              <a:rPr lang="it-IT" b="1" dirty="0" smtClean="0"/>
              <a:t>Carenza strutturale e gestionale dell’offerta;</a:t>
            </a:r>
          </a:p>
          <a:p>
            <a:r>
              <a:rPr lang="it-IT" b="1" dirty="0" smtClean="0"/>
              <a:t>Elevato individualismo;</a:t>
            </a:r>
          </a:p>
          <a:p>
            <a:r>
              <a:rPr lang="it-IT" b="1" dirty="0" smtClean="0"/>
              <a:t>Forte </a:t>
            </a:r>
            <a:r>
              <a:rPr lang="it-IT" b="1" dirty="0" err="1" smtClean="0"/>
              <a:t>stagionalizzazione</a:t>
            </a:r>
            <a:r>
              <a:rPr lang="it-IT" b="1" dirty="0" smtClean="0"/>
              <a:t>;</a:t>
            </a:r>
          </a:p>
          <a:p>
            <a:r>
              <a:rPr lang="it-IT" b="1" dirty="0" smtClean="0"/>
              <a:t>Domanda sempre più esigente;</a:t>
            </a:r>
          </a:p>
          <a:p>
            <a:r>
              <a:rPr lang="it-IT" b="1" dirty="0" smtClean="0"/>
              <a:t>Paesi a rischio.</a:t>
            </a:r>
            <a:endParaRPr lang="it-IT" b="1" dirty="0"/>
          </a:p>
        </p:txBody>
      </p:sp>
      <p:pic>
        <p:nvPicPr>
          <p:cNvPr id="4" name="Immagine 3" descr="ima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918" y="4478676"/>
            <a:ext cx="3543300" cy="229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92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sitografia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500" y="1417638"/>
            <a:ext cx="8001000" cy="5193454"/>
          </a:xfrm>
        </p:spPr>
        <p:txBody>
          <a:bodyPr>
            <a:normAutofit fontScale="25000" lnSpcReduction="20000"/>
          </a:bodyPr>
          <a:lstStyle/>
          <a:p>
            <a:r>
              <a:rPr lang="it-IT" sz="8000" dirty="0" smtClean="0"/>
              <a:t>536_BCG_The_Millennial_Consumer_Apr_2012</a:t>
            </a:r>
            <a:r>
              <a:rPr lang="it-IT" sz="8000" dirty="0"/>
              <a:t>%20(3)_</a:t>
            </a:r>
            <a:r>
              <a:rPr lang="it-IT" sz="8000" dirty="0" err="1"/>
              <a:t>tcm</a:t>
            </a:r>
            <a:r>
              <a:rPr lang="it-IT" sz="8000" dirty="0"/>
              <a:t> 80-103894.pdf </a:t>
            </a:r>
          </a:p>
          <a:p>
            <a:r>
              <a:rPr lang="it-IT" sz="8000" dirty="0" err="1"/>
              <a:t>Barton</a:t>
            </a:r>
            <a:r>
              <a:rPr lang="it-IT" sz="8000" dirty="0"/>
              <a:t>, C., </a:t>
            </a:r>
            <a:r>
              <a:rPr lang="it-IT" sz="8000" dirty="0" err="1"/>
              <a:t>Haywood</a:t>
            </a:r>
            <a:r>
              <a:rPr lang="it-IT" sz="8000" dirty="0"/>
              <a:t>, </a:t>
            </a:r>
            <a:r>
              <a:rPr lang="it-IT" sz="8000" dirty="0" err="1"/>
              <a:t>J</a:t>
            </a:r>
            <a:r>
              <a:rPr lang="it-IT" sz="8000" dirty="0"/>
              <a:t>., </a:t>
            </a:r>
            <a:r>
              <a:rPr lang="it-IT" sz="8000" dirty="0" err="1"/>
              <a:t>Jhunjhunwala</a:t>
            </a:r>
            <a:r>
              <a:rPr lang="it-IT" sz="8000" dirty="0"/>
              <a:t>, P., &amp; </a:t>
            </a:r>
            <a:r>
              <a:rPr lang="it-IT" sz="8000" dirty="0" err="1"/>
              <a:t>Bhatia</a:t>
            </a:r>
            <a:r>
              <a:rPr lang="it-IT" sz="8000" dirty="0"/>
              <a:t>, V. (2013). </a:t>
            </a:r>
            <a:r>
              <a:rPr lang="it-IT" sz="8000" dirty="0" err="1"/>
              <a:t>Travelling</a:t>
            </a:r>
            <a:r>
              <a:rPr lang="it-IT" sz="8000" dirty="0"/>
              <a:t> with </a:t>
            </a:r>
            <a:r>
              <a:rPr lang="it-IT" sz="8000" dirty="0" err="1"/>
              <a:t>Millennials</a:t>
            </a:r>
            <a:r>
              <a:rPr lang="it-IT" sz="8000" dirty="0"/>
              <a:t>. Consultato in data 25/03/2013, da </a:t>
            </a:r>
            <a:r>
              <a:rPr lang="it-IT" sz="8000" dirty="0" err="1"/>
              <a:t>wordofmouthlabs</a:t>
            </a:r>
            <a:r>
              <a:rPr lang="it-IT" sz="8000" dirty="0"/>
              <a:t>: http://</a:t>
            </a:r>
            <a:r>
              <a:rPr lang="it-IT" sz="8000" dirty="0" err="1"/>
              <a:t>wordofmouthlabs.com</a:t>
            </a:r>
            <a:r>
              <a:rPr lang="it-IT" sz="8000" dirty="0"/>
              <a:t>/</a:t>
            </a:r>
            <a:r>
              <a:rPr lang="it-IT" sz="8000" dirty="0" err="1"/>
              <a:t>wp-content</a:t>
            </a:r>
            <a:r>
              <a:rPr lang="it-IT" sz="8000" dirty="0"/>
              <a:t>/uploads/2013/03/BCG-</a:t>
            </a:r>
            <a:r>
              <a:rPr lang="it-IT" sz="8000" dirty="0" err="1"/>
              <a:t>Traveling</a:t>
            </a:r>
            <a:r>
              <a:rPr lang="it-IT" sz="8000" dirty="0"/>
              <a:t>-with-</a:t>
            </a:r>
            <a:r>
              <a:rPr lang="it-IT" sz="8000" dirty="0" err="1"/>
              <a:t>Millennials.pdf</a:t>
            </a:r>
            <a:r>
              <a:rPr lang="it-IT" sz="8000" dirty="0"/>
              <a:t> </a:t>
            </a:r>
          </a:p>
          <a:p>
            <a:r>
              <a:rPr lang="it-IT" sz="8000" dirty="0"/>
              <a:t>Bureau International </a:t>
            </a:r>
            <a:r>
              <a:rPr lang="it-IT" sz="8000" dirty="0" err="1"/>
              <a:t>du</a:t>
            </a:r>
            <a:r>
              <a:rPr lang="it-IT" sz="8000" dirty="0"/>
              <a:t> </a:t>
            </a:r>
            <a:r>
              <a:rPr lang="it-IT" sz="8000" dirty="0" err="1"/>
              <a:t>Tourisme</a:t>
            </a:r>
            <a:r>
              <a:rPr lang="it-IT" sz="8000" dirty="0"/>
              <a:t> Social. (1981). Manifesto del Turismo dei Giovani. Consultato in data 13/01/2013, da bits-</a:t>
            </a:r>
            <a:r>
              <a:rPr lang="it-IT" sz="8000" dirty="0" err="1"/>
              <a:t>int</a:t>
            </a:r>
            <a:r>
              <a:rPr lang="it-IT" sz="8000" dirty="0"/>
              <a:t>: http://</a:t>
            </a:r>
            <a:r>
              <a:rPr lang="it-IT" sz="8000" dirty="0" err="1"/>
              <a:t>www.bits-int.org</a:t>
            </a:r>
            <a:r>
              <a:rPr lang="it-IT" sz="8000" dirty="0"/>
              <a:t>/</a:t>
            </a:r>
            <a:r>
              <a:rPr lang="it-IT" sz="8000" dirty="0" err="1"/>
              <a:t>files</a:t>
            </a:r>
            <a:r>
              <a:rPr lang="it-IT" sz="8000" dirty="0"/>
              <a:t>/2c12751b90aa577e31eea08faa776d79_1184147841.pdf </a:t>
            </a:r>
          </a:p>
          <a:p>
            <a:r>
              <a:rPr lang="it-IT" sz="8000" dirty="0"/>
              <a:t>Di Salle, M. (2011a). Turismo giovanile </a:t>
            </a:r>
            <a:r>
              <a:rPr lang="it-IT" sz="8000" dirty="0" err="1"/>
              <a:t>low</a:t>
            </a:r>
            <a:r>
              <a:rPr lang="it-IT" sz="8000" dirty="0"/>
              <a:t> </a:t>
            </a:r>
            <a:r>
              <a:rPr lang="it-IT" sz="8000" dirty="0" err="1"/>
              <a:t>cost</a:t>
            </a:r>
            <a:r>
              <a:rPr lang="it-IT" sz="8000" dirty="0"/>
              <a:t>, parte I. Consultato in data 17/09/2012, da </a:t>
            </a:r>
            <a:r>
              <a:rPr lang="it-IT" sz="8000" dirty="0" err="1"/>
              <a:t>cisem</a:t>
            </a:r>
            <a:r>
              <a:rPr lang="it-IT" sz="8000" dirty="0"/>
              <a:t>: http://</a:t>
            </a:r>
            <a:r>
              <a:rPr lang="it-IT" sz="8000" dirty="0" err="1"/>
              <a:t>www.cisem.it</a:t>
            </a:r>
            <a:r>
              <a:rPr lang="it-IT" sz="8000" dirty="0"/>
              <a:t>/rete/</a:t>
            </a:r>
            <a:r>
              <a:rPr lang="it-IT" sz="8000" dirty="0" err="1"/>
              <a:t>attivita</a:t>
            </a:r>
            <a:r>
              <a:rPr lang="it-IT" sz="8000" dirty="0"/>
              <a:t>-e-servizi/convegno-expo-2015-e-sviluppo-delle-strutture-per-il-turismo- giovanile/video-degli-interventi-al-convegno/turismo-giovanile-</a:t>
            </a:r>
            <a:r>
              <a:rPr lang="it-IT" sz="8000" dirty="0" err="1"/>
              <a:t>low</a:t>
            </a:r>
            <a:r>
              <a:rPr lang="it-IT" sz="8000" dirty="0"/>
              <a:t>-</a:t>
            </a:r>
            <a:r>
              <a:rPr lang="it-IT" sz="8000" dirty="0" err="1"/>
              <a:t>cost</a:t>
            </a:r>
            <a:r>
              <a:rPr lang="it-IT" sz="8000" dirty="0"/>
              <a:t>-parte-i/ http://</a:t>
            </a:r>
            <a:r>
              <a:rPr lang="it-IT" sz="8000" dirty="0" err="1"/>
              <a:t>www.cisem.it</a:t>
            </a:r>
            <a:r>
              <a:rPr lang="it-IT" sz="8000" dirty="0"/>
              <a:t>/rete/</a:t>
            </a:r>
            <a:r>
              <a:rPr lang="it-IT" sz="8000" dirty="0" err="1"/>
              <a:t>attivita</a:t>
            </a:r>
            <a:r>
              <a:rPr lang="it-IT" sz="8000" dirty="0"/>
              <a:t>-e-servizi/convegno-expo-2015-e-sviluppo-delle-strutture-per-il-turismo- giovanile/intervento-dei-relatori/turismo-giovanile-</a:t>
            </a:r>
            <a:r>
              <a:rPr lang="it-IT" sz="8000" dirty="0" err="1"/>
              <a:t>low</a:t>
            </a:r>
            <a:r>
              <a:rPr lang="it-IT" sz="8000" dirty="0"/>
              <a:t>-</a:t>
            </a:r>
            <a:r>
              <a:rPr lang="it-IT" sz="8000" dirty="0" err="1"/>
              <a:t>cost</a:t>
            </a:r>
            <a:r>
              <a:rPr lang="it-IT" sz="8000" dirty="0"/>
              <a:t>/ </a:t>
            </a:r>
          </a:p>
          <a:p>
            <a:r>
              <a:rPr lang="it-IT" dirty="0" smtClean="0"/>
              <a:t>37 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77596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500" y="201558"/>
            <a:ext cx="8001000" cy="5909223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Di Salle, M. (2011b). Turismo giovanile </a:t>
            </a:r>
            <a:r>
              <a:rPr lang="it-IT" dirty="0" err="1"/>
              <a:t>low</a:t>
            </a:r>
            <a:r>
              <a:rPr lang="it-IT" dirty="0"/>
              <a:t> </a:t>
            </a:r>
            <a:r>
              <a:rPr lang="it-IT" dirty="0" err="1"/>
              <a:t>cost</a:t>
            </a:r>
            <a:r>
              <a:rPr lang="it-IT" dirty="0"/>
              <a:t>, parte II. Consultato in data 17/09/2012, da </a:t>
            </a:r>
            <a:r>
              <a:rPr lang="it-IT" dirty="0" err="1"/>
              <a:t>cisem</a:t>
            </a:r>
            <a:r>
              <a:rPr lang="it-IT" dirty="0"/>
              <a:t>: http://</a:t>
            </a:r>
            <a:r>
              <a:rPr lang="it-IT" dirty="0" err="1"/>
              <a:t>www.cisem.it</a:t>
            </a:r>
            <a:r>
              <a:rPr lang="it-IT" dirty="0"/>
              <a:t>/rete/</a:t>
            </a:r>
            <a:r>
              <a:rPr lang="it-IT" dirty="0" err="1"/>
              <a:t>attivita</a:t>
            </a:r>
            <a:r>
              <a:rPr lang="it-IT" dirty="0"/>
              <a:t>-e-servizi/convegno-expo-2015-e-sviluppo-delle-strutture-per-il-turismo- giovanile/video-degli-interventi-al-convegno/turismo-giovanile-</a:t>
            </a:r>
            <a:r>
              <a:rPr lang="it-IT" dirty="0" err="1"/>
              <a:t>low</a:t>
            </a:r>
            <a:r>
              <a:rPr lang="it-IT" dirty="0"/>
              <a:t>-</a:t>
            </a:r>
            <a:r>
              <a:rPr lang="it-IT" dirty="0" err="1"/>
              <a:t>cost</a:t>
            </a:r>
            <a:r>
              <a:rPr lang="it-IT" dirty="0"/>
              <a:t>-parte-ii/ http://</a:t>
            </a:r>
            <a:r>
              <a:rPr lang="it-IT" dirty="0" err="1"/>
              <a:t>www.cisem.it</a:t>
            </a:r>
            <a:r>
              <a:rPr lang="it-IT" dirty="0"/>
              <a:t>/rete/</a:t>
            </a:r>
            <a:r>
              <a:rPr lang="it-IT" dirty="0" err="1"/>
              <a:t>attivita</a:t>
            </a:r>
            <a:r>
              <a:rPr lang="it-IT" dirty="0"/>
              <a:t>-e-servizi/convegno-expo-2015-e-sviluppo-delle-strutture-per-il-turismo- giovanile/intervento-dei-relatori/turismo-giovanile-</a:t>
            </a:r>
            <a:r>
              <a:rPr lang="it-IT" dirty="0" err="1"/>
              <a:t>low</a:t>
            </a:r>
            <a:r>
              <a:rPr lang="it-IT" dirty="0"/>
              <a:t>-</a:t>
            </a:r>
            <a:r>
              <a:rPr lang="it-IT" dirty="0" err="1"/>
              <a:t>cost</a:t>
            </a:r>
            <a:r>
              <a:rPr lang="it-IT" dirty="0"/>
              <a:t>/ </a:t>
            </a:r>
          </a:p>
          <a:p>
            <a:r>
              <a:rPr lang="it-IT" dirty="0" err="1"/>
              <a:t>European</a:t>
            </a:r>
            <a:r>
              <a:rPr lang="it-IT" dirty="0"/>
              <a:t> </a:t>
            </a:r>
            <a:r>
              <a:rPr lang="it-IT" dirty="0" err="1"/>
              <a:t>Commission</a:t>
            </a:r>
            <a:r>
              <a:rPr lang="it-IT" dirty="0"/>
              <a:t>. (2010). Calypso apre nuovi orizzonti di viaggio in Europa. Consultato in data 20/01/2013, da </a:t>
            </a:r>
            <a:r>
              <a:rPr lang="it-IT" dirty="0" err="1"/>
              <a:t>ec.europa.eu</a:t>
            </a:r>
            <a:r>
              <a:rPr lang="it-IT" dirty="0"/>
              <a:t>: http://</a:t>
            </a:r>
            <a:r>
              <a:rPr lang="it-IT" dirty="0" err="1"/>
              <a:t>ec.europa.eu</a:t>
            </a:r>
            <a:r>
              <a:rPr lang="it-IT" dirty="0"/>
              <a:t>/</a:t>
            </a:r>
            <a:r>
              <a:rPr lang="it-IT" dirty="0" err="1"/>
              <a:t>enterprise</a:t>
            </a:r>
            <a:r>
              <a:rPr lang="it-IT" dirty="0"/>
              <a:t>/</a:t>
            </a:r>
            <a:r>
              <a:rPr lang="it-IT" dirty="0" err="1"/>
              <a:t>sectors</a:t>
            </a:r>
            <a:r>
              <a:rPr lang="it-IT" dirty="0"/>
              <a:t>/</a:t>
            </a:r>
            <a:r>
              <a:rPr lang="it-IT" dirty="0" err="1"/>
              <a:t>tourism</a:t>
            </a:r>
            <a:r>
              <a:rPr lang="it-IT" dirty="0"/>
              <a:t>/</a:t>
            </a:r>
            <a:r>
              <a:rPr lang="it-IT" dirty="0" err="1"/>
              <a:t>files</a:t>
            </a:r>
            <a:r>
              <a:rPr lang="it-IT" dirty="0"/>
              <a:t>/</a:t>
            </a:r>
            <a:r>
              <a:rPr lang="it-IT" dirty="0" err="1"/>
              <a:t>docs</a:t>
            </a:r>
            <a:r>
              <a:rPr lang="it-IT" dirty="0"/>
              <a:t>/calypso/</a:t>
            </a:r>
            <a:r>
              <a:rPr lang="it-IT" dirty="0" err="1"/>
              <a:t>leaflets</a:t>
            </a:r>
            <a:r>
              <a:rPr lang="it-IT" dirty="0"/>
              <a:t>/</a:t>
            </a:r>
            <a:r>
              <a:rPr lang="it-IT" dirty="0" err="1"/>
              <a:t>leaflet_calypso_it.pdf</a:t>
            </a:r>
            <a:r>
              <a:rPr lang="it-IT" dirty="0"/>
              <a:t> </a:t>
            </a:r>
          </a:p>
          <a:p>
            <a:r>
              <a:rPr lang="it-IT" dirty="0" err="1"/>
              <a:t>European</a:t>
            </a:r>
            <a:r>
              <a:rPr lang="it-IT" dirty="0"/>
              <a:t> </a:t>
            </a:r>
            <a:r>
              <a:rPr lang="it-IT" dirty="0" err="1"/>
              <a:t>Commission</a:t>
            </a:r>
            <a:r>
              <a:rPr lang="it-IT" dirty="0"/>
              <a:t>. (2012). Flash </a:t>
            </a:r>
            <a:r>
              <a:rPr lang="it-IT" dirty="0" err="1"/>
              <a:t>Eurobarometer</a:t>
            </a:r>
            <a:r>
              <a:rPr lang="it-IT" dirty="0"/>
              <a:t> 334. </a:t>
            </a:r>
            <a:r>
              <a:rPr lang="it-IT" dirty="0" err="1"/>
              <a:t>Attitudes</a:t>
            </a:r>
            <a:r>
              <a:rPr lang="it-IT" dirty="0"/>
              <a:t> of </a:t>
            </a:r>
            <a:r>
              <a:rPr lang="it-IT" dirty="0" err="1"/>
              <a:t>Europeans</a:t>
            </a:r>
            <a:r>
              <a:rPr lang="it-IT" dirty="0"/>
              <a:t> </a:t>
            </a:r>
            <a:r>
              <a:rPr lang="it-IT" dirty="0" err="1"/>
              <a:t>Towards</a:t>
            </a:r>
            <a:r>
              <a:rPr lang="it-IT" dirty="0"/>
              <a:t> </a:t>
            </a:r>
            <a:r>
              <a:rPr lang="it-IT" dirty="0" err="1"/>
              <a:t>Tourism</a:t>
            </a:r>
            <a:r>
              <a:rPr lang="it-IT" dirty="0"/>
              <a:t>. Consultato in data 27/05/2013, da </a:t>
            </a:r>
            <a:r>
              <a:rPr lang="it-IT" dirty="0" err="1"/>
              <a:t>ec.europa.eu</a:t>
            </a:r>
            <a:r>
              <a:rPr lang="it-IT" dirty="0"/>
              <a:t>:</a:t>
            </a:r>
            <a:br>
              <a:rPr lang="it-IT" dirty="0"/>
            </a:br>
            <a:r>
              <a:rPr lang="it-IT" dirty="0"/>
              <a:t>http://</a:t>
            </a:r>
            <a:r>
              <a:rPr lang="it-IT" dirty="0" err="1"/>
              <a:t>ec.europa.eu</a:t>
            </a:r>
            <a:r>
              <a:rPr lang="it-IT" dirty="0"/>
              <a:t>/</a:t>
            </a:r>
            <a:r>
              <a:rPr lang="it-IT" dirty="0" err="1"/>
              <a:t>public_opinion</a:t>
            </a:r>
            <a:r>
              <a:rPr lang="it-IT" dirty="0"/>
              <a:t>/flash/fl_334_en.pdf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240909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iario di viaggio">
  <a:themeElements>
    <a:clrScheme name="Travelogue">
      <a:dk1>
        <a:sysClr val="windowText" lastClr="000000"/>
      </a:dk1>
      <a:lt1>
        <a:srgbClr val="EAC968"/>
      </a:lt1>
      <a:dk2>
        <a:srgbClr val="2A2515"/>
      </a:dk2>
      <a:lt2>
        <a:srgbClr val="82682C"/>
      </a:lt2>
      <a:accent1>
        <a:srgbClr val="B74D21"/>
      </a:accent1>
      <a:accent2>
        <a:srgbClr val="A32323"/>
      </a:accent2>
      <a:accent3>
        <a:srgbClr val="4576A3"/>
      </a:accent3>
      <a:accent4>
        <a:srgbClr val="615D9A"/>
      </a:accent4>
      <a:accent5>
        <a:srgbClr val="67924B"/>
      </a:accent5>
      <a:accent6>
        <a:srgbClr val="BF7B1B"/>
      </a:accent6>
      <a:hlink>
        <a:srgbClr val="99350B"/>
      </a:hlink>
      <a:folHlink>
        <a:srgbClr val="785140"/>
      </a:folHlink>
    </a:clrScheme>
    <a:fontScheme name="Travelogue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Travelogu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6600000" sx="102000" sy="102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88900" dist="63500" dir="2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sunset" dir="t">
              <a:rot lat="0" lon="0" rev="4200000"/>
            </a:lightRig>
          </a:scene3d>
          <a:sp3d>
            <a:bevelT w="635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0000"/>
                <a:hueMod val="85000"/>
                <a:satMod val="300000"/>
                <a:lumMod val="100000"/>
              </a:schemeClr>
            </a:gs>
            <a:gs pos="40000">
              <a:schemeClr val="phClr">
                <a:tint val="45000"/>
                <a:shade val="99000"/>
                <a:hueMod val="95000"/>
                <a:satMod val="300000"/>
                <a:lumMod val="100000"/>
              </a:schemeClr>
            </a:gs>
            <a:gs pos="100000">
              <a:schemeClr val="phClr">
                <a:shade val="20000"/>
                <a:hueMod val="95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70000"/>
                <a:satMod val="2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Diario di viaggio.thmx</Template>
  <TotalTime>41</TotalTime>
  <Words>368</Words>
  <Application>Microsoft Office PowerPoint</Application>
  <PresentationFormat>Presentazione su schermo (4:3)</PresentationFormat>
  <Paragraphs>29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Calisto MT</vt:lpstr>
      <vt:lpstr>Mistral</vt:lpstr>
      <vt:lpstr>Wingdings 2</vt:lpstr>
      <vt:lpstr>Diario di viaggio</vt:lpstr>
      <vt:lpstr>Il turismo giovanile</vt:lpstr>
      <vt:lpstr>Presentazione standard di PowerPoint</vt:lpstr>
      <vt:lpstr>Presentazione standard di PowerPoint</vt:lpstr>
      <vt:lpstr>Presentazione standard di PowerPoint</vt:lpstr>
      <vt:lpstr>Le caratteristiche salienti</vt:lpstr>
      <vt:lpstr>Le motivazioni</vt:lpstr>
      <vt:lpstr>I problemi</vt:lpstr>
      <vt:lpstr>sitografia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turismo giovanile</dc:title>
  <dc:creator>Anita Gramigna</dc:creator>
  <cp:lastModifiedBy>Mirta</cp:lastModifiedBy>
  <cp:revision>15</cp:revision>
  <dcterms:created xsi:type="dcterms:W3CDTF">2018-10-22T10:44:45Z</dcterms:created>
  <dcterms:modified xsi:type="dcterms:W3CDTF">2018-10-23T13:08:42Z</dcterms:modified>
</cp:coreProperties>
</file>