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2" r:id="rId4"/>
    <p:sldId id="261" r:id="rId5"/>
    <p:sldId id="257" r:id="rId6"/>
    <p:sldId id="258" r:id="rId7"/>
    <p:sldId id="259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Immagini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stile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it-IT" smtClean="0"/>
              <a:t>Fare clic per modificare stile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apositiva titolo con 3 immag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10/23/2018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‹N›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Il turismo giovanile</a:t>
            </a:r>
            <a:endParaRPr lang="it-IT" dirty="0"/>
          </a:p>
        </p:txBody>
      </p:sp>
      <p:pic>
        <p:nvPicPr>
          <p:cNvPr id="4" name="Immagine 3" descr="downloa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1057" y="932480"/>
            <a:ext cx="4508500" cy="1803400"/>
          </a:xfrm>
          <a:prstGeom prst="rect">
            <a:avLst/>
          </a:prstGeom>
        </p:spPr>
      </p:pic>
      <p:sp>
        <p:nvSpPr>
          <p:cNvPr id="5" name="CasellaDiTesto 4"/>
          <p:cNvSpPr txBox="1"/>
          <p:nvPr/>
        </p:nvSpPr>
        <p:spPr>
          <a:xfrm>
            <a:off x="2118445" y="4497848"/>
            <a:ext cx="493004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/>
              <a:t>Il turismo </a:t>
            </a:r>
            <a:r>
              <a:rPr lang="it-IT" sz="2000" b="1" dirty="0" smtClean="0"/>
              <a:t>può essere </a:t>
            </a:r>
            <a:r>
              <a:rPr lang="it-IT" sz="2000" b="1" dirty="0"/>
              <a:t>per i giovani una scuola di democrazia. Grazie </a:t>
            </a:r>
            <a:r>
              <a:rPr lang="it-IT" sz="2000" b="1" dirty="0" smtClean="0"/>
              <a:t>agli incontri </a:t>
            </a:r>
            <a:r>
              <a:rPr lang="it-IT" sz="2000" b="1" dirty="0"/>
              <a:t>e scambi che esso produce, al di là di ogni frontiera di gruppi politici, sociali, culturali e </a:t>
            </a:r>
            <a:r>
              <a:rPr lang="it-IT" sz="2000" b="1" dirty="0" smtClean="0"/>
              <a:t>ideologici. </a:t>
            </a:r>
            <a:endParaRPr lang="it-IT" sz="2000" b="1" dirty="0"/>
          </a:p>
        </p:txBody>
      </p:sp>
    </p:spTree>
    <p:extLst>
      <p:ext uri="{BB962C8B-B14F-4D97-AF65-F5344CB8AC3E}">
        <p14:creationId xmlns:p14="http://schemas.microsoft.com/office/powerpoint/2010/main" val="353802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403115"/>
            <a:ext cx="8001000" cy="5616685"/>
          </a:xfrm>
        </p:spPr>
        <p:txBody>
          <a:bodyPr>
            <a:normAutofit lnSpcReduction="10000"/>
          </a:bodyPr>
          <a:lstStyle/>
          <a:p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Commission</a:t>
            </a:r>
            <a:r>
              <a:rPr lang="it-IT" dirty="0"/>
              <a:t>. (2013a). A new era of EU </a:t>
            </a:r>
            <a:r>
              <a:rPr lang="it-IT" dirty="0" err="1"/>
              <a:t>policies</a:t>
            </a:r>
            <a:r>
              <a:rPr lang="it-IT" dirty="0"/>
              <a:t> for </a:t>
            </a:r>
            <a:r>
              <a:rPr lang="it-IT" dirty="0" err="1"/>
              <a:t>youth</a:t>
            </a:r>
            <a:r>
              <a:rPr lang="it-IT" dirty="0"/>
              <a:t> - </a:t>
            </a:r>
            <a:r>
              <a:rPr lang="it-IT" dirty="0" err="1"/>
              <a:t>Commission</a:t>
            </a:r>
            <a:r>
              <a:rPr lang="it-IT" dirty="0"/>
              <a:t> </a:t>
            </a:r>
            <a:r>
              <a:rPr lang="it-IT" dirty="0" err="1"/>
              <a:t>adopts</a:t>
            </a:r>
            <a:r>
              <a:rPr lang="it-IT" dirty="0"/>
              <a:t> a new EU </a:t>
            </a:r>
            <a:r>
              <a:rPr lang="it-IT" dirty="0" err="1"/>
              <a:t>strategy</a:t>
            </a:r>
            <a:r>
              <a:rPr lang="it-IT" dirty="0"/>
              <a:t> for </a:t>
            </a:r>
            <a:r>
              <a:rPr lang="it-IT" dirty="0" err="1"/>
              <a:t>youth</a:t>
            </a:r>
            <a:r>
              <a:rPr lang="it-IT" dirty="0"/>
              <a:t>. Consultato in data 27/01/2013, da </a:t>
            </a:r>
            <a:r>
              <a:rPr lang="it-IT" dirty="0" err="1"/>
              <a:t>ec.europa.eu</a:t>
            </a:r>
            <a:r>
              <a:rPr lang="it-IT" dirty="0"/>
              <a:t>: http://</a:t>
            </a:r>
            <a:r>
              <a:rPr lang="it-IT" dirty="0" err="1"/>
              <a:t>ec.europa.eu</a:t>
            </a:r>
            <a:r>
              <a:rPr lang="it-IT" dirty="0"/>
              <a:t>/</a:t>
            </a:r>
            <a:r>
              <a:rPr lang="it-IT" dirty="0" err="1"/>
              <a:t>youth</a:t>
            </a:r>
            <a:r>
              <a:rPr lang="it-IT" dirty="0"/>
              <a:t>/news/</a:t>
            </a:r>
            <a:r>
              <a:rPr lang="it-IT" dirty="0" err="1"/>
              <a:t>youth</a:t>
            </a:r>
            <a:r>
              <a:rPr lang="it-IT" dirty="0"/>
              <a:t>-</a:t>
            </a:r>
            <a:r>
              <a:rPr lang="it-IT" dirty="0" err="1"/>
              <a:t>investing</a:t>
            </a:r>
            <a:r>
              <a:rPr lang="it-IT" dirty="0"/>
              <a:t>-and-</a:t>
            </a:r>
            <a:r>
              <a:rPr lang="it-IT" dirty="0" err="1"/>
              <a:t>empowering_en.htm</a:t>
            </a:r>
            <a:r>
              <a:rPr lang="it-IT" dirty="0"/>
              <a:t> </a:t>
            </a:r>
          </a:p>
          <a:p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Commission</a:t>
            </a:r>
            <a:r>
              <a:rPr lang="it-IT" dirty="0"/>
              <a:t>. (2013b). Flash </a:t>
            </a:r>
            <a:r>
              <a:rPr lang="it-IT" dirty="0" err="1"/>
              <a:t>Eurobarometer</a:t>
            </a:r>
            <a:r>
              <a:rPr lang="it-IT" dirty="0"/>
              <a:t> 370. </a:t>
            </a:r>
            <a:r>
              <a:rPr lang="it-IT" dirty="0" err="1"/>
              <a:t>Attitudes</a:t>
            </a:r>
            <a:r>
              <a:rPr lang="it-IT" dirty="0"/>
              <a:t> of </a:t>
            </a:r>
            <a:r>
              <a:rPr lang="it-IT" dirty="0" err="1"/>
              <a:t>europeans</a:t>
            </a:r>
            <a:r>
              <a:rPr lang="it-IT" dirty="0"/>
              <a:t> </a:t>
            </a:r>
            <a:r>
              <a:rPr lang="it-IT" dirty="0" err="1"/>
              <a:t>towards</a:t>
            </a:r>
            <a:r>
              <a:rPr lang="it-IT" dirty="0"/>
              <a:t> </a:t>
            </a:r>
            <a:r>
              <a:rPr lang="it-IT" dirty="0" err="1"/>
              <a:t>tourism</a:t>
            </a:r>
            <a:r>
              <a:rPr lang="it-IT" dirty="0"/>
              <a:t>. Consultato in data 27/01/2013, da </a:t>
            </a:r>
            <a:r>
              <a:rPr lang="it-IT" dirty="0" err="1"/>
              <a:t>ec.europa.eu</a:t>
            </a:r>
            <a:r>
              <a:rPr lang="it-IT" dirty="0"/>
              <a:t>:</a:t>
            </a:r>
            <a:br>
              <a:rPr lang="it-IT" dirty="0"/>
            </a:br>
            <a:r>
              <a:rPr lang="it-IT" dirty="0"/>
              <a:t>http://</a:t>
            </a:r>
            <a:r>
              <a:rPr lang="it-IT" dirty="0" err="1"/>
              <a:t>ec.europa.eu</a:t>
            </a:r>
            <a:r>
              <a:rPr lang="it-IT" dirty="0"/>
              <a:t>/</a:t>
            </a:r>
            <a:r>
              <a:rPr lang="it-IT" dirty="0" err="1"/>
              <a:t>public_opinion</a:t>
            </a:r>
            <a:r>
              <a:rPr lang="it-IT" dirty="0"/>
              <a:t>/flash/fl_370_en.pdf </a:t>
            </a:r>
          </a:p>
          <a:p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Commission</a:t>
            </a:r>
            <a:r>
              <a:rPr lang="it-IT" dirty="0"/>
              <a:t>. (2013c). </a:t>
            </a:r>
            <a:r>
              <a:rPr lang="it-IT" dirty="0" err="1"/>
              <a:t>Tourism</a:t>
            </a:r>
            <a:r>
              <a:rPr lang="it-IT" dirty="0"/>
              <a:t> - </a:t>
            </a:r>
            <a:r>
              <a:rPr lang="it-IT" dirty="0" err="1"/>
              <a:t>Low</a:t>
            </a:r>
            <a:r>
              <a:rPr lang="it-IT" dirty="0"/>
              <a:t> Season </a:t>
            </a:r>
            <a:r>
              <a:rPr lang="it-IT" dirty="0" err="1"/>
              <a:t>Touris</a:t>
            </a:r>
            <a:r>
              <a:rPr lang="it-IT" dirty="0"/>
              <a:t>. Consultato in data 20/01/2013, da </a:t>
            </a:r>
            <a:r>
              <a:rPr lang="it-IT" dirty="0" err="1"/>
              <a:t>ec.europa.eu</a:t>
            </a:r>
            <a:r>
              <a:rPr lang="it-IT" dirty="0"/>
              <a:t>: http://</a:t>
            </a:r>
            <a:r>
              <a:rPr lang="it-IT" dirty="0" err="1"/>
              <a:t>ec.europa.eu</a:t>
            </a:r>
            <a:r>
              <a:rPr lang="it-IT" dirty="0"/>
              <a:t>/</a:t>
            </a:r>
            <a:r>
              <a:rPr lang="it-IT" dirty="0" err="1"/>
              <a:t>enterprise</a:t>
            </a:r>
            <a:r>
              <a:rPr lang="it-IT" dirty="0"/>
              <a:t>/</a:t>
            </a:r>
            <a:r>
              <a:rPr lang="it-IT" dirty="0" err="1"/>
              <a:t>sectors</a:t>
            </a:r>
            <a:r>
              <a:rPr lang="it-IT" dirty="0"/>
              <a:t>/</a:t>
            </a:r>
            <a:r>
              <a:rPr lang="it-IT" dirty="0" err="1"/>
              <a:t>tourism</a:t>
            </a:r>
            <a:r>
              <a:rPr lang="it-IT" dirty="0"/>
              <a:t>/calypso/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0245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ag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4438" y="2479161"/>
            <a:ext cx="3683000" cy="2942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9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395" y="2410765"/>
            <a:ext cx="3581400" cy="227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54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ag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6028" y="1854331"/>
            <a:ext cx="3759200" cy="4111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caratteristiche salienti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683284"/>
            <a:ext cx="8001000" cy="2591479"/>
          </a:xfrm>
        </p:spPr>
        <p:txBody>
          <a:bodyPr>
            <a:normAutofit lnSpcReduction="10000"/>
          </a:bodyPr>
          <a:lstStyle/>
          <a:p>
            <a:r>
              <a:rPr lang="it-IT" b="1" dirty="0" smtClean="0"/>
              <a:t>Fra i 15 e 26 anni, svincolati da legami familiari;</a:t>
            </a:r>
          </a:p>
          <a:p>
            <a:r>
              <a:rPr lang="it-IT" b="1" dirty="0" smtClean="0"/>
              <a:t>18% del volume globale (200 milioni di persone);</a:t>
            </a:r>
          </a:p>
          <a:p>
            <a:r>
              <a:rPr lang="it-IT" b="1" dirty="0" smtClean="0"/>
              <a:t>Europa, America Latina, Stati Uniti (aumento di viaggi a lungo raggio);</a:t>
            </a:r>
          </a:p>
          <a:p>
            <a:r>
              <a:rPr lang="it-IT" b="1" dirty="0" smtClean="0"/>
              <a:t>Evoluzione qualitativa: il turismo dei valori.</a:t>
            </a:r>
          </a:p>
        </p:txBody>
      </p:sp>
      <p:pic>
        <p:nvPicPr>
          <p:cNvPr id="4" name="Immagin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859" y="4274763"/>
            <a:ext cx="3429000" cy="237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motivazioni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905000"/>
            <a:ext cx="8001000" cy="1823817"/>
          </a:xfrm>
        </p:spPr>
        <p:txBody>
          <a:bodyPr/>
          <a:lstStyle/>
          <a:p>
            <a:r>
              <a:rPr lang="it-IT" b="1" dirty="0" smtClean="0"/>
              <a:t>Viaggio di apprendimento;</a:t>
            </a:r>
          </a:p>
          <a:p>
            <a:r>
              <a:rPr lang="it-IT" b="1" dirty="0" smtClean="0"/>
              <a:t>Viaggio della memoria;</a:t>
            </a:r>
          </a:p>
          <a:p>
            <a:r>
              <a:rPr lang="it-IT" b="1" dirty="0" smtClean="0"/>
              <a:t>Vacanza ludica</a:t>
            </a:r>
            <a:endParaRPr lang="it-IT" b="1" dirty="0"/>
          </a:p>
        </p:txBody>
      </p:sp>
      <p:pic>
        <p:nvPicPr>
          <p:cNvPr id="4" name="Immagin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949" y="3977672"/>
            <a:ext cx="34925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problemi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592306"/>
            <a:ext cx="8001000" cy="2801651"/>
          </a:xfrm>
        </p:spPr>
        <p:txBody>
          <a:bodyPr>
            <a:normAutofit lnSpcReduction="10000"/>
          </a:bodyPr>
          <a:lstStyle/>
          <a:p>
            <a:r>
              <a:rPr lang="it-IT" b="1" dirty="0" smtClean="0"/>
              <a:t>Carenza strutturale e gestionale dell’offerta;</a:t>
            </a:r>
          </a:p>
          <a:p>
            <a:r>
              <a:rPr lang="it-IT" b="1" dirty="0" smtClean="0"/>
              <a:t>Elevato individualismo;</a:t>
            </a:r>
          </a:p>
          <a:p>
            <a:r>
              <a:rPr lang="it-IT" b="1" dirty="0" smtClean="0"/>
              <a:t>Forte </a:t>
            </a:r>
            <a:r>
              <a:rPr lang="it-IT" b="1" dirty="0" err="1" smtClean="0"/>
              <a:t>stagionalizzazione</a:t>
            </a:r>
            <a:r>
              <a:rPr lang="it-IT" b="1" dirty="0" smtClean="0"/>
              <a:t>;</a:t>
            </a:r>
          </a:p>
          <a:p>
            <a:r>
              <a:rPr lang="it-IT" b="1" dirty="0" smtClean="0"/>
              <a:t>Domanda sempre più esigente;</a:t>
            </a:r>
          </a:p>
          <a:p>
            <a:r>
              <a:rPr lang="it-IT" b="1" dirty="0" smtClean="0"/>
              <a:t>Paesi a rischio.</a:t>
            </a:r>
            <a:endParaRPr lang="it-IT" b="1" dirty="0"/>
          </a:p>
        </p:txBody>
      </p:sp>
      <p:pic>
        <p:nvPicPr>
          <p:cNvPr id="4" name="Immagine 3" descr="imag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918" y="4478676"/>
            <a:ext cx="3543300" cy="229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27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sitografia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1417638"/>
            <a:ext cx="8001000" cy="5193454"/>
          </a:xfrm>
        </p:spPr>
        <p:txBody>
          <a:bodyPr>
            <a:normAutofit fontScale="25000" lnSpcReduction="20000"/>
          </a:bodyPr>
          <a:lstStyle/>
          <a:p>
            <a:r>
              <a:rPr lang="it-IT" sz="8000" dirty="0" smtClean="0"/>
              <a:t>536_BCG_The_Millennial_Consumer_Apr_2012</a:t>
            </a:r>
            <a:r>
              <a:rPr lang="it-IT" sz="8000" dirty="0"/>
              <a:t>%20(3)_</a:t>
            </a:r>
            <a:r>
              <a:rPr lang="it-IT" sz="8000" dirty="0" err="1"/>
              <a:t>tcm</a:t>
            </a:r>
            <a:r>
              <a:rPr lang="it-IT" sz="8000" dirty="0"/>
              <a:t> 80-103894.pdf </a:t>
            </a:r>
          </a:p>
          <a:p>
            <a:r>
              <a:rPr lang="it-IT" sz="8000" dirty="0" err="1"/>
              <a:t>Barton</a:t>
            </a:r>
            <a:r>
              <a:rPr lang="it-IT" sz="8000" dirty="0"/>
              <a:t>, C., </a:t>
            </a:r>
            <a:r>
              <a:rPr lang="it-IT" sz="8000" dirty="0" err="1"/>
              <a:t>Haywood</a:t>
            </a:r>
            <a:r>
              <a:rPr lang="it-IT" sz="8000" dirty="0"/>
              <a:t>, </a:t>
            </a:r>
            <a:r>
              <a:rPr lang="it-IT" sz="8000" dirty="0" err="1"/>
              <a:t>J</a:t>
            </a:r>
            <a:r>
              <a:rPr lang="it-IT" sz="8000" dirty="0"/>
              <a:t>., </a:t>
            </a:r>
            <a:r>
              <a:rPr lang="it-IT" sz="8000" dirty="0" err="1"/>
              <a:t>Jhunjhunwala</a:t>
            </a:r>
            <a:r>
              <a:rPr lang="it-IT" sz="8000" dirty="0"/>
              <a:t>, P., &amp; </a:t>
            </a:r>
            <a:r>
              <a:rPr lang="it-IT" sz="8000" dirty="0" err="1"/>
              <a:t>Bhatia</a:t>
            </a:r>
            <a:r>
              <a:rPr lang="it-IT" sz="8000" dirty="0"/>
              <a:t>, V. (2013). </a:t>
            </a:r>
            <a:r>
              <a:rPr lang="it-IT" sz="8000" dirty="0" err="1"/>
              <a:t>Travelling</a:t>
            </a:r>
            <a:r>
              <a:rPr lang="it-IT" sz="8000" dirty="0"/>
              <a:t> with </a:t>
            </a:r>
            <a:r>
              <a:rPr lang="it-IT" sz="8000" dirty="0" err="1"/>
              <a:t>Millennials</a:t>
            </a:r>
            <a:r>
              <a:rPr lang="it-IT" sz="8000" dirty="0"/>
              <a:t>. Consultato in data 25/03/2013, da </a:t>
            </a:r>
            <a:r>
              <a:rPr lang="it-IT" sz="8000" dirty="0" err="1"/>
              <a:t>wordofmouthlabs</a:t>
            </a:r>
            <a:r>
              <a:rPr lang="it-IT" sz="8000" dirty="0"/>
              <a:t>: http://</a:t>
            </a:r>
            <a:r>
              <a:rPr lang="it-IT" sz="8000" dirty="0" err="1"/>
              <a:t>wordofmouthlabs.com</a:t>
            </a:r>
            <a:r>
              <a:rPr lang="it-IT" sz="8000" dirty="0"/>
              <a:t>/</a:t>
            </a:r>
            <a:r>
              <a:rPr lang="it-IT" sz="8000" dirty="0" err="1"/>
              <a:t>wp-content</a:t>
            </a:r>
            <a:r>
              <a:rPr lang="it-IT" sz="8000" dirty="0"/>
              <a:t>/uploads/2013/03/BCG-</a:t>
            </a:r>
            <a:r>
              <a:rPr lang="it-IT" sz="8000" dirty="0" err="1"/>
              <a:t>Traveling</a:t>
            </a:r>
            <a:r>
              <a:rPr lang="it-IT" sz="8000" dirty="0"/>
              <a:t>-with-</a:t>
            </a:r>
            <a:r>
              <a:rPr lang="it-IT" sz="8000" dirty="0" err="1"/>
              <a:t>Millennials.pdf</a:t>
            </a:r>
            <a:r>
              <a:rPr lang="it-IT" sz="8000" dirty="0"/>
              <a:t> </a:t>
            </a:r>
          </a:p>
          <a:p>
            <a:r>
              <a:rPr lang="it-IT" sz="8000" dirty="0"/>
              <a:t>Bureau International </a:t>
            </a:r>
            <a:r>
              <a:rPr lang="it-IT" sz="8000" dirty="0" err="1"/>
              <a:t>du</a:t>
            </a:r>
            <a:r>
              <a:rPr lang="it-IT" sz="8000" dirty="0"/>
              <a:t> </a:t>
            </a:r>
            <a:r>
              <a:rPr lang="it-IT" sz="8000" dirty="0" err="1"/>
              <a:t>Tourisme</a:t>
            </a:r>
            <a:r>
              <a:rPr lang="it-IT" sz="8000" dirty="0"/>
              <a:t> Social. (1981). Manifesto del Turismo dei Giovani. Consultato in data 13/01/2013, da bits-</a:t>
            </a:r>
            <a:r>
              <a:rPr lang="it-IT" sz="8000" dirty="0" err="1"/>
              <a:t>int</a:t>
            </a:r>
            <a:r>
              <a:rPr lang="it-IT" sz="8000" dirty="0"/>
              <a:t>: http://</a:t>
            </a:r>
            <a:r>
              <a:rPr lang="it-IT" sz="8000" dirty="0" err="1"/>
              <a:t>www.bits-int.org</a:t>
            </a:r>
            <a:r>
              <a:rPr lang="it-IT" sz="8000" dirty="0"/>
              <a:t>/</a:t>
            </a:r>
            <a:r>
              <a:rPr lang="it-IT" sz="8000" dirty="0" err="1"/>
              <a:t>files</a:t>
            </a:r>
            <a:r>
              <a:rPr lang="it-IT" sz="8000" dirty="0"/>
              <a:t>/2c12751b90aa577e31eea08faa776d79_1184147841.pdf </a:t>
            </a:r>
          </a:p>
          <a:p>
            <a:r>
              <a:rPr lang="it-IT" sz="8000" dirty="0"/>
              <a:t>Di Salle, M. (2011a). Turismo giovanile </a:t>
            </a:r>
            <a:r>
              <a:rPr lang="it-IT" sz="8000" dirty="0" err="1"/>
              <a:t>low</a:t>
            </a:r>
            <a:r>
              <a:rPr lang="it-IT" sz="8000" dirty="0"/>
              <a:t> </a:t>
            </a:r>
            <a:r>
              <a:rPr lang="it-IT" sz="8000" dirty="0" err="1"/>
              <a:t>cost</a:t>
            </a:r>
            <a:r>
              <a:rPr lang="it-IT" sz="8000" dirty="0"/>
              <a:t>, parte I. Consultato in data 17/09/2012, da </a:t>
            </a:r>
            <a:r>
              <a:rPr lang="it-IT" sz="8000" dirty="0" err="1"/>
              <a:t>cisem</a:t>
            </a:r>
            <a:r>
              <a:rPr lang="it-IT" sz="8000" dirty="0"/>
              <a:t>: http://</a:t>
            </a:r>
            <a:r>
              <a:rPr lang="it-IT" sz="8000" dirty="0" err="1"/>
              <a:t>www.cisem.it</a:t>
            </a:r>
            <a:r>
              <a:rPr lang="it-IT" sz="8000" dirty="0"/>
              <a:t>/rete/</a:t>
            </a:r>
            <a:r>
              <a:rPr lang="it-IT" sz="8000" dirty="0" err="1"/>
              <a:t>attivita</a:t>
            </a:r>
            <a:r>
              <a:rPr lang="it-IT" sz="8000" dirty="0"/>
              <a:t>-e-servizi/convegno-expo-2015-e-sviluppo-delle-strutture-per-il-turismo- giovanile/video-degli-interventi-al-convegno/turismo-giovanile-</a:t>
            </a:r>
            <a:r>
              <a:rPr lang="it-IT" sz="8000" dirty="0" err="1"/>
              <a:t>low</a:t>
            </a:r>
            <a:r>
              <a:rPr lang="it-IT" sz="8000" dirty="0"/>
              <a:t>-</a:t>
            </a:r>
            <a:r>
              <a:rPr lang="it-IT" sz="8000" dirty="0" err="1"/>
              <a:t>cost</a:t>
            </a:r>
            <a:r>
              <a:rPr lang="it-IT" sz="8000" dirty="0"/>
              <a:t>-parte-i/ http://</a:t>
            </a:r>
            <a:r>
              <a:rPr lang="it-IT" sz="8000" dirty="0" err="1"/>
              <a:t>www.cisem.it</a:t>
            </a:r>
            <a:r>
              <a:rPr lang="it-IT" sz="8000" dirty="0"/>
              <a:t>/rete/</a:t>
            </a:r>
            <a:r>
              <a:rPr lang="it-IT" sz="8000" dirty="0" err="1"/>
              <a:t>attivita</a:t>
            </a:r>
            <a:r>
              <a:rPr lang="it-IT" sz="8000" dirty="0"/>
              <a:t>-e-servizi/convegno-expo-2015-e-sviluppo-delle-strutture-per-il-turismo- giovanile/intervento-dei-relatori/turismo-giovanile-</a:t>
            </a:r>
            <a:r>
              <a:rPr lang="it-IT" sz="8000" dirty="0" err="1"/>
              <a:t>low</a:t>
            </a:r>
            <a:r>
              <a:rPr lang="it-IT" sz="8000" dirty="0"/>
              <a:t>-</a:t>
            </a:r>
            <a:r>
              <a:rPr lang="it-IT" sz="8000" dirty="0" err="1"/>
              <a:t>cost</a:t>
            </a:r>
            <a:r>
              <a:rPr lang="it-IT" sz="8000" dirty="0"/>
              <a:t>/ </a:t>
            </a:r>
          </a:p>
          <a:p>
            <a:r>
              <a:rPr lang="it-IT" dirty="0" smtClean="0"/>
              <a:t>37 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7596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71500" y="201558"/>
            <a:ext cx="8001000" cy="5909223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Di Salle, M. (2011b). Turismo giovanile </a:t>
            </a:r>
            <a:r>
              <a:rPr lang="it-IT" dirty="0" err="1"/>
              <a:t>low</a:t>
            </a:r>
            <a:r>
              <a:rPr lang="it-IT" dirty="0"/>
              <a:t> </a:t>
            </a:r>
            <a:r>
              <a:rPr lang="it-IT" dirty="0" err="1"/>
              <a:t>cost</a:t>
            </a:r>
            <a:r>
              <a:rPr lang="it-IT" dirty="0"/>
              <a:t>, parte II. Consultato in data 17/09/2012, da </a:t>
            </a:r>
            <a:r>
              <a:rPr lang="it-IT" dirty="0" err="1"/>
              <a:t>cisem</a:t>
            </a:r>
            <a:r>
              <a:rPr lang="it-IT" dirty="0"/>
              <a:t>: http://</a:t>
            </a:r>
            <a:r>
              <a:rPr lang="it-IT" dirty="0" err="1"/>
              <a:t>www.cisem.it</a:t>
            </a:r>
            <a:r>
              <a:rPr lang="it-IT" dirty="0"/>
              <a:t>/rete/</a:t>
            </a:r>
            <a:r>
              <a:rPr lang="it-IT" dirty="0" err="1"/>
              <a:t>attivita</a:t>
            </a:r>
            <a:r>
              <a:rPr lang="it-IT" dirty="0"/>
              <a:t>-e-servizi/convegno-expo-2015-e-sviluppo-delle-strutture-per-il-turismo- giovanile/video-degli-interventi-al-convegno/turismo-giovanile-</a:t>
            </a:r>
            <a:r>
              <a:rPr lang="it-IT" dirty="0" err="1"/>
              <a:t>low</a:t>
            </a:r>
            <a:r>
              <a:rPr lang="it-IT" dirty="0"/>
              <a:t>-</a:t>
            </a:r>
            <a:r>
              <a:rPr lang="it-IT" dirty="0" err="1"/>
              <a:t>cost</a:t>
            </a:r>
            <a:r>
              <a:rPr lang="it-IT" dirty="0"/>
              <a:t>-parte-ii/ http://</a:t>
            </a:r>
            <a:r>
              <a:rPr lang="it-IT" dirty="0" err="1"/>
              <a:t>www.cisem.it</a:t>
            </a:r>
            <a:r>
              <a:rPr lang="it-IT" dirty="0"/>
              <a:t>/rete/</a:t>
            </a:r>
            <a:r>
              <a:rPr lang="it-IT" dirty="0" err="1"/>
              <a:t>attivita</a:t>
            </a:r>
            <a:r>
              <a:rPr lang="it-IT" dirty="0"/>
              <a:t>-e-servizi/convegno-expo-2015-e-sviluppo-delle-strutture-per-il-turismo- giovanile/intervento-dei-relatori/turismo-giovanile-</a:t>
            </a:r>
            <a:r>
              <a:rPr lang="it-IT" dirty="0" err="1"/>
              <a:t>low</a:t>
            </a:r>
            <a:r>
              <a:rPr lang="it-IT" dirty="0"/>
              <a:t>-</a:t>
            </a:r>
            <a:r>
              <a:rPr lang="it-IT" dirty="0" err="1"/>
              <a:t>cost</a:t>
            </a:r>
            <a:r>
              <a:rPr lang="it-IT" dirty="0"/>
              <a:t>/ </a:t>
            </a:r>
          </a:p>
          <a:p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Commission</a:t>
            </a:r>
            <a:r>
              <a:rPr lang="it-IT" dirty="0"/>
              <a:t>. (2010). Calypso apre nuovi orizzonti di viaggio in Europa. Consultato in data 20/01/2013, da </a:t>
            </a:r>
            <a:r>
              <a:rPr lang="it-IT" dirty="0" err="1"/>
              <a:t>ec.europa.eu</a:t>
            </a:r>
            <a:r>
              <a:rPr lang="it-IT" dirty="0"/>
              <a:t>: http://</a:t>
            </a:r>
            <a:r>
              <a:rPr lang="it-IT" dirty="0" err="1"/>
              <a:t>ec.europa.eu</a:t>
            </a:r>
            <a:r>
              <a:rPr lang="it-IT" dirty="0"/>
              <a:t>/</a:t>
            </a:r>
            <a:r>
              <a:rPr lang="it-IT" dirty="0" err="1"/>
              <a:t>enterprise</a:t>
            </a:r>
            <a:r>
              <a:rPr lang="it-IT" dirty="0"/>
              <a:t>/</a:t>
            </a:r>
            <a:r>
              <a:rPr lang="it-IT" dirty="0" err="1"/>
              <a:t>sectors</a:t>
            </a:r>
            <a:r>
              <a:rPr lang="it-IT" dirty="0"/>
              <a:t>/</a:t>
            </a:r>
            <a:r>
              <a:rPr lang="it-IT" dirty="0" err="1"/>
              <a:t>tourism</a:t>
            </a:r>
            <a:r>
              <a:rPr lang="it-IT" dirty="0"/>
              <a:t>/</a:t>
            </a:r>
            <a:r>
              <a:rPr lang="it-IT" dirty="0" err="1"/>
              <a:t>files</a:t>
            </a:r>
            <a:r>
              <a:rPr lang="it-IT" dirty="0"/>
              <a:t>/</a:t>
            </a:r>
            <a:r>
              <a:rPr lang="it-IT" dirty="0" err="1"/>
              <a:t>docs</a:t>
            </a:r>
            <a:r>
              <a:rPr lang="it-IT" dirty="0"/>
              <a:t>/calypso/</a:t>
            </a:r>
            <a:r>
              <a:rPr lang="it-IT" dirty="0" err="1"/>
              <a:t>leaflets</a:t>
            </a:r>
            <a:r>
              <a:rPr lang="it-IT" dirty="0"/>
              <a:t>/</a:t>
            </a:r>
            <a:r>
              <a:rPr lang="it-IT" dirty="0" err="1"/>
              <a:t>leaflet_calypso_it.pdf</a:t>
            </a:r>
            <a:r>
              <a:rPr lang="it-IT" dirty="0"/>
              <a:t> </a:t>
            </a:r>
          </a:p>
          <a:p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Commission</a:t>
            </a:r>
            <a:r>
              <a:rPr lang="it-IT" dirty="0"/>
              <a:t>. (2012). Flash </a:t>
            </a:r>
            <a:r>
              <a:rPr lang="it-IT" dirty="0" err="1"/>
              <a:t>Eurobarometer</a:t>
            </a:r>
            <a:r>
              <a:rPr lang="it-IT" dirty="0"/>
              <a:t> 334. </a:t>
            </a:r>
            <a:r>
              <a:rPr lang="it-IT" dirty="0" err="1"/>
              <a:t>Attitudes</a:t>
            </a:r>
            <a:r>
              <a:rPr lang="it-IT" dirty="0"/>
              <a:t> of </a:t>
            </a:r>
            <a:r>
              <a:rPr lang="it-IT" dirty="0" err="1"/>
              <a:t>Europeans</a:t>
            </a:r>
            <a:r>
              <a:rPr lang="it-IT" dirty="0"/>
              <a:t> </a:t>
            </a:r>
            <a:r>
              <a:rPr lang="it-IT" dirty="0" err="1"/>
              <a:t>Towards</a:t>
            </a:r>
            <a:r>
              <a:rPr lang="it-IT" dirty="0"/>
              <a:t> </a:t>
            </a:r>
            <a:r>
              <a:rPr lang="it-IT" dirty="0" err="1"/>
              <a:t>Tourism</a:t>
            </a:r>
            <a:r>
              <a:rPr lang="it-IT" dirty="0"/>
              <a:t>. Consultato in data 27/05/2013, da </a:t>
            </a:r>
            <a:r>
              <a:rPr lang="it-IT" dirty="0" err="1"/>
              <a:t>ec.europa.eu</a:t>
            </a:r>
            <a:r>
              <a:rPr lang="it-IT" dirty="0"/>
              <a:t>:</a:t>
            </a:r>
            <a:br>
              <a:rPr lang="it-IT" dirty="0"/>
            </a:br>
            <a:r>
              <a:rPr lang="it-IT" dirty="0"/>
              <a:t>http://</a:t>
            </a:r>
            <a:r>
              <a:rPr lang="it-IT" dirty="0" err="1"/>
              <a:t>ec.europa.eu</a:t>
            </a:r>
            <a:r>
              <a:rPr lang="it-IT" dirty="0"/>
              <a:t>/</a:t>
            </a:r>
            <a:r>
              <a:rPr lang="it-IT" dirty="0" err="1"/>
              <a:t>public_opinion</a:t>
            </a:r>
            <a:r>
              <a:rPr lang="it-IT" dirty="0"/>
              <a:t>/flash/fl_334_en.pdf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240909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ario di viaggio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Diario di viaggio.thmx</Template>
  <TotalTime>41</TotalTime>
  <Words>368</Words>
  <Application>Microsoft Office PowerPoint</Application>
  <PresentationFormat>Presentazione su schermo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Calisto MT</vt:lpstr>
      <vt:lpstr>Mistral</vt:lpstr>
      <vt:lpstr>Wingdings 2</vt:lpstr>
      <vt:lpstr>Diario di viaggio</vt:lpstr>
      <vt:lpstr>Il turismo giovanile</vt:lpstr>
      <vt:lpstr>Presentazione standard di PowerPoint</vt:lpstr>
      <vt:lpstr>Presentazione standard di PowerPoint</vt:lpstr>
      <vt:lpstr>Presentazione standard di PowerPoint</vt:lpstr>
      <vt:lpstr>Le caratteristiche salienti</vt:lpstr>
      <vt:lpstr>Le motivazioni</vt:lpstr>
      <vt:lpstr>I problemi</vt:lpstr>
      <vt:lpstr>sitografia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turismo giovanile</dc:title>
  <dc:creator>Anita Gramigna</dc:creator>
  <cp:lastModifiedBy>Mirta</cp:lastModifiedBy>
  <cp:revision>15</cp:revision>
  <dcterms:created xsi:type="dcterms:W3CDTF">2018-10-22T10:44:45Z</dcterms:created>
  <dcterms:modified xsi:type="dcterms:W3CDTF">2018-10-23T13:08:42Z</dcterms:modified>
</cp:coreProperties>
</file>