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0175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Turismo enogastronomico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Organizzazione </a:t>
            </a:r>
            <a:r>
              <a:rPr lang="it-IT" dirty="0"/>
              <a:t>Mondiale del Turismo (UNWTO</a:t>
            </a:r>
            <a:r>
              <a:rPr lang="it-IT" dirty="0" smtClean="0"/>
              <a:t>): </a:t>
            </a:r>
            <a:r>
              <a:rPr lang="it-IT" dirty="0"/>
              <a:t>il </a:t>
            </a:r>
            <a:r>
              <a:rPr lang="it-IT" dirty="0" smtClean="0"/>
              <a:t>turismo </a:t>
            </a:r>
            <a:r>
              <a:rPr lang="it-IT" dirty="0"/>
              <a:t>enogastronomico è uno dei segmenti </a:t>
            </a:r>
            <a:r>
              <a:rPr lang="it-IT" dirty="0" err="1"/>
              <a:t>piu</a:t>
            </a:r>
            <a:r>
              <a:rPr lang="it-IT" dirty="0"/>
              <a:t>̀ dinamici e a maggiore crescita 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85" y="492874"/>
            <a:ext cx="3657600" cy="222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980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7334" y="167815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it-IT" smtClean="0"/>
              <a:t>cambiamento </a:t>
            </a:r>
            <a:r>
              <a:rPr lang="it-IT" dirty="0"/>
              <a:t>di tendenza nel quadro socio-culturale mondiale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7334" y="1287287"/>
            <a:ext cx="8596668" cy="3576813"/>
          </a:xfrm>
        </p:spPr>
        <p:txBody>
          <a:bodyPr>
            <a:normAutofit lnSpcReduction="10000"/>
          </a:bodyPr>
          <a:lstStyle/>
          <a:p>
            <a:r>
              <a:rPr lang="it-IT" dirty="0"/>
              <a:t>recuperare </a:t>
            </a:r>
            <a:r>
              <a:rPr lang="it-IT" dirty="0" smtClean="0"/>
              <a:t>abitudini </a:t>
            </a:r>
            <a:r>
              <a:rPr lang="it-IT" dirty="0"/>
              <a:t>di vita </a:t>
            </a:r>
            <a:r>
              <a:rPr lang="it-IT" dirty="0" err="1"/>
              <a:t>piu</a:t>
            </a:r>
            <a:r>
              <a:rPr lang="it-IT" dirty="0"/>
              <a:t>̀ </a:t>
            </a:r>
            <a:r>
              <a:rPr lang="it-IT" dirty="0" smtClean="0"/>
              <a:t>naturali: </a:t>
            </a:r>
            <a:r>
              <a:rPr lang="it-IT" dirty="0"/>
              <a:t>cambiamento delle aspettative culturali, così come degli stili di vita </a:t>
            </a:r>
          </a:p>
          <a:p>
            <a:r>
              <a:rPr lang="it-IT" dirty="0"/>
              <a:t>benessere psicofisico e </a:t>
            </a:r>
            <a:r>
              <a:rPr lang="it-IT" dirty="0" smtClean="0"/>
              <a:t>spirituale: non solo divertimento non solo </a:t>
            </a:r>
            <a:r>
              <a:rPr lang="it-IT" dirty="0" err="1" smtClean="0"/>
              <a:t>ipermodernismo</a:t>
            </a:r>
            <a:r>
              <a:rPr lang="it-IT" dirty="0" smtClean="0"/>
              <a:t> e novità. </a:t>
            </a:r>
            <a:endParaRPr lang="it-IT" dirty="0"/>
          </a:p>
          <a:p>
            <a:r>
              <a:rPr lang="it-IT" dirty="0"/>
              <a:t>i valori </a:t>
            </a:r>
            <a:r>
              <a:rPr lang="it-IT" dirty="0" smtClean="0"/>
              <a:t>associati </a:t>
            </a:r>
            <a:r>
              <a:rPr lang="it-IT" dirty="0"/>
              <a:t>alle nuove tendenze del turismo: il rispetto per la cultura e la tradizione, l’attenzione all’</a:t>
            </a:r>
            <a:r>
              <a:rPr lang="it-IT" dirty="0" err="1"/>
              <a:t>autenticita</a:t>
            </a:r>
            <a:r>
              <a:rPr lang="it-IT" dirty="0"/>
              <a:t>̀, alla </a:t>
            </a:r>
            <a:r>
              <a:rPr lang="it-IT" dirty="0" err="1"/>
              <a:t>sostenibilita</a:t>
            </a:r>
            <a:r>
              <a:rPr lang="it-IT" dirty="0"/>
              <a:t>̀ e la ricerca di esperienze coinvolgenti, la propensione a uno stile di vita salutare. </a:t>
            </a:r>
            <a:endParaRPr lang="it-IT" dirty="0" smtClean="0"/>
          </a:p>
          <a:p>
            <a:r>
              <a:rPr lang="it-IT" dirty="0"/>
              <a:t>Attraverso il cibo si entra in contatto con la cultura e le </a:t>
            </a:r>
            <a:r>
              <a:rPr lang="it-IT" dirty="0" smtClean="0"/>
              <a:t>tradizioni: </a:t>
            </a:r>
            <a:r>
              <a:rPr lang="it-IT" dirty="0"/>
              <a:t>“chiavi di accesso” alla cultura di un territorio </a:t>
            </a:r>
            <a:endParaRPr lang="it-IT" dirty="0" smtClean="0"/>
          </a:p>
          <a:p>
            <a:r>
              <a:rPr lang="it-IT" dirty="0" smtClean="0"/>
              <a:t>UNESCO: </a:t>
            </a:r>
            <a:r>
              <a:rPr lang="it-IT" dirty="0"/>
              <a:t>territorio delle Langhe-Roero e </a:t>
            </a:r>
            <a:r>
              <a:rPr lang="it-IT" dirty="0" smtClean="0"/>
              <a:t>Monferrato; </a:t>
            </a:r>
            <a:r>
              <a:rPr lang="it-IT" dirty="0"/>
              <a:t>Parma </a:t>
            </a:r>
            <a:r>
              <a:rPr lang="it-IT" dirty="0" smtClean="0"/>
              <a:t>“</a:t>
            </a:r>
            <a:r>
              <a:rPr lang="it-IT" dirty="0"/>
              <a:t>Città creativa per la gastronomia</a:t>
            </a:r>
            <a:r>
              <a:rPr lang="it-IT" dirty="0" smtClean="0"/>
              <a:t>”.  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051" y="4781907"/>
            <a:ext cx="4064000" cy="199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961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4880985" cy="1320800"/>
          </a:xfrm>
        </p:spPr>
        <p:txBody>
          <a:bodyPr/>
          <a:lstStyle/>
          <a:p>
            <a:r>
              <a:rPr lang="it-IT" dirty="0" smtClean="0"/>
              <a:t>Il primato italiano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7334" y="2530455"/>
            <a:ext cx="8596668" cy="3880773"/>
          </a:xfrm>
        </p:spPr>
        <p:txBody>
          <a:bodyPr/>
          <a:lstStyle/>
          <a:p>
            <a:r>
              <a:rPr lang="it-IT" dirty="0"/>
              <a:t>Un forte interesse a questa componente è espressa dal turista culturale, oltre che dal turista </a:t>
            </a:r>
            <a:r>
              <a:rPr lang="it-IT" i="1" dirty="0"/>
              <a:t>green</a:t>
            </a:r>
            <a:r>
              <a:rPr lang="it-IT" dirty="0" smtClean="0"/>
              <a:t>.</a:t>
            </a:r>
          </a:p>
          <a:p>
            <a:r>
              <a:rPr lang="it-IT" dirty="0"/>
              <a:t>alla ricerca di situazioni da vivere in prima persona e che siano occasione di </a:t>
            </a:r>
            <a:r>
              <a:rPr lang="it-IT" dirty="0" smtClean="0"/>
              <a:t>apprendimento.</a:t>
            </a:r>
          </a:p>
          <a:p>
            <a:r>
              <a:rPr lang="it-IT" dirty="0" smtClean="0"/>
              <a:t>La proposta turistica (connessione cibo e territorio): </a:t>
            </a:r>
            <a:r>
              <a:rPr lang="it-IT" dirty="0"/>
              <a:t>gli eventi culturali, i </a:t>
            </a:r>
            <a:r>
              <a:rPr lang="it-IT" dirty="0" smtClean="0"/>
              <a:t>festival </a:t>
            </a:r>
            <a:r>
              <a:rPr lang="it-IT" dirty="0"/>
              <a:t>e le sagre, i corsi di cucina, le viste ai laboratori di produzione, </a:t>
            </a:r>
            <a:r>
              <a:rPr lang="it-IT" dirty="0" smtClean="0"/>
              <a:t>eventi letterari.</a:t>
            </a:r>
          </a:p>
          <a:p>
            <a:r>
              <a:rPr lang="it-IT" dirty="0" smtClean="0"/>
              <a:t>Attenzione per i cibi salutari e genuini.</a:t>
            </a:r>
            <a:endParaRPr lang="it-IT" dirty="0"/>
          </a:p>
          <a:p>
            <a:endParaRPr lang="it-IT" dirty="0"/>
          </a:p>
          <a:p>
            <a:r>
              <a:rPr lang="it-IT" dirty="0" smtClean="0"/>
              <a:t> 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310" y="101600"/>
            <a:ext cx="3492500" cy="23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086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7334" y="647268"/>
            <a:ext cx="8596668" cy="5794782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A) Il </a:t>
            </a:r>
            <a:r>
              <a:rPr lang="it-IT" dirty="0"/>
              <a:t>turismo enogastronomico è in un’evidente fase di crescita; </a:t>
            </a:r>
          </a:p>
          <a:p>
            <a:r>
              <a:rPr lang="it-IT" i="1" dirty="0"/>
              <a:t>b)  </a:t>
            </a:r>
            <a:r>
              <a:rPr lang="it-IT" dirty="0"/>
              <a:t>Ha un deciso impatto positivo sull’economia e sul patrimonio lo- cale: oggi </a:t>
            </a:r>
            <a:r>
              <a:rPr lang="it-IT" dirty="0" err="1"/>
              <a:t>puo</a:t>
            </a:r>
            <a:r>
              <a:rPr lang="it-IT" dirty="0"/>
              <a:t>̀ essere motore di ripartenza per l’economia oltre che </a:t>
            </a:r>
          </a:p>
          <a:p>
            <a:r>
              <a:rPr lang="it-IT" dirty="0"/>
              <a:t>un mezzo di rivalutazione dei </a:t>
            </a:r>
            <a:r>
              <a:rPr lang="it-IT" dirty="0" err="1"/>
              <a:t>saperi</a:t>
            </a:r>
            <a:r>
              <a:rPr lang="it-IT" dirty="0"/>
              <a:t> e della cultura del luogo; </a:t>
            </a:r>
          </a:p>
          <a:p>
            <a:r>
              <a:rPr lang="it-IT" i="1" dirty="0"/>
              <a:t>c)  </a:t>
            </a:r>
            <a:r>
              <a:rPr lang="it-IT" dirty="0"/>
              <a:t>Il </a:t>
            </a:r>
            <a:r>
              <a:rPr lang="it-IT" i="1" dirty="0" err="1"/>
              <a:t>food</a:t>
            </a:r>
            <a:r>
              <a:rPr lang="it-IT" i="1" dirty="0"/>
              <a:t> </a:t>
            </a:r>
            <a:r>
              <a:rPr lang="it-IT" dirty="0"/>
              <a:t>è un settore </a:t>
            </a:r>
            <a:r>
              <a:rPr lang="it-IT" i="1" dirty="0" err="1"/>
              <a:t>labour</a:t>
            </a:r>
            <a:r>
              <a:rPr lang="it-IT" i="1" dirty="0"/>
              <a:t> </a:t>
            </a:r>
            <a:r>
              <a:rPr lang="it-IT" dirty="0"/>
              <a:t>intensive, quindi capace di generare </a:t>
            </a:r>
          </a:p>
          <a:p>
            <a:r>
              <a:rPr lang="it-IT" dirty="0"/>
              <a:t>nuova occupazione; </a:t>
            </a:r>
          </a:p>
          <a:p>
            <a:r>
              <a:rPr lang="it-IT" i="1" dirty="0"/>
              <a:t>d)  </a:t>
            </a:r>
            <a:r>
              <a:rPr lang="it-IT" dirty="0"/>
              <a:t>Attrae turisti con alta capacità di spesa e alla ricerca di prodotti di </a:t>
            </a:r>
          </a:p>
          <a:p>
            <a:r>
              <a:rPr lang="it-IT" dirty="0" err="1"/>
              <a:t>qualita</a:t>
            </a:r>
            <a:r>
              <a:rPr lang="it-IT" dirty="0"/>
              <a:t>̀̀ ; </a:t>
            </a:r>
          </a:p>
          <a:p>
            <a:r>
              <a:rPr lang="it-IT" i="1" dirty="0"/>
              <a:t>e)  </a:t>
            </a:r>
            <a:r>
              <a:rPr lang="it-IT" dirty="0"/>
              <a:t>Incrementa la percezione positiva di una destinazione; </a:t>
            </a:r>
          </a:p>
          <a:p>
            <a:r>
              <a:rPr lang="it-IT" i="1" dirty="0" err="1"/>
              <a:t>f</a:t>
            </a:r>
            <a:r>
              <a:rPr lang="it-IT" i="1" dirty="0"/>
              <a:t>)  </a:t>
            </a:r>
            <a:r>
              <a:rPr lang="it-IT" dirty="0"/>
              <a:t>Genera molti benefici a costi contenuti; </a:t>
            </a:r>
          </a:p>
          <a:p>
            <a:r>
              <a:rPr lang="it-IT" i="1" dirty="0"/>
              <a:t>g)  </a:t>
            </a:r>
            <a:r>
              <a:rPr lang="it-IT" dirty="0"/>
              <a:t>Contribuisce a destagionalizzare le presenze; </a:t>
            </a:r>
          </a:p>
          <a:p>
            <a:r>
              <a:rPr lang="it-IT" i="1" dirty="0"/>
              <a:t>h)  </a:t>
            </a:r>
            <a:r>
              <a:rPr lang="it-IT" dirty="0"/>
              <a:t>Diversifica le economie rurali; </a:t>
            </a:r>
          </a:p>
          <a:p>
            <a:r>
              <a:rPr lang="it-IT" i="1" dirty="0"/>
              <a:t>i)  </a:t>
            </a:r>
            <a:r>
              <a:rPr lang="it-IT" dirty="0"/>
              <a:t>Fornisce una “porta di accesso” alla cultura del territorio e </a:t>
            </a:r>
            <a:r>
              <a:rPr lang="it-IT" dirty="0" smtClean="0"/>
              <a:t>consente </a:t>
            </a:r>
            <a:r>
              <a:rPr lang="it-IT" dirty="0"/>
              <a:t>sia al turista sia al residente di vivere esperienze condivise, sti- </a:t>
            </a:r>
          </a:p>
          <a:p>
            <a:r>
              <a:rPr lang="it-IT" dirty="0"/>
              <a:t>molando uno scambio reciproco; </a:t>
            </a:r>
          </a:p>
          <a:p>
            <a:r>
              <a:rPr lang="it-IT" i="1" dirty="0" err="1"/>
              <a:t>j</a:t>
            </a:r>
            <a:r>
              <a:rPr lang="it-IT" i="1" dirty="0"/>
              <a:t>)  </a:t>
            </a:r>
            <a:r>
              <a:rPr lang="it-IT" dirty="0"/>
              <a:t>Contribuisce a rendere memorabile e unica l’esperienza vissuta; </a:t>
            </a:r>
          </a:p>
          <a:p>
            <a:r>
              <a:rPr lang="it-IT" i="1" dirty="0"/>
              <a:t>k)  </a:t>
            </a:r>
            <a:r>
              <a:rPr lang="it-IT" dirty="0"/>
              <a:t>Valorizza la produzione agroalimentare, generando benefici </a:t>
            </a:r>
            <a:r>
              <a:rPr lang="it-IT" dirty="0" smtClean="0"/>
              <a:t>economici </a:t>
            </a:r>
            <a:r>
              <a:rPr lang="it-IT" dirty="0"/>
              <a:t>diffusi a </a:t>
            </a:r>
            <a:r>
              <a:rPr lang="it-IT" dirty="0" err="1"/>
              <a:t>piu</a:t>
            </a:r>
            <a:r>
              <a:rPr lang="it-IT" dirty="0"/>
              <a:t>̀̀ settori.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9986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7334" y="250006"/>
            <a:ext cx="8596668" cy="2452099"/>
          </a:xfrm>
        </p:spPr>
        <p:txBody>
          <a:bodyPr>
            <a:normAutofit fontScale="90000"/>
          </a:bodyPr>
          <a:lstStyle/>
          <a:p>
            <a:r>
              <a:rPr lang="it-IT" i="1" dirty="0"/>
              <a:t>La pianificazione e la </a:t>
            </a:r>
            <a:r>
              <a:rPr lang="it-IT" i="1" dirty="0" err="1" smtClean="0"/>
              <a:t>governance</a:t>
            </a:r>
            <a:r>
              <a:rPr lang="it-IT" i="1" dirty="0" smtClean="0"/>
              <a:t>: </a:t>
            </a:r>
            <a:r>
              <a:rPr lang="it-IT" dirty="0"/>
              <a:t>Avere la visione e portare il territorio verso un nuovo posizionamento che valorizzi il patrimonio </a:t>
            </a:r>
            <a:r>
              <a:rPr lang="it-IT" dirty="0" err="1"/>
              <a:t>gastrono</a:t>
            </a:r>
            <a:r>
              <a:rPr lang="it-IT" dirty="0"/>
              <a:t>- </a:t>
            </a:r>
            <a:r>
              <a:rPr lang="it-IT" dirty="0" err="1"/>
              <a:t>mico</a:t>
            </a:r>
            <a:r>
              <a:rPr lang="it-IT" dirty="0"/>
              <a:t> e la gestione successiva del processo. </a:t>
            </a:r>
            <a:br>
              <a:rPr lang="it-IT" dirty="0"/>
            </a:br>
            <a:r>
              <a:rPr lang="it-IT" i="1" dirty="0" smtClean="0"/>
              <a:t> 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9527" y="2804845"/>
            <a:ext cx="5559080" cy="3976099"/>
          </a:xfrm>
        </p:spPr>
        <p:txBody>
          <a:bodyPr/>
          <a:lstStyle/>
          <a:p>
            <a:r>
              <a:rPr lang="it-IT" dirty="0"/>
              <a:t>riconoscere un’</a:t>
            </a:r>
            <a:r>
              <a:rPr lang="it-IT" dirty="0" err="1"/>
              <a:t>unitarieta</a:t>
            </a:r>
            <a:r>
              <a:rPr lang="it-IT" dirty="0"/>
              <a:t>̀ di azione e soprattutto di marketing in tutti i segmenti potenzialmente esprimibili </a:t>
            </a:r>
            <a:r>
              <a:rPr lang="it-IT" dirty="0" smtClean="0"/>
              <a:t>dall’offerta,</a:t>
            </a:r>
          </a:p>
          <a:p>
            <a:r>
              <a:rPr lang="it-IT" dirty="0"/>
              <a:t>un’offerta strutturata di esperienze evolute e integrate con le filiere produttive non turistiche, quali, ad esempio, </a:t>
            </a:r>
            <a:r>
              <a:rPr lang="it-IT" dirty="0" smtClean="0"/>
              <a:t>agricoltura</a:t>
            </a:r>
            <a:r>
              <a:rPr lang="it-IT" dirty="0"/>
              <a:t>, commercio, artigianato e altre </a:t>
            </a:r>
            <a:r>
              <a:rPr lang="it-IT" dirty="0" err="1"/>
              <a:t>attivita</a:t>
            </a:r>
            <a:r>
              <a:rPr lang="it-IT" dirty="0"/>
              <a:t>̀ manifatturiere. </a:t>
            </a:r>
          </a:p>
          <a:p>
            <a:r>
              <a:rPr lang="it-IT" dirty="0" smtClean="0"/>
              <a:t>Risorse umane: il ruolo cruciale della relazione.</a:t>
            </a:r>
          </a:p>
          <a:p>
            <a:r>
              <a:rPr lang="it-IT" dirty="0"/>
              <a:t>Il prodotto è legato indissolubilmente alle valenze e alle tradizioni di chi lo </a:t>
            </a:r>
            <a:r>
              <a:rPr lang="it-IT" dirty="0" smtClean="0"/>
              <a:t>produce. </a:t>
            </a:r>
            <a:endParaRPr lang="it-IT" dirty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070" y="3175000"/>
            <a:ext cx="34925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564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Tradizione e innovazione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7335" y="2160589"/>
            <a:ext cx="5959772" cy="4281308"/>
          </a:xfrm>
        </p:spPr>
        <p:txBody>
          <a:bodyPr>
            <a:normAutofit lnSpcReduction="10000"/>
          </a:bodyPr>
          <a:lstStyle/>
          <a:p>
            <a:r>
              <a:rPr lang="it-IT" i="1" dirty="0"/>
              <a:t>La dimensione esperienziale come fattore di </a:t>
            </a:r>
            <a:r>
              <a:rPr lang="it-IT" i="1" dirty="0" smtClean="0"/>
              <a:t>attrattiva.</a:t>
            </a:r>
          </a:p>
          <a:p>
            <a:r>
              <a:rPr lang="it-IT" dirty="0"/>
              <a:t>Lo </a:t>
            </a:r>
            <a:r>
              <a:rPr lang="it-IT" i="1" dirty="0" err="1" smtClean="0"/>
              <a:t>storytelling</a:t>
            </a:r>
            <a:r>
              <a:rPr lang="it-IT" i="1" dirty="0" smtClean="0"/>
              <a:t>: </a:t>
            </a:r>
            <a:r>
              <a:rPr lang="it-IT" dirty="0" smtClean="0"/>
              <a:t>una </a:t>
            </a:r>
            <a:r>
              <a:rPr lang="it-IT" dirty="0"/>
              <a:t>metodologia che usa la narrazione come mezzo per inquadrare e spiegare gli eventi della </a:t>
            </a:r>
            <a:r>
              <a:rPr lang="it-IT" dirty="0" err="1" smtClean="0"/>
              <a:t>realta</a:t>
            </a:r>
            <a:r>
              <a:rPr lang="it-IT" dirty="0" smtClean="0"/>
              <a:t>̀:</a:t>
            </a:r>
          </a:p>
          <a:p>
            <a:r>
              <a:rPr lang="it-IT" dirty="0"/>
              <a:t>a seconda dei media utilizzati (digitali, audiovisivi, verbali), dei modelli che s’intende adottare e dei criteri scelti per la narrazione. </a:t>
            </a:r>
          </a:p>
          <a:p>
            <a:r>
              <a:rPr lang="it-IT" dirty="0"/>
              <a:t>Le cantine sono diventate musei aziendali, luoghi dove celebrare l’arte moderna e contemporanea attraverso installazioni e mostre, promotrici e sedi di eventi e </a:t>
            </a:r>
            <a:r>
              <a:rPr lang="it-IT" dirty="0" smtClean="0"/>
              <a:t>festival (Mendoza: Argentina). </a:t>
            </a:r>
            <a:endParaRPr lang="it-IT" dirty="0"/>
          </a:p>
          <a:p>
            <a:r>
              <a:rPr lang="it-IT" i="1" dirty="0"/>
              <a:t>Formazione degli operatori </a:t>
            </a:r>
            <a:endParaRPr lang="it-IT" dirty="0"/>
          </a:p>
          <a:p>
            <a:r>
              <a:rPr lang="it-IT" dirty="0" smtClean="0"/>
              <a:t> </a:t>
            </a:r>
            <a:endParaRPr lang="it-IT" dirty="0"/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124" y="2586377"/>
            <a:ext cx="3594100" cy="226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2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Riferimenti bibliografici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DE CARLO M., D’ANGELLA </a:t>
            </a:r>
            <a:r>
              <a:rPr lang="it-IT" dirty="0" err="1"/>
              <a:t>F</a:t>
            </a:r>
            <a:r>
              <a:rPr lang="it-IT" dirty="0"/>
              <a:t>. (2016), </a:t>
            </a:r>
            <a:r>
              <a:rPr lang="it-IT" i="1" dirty="0"/>
              <a:t>Reti di impresa nel turismo: verso un </a:t>
            </a:r>
            <a:endParaRPr lang="it-IT" dirty="0"/>
          </a:p>
          <a:p>
            <a:r>
              <a:rPr lang="it-IT" i="1" dirty="0"/>
              <a:t>modello di </a:t>
            </a:r>
            <a:r>
              <a:rPr lang="it-IT" i="1" dirty="0" err="1"/>
              <a:t>maturita</a:t>
            </a:r>
            <a:r>
              <a:rPr lang="it-IT" i="1" dirty="0"/>
              <a:t>̀</a:t>
            </a:r>
            <a:r>
              <a:rPr lang="it-IT" dirty="0"/>
              <a:t>, in Valeri, M., </a:t>
            </a:r>
            <a:r>
              <a:rPr lang="it-IT" dirty="0" err="1"/>
              <a:t>Gon</a:t>
            </a:r>
            <a:r>
              <a:rPr lang="it-IT" dirty="0"/>
              <a:t>, M., </a:t>
            </a:r>
            <a:r>
              <a:rPr lang="it-IT" dirty="0" err="1"/>
              <a:t>Pechlaner</a:t>
            </a:r>
            <a:r>
              <a:rPr lang="it-IT" dirty="0"/>
              <a:t> H. (a cura di), </a:t>
            </a:r>
            <a:r>
              <a:rPr lang="it-IT" i="1" dirty="0"/>
              <a:t>In- novazione, </a:t>
            </a:r>
            <a:r>
              <a:rPr lang="it-IT" i="1" dirty="0" err="1"/>
              <a:t>sostenibilita</a:t>
            </a:r>
            <a:r>
              <a:rPr lang="it-IT" i="1" dirty="0"/>
              <a:t>̀ e </a:t>
            </a:r>
            <a:r>
              <a:rPr lang="it-IT" i="1" dirty="0" err="1"/>
              <a:t>competitivita</a:t>
            </a:r>
            <a:r>
              <a:rPr lang="it-IT" i="1" dirty="0"/>
              <a:t>̀. Teoria ed evidenze empiriche</a:t>
            </a:r>
            <a:r>
              <a:rPr lang="it-IT" dirty="0"/>
              <a:t>, </a:t>
            </a:r>
            <a:r>
              <a:rPr lang="it-IT" dirty="0" err="1"/>
              <a:t>Giappichelli</a:t>
            </a:r>
            <a:r>
              <a:rPr lang="it-IT" dirty="0"/>
              <a:t>, Torino, pp. 41-53. </a:t>
            </a:r>
          </a:p>
          <a:p>
            <a:r>
              <a:rPr lang="it-IT" dirty="0"/>
              <a:t>MAK A.H.N., LUMBERS M., EVES A. (2011), </a:t>
            </a:r>
            <a:r>
              <a:rPr lang="it-IT" i="1" dirty="0" err="1"/>
              <a:t>Globalisation</a:t>
            </a:r>
            <a:r>
              <a:rPr lang="it-IT" i="1" dirty="0"/>
              <a:t> and </a:t>
            </a:r>
            <a:r>
              <a:rPr lang="it-IT" i="1" dirty="0" err="1"/>
              <a:t>food</a:t>
            </a:r>
            <a:r>
              <a:rPr lang="it-IT" i="1" dirty="0"/>
              <a:t> </a:t>
            </a:r>
            <a:r>
              <a:rPr lang="it-IT" i="1" dirty="0" err="1" smtClean="0"/>
              <a:t>consumption</a:t>
            </a:r>
            <a:r>
              <a:rPr lang="it-IT" i="1" dirty="0" smtClean="0"/>
              <a:t> </a:t>
            </a:r>
            <a:r>
              <a:rPr lang="it-IT" i="1" dirty="0"/>
              <a:t>in </a:t>
            </a:r>
            <a:r>
              <a:rPr lang="it-IT" dirty="0" err="1"/>
              <a:t>tourism</a:t>
            </a:r>
            <a:r>
              <a:rPr lang="it-IT" dirty="0"/>
              <a:t>. «</a:t>
            </a:r>
            <a:r>
              <a:rPr lang="it-IT" dirty="0" err="1"/>
              <a:t>Annals</a:t>
            </a:r>
            <a:r>
              <a:rPr lang="it-IT" dirty="0"/>
              <a:t> of </a:t>
            </a:r>
            <a:r>
              <a:rPr lang="it-IT" dirty="0" err="1"/>
              <a:t>Tourism</a:t>
            </a:r>
            <a:r>
              <a:rPr lang="it-IT" dirty="0"/>
              <a:t> </a:t>
            </a:r>
            <a:r>
              <a:rPr lang="it-IT" dirty="0" err="1"/>
              <a:t>Research</a:t>
            </a:r>
            <a:r>
              <a:rPr lang="it-IT" dirty="0"/>
              <a:t>», 39(1), pp. 171-196</a:t>
            </a:r>
            <a:r>
              <a:rPr lang="it-IT" dirty="0" smtClean="0"/>
              <a:t>.</a:t>
            </a:r>
          </a:p>
          <a:p>
            <a:r>
              <a:rPr lang="it-IT" dirty="0"/>
              <a:t>MONTANARI M. (2006), </a:t>
            </a:r>
            <a:r>
              <a:rPr lang="it-IT" i="1" dirty="0"/>
              <a:t>Il cibo come cultura</a:t>
            </a:r>
            <a:r>
              <a:rPr lang="it-IT" dirty="0"/>
              <a:t>. Laterza, Roma-Bari. </a:t>
            </a:r>
          </a:p>
          <a:p>
            <a:r>
              <a:rPr lang="it-IT" dirty="0"/>
              <a:t>RICHARDS G. (2014), </a:t>
            </a:r>
            <a:r>
              <a:rPr lang="it-IT" i="1" dirty="0" err="1"/>
              <a:t>Tourism</a:t>
            </a:r>
            <a:r>
              <a:rPr lang="it-IT" i="1" dirty="0"/>
              <a:t> trends: The </a:t>
            </a:r>
            <a:r>
              <a:rPr lang="it-IT" i="1" dirty="0" err="1"/>
              <a:t>convergence</a:t>
            </a:r>
            <a:r>
              <a:rPr lang="it-IT" i="1" dirty="0"/>
              <a:t> of culture and tour- </a:t>
            </a:r>
            <a:r>
              <a:rPr lang="it-IT" i="1" dirty="0" err="1"/>
              <a:t>ism</a:t>
            </a:r>
            <a:r>
              <a:rPr lang="it-IT" dirty="0"/>
              <a:t>. Disponibile online all’indirizzo: http://</a:t>
            </a:r>
            <a:r>
              <a:rPr lang="it-IT" dirty="0" err="1"/>
              <a:t>www.academia.edu</a:t>
            </a:r>
            <a:r>
              <a:rPr lang="it-IT" dirty="0"/>
              <a:t>/9491857/ </a:t>
            </a:r>
            <a:r>
              <a:rPr lang="it-IT" dirty="0" err="1"/>
              <a:t>Tourism_trends_The_convergence_of_culture_and_tourism</a:t>
            </a:r>
            <a:r>
              <a:rPr lang="it-IT"/>
              <a:t>. </a:t>
            </a:r>
            <a:r>
              <a:rPr lang="it-IT" smtClean="0"/>
              <a:t>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3417912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</TotalTime>
  <Words>558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Sfaccettatura</vt:lpstr>
      <vt:lpstr>Turismo enogastronomico</vt:lpstr>
      <vt:lpstr>cambiamento di tendenza nel quadro socio-culturale mondiale  </vt:lpstr>
      <vt:lpstr>Il primato italiano</vt:lpstr>
      <vt:lpstr>Presentazione standard di PowerPoint</vt:lpstr>
      <vt:lpstr>La pianificazione e la governance: Avere la visione e portare il territorio verso un nuovo posizionamento che valorizzi il patrimonio gastrono- mico e la gestione successiva del processo.    </vt:lpstr>
      <vt:lpstr>Tradizione e innovazione</vt:lpstr>
      <vt:lpstr>Riferimenti bibliografici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Turismo enogastronomico</dc:title>
  <dc:creator>Utente di Microsoft Office</dc:creator>
  <cp:lastModifiedBy>Mirta</cp:lastModifiedBy>
  <cp:revision>26</cp:revision>
  <dcterms:created xsi:type="dcterms:W3CDTF">2018-08-09T11:03:16Z</dcterms:created>
  <dcterms:modified xsi:type="dcterms:W3CDTF">2018-10-22T06:24:05Z</dcterms:modified>
</cp:coreProperties>
</file>