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if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if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Turismo sostenibile</a:t>
            </a: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4502" y="858420"/>
            <a:ext cx="4813300" cy="168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031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Carta europea: le priorità mondiali (1992. La convenzione sulla diversità Biologica)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77334" y="2160589"/>
            <a:ext cx="7028284" cy="4425146"/>
          </a:xfrm>
        </p:spPr>
        <p:txBody>
          <a:bodyPr>
            <a:normAutofit fontScale="92500" lnSpcReduction="10000"/>
          </a:bodyPr>
          <a:lstStyle/>
          <a:p>
            <a:r>
              <a:rPr lang="it-IT" dirty="0"/>
              <a:t>uno sviluppo capace di rispondere ai bisogni delle generazioni attuali, senza compromettere la capacità delle generazioni future di rispondere ai propri </a:t>
            </a:r>
            <a:endParaRPr lang="it-IT" dirty="0" smtClean="0"/>
          </a:p>
          <a:p>
            <a:r>
              <a:rPr lang="it-IT" dirty="0"/>
              <a:t>la protezione delle risorse a favore delle generazioni future, uno sviluppo economico vitale, uno sviluppo sociale equo. </a:t>
            </a:r>
          </a:p>
          <a:p>
            <a:r>
              <a:rPr lang="it-IT" dirty="0"/>
              <a:t>aumentare la conoscenza e il sostegno per le aree protette </a:t>
            </a:r>
            <a:r>
              <a:rPr lang="it-IT" dirty="0" smtClean="0"/>
              <a:t>europee.</a:t>
            </a:r>
          </a:p>
          <a:p>
            <a:r>
              <a:rPr lang="it-IT" dirty="0"/>
              <a:t>Migliorare lo sviluppo sostenibile e la gestione del turismo </a:t>
            </a:r>
          </a:p>
          <a:p>
            <a:r>
              <a:rPr lang="it-IT" dirty="0"/>
              <a:t>una riflessione globale, concertata, </a:t>
            </a:r>
          </a:p>
          <a:p>
            <a:r>
              <a:rPr lang="it-IT" dirty="0"/>
              <a:t>approccio strategico </a:t>
            </a:r>
          </a:p>
          <a:p>
            <a:r>
              <a:rPr lang="it-IT" dirty="0"/>
              <a:t>realizzare una diagnosi, consultare e coinvolgere i partner, stabilire gli obiettivi strategici, assegnare i mezzi necessari, realizzare un programma di azioni e valutarne i risultati. </a:t>
            </a:r>
          </a:p>
          <a:p>
            <a:r>
              <a:rPr lang="it-IT" dirty="0" smtClean="0"/>
              <a:t> </a:t>
            </a:r>
            <a:endParaRPr lang="it-IT" dirty="0"/>
          </a:p>
          <a:p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5252" y="2291850"/>
            <a:ext cx="28575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2551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la Carta è concepita per singole aree protette di tutti i tipi</a:t>
            </a:r>
            <a:r>
              <a:rPr lang="it-IT" dirty="0" smtClean="0"/>
              <a:t>.</a:t>
            </a:r>
          </a:p>
          <a:p>
            <a:r>
              <a:rPr lang="it-IT" dirty="0" smtClean="0"/>
              <a:t>L’impresa turistica </a:t>
            </a:r>
            <a:r>
              <a:rPr lang="it-IT" dirty="0" err="1"/>
              <a:t>formulera</a:t>
            </a:r>
            <a:r>
              <a:rPr lang="it-IT" dirty="0"/>
              <a:t>̀ idee proprie per il turismo sostenibile e la sua applicazione in collaborazione con l’area protetta. </a:t>
            </a:r>
            <a:endParaRPr lang="it-IT" dirty="0" smtClean="0"/>
          </a:p>
          <a:p>
            <a:r>
              <a:rPr lang="it-IT" dirty="0"/>
              <a:t>coinvolgimento dei tour operator che recepiscono i concetti di turismo sostenibile nei loro prodotti turistici e che organizzano viaggi nelle aree protette. </a:t>
            </a:r>
          </a:p>
          <a:p>
            <a:r>
              <a:rPr lang="it-IT" dirty="0"/>
              <a:t>sensibilizzare il grande pubblico al rispetto dell’ambiente </a:t>
            </a:r>
          </a:p>
          <a:p>
            <a:r>
              <a:rPr lang="it-IT" dirty="0" smtClean="0"/>
              <a:t>Obiettivi </a:t>
            </a:r>
            <a:r>
              <a:rPr lang="it-IT" dirty="0"/>
              <a:t>strategici per lo sviluppo e la gestione del turismo comprendenti:</a:t>
            </a:r>
            <a:br>
              <a:rPr lang="it-IT" dirty="0"/>
            </a:br>
            <a:r>
              <a:rPr lang="it-IT" dirty="0"/>
              <a:t>- conservazione e valorizzazione dell’ambiente e del patrimonio naturale e culturale; - sviluppo socio-economico;</a:t>
            </a:r>
            <a:br>
              <a:rPr lang="it-IT" dirty="0"/>
            </a:br>
            <a:r>
              <a:rPr lang="it-IT" dirty="0"/>
              <a:t>- mantenimento e miglioramento della </a:t>
            </a:r>
            <a:r>
              <a:rPr lang="it-IT" dirty="0" err="1"/>
              <a:t>qualita</a:t>
            </a:r>
            <a:r>
              <a:rPr lang="it-IT" dirty="0"/>
              <a:t>̀ della vita dei residenti;</a:t>
            </a:r>
            <a:br>
              <a:rPr lang="it-IT" dirty="0"/>
            </a:br>
            <a:r>
              <a:rPr lang="it-IT" dirty="0"/>
              <a:t>- gestione dei visitatori e valorizzazione della </a:t>
            </a:r>
            <a:r>
              <a:rPr lang="it-IT" dirty="0" err="1"/>
              <a:t>qualita</a:t>
            </a:r>
            <a:r>
              <a:rPr lang="it-IT" dirty="0"/>
              <a:t>̀ dell’offerta turistica. </a:t>
            </a:r>
          </a:p>
          <a:p>
            <a:r>
              <a:rPr lang="it-IT" dirty="0" smtClean="0"/>
              <a:t> </a:t>
            </a:r>
            <a:r>
              <a:rPr lang="it-IT" dirty="0"/>
              <a:t>La valutazione delle attese dei turisti e del grado di soddisfazione dei visitatori attuali e potenziali </a:t>
            </a:r>
          </a:p>
          <a:p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5779" y="178798"/>
            <a:ext cx="4953000" cy="163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038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77334" y="2509905"/>
            <a:ext cx="8596668" cy="3880773"/>
          </a:xfrm>
        </p:spPr>
        <p:txBody>
          <a:bodyPr>
            <a:normAutofit fontScale="85000" lnSpcReduction="20000"/>
          </a:bodyPr>
          <a:lstStyle/>
          <a:p>
            <a:r>
              <a:rPr lang="it-IT" dirty="0"/>
              <a:t>Andare incontro ai bisogni particolari di visitatori svantaggiati </a:t>
            </a:r>
            <a:endParaRPr lang="it-IT" dirty="0" smtClean="0"/>
          </a:p>
          <a:p>
            <a:r>
              <a:rPr lang="it-IT" dirty="0"/>
              <a:t>Sostenere iniziative per il controllo e il miglioramento della </a:t>
            </a:r>
            <a:r>
              <a:rPr lang="it-IT" dirty="0" err="1"/>
              <a:t>qualita</a:t>
            </a:r>
            <a:r>
              <a:rPr lang="it-IT" dirty="0"/>
              <a:t>̀ delle strutture e dei servizi </a:t>
            </a:r>
            <a:endParaRPr lang="it-IT" dirty="0" smtClean="0"/>
          </a:p>
          <a:p>
            <a:r>
              <a:rPr lang="it-IT" dirty="0"/>
              <a:t>Una promozione basata su immagini autentiche, sensibile alla </a:t>
            </a:r>
            <a:r>
              <a:rPr lang="it-IT" dirty="0" err="1"/>
              <a:t>variabilita</a:t>
            </a:r>
            <a:r>
              <a:rPr lang="it-IT" dirty="0"/>
              <a:t>̀ dei bisogni e delle capacità secondo i tempi e i </a:t>
            </a:r>
            <a:r>
              <a:rPr lang="it-IT" dirty="0" smtClean="0"/>
              <a:t>luoghi</a:t>
            </a:r>
          </a:p>
          <a:p>
            <a:r>
              <a:rPr lang="it-IT" dirty="0"/>
              <a:t>La </a:t>
            </a:r>
            <a:r>
              <a:rPr lang="it-IT" dirty="0" err="1"/>
              <a:t>disponibilita</a:t>
            </a:r>
            <a:r>
              <a:rPr lang="it-IT" dirty="0"/>
              <a:t>̀ di materiale informativo di </a:t>
            </a:r>
            <a:r>
              <a:rPr lang="it-IT" dirty="0" err="1"/>
              <a:t>qualita</a:t>
            </a:r>
            <a:r>
              <a:rPr lang="it-IT" dirty="0"/>
              <a:t>̀ </a:t>
            </a:r>
          </a:p>
          <a:p>
            <a:r>
              <a:rPr lang="it-IT" dirty="0"/>
              <a:t>Le strutture e i servizi per l’interpretazione del patrimonio e dell’ambiente per i visitatori e gli abitanti </a:t>
            </a:r>
          </a:p>
          <a:p>
            <a:r>
              <a:rPr lang="it-IT" dirty="0"/>
              <a:t>La predisposizione e l’assistenza alle </a:t>
            </a:r>
            <a:r>
              <a:rPr lang="it-IT" dirty="0" err="1"/>
              <a:t>attivita</a:t>
            </a:r>
            <a:r>
              <a:rPr lang="it-IT" dirty="0"/>
              <a:t>̀, manifestazioni e pacchetti sul tema dell’interpretazione della natura e del patrimonio. </a:t>
            </a:r>
          </a:p>
          <a:p>
            <a:r>
              <a:rPr lang="it-IT" dirty="0"/>
              <a:t>Promozione dell’acquisto di prodotti locali </a:t>
            </a:r>
          </a:p>
          <a:p>
            <a:r>
              <a:rPr lang="it-IT" dirty="0"/>
              <a:t>Conoscenza del flusso di visitatori </a:t>
            </a:r>
          </a:p>
          <a:p>
            <a:r>
              <a:rPr lang="it-IT" dirty="0"/>
              <a:t>Promozione dell’uso di mezzi pubblici, bicicletta e percorsi a piedi </a:t>
            </a:r>
          </a:p>
          <a:p>
            <a:r>
              <a:rPr lang="it-IT" dirty="0" smtClean="0"/>
              <a:t> </a:t>
            </a:r>
            <a:endParaRPr lang="it-IT" dirty="0"/>
          </a:p>
          <a:p>
            <a:endParaRPr lang="it-IT" dirty="0"/>
          </a:p>
          <a:p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9412" y="237321"/>
            <a:ext cx="3848100" cy="210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753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688422" y="256854"/>
            <a:ext cx="5585580" cy="6308333"/>
          </a:xfrm>
        </p:spPr>
        <p:txBody>
          <a:bodyPr>
            <a:normAutofit fontScale="92500" lnSpcReduction="10000"/>
          </a:bodyPr>
          <a:lstStyle/>
          <a:p>
            <a:r>
              <a:rPr lang="it-IT" dirty="0" smtClean="0"/>
              <a:t>sviluppare </a:t>
            </a:r>
            <a:r>
              <a:rPr lang="it-IT" dirty="0"/>
              <a:t>nuove </a:t>
            </a:r>
            <a:r>
              <a:rPr lang="it-IT" dirty="0" err="1"/>
              <a:t>opportunita</a:t>
            </a:r>
            <a:r>
              <a:rPr lang="it-IT" dirty="0"/>
              <a:t>̀ commerciali attraverso:</a:t>
            </a:r>
            <a:br>
              <a:rPr lang="it-IT" dirty="0"/>
            </a:br>
            <a:r>
              <a:rPr lang="it-IT" dirty="0"/>
              <a:t>- la focalizzazione di una nuova clientela, attratta dalle aree protette;</a:t>
            </a:r>
            <a:br>
              <a:rPr lang="it-IT" dirty="0"/>
            </a:br>
            <a:r>
              <a:rPr lang="it-IT" dirty="0"/>
              <a:t>- una nuova offerta imperniata sulla scoperta dell’ambiente;</a:t>
            </a:r>
            <a:br>
              <a:rPr lang="it-IT" dirty="0"/>
            </a:br>
            <a:r>
              <a:rPr lang="it-IT" dirty="0"/>
              <a:t>- la creazione di un’offerta fuori-stagione;</a:t>
            </a:r>
            <a:br>
              <a:rPr lang="it-IT" dirty="0"/>
            </a:br>
            <a:r>
              <a:rPr lang="it-IT" dirty="0"/>
              <a:t>- la predisposizione di un partenariato commerciale con gli altri protagonisti economici della regione;</a:t>
            </a:r>
            <a:br>
              <a:rPr lang="it-IT" dirty="0"/>
            </a:br>
            <a:r>
              <a:rPr lang="it-IT" dirty="0"/>
              <a:t>- una buona conoscenza dell’affluenza e della tipologia turistica nell’area protetta e delle aspettative della clientela attuale o futura. (Questo riunendo e valutando i dati statistici</a:t>
            </a:r>
            <a:r>
              <a:rPr lang="it-IT" dirty="0" smtClean="0"/>
              <a:t>);</a:t>
            </a:r>
          </a:p>
          <a:p>
            <a:r>
              <a:rPr lang="it-IT" dirty="0" smtClean="0"/>
              <a:t>di </a:t>
            </a:r>
            <a:r>
              <a:rPr lang="it-IT" dirty="0"/>
              <a:t>rafforzare la </a:t>
            </a:r>
            <a:r>
              <a:rPr lang="it-IT" dirty="0" err="1"/>
              <a:t>qualita</a:t>
            </a:r>
            <a:r>
              <a:rPr lang="it-IT" dirty="0"/>
              <a:t>̀ della propria offerta turistica attraverso:</a:t>
            </a:r>
            <a:br>
              <a:rPr lang="it-IT" dirty="0"/>
            </a:br>
            <a:r>
              <a:rPr lang="it-IT" dirty="0"/>
              <a:t>- una migliore organizzazione del turismo sull’intero territorio;</a:t>
            </a:r>
            <a:br>
              <a:rPr lang="it-IT" dirty="0"/>
            </a:br>
            <a:r>
              <a:rPr lang="it-IT" dirty="0"/>
              <a:t>- un’informazione di </a:t>
            </a:r>
            <a:r>
              <a:rPr lang="it-IT" dirty="0" err="1"/>
              <a:t>qualita</a:t>
            </a:r>
            <a:r>
              <a:rPr lang="it-IT" dirty="0"/>
              <a:t>̀ sull’area protetta</a:t>
            </a:r>
            <a:r>
              <a:rPr lang="it-IT" dirty="0" smtClean="0"/>
              <a:t>;</a:t>
            </a:r>
          </a:p>
          <a:p>
            <a:r>
              <a:rPr lang="it-IT" dirty="0" smtClean="0"/>
              <a:t>di </a:t>
            </a:r>
            <a:r>
              <a:rPr lang="it-IT" dirty="0"/>
              <a:t>razionalizzare le proprie spese attraverso:</a:t>
            </a:r>
            <a:br>
              <a:rPr lang="it-IT" dirty="0"/>
            </a:br>
            <a:r>
              <a:rPr lang="it-IT" dirty="0"/>
              <a:t>- una gestione migliore dei consumi d’acqua, di energia e di spazi e l’acquisto di prodotti e di servizi da aree di </a:t>
            </a:r>
            <a:r>
              <a:rPr lang="it-IT" dirty="0" err="1"/>
              <a:t>prossimita</a:t>
            </a:r>
            <a:r>
              <a:rPr lang="it-IT" dirty="0"/>
              <a:t>̀;</a:t>
            </a:r>
            <a:br>
              <a:rPr lang="it-IT" dirty="0"/>
            </a:br>
            <a:r>
              <a:rPr lang="it-IT" dirty="0"/>
              <a:t>- alcuni strumenti e consigli per l’adozione di tecniche di gestione ambientale. </a:t>
            </a:r>
          </a:p>
          <a:p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05" y="2040990"/>
            <a:ext cx="2692400" cy="300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036614"/>
      </p:ext>
    </p:extLst>
  </p:cSld>
  <p:clrMapOvr>
    <a:masterClrMapping/>
  </p:clrMapOvr>
</p:sld>
</file>

<file path=ppt/theme/theme1.xml><?xml version="1.0" encoding="utf-8"?>
<a:theme xmlns:a="http://schemas.openxmlformats.org/drawingml/2006/main" name="Sfaccettatura">
  <a:themeElements>
    <a:clrScheme name="Verde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Sfaccettatura</Template>
  <TotalTime>18</TotalTime>
  <Words>308</Words>
  <Application>Microsoft Office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Sfaccettatura</vt:lpstr>
      <vt:lpstr>Turismo sostenibile</vt:lpstr>
      <vt:lpstr>Carta europea: le priorità mondiali (1992. La convenzione sulla diversità Biologica)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Turismo sostenibile</dc:title>
  <dc:creator>Utente di Microsoft Office</dc:creator>
  <cp:lastModifiedBy>Mirta</cp:lastModifiedBy>
  <cp:revision>10</cp:revision>
  <dcterms:created xsi:type="dcterms:W3CDTF">2018-08-06T12:34:43Z</dcterms:created>
  <dcterms:modified xsi:type="dcterms:W3CDTF">2018-10-22T06:23:50Z</dcterms:modified>
</cp:coreProperties>
</file>