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14"/>
  </p:notesMasterIdLst>
  <p:sldIdLst>
    <p:sldId id="256" r:id="rId2"/>
    <p:sldId id="261" r:id="rId3"/>
    <p:sldId id="257" r:id="rId4"/>
    <p:sldId id="258" r:id="rId5"/>
    <p:sldId id="259" r:id="rId6"/>
    <p:sldId id="262" r:id="rId7"/>
    <p:sldId id="264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EC85B-1FAA-3843-964C-4DA6BCCDFF23}" type="datetimeFigureOut">
              <a:rPr lang="it-IT" smtClean="0"/>
              <a:t>22/10/2018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B8E1B-D816-6746-A3B5-4D75B725B9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556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5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07067" y="699026"/>
            <a:ext cx="7766936" cy="1646302"/>
          </a:xfrm>
        </p:spPr>
        <p:txBody>
          <a:bodyPr/>
          <a:lstStyle/>
          <a:p>
            <a:r>
              <a:rPr lang="it-IT" dirty="0" smtClean="0"/>
              <a:t>La comunicazione per il turismo culturale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07067" y="2376154"/>
            <a:ext cx="7766936" cy="1096899"/>
          </a:xfrm>
        </p:spPr>
        <p:txBody>
          <a:bodyPr/>
          <a:lstStyle/>
          <a:p>
            <a:r>
              <a:rPr lang="it-IT" dirty="0" smtClean="0"/>
              <a:t>La consapevolezza da parte del manager dei contenuti che trasmette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371" y="3689136"/>
            <a:ext cx="2857500" cy="28575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93160" y="3801438"/>
            <a:ext cx="2835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La C. è il luogo in cui si incontrano venditori e acquirenti.</a:t>
            </a:r>
          </a:p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Azione strategica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448771" y="4017198"/>
            <a:ext cx="225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Imprenditore del viaggio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56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-6847"/>
            <a:ext cx="8596668" cy="1320800"/>
          </a:xfrm>
        </p:spPr>
        <p:txBody>
          <a:bodyPr/>
          <a:lstStyle/>
          <a:p>
            <a:r>
              <a:rPr lang="it-IT" dirty="0" smtClean="0"/>
              <a:t>Il prodotto turistico: valorizzazione delle risorse.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541123"/>
            <a:ext cx="5620724" cy="4818580"/>
          </a:xfrm>
        </p:spPr>
        <p:txBody>
          <a:bodyPr/>
          <a:lstStyle/>
          <a:p>
            <a:r>
              <a:rPr lang="it-IT" dirty="0" smtClean="0"/>
              <a:t>Costruire un itinerario.</a:t>
            </a:r>
          </a:p>
          <a:p>
            <a:r>
              <a:rPr lang="it-IT" dirty="0" smtClean="0"/>
              <a:t>Le risorse ambientali (effettive e potenziali).</a:t>
            </a:r>
          </a:p>
          <a:p>
            <a:r>
              <a:rPr lang="it-IT" dirty="0" smtClean="0"/>
              <a:t>È trasversale ai settori produttivi.</a:t>
            </a:r>
          </a:p>
          <a:p>
            <a:r>
              <a:rPr lang="it-IT" dirty="0" smtClean="0"/>
              <a:t>È un assemblaggio ma è percepito come un unicum.</a:t>
            </a:r>
          </a:p>
          <a:p>
            <a:r>
              <a:rPr lang="it-IT" dirty="0" smtClean="0"/>
              <a:t>Il ciclo di vita del P. T.: analisi, pianificazione, sviluppo, gestione, saturazione, declino.</a:t>
            </a:r>
          </a:p>
          <a:p>
            <a:r>
              <a:rPr lang="it-IT" dirty="0" smtClean="0"/>
              <a:t>Turismo di “genere”.</a:t>
            </a:r>
          </a:p>
          <a:p>
            <a:r>
              <a:rPr lang="it-IT" dirty="0" smtClean="0"/>
              <a:t>Turismo illegale o sanzionato socialmente (esperienze limite in situazioni di guerra, turismo sessuale </a:t>
            </a:r>
            <a:r>
              <a:rPr lang="is-IS" dirty="0" smtClean="0"/>
              <a:t>…).</a:t>
            </a:r>
          </a:p>
          <a:p>
            <a:r>
              <a:rPr lang="is-IS" dirty="0" smtClean="0"/>
              <a:t>Il P.T. </a:t>
            </a:r>
            <a:r>
              <a:rPr lang="it-IT" dirty="0" smtClean="0"/>
              <a:t>C</a:t>
            </a:r>
            <a:r>
              <a:rPr lang="is-IS" dirty="0" smtClean="0"/>
              <a:t>ome costruzione sociale (istituzionalizzazione di significati).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940" y="2070100"/>
            <a:ext cx="29845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94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393846"/>
            <a:ext cx="8596668" cy="859604"/>
          </a:xfrm>
        </p:spPr>
        <p:txBody>
          <a:bodyPr/>
          <a:lstStyle/>
          <a:p>
            <a:r>
              <a:rPr lang="it-IT" dirty="0" smtClean="0"/>
              <a:t>I fattori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677334" y="2160589"/>
            <a:ext cx="5456338" cy="3880773"/>
          </a:xfrm>
        </p:spPr>
        <p:txBody>
          <a:bodyPr/>
          <a:lstStyle/>
          <a:p>
            <a:r>
              <a:rPr lang="it-IT" dirty="0" smtClean="0"/>
              <a:t>Le attrattive.</a:t>
            </a:r>
          </a:p>
          <a:p>
            <a:r>
              <a:rPr lang="it-IT" dirty="0" smtClean="0"/>
              <a:t>L’accessibilità.</a:t>
            </a:r>
          </a:p>
          <a:p>
            <a:r>
              <a:rPr lang="it-IT" dirty="0" smtClean="0"/>
              <a:t>Le strutture.</a:t>
            </a:r>
          </a:p>
          <a:p>
            <a:r>
              <a:rPr lang="it-IT" dirty="0" smtClean="0"/>
              <a:t>Ruolo strategico della comunicazione verbale e mediata.</a:t>
            </a:r>
          </a:p>
          <a:p>
            <a:r>
              <a:rPr lang="it-IT" dirty="0" smtClean="0"/>
              <a:t>Posizionamento (a quale pubblico?).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684" y="2332519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87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Riferimenti bibliografici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626335"/>
            <a:ext cx="8596668" cy="2360040"/>
          </a:xfrm>
        </p:spPr>
        <p:txBody>
          <a:bodyPr/>
          <a:lstStyle/>
          <a:p>
            <a:r>
              <a:rPr lang="it-IT" dirty="0"/>
              <a:t>Abruzzese A.- Borrelli </a:t>
            </a:r>
            <a:r>
              <a:rPr lang="it-IT" dirty="0" smtClean="0"/>
              <a:t>D., 2001 </a:t>
            </a:r>
            <a:r>
              <a:rPr lang="it-IT" dirty="0"/>
              <a:t>L’industria culturale: tracce e immagini di un privilegio, </a:t>
            </a:r>
            <a:r>
              <a:rPr lang="it-IT" dirty="0" smtClean="0"/>
              <a:t>Carocci</a:t>
            </a:r>
            <a:r>
              <a:rPr lang="it-IT" dirty="0"/>
              <a:t>, Roma. </a:t>
            </a:r>
            <a:endParaRPr lang="it-IT" dirty="0" smtClean="0"/>
          </a:p>
          <a:p>
            <a:r>
              <a:rPr lang="it-IT" dirty="0" err="1"/>
              <a:t>Kotler</a:t>
            </a:r>
            <a:r>
              <a:rPr lang="it-IT" dirty="0"/>
              <a:t> </a:t>
            </a:r>
            <a:r>
              <a:rPr lang="it-IT" dirty="0" err="1"/>
              <a:t>Ph</a:t>
            </a:r>
            <a:r>
              <a:rPr lang="it-IT" dirty="0"/>
              <a:t>. e </a:t>
            </a:r>
            <a:r>
              <a:rPr lang="it-IT" dirty="0" smtClean="0"/>
              <a:t>al., 2003 </a:t>
            </a:r>
            <a:r>
              <a:rPr lang="it-IT" dirty="0"/>
              <a:t>Marketing del turismo, </a:t>
            </a:r>
            <a:r>
              <a:rPr lang="it-IT" dirty="0" err="1"/>
              <a:t>trad</a:t>
            </a:r>
            <a:r>
              <a:rPr lang="it-IT" dirty="0"/>
              <a:t>. </a:t>
            </a:r>
            <a:r>
              <a:rPr lang="it-IT" dirty="0" err="1"/>
              <a:t>it</a:t>
            </a:r>
            <a:r>
              <a:rPr lang="it-IT" dirty="0"/>
              <a:t>., McGraw-Hill, </a:t>
            </a:r>
            <a:r>
              <a:rPr lang="it-IT" dirty="0" smtClean="0"/>
              <a:t>Milano</a:t>
            </a:r>
            <a:r>
              <a:rPr lang="it-IT" dirty="0"/>
              <a:t>. </a:t>
            </a:r>
            <a:endParaRPr lang="it-IT" dirty="0" smtClean="0"/>
          </a:p>
          <a:p>
            <a:r>
              <a:rPr lang="it-IT" dirty="0" err="1"/>
              <a:t>Morin</a:t>
            </a:r>
            <a:r>
              <a:rPr lang="it-IT" dirty="0"/>
              <a:t> E</a:t>
            </a:r>
            <a:r>
              <a:rPr lang="it-IT" dirty="0" smtClean="0"/>
              <a:t>., 1963 </a:t>
            </a:r>
            <a:r>
              <a:rPr lang="it-IT" dirty="0"/>
              <a:t>L’industria culturale, </a:t>
            </a:r>
            <a:r>
              <a:rPr lang="it-IT" dirty="0" err="1"/>
              <a:t>trad</a:t>
            </a:r>
            <a:r>
              <a:rPr lang="it-IT" dirty="0"/>
              <a:t>. </a:t>
            </a:r>
            <a:r>
              <a:rPr lang="it-IT" dirty="0" err="1"/>
              <a:t>it</a:t>
            </a:r>
            <a:r>
              <a:rPr lang="it-IT" dirty="0"/>
              <a:t>., Il Mulino, Bologna. </a:t>
            </a:r>
            <a:endParaRPr lang="it-IT" dirty="0" smtClean="0"/>
          </a:p>
          <a:p>
            <a:r>
              <a:rPr lang="it-IT" dirty="0" err="1"/>
              <a:t>Simonicca</a:t>
            </a:r>
            <a:r>
              <a:rPr lang="it-IT" dirty="0"/>
              <a:t> </a:t>
            </a:r>
            <a:r>
              <a:rPr lang="it-IT" dirty="0" smtClean="0"/>
              <a:t>A., 2004 </a:t>
            </a:r>
            <a:r>
              <a:rPr lang="it-IT" dirty="0"/>
              <a:t>Turismo e </a:t>
            </a:r>
            <a:r>
              <a:rPr lang="it-IT" dirty="0" err="1"/>
              <a:t>societa</a:t>
            </a:r>
            <a:r>
              <a:rPr lang="it-IT" dirty="0"/>
              <a:t>̀ complesse, </a:t>
            </a:r>
            <a:r>
              <a:rPr lang="it-IT" dirty="0" err="1"/>
              <a:t>Meltemi</a:t>
            </a:r>
            <a:r>
              <a:rPr lang="it-IT" dirty="0"/>
              <a:t>, Roma. </a:t>
            </a:r>
            <a:endParaRPr lang="it-IT" dirty="0" smtClean="0"/>
          </a:p>
          <a:p>
            <a:r>
              <a:rPr lang="it-IT" dirty="0" err="1" smtClean="0"/>
              <a:t>Giacomarra</a:t>
            </a:r>
            <a:r>
              <a:rPr lang="it-IT" dirty="0" smtClean="0"/>
              <a:t> M. G., </a:t>
            </a:r>
            <a:r>
              <a:rPr lang="it-IT" smtClean="0"/>
              <a:t>2005 Turismo </a:t>
            </a:r>
            <a:r>
              <a:rPr lang="it-IT" dirty="0" smtClean="0"/>
              <a:t>e comunicazione, </a:t>
            </a:r>
            <a:r>
              <a:rPr lang="it-IT" dirty="0" err="1" smtClean="0"/>
              <a:t>Serrio</a:t>
            </a:r>
            <a:r>
              <a:rPr lang="it-IT" dirty="0" smtClean="0"/>
              <a:t>, Palermo.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348" y="4626790"/>
            <a:ext cx="41148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8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presupposti e i contenuti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468607"/>
            <a:ext cx="8596668" cy="2248655"/>
          </a:xfrm>
        </p:spPr>
        <p:txBody>
          <a:bodyPr/>
          <a:lstStyle/>
          <a:p>
            <a:r>
              <a:rPr lang="it-IT" dirty="0" smtClean="0"/>
              <a:t>La percezione del diverso fra esotismo, folklore e pregiudizio.</a:t>
            </a:r>
          </a:p>
          <a:p>
            <a:r>
              <a:rPr lang="it-IT" dirty="0" smtClean="0"/>
              <a:t>La località quando è turistica.</a:t>
            </a:r>
          </a:p>
          <a:p>
            <a:r>
              <a:rPr lang="it-IT" dirty="0" smtClean="0"/>
              <a:t>Le caratteristiche del </a:t>
            </a:r>
            <a:r>
              <a:rPr lang="it-IT" smtClean="0"/>
              <a:t>turismo odierno.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141" y="4174464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76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Spirito di apertura nei confronti di nuovi Paesi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9"/>
            <a:ext cx="5076194" cy="3880773"/>
          </a:xfrm>
        </p:spPr>
        <p:txBody>
          <a:bodyPr/>
          <a:lstStyle/>
          <a:p>
            <a:r>
              <a:rPr lang="it-IT" dirty="0" smtClean="0"/>
              <a:t>La reciprocità, la solidarietà e lo scambio sono alla base del vivere sociale: ruolo centrale del turismo.</a:t>
            </a:r>
          </a:p>
          <a:p>
            <a:r>
              <a:rPr lang="it-IT" dirty="0" smtClean="0"/>
              <a:t>Opportunità di incontro fra culture diverse: partiche turistiche coinvolgenti: tendenze emergenti (la scoperta dell’altro).</a:t>
            </a:r>
          </a:p>
          <a:p>
            <a:r>
              <a:rPr lang="it-IT" dirty="0" smtClean="0"/>
              <a:t>Scardinare pregiudizi e rifiuti della differenza.</a:t>
            </a:r>
          </a:p>
          <a:p>
            <a:r>
              <a:rPr lang="it-IT" dirty="0" smtClean="0"/>
              <a:t>Ruolo strategico della comunicazione: promuovere un luogo o un evento.</a:t>
            </a:r>
          </a:p>
          <a:p>
            <a:r>
              <a:rPr lang="it-IT" dirty="0" smtClean="0"/>
              <a:t>Fra novità e familiarità.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940" y="2099066"/>
            <a:ext cx="28702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13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località turistiche come costruzione sociale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90"/>
            <a:ext cx="8312554" cy="1702494"/>
          </a:xfrm>
        </p:spPr>
        <p:txBody>
          <a:bodyPr/>
          <a:lstStyle/>
          <a:p>
            <a:r>
              <a:rPr lang="it-IT" dirty="0" smtClean="0"/>
              <a:t>Località come fatto naturale: cambiamento di prospettiva (il turismo non è solo per l’élite, cambiano gusti, motivazioni e valori).</a:t>
            </a:r>
          </a:p>
          <a:p>
            <a:r>
              <a:rPr lang="it-IT" dirty="0" smtClean="0"/>
              <a:t>Riconnettere i comportamenti assunti in vacanza con quelli quotidiani.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590" y="4100975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85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Turismo odierno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791730"/>
            <a:ext cx="8596668" cy="2038865"/>
          </a:xfrm>
        </p:spPr>
        <p:txBody>
          <a:bodyPr/>
          <a:lstStyle/>
          <a:p>
            <a:r>
              <a:rPr lang="it-IT" dirty="0" smtClean="0"/>
              <a:t>Turismo di massa: spostamenti veloci e continui.</a:t>
            </a:r>
          </a:p>
          <a:p>
            <a:r>
              <a:rPr lang="it-IT" dirty="0" smtClean="0"/>
              <a:t>Vacanza: evasione e fuga.</a:t>
            </a:r>
          </a:p>
          <a:p>
            <a:r>
              <a:rPr lang="it-IT" dirty="0" smtClean="0"/>
              <a:t>Organizzazione meticolosa.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916404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51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-17122"/>
            <a:ext cx="8596668" cy="1320800"/>
          </a:xfrm>
        </p:spPr>
        <p:txBody>
          <a:bodyPr/>
          <a:lstStyle/>
          <a:p>
            <a:r>
              <a:rPr lang="it-IT" dirty="0" smtClean="0"/>
              <a:t>Il fruitore: le caratteristiche da prendere in considerazione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818526"/>
            <a:ext cx="5086468" cy="3493202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Collocazione socio-culturale.</a:t>
            </a:r>
          </a:p>
          <a:p>
            <a:r>
              <a:rPr lang="it-IT" dirty="0" smtClean="0"/>
              <a:t>Il grado di autonomia del turista.</a:t>
            </a:r>
          </a:p>
          <a:p>
            <a:r>
              <a:rPr lang="it-IT" dirty="0" smtClean="0"/>
              <a:t>L’</a:t>
            </a:r>
            <a:r>
              <a:rPr lang="it-IT" i="1" dirty="0" smtClean="0"/>
              <a:t>habitué</a:t>
            </a:r>
            <a:r>
              <a:rPr lang="it-IT" dirty="0" smtClean="0"/>
              <a:t> e l’innovatore.</a:t>
            </a:r>
          </a:p>
          <a:p>
            <a:r>
              <a:rPr lang="it-IT" dirty="0" smtClean="0"/>
              <a:t>Lo scopo.</a:t>
            </a:r>
          </a:p>
          <a:p>
            <a:r>
              <a:rPr lang="it-IT" dirty="0" smtClean="0"/>
              <a:t>L’offerta, quando il prodotto non è merce.</a:t>
            </a:r>
          </a:p>
          <a:p>
            <a:r>
              <a:rPr lang="it-IT" dirty="0" smtClean="0"/>
              <a:t>I </a:t>
            </a:r>
            <a:r>
              <a:rPr lang="it-IT" i="1" dirty="0" err="1" smtClean="0"/>
              <a:t>dépliants</a:t>
            </a:r>
            <a:r>
              <a:rPr lang="it-IT" dirty="0" smtClean="0"/>
              <a:t> (immagini decontestualizzate).</a:t>
            </a:r>
          </a:p>
          <a:p>
            <a:r>
              <a:rPr lang="it-IT" dirty="0" smtClean="0"/>
              <a:t>Il grado di adattabilità.</a:t>
            </a:r>
          </a:p>
          <a:p>
            <a:r>
              <a:rPr lang="it-IT" dirty="0" smtClean="0"/>
              <a:t>Viaggio o villeggiatura.</a:t>
            </a:r>
          </a:p>
          <a:p>
            <a:r>
              <a:rPr lang="it-IT" dirty="0" smtClean="0"/>
              <a:t>Turista o viaggatore?</a:t>
            </a:r>
          </a:p>
          <a:p>
            <a:r>
              <a:rPr lang="it-IT" dirty="0" smtClean="0"/>
              <a:t>Gli stili di vita.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29468" y="5311728"/>
            <a:ext cx="84350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«</a:t>
            </a:r>
            <a:r>
              <a:rPr lang="it-IT" i="1" dirty="0"/>
              <a:t>Il turista, appena passata la dogana, </a:t>
            </a:r>
            <a:r>
              <a:rPr lang="it-IT" i="1" dirty="0" smtClean="0"/>
              <a:t>oltrepassa </a:t>
            </a:r>
            <a:r>
              <a:rPr lang="it-IT" i="1" dirty="0"/>
              <a:t>una doppia frontiera, del tempo e dello spazio. Ormai egli </a:t>
            </a:r>
            <a:r>
              <a:rPr lang="it-IT" i="1" dirty="0" err="1"/>
              <a:t>vivra</a:t>
            </a:r>
            <a:r>
              <a:rPr lang="it-IT" i="1" dirty="0"/>
              <a:t>̀ in un tempo fantastico e si </a:t>
            </a:r>
            <a:r>
              <a:rPr lang="it-IT" i="1" dirty="0" err="1" smtClean="0"/>
              <a:t>collochera</a:t>
            </a:r>
            <a:r>
              <a:rPr lang="it-IT" i="1" dirty="0" smtClean="0"/>
              <a:t>̀ </a:t>
            </a:r>
            <a:r>
              <a:rPr lang="it-IT" i="1" dirty="0"/>
              <a:t>nello spazio incantato dell’evasione</a:t>
            </a:r>
            <a:r>
              <a:rPr lang="it-IT" dirty="0"/>
              <a:t>» </a:t>
            </a:r>
          </a:p>
          <a:p>
            <a:r>
              <a:rPr lang="it-IT" dirty="0" smtClean="0"/>
              <a:t>E. </a:t>
            </a:r>
            <a:r>
              <a:rPr lang="it-IT" dirty="0" err="1" smtClean="0"/>
              <a:t>Morin</a:t>
            </a:r>
            <a:r>
              <a:rPr lang="it-IT" dirty="0" smtClean="0"/>
              <a:t>, L’industria </a:t>
            </a:r>
            <a:r>
              <a:rPr lang="it-IT" dirty="0"/>
              <a:t>culturale, </a:t>
            </a:r>
            <a:r>
              <a:rPr lang="it-IT" dirty="0" err="1"/>
              <a:t>trad</a:t>
            </a:r>
            <a:r>
              <a:rPr lang="it-IT" dirty="0"/>
              <a:t>. </a:t>
            </a:r>
            <a:r>
              <a:rPr lang="it-IT" dirty="0" err="1"/>
              <a:t>it</a:t>
            </a:r>
            <a:r>
              <a:rPr lang="it-IT" dirty="0" smtClean="0"/>
              <a:t>., 1963, </a:t>
            </a:r>
            <a:r>
              <a:rPr lang="it-IT" dirty="0"/>
              <a:t>Il Mulino, Bologna. </a:t>
            </a:r>
          </a:p>
          <a:p>
            <a:r>
              <a:rPr lang="it-IT" dirty="0" smtClean="0"/>
              <a:t>p. 41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847" y="1537424"/>
            <a:ext cx="27432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0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459745" cy="869879"/>
          </a:xfrm>
        </p:spPr>
        <p:txBody>
          <a:bodyPr/>
          <a:lstStyle/>
          <a:p>
            <a:r>
              <a:rPr lang="it-IT" smtClean="0"/>
              <a:t>Le motivazioni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599362"/>
            <a:ext cx="8596668" cy="3442000"/>
          </a:xfrm>
        </p:spPr>
        <p:txBody>
          <a:bodyPr/>
          <a:lstStyle/>
          <a:p>
            <a:r>
              <a:rPr lang="it-IT" dirty="0" smtClean="0"/>
              <a:t>Necessità di salute.</a:t>
            </a:r>
          </a:p>
          <a:p>
            <a:r>
              <a:rPr lang="it-IT" dirty="0" smtClean="0"/>
              <a:t>Evasione psicologica.</a:t>
            </a:r>
          </a:p>
          <a:p>
            <a:r>
              <a:rPr lang="it-IT" dirty="0" smtClean="0"/>
              <a:t>Le suggestioni della moda.</a:t>
            </a:r>
          </a:p>
          <a:p>
            <a:r>
              <a:rPr lang="it-IT" dirty="0" smtClean="0"/>
              <a:t>Lo status, i bisogni sociali e i corrispettivi sul piano professionale.</a:t>
            </a:r>
          </a:p>
          <a:p>
            <a:r>
              <a:rPr lang="it-IT" dirty="0" smtClean="0"/>
              <a:t>Le esigenze culturali.</a:t>
            </a:r>
          </a:p>
          <a:p>
            <a:r>
              <a:rPr lang="it-IT" dirty="0" smtClean="0"/>
              <a:t>I viaggi di ricerca.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881" y="173804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0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Forme di turismo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97366" y="1027417"/>
            <a:ext cx="3376636" cy="5013946"/>
          </a:xfrm>
        </p:spPr>
        <p:txBody>
          <a:bodyPr/>
          <a:lstStyle/>
          <a:p>
            <a:r>
              <a:rPr lang="it-IT" dirty="0" smtClean="0"/>
              <a:t>Studentesco.</a:t>
            </a:r>
          </a:p>
          <a:p>
            <a:r>
              <a:rPr lang="it-IT" dirty="0" smtClean="0"/>
              <a:t>Religioso.</a:t>
            </a:r>
          </a:p>
          <a:p>
            <a:r>
              <a:rPr lang="it-IT" dirty="0" smtClean="0"/>
              <a:t>Termale.</a:t>
            </a:r>
          </a:p>
          <a:p>
            <a:r>
              <a:rPr lang="it-IT" dirty="0" smtClean="0"/>
              <a:t>Congressuale.</a:t>
            </a:r>
          </a:p>
          <a:p>
            <a:r>
              <a:rPr lang="it-IT" dirty="0" smtClean="0"/>
              <a:t>Sportivo.</a:t>
            </a:r>
          </a:p>
          <a:p>
            <a:r>
              <a:rPr lang="it-IT" dirty="0" smtClean="0"/>
              <a:t>Enogastronomico (</a:t>
            </a:r>
            <a:r>
              <a:rPr lang="it-IT" dirty="0"/>
              <a:t>P</a:t>
            </a:r>
            <a:r>
              <a:rPr lang="it-IT" dirty="0" smtClean="0"/>
              <a:t>erù).</a:t>
            </a:r>
          </a:p>
          <a:p>
            <a:r>
              <a:rPr lang="it-IT" dirty="0" smtClean="0"/>
              <a:t>La crociera.</a:t>
            </a:r>
          </a:p>
          <a:p>
            <a:r>
              <a:rPr lang="it-IT" dirty="0" smtClean="0"/>
              <a:t>Nel villaggio turistico.</a:t>
            </a:r>
          </a:p>
          <a:p>
            <a:r>
              <a:rPr lang="it-IT" dirty="0" smtClean="0"/>
              <a:t>Itinerante.</a:t>
            </a:r>
          </a:p>
          <a:p>
            <a:r>
              <a:rPr lang="it-IT" dirty="0" smtClean="0"/>
              <a:t>Culturale.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915" y="2402583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74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Nella comunicazione turistica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05564" y="1489753"/>
            <a:ext cx="4568438" cy="4551609"/>
          </a:xfrm>
        </p:spPr>
        <p:txBody>
          <a:bodyPr>
            <a:normAutofit/>
          </a:bodyPr>
          <a:lstStyle/>
          <a:p>
            <a:r>
              <a:rPr lang="it-IT" dirty="0" smtClean="0"/>
              <a:t>Mediazioni simboliche.</a:t>
            </a:r>
          </a:p>
          <a:p>
            <a:r>
              <a:rPr lang="it-IT" dirty="0" smtClean="0"/>
              <a:t>Relazioni sociali.</a:t>
            </a:r>
          </a:p>
          <a:p>
            <a:r>
              <a:rPr lang="it-IT" dirty="0" smtClean="0"/>
              <a:t>Immaginario collettivo.</a:t>
            </a:r>
          </a:p>
          <a:p>
            <a:r>
              <a:rPr lang="it-IT" dirty="0" smtClean="0"/>
              <a:t>La semiotica: segni e interpretazioni.</a:t>
            </a:r>
          </a:p>
          <a:p>
            <a:r>
              <a:rPr lang="it-IT" dirty="0" smtClean="0"/>
              <a:t>L’orientamento: dal mittente (che rinuncia al suo egocentrismo) al destinatario che va interpretato.</a:t>
            </a:r>
          </a:p>
          <a:p>
            <a:r>
              <a:rPr lang="it-IT" dirty="0" smtClean="0"/>
              <a:t>La poetica (l’evocazione) e l’estetica (il sentimento della bellezza).</a:t>
            </a:r>
          </a:p>
          <a:p>
            <a:r>
              <a:rPr lang="it-IT" dirty="0" smtClean="0"/>
              <a:t>I codici (immagini e varie metafore).</a:t>
            </a:r>
          </a:p>
          <a:p>
            <a:r>
              <a:rPr lang="it-IT" dirty="0" smtClean="0"/>
              <a:t>I canali.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39" y="2300267"/>
            <a:ext cx="33020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00551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</TotalTime>
  <Words>631</Words>
  <Application>Microsoft Office PowerPoint</Application>
  <PresentationFormat>Widescreen</PresentationFormat>
  <Paragraphs>85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Sfaccettatura</vt:lpstr>
      <vt:lpstr>La comunicazione per il turismo culturale</vt:lpstr>
      <vt:lpstr>I presupposti e i contenuti</vt:lpstr>
      <vt:lpstr>Spirito di apertura nei confronti di nuovi Paesi</vt:lpstr>
      <vt:lpstr>Le località turistiche come costruzione sociale</vt:lpstr>
      <vt:lpstr>Turismo odierno</vt:lpstr>
      <vt:lpstr>Il fruitore: le caratteristiche da prendere in considerazione</vt:lpstr>
      <vt:lpstr>Le motivazioni</vt:lpstr>
      <vt:lpstr>Forme di turismo</vt:lpstr>
      <vt:lpstr>Nella comunicazione turistica</vt:lpstr>
      <vt:lpstr>Il prodotto turistico: valorizzazione delle risorse.</vt:lpstr>
      <vt:lpstr>I fattori</vt:lpstr>
      <vt:lpstr>Riferimenti bibliografici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comunicazione per il turismo culturale</dc:title>
  <dc:creator>Utente di Microsoft Office</dc:creator>
  <cp:lastModifiedBy>Mirta</cp:lastModifiedBy>
  <cp:revision>62</cp:revision>
  <dcterms:created xsi:type="dcterms:W3CDTF">2018-08-02T13:56:24Z</dcterms:created>
  <dcterms:modified xsi:type="dcterms:W3CDTF">2018-10-22T06:23:37Z</dcterms:modified>
</cp:coreProperties>
</file>