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0" r:id="rId3"/>
    <p:sldId id="264" r:id="rId4"/>
    <p:sldId id="256" r:id="rId5"/>
    <p:sldId id="257" r:id="rId6"/>
    <p:sldId id="258" r:id="rId7"/>
    <p:sldId id="263" r:id="rId8"/>
    <p:sldId id="259" r:id="rId9"/>
    <p:sldId id="265" r:id="rId10"/>
    <p:sldId id="262" r:id="rId11"/>
    <p:sldId id="266" r:id="rId12"/>
    <p:sldId id="267" r:id="rId13"/>
    <p:sldId id="269" r:id="rId14"/>
    <p:sldId id="268" r:id="rId15"/>
    <p:sldId id="272" r:id="rId16"/>
    <p:sldId id="274" r:id="rId17"/>
    <p:sldId id="278" r:id="rId18"/>
    <p:sldId id="270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E6749-47A7-4DA0-8CB6-4B2D0429121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757BC-7ACC-4533-BF9C-25E9C251F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03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45634-D226-452F-BC8B-21B6B030A62F}" type="slidenum">
              <a:rPr lang="en-US" altLang="it-IT"/>
              <a:pPr/>
              <a:t>16</a:t>
            </a:fld>
            <a:endParaRPr lang="en-US" altLang="it-IT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84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E23B3-C96E-4D97-A962-DCE165BB1CDF}" type="slidenum">
              <a:rPr lang="en-US" altLang="it-IT"/>
              <a:pPr/>
              <a:t>19</a:t>
            </a:fld>
            <a:endParaRPr lang="en-US" altLang="it-IT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050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303DE-262C-4BBA-9906-9D67ED5C1806}" type="slidenum">
              <a:rPr lang="en-US" altLang="it-IT"/>
              <a:pPr/>
              <a:t>20</a:t>
            </a:fld>
            <a:endParaRPr lang="en-US" altLang="it-IT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574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02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82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1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82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70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9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47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81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76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8245-4EB8-4FB1-9E01-37BB4FB07784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113C-E4EC-47A2-B1B0-8CB3B62AA5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06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2" y="875100"/>
            <a:ext cx="4453761" cy="6076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2388"/>
            <a:ext cx="5922995" cy="100002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7629" y="156117"/>
            <a:ext cx="339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Funzione d’onda </a:t>
            </a:r>
            <a:r>
              <a:rPr lang="it-IT" dirty="0" err="1" smtClean="0"/>
              <a:t>monoelettronica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47" y="1482736"/>
            <a:ext cx="6341374" cy="34461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37678" y="391634"/>
            <a:ext cx="398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Esempio «classico» dei possibili valori di </a:t>
            </a:r>
          </a:p>
          <a:p>
            <a:r>
              <a:rPr lang="it-IT" dirty="0" smtClean="0"/>
              <a:t>m</a:t>
            </a:r>
            <a:r>
              <a:rPr lang="it-IT" baseline="-25000" dirty="0" smtClean="0"/>
              <a:t>l </a:t>
            </a:r>
            <a:r>
              <a:rPr lang="it-IT" dirty="0" smtClean="0"/>
              <a:t> per l=2 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0" y="3163847"/>
                <a:ext cx="7178760" cy="2008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Possiamo classificare gli stati elettronici, i.e. configurazioni</a:t>
                </a:r>
                <a:r>
                  <a:rPr lang="it-IT" dirty="0"/>
                  <a:t> </a:t>
                </a:r>
                <a:r>
                  <a:rPr lang="it-IT" dirty="0" err="1" smtClean="0"/>
                  <a:t>polielettroniche</a:t>
                </a:r>
                <a:endParaRPr lang="it-IT" dirty="0" smtClean="0"/>
              </a:p>
              <a:p>
                <a:r>
                  <a:rPr lang="it-IT" dirty="0"/>
                  <a:t>u</a:t>
                </a:r>
                <a:r>
                  <a:rPr lang="it-IT" dirty="0" smtClean="0"/>
                  <a:t>tilizzando i numeri quantici  M</a:t>
                </a:r>
                <a:r>
                  <a:rPr lang="it-IT" baseline="-25000" dirty="0" smtClean="0"/>
                  <a:t>L</a:t>
                </a:r>
                <a:r>
                  <a:rPr lang="it-IT" dirty="0" smtClean="0"/>
                  <a:t> e M</a:t>
                </a:r>
                <a:r>
                  <a:rPr lang="it-IT" baseline="-25000" dirty="0" smtClean="0"/>
                  <a:t>S</a:t>
                </a:r>
                <a:r>
                  <a:rPr lang="it-IT" dirty="0" smtClean="0"/>
                  <a:t> </a:t>
                </a:r>
              </a:p>
              <a:p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dirty="0" smtClean="0"/>
              </a:p>
              <a:p>
                <a:endParaRPr lang="it-IT" dirty="0" smtClean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847"/>
                <a:ext cx="7178760" cy="2008370"/>
              </a:xfrm>
              <a:prstGeom prst="rect">
                <a:avLst/>
              </a:prstGeom>
              <a:blipFill rotWithShape="0">
                <a:blip r:embed="rId5"/>
                <a:stretch>
                  <a:fillRect l="-679" t="-15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2831063" y="4968395"/>
                <a:ext cx="1516634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063" y="4968395"/>
                <a:ext cx="1516634" cy="8712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235814" y="6066264"/>
            <a:ext cx="2725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Dove M</a:t>
            </a:r>
            <a:r>
              <a:rPr lang="it-IT" baseline="-25000" dirty="0" smtClean="0"/>
              <a:t>L</a:t>
            </a:r>
            <a:r>
              <a:rPr lang="it-IT" dirty="0" smtClean="0"/>
              <a:t> = L, L-1, L-2…….-L</a:t>
            </a:r>
          </a:p>
          <a:p>
            <a:r>
              <a:rPr lang="it-IT" dirty="0" smtClean="0"/>
              <a:t>M</a:t>
            </a:r>
            <a:r>
              <a:rPr lang="it-IT" baseline="-25000" dirty="0" smtClean="0"/>
              <a:t>S </a:t>
            </a:r>
            <a:r>
              <a:rPr lang="it-IT" dirty="0" smtClean="0"/>
              <a:t>= S, S-1, S-2……..-S</a:t>
            </a:r>
            <a:endParaRPr lang="it-IT" baseline="-25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7273" y="5839659"/>
            <a:ext cx="5571793" cy="13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0433" y="558366"/>
            <a:ext cx="8224469" cy="28340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4691"/>
            <a:ext cx="4614136" cy="202661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74" y="3477898"/>
            <a:ext cx="7528399" cy="7313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009" y="4220366"/>
            <a:ext cx="4976746" cy="2053967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4393009" y="4951841"/>
            <a:ext cx="994927" cy="59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4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10" y="3360420"/>
            <a:ext cx="3865644" cy="8079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405"/>
            <a:ext cx="4976746" cy="205396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1015" y="2821260"/>
            <a:ext cx="1056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carattere della rotazione  è la somma degli elementi diagonali. E’ una serie geometrica che converge al valore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r="10532"/>
          <a:stretch/>
        </p:blipFill>
        <p:spPr>
          <a:xfrm>
            <a:off x="3944937" y="3537502"/>
            <a:ext cx="7039015" cy="29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0" y="854524"/>
            <a:ext cx="7366041" cy="39498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67" r="42424"/>
          <a:stretch/>
        </p:blipFill>
        <p:spPr>
          <a:xfrm>
            <a:off x="2901559" y="4659447"/>
            <a:ext cx="2158851" cy="17748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07"/>
          <a:stretch/>
        </p:blipFill>
        <p:spPr>
          <a:xfrm>
            <a:off x="6835697" y="4804412"/>
            <a:ext cx="3021227" cy="17748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44283" y="256478"/>
            <a:ext cx="567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Discesa di Simmetria per assegnare la molteplicità di Spin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682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081"/>
            <a:ext cx="7894168" cy="23457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1" y="4418626"/>
            <a:ext cx="4421667" cy="8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222" y="529359"/>
            <a:ext cx="6659951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792" y="189651"/>
            <a:ext cx="5937403" cy="63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 19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1" y="165101"/>
            <a:ext cx="5508625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9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" y="1405054"/>
            <a:ext cx="3031419" cy="40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able 19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90" y="1405054"/>
            <a:ext cx="5452919" cy="399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7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6298" r="5703"/>
          <a:stretch/>
        </p:blipFill>
        <p:spPr>
          <a:xfrm>
            <a:off x="2090693" y="400829"/>
            <a:ext cx="7689767" cy="57893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49337" y="356843"/>
            <a:ext cx="29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Diagrammi di </a:t>
            </a:r>
            <a:r>
              <a:rPr lang="it-IT" dirty="0" err="1" smtClean="0"/>
              <a:t>Tanabe</a:t>
            </a:r>
            <a:r>
              <a:rPr lang="it-IT" dirty="0" smtClean="0"/>
              <a:t>-Sugano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4427033" y="4248441"/>
            <a:ext cx="22304" cy="1329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 flipV="1">
            <a:off x="4348976" y="3637183"/>
            <a:ext cx="4" cy="194031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4248615" y="3108956"/>
            <a:ext cx="22025" cy="2438055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8412481" y="2110151"/>
            <a:ext cx="10761" cy="353298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 flipV="1">
            <a:off x="8697951" y="3735659"/>
            <a:ext cx="4297" cy="194733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8595360" y="3277772"/>
            <a:ext cx="8415" cy="236302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8854648" y="4459458"/>
            <a:ext cx="7998" cy="1221191"/>
          </a:xfrm>
          <a:prstGeom prst="straightConnector1">
            <a:avLst/>
          </a:prstGeom>
          <a:ln w="222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12595" y="6204202"/>
            <a:ext cx="10942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[V(H</a:t>
            </a:r>
            <a:r>
              <a:rPr lang="it-IT" baseline="-25000" dirty="0" smtClean="0"/>
              <a:t>2</a:t>
            </a:r>
            <a:r>
              <a:rPr lang="it-IT" dirty="0" smtClean="0"/>
              <a:t>O)</a:t>
            </a:r>
            <a:r>
              <a:rPr lang="it-IT" baseline="-25000" dirty="0" smtClean="0"/>
              <a:t>6</a:t>
            </a:r>
            <a:r>
              <a:rPr lang="it-IT" dirty="0" smtClean="0"/>
              <a:t>] si osservano due bande a 17000 e 24000 cm</a:t>
            </a:r>
            <a:r>
              <a:rPr lang="it-IT" baseline="30000" dirty="0" smtClean="0"/>
              <a:t>-1</a:t>
            </a:r>
            <a:r>
              <a:rPr lang="it-IT" dirty="0" smtClean="0"/>
              <a:t>. con B = 860 cm</a:t>
            </a:r>
            <a:r>
              <a:rPr lang="it-IT" baseline="30000" dirty="0" smtClean="0"/>
              <a:t>-1</a:t>
            </a:r>
            <a:r>
              <a:rPr lang="it-IT" dirty="0" smtClean="0"/>
              <a:t>, si trova E/B = 19.8, e </a:t>
            </a:r>
            <a:r>
              <a:rPr lang="el-GR" dirty="0" smtClean="0"/>
              <a:t>Δ</a:t>
            </a:r>
            <a:r>
              <a:rPr lang="it-IT" dirty="0" smtClean="0"/>
              <a:t>/B = 25. Quindi </a:t>
            </a:r>
          </a:p>
          <a:p>
            <a:r>
              <a:rPr lang="el-GR" dirty="0" smtClean="0"/>
              <a:t>Δ</a:t>
            </a:r>
            <a:r>
              <a:rPr lang="it-IT" dirty="0" smtClean="0"/>
              <a:t> = 21500 </a:t>
            </a:r>
            <a:r>
              <a:rPr lang="it-IT" dirty="0"/>
              <a:t>cm</a:t>
            </a:r>
            <a:r>
              <a:rPr lang="it-IT" baseline="30000" dirty="0"/>
              <a:t>-1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 19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5101"/>
            <a:ext cx="4338638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2" y="205308"/>
            <a:ext cx="6634078" cy="397639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5258" y="3981716"/>
            <a:ext cx="10270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Momento angolare totale J = L+S, L+S-1, L+S-2,…..│L-S│</a:t>
            </a:r>
          </a:p>
          <a:p>
            <a:endParaRPr lang="it-IT" dirty="0"/>
          </a:p>
          <a:p>
            <a:r>
              <a:rPr lang="it-IT" dirty="0" smtClean="0"/>
              <a:t>Esempio degli stati elettronici  del Sodio atomico. Stato fondamentale 3s</a:t>
            </a:r>
            <a:r>
              <a:rPr lang="it-IT" baseline="30000" dirty="0" smtClean="0"/>
              <a:t>1</a:t>
            </a:r>
            <a:r>
              <a:rPr lang="it-IT" dirty="0" smtClean="0"/>
              <a:t> . Abbiamo M</a:t>
            </a:r>
            <a:r>
              <a:rPr lang="it-IT" baseline="-25000" dirty="0" smtClean="0"/>
              <a:t>L</a:t>
            </a:r>
            <a:r>
              <a:rPr lang="it-IT" dirty="0" smtClean="0"/>
              <a:t> = 0, </a:t>
            </a:r>
            <a:r>
              <a:rPr lang="it-IT" dirty="0" err="1" smtClean="0"/>
              <a:t>Ms</a:t>
            </a:r>
            <a:r>
              <a:rPr lang="it-IT" dirty="0" smtClean="0"/>
              <a:t> = ½. Lo stato è </a:t>
            </a:r>
            <a:r>
              <a:rPr lang="it-IT" baseline="30000" dirty="0" smtClean="0"/>
              <a:t>2</a:t>
            </a:r>
            <a:r>
              <a:rPr lang="it-IT" dirty="0" smtClean="0"/>
              <a:t>S</a:t>
            </a:r>
            <a:r>
              <a:rPr lang="it-IT" baseline="-25000" dirty="0" smtClean="0"/>
              <a:t>1/2 </a:t>
            </a:r>
            <a:r>
              <a:rPr lang="it-IT" dirty="0" smtClean="0"/>
              <a:t> </a:t>
            </a:r>
          </a:p>
          <a:p>
            <a:endParaRPr lang="it-IT" dirty="0"/>
          </a:p>
          <a:p>
            <a:r>
              <a:rPr lang="it-IT" dirty="0" smtClean="0"/>
              <a:t>Il primo stato eccitato ha configurazione 3p</a:t>
            </a:r>
            <a:r>
              <a:rPr lang="it-IT" baseline="30000" dirty="0" smtClean="0"/>
              <a:t>1</a:t>
            </a:r>
            <a:r>
              <a:rPr lang="it-IT" dirty="0" smtClean="0"/>
              <a:t> </a:t>
            </a:r>
            <a:r>
              <a:rPr lang="it-IT" dirty="0"/>
              <a:t>Abbiamo M</a:t>
            </a:r>
            <a:r>
              <a:rPr lang="it-IT" baseline="-25000" dirty="0"/>
              <a:t>L</a:t>
            </a:r>
            <a:r>
              <a:rPr lang="it-IT" dirty="0"/>
              <a:t> = </a:t>
            </a:r>
            <a:r>
              <a:rPr lang="it-IT" dirty="0" smtClean="0"/>
              <a:t>1, </a:t>
            </a:r>
            <a:r>
              <a:rPr lang="it-IT" dirty="0" err="1"/>
              <a:t>Ms</a:t>
            </a:r>
            <a:r>
              <a:rPr lang="it-IT" dirty="0"/>
              <a:t> = </a:t>
            </a:r>
            <a:r>
              <a:rPr lang="it-IT" dirty="0" smtClean="0"/>
              <a:t>½. Due possibili valori di J = 1+ ½ e 1- ½</a:t>
            </a:r>
          </a:p>
          <a:p>
            <a:r>
              <a:rPr lang="it-IT" dirty="0"/>
              <a:t>c</a:t>
            </a:r>
            <a:r>
              <a:rPr lang="it-IT" dirty="0" smtClean="0"/>
              <a:t>he classifichiamo come  </a:t>
            </a:r>
            <a:r>
              <a:rPr lang="it-IT" baseline="30000" dirty="0" smtClean="0"/>
              <a:t>2</a:t>
            </a:r>
            <a:r>
              <a:rPr lang="it-IT" dirty="0" smtClean="0"/>
              <a:t>P</a:t>
            </a:r>
            <a:r>
              <a:rPr lang="it-IT" baseline="-25000" dirty="0" smtClean="0"/>
              <a:t>3/2</a:t>
            </a:r>
            <a:r>
              <a:rPr lang="it-IT" dirty="0" smtClean="0"/>
              <a:t> e </a:t>
            </a:r>
            <a:r>
              <a:rPr lang="it-IT" baseline="30000" dirty="0" smtClean="0"/>
              <a:t>2</a:t>
            </a:r>
            <a:r>
              <a:rPr lang="it-IT" dirty="0" smtClean="0"/>
              <a:t>P</a:t>
            </a:r>
            <a:r>
              <a:rPr lang="it-IT" baseline="-25000" dirty="0" smtClean="0"/>
              <a:t>1/2</a:t>
            </a:r>
          </a:p>
          <a:p>
            <a:r>
              <a:rPr lang="it-IT" dirty="0" smtClean="0"/>
              <a:t> </a:t>
            </a:r>
            <a:endParaRPr lang="it-IT" baseline="30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474926" y="1728439"/>
            <a:ext cx="1951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/>
              <a:t>X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054790" y="2805657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Valore di J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13853" y="1926332"/>
            <a:ext cx="20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Molteplicità di spin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19937" y="321547"/>
            <a:ext cx="537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Termine spettroscopico (o atomico). Identifica in modo completo e sintetico un dato stato energetico derivante da una certa configurazione elettronica 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8308215" y="1849359"/>
            <a:ext cx="1120139" cy="1289331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939454" y="3487112"/>
            <a:ext cx="192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Dipende da M</a:t>
            </a:r>
            <a:r>
              <a:rPr lang="it-IT" baseline="-25000" dirty="0" smtClean="0"/>
              <a:t>L</a:t>
            </a:r>
            <a:endParaRPr lang="it-IT" baseline="-25000" dirty="0"/>
          </a:p>
        </p:txBody>
      </p:sp>
      <p:cxnSp>
        <p:nvCxnSpPr>
          <p:cNvPr id="13" name="Connettore 4 12"/>
          <p:cNvCxnSpPr/>
          <p:nvPr/>
        </p:nvCxnSpPr>
        <p:spPr>
          <a:xfrm rot="5400000">
            <a:off x="7892665" y="3031619"/>
            <a:ext cx="584657" cy="472510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 19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30200"/>
            <a:ext cx="8531225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3" y="1431378"/>
            <a:ext cx="4062415" cy="17021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8031"/>
            <a:ext cx="6179754" cy="14721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45" y="351795"/>
            <a:ext cx="2552080" cy="6139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541" y="2818910"/>
            <a:ext cx="3849050" cy="19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60" y="1233371"/>
            <a:ext cx="3222959" cy="43979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79" y="183100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67728" y="785392"/>
            <a:ext cx="4845300" cy="61139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84264" y="304750"/>
            <a:ext cx="819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Tabella dei </a:t>
            </a:r>
            <a:r>
              <a:rPr lang="it-IT" dirty="0" err="1" smtClean="0"/>
              <a:t>microstati</a:t>
            </a:r>
            <a:r>
              <a:rPr lang="it-IT" dirty="0" smtClean="0"/>
              <a:t> elettronici  per la configurazione p</a:t>
            </a:r>
            <a:r>
              <a:rPr lang="it-IT" baseline="30000" dirty="0" smtClean="0"/>
              <a:t>2</a:t>
            </a:r>
            <a:r>
              <a:rPr lang="it-IT" dirty="0" smtClean="0"/>
              <a:t> (per es. atomo di  carbonio)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31" y="6108742"/>
            <a:ext cx="3555825" cy="3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25342" y="274515"/>
            <a:ext cx="6074848" cy="6314178"/>
            <a:chOff x="125342" y="274515"/>
            <a:chExt cx="6074848" cy="631417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677" y="394180"/>
              <a:ext cx="6314178" cy="6074848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/>
            <p:cNvSpPr/>
            <p:nvPr/>
          </p:nvSpPr>
          <p:spPr>
            <a:xfrm>
              <a:off x="125342" y="6375748"/>
              <a:ext cx="4008328" cy="212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505206" y="89849"/>
            <a:ext cx="574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Tabella dei </a:t>
            </a:r>
            <a:r>
              <a:rPr lang="it-IT" dirty="0" err="1" smtClean="0"/>
              <a:t>microstati</a:t>
            </a:r>
            <a:r>
              <a:rPr lang="it-IT" dirty="0" smtClean="0"/>
              <a:t> elettronici  per la configurazione d2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6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3318" y="-446838"/>
            <a:ext cx="6037545" cy="77078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96220" y="18975"/>
            <a:ext cx="560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Tabella dei </a:t>
            </a:r>
            <a:r>
              <a:rPr lang="it-IT" dirty="0" err="1" smtClean="0"/>
              <a:t>microstati</a:t>
            </a:r>
            <a:r>
              <a:rPr lang="it-IT" dirty="0" smtClean="0"/>
              <a:t> elettronici  per la configurazione d3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79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9" y="1810220"/>
            <a:ext cx="8685365" cy="29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0937" y="951978"/>
            <a:ext cx="11856644" cy="8186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Regole di </a:t>
            </a:r>
            <a:r>
              <a:rPr lang="it-IT" sz="3600" dirty="0" err="1" smtClean="0"/>
              <a:t>Hund</a:t>
            </a:r>
            <a:r>
              <a:rPr lang="it-IT" sz="3600" dirty="0" smtClean="0"/>
              <a:t> per l’ordinamento energetico degli stati </a:t>
            </a:r>
          </a:p>
          <a:p>
            <a:endParaRPr lang="it-IT" sz="2400" dirty="0" smtClean="0"/>
          </a:p>
          <a:p>
            <a:pPr marL="342900" indent="-342900">
              <a:buAutoNum type="arabicParenR"/>
            </a:pPr>
            <a:r>
              <a:rPr lang="it-IT" sz="2400" dirty="0" smtClean="0"/>
              <a:t>Gli stati con la molteplicità di spin più alta sono più bassi in energia</a:t>
            </a:r>
          </a:p>
          <a:p>
            <a:r>
              <a:rPr lang="it-IT" sz="2400" dirty="0" smtClean="0"/>
              <a:t> </a:t>
            </a:r>
            <a:r>
              <a:rPr lang="it-IT" sz="2400" dirty="0"/>
              <a:t>P</a:t>
            </a:r>
            <a:r>
              <a:rPr lang="it-IT" sz="2400" dirty="0" smtClean="0"/>
              <a:t>er esempio tra </a:t>
            </a:r>
            <a:r>
              <a:rPr lang="it-IT" sz="2400" baseline="30000" dirty="0" smtClean="0"/>
              <a:t>1</a:t>
            </a:r>
            <a:r>
              <a:rPr lang="it-IT" sz="2400" dirty="0" smtClean="0"/>
              <a:t>D , </a:t>
            </a:r>
            <a:r>
              <a:rPr lang="it-IT" sz="2400" baseline="30000" dirty="0" smtClean="0"/>
              <a:t>3</a:t>
            </a:r>
            <a:r>
              <a:rPr lang="it-IT" sz="2400" dirty="0" smtClean="0"/>
              <a:t>P e </a:t>
            </a:r>
            <a:r>
              <a:rPr lang="it-IT" sz="2400" baseline="30000" dirty="0" smtClean="0"/>
              <a:t>1</a:t>
            </a:r>
            <a:r>
              <a:rPr lang="it-IT" sz="2400" dirty="0" smtClean="0"/>
              <a:t>S, </a:t>
            </a:r>
            <a:r>
              <a:rPr lang="it-IT" sz="2400" baseline="30000" dirty="0" smtClean="0"/>
              <a:t>3</a:t>
            </a:r>
            <a:r>
              <a:rPr lang="it-IT" sz="2400" dirty="0" smtClean="0"/>
              <a:t>P sarà il più basso</a:t>
            </a:r>
            <a:r>
              <a:rPr lang="it-IT" dirty="0" smtClean="0"/>
              <a:t>.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sz="2400" dirty="0" smtClean="0"/>
              <a:t>2) Tra gli stati con la medesima molteplicità di spin, è più basso in energia chi ha il momento </a:t>
            </a:r>
          </a:p>
          <a:p>
            <a:r>
              <a:rPr lang="it-IT" sz="2400" dirty="0" smtClean="0"/>
              <a:t>angolare più elevato.</a:t>
            </a:r>
          </a:p>
          <a:p>
            <a:endParaRPr lang="it-IT" sz="2400" dirty="0"/>
          </a:p>
          <a:p>
            <a:r>
              <a:rPr lang="it-IT" sz="2400" dirty="0" smtClean="0"/>
              <a:t>3) In atomi in cui la </a:t>
            </a:r>
            <a:r>
              <a:rPr lang="it-IT" sz="2400" dirty="0" err="1" smtClean="0"/>
              <a:t>shell</a:t>
            </a:r>
            <a:r>
              <a:rPr lang="it-IT" sz="2400" dirty="0" smtClean="0"/>
              <a:t> è riempita per più della metà (es. p</a:t>
            </a:r>
            <a:r>
              <a:rPr lang="it-IT" sz="2400" baseline="30000" dirty="0" smtClean="0"/>
              <a:t>4 </a:t>
            </a:r>
            <a:r>
              <a:rPr lang="it-IT" sz="2400" dirty="0" smtClean="0"/>
              <a:t>per un elemento del blocco p) </a:t>
            </a:r>
          </a:p>
          <a:p>
            <a:r>
              <a:rPr lang="it-IT" sz="2400" dirty="0" smtClean="0"/>
              <a:t>Il livello con il J più alto sarà il più basso in energia. Se la </a:t>
            </a:r>
            <a:r>
              <a:rPr lang="it-IT" sz="2400" dirty="0" err="1" smtClean="0"/>
              <a:t>shell</a:t>
            </a:r>
            <a:r>
              <a:rPr lang="it-IT" sz="2400" dirty="0" smtClean="0"/>
              <a:t> è riempita per meno della metà,</a:t>
            </a:r>
          </a:p>
          <a:p>
            <a:r>
              <a:rPr lang="it-IT" sz="2400" dirty="0" smtClean="0"/>
              <a:t>l’energia dello stato  sarà tanto più bassa quanto J è più basso. </a:t>
            </a:r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Nel caso del carbonio (o di un generico atomo p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  ) la variazione al netto delle tre regole </a:t>
            </a:r>
          </a:p>
          <a:p>
            <a:r>
              <a:rPr lang="it-IT" sz="2400" dirty="0" smtClean="0"/>
              <a:t>Darà : </a:t>
            </a:r>
            <a:r>
              <a:rPr lang="it-IT" sz="2400" baseline="30000" dirty="0" smtClean="0"/>
              <a:t>3</a:t>
            </a:r>
            <a:r>
              <a:rPr lang="it-IT" sz="2400" dirty="0" smtClean="0"/>
              <a:t>P</a:t>
            </a:r>
            <a:r>
              <a:rPr lang="it-IT" sz="2400" baseline="-25000" dirty="0" smtClean="0"/>
              <a:t>0</a:t>
            </a:r>
            <a:r>
              <a:rPr lang="it-IT" sz="2400" dirty="0" smtClean="0"/>
              <a:t> &lt; </a:t>
            </a:r>
            <a:r>
              <a:rPr lang="it-IT" sz="2400" baseline="30000" dirty="0" smtClean="0"/>
              <a:t>1</a:t>
            </a:r>
            <a:r>
              <a:rPr lang="it-IT" sz="2400" dirty="0" smtClean="0"/>
              <a:t>S</a:t>
            </a:r>
            <a:r>
              <a:rPr lang="it-IT" sz="2400" baseline="-25000" dirty="0" smtClean="0"/>
              <a:t>0</a:t>
            </a:r>
            <a:r>
              <a:rPr lang="it-IT" sz="2400" dirty="0" smtClean="0"/>
              <a:t>&lt; </a:t>
            </a:r>
            <a:r>
              <a:rPr lang="it-IT" sz="2400" baseline="30000" dirty="0" smtClean="0"/>
              <a:t>3</a:t>
            </a:r>
            <a:r>
              <a:rPr lang="it-IT" sz="2400" dirty="0" smtClean="0"/>
              <a:t>P</a:t>
            </a:r>
            <a:r>
              <a:rPr lang="it-IT" sz="2400" baseline="-25000" dirty="0" smtClean="0"/>
              <a:t>1</a:t>
            </a:r>
            <a:r>
              <a:rPr lang="it-IT" sz="2400" dirty="0" smtClean="0"/>
              <a:t> &lt; </a:t>
            </a:r>
            <a:r>
              <a:rPr lang="it-IT" sz="2400" baseline="30000" dirty="0" smtClean="0"/>
              <a:t>3</a:t>
            </a:r>
            <a:r>
              <a:rPr lang="it-IT" sz="2400" dirty="0" smtClean="0"/>
              <a:t>P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&lt; </a:t>
            </a:r>
            <a:r>
              <a:rPr lang="it-IT" sz="2400" baseline="30000" dirty="0" smtClean="0"/>
              <a:t>1</a:t>
            </a:r>
            <a:r>
              <a:rPr lang="it-IT" sz="2400" dirty="0" smtClean="0"/>
              <a:t>D</a:t>
            </a:r>
            <a:r>
              <a:rPr lang="it-IT" sz="2400" baseline="-25000" dirty="0" smtClean="0"/>
              <a:t>2  </a:t>
            </a:r>
            <a:r>
              <a:rPr lang="it-IT" sz="2400" dirty="0" smtClean="0"/>
              <a:t> ( vero solo se il termine J fosse quello dominante)</a:t>
            </a:r>
            <a:endParaRPr lang="it-IT" sz="2400" baseline="-250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baseline="30000" dirty="0" smtClean="0"/>
          </a:p>
          <a:p>
            <a:r>
              <a:rPr lang="it-IT" sz="2400" dirty="0" smtClean="0"/>
              <a:t> </a:t>
            </a:r>
            <a:endParaRPr lang="it-IT" sz="2400" dirty="0"/>
          </a:p>
          <a:p>
            <a:endParaRPr lang="it-IT" sz="2400" dirty="0" smtClean="0"/>
          </a:p>
          <a:p>
            <a:endParaRPr lang="it-IT" dirty="0" smtClean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34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4" y="1978991"/>
            <a:ext cx="7285958" cy="487900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4" y="395598"/>
            <a:ext cx="4453761" cy="6076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4" y="1390099"/>
            <a:ext cx="2357119" cy="8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425</Words>
  <Application>Microsoft Office PowerPoint</Application>
  <PresentationFormat>Widescreen</PresentationFormat>
  <Paragraphs>54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s.caramori</dc:creator>
  <cp:lastModifiedBy>Windows User</cp:lastModifiedBy>
  <cp:revision>22</cp:revision>
  <dcterms:created xsi:type="dcterms:W3CDTF">2020-03-26T12:25:26Z</dcterms:created>
  <dcterms:modified xsi:type="dcterms:W3CDTF">2020-04-22T09:09:35Z</dcterms:modified>
</cp:coreProperties>
</file>