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61" r:id="rId2"/>
    <p:sldId id="260" r:id="rId3"/>
    <p:sldId id="264" r:id="rId4"/>
    <p:sldId id="256" r:id="rId5"/>
    <p:sldId id="257" r:id="rId6"/>
    <p:sldId id="258" r:id="rId7"/>
    <p:sldId id="263" r:id="rId8"/>
    <p:sldId id="259" r:id="rId9"/>
    <p:sldId id="265" r:id="rId10"/>
    <p:sldId id="262" r:id="rId11"/>
    <p:sldId id="266" r:id="rId12"/>
    <p:sldId id="267" r:id="rId13"/>
    <p:sldId id="269" r:id="rId14"/>
    <p:sldId id="268" r:id="rId15"/>
    <p:sldId id="272" r:id="rId16"/>
    <p:sldId id="274" r:id="rId17"/>
    <p:sldId id="278" r:id="rId18"/>
    <p:sldId id="270" r:id="rId19"/>
    <p:sldId id="276" r:id="rId20"/>
    <p:sldId id="277" r:id="rId21"/>
    <p:sldId id="279" r:id="rId2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1E6749-47A7-4DA0-8CB6-4B2D04291213}" type="datetimeFigureOut">
              <a:rPr lang="it-IT" smtClean="0"/>
              <a:t>22/04/2020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E757BC-7ACC-4533-BF9C-25E9C251F4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9036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845634-D226-452F-BC8B-21B6B030A62F}" type="slidenum">
              <a:rPr lang="en-US" altLang="it-IT"/>
              <a:pPr/>
              <a:t>16</a:t>
            </a:fld>
            <a:endParaRPr lang="en-US" altLang="it-IT"/>
          </a:p>
        </p:txBody>
      </p:sp>
      <p:sp>
        <p:nvSpPr>
          <p:cNvPr id="201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5848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3E23B3-C96E-4D97-A962-DCE165BB1CDF}" type="slidenum">
              <a:rPr lang="en-US" altLang="it-IT"/>
              <a:pPr/>
              <a:t>19</a:t>
            </a:fld>
            <a:endParaRPr lang="en-US" altLang="it-IT"/>
          </a:p>
        </p:txBody>
      </p:sp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30500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C303DE-262C-4BBA-9906-9D67ED5C1806}" type="slidenum">
              <a:rPr lang="en-US" altLang="it-IT"/>
              <a:pPr/>
              <a:t>20</a:t>
            </a:fld>
            <a:endParaRPr lang="en-US" altLang="it-IT"/>
          </a:p>
        </p:txBody>
      </p:sp>
      <p:sp>
        <p:nvSpPr>
          <p:cNvPr id="190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25740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8245-4EB8-4FB1-9E01-37BB4FB07784}" type="datetimeFigureOut">
              <a:rPr lang="it-IT" smtClean="0"/>
              <a:t>22/04/2020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3113C-E4EC-47A2-B1B0-8CB3B62AA5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4029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8245-4EB8-4FB1-9E01-37BB4FB07784}" type="datetimeFigureOut">
              <a:rPr lang="it-IT" smtClean="0"/>
              <a:t>22/04/2020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3113C-E4EC-47A2-B1B0-8CB3B62AA5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4820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8245-4EB8-4FB1-9E01-37BB4FB07784}" type="datetimeFigureOut">
              <a:rPr lang="it-IT" smtClean="0"/>
              <a:t>22/04/2020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3113C-E4EC-47A2-B1B0-8CB3B62AA5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3139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8245-4EB8-4FB1-9E01-37BB4FB07784}" type="datetimeFigureOut">
              <a:rPr lang="it-IT" smtClean="0"/>
              <a:t>22/04/2020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3113C-E4EC-47A2-B1B0-8CB3B62AA5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8820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8245-4EB8-4FB1-9E01-37BB4FB07784}" type="datetimeFigureOut">
              <a:rPr lang="it-IT" smtClean="0"/>
              <a:t>22/04/2020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3113C-E4EC-47A2-B1B0-8CB3B62AA5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8706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8245-4EB8-4FB1-9E01-37BB4FB07784}" type="datetimeFigureOut">
              <a:rPr lang="it-IT" smtClean="0"/>
              <a:t>22/04/2020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3113C-E4EC-47A2-B1B0-8CB3B62AA5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596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8245-4EB8-4FB1-9E01-37BB4FB07784}" type="datetimeFigureOut">
              <a:rPr lang="it-IT" smtClean="0"/>
              <a:t>22/04/2020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3113C-E4EC-47A2-B1B0-8CB3B62AA5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0475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8245-4EB8-4FB1-9E01-37BB4FB07784}" type="datetimeFigureOut">
              <a:rPr lang="it-IT" smtClean="0"/>
              <a:t>22/04/2020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3113C-E4EC-47A2-B1B0-8CB3B62AA5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4810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8245-4EB8-4FB1-9E01-37BB4FB07784}" type="datetimeFigureOut">
              <a:rPr lang="it-IT" smtClean="0"/>
              <a:t>22/04/2020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3113C-E4EC-47A2-B1B0-8CB3B62AA5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857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8245-4EB8-4FB1-9E01-37BB4FB07784}" type="datetimeFigureOut">
              <a:rPr lang="it-IT" smtClean="0"/>
              <a:t>22/04/2020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3113C-E4EC-47A2-B1B0-8CB3B62AA5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6763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8245-4EB8-4FB1-9E01-37BB4FB07784}" type="datetimeFigureOut">
              <a:rPr lang="it-IT" smtClean="0"/>
              <a:t>22/04/2020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3113C-E4EC-47A2-B1B0-8CB3B62AA5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095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C8245-4EB8-4FB1-9E01-37BB4FB07784}" type="datetimeFigureOut">
              <a:rPr lang="it-IT" smtClean="0"/>
              <a:t>22/04/2020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3113C-E4EC-47A2-B1B0-8CB3B62AA5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7062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92" y="875100"/>
            <a:ext cx="4453761" cy="607636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2388"/>
            <a:ext cx="5922995" cy="1000022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267629" y="156117"/>
            <a:ext cx="3397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Funzione d’onda </a:t>
            </a:r>
            <a:r>
              <a:rPr lang="it-IT" dirty="0" err="1" smtClean="0"/>
              <a:t>monoelettronica</a:t>
            </a:r>
            <a:r>
              <a:rPr lang="it-IT" dirty="0" smtClean="0"/>
              <a:t> </a:t>
            </a:r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8447" y="1482736"/>
            <a:ext cx="6341374" cy="3446103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7037678" y="391634"/>
            <a:ext cx="39896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Esempio «classico» dei possibili valori di </a:t>
            </a:r>
          </a:p>
          <a:p>
            <a:r>
              <a:rPr lang="it-IT" dirty="0" smtClean="0"/>
              <a:t>m</a:t>
            </a:r>
            <a:r>
              <a:rPr lang="it-IT" baseline="-25000" dirty="0" smtClean="0"/>
              <a:t>l </a:t>
            </a:r>
            <a:r>
              <a:rPr lang="it-IT" dirty="0" smtClean="0"/>
              <a:t> per l=2  </a:t>
            </a:r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sellaDiTesto 8"/>
              <p:cNvSpPr txBox="1"/>
              <p:nvPr/>
            </p:nvSpPr>
            <p:spPr>
              <a:xfrm>
                <a:off x="0" y="3163847"/>
                <a:ext cx="7178760" cy="20083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dirty="0" smtClean="0"/>
                  <a:t>Possiamo classificare gli stati elettronici, i.e. configurazioni</a:t>
                </a:r>
                <a:r>
                  <a:rPr lang="it-IT" dirty="0"/>
                  <a:t> </a:t>
                </a:r>
                <a:r>
                  <a:rPr lang="it-IT" dirty="0" err="1" smtClean="0"/>
                  <a:t>polielettroniche</a:t>
                </a:r>
                <a:endParaRPr lang="it-IT" dirty="0" smtClean="0"/>
              </a:p>
              <a:p>
                <a:r>
                  <a:rPr lang="it-IT" dirty="0"/>
                  <a:t>u</a:t>
                </a:r>
                <a:r>
                  <a:rPr lang="it-IT" dirty="0" smtClean="0"/>
                  <a:t>tilizzando i numeri quantici  M</a:t>
                </a:r>
                <a:r>
                  <a:rPr lang="it-IT" baseline="-25000" dirty="0" smtClean="0"/>
                  <a:t>L</a:t>
                </a:r>
                <a:r>
                  <a:rPr lang="it-IT" dirty="0" smtClean="0"/>
                  <a:t> e M</a:t>
                </a:r>
                <a:r>
                  <a:rPr lang="it-IT" baseline="-25000" dirty="0" smtClean="0"/>
                  <a:t>S</a:t>
                </a:r>
                <a:r>
                  <a:rPr lang="it-IT" dirty="0" smtClean="0"/>
                  <a:t> </a:t>
                </a:r>
              </a:p>
              <a:p>
                <a:endParaRPr lang="it-IT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it-IT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𝑙𝑖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it-IT" dirty="0" smtClean="0"/>
              </a:p>
              <a:p>
                <a:endParaRPr lang="it-IT" dirty="0" smtClean="0"/>
              </a:p>
            </p:txBody>
          </p:sp>
        </mc:Choice>
        <mc:Fallback xmlns="">
          <p:sp>
            <p:nvSpPr>
              <p:cNvPr id="9" name="CasellaDiTes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163847"/>
                <a:ext cx="7178760" cy="2008370"/>
              </a:xfrm>
              <a:prstGeom prst="rect">
                <a:avLst/>
              </a:prstGeom>
              <a:blipFill rotWithShape="0">
                <a:blip r:embed="rId5"/>
                <a:stretch>
                  <a:fillRect l="-679" t="-152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ttangolo 9"/>
              <p:cNvSpPr/>
              <p:nvPr/>
            </p:nvSpPr>
            <p:spPr>
              <a:xfrm>
                <a:off x="2831063" y="4968395"/>
                <a:ext cx="1516634" cy="8712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r>
                        <a:rPr lang="it-IT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it-IT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10" name="Rettangolo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1063" y="4968395"/>
                <a:ext cx="1516634" cy="87126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asellaDiTesto 10"/>
          <p:cNvSpPr txBox="1"/>
          <p:nvPr/>
        </p:nvSpPr>
        <p:spPr>
          <a:xfrm>
            <a:off x="235814" y="6066264"/>
            <a:ext cx="27256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Dove M</a:t>
            </a:r>
            <a:r>
              <a:rPr lang="it-IT" baseline="-25000" dirty="0" smtClean="0"/>
              <a:t>L</a:t>
            </a:r>
            <a:r>
              <a:rPr lang="it-IT" dirty="0" smtClean="0"/>
              <a:t> = L, L-1, L-2…….-L</a:t>
            </a:r>
          </a:p>
          <a:p>
            <a:r>
              <a:rPr lang="it-IT" dirty="0" smtClean="0"/>
              <a:t>M</a:t>
            </a:r>
            <a:r>
              <a:rPr lang="it-IT" baseline="-25000" dirty="0" smtClean="0"/>
              <a:t>S </a:t>
            </a:r>
            <a:r>
              <a:rPr lang="it-IT" dirty="0" smtClean="0"/>
              <a:t>= S, S-1, S-2……..-S</a:t>
            </a:r>
            <a:endParaRPr lang="it-IT" baseline="-25000" dirty="0"/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7273" y="5839659"/>
            <a:ext cx="5571793" cy="131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48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10433" y="558366"/>
            <a:ext cx="8224469" cy="2834056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94691"/>
            <a:ext cx="4614136" cy="202661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6274" y="3477898"/>
            <a:ext cx="7528399" cy="731317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5009" y="4220366"/>
            <a:ext cx="4976746" cy="2053967"/>
          </a:xfrm>
          <a:prstGeom prst="rect">
            <a:avLst/>
          </a:prstGeom>
        </p:spPr>
      </p:pic>
      <p:sp>
        <p:nvSpPr>
          <p:cNvPr id="6" name="Freccia a destra 5"/>
          <p:cNvSpPr/>
          <p:nvPr/>
        </p:nvSpPr>
        <p:spPr>
          <a:xfrm>
            <a:off x="4393009" y="4951841"/>
            <a:ext cx="994927" cy="5910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345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610" y="3360420"/>
            <a:ext cx="3865644" cy="807997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2405"/>
            <a:ext cx="4976746" cy="2053967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591015" y="2821260"/>
            <a:ext cx="10566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Il carattere della rotazione  è la somma degli elementi diagonali. E’ una serie geometrica che converge al valore 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4"/>
          <a:srcRect r="10532"/>
          <a:stretch/>
        </p:blipFill>
        <p:spPr>
          <a:xfrm>
            <a:off x="3944937" y="3537502"/>
            <a:ext cx="7039015" cy="294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24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7220" y="854524"/>
            <a:ext cx="7366041" cy="3949888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467" r="42424"/>
          <a:stretch/>
        </p:blipFill>
        <p:spPr>
          <a:xfrm>
            <a:off x="2901559" y="4659447"/>
            <a:ext cx="2158851" cy="1774807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07"/>
          <a:stretch/>
        </p:blipFill>
        <p:spPr>
          <a:xfrm>
            <a:off x="6835697" y="4804412"/>
            <a:ext cx="3021227" cy="1774807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3044283" y="256478"/>
            <a:ext cx="5675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Discesa di Simmetria per assegnare la molteplicità di Spin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36826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2081"/>
            <a:ext cx="7894168" cy="2345723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31" y="4418626"/>
            <a:ext cx="4421667" cy="813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34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8222" y="529359"/>
            <a:ext cx="6659951" cy="601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43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4792" y="189651"/>
            <a:ext cx="5937403" cy="6308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34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2" descr="figure 19-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1" y="165101"/>
            <a:ext cx="5508625" cy="653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500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igure 19-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6" y="1405054"/>
            <a:ext cx="3031419" cy="4021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table 19-0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190" y="1405054"/>
            <a:ext cx="5452919" cy="3995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88720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6298" r="5703"/>
          <a:stretch/>
        </p:blipFill>
        <p:spPr>
          <a:xfrm>
            <a:off x="2090693" y="400829"/>
            <a:ext cx="7689767" cy="5789305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4449337" y="356843"/>
            <a:ext cx="2972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Diagrammi di </a:t>
            </a:r>
            <a:r>
              <a:rPr lang="it-IT" dirty="0" err="1" smtClean="0"/>
              <a:t>Tanabe</a:t>
            </a:r>
            <a:r>
              <a:rPr lang="it-IT" dirty="0" smtClean="0"/>
              <a:t>-Sugano </a:t>
            </a:r>
            <a:endParaRPr lang="it-IT" dirty="0"/>
          </a:p>
        </p:txBody>
      </p:sp>
      <p:cxnSp>
        <p:nvCxnSpPr>
          <p:cNvPr id="5" name="Connettore 2 4"/>
          <p:cNvCxnSpPr/>
          <p:nvPr/>
        </p:nvCxnSpPr>
        <p:spPr>
          <a:xfrm flipV="1">
            <a:off x="4427033" y="4248441"/>
            <a:ext cx="22304" cy="1329056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/>
          <p:cNvCxnSpPr/>
          <p:nvPr/>
        </p:nvCxnSpPr>
        <p:spPr>
          <a:xfrm flipH="1" flipV="1">
            <a:off x="4348976" y="3637183"/>
            <a:ext cx="4" cy="1940313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 flipH="1" flipV="1">
            <a:off x="4248615" y="3108956"/>
            <a:ext cx="22025" cy="2438055"/>
          </a:xfrm>
          <a:prstGeom prst="straightConnector1">
            <a:avLst/>
          </a:prstGeom>
          <a:ln w="2222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 flipH="1" flipV="1">
            <a:off x="8412481" y="2110151"/>
            <a:ext cx="10761" cy="3532988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 flipH="1" flipV="1">
            <a:off x="8697951" y="3735659"/>
            <a:ext cx="4297" cy="1947337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/>
          <p:nvPr/>
        </p:nvCxnSpPr>
        <p:spPr>
          <a:xfrm flipH="1" flipV="1">
            <a:off x="8595360" y="3277772"/>
            <a:ext cx="8415" cy="2363020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/>
          <p:nvPr/>
        </p:nvCxnSpPr>
        <p:spPr>
          <a:xfrm flipV="1">
            <a:off x="8854648" y="4459458"/>
            <a:ext cx="7998" cy="1221191"/>
          </a:xfrm>
          <a:prstGeom prst="straightConnector1">
            <a:avLst/>
          </a:prstGeom>
          <a:ln w="22225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412595" y="6204202"/>
            <a:ext cx="109422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In [V(H</a:t>
            </a:r>
            <a:r>
              <a:rPr lang="it-IT" baseline="-25000" dirty="0" smtClean="0"/>
              <a:t>2</a:t>
            </a:r>
            <a:r>
              <a:rPr lang="it-IT" dirty="0" smtClean="0"/>
              <a:t>O)</a:t>
            </a:r>
            <a:r>
              <a:rPr lang="it-IT" baseline="-25000" dirty="0" smtClean="0"/>
              <a:t>6</a:t>
            </a:r>
            <a:r>
              <a:rPr lang="it-IT" dirty="0" smtClean="0"/>
              <a:t>] si osservano due bande a 17000 e 24000 cm</a:t>
            </a:r>
            <a:r>
              <a:rPr lang="it-IT" baseline="30000" dirty="0" smtClean="0"/>
              <a:t>-1</a:t>
            </a:r>
            <a:r>
              <a:rPr lang="it-IT" dirty="0" smtClean="0"/>
              <a:t>. con B = 860 cm</a:t>
            </a:r>
            <a:r>
              <a:rPr lang="it-IT" baseline="30000" dirty="0" smtClean="0"/>
              <a:t>-1</a:t>
            </a:r>
            <a:r>
              <a:rPr lang="it-IT" dirty="0" smtClean="0"/>
              <a:t>, si trova E/B = 19.8, e </a:t>
            </a:r>
            <a:r>
              <a:rPr lang="el-GR" dirty="0" smtClean="0"/>
              <a:t>Δ</a:t>
            </a:r>
            <a:r>
              <a:rPr lang="it-IT" dirty="0" smtClean="0"/>
              <a:t>/B = 25. Quindi </a:t>
            </a:r>
          </a:p>
          <a:p>
            <a:r>
              <a:rPr lang="el-GR" dirty="0" smtClean="0"/>
              <a:t>Δ</a:t>
            </a:r>
            <a:r>
              <a:rPr lang="it-IT" dirty="0" smtClean="0"/>
              <a:t> = 21500 </a:t>
            </a:r>
            <a:r>
              <a:rPr lang="it-IT" dirty="0"/>
              <a:t>cm</a:t>
            </a:r>
            <a:r>
              <a:rPr lang="it-IT" baseline="30000" dirty="0"/>
              <a:t>-1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530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2" descr="figure 19-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165101"/>
            <a:ext cx="4338638" cy="653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698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12" y="205308"/>
            <a:ext cx="6634078" cy="3976399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535258" y="3981716"/>
            <a:ext cx="102702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Momento angolare totale J = L+S, L+S-1, L+S-2,…..│L-S│</a:t>
            </a:r>
          </a:p>
          <a:p>
            <a:endParaRPr lang="it-IT" dirty="0"/>
          </a:p>
          <a:p>
            <a:r>
              <a:rPr lang="it-IT" dirty="0" smtClean="0"/>
              <a:t>Esempio degli stati elettronici  del Sodio atomico. Stato fondamentale 3s</a:t>
            </a:r>
            <a:r>
              <a:rPr lang="it-IT" baseline="30000" dirty="0" smtClean="0"/>
              <a:t>1</a:t>
            </a:r>
            <a:r>
              <a:rPr lang="it-IT" dirty="0" smtClean="0"/>
              <a:t> . Abbiamo M</a:t>
            </a:r>
            <a:r>
              <a:rPr lang="it-IT" baseline="-25000" dirty="0" smtClean="0"/>
              <a:t>L</a:t>
            </a:r>
            <a:r>
              <a:rPr lang="it-IT" dirty="0" smtClean="0"/>
              <a:t> = 0, </a:t>
            </a:r>
            <a:r>
              <a:rPr lang="it-IT" dirty="0" err="1" smtClean="0"/>
              <a:t>Ms</a:t>
            </a:r>
            <a:r>
              <a:rPr lang="it-IT" dirty="0" smtClean="0"/>
              <a:t> = ½. Lo stato è </a:t>
            </a:r>
            <a:r>
              <a:rPr lang="it-IT" baseline="30000" dirty="0" smtClean="0"/>
              <a:t>2</a:t>
            </a:r>
            <a:r>
              <a:rPr lang="it-IT" dirty="0" smtClean="0"/>
              <a:t>S</a:t>
            </a:r>
            <a:r>
              <a:rPr lang="it-IT" baseline="-25000" dirty="0" smtClean="0"/>
              <a:t>1/2 </a:t>
            </a:r>
            <a:r>
              <a:rPr lang="it-IT" dirty="0" smtClean="0"/>
              <a:t> </a:t>
            </a:r>
          </a:p>
          <a:p>
            <a:endParaRPr lang="it-IT" dirty="0"/>
          </a:p>
          <a:p>
            <a:r>
              <a:rPr lang="it-IT" dirty="0" smtClean="0"/>
              <a:t>Il primo stato eccitato ha configurazione 3p</a:t>
            </a:r>
            <a:r>
              <a:rPr lang="it-IT" baseline="30000" dirty="0" smtClean="0"/>
              <a:t>1</a:t>
            </a:r>
            <a:r>
              <a:rPr lang="it-IT" dirty="0" smtClean="0"/>
              <a:t> </a:t>
            </a:r>
            <a:r>
              <a:rPr lang="it-IT" dirty="0"/>
              <a:t>Abbiamo M</a:t>
            </a:r>
            <a:r>
              <a:rPr lang="it-IT" baseline="-25000" dirty="0"/>
              <a:t>L</a:t>
            </a:r>
            <a:r>
              <a:rPr lang="it-IT" dirty="0"/>
              <a:t> = </a:t>
            </a:r>
            <a:r>
              <a:rPr lang="it-IT" dirty="0" smtClean="0"/>
              <a:t>1, </a:t>
            </a:r>
            <a:r>
              <a:rPr lang="it-IT" dirty="0" err="1"/>
              <a:t>Ms</a:t>
            </a:r>
            <a:r>
              <a:rPr lang="it-IT" dirty="0"/>
              <a:t> = </a:t>
            </a:r>
            <a:r>
              <a:rPr lang="it-IT" dirty="0" smtClean="0"/>
              <a:t>½. Due possibili valori di J = 1+ ½ e 1- ½</a:t>
            </a:r>
          </a:p>
          <a:p>
            <a:r>
              <a:rPr lang="it-IT" dirty="0"/>
              <a:t>c</a:t>
            </a:r>
            <a:r>
              <a:rPr lang="it-IT" dirty="0" smtClean="0"/>
              <a:t>he classifichiamo come  </a:t>
            </a:r>
            <a:r>
              <a:rPr lang="it-IT" baseline="30000" dirty="0" smtClean="0"/>
              <a:t>2</a:t>
            </a:r>
            <a:r>
              <a:rPr lang="it-IT" dirty="0" smtClean="0"/>
              <a:t>P</a:t>
            </a:r>
            <a:r>
              <a:rPr lang="it-IT" baseline="-25000" dirty="0" smtClean="0"/>
              <a:t>3/2</a:t>
            </a:r>
            <a:r>
              <a:rPr lang="it-IT" dirty="0" smtClean="0"/>
              <a:t> e </a:t>
            </a:r>
            <a:r>
              <a:rPr lang="it-IT" baseline="30000" dirty="0" smtClean="0"/>
              <a:t>2</a:t>
            </a:r>
            <a:r>
              <a:rPr lang="it-IT" dirty="0" smtClean="0"/>
              <a:t>P</a:t>
            </a:r>
            <a:r>
              <a:rPr lang="it-IT" baseline="-25000" dirty="0" smtClean="0"/>
              <a:t>1/2</a:t>
            </a:r>
          </a:p>
          <a:p>
            <a:r>
              <a:rPr lang="it-IT" dirty="0" smtClean="0"/>
              <a:t> </a:t>
            </a:r>
            <a:endParaRPr lang="it-IT" baseline="300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8474926" y="1728439"/>
            <a:ext cx="19514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800" dirty="0" smtClean="0"/>
              <a:t>X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9054790" y="2805657"/>
            <a:ext cx="1135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Valore di J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6613853" y="1926332"/>
            <a:ext cx="2029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Molteplicità di spin 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6519937" y="321547"/>
            <a:ext cx="53784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Termine spettroscopico (o atomico). Identifica in modo completo e sintetico un dato stato energetico derivante da una certa configurazione elettronica </a:t>
            </a:r>
            <a:endParaRPr lang="it-IT" dirty="0"/>
          </a:p>
        </p:txBody>
      </p:sp>
      <p:sp>
        <p:nvSpPr>
          <p:cNvPr id="9" name="Ovale 8"/>
          <p:cNvSpPr/>
          <p:nvPr/>
        </p:nvSpPr>
        <p:spPr>
          <a:xfrm>
            <a:off x="8308215" y="1849359"/>
            <a:ext cx="1120139" cy="1289331"/>
          </a:xfrm>
          <a:prstGeom prst="ellipse">
            <a:avLst/>
          </a:prstGeom>
          <a:solidFill>
            <a:schemeClr val="accent1"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6939454" y="3487112"/>
            <a:ext cx="1928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Dipende da M</a:t>
            </a:r>
            <a:r>
              <a:rPr lang="it-IT" baseline="-25000" dirty="0" smtClean="0"/>
              <a:t>L</a:t>
            </a:r>
            <a:endParaRPr lang="it-IT" baseline="-25000" dirty="0"/>
          </a:p>
        </p:txBody>
      </p:sp>
      <p:cxnSp>
        <p:nvCxnSpPr>
          <p:cNvPr id="13" name="Connettore 4 12"/>
          <p:cNvCxnSpPr/>
          <p:nvPr/>
        </p:nvCxnSpPr>
        <p:spPr>
          <a:xfrm rot="5400000">
            <a:off x="7892665" y="3031619"/>
            <a:ext cx="584657" cy="472510"/>
          </a:xfrm>
          <a:prstGeom prst="bentConnector3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006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 descr="figure 19-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330200"/>
            <a:ext cx="8531225" cy="620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921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443" y="1431378"/>
            <a:ext cx="4062415" cy="1702117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68031"/>
            <a:ext cx="6179754" cy="1472148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145" y="351795"/>
            <a:ext cx="2552080" cy="613944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4541" y="2818910"/>
            <a:ext cx="3849050" cy="196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987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560" y="1233371"/>
            <a:ext cx="3222959" cy="4397996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079" y="1831007"/>
            <a:ext cx="1733550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37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967728" y="785392"/>
            <a:ext cx="4845300" cy="6113934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2184264" y="304750"/>
            <a:ext cx="8199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Tabella dei </a:t>
            </a:r>
            <a:r>
              <a:rPr lang="it-IT" dirty="0" err="1" smtClean="0"/>
              <a:t>microstati</a:t>
            </a:r>
            <a:r>
              <a:rPr lang="it-IT" dirty="0" smtClean="0"/>
              <a:t> elettronici  per la configurazione p</a:t>
            </a:r>
            <a:r>
              <a:rPr lang="it-IT" baseline="30000" dirty="0" smtClean="0"/>
              <a:t>2</a:t>
            </a:r>
            <a:r>
              <a:rPr lang="it-IT" dirty="0" smtClean="0"/>
              <a:t> (per es. atomo di  carbonio)</a:t>
            </a:r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331" y="6108742"/>
            <a:ext cx="3555825" cy="312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40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/>
          <p:cNvGrpSpPr/>
          <p:nvPr/>
        </p:nvGrpSpPr>
        <p:grpSpPr>
          <a:xfrm>
            <a:off x="125342" y="274515"/>
            <a:ext cx="6074848" cy="6314178"/>
            <a:chOff x="125342" y="274515"/>
            <a:chExt cx="6074848" cy="6314178"/>
          </a:xfrm>
        </p:grpSpPr>
        <p:pic>
          <p:nvPicPr>
            <p:cNvPr id="4" name="Immagin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5677" y="394180"/>
              <a:ext cx="6314178" cy="6074848"/>
            </a:xfrm>
            <a:prstGeom prst="rect">
              <a:avLst/>
            </a:prstGeom>
            <a:ln>
              <a:noFill/>
            </a:ln>
          </p:spPr>
        </p:pic>
        <p:sp>
          <p:nvSpPr>
            <p:cNvPr id="5" name="Rettangolo 4"/>
            <p:cNvSpPr/>
            <p:nvPr/>
          </p:nvSpPr>
          <p:spPr>
            <a:xfrm>
              <a:off x="125342" y="6375748"/>
              <a:ext cx="4008328" cy="2129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7" name="CasellaDiTesto 6"/>
          <p:cNvSpPr txBox="1"/>
          <p:nvPr/>
        </p:nvSpPr>
        <p:spPr>
          <a:xfrm>
            <a:off x="2505206" y="89849"/>
            <a:ext cx="5741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Tabella dei </a:t>
            </a:r>
            <a:r>
              <a:rPr lang="it-IT" dirty="0" err="1" smtClean="0"/>
              <a:t>microstati</a:t>
            </a:r>
            <a:r>
              <a:rPr lang="it-IT" dirty="0" smtClean="0"/>
              <a:t> elettronici  per la configurazione d2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3068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943318" y="-446838"/>
            <a:ext cx="6037545" cy="7707836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196220" y="18975"/>
            <a:ext cx="5600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Tabella dei </a:t>
            </a:r>
            <a:r>
              <a:rPr lang="it-IT" dirty="0" err="1" smtClean="0"/>
              <a:t>microstati</a:t>
            </a:r>
            <a:r>
              <a:rPr lang="it-IT" dirty="0" smtClean="0"/>
              <a:t> elettronici  per la configurazione d3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3792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7739" y="1810220"/>
            <a:ext cx="8685365" cy="296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69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50937" y="951978"/>
            <a:ext cx="11856644" cy="81868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 smtClean="0"/>
              <a:t>Regole di </a:t>
            </a:r>
            <a:r>
              <a:rPr lang="it-IT" sz="3600" dirty="0" err="1" smtClean="0"/>
              <a:t>Hund</a:t>
            </a:r>
            <a:r>
              <a:rPr lang="it-IT" sz="3600" dirty="0" smtClean="0"/>
              <a:t> per l’ordinamento energetico degli stati </a:t>
            </a:r>
          </a:p>
          <a:p>
            <a:endParaRPr lang="it-IT" sz="2400" dirty="0" smtClean="0"/>
          </a:p>
          <a:p>
            <a:pPr marL="342900" indent="-342900">
              <a:buAutoNum type="arabicParenR"/>
            </a:pPr>
            <a:r>
              <a:rPr lang="it-IT" sz="2400" dirty="0" smtClean="0"/>
              <a:t>Gli stati con la molteplicità di spin più alta sono più bassi in energia</a:t>
            </a:r>
          </a:p>
          <a:p>
            <a:r>
              <a:rPr lang="it-IT" sz="2400" dirty="0" smtClean="0"/>
              <a:t> </a:t>
            </a:r>
            <a:r>
              <a:rPr lang="it-IT" sz="2400" dirty="0"/>
              <a:t>P</a:t>
            </a:r>
            <a:r>
              <a:rPr lang="it-IT" sz="2400" dirty="0" smtClean="0"/>
              <a:t>er esempio tra </a:t>
            </a:r>
            <a:r>
              <a:rPr lang="it-IT" sz="2400" baseline="30000" dirty="0" smtClean="0"/>
              <a:t>1</a:t>
            </a:r>
            <a:r>
              <a:rPr lang="it-IT" sz="2400" dirty="0" smtClean="0"/>
              <a:t>D , </a:t>
            </a:r>
            <a:r>
              <a:rPr lang="it-IT" sz="2400" baseline="30000" dirty="0" smtClean="0"/>
              <a:t>3</a:t>
            </a:r>
            <a:r>
              <a:rPr lang="it-IT" sz="2400" dirty="0" smtClean="0"/>
              <a:t>P e </a:t>
            </a:r>
            <a:r>
              <a:rPr lang="it-IT" sz="2400" baseline="30000" dirty="0" smtClean="0"/>
              <a:t>1</a:t>
            </a:r>
            <a:r>
              <a:rPr lang="it-IT" sz="2400" dirty="0" smtClean="0"/>
              <a:t>S, </a:t>
            </a:r>
            <a:r>
              <a:rPr lang="it-IT" sz="2400" baseline="30000" dirty="0" smtClean="0"/>
              <a:t>3</a:t>
            </a:r>
            <a:r>
              <a:rPr lang="it-IT" sz="2400" dirty="0" smtClean="0"/>
              <a:t>P sarà il più basso</a:t>
            </a:r>
            <a:r>
              <a:rPr lang="it-IT" dirty="0" smtClean="0"/>
              <a:t>. </a:t>
            </a:r>
          </a:p>
          <a:p>
            <a:endParaRPr lang="it-IT" dirty="0"/>
          </a:p>
          <a:p>
            <a:endParaRPr lang="it-IT" dirty="0" smtClean="0"/>
          </a:p>
          <a:p>
            <a:r>
              <a:rPr lang="it-IT" sz="2400" dirty="0" smtClean="0"/>
              <a:t>2) Tra gli stati con la medesima molteplicità di spin, è più basso in energia chi ha il momento </a:t>
            </a:r>
          </a:p>
          <a:p>
            <a:r>
              <a:rPr lang="it-IT" sz="2400" dirty="0" smtClean="0"/>
              <a:t>angolare più elevato.</a:t>
            </a:r>
          </a:p>
          <a:p>
            <a:endParaRPr lang="it-IT" sz="2400" dirty="0"/>
          </a:p>
          <a:p>
            <a:r>
              <a:rPr lang="it-IT" sz="2400" dirty="0" smtClean="0"/>
              <a:t>3) In atomi in cui la </a:t>
            </a:r>
            <a:r>
              <a:rPr lang="it-IT" sz="2400" dirty="0" err="1" smtClean="0"/>
              <a:t>shell</a:t>
            </a:r>
            <a:r>
              <a:rPr lang="it-IT" sz="2400" dirty="0" smtClean="0"/>
              <a:t> è riempita per più della metà (es. p</a:t>
            </a:r>
            <a:r>
              <a:rPr lang="it-IT" sz="2400" baseline="30000" dirty="0" smtClean="0"/>
              <a:t>4 </a:t>
            </a:r>
            <a:r>
              <a:rPr lang="it-IT" sz="2400" dirty="0" smtClean="0"/>
              <a:t>per un elemento del blocco p) </a:t>
            </a:r>
          </a:p>
          <a:p>
            <a:r>
              <a:rPr lang="it-IT" sz="2400" dirty="0" smtClean="0"/>
              <a:t>Il livello con il J più alto sarà il più basso in energia. Se la </a:t>
            </a:r>
            <a:r>
              <a:rPr lang="it-IT" sz="2400" dirty="0" err="1" smtClean="0"/>
              <a:t>shell</a:t>
            </a:r>
            <a:r>
              <a:rPr lang="it-IT" sz="2400" dirty="0" smtClean="0"/>
              <a:t> è riempita per meno della metà,</a:t>
            </a:r>
          </a:p>
          <a:p>
            <a:r>
              <a:rPr lang="it-IT" sz="2400" dirty="0" smtClean="0"/>
              <a:t>l’energia dello stato  sarà tanto più bassa quanto J è più basso. </a:t>
            </a:r>
            <a:endParaRPr lang="it-IT" sz="2400" dirty="0"/>
          </a:p>
          <a:p>
            <a:endParaRPr lang="it-IT" sz="2400" dirty="0" smtClean="0"/>
          </a:p>
          <a:p>
            <a:r>
              <a:rPr lang="it-IT" sz="2400" dirty="0" smtClean="0"/>
              <a:t>Nel caso del carbonio (o di un generico atomo p</a:t>
            </a:r>
            <a:r>
              <a:rPr lang="it-IT" sz="2400" baseline="30000" dirty="0" smtClean="0"/>
              <a:t>2</a:t>
            </a:r>
            <a:r>
              <a:rPr lang="it-IT" sz="2400" dirty="0" smtClean="0"/>
              <a:t>  ) la variazione al netto delle tre regole </a:t>
            </a:r>
          </a:p>
          <a:p>
            <a:r>
              <a:rPr lang="it-IT" sz="2400" dirty="0" smtClean="0"/>
              <a:t>Darà : </a:t>
            </a:r>
            <a:r>
              <a:rPr lang="it-IT" sz="2400" baseline="30000" dirty="0" smtClean="0"/>
              <a:t>3</a:t>
            </a:r>
            <a:r>
              <a:rPr lang="it-IT" sz="2400" dirty="0" smtClean="0"/>
              <a:t>P</a:t>
            </a:r>
            <a:r>
              <a:rPr lang="it-IT" sz="2400" baseline="-25000" dirty="0" smtClean="0"/>
              <a:t>0</a:t>
            </a:r>
            <a:r>
              <a:rPr lang="it-IT" sz="2400" dirty="0" smtClean="0"/>
              <a:t> &lt; </a:t>
            </a:r>
            <a:r>
              <a:rPr lang="it-IT" sz="2400" baseline="30000" dirty="0" smtClean="0"/>
              <a:t>1</a:t>
            </a:r>
            <a:r>
              <a:rPr lang="it-IT" sz="2400" dirty="0" smtClean="0"/>
              <a:t>S</a:t>
            </a:r>
            <a:r>
              <a:rPr lang="it-IT" sz="2400" baseline="-25000" dirty="0" smtClean="0"/>
              <a:t>0</a:t>
            </a:r>
            <a:r>
              <a:rPr lang="it-IT" sz="2400" dirty="0" smtClean="0"/>
              <a:t>&lt; </a:t>
            </a:r>
            <a:r>
              <a:rPr lang="it-IT" sz="2400" baseline="30000" dirty="0" smtClean="0"/>
              <a:t>3</a:t>
            </a:r>
            <a:r>
              <a:rPr lang="it-IT" sz="2400" dirty="0" smtClean="0"/>
              <a:t>P</a:t>
            </a:r>
            <a:r>
              <a:rPr lang="it-IT" sz="2400" baseline="-25000" dirty="0" smtClean="0"/>
              <a:t>1</a:t>
            </a:r>
            <a:r>
              <a:rPr lang="it-IT" sz="2400" dirty="0" smtClean="0"/>
              <a:t> &lt; </a:t>
            </a:r>
            <a:r>
              <a:rPr lang="it-IT" sz="2400" baseline="30000" dirty="0" smtClean="0"/>
              <a:t>3</a:t>
            </a:r>
            <a:r>
              <a:rPr lang="it-IT" sz="2400" dirty="0" smtClean="0"/>
              <a:t>P</a:t>
            </a:r>
            <a:r>
              <a:rPr lang="it-IT" sz="2400" baseline="-25000" dirty="0" smtClean="0"/>
              <a:t>2</a:t>
            </a:r>
            <a:r>
              <a:rPr lang="it-IT" sz="2400" dirty="0" smtClean="0"/>
              <a:t> &lt; </a:t>
            </a:r>
            <a:r>
              <a:rPr lang="it-IT" sz="2400" baseline="30000" dirty="0" smtClean="0"/>
              <a:t>1</a:t>
            </a:r>
            <a:r>
              <a:rPr lang="it-IT" sz="2400" dirty="0" smtClean="0"/>
              <a:t>D</a:t>
            </a:r>
            <a:r>
              <a:rPr lang="it-IT" sz="2400" baseline="-25000" dirty="0" smtClean="0"/>
              <a:t>2  </a:t>
            </a:r>
            <a:r>
              <a:rPr lang="it-IT" sz="2400" dirty="0" smtClean="0"/>
              <a:t> ( vero solo se il termine J fosse quello dominante)</a:t>
            </a:r>
            <a:endParaRPr lang="it-IT" sz="2400" baseline="-25000" dirty="0" smtClean="0"/>
          </a:p>
          <a:p>
            <a:endParaRPr lang="it-IT" sz="2400" dirty="0" smtClean="0"/>
          </a:p>
          <a:p>
            <a:endParaRPr lang="it-IT" sz="2400" dirty="0" smtClean="0"/>
          </a:p>
          <a:p>
            <a:endParaRPr lang="it-IT" sz="2400" baseline="30000" dirty="0" smtClean="0"/>
          </a:p>
          <a:p>
            <a:r>
              <a:rPr lang="it-IT" sz="2400" dirty="0" smtClean="0"/>
              <a:t> </a:t>
            </a:r>
            <a:endParaRPr lang="it-IT" sz="2400" dirty="0"/>
          </a:p>
          <a:p>
            <a:endParaRPr lang="it-IT" sz="2400" dirty="0" smtClean="0"/>
          </a:p>
          <a:p>
            <a:endParaRPr lang="it-IT" dirty="0" smtClean="0"/>
          </a:p>
          <a:p>
            <a:pPr marL="342900" indent="-342900">
              <a:buAutoNum type="arabicParenR"/>
            </a:pPr>
            <a:endParaRPr lang="it-IT" dirty="0"/>
          </a:p>
          <a:p>
            <a:pPr marL="342900" indent="-342900">
              <a:buAutoNum type="arabicParenR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9345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54" y="1978991"/>
            <a:ext cx="7285958" cy="4879009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754" y="395598"/>
            <a:ext cx="4453761" cy="60763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754" y="1390099"/>
            <a:ext cx="2357119" cy="81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16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1068</TotalTime>
  <Words>425</Words>
  <Application>Microsoft Office PowerPoint</Application>
  <PresentationFormat>Widescreen</PresentationFormat>
  <Paragraphs>54</Paragraphs>
  <Slides>21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s.caramori</dc:creator>
  <cp:lastModifiedBy>Windows User</cp:lastModifiedBy>
  <cp:revision>22</cp:revision>
  <dcterms:created xsi:type="dcterms:W3CDTF">2020-03-26T12:25:26Z</dcterms:created>
  <dcterms:modified xsi:type="dcterms:W3CDTF">2020-04-22T09:09:35Z</dcterms:modified>
</cp:coreProperties>
</file>