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54" autoAdjust="0"/>
  </p:normalViewPr>
  <p:slideViewPr>
    <p:cSldViewPr>
      <p:cViewPr>
        <p:scale>
          <a:sx n="114" d="100"/>
          <a:sy n="114" d="100"/>
        </p:scale>
        <p:origin x="-147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5BA0-B9D5-4B93-BACB-DB440C303F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CFB8-364D-4C63-8672-B3B663723B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5BA0-B9D5-4B93-BACB-DB440C303F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CFB8-364D-4C63-8672-B3B663723B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8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5BA0-B9D5-4B93-BACB-DB440C303F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CFB8-364D-4C63-8672-B3B663723B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5BA0-B9D5-4B93-BACB-DB440C303F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CFB8-364D-4C63-8672-B3B663723B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7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5BA0-B9D5-4B93-BACB-DB440C303F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CFB8-364D-4C63-8672-B3B663723B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5BA0-B9D5-4B93-BACB-DB440C303F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CFB8-364D-4C63-8672-B3B663723B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4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5BA0-B9D5-4B93-BACB-DB440C303F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CFB8-364D-4C63-8672-B3B663723B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0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5BA0-B9D5-4B93-BACB-DB440C303F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CFB8-364D-4C63-8672-B3B663723B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0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5BA0-B9D5-4B93-BACB-DB440C303F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CFB8-364D-4C63-8672-B3B663723B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8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5BA0-B9D5-4B93-BACB-DB440C303F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CFB8-364D-4C63-8672-B3B663723B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5BA0-B9D5-4B93-BACB-DB440C303F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CFB8-364D-4C63-8672-B3B663723B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5BA0-B9D5-4B93-BACB-DB440C303F2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0CFB8-364D-4C63-8672-B3B663723B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8860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209800" y="479836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Piastra</a:t>
            </a:r>
            <a:r>
              <a:rPr lang="en-US" sz="1200" dirty="0" smtClean="0"/>
              <a:t> </a:t>
            </a:r>
            <a:r>
              <a:rPr lang="en-US" sz="1200" dirty="0" err="1" smtClean="0"/>
              <a:t>riscaldante</a:t>
            </a:r>
            <a:r>
              <a:rPr lang="en-US" sz="1200" dirty="0" smtClean="0"/>
              <a:t> e </a:t>
            </a:r>
            <a:r>
              <a:rPr lang="en-US" sz="1200" dirty="0" err="1" smtClean="0"/>
              <a:t>agitante</a:t>
            </a:r>
            <a:endParaRPr lang="en-US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09800" y="3962400"/>
            <a:ext cx="952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Bagno</a:t>
            </a:r>
            <a:r>
              <a:rPr lang="en-US" sz="1200" dirty="0" smtClean="0"/>
              <a:t> </a:t>
            </a:r>
            <a:r>
              <a:rPr lang="en-US" sz="1200" dirty="0" err="1" smtClean="0"/>
              <a:t>d’olio</a:t>
            </a:r>
            <a:endParaRPr lang="en-US" sz="1200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1828800" y="3281362"/>
            <a:ext cx="533400" cy="5286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422234" y="3096696"/>
            <a:ext cx="1997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1)</a:t>
            </a:r>
            <a:r>
              <a:rPr lang="en-US" sz="1200" dirty="0" err="1" smtClean="0"/>
              <a:t>Acido</a:t>
            </a:r>
            <a:r>
              <a:rPr lang="en-US" sz="1200" dirty="0" smtClean="0"/>
              <a:t> </a:t>
            </a:r>
            <a:r>
              <a:rPr lang="en-US" sz="1200" dirty="0" err="1" smtClean="0"/>
              <a:t>propionico</a:t>
            </a:r>
            <a:endParaRPr lang="en-US" sz="1200" dirty="0" smtClean="0"/>
          </a:p>
          <a:p>
            <a:r>
              <a:rPr lang="en-US" sz="1200" dirty="0" smtClean="0"/>
              <a:t>2) </a:t>
            </a:r>
            <a:r>
              <a:rPr lang="en-US" sz="1200" dirty="0" err="1" smtClean="0"/>
              <a:t>Pirrolo</a:t>
            </a:r>
            <a:endParaRPr lang="en-US" sz="1200" dirty="0" smtClean="0"/>
          </a:p>
          <a:p>
            <a:r>
              <a:rPr lang="en-US" sz="1200" dirty="0" smtClean="0"/>
              <a:t>3) </a:t>
            </a:r>
            <a:r>
              <a:rPr lang="en-US" sz="1200" dirty="0" err="1" smtClean="0"/>
              <a:t>Benzaldeide</a:t>
            </a:r>
            <a:endParaRPr lang="en-US" sz="1200" dirty="0" smtClean="0"/>
          </a:p>
          <a:p>
            <a:r>
              <a:rPr lang="en-US" sz="1200" dirty="0" smtClean="0"/>
              <a:t>4) </a:t>
            </a:r>
            <a:r>
              <a:rPr lang="en-US" sz="1200" dirty="0" err="1" smtClean="0"/>
              <a:t>Riflusso</a:t>
            </a:r>
            <a:r>
              <a:rPr lang="en-US" sz="1200" dirty="0" smtClean="0"/>
              <a:t> per 1h</a:t>
            </a:r>
            <a:endParaRPr lang="en-US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191000" y="2748104"/>
            <a:ext cx="4748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Work out:</a:t>
            </a:r>
          </a:p>
          <a:p>
            <a:r>
              <a:rPr lang="en-US" dirty="0" err="1" smtClean="0"/>
              <a:t>Filtrazione</a:t>
            </a:r>
            <a:r>
              <a:rPr lang="en-US" dirty="0" smtClean="0"/>
              <a:t> sotto </a:t>
            </a:r>
            <a:r>
              <a:rPr lang="en-US" dirty="0" err="1" smtClean="0"/>
              <a:t>vuoto,e</a:t>
            </a:r>
            <a:r>
              <a:rPr lang="en-US" dirty="0" smtClean="0"/>
              <a:t> </a:t>
            </a:r>
            <a:r>
              <a:rPr lang="en-US" dirty="0" err="1" smtClean="0"/>
              <a:t>lavaggio</a:t>
            </a:r>
            <a:r>
              <a:rPr lang="en-US" dirty="0" smtClean="0"/>
              <a:t> con </a:t>
            </a:r>
            <a:r>
              <a:rPr lang="en-US" dirty="0" err="1" smtClean="0"/>
              <a:t>Metanolo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19800" y="152400"/>
            <a:ext cx="280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Org. Chem. 1967, 32, 476.</a:t>
            </a:r>
            <a:endParaRPr lang="en-US" dirty="0"/>
          </a:p>
        </p:txBody>
      </p:sp>
      <p:grpSp>
        <p:nvGrpSpPr>
          <p:cNvPr id="12" name="Gruppo 11"/>
          <p:cNvGrpSpPr/>
          <p:nvPr/>
        </p:nvGrpSpPr>
        <p:grpSpPr>
          <a:xfrm>
            <a:off x="3993066" y="3508477"/>
            <a:ext cx="1315243" cy="1322563"/>
            <a:chOff x="3993066" y="3508477"/>
            <a:chExt cx="1315243" cy="132256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066" y="3508477"/>
              <a:ext cx="1315243" cy="132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5051267" y="373271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84" y="3466754"/>
            <a:ext cx="2898816" cy="217411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81025"/>
            <a:ext cx="44577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596317" y="330292"/>
            <a:ext cx="102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Sintesi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28600"/>
            <a:ext cx="1128868" cy="27432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1098942" cy="274153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0526"/>
            <a:ext cx="1148819" cy="274153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77" y="200526"/>
            <a:ext cx="1330036" cy="274153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71" y="457200"/>
            <a:ext cx="2744447" cy="2058647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557462" y="5858470"/>
            <a:ext cx="2457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Eluente </a:t>
            </a:r>
          </a:p>
          <a:p>
            <a:r>
              <a:rPr lang="it-IT" dirty="0" smtClean="0"/>
              <a:t>CH</a:t>
            </a:r>
            <a:r>
              <a:rPr lang="it-IT" baseline="-25000" dirty="0" smtClean="0"/>
              <a:t>2</a:t>
            </a:r>
            <a:r>
              <a:rPr lang="it-IT" dirty="0" smtClean="0"/>
              <a:t>Cl</a:t>
            </a:r>
            <a:r>
              <a:rPr lang="it-IT" baseline="-25000" dirty="0" smtClean="0"/>
              <a:t>2</a:t>
            </a:r>
            <a:r>
              <a:rPr lang="it-IT" dirty="0" smtClean="0"/>
              <a:t> : Etere di Petrolio</a:t>
            </a:r>
          </a:p>
          <a:p>
            <a:r>
              <a:rPr lang="it-IT" dirty="0" smtClean="0"/>
              <a:t> 1:1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41800"/>
            <a:ext cx="2908300" cy="17018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3276600"/>
            <a:ext cx="2503636" cy="810786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12418"/>
            <a:ext cx="3452437" cy="376938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6200" y="0"/>
            <a:ext cx="385555" cy="270388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100" b="1" dirty="0" err="1">
                <a:solidFill>
                  <a:srgbClr val="FF0000"/>
                </a:solidFill>
              </a:rPr>
              <a:t>P</a:t>
            </a:r>
            <a:r>
              <a:rPr lang="en-US" sz="1100" b="1" dirty="0" err="1" smtClean="0">
                <a:solidFill>
                  <a:srgbClr val="FF0000"/>
                </a:solidFill>
              </a:rPr>
              <a:t>urificazione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04800" y="2743200"/>
            <a:ext cx="6019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397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vale 6"/>
          <p:cNvSpPr/>
          <p:nvPr/>
        </p:nvSpPr>
        <p:spPr>
          <a:xfrm>
            <a:off x="0" y="2819400"/>
            <a:ext cx="3048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0" y="4419600"/>
            <a:ext cx="3048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9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6934200" cy="48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9187"/>
            <a:ext cx="29146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7200" y="304800"/>
            <a:ext cx="373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CARATTERIZZAZIONE </a:t>
            </a:r>
            <a:r>
              <a:rPr lang="it-IT" baseline="30000" dirty="0" smtClean="0"/>
              <a:t>1</a:t>
            </a:r>
            <a:r>
              <a:rPr lang="it-IT" dirty="0" smtClean="0"/>
              <a:t>H NMR in CDCl</a:t>
            </a:r>
            <a:r>
              <a:rPr lang="it-IT" baseline="-25000" dirty="0" smtClean="0"/>
              <a:t>3</a:t>
            </a:r>
            <a:endParaRPr lang="it-IT" dirty="0"/>
          </a:p>
        </p:txBody>
      </p:sp>
      <p:sp>
        <p:nvSpPr>
          <p:cNvPr id="17" name="Triangolo 16"/>
          <p:cNvSpPr/>
          <p:nvPr/>
        </p:nvSpPr>
        <p:spPr>
          <a:xfrm>
            <a:off x="1295400" y="3657600"/>
            <a:ext cx="304800" cy="1524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riangolo 17"/>
          <p:cNvSpPr/>
          <p:nvPr/>
        </p:nvSpPr>
        <p:spPr>
          <a:xfrm>
            <a:off x="1066800" y="4038600"/>
            <a:ext cx="304800" cy="1524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Pentagono regolare 26"/>
          <p:cNvSpPr/>
          <p:nvPr/>
        </p:nvSpPr>
        <p:spPr>
          <a:xfrm>
            <a:off x="762000" y="3692196"/>
            <a:ext cx="228600" cy="194004"/>
          </a:xfrm>
          <a:prstGeom prst="pent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6934200" y="51054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Triangolo 30"/>
          <p:cNvSpPr/>
          <p:nvPr/>
        </p:nvSpPr>
        <p:spPr>
          <a:xfrm>
            <a:off x="3449273" y="3581400"/>
            <a:ext cx="304800" cy="1524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429000"/>
            <a:ext cx="2939737" cy="218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entagono regolare 32"/>
          <p:cNvSpPr/>
          <p:nvPr/>
        </p:nvSpPr>
        <p:spPr>
          <a:xfrm>
            <a:off x="1905000" y="4149396"/>
            <a:ext cx="228600" cy="194004"/>
          </a:xfrm>
          <a:prstGeom prst="pent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riangolo 31"/>
          <p:cNvSpPr/>
          <p:nvPr/>
        </p:nvSpPr>
        <p:spPr>
          <a:xfrm>
            <a:off x="3048000" y="4204408"/>
            <a:ext cx="304800" cy="138992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Triangolo 31"/>
          <p:cNvSpPr/>
          <p:nvPr/>
        </p:nvSpPr>
        <p:spPr>
          <a:xfrm>
            <a:off x="3962400" y="4204408"/>
            <a:ext cx="304800" cy="138992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Triangolo 17"/>
          <p:cNvSpPr/>
          <p:nvPr/>
        </p:nvSpPr>
        <p:spPr>
          <a:xfrm>
            <a:off x="4876800" y="1333500"/>
            <a:ext cx="228600" cy="1143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Triangolo 17"/>
          <p:cNvSpPr/>
          <p:nvPr/>
        </p:nvSpPr>
        <p:spPr>
          <a:xfrm>
            <a:off x="5181600" y="1333500"/>
            <a:ext cx="228600" cy="1143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Triangolo 17"/>
          <p:cNvSpPr/>
          <p:nvPr/>
        </p:nvSpPr>
        <p:spPr>
          <a:xfrm>
            <a:off x="4800600" y="1524000"/>
            <a:ext cx="228600" cy="1143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Triangolo 17"/>
          <p:cNvSpPr/>
          <p:nvPr/>
        </p:nvSpPr>
        <p:spPr>
          <a:xfrm>
            <a:off x="4953000" y="1714500"/>
            <a:ext cx="228600" cy="1143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riangolo 17"/>
          <p:cNvSpPr/>
          <p:nvPr/>
        </p:nvSpPr>
        <p:spPr>
          <a:xfrm>
            <a:off x="5181600" y="1714500"/>
            <a:ext cx="228600" cy="1143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Pentagono regolare 40"/>
          <p:cNvSpPr/>
          <p:nvPr/>
        </p:nvSpPr>
        <p:spPr>
          <a:xfrm>
            <a:off x="5486400" y="1066800"/>
            <a:ext cx="228600" cy="194004"/>
          </a:xfrm>
          <a:prstGeom prst="pent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Pentagono regolare 41"/>
          <p:cNvSpPr/>
          <p:nvPr/>
        </p:nvSpPr>
        <p:spPr>
          <a:xfrm>
            <a:off x="5638800" y="914400"/>
            <a:ext cx="228600" cy="194004"/>
          </a:xfrm>
          <a:prstGeom prst="pent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/>
          <p:cNvSpPr/>
          <p:nvPr/>
        </p:nvSpPr>
        <p:spPr>
          <a:xfrm>
            <a:off x="6172200" y="16764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7251"/>
            <a:ext cx="5859899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04800" y="76200"/>
            <a:ext cx="38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CARATTERIZZAZIONE SPETTROSCOPICA: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81400"/>
            <a:ext cx="4343400" cy="32575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7200" y="609600"/>
            <a:ext cx="1672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A</a:t>
            </a:r>
            <a:r>
              <a:rPr lang="it-IT" sz="2000" b="1" dirty="0" smtClean="0">
                <a:solidFill>
                  <a:srgbClr val="FF0000"/>
                </a:solidFill>
              </a:rPr>
              <a:t>ssorbimento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196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C000"/>
                </a:solidFill>
              </a:rPr>
              <a:t>Emissione</a:t>
            </a:r>
            <a:endParaRPr lang="it-IT" sz="2000" dirty="0">
              <a:solidFill>
                <a:srgbClr val="FFC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73350" y="196363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19600" y="12921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2899" y="4432300"/>
            <a:ext cx="23368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1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505200" cy="361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733800" y="1219200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HOMO sono stati calcolati essere gli </a:t>
            </a:r>
            <a:r>
              <a:rPr lang="it-IT" dirty="0" smtClean="0"/>
              <a:t>orbitali a</a:t>
            </a:r>
            <a:r>
              <a:rPr lang="it-IT" cap="all" baseline="-25000" dirty="0" smtClean="0"/>
              <a:t>1u</a:t>
            </a:r>
            <a:r>
              <a:rPr lang="it-IT" dirty="0"/>
              <a:t> </a:t>
            </a:r>
            <a:r>
              <a:rPr lang="it-IT" dirty="0" smtClean="0"/>
              <a:t>e a</a:t>
            </a:r>
            <a:r>
              <a:rPr lang="it-IT" baseline="-25000" dirty="0" smtClean="0"/>
              <a:t>2u</a:t>
            </a:r>
            <a:r>
              <a:rPr lang="it-IT" dirty="0" smtClean="0"/>
              <a:t>, mentre </a:t>
            </a:r>
            <a:r>
              <a:rPr lang="it-IT" dirty="0"/>
              <a:t>i LUMO sono l'insieme di orbitali </a:t>
            </a:r>
            <a:r>
              <a:rPr lang="it-IT" dirty="0" smtClean="0"/>
              <a:t>degeneri </a:t>
            </a:r>
            <a:r>
              <a:rPr lang="it-IT" dirty="0" err="1" smtClean="0"/>
              <a:t>e</a:t>
            </a:r>
            <a:r>
              <a:rPr lang="it-IT" baseline="-25000" dirty="0" err="1" smtClean="0"/>
              <a:t>g</a:t>
            </a:r>
            <a:r>
              <a:rPr lang="it-IT" dirty="0"/>
              <a:t>.</a:t>
            </a:r>
            <a:r>
              <a:rPr lang="it-IT" dirty="0" smtClean="0"/>
              <a:t> </a:t>
            </a:r>
            <a:r>
              <a:rPr lang="it-IT" dirty="0"/>
              <a:t>Le due transizioni a </a:t>
            </a:r>
            <a:r>
              <a:rPr lang="it-IT" dirty="0" smtClean="0"/>
              <a:t>energia più bassa a</a:t>
            </a:r>
            <a:r>
              <a:rPr lang="it-IT" baseline="-25000" dirty="0" smtClean="0"/>
              <a:t>2u </a:t>
            </a:r>
            <a:r>
              <a:rPr lang="it-IT" dirty="0" smtClean="0">
                <a:sym typeface="Symbol"/>
              </a:rPr>
              <a:t></a:t>
            </a:r>
            <a:r>
              <a:rPr lang="it-IT" dirty="0" err="1" smtClean="0">
                <a:sym typeface="Symbol"/>
              </a:rPr>
              <a:t>e</a:t>
            </a:r>
            <a:r>
              <a:rPr lang="it-IT" baseline="-25000" dirty="0" err="1" smtClean="0">
                <a:sym typeface="Symbol"/>
              </a:rPr>
              <a:t>g</a:t>
            </a:r>
            <a:r>
              <a:rPr lang="it-IT" dirty="0" smtClean="0"/>
              <a:t>   e a</a:t>
            </a:r>
            <a:r>
              <a:rPr lang="it-IT" baseline="-25000" dirty="0" smtClean="0"/>
              <a:t>1u </a:t>
            </a:r>
            <a:r>
              <a:rPr lang="it-IT" dirty="0">
                <a:sym typeface="Symbol"/>
              </a:rPr>
              <a:t></a:t>
            </a:r>
            <a:r>
              <a:rPr lang="it-IT" dirty="0" err="1">
                <a:sym typeface="Symbol"/>
              </a:rPr>
              <a:t>e</a:t>
            </a:r>
            <a:r>
              <a:rPr lang="it-IT" baseline="-25000" dirty="0" err="1">
                <a:sym typeface="Symbol"/>
              </a:rPr>
              <a:t>g</a:t>
            </a:r>
            <a:r>
              <a:rPr lang="it-IT" dirty="0"/>
              <a:t> </a:t>
            </a:r>
            <a:r>
              <a:rPr lang="it-IT" dirty="0" smtClean="0"/>
              <a:t>danno </a:t>
            </a:r>
            <a:r>
              <a:rPr lang="it-IT" dirty="0"/>
              <a:t>delle risonanze che sono assegnate </a:t>
            </a:r>
            <a:r>
              <a:rPr lang="it-IT" dirty="0" smtClean="0"/>
              <a:t>alle bande </a:t>
            </a:r>
            <a:r>
              <a:rPr lang="it-IT" dirty="0"/>
              <a:t>B e Q, la banda Q che </a:t>
            </a:r>
            <a:r>
              <a:rPr lang="it-IT" dirty="0" smtClean="0"/>
              <a:t>e </a:t>
            </a:r>
            <a:r>
              <a:rPr lang="it-IT" dirty="0"/>
              <a:t>la meno intensa nasce dal fatto che le transizioni di </a:t>
            </a:r>
            <a:r>
              <a:rPr lang="it-IT" dirty="0" smtClean="0"/>
              <a:t>dipolo delle </a:t>
            </a:r>
            <a:r>
              <a:rPr lang="it-IT" dirty="0"/>
              <a:t>due </a:t>
            </a:r>
            <a:r>
              <a:rPr lang="it-IT" dirty="0" smtClean="0"/>
              <a:t>configurazioni quasi </a:t>
            </a:r>
            <a:r>
              <a:rPr lang="it-IT" dirty="0"/>
              <a:t>si cancellano, per la banda B si sommano.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4410"/>
            <a:ext cx="2579251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4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000" y="457200"/>
            <a:ext cx="140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Metallazione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7" y="808888"/>
            <a:ext cx="2266613" cy="216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533401"/>
            <a:ext cx="2286000" cy="243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3429000" y="1524000"/>
            <a:ext cx="1371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429000" y="1066800"/>
            <a:ext cx="14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 (CH</a:t>
            </a:r>
            <a:r>
              <a:rPr lang="en-US" baseline="-25000" dirty="0" smtClean="0"/>
              <a:t>3</a:t>
            </a:r>
            <a:r>
              <a:rPr lang="en-US" dirty="0" smtClean="0"/>
              <a:t>COO)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429000" y="1600200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MeOH</a:t>
            </a:r>
            <a:r>
              <a:rPr lang="en-US" dirty="0" smtClean="0"/>
              <a:t>/DMF 1:1</a:t>
            </a:r>
          </a:p>
          <a:p>
            <a:r>
              <a:rPr lang="en-US" dirty="0" err="1" smtClean="0"/>
              <a:t>Riflusso</a:t>
            </a:r>
            <a:r>
              <a:rPr lang="en-US" dirty="0" smtClean="0"/>
              <a:t> 1h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46558" y="2895600"/>
            <a:ext cx="4336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out:</a:t>
            </a:r>
          </a:p>
          <a:p>
            <a:r>
              <a:rPr lang="en-US" dirty="0" err="1" smtClean="0"/>
              <a:t>Filtrazione</a:t>
            </a:r>
            <a:r>
              <a:rPr lang="en-US" dirty="0" smtClean="0"/>
              <a:t> sotto </a:t>
            </a:r>
            <a:r>
              <a:rPr lang="en-US" dirty="0" err="1" smtClean="0"/>
              <a:t>vuoto</a:t>
            </a:r>
            <a:r>
              <a:rPr lang="en-US" dirty="0" smtClean="0"/>
              <a:t> e </a:t>
            </a:r>
            <a:r>
              <a:rPr lang="en-US" dirty="0" err="1" smtClean="0"/>
              <a:t>lavaggio</a:t>
            </a:r>
            <a:r>
              <a:rPr lang="en-US" dirty="0" smtClean="0"/>
              <a:t> con </a:t>
            </a:r>
            <a:r>
              <a:rPr lang="en-US" dirty="0" err="1" smtClean="0"/>
              <a:t>MeOH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72" y="4191000"/>
            <a:ext cx="2933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04800" y="3657600"/>
            <a:ext cx="257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Spettro</a:t>
            </a:r>
            <a:r>
              <a:rPr lang="en-US" dirty="0" smtClean="0"/>
              <a:t> </a:t>
            </a:r>
            <a:r>
              <a:rPr lang="en-US" dirty="0" err="1" smtClean="0"/>
              <a:t>confronto</a:t>
            </a:r>
            <a:r>
              <a:rPr lang="en-US" dirty="0" smtClean="0"/>
              <a:t> UV Vis: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877620" y="5012949"/>
            <a:ext cx="6190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Quando nel </a:t>
            </a:r>
            <a:r>
              <a:rPr lang="it-IT" sz="1400" dirty="0" err="1"/>
              <a:t>macrociclo</a:t>
            </a:r>
            <a:r>
              <a:rPr lang="it-IT" sz="1400" dirty="0"/>
              <a:t> sono coordinati metalli di transizione con </a:t>
            </a:r>
            <a:r>
              <a:rPr lang="it-IT" sz="1400" dirty="0" smtClean="0"/>
              <a:t>orbitali d vuoti</a:t>
            </a:r>
            <a:r>
              <a:rPr lang="it-IT" sz="1400" dirty="0"/>
              <a:t>, la </a:t>
            </a:r>
            <a:r>
              <a:rPr lang="it-IT" sz="1400" dirty="0" smtClean="0"/>
              <a:t>transizione </a:t>
            </a:r>
            <a:r>
              <a:rPr lang="it-IT" sz="1400" dirty="0" smtClean="0">
                <a:latin typeface="Symbol" panose="05050102010706020507" pitchFamily="18" charset="2"/>
              </a:rPr>
              <a:t>p</a:t>
            </a:r>
            <a:r>
              <a:rPr lang="it-IT" sz="1400" baseline="-25000" dirty="0" smtClean="0"/>
              <a:t> </a:t>
            </a:r>
            <a:r>
              <a:rPr lang="it-IT" sz="1400" dirty="0" smtClean="0">
                <a:sym typeface="Symbol"/>
              </a:rPr>
              <a:t></a:t>
            </a:r>
            <a:r>
              <a:rPr lang="it-IT" sz="1400" dirty="0" smtClean="0">
                <a:latin typeface="Symbol" panose="05050102010706020507" pitchFamily="18" charset="2"/>
                <a:sym typeface="Symbol"/>
              </a:rPr>
              <a:t>p</a:t>
            </a:r>
            <a:r>
              <a:rPr lang="it-IT" sz="1400" baseline="30000" dirty="0" smtClean="0">
                <a:latin typeface="Symbol" panose="05050102010706020507" pitchFamily="18" charset="2"/>
                <a:sym typeface="Symbol"/>
              </a:rPr>
              <a:t>*</a:t>
            </a:r>
            <a:r>
              <a:rPr lang="it-IT" sz="1400" dirty="0" smtClean="0"/>
              <a:t> </a:t>
            </a:r>
            <a:r>
              <a:rPr lang="it-IT" sz="1400" dirty="0"/>
              <a:t>viene perturbata causando uno </a:t>
            </a:r>
            <a:r>
              <a:rPr lang="it-IT" sz="1400" dirty="0" err="1"/>
              <a:t>shift</a:t>
            </a:r>
            <a:r>
              <a:rPr lang="it-IT" sz="1400" dirty="0"/>
              <a:t> e la comparsa di nuove bande. </a:t>
            </a:r>
            <a:r>
              <a:rPr lang="it-IT" sz="1400" dirty="0" smtClean="0"/>
              <a:t>Queste possono </a:t>
            </a:r>
            <a:r>
              <a:rPr lang="it-IT" sz="1400" dirty="0"/>
              <a:t>presentarsi a causa delle </a:t>
            </a:r>
            <a:r>
              <a:rPr lang="it-IT" sz="1400" dirty="0" smtClean="0"/>
              <a:t>interazioni </a:t>
            </a:r>
            <a:r>
              <a:rPr lang="it-IT" sz="1400" dirty="0">
                <a:latin typeface="+mj-lt"/>
              </a:rPr>
              <a:t>d</a:t>
            </a:r>
            <a:r>
              <a:rPr lang="it-IT" sz="1400" baseline="-25000" dirty="0" smtClean="0"/>
              <a:t> </a:t>
            </a:r>
            <a:r>
              <a:rPr lang="it-IT" sz="1400" dirty="0">
                <a:sym typeface="Symbol"/>
              </a:rPr>
              <a:t></a:t>
            </a:r>
            <a:r>
              <a:rPr lang="it-IT" sz="1400" dirty="0">
                <a:latin typeface="Symbol" panose="05050102010706020507" pitchFamily="18" charset="2"/>
                <a:sym typeface="Symbol"/>
              </a:rPr>
              <a:t>p</a:t>
            </a:r>
            <a:r>
              <a:rPr lang="it-IT" sz="1400" baseline="30000" dirty="0" smtClean="0">
                <a:latin typeface="Symbol" panose="05050102010706020507" pitchFamily="18" charset="2"/>
                <a:sym typeface="Symbol"/>
              </a:rPr>
              <a:t>*  </a:t>
            </a:r>
            <a:r>
              <a:rPr lang="it-IT" sz="1400" dirty="0" smtClean="0">
                <a:latin typeface="+mj-lt"/>
                <a:sym typeface="Symbol"/>
              </a:rPr>
              <a:t>e </a:t>
            </a:r>
            <a:r>
              <a:rPr lang="it-IT" sz="1400" dirty="0" smtClean="0">
                <a:latin typeface="+mj-lt"/>
              </a:rPr>
              <a:t>d</a:t>
            </a:r>
            <a:r>
              <a:rPr lang="it-IT" sz="1400" baseline="-25000" dirty="0" smtClean="0">
                <a:latin typeface="+mj-lt"/>
              </a:rPr>
              <a:t> </a:t>
            </a:r>
            <a:r>
              <a:rPr lang="it-IT" sz="1400" dirty="0" smtClean="0">
                <a:latin typeface="+mj-lt"/>
                <a:sym typeface="Symbol"/>
              </a:rPr>
              <a:t>d</a:t>
            </a:r>
            <a:r>
              <a:rPr lang="it-IT" sz="1400" baseline="30000" dirty="0" smtClean="0">
                <a:latin typeface="+mj-lt"/>
                <a:sym typeface="Symbol"/>
              </a:rPr>
              <a:t> </a:t>
            </a:r>
            <a:endParaRPr lang="it-IT" sz="1400" dirty="0">
              <a:latin typeface="+mj-lt"/>
            </a:endParaRPr>
          </a:p>
          <a:p>
            <a:r>
              <a:rPr lang="it-IT" sz="1400" dirty="0" smtClean="0"/>
              <a:t>Nel </a:t>
            </a:r>
            <a:r>
              <a:rPr lang="it-IT" sz="1400" dirty="0"/>
              <a:t>caso di orbitali d pieni o senza metallo, lo spettro di </a:t>
            </a:r>
            <a:r>
              <a:rPr lang="it-IT" sz="1400" dirty="0" smtClean="0"/>
              <a:t>assorbimento-emissione è </a:t>
            </a:r>
            <a:r>
              <a:rPr lang="it-IT" sz="1400" dirty="0"/>
              <a:t>determinato dalle sole </a:t>
            </a:r>
            <a:r>
              <a:rPr lang="it-IT" sz="1400" dirty="0" smtClean="0"/>
              <a:t>transizioni </a:t>
            </a:r>
            <a:r>
              <a:rPr lang="it-IT" sz="1400" dirty="0">
                <a:latin typeface="Symbol" panose="05050102010706020507" pitchFamily="18" charset="2"/>
              </a:rPr>
              <a:t>p</a:t>
            </a:r>
            <a:r>
              <a:rPr lang="it-IT" sz="1400" baseline="-25000" dirty="0"/>
              <a:t> </a:t>
            </a:r>
            <a:r>
              <a:rPr lang="it-IT" sz="1400" dirty="0">
                <a:sym typeface="Symbol"/>
              </a:rPr>
              <a:t></a:t>
            </a:r>
            <a:r>
              <a:rPr lang="it-IT" sz="1400" dirty="0">
                <a:latin typeface="Symbol" panose="05050102010706020507" pitchFamily="18" charset="2"/>
                <a:sym typeface="Symbol"/>
              </a:rPr>
              <a:t>p</a:t>
            </a:r>
            <a:r>
              <a:rPr lang="it-IT" sz="1400" baseline="30000" dirty="0">
                <a:latin typeface="Symbol" panose="05050102010706020507" pitchFamily="18" charset="2"/>
                <a:sym typeface="Symbol"/>
              </a:rPr>
              <a:t>*</a:t>
            </a:r>
            <a:r>
              <a:rPr lang="it-IT" sz="1400" dirty="0"/>
              <a:t> </a:t>
            </a:r>
          </a:p>
          <a:p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67" y="2895600"/>
            <a:ext cx="281053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73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533400" y="3962400"/>
            <a:ext cx="6036743" cy="2693794"/>
            <a:chOff x="3114066" y="3842266"/>
            <a:chExt cx="6036743" cy="2693794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066" y="3842266"/>
              <a:ext cx="3579135" cy="1326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sellaDiTesto 5"/>
            <p:cNvSpPr txBox="1"/>
            <p:nvPr/>
          </p:nvSpPr>
          <p:spPr>
            <a:xfrm>
              <a:off x="3276600" y="5366509"/>
              <a:ext cx="56388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Le </a:t>
              </a:r>
              <a:r>
                <a:rPr lang="it-IT" sz="1400" dirty="0"/>
                <a:t>intensità relative di queste bande possono essere </a:t>
              </a:r>
              <a:r>
                <a:rPr lang="it-IT" sz="1400" dirty="0" smtClean="0"/>
                <a:t>correlate con </a:t>
              </a:r>
              <a:r>
                <a:rPr lang="it-IT" sz="1400" dirty="0"/>
                <a:t>stabilità del complesso metallico; infatti quando </a:t>
              </a:r>
              <a:r>
                <a:rPr lang="it-IT" sz="1400" dirty="0">
                  <a:latin typeface="Symbol" panose="05050102010706020507" pitchFamily="18" charset="2"/>
                </a:rPr>
                <a:t></a:t>
              </a:r>
              <a:r>
                <a:rPr lang="it-IT" sz="1400" dirty="0"/>
                <a:t>&gt; </a:t>
              </a:r>
              <a:r>
                <a:rPr lang="it-IT" sz="1400" dirty="0">
                  <a:latin typeface="Symbol" panose="05050102010706020507" pitchFamily="18" charset="2"/>
                </a:rPr>
                <a:t></a:t>
              </a:r>
              <a:r>
                <a:rPr lang="it-IT" sz="1400" dirty="0"/>
                <a:t> il metallo forma un </a:t>
              </a:r>
              <a:r>
                <a:rPr lang="it-IT" sz="1400" dirty="0" smtClean="0"/>
                <a:t>complesso piano </a:t>
              </a:r>
              <a:r>
                <a:rPr lang="it-IT" sz="1400" dirty="0"/>
                <a:t>quadrato stabile </a:t>
              </a:r>
              <a:r>
                <a:rPr lang="it-IT" sz="1400" dirty="0" smtClean="0"/>
                <a:t>con </a:t>
              </a:r>
              <a:r>
                <a:rPr lang="it-IT" sz="1400" dirty="0"/>
                <a:t>la porfirina, nell'altro caso quando </a:t>
              </a:r>
              <a:r>
                <a:rPr lang="it-IT" sz="1400" dirty="0">
                  <a:latin typeface="Symbol" panose="05050102010706020507" pitchFamily="18" charset="2"/>
                </a:rPr>
                <a:t></a:t>
              </a:r>
              <a:r>
                <a:rPr lang="it-IT" sz="1400" dirty="0"/>
                <a:t>&gt; </a:t>
              </a:r>
              <a:r>
                <a:rPr lang="it-IT" sz="1400" dirty="0">
                  <a:latin typeface="Symbol" panose="05050102010706020507" pitchFamily="18" charset="2"/>
                </a:rPr>
                <a:t></a:t>
              </a:r>
              <a:r>
                <a:rPr lang="it-IT" sz="1400" dirty="0"/>
                <a:t> (ad esempio Ni (II), Pd (II), </a:t>
              </a:r>
              <a:r>
                <a:rPr lang="it-IT" sz="1400" dirty="0" err="1"/>
                <a:t>Cd</a:t>
              </a:r>
              <a:r>
                <a:rPr lang="it-IT" sz="1400" dirty="0"/>
                <a:t> (II)), il i metalli possono essere facilmente sostituiti dai protoni</a:t>
              </a:r>
              <a:endParaRPr lang="en-US" sz="1400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6477000" y="4459069"/>
              <a:ext cx="26738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Bande</a:t>
              </a:r>
              <a:r>
                <a:rPr lang="en-US" sz="1400" dirty="0"/>
                <a:t> Q </a:t>
              </a:r>
              <a:r>
                <a:rPr lang="en-US" sz="1400" dirty="0" err="1"/>
                <a:t>nelle</a:t>
              </a:r>
              <a:r>
                <a:rPr lang="en-US" sz="1400" dirty="0"/>
                <a:t> </a:t>
              </a:r>
              <a:r>
                <a:rPr lang="en-US" sz="1400" dirty="0" err="1"/>
                <a:t>porfirine</a:t>
              </a:r>
              <a:r>
                <a:rPr lang="en-US" sz="1400" dirty="0"/>
                <a:t> </a:t>
              </a:r>
              <a:r>
                <a:rPr lang="en-US" sz="1400" dirty="0" err="1"/>
                <a:t>metallate</a:t>
              </a:r>
              <a:r>
                <a:rPr lang="en-US" dirty="0"/>
                <a:t>.</a:t>
              </a:r>
            </a:p>
            <a:p>
              <a:endParaRPr lang="en-US" dirty="0"/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5546"/>
            <a:ext cx="2743200" cy="348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imgf000018_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93343"/>
            <a:ext cx="225742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2933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78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2294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9639" y="4114800"/>
            <a:ext cx="8959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Secondo </a:t>
            </a:r>
            <a:r>
              <a:rPr lang="it-IT" dirty="0"/>
              <a:t>la notazione di questo </a:t>
            </a:r>
            <a:r>
              <a:rPr lang="it-IT" dirty="0" smtClean="0"/>
              <a:t>grafico</a:t>
            </a:r>
            <a:r>
              <a:rPr lang="it-IT" dirty="0"/>
              <a:t>, la banda Q viene dalla transizione </a:t>
            </a:r>
            <a:r>
              <a:rPr lang="it-IT" dirty="0" smtClean="0"/>
              <a:t>debole S</a:t>
            </a:r>
            <a:r>
              <a:rPr lang="it-IT" baseline="-25000" dirty="0" smtClean="0"/>
              <a:t>0</a:t>
            </a:r>
            <a:r>
              <a:rPr lang="it-IT" dirty="0" smtClean="0">
                <a:sym typeface="Symbol"/>
              </a:rPr>
              <a:t>S</a:t>
            </a:r>
            <a:r>
              <a:rPr lang="it-IT" baseline="-25000" dirty="0" smtClean="0">
                <a:sym typeface="Symbol"/>
              </a:rPr>
              <a:t>1</a:t>
            </a:r>
            <a:r>
              <a:rPr lang="it-IT" dirty="0" smtClean="0">
                <a:sym typeface="Symbol"/>
              </a:rPr>
              <a:t> </a:t>
            </a:r>
          </a:p>
          <a:p>
            <a:r>
              <a:rPr lang="it-IT" dirty="0" smtClean="0"/>
              <a:t>al </a:t>
            </a:r>
            <a:r>
              <a:rPr lang="it-IT" dirty="0"/>
              <a:t>primo livello eccitato, mentre la banda di </a:t>
            </a:r>
            <a:r>
              <a:rPr lang="it-IT" dirty="0" err="1"/>
              <a:t>Soret</a:t>
            </a:r>
            <a:r>
              <a:rPr lang="it-IT" dirty="0"/>
              <a:t> viene dalla </a:t>
            </a:r>
            <a:r>
              <a:rPr lang="it-IT" dirty="0" smtClean="0"/>
              <a:t>transizione </a:t>
            </a:r>
            <a:r>
              <a:rPr lang="it-IT" dirty="0"/>
              <a:t>S</a:t>
            </a:r>
            <a:r>
              <a:rPr lang="it-IT" baseline="-25000" dirty="0"/>
              <a:t>0</a:t>
            </a:r>
            <a:r>
              <a:rPr lang="it-IT" dirty="0">
                <a:sym typeface="Symbol"/>
              </a:rPr>
              <a:t></a:t>
            </a:r>
            <a:r>
              <a:rPr lang="it-IT" dirty="0" smtClean="0">
                <a:sym typeface="Symbol"/>
              </a:rPr>
              <a:t>S</a:t>
            </a:r>
            <a:r>
              <a:rPr lang="it-IT" baseline="-25000" dirty="0" smtClean="0">
                <a:sym typeface="Symbol"/>
              </a:rPr>
              <a:t>2</a:t>
            </a:r>
            <a:r>
              <a:rPr lang="it-IT" dirty="0" smtClean="0">
                <a:sym typeface="Symbol"/>
              </a:rPr>
              <a:t> </a:t>
            </a:r>
            <a:endParaRPr lang="it-IT" dirty="0"/>
          </a:p>
          <a:p>
            <a:r>
              <a:rPr lang="it-IT" dirty="0" smtClean="0"/>
              <a:t>al secondo </a:t>
            </a:r>
            <a:r>
              <a:rPr lang="it-IT" dirty="0"/>
              <a:t>eccitato. La molecola </a:t>
            </a:r>
            <a:r>
              <a:rPr lang="it-IT" dirty="0" smtClean="0"/>
              <a:t>può </a:t>
            </a:r>
            <a:r>
              <a:rPr lang="it-IT" dirty="0"/>
              <a:t>rilassarsi con l'emissione di radiazione di </a:t>
            </a:r>
            <a:r>
              <a:rPr lang="it-IT" dirty="0" smtClean="0"/>
              <a:t>fluorescenza</a:t>
            </a:r>
            <a:endParaRPr lang="it-IT" dirty="0"/>
          </a:p>
          <a:p>
            <a:r>
              <a:rPr lang="it-IT" dirty="0"/>
              <a:t>e fosforescenza tra stati di uguale </a:t>
            </a:r>
            <a:r>
              <a:rPr lang="it-IT" dirty="0" smtClean="0"/>
              <a:t>molteplicit</a:t>
            </a:r>
            <a:r>
              <a:rPr lang="it-IT" dirty="0"/>
              <a:t>à</a:t>
            </a:r>
            <a:r>
              <a:rPr lang="it-IT" dirty="0" smtClean="0"/>
              <a:t> </a:t>
            </a:r>
            <a:r>
              <a:rPr lang="it-IT" dirty="0"/>
              <a:t>oppure in modo non </a:t>
            </a:r>
            <a:r>
              <a:rPr lang="it-IT" dirty="0" smtClean="0"/>
              <a:t>radiativo.</a:t>
            </a:r>
          </a:p>
          <a:p>
            <a:r>
              <a:rPr lang="it-IT" dirty="0"/>
              <a:t>La dinamica degli stati eccitati nelle metallo-porfirine dipende dal tipo di atomo metallico inglobato nel </a:t>
            </a:r>
            <a:r>
              <a:rPr lang="it-IT" dirty="0" err="1" smtClean="0"/>
              <a:t>macrociclo</a:t>
            </a:r>
            <a:r>
              <a:rPr lang="it-IT" dirty="0" smtClean="0"/>
              <a:t>. </a:t>
            </a:r>
          </a:p>
          <a:p>
            <a:r>
              <a:rPr lang="it-IT" dirty="0" smtClean="0"/>
              <a:t>Nel molecola </a:t>
            </a:r>
            <a:r>
              <a:rPr lang="it-IT" dirty="0" err="1" smtClean="0"/>
              <a:t>CuTTP</a:t>
            </a:r>
            <a:r>
              <a:rPr lang="it-IT" dirty="0" smtClean="0"/>
              <a:t> si ha lo spegnimento dell’emissione rispetto alla free base</a:t>
            </a:r>
            <a:endParaRPr lang="it-IT" dirty="0"/>
          </a:p>
          <a:p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3400" y="685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Diagramma di </a:t>
            </a:r>
            <a:r>
              <a:rPr lang="it-IT" dirty="0" err="1"/>
              <a:t>Jablonski</a:t>
            </a:r>
            <a:r>
              <a:rPr lang="it-IT" dirty="0"/>
              <a:t> dei modi di rilassamento della </a:t>
            </a:r>
            <a:r>
              <a:rPr lang="it-IT" dirty="0" smtClean="0"/>
              <a:t>molecola ( </a:t>
            </a:r>
            <a:r>
              <a:rPr lang="it-IT" dirty="0" err="1" smtClean="0"/>
              <a:t>sx</a:t>
            </a:r>
            <a:r>
              <a:rPr lang="it-IT" dirty="0" smtClean="0"/>
              <a:t>). Livelli </a:t>
            </a:r>
            <a:r>
              <a:rPr lang="it-IT" dirty="0"/>
              <a:t>della </a:t>
            </a:r>
            <a:r>
              <a:rPr lang="it-IT" dirty="0" smtClean="0"/>
              <a:t>porfirina </a:t>
            </a:r>
            <a:r>
              <a:rPr lang="it-IT" dirty="0"/>
              <a:t>a base libera e della </a:t>
            </a:r>
            <a:r>
              <a:rPr lang="it-IT" dirty="0" err="1" smtClean="0"/>
              <a:t>metalloporfirina</a:t>
            </a:r>
            <a:r>
              <a:rPr lang="it-IT" dirty="0" smtClean="0"/>
              <a:t>.(dx) </a:t>
            </a: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42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413</Words>
  <Application>Microsoft Office PowerPoint</Application>
  <PresentationFormat>Presentazione su schermo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</dc:creator>
  <cp:lastModifiedBy>Stefano</cp:lastModifiedBy>
  <cp:revision>43</cp:revision>
  <dcterms:created xsi:type="dcterms:W3CDTF">2020-05-12T14:33:21Z</dcterms:created>
  <dcterms:modified xsi:type="dcterms:W3CDTF">2020-05-21T13:35:59Z</dcterms:modified>
</cp:coreProperties>
</file>