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4" r:id="rId5"/>
    <p:sldId id="261" r:id="rId6"/>
    <p:sldId id="263" r:id="rId7"/>
    <p:sldId id="259" r:id="rId8"/>
    <p:sldId id="265" r:id="rId9"/>
    <p:sldId id="258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32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07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6198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64536-DC9A-4318-8E83-37809AD42B9C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953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845F4-4F9B-45EC-8C1A-E83CCB23C13C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973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49A95-E43A-403B-9C64-FA6BDA7F5DD5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053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4FEDB-3F83-4752-A837-9BBBE6072845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246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44B89-6E63-4E62-9A2C-853372B1CF82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801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89C6F-37BC-4C14-8C31-D219EC34C6F2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144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98B6F-0D8B-4F55-A220-B5209DBC4A8B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23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17762-EAC9-4076-81E4-E6E6BE708E35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6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356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1C5E0-F635-4F2E-B7C3-61CA7797D8AC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17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C2EB9-A2B5-4130-933D-8BC9770B5270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969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006D5-1721-4300-9EF6-775D8DB8A282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873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52D054B-A130-415A-9A2F-ACBBA7544CA4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6645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olo e  contenu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510F6A4-F04F-4973-B595-030715F565FC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71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110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12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06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07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1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728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519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B1ADF-BA18-4DEB-A3F9-99CC1570A388}" type="datetimeFigureOut">
              <a:rPr lang="it-IT" smtClean="0"/>
              <a:t>25/04/2020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D25C4-6E23-4278-872C-E40A38C7C0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111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735952-6F2D-48EA-BF17-E8FF51712FCB}" type="slidenum">
              <a:rPr lang="it-IT" alt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25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image" Target="../media/image36.emf"/><Relationship Id="rId7" Type="http://schemas.openxmlformats.org/officeDocument/2006/relationships/image" Target="../media/image40.emf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emf"/><Relationship Id="rId5" Type="http://schemas.openxmlformats.org/officeDocument/2006/relationships/image" Target="../media/image38.emf"/><Relationship Id="rId4" Type="http://schemas.openxmlformats.org/officeDocument/2006/relationships/image" Target="../media/image37.emf"/><Relationship Id="rId9" Type="http://schemas.openxmlformats.org/officeDocument/2006/relationships/image" Target="../media/image4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1910" y="1863810"/>
            <a:ext cx="7796663" cy="3220688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538133" y="462845"/>
            <a:ext cx="22397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/>
              <a:t>Adattato da 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045432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431420" y="930754"/>
            <a:ext cx="11471099" cy="4885721"/>
            <a:chOff x="431420" y="1146655"/>
            <a:chExt cx="11471099" cy="4885721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81971" y="1417633"/>
              <a:ext cx="4196369" cy="1148457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141" t="4585" r="8847"/>
            <a:stretch/>
          </p:blipFill>
          <p:spPr>
            <a:xfrm>
              <a:off x="2209660" y="1146655"/>
              <a:ext cx="6972300" cy="4281509"/>
            </a:xfrm>
            <a:prstGeom prst="rect">
              <a:avLst/>
            </a:prstGeom>
          </p:spPr>
        </p:pic>
        <p:sp>
          <p:nvSpPr>
            <p:cNvPr id="4" name="Freccia a destra 3"/>
            <p:cNvSpPr/>
            <p:nvPr/>
          </p:nvSpPr>
          <p:spPr>
            <a:xfrm>
              <a:off x="6631084" y="1774881"/>
              <a:ext cx="891540" cy="41148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7" name="Immagine 6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006940" y="5236251"/>
              <a:ext cx="4895579" cy="796125"/>
            </a:xfrm>
            <a:prstGeom prst="rect">
              <a:avLst/>
            </a:prstGeom>
          </p:spPr>
        </p:pic>
        <p:pic>
          <p:nvPicPr>
            <p:cNvPr id="8" name="Immagine 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892" t="8887" r="4264"/>
            <a:stretch/>
          </p:blipFill>
          <p:spPr>
            <a:xfrm>
              <a:off x="431420" y="1367143"/>
              <a:ext cx="3019566" cy="1249436"/>
            </a:xfrm>
            <a:prstGeom prst="rect">
              <a:avLst/>
            </a:prstGeom>
          </p:spPr>
        </p:pic>
        <p:sp>
          <p:nvSpPr>
            <p:cNvPr id="9" name="Freccia a destra 8"/>
            <p:cNvSpPr/>
            <p:nvPr/>
          </p:nvSpPr>
          <p:spPr>
            <a:xfrm rot="10800000">
              <a:off x="3560189" y="1601703"/>
              <a:ext cx="891540" cy="41148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1" name="Immagine 10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61434" y="6062526"/>
            <a:ext cx="4667726" cy="962551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7487" y="5729004"/>
            <a:ext cx="4793273" cy="406906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4138208" y="149232"/>
            <a:ext cx="3519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Analisi degli spettri di </a:t>
            </a:r>
            <a:r>
              <a:rPr lang="it-IT" b="1" dirty="0" err="1" smtClean="0"/>
              <a:t>intervalenza</a:t>
            </a:r>
            <a:r>
              <a:rPr lang="it-IT" b="1" dirty="0" smtClean="0"/>
              <a:t> </a:t>
            </a:r>
            <a:endParaRPr lang="it-IT" b="1" dirty="0"/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8708" y="3408408"/>
            <a:ext cx="2973611" cy="796125"/>
          </a:xfrm>
          <a:prstGeom prst="rect">
            <a:avLst/>
          </a:prstGeom>
        </p:spPr>
      </p:pic>
      <p:pic>
        <p:nvPicPr>
          <p:cNvPr id="15" name="Immagine 14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93259" y="5247530"/>
            <a:ext cx="3916463" cy="110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838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1488270" y="2545299"/>
            <a:ext cx="6092276" cy="2533125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60117" y="2169927"/>
            <a:ext cx="6128539" cy="1990313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5912" y="202414"/>
            <a:ext cx="1885704" cy="543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17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0838" y="224649"/>
            <a:ext cx="119668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Composti chimici contenenti un elemento (di solito un metallo) in almeno </a:t>
            </a:r>
            <a:r>
              <a:rPr lang="it-IT" b="1" dirty="0"/>
              <a:t>due diversi stati di ossidazione</a:t>
            </a:r>
            <a:r>
              <a:rPr lang="it-IT" dirty="0"/>
              <a:t> sono detti </a:t>
            </a:r>
            <a:endParaRPr lang="it-IT" dirty="0" smtClean="0"/>
          </a:p>
          <a:p>
            <a:r>
              <a:rPr lang="it-IT" dirty="0" smtClean="0"/>
              <a:t>a </a:t>
            </a:r>
            <a:r>
              <a:rPr lang="it-IT" dirty="0"/>
              <a:t>valenza mista (</a:t>
            </a:r>
            <a:r>
              <a:rPr lang="it-IT" b="1" dirty="0" err="1"/>
              <a:t>mixed-valence</a:t>
            </a:r>
            <a:r>
              <a:rPr lang="it-IT" dirty="0"/>
              <a:t>). </a:t>
            </a:r>
            <a:r>
              <a:rPr lang="it-IT" dirty="0" smtClean="0"/>
              <a:t>Le </a:t>
            </a:r>
            <a:r>
              <a:rPr lang="it-IT" dirty="0"/>
              <a:t>interessanti proprietà di questi  </a:t>
            </a:r>
            <a:r>
              <a:rPr lang="it-IT" dirty="0" smtClean="0"/>
              <a:t>composti </a:t>
            </a:r>
            <a:r>
              <a:rPr lang="it-IT" dirty="0"/>
              <a:t>derivano dalla possibilità di trasferimento </a:t>
            </a:r>
            <a:endParaRPr lang="it-IT" dirty="0" smtClean="0"/>
          </a:p>
          <a:p>
            <a:r>
              <a:rPr lang="it-IT" dirty="0" smtClean="0"/>
              <a:t>elettronico tra </a:t>
            </a:r>
            <a:r>
              <a:rPr lang="it-IT" dirty="0"/>
              <a:t>atomi con diversi stati di ossidazione.  </a:t>
            </a:r>
            <a:r>
              <a:rPr lang="it-IT" dirty="0" smtClean="0"/>
              <a:t>Le caratteristiche del trasferimento elettronico sono razionalizzabili </a:t>
            </a:r>
          </a:p>
          <a:p>
            <a:r>
              <a:rPr lang="it-IT" dirty="0" smtClean="0"/>
              <a:t>con l’aiuto della teoria di Marcus e dipendono come da parametri di accoppiamento elettronico ed energia di riorganizzazione </a:t>
            </a:r>
            <a:endParaRPr lang="it-IT" dirty="0"/>
          </a:p>
        </p:txBody>
      </p:sp>
      <p:pic>
        <p:nvPicPr>
          <p:cNvPr id="3" name="Immagine 2" descr="http://www.chimdocet-solido.it/Image190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370" y="2198370"/>
            <a:ext cx="4754880" cy="29870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tangolo 3"/>
          <p:cNvSpPr/>
          <p:nvPr/>
        </p:nvSpPr>
        <p:spPr>
          <a:xfrm>
            <a:off x="6770370" y="5301734"/>
            <a:ext cx="4778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Ru(II, III) sintetizzato da </a:t>
            </a:r>
            <a:r>
              <a:rPr lang="it-IT" b="1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Creutz</a:t>
            </a:r>
            <a:r>
              <a:rPr lang="it-IT" b="1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it-IT" b="1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it-IT" b="1" dirty="0" err="1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Taube</a:t>
            </a: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(1973),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343" y="1575615"/>
            <a:ext cx="4962574" cy="4621169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0261" y="5671066"/>
            <a:ext cx="2538448" cy="1130859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60921" y="5821975"/>
            <a:ext cx="499429" cy="82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425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http://www.chimdocet-solido.it/Image190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192" y="2491357"/>
            <a:ext cx="4754880" cy="2987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3875" y="663888"/>
            <a:ext cx="7434027" cy="1827469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244" y="6081494"/>
            <a:ext cx="5149424" cy="45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876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" r="9601"/>
          <a:stretch>
            <a:fillRect/>
          </a:stretch>
        </p:blipFill>
        <p:spPr>
          <a:xfrm>
            <a:off x="1560513" y="574676"/>
            <a:ext cx="4464050" cy="4583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CC0066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95235" name="Picture 3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00801" y="1371601"/>
            <a:ext cx="3363913" cy="854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CC0066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95236" name="Picture 4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9801" y="2079626"/>
            <a:ext cx="3554413" cy="892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CC0066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95237" name="Picture 5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03976" y="3141663"/>
            <a:ext cx="3363913" cy="749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CC0066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9523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76" y="4268788"/>
            <a:ext cx="36687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523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953000"/>
            <a:ext cx="4046538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524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791201"/>
            <a:ext cx="177165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5243" name="AutoShape 11"/>
          <p:cNvSpPr>
            <a:spLocks noChangeArrowheads="1"/>
          </p:cNvSpPr>
          <p:nvPr/>
        </p:nvSpPr>
        <p:spPr bwMode="auto">
          <a:xfrm>
            <a:off x="5105400" y="5867400"/>
            <a:ext cx="1371600" cy="304800"/>
          </a:xfrm>
          <a:prstGeom prst="leftArrow">
            <a:avLst>
              <a:gd name="adj1" fmla="val 50000"/>
              <a:gd name="adj2" fmla="val 1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pic>
        <p:nvPicPr>
          <p:cNvPr id="95244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238" y="5486401"/>
            <a:ext cx="23415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5245" name="Text Box 13"/>
          <p:cNvSpPr txBox="1">
            <a:spLocks noChangeArrowheads="1"/>
          </p:cNvSpPr>
          <p:nvPr/>
        </p:nvSpPr>
        <p:spPr bwMode="auto">
          <a:xfrm>
            <a:off x="2455228" y="161410"/>
            <a:ext cx="83838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dirty="0">
                <a:solidFill>
                  <a:srgbClr val="000000"/>
                </a:solidFill>
              </a:rPr>
              <a:t>Elementi di Teoria del Trasferimento Elettronico: Teoria di Marcus </a:t>
            </a:r>
            <a:r>
              <a:rPr lang="it-IT" altLang="it-IT" dirty="0" smtClean="0">
                <a:solidFill>
                  <a:srgbClr val="000000"/>
                </a:solidFill>
              </a:rPr>
              <a:t> (semplificata !)</a:t>
            </a:r>
            <a:endParaRPr lang="it-IT" altLang="it-IT" dirty="0">
              <a:solidFill>
                <a:srgbClr val="000000"/>
              </a:solidFill>
            </a:endParaRPr>
          </a:p>
        </p:txBody>
      </p:sp>
      <p:sp>
        <p:nvSpPr>
          <p:cNvPr id="95246" name="AutoShape 14"/>
          <p:cNvSpPr>
            <a:spLocks noChangeArrowheads="1"/>
          </p:cNvSpPr>
          <p:nvPr/>
        </p:nvSpPr>
        <p:spPr bwMode="auto">
          <a:xfrm rot="5400000">
            <a:off x="9336882" y="2637632"/>
            <a:ext cx="1150937" cy="863600"/>
          </a:xfrm>
          <a:custGeom>
            <a:avLst/>
            <a:gdLst>
              <a:gd name="T0" fmla="*/ 9250 w 21600"/>
              <a:gd name="T1" fmla="*/ 0 h 21600"/>
              <a:gd name="T2" fmla="*/ 3055 w 21600"/>
              <a:gd name="T3" fmla="*/ 21600 h 21600"/>
              <a:gd name="T4" fmla="*/ 9725 w 21600"/>
              <a:gd name="T5" fmla="*/ 8310 h 21600"/>
              <a:gd name="T6" fmla="*/ 15662 w 21600"/>
              <a:gd name="T7" fmla="*/ 14285 h 21600"/>
              <a:gd name="T8" fmla="*/ 21600 w 21600"/>
              <a:gd name="T9" fmla="*/ 8310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5250" name="AutoShape 18"/>
          <p:cNvSpPr>
            <a:spLocks/>
          </p:cNvSpPr>
          <p:nvPr/>
        </p:nvSpPr>
        <p:spPr bwMode="auto">
          <a:xfrm>
            <a:off x="9120188" y="2349501"/>
            <a:ext cx="360362" cy="574675"/>
          </a:xfrm>
          <a:prstGeom prst="rightBrace">
            <a:avLst>
              <a:gd name="adj1" fmla="val 132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970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638" y="2865701"/>
            <a:ext cx="2824163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040" y="1353609"/>
            <a:ext cx="3027362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45"/>
          <a:stretch>
            <a:fillRect/>
          </a:stretch>
        </p:blipFill>
        <p:spPr bwMode="auto">
          <a:xfrm>
            <a:off x="114596" y="380823"/>
            <a:ext cx="6119813" cy="585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14497" y="1831076"/>
            <a:ext cx="1774473" cy="464822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6471" y="2063487"/>
            <a:ext cx="3590091" cy="54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72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61647" y="2790718"/>
            <a:ext cx="6491175" cy="2442656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165323"/>
            <a:ext cx="8049808" cy="5109748"/>
          </a:xfrm>
          <a:prstGeom prst="rect">
            <a:avLst/>
          </a:prstGeom>
        </p:spPr>
      </p:pic>
      <p:pic>
        <p:nvPicPr>
          <p:cNvPr id="5" name="Immagine 4" descr="http://www.chimdocet-solido.it/Image190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120" y="-110490"/>
            <a:ext cx="4754880" cy="2987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9299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8867" y="-55292"/>
            <a:ext cx="4641734" cy="3537328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3076406"/>
            <a:ext cx="5403268" cy="378159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786281" y="1371600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Classe 1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935030" y="4778276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Classe 2</a:t>
            </a:r>
            <a:endParaRPr lang="it-IT" b="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4"/>
          <a:srcRect l="19011" r="24167"/>
          <a:stretch/>
        </p:blipFill>
        <p:spPr>
          <a:xfrm>
            <a:off x="6995160" y="1076514"/>
            <a:ext cx="4491990" cy="4071094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8561426" y="5343972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Classe 3</a:t>
            </a:r>
            <a:endParaRPr lang="it-IT" b="1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3015" y="6279000"/>
            <a:ext cx="7724135" cy="579000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998" y="3201739"/>
            <a:ext cx="1994495" cy="379969"/>
          </a:xfrm>
          <a:prstGeom prst="rect">
            <a:avLst/>
          </a:prstGeom>
        </p:spPr>
      </p:pic>
      <p:sp>
        <p:nvSpPr>
          <p:cNvPr id="10" name="Rettangolo 9"/>
          <p:cNvSpPr/>
          <p:nvPr/>
        </p:nvSpPr>
        <p:spPr>
          <a:xfrm>
            <a:off x="4466622" y="2943843"/>
            <a:ext cx="2215960" cy="703041"/>
          </a:xfrm>
          <a:prstGeom prst="rect">
            <a:avLst/>
          </a:prstGeom>
          <a:solidFill>
            <a:srgbClr val="F47E3C">
              <a:alpha val="3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5254518" y="141486"/>
            <a:ext cx="645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Classificazione dei complessi a valenza mista secondo Robin e </a:t>
            </a:r>
            <a:r>
              <a:rPr lang="it-IT" b="1" dirty="0" err="1" smtClean="0"/>
              <a:t>Day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286710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59080" y="288697"/>
            <a:ext cx="1144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Classe I.</a:t>
            </a:r>
            <a:r>
              <a:rPr lang="it-IT" dirty="0" smtClean="0"/>
              <a:t> In questa classe sono classificati i composti in cui gli ioni dello stesso metallo in diverso stato di ossidazione hanno intorni molto diversi. Non c'è praticamente interazione tra i diversi stati di ossidazione e non ci sono speciali proprietà associate a questi composti.</a:t>
            </a:r>
            <a:endParaRPr lang="it-IT" dirty="0"/>
          </a:p>
        </p:txBody>
      </p:sp>
      <p:pic>
        <p:nvPicPr>
          <p:cNvPr id="3" name="Immagine 2" descr="http://www.chimdocet-solido.it/gacl2a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" y="1649730"/>
            <a:ext cx="3947160" cy="2301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magine 3" descr="http://www.chimdocet-solido.it/pb3o4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360" y="2910840"/>
            <a:ext cx="6758940" cy="3771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2083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9527" y="-274743"/>
            <a:ext cx="4247524" cy="364992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9526" y="3375177"/>
            <a:ext cx="4242835" cy="363684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165392" y="996219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Classe 1</a:t>
            </a:r>
            <a:endParaRPr lang="it-IT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030835" y="4195324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Classe 2</a:t>
            </a:r>
            <a:endParaRPr lang="it-IT" b="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8952" y="882578"/>
            <a:ext cx="4315362" cy="3682078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8358227" y="2723617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Classe 3</a:t>
            </a:r>
            <a:endParaRPr lang="it-IT" b="1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5392" y="6204950"/>
            <a:ext cx="7651608" cy="551859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0609" y="4837467"/>
            <a:ext cx="3191192" cy="109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6034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109</Words>
  <Application>Microsoft Office PowerPoint</Application>
  <PresentationFormat>Widescreen</PresentationFormat>
  <Paragraphs>16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Tema di Office</vt:lpstr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Windows User</dc:creator>
  <cp:lastModifiedBy>Windows User</cp:lastModifiedBy>
  <cp:revision>18</cp:revision>
  <dcterms:created xsi:type="dcterms:W3CDTF">2020-04-25T15:44:08Z</dcterms:created>
  <dcterms:modified xsi:type="dcterms:W3CDTF">2020-04-25T22:11:42Z</dcterms:modified>
</cp:coreProperties>
</file>