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9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37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36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5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36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18C9-54C4-4481-B5DE-7E053FC4BE2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BF96-DA02-4484-913D-5E4AB1B42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16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Na%20SY%5bAuthor%5d&amp;cauthor=true&amp;cauthor_uid=21807040" TargetMode="External"/><Relationship Id="rId3" Type="http://schemas.openxmlformats.org/officeDocument/2006/relationships/hyperlink" Target="http://www.ncbi.nlm.nih.gov/pubmed?term=Kim%20JH%5bAuthor%5d&amp;cauthor=true&amp;cauthor_uid=21807040" TargetMode="External"/><Relationship Id="rId7" Type="http://schemas.openxmlformats.org/officeDocument/2006/relationships/hyperlink" Target="http://www.ncbi.nlm.nih.gov/pubmed?term=Lee%20K%5bAuthor%5d&amp;cauthor=true&amp;cauthor_uid=21807040" TargetMode="External"/><Relationship Id="rId2" Type="http://schemas.openxmlformats.org/officeDocument/2006/relationships/hyperlink" Target="http://www.ncbi.nlm.nih.gov/pubmed/218070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Han%20MS%5bAuthor%5d&amp;cauthor=true&amp;cauthor_uid=21807040" TargetMode="External"/><Relationship Id="rId5" Type="http://schemas.openxmlformats.org/officeDocument/2006/relationships/hyperlink" Target="http://www.ncbi.nlm.nih.gov/pubmed?term=Ko%20JJ%5bAuthor%5d&amp;cauthor=true&amp;cauthor_uid=21807040" TargetMode="External"/><Relationship Id="rId4" Type="http://schemas.openxmlformats.org/officeDocument/2006/relationships/hyperlink" Target="http://www.ncbi.nlm.nih.gov/pubmed?term=Yeom%20JH%5bAuthor%5d&amp;cauthor=true&amp;cauthor_uid=21807040" TargetMode="External"/><Relationship Id="rId9" Type="http://schemas.openxmlformats.org/officeDocument/2006/relationships/hyperlink" Target="http://www.ncbi.nlm.nih.gov/pubmed?term=Bae%20J%5bAuthor%5d&amp;cauthor=true&amp;cauthor_uid=2180704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57849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APPLICAZIONI BIOLOGICHE DELLE NANOPARTICELLE D’ORO </a:t>
            </a:r>
            <a:endParaRPr lang="it-IT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792088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AuCl</a:t>
            </a:r>
            <a:r>
              <a:rPr lang="it-IT" baseline="-25000" dirty="0" smtClean="0">
                <a:solidFill>
                  <a:schemeClr val="tx1"/>
                </a:solidFill>
              </a:rPr>
              <a:t>3</a:t>
            </a:r>
            <a:r>
              <a:rPr lang="it-IT" dirty="0" smtClean="0">
                <a:solidFill>
                  <a:schemeClr val="tx1"/>
                </a:solidFill>
              </a:rPr>
              <a:t> + 3e</a:t>
            </a:r>
            <a:r>
              <a:rPr lang="it-IT" baseline="30000" dirty="0" smtClean="0">
                <a:solidFill>
                  <a:schemeClr val="tx1"/>
                </a:solidFill>
              </a:rPr>
              <a:t>-                 </a:t>
            </a:r>
            <a:r>
              <a:rPr lang="it-IT" dirty="0" err="1" smtClean="0">
                <a:solidFill>
                  <a:schemeClr val="tx1"/>
                </a:solidFill>
              </a:rPr>
              <a:t>Au</a:t>
            </a:r>
            <a:r>
              <a:rPr lang="it-IT" dirty="0" smtClean="0">
                <a:solidFill>
                  <a:schemeClr val="tx1"/>
                </a:solidFill>
              </a:rPr>
              <a:t> + 3Cl</a:t>
            </a:r>
            <a:r>
              <a:rPr lang="it-IT" baseline="30000" dirty="0" smtClean="0">
                <a:solidFill>
                  <a:schemeClr val="tx1"/>
                </a:solidFill>
              </a:rPr>
              <a:t>-</a:t>
            </a:r>
            <a:endParaRPr lang="it-IT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211960" y="26369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0008"/>
            <a:ext cx="194421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899592" y="522919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Dimensioni: 2-250 nm</a:t>
            </a:r>
          </a:p>
          <a:p>
            <a:r>
              <a:rPr lang="it-IT" dirty="0" smtClean="0"/>
              <a:t>Agente stabilizzante ricopre la </a:t>
            </a:r>
            <a:r>
              <a:rPr lang="it-IT" dirty="0" err="1" smtClean="0"/>
              <a:t>nanoparticella</a:t>
            </a:r>
            <a:r>
              <a:rPr lang="it-IT" dirty="0" smtClean="0"/>
              <a:t> e le mantiene distanti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348242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Molecola biologica può:</a:t>
            </a:r>
          </a:p>
          <a:p>
            <a:pPr marL="342900" indent="-342900">
              <a:buAutoNum type="arabicParenR"/>
            </a:pPr>
            <a:r>
              <a:rPr lang="it-IT" dirty="0" smtClean="0"/>
              <a:t>Sostituire la molecola di agente stabilizzante</a:t>
            </a:r>
          </a:p>
          <a:p>
            <a:pPr marL="342900" indent="-342900">
              <a:buAutoNum type="arabicParenR"/>
            </a:pPr>
            <a:r>
              <a:rPr lang="it-IT" dirty="0" smtClean="0"/>
              <a:t>Legarsi all’estremità di agente stabilizzante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563888" y="39120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907704" y="4704184"/>
            <a:ext cx="144016" cy="525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70637"/>
            <a:ext cx="723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applicazioni delle NANOPARTICELLE D’ORO: </a:t>
            </a:r>
          </a:p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LABELLING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264696" cy="49223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2987824" y="4869160"/>
            <a:ext cx="3384376" cy="1753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341031" y="1556792"/>
            <a:ext cx="23762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1400" dirty="0" err="1" smtClean="0"/>
              <a:t>Immunostaining</a:t>
            </a:r>
            <a:r>
              <a:rPr lang="it-IT" sz="1400" dirty="0" smtClean="0"/>
              <a:t>: </a:t>
            </a:r>
            <a:r>
              <a:rPr lang="it-IT" sz="1400" dirty="0" err="1" smtClean="0"/>
              <a:t>nanoparticelle</a:t>
            </a:r>
            <a:r>
              <a:rPr lang="it-IT" sz="1400" dirty="0" smtClean="0"/>
              <a:t> sono coniugate a specifici anticorpi. Quando sono aggiunte dentro alle cellule, si ha riconoscimento molecolare e legame con antigene</a:t>
            </a:r>
          </a:p>
          <a:p>
            <a:pPr marL="342900" indent="-342900">
              <a:buAutoNum type="alphaLcParenR"/>
            </a:pPr>
            <a:r>
              <a:rPr lang="it-IT" sz="1400" dirty="0" err="1" smtClean="0"/>
              <a:t>Nanoparticella</a:t>
            </a:r>
            <a:r>
              <a:rPr lang="it-IT" sz="1400" dirty="0" smtClean="0"/>
              <a:t> è coniugata con legante specifico per recettore di membrana. Ciò lo rende visibile e se ne possono seguire i movimenti e le traiettorie dentro la membrana plasmatica.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87824" y="4941168"/>
            <a:ext cx="3353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c) </a:t>
            </a:r>
            <a:r>
              <a:rPr lang="it-IT" sz="1400" dirty="0" err="1" smtClean="0"/>
              <a:t>Nanoparticelle</a:t>
            </a:r>
            <a:r>
              <a:rPr lang="it-IT" sz="1400" smtClean="0"/>
              <a:t> coniugate </a:t>
            </a:r>
            <a:r>
              <a:rPr lang="it-IT" sz="1400" dirty="0" smtClean="0"/>
              <a:t>con leganti specifici vengono iniettate nell’animale. Queste si concentrano nell’organo dove i leganti trovano il recettore specifico e consentono la visualizzazione dell’organo via </a:t>
            </a:r>
            <a:r>
              <a:rPr lang="it-IT" sz="1400" dirty="0" err="1" smtClean="0"/>
              <a:t>imaging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52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70637"/>
            <a:ext cx="723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applicazioni delle NANOPARTICELLE D’ORO: </a:t>
            </a:r>
          </a:p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Veicolo per «</a:t>
            </a:r>
            <a:r>
              <a:rPr lang="it-IT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delivery»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76064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102626" y="1413937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Molecole da portare dentro la cellula sono adsorbite sulle </a:t>
            </a:r>
            <a:r>
              <a:rPr lang="it-IT" sz="1600" dirty="0" err="1" smtClean="0"/>
              <a:t>nanoparticelle</a:t>
            </a:r>
            <a:r>
              <a:rPr lang="it-IT" sz="1600" dirty="0" smtClean="0"/>
              <a:t> d’oro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83794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Nanoparticelle</a:t>
            </a:r>
            <a:r>
              <a:rPr lang="it-IT" sz="1600" dirty="0" smtClean="0"/>
              <a:t> vengono sparate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02626" y="3789040"/>
            <a:ext cx="278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Le </a:t>
            </a:r>
            <a:r>
              <a:rPr lang="it-IT" sz="1600" dirty="0" err="1" smtClean="0"/>
              <a:t>nanoparticelle</a:t>
            </a:r>
            <a:r>
              <a:rPr lang="it-IT" sz="1600" dirty="0" smtClean="0"/>
              <a:t> entrano attraverso riconoscimento recettoriale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Principali applicazioni: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Terapia genica</a:t>
            </a:r>
            <a:r>
              <a:rPr lang="it-IT" dirty="0" smtClean="0"/>
              <a:t>. Introduzione di un gene per espressione di proteine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Terapia antitumorale</a:t>
            </a:r>
            <a:r>
              <a:rPr lang="it-IT" dirty="0" smtClean="0"/>
              <a:t>. </a:t>
            </a:r>
            <a:r>
              <a:rPr lang="it-IT" dirty="0" err="1" smtClean="0"/>
              <a:t>Nanoparticelle</a:t>
            </a:r>
            <a:r>
              <a:rPr lang="it-IT" dirty="0" smtClean="0"/>
              <a:t>/farmaco entrano in cellule malate perché i recettori sono </a:t>
            </a:r>
            <a:r>
              <a:rPr lang="it-IT" dirty="0" err="1" smtClean="0"/>
              <a:t>sovraespressi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6085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 tooltip="Journal of biotechnology."/>
              </a:rPr>
              <a:t>J </a:t>
            </a:r>
            <a:r>
              <a:rPr lang="en-US" u="sng" dirty="0" err="1">
                <a:hlinkClick r:id="rId2" tooltip="Journal of biotechnology."/>
              </a:rPr>
              <a:t>Biotechnol</a:t>
            </a:r>
            <a:r>
              <a:rPr lang="en-US" u="sng" dirty="0">
                <a:hlinkClick r:id="rId2" tooltip="Journal of biotechnology."/>
              </a:rPr>
              <a:t>.</a:t>
            </a:r>
            <a:r>
              <a:rPr lang="en-US" dirty="0"/>
              <a:t> 2011 Sep 20;155(3):287-92. </a:t>
            </a:r>
            <a:r>
              <a:rPr lang="en-US" dirty="0" err="1"/>
              <a:t>doi</a:t>
            </a:r>
            <a:r>
              <a:rPr lang="en-US" dirty="0"/>
              <a:t>: 10.1016/j.jbiotec.2011.07.014. </a:t>
            </a:r>
            <a:r>
              <a:rPr lang="en-US" dirty="0" err="1"/>
              <a:t>Epub</a:t>
            </a:r>
            <a:r>
              <a:rPr lang="en-US" dirty="0"/>
              <a:t> 2011 Jul 22.</a:t>
            </a:r>
          </a:p>
          <a:p>
            <a:r>
              <a:rPr lang="en-US" b="1" dirty="0"/>
              <a:t>Effective delivery of anti-</a:t>
            </a:r>
            <a:r>
              <a:rPr lang="en-US" b="1" dirty="0" err="1"/>
              <a:t>miRNA</a:t>
            </a:r>
            <a:r>
              <a:rPr lang="en-US" b="1" dirty="0"/>
              <a:t> DNA oligonucleotides by functionalized gold nanoparticles.</a:t>
            </a:r>
            <a:endParaRPr lang="en-US" dirty="0"/>
          </a:p>
          <a:p>
            <a:r>
              <a:rPr lang="en-US" u="sng" dirty="0">
                <a:hlinkClick r:id="rId3"/>
              </a:rPr>
              <a:t>Kim JH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u="sng" dirty="0" err="1">
                <a:hlinkClick r:id="rId4"/>
              </a:rPr>
              <a:t>Yeom</a:t>
            </a:r>
            <a:r>
              <a:rPr lang="en-US" u="sng" dirty="0">
                <a:hlinkClick r:id="rId4"/>
              </a:rPr>
              <a:t> JH</a:t>
            </a:r>
            <a:r>
              <a:rPr lang="en-US" dirty="0"/>
              <a:t>, </a:t>
            </a:r>
            <a:r>
              <a:rPr lang="en-US" u="sng" dirty="0" err="1">
                <a:hlinkClick r:id="rId5"/>
              </a:rPr>
              <a:t>Ko</a:t>
            </a:r>
            <a:r>
              <a:rPr lang="en-US" u="sng" dirty="0">
                <a:hlinkClick r:id="rId5"/>
              </a:rPr>
              <a:t> JJ</a:t>
            </a:r>
            <a:r>
              <a:rPr lang="en-US" dirty="0"/>
              <a:t>, </a:t>
            </a:r>
            <a:r>
              <a:rPr lang="en-US" u="sng" dirty="0">
                <a:hlinkClick r:id="rId6"/>
              </a:rPr>
              <a:t>Han MS</a:t>
            </a:r>
            <a:r>
              <a:rPr lang="en-US" dirty="0"/>
              <a:t>, </a:t>
            </a:r>
            <a:r>
              <a:rPr lang="en-US" u="sng" dirty="0">
                <a:hlinkClick r:id="rId7"/>
              </a:rPr>
              <a:t>Lee K</a:t>
            </a:r>
            <a:r>
              <a:rPr lang="en-US" dirty="0"/>
              <a:t>, </a:t>
            </a:r>
            <a:r>
              <a:rPr lang="en-US" u="sng" dirty="0">
                <a:hlinkClick r:id="rId8"/>
              </a:rPr>
              <a:t>Na SY</a:t>
            </a:r>
            <a:r>
              <a:rPr lang="en-US" dirty="0"/>
              <a:t>, </a:t>
            </a:r>
            <a:r>
              <a:rPr lang="en-US" u="sng" dirty="0" err="1">
                <a:hlinkClick r:id="rId9"/>
              </a:rPr>
              <a:t>Bae</a:t>
            </a:r>
            <a:r>
              <a:rPr lang="en-US" u="sng" dirty="0">
                <a:hlinkClick r:id="rId9"/>
              </a:rPr>
              <a:t> J</a:t>
            </a:r>
            <a:r>
              <a:rPr lang="en-US" dirty="0"/>
              <a:t>.</a:t>
            </a:r>
          </a:p>
          <a:p>
            <a:r>
              <a:rPr lang="en-US" b="1" u="sng" dirty="0">
                <a:hlinkClick r:id="rId2" tooltip="Open/close author information list"/>
              </a:rPr>
              <a:t>Author information </a:t>
            </a:r>
            <a:endParaRPr lang="en-US" dirty="0"/>
          </a:p>
          <a:p>
            <a:pPr lvl="0"/>
            <a:r>
              <a:rPr lang="en-US" baseline="30000" dirty="0"/>
              <a:t>1</a:t>
            </a:r>
            <a:r>
              <a:rPr lang="en-US" dirty="0"/>
              <a:t>Department of Pharmacy, College of Pharmacy, CHA University, </a:t>
            </a:r>
            <a:r>
              <a:rPr lang="en-US" dirty="0" err="1"/>
              <a:t>Seongnam</a:t>
            </a:r>
            <a:r>
              <a:rPr lang="en-US" dirty="0"/>
              <a:t> 463-836, Republic of Korea.</a:t>
            </a:r>
          </a:p>
          <a:p>
            <a:r>
              <a:rPr lang="en-US" b="1" dirty="0"/>
              <a:t>Abstract</a:t>
            </a:r>
            <a:endParaRPr lang="en-US" dirty="0"/>
          </a:p>
          <a:p>
            <a:r>
              <a:rPr lang="en-US" dirty="0"/>
              <a:t>MicroRNAs (</a:t>
            </a:r>
            <a:r>
              <a:rPr lang="en-US" dirty="0" err="1"/>
              <a:t>miRNAs</a:t>
            </a:r>
            <a:r>
              <a:rPr lang="en-US" dirty="0"/>
              <a:t>) are gaining recognition as essential regulators involved in many biological processes, and they are emerging as therapeutic targets for treating disease. </a:t>
            </a:r>
            <a:r>
              <a:rPr lang="en-US" b="1" dirty="0">
                <a:solidFill>
                  <a:srgbClr val="FF0000"/>
                </a:solidFill>
              </a:rPr>
              <a:t>Here, we introduce a method for effective delivery of anti-</a:t>
            </a:r>
            <a:r>
              <a:rPr lang="en-US" b="1" dirty="0" err="1">
                <a:solidFill>
                  <a:srgbClr val="FF0000"/>
                </a:solidFill>
              </a:rPr>
              <a:t>miRNA</a:t>
            </a:r>
            <a:r>
              <a:rPr lang="en-US" b="1" dirty="0">
                <a:solidFill>
                  <a:srgbClr val="FF0000"/>
                </a:solidFill>
              </a:rPr>
              <a:t> oligonucleotides (AMOs) using functionalized gold nanoparticles (</a:t>
            </a:r>
            <a:r>
              <a:rPr lang="en-US" b="1" dirty="0" err="1">
                <a:solidFill>
                  <a:srgbClr val="FF0000"/>
                </a:solidFill>
              </a:rPr>
              <a:t>AuNPs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  <a:r>
              <a:rPr lang="en-US" dirty="0"/>
              <a:t> To demonstrate the ability of AMOs to silence </a:t>
            </a:r>
            <a:r>
              <a:rPr lang="en-US" dirty="0" err="1"/>
              <a:t>miRNA</a:t>
            </a:r>
            <a:r>
              <a:rPr lang="en-US" dirty="0"/>
              <a:t>, we selected miR-29b, which is known to </a:t>
            </a:r>
            <a:r>
              <a:rPr lang="en-US" dirty="0" err="1"/>
              <a:t>downregulate</a:t>
            </a:r>
            <a:r>
              <a:rPr lang="en-US" dirty="0"/>
              <a:t> myeloid cell leukemia-1 (MCL-1), a factor responsible for promoting cell survival. We first generated </a:t>
            </a:r>
            <a:r>
              <a:rPr lang="en-US" dirty="0" err="1"/>
              <a:t>AuNPs</a:t>
            </a:r>
            <a:r>
              <a:rPr lang="en-US" dirty="0"/>
              <a:t> coated with cargo DNA, which was then coupled to complementary DNA linked to an antisense miR-29b sequence. When the </a:t>
            </a:r>
            <a:r>
              <a:rPr lang="en-US" dirty="0" err="1"/>
              <a:t>AuNPs</a:t>
            </a:r>
            <a:r>
              <a:rPr lang="en-US" dirty="0"/>
              <a:t> were delivered into </a:t>
            </a:r>
            <a:r>
              <a:rPr lang="en-US" dirty="0" err="1"/>
              <a:t>HeLa</a:t>
            </a:r>
            <a:r>
              <a:rPr lang="en-US" dirty="0"/>
              <a:t> cells, MCL-1 protein and mRNA levels were increased significantly. Furthermore, apoptosis induced by tumor necrosis factor-related apoptosis-inducing ligand (TRAIL) was inhibited, proving that AMOs targeting miR-29b were effectively delivered by our innovative </a:t>
            </a:r>
            <a:r>
              <a:rPr lang="en-US" dirty="0" err="1"/>
              <a:t>AuNP</a:t>
            </a:r>
            <a:r>
              <a:rPr lang="en-US" dirty="0"/>
              <a:t>. In addition, we provided evidence that </a:t>
            </a:r>
            <a:r>
              <a:rPr lang="en-US" dirty="0" err="1"/>
              <a:t>AuNP</a:t>
            </a:r>
            <a:r>
              <a:rPr lang="en-US" dirty="0"/>
              <a:t> could deliver other AMOs against miR-21 into two independent cell lines, KGN and 293T, suggesting that the </a:t>
            </a:r>
            <a:r>
              <a:rPr lang="en-US" dirty="0" err="1"/>
              <a:t>AuNP</a:t>
            </a:r>
            <a:r>
              <a:rPr lang="en-US" dirty="0"/>
              <a:t> conjugates can be versatile for any AMO and cell type.</a:t>
            </a:r>
          </a:p>
          <a:p>
            <a:r>
              <a:rPr lang="en-US" dirty="0"/>
              <a:t>Copyright © 2011 Elsevier B.V.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719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70637"/>
            <a:ext cx="723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applicazioni delle NANOPARTICELLE D’ORO: </a:t>
            </a:r>
          </a:p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Sorgente di calore-IPERTERMIA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55679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Assorbimento di luce visibile eccita i </a:t>
            </a:r>
            <a:r>
              <a:rPr lang="it-IT" dirty="0" err="1" smtClean="0"/>
              <a:t>plasmoni</a:t>
            </a:r>
            <a:r>
              <a:rPr lang="it-IT" dirty="0" smtClean="0"/>
              <a:t>. Il surplus di energia è dissipato sotto forma di calore al reticolo cristallino e all’ambiente circostante.</a:t>
            </a:r>
          </a:p>
          <a:p>
            <a:endParaRPr lang="it-IT" dirty="0"/>
          </a:p>
          <a:p>
            <a:r>
              <a:rPr lang="it-IT" dirty="0" smtClean="0"/>
              <a:t>                         </a:t>
            </a:r>
            <a:r>
              <a:rPr lang="it-IT" dirty="0" err="1" smtClean="0"/>
              <a:t>nanoparticelle</a:t>
            </a:r>
            <a:r>
              <a:rPr lang="it-IT" dirty="0" smtClean="0"/>
              <a:t> d’oro accumulate in tessuto tumorale e illuminate si surriscaldano e possono surriscaldare i tessuti circostanti.</a:t>
            </a:r>
          </a:p>
          <a:p>
            <a:r>
              <a:rPr lang="it-IT" dirty="0" smtClean="0"/>
              <a:t>Poiché le cellule sono molto sensibili a variazioni di temperatura, si può causare selettivamente morte cellulare</a:t>
            </a:r>
            <a:endParaRPr lang="it-IT" dirty="0"/>
          </a:p>
        </p:txBody>
      </p:sp>
      <p:sp>
        <p:nvSpPr>
          <p:cNvPr id="4" name="Freccia a destra con strisce 3"/>
          <p:cNvSpPr/>
          <p:nvPr/>
        </p:nvSpPr>
        <p:spPr>
          <a:xfrm>
            <a:off x="1259632" y="2708920"/>
            <a:ext cx="1152128" cy="325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4221088"/>
            <a:ext cx="687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Problemi di illuminazione: anche i tessuti assorbono luce visibile.</a:t>
            </a:r>
          </a:p>
          <a:p>
            <a:r>
              <a:rPr lang="it-IT" dirty="0" smtClean="0"/>
              <a:t>                          </a:t>
            </a:r>
            <a:r>
              <a:rPr lang="it-IT" dirty="0" err="1" smtClean="0"/>
              <a:t>nanoparticelle</a:t>
            </a:r>
            <a:r>
              <a:rPr lang="it-IT" dirty="0" smtClean="0"/>
              <a:t> di dimensioni tali da assorbire nell’IR,</a:t>
            </a:r>
          </a:p>
          <a:p>
            <a:endParaRPr lang="it-IT" dirty="0" smtClean="0"/>
          </a:p>
          <a:p>
            <a:r>
              <a:rPr lang="it-IT" dirty="0" smtClean="0"/>
              <a:t>Basso potere penetrante quindi solo tessuti abbastanza superficiali</a:t>
            </a:r>
            <a:endParaRPr lang="it-IT" dirty="0"/>
          </a:p>
        </p:txBody>
      </p:sp>
      <p:sp>
        <p:nvSpPr>
          <p:cNvPr id="6" name="Freccia a destra con strisce 5"/>
          <p:cNvSpPr/>
          <p:nvPr/>
        </p:nvSpPr>
        <p:spPr>
          <a:xfrm>
            <a:off x="1259632" y="4653136"/>
            <a:ext cx="1368152" cy="21428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56612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Vedi pdf Gold and </a:t>
            </a:r>
            <a:r>
              <a:rPr lang="it-IT" dirty="0" err="1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1800" y="170637"/>
            <a:ext cx="361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e prospettive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124744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 smtClean="0"/>
              <a:t>No corrosione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 err="1" smtClean="0"/>
              <a:t>Nanoparticelle</a:t>
            </a:r>
            <a:r>
              <a:rPr lang="it-IT" dirty="0" smtClean="0"/>
              <a:t> inerti e biocompatibili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 smtClean="0"/>
              <a:t>Loro soluzioni colloidali stabili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 smtClean="0"/>
              <a:t>Legano molecole biologiche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 smtClean="0"/>
              <a:t>Proprietà ottiche peculiari ne consentono numerose applicazioni sia come attori passivi che attivi (es. sensori)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endParaRPr lang="it-IT" dirty="0" smtClean="0"/>
          </a:p>
          <a:p>
            <a:pPr marL="285750" indent="-285750">
              <a:buFont typeface="Wingdings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98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59632" y="56317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PROPRIETA’ OTTICHE DELLE NANOPARTICELLE D’ORO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340768"/>
            <a:ext cx="78488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Elettroni sono normalmente liberi di muoversi in un metallo. Quando sono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INTRAPPOLATI IN UNA SFERA</a:t>
            </a:r>
            <a:r>
              <a:rPr lang="it-IT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DIMENSIONI NANOMETRICHE</a:t>
            </a:r>
            <a:r>
              <a:rPr lang="it-IT" dirty="0" smtClean="0"/>
              <a:t> la loro capacità di movimento è limitata dalla superficie. Essi danno luogo ad una oscillazione collettiva detta </a:t>
            </a:r>
            <a:r>
              <a:rPr lang="it-IT" dirty="0" err="1" smtClean="0"/>
              <a:t>plasmone</a:t>
            </a:r>
            <a:r>
              <a:rPr lang="it-IT" dirty="0"/>
              <a:t> </a:t>
            </a:r>
            <a:r>
              <a:rPr lang="it-IT" dirty="0" smtClean="0"/>
              <a:t>di superficie o </a:t>
            </a:r>
            <a:r>
              <a:rPr lang="it-IT" dirty="0" err="1" smtClean="0"/>
              <a:t>plasmone</a:t>
            </a:r>
            <a:r>
              <a:rPr lang="it-IT" dirty="0" smtClean="0"/>
              <a:t> localizzato.</a:t>
            </a:r>
          </a:p>
          <a:p>
            <a:endParaRPr lang="it-IT" dirty="0" smtClean="0"/>
          </a:p>
          <a:p>
            <a:r>
              <a:rPr lang="it-IT" dirty="0"/>
              <a:t>La risonanza </a:t>
            </a:r>
            <a:r>
              <a:rPr lang="it-IT" dirty="0" err="1"/>
              <a:t>plasmonica</a:t>
            </a:r>
            <a:r>
              <a:rPr lang="it-IT" dirty="0"/>
              <a:t> è un'oscillazione coerente dei </a:t>
            </a:r>
            <a:r>
              <a:rPr lang="it-IT" dirty="0" err="1"/>
              <a:t>plasmoni</a:t>
            </a:r>
            <a:r>
              <a:rPr lang="it-IT" dirty="0"/>
              <a:t> di </a:t>
            </a:r>
            <a:r>
              <a:rPr lang="it-IT" dirty="0" smtClean="0"/>
              <a:t>superficie</a:t>
            </a:r>
            <a:endParaRPr lang="it-IT" dirty="0"/>
          </a:p>
          <a:p>
            <a:r>
              <a:rPr lang="it-IT" dirty="0"/>
              <a:t>eccitati da una radiazione elettromagnetica </a:t>
            </a:r>
            <a:r>
              <a:rPr lang="it-IT" dirty="0" smtClean="0"/>
              <a:t>incidente (luce, laser, </a:t>
            </a:r>
            <a:r>
              <a:rPr lang="it-IT" dirty="0" err="1" smtClean="0"/>
              <a:t>ecc</a:t>
            </a:r>
            <a:r>
              <a:rPr lang="it-IT" dirty="0" smtClean="0"/>
              <a:t>).</a:t>
            </a:r>
          </a:p>
          <a:p>
            <a:r>
              <a:rPr lang="it-IT" dirty="0" smtClean="0"/>
              <a:t>La risonanza </a:t>
            </a:r>
            <a:r>
              <a:rPr lang="it-IT" dirty="0" err="1" smtClean="0"/>
              <a:t>plasmonica</a:t>
            </a:r>
            <a:r>
              <a:rPr lang="it-IT" dirty="0" smtClean="0"/>
              <a:t> di superficie determina assorbimento di luce visibile.</a:t>
            </a:r>
          </a:p>
          <a:p>
            <a:endParaRPr lang="it-IT" dirty="0"/>
          </a:p>
          <a:p>
            <a:r>
              <a:rPr lang="it-IT" dirty="0" smtClean="0"/>
              <a:t>Forma e dimensioni delle </a:t>
            </a:r>
            <a:r>
              <a:rPr lang="it-IT" dirty="0" err="1" smtClean="0"/>
              <a:t>nanoparticelle</a:t>
            </a:r>
            <a:r>
              <a:rPr lang="it-IT" dirty="0" smtClean="0"/>
              <a:t> fanno variare la frequenza di oscillazione degli elettroni                    variazione delle proprietà ottiche del materiale e del colore.</a:t>
            </a:r>
          </a:p>
        </p:txBody>
      </p:sp>
      <p:sp>
        <p:nvSpPr>
          <p:cNvPr id="7" name="Freccia a destra con strisce 6"/>
          <p:cNvSpPr/>
          <p:nvPr/>
        </p:nvSpPr>
        <p:spPr>
          <a:xfrm>
            <a:off x="2381600" y="4221088"/>
            <a:ext cx="576064" cy="1440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60688" y="128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40075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59075" y="2198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" y="762000"/>
            <a:ext cx="540067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81400" y="990600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Luce trasmessa</a:t>
            </a: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64" y="1916832"/>
            <a:ext cx="4354724" cy="432448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57400" y="0"/>
            <a:ext cx="709771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COSA SONO I PLASMONI LOCALIZZATI</a:t>
            </a:r>
            <a:endParaRPr lang="en-US" sz="6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3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96279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NANOPARTICELLE D’ORO COME SENSORI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105273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sensore deve mettere in evidenza la presenza di un </a:t>
            </a:r>
            <a:r>
              <a:rPr lang="it-IT" dirty="0" err="1" smtClean="0"/>
              <a:t>analita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Un sensore deve fornire dato sulla concentrazione di </a:t>
            </a:r>
            <a:r>
              <a:rPr lang="it-IT" dirty="0" err="1" smtClean="0"/>
              <a:t>analita</a:t>
            </a:r>
            <a:r>
              <a:rPr lang="it-IT" dirty="0" smtClean="0"/>
              <a:t> presente attraverso una variazione misurabile di una sua proprietà tipica.</a:t>
            </a:r>
          </a:p>
          <a:p>
            <a:r>
              <a:rPr lang="it-IT" dirty="0" smtClean="0"/>
              <a:t>La frequenza di risonanza </a:t>
            </a:r>
            <a:r>
              <a:rPr lang="it-IT" dirty="0" err="1" smtClean="0"/>
              <a:t>plasmonica</a:t>
            </a:r>
            <a:r>
              <a:rPr lang="it-IT" dirty="0" smtClean="0"/>
              <a:t> per </a:t>
            </a:r>
            <a:r>
              <a:rPr lang="it-IT" dirty="0" err="1" smtClean="0"/>
              <a:t>nanoparticelle</a:t>
            </a:r>
            <a:r>
              <a:rPr lang="it-IT" dirty="0" smtClean="0"/>
              <a:t> di </a:t>
            </a:r>
            <a:r>
              <a:rPr lang="it-IT" dirty="0" err="1" smtClean="0"/>
              <a:t>Au</a:t>
            </a:r>
            <a:r>
              <a:rPr lang="it-IT" dirty="0" smtClean="0"/>
              <a:t> dai 4-40 nm è tra 510-530 nm.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4104456" cy="32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940152" y="2996952"/>
            <a:ext cx="288032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Il legame sulla superficie di molecole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la diminuzione della distanza media tra le particelle </a:t>
            </a:r>
          </a:p>
          <a:p>
            <a:r>
              <a:rPr lang="it-IT" dirty="0" smtClean="0"/>
              <a:t>determinano importanti variazioni nella frequenza di risonanza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16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920880" cy="355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5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9000999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663788" y="404664"/>
            <a:ext cx="428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Detectare</a:t>
            </a:r>
            <a:r>
              <a:rPr lang="it-IT" sz="2800" dirty="0" smtClean="0"/>
              <a:t> sequenze di DNA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32065" y="1643031"/>
            <a:ext cx="1404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Analita</a:t>
            </a:r>
            <a:r>
              <a:rPr lang="it-IT" sz="1600" dirty="0" smtClean="0"/>
              <a:t> proporzionale al numero di particelle immobilizzate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32065" y="436510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Particelle su un elettrodo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11560" y="4509120"/>
            <a:ext cx="4104456" cy="983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51520" y="3053558"/>
            <a:ext cx="9361039" cy="3990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508104" y="1052736"/>
            <a:ext cx="4536504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83567" y="3501008"/>
            <a:ext cx="6948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Nanoparticelle</a:t>
            </a:r>
            <a:r>
              <a:rPr lang="it-IT" dirty="0" smtClean="0"/>
              <a:t> sono coniugate a </a:t>
            </a:r>
            <a:r>
              <a:rPr lang="it-IT" dirty="0" err="1" smtClean="0"/>
              <a:t>oligonucleotidi</a:t>
            </a:r>
            <a:r>
              <a:rPr lang="it-IT" dirty="0" smtClean="0"/>
              <a:t> (verdi) che sono complementari a sequenza target (blu, che è </a:t>
            </a:r>
            <a:r>
              <a:rPr lang="it-IT" dirty="0" err="1" smtClean="0"/>
              <a:t>analita</a:t>
            </a:r>
            <a:r>
              <a:rPr lang="it-IT" dirty="0" smtClean="0"/>
              <a:t>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In mancanza della sequenza target, le </a:t>
            </a:r>
            <a:r>
              <a:rPr lang="it-IT" dirty="0" err="1" smtClean="0"/>
              <a:t>nanoparticelle</a:t>
            </a:r>
            <a:r>
              <a:rPr lang="it-IT" dirty="0" smtClean="0"/>
              <a:t> sono disperse e la soluzione colloidale appare rossa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In presenza della sequenza target, le catene complementari si legano e le </a:t>
            </a:r>
            <a:r>
              <a:rPr lang="it-IT" dirty="0" err="1" smtClean="0"/>
              <a:t>nanoparticelle</a:t>
            </a:r>
            <a:r>
              <a:rPr lang="it-IT" dirty="0" smtClean="0"/>
              <a:t> si avvicinano. La soluzione colloidale cambia colore e diventa viola.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4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51720" y="404664"/>
            <a:ext cx="52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Spegnimento della fluorescenza</a:t>
            </a:r>
            <a:endParaRPr lang="it-IT" sz="28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236529" cy="45600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51520" y="927884"/>
            <a:ext cx="4104456" cy="156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355976" y="1124744"/>
            <a:ext cx="3600400" cy="456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51520" y="4725144"/>
            <a:ext cx="41044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05273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b1)  </a:t>
            </a:r>
            <a:r>
              <a:rPr lang="it-IT" dirty="0" err="1" smtClean="0"/>
              <a:t>nanoparticelle</a:t>
            </a:r>
            <a:r>
              <a:rPr lang="it-IT" dirty="0" smtClean="0"/>
              <a:t> sono coniugate con leganti inizialmente saturati con molecole che contengono un </a:t>
            </a:r>
            <a:r>
              <a:rPr lang="it-IT" dirty="0" err="1" smtClean="0"/>
              <a:t>fluoroforo</a:t>
            </a:r>
            <a:r>
              <a:rPr lang="it-IT" dirty="0" smtClean="0"/>
              <a:t> (arancio). 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4427984" y="1424995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126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fluorescenza è spenta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98014" y="1915091"/>
            <a:ext cx="3006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presenza di </a:t>
            </a:r>
            <a:r>
              <a:rPr lang="it-IT" dirty="0" err="1" smtClean="0"/>
              <a:t>analita</a:t>
            </a:r>
            <a:r>
              <a:rPr lang="it-IT" dirty="0" smtClean="0"/>
              <a:t> (che si coniuga in modo specifico al legante (verde)), si ha sostituzione. </a:t>
            </a:r>
            <a:r>
              <a:rPr lang="it-IT" dirty="0" err="1" smtClean="0"/>
              <a:t>Analita</a:t>
            </a:r>
            <a:r>
              <a:rPr lang="it-IT" dirty="0" smtClean="0"/>
              <a:t> va al posto della molecola contenente </a:t>
            </a:r>
            <a:r>
              <a:rPr lang="it-IT" dirty="0" err="1" smtClean="0"/>
              <a:t>fluoroforo</a:t>
            </a:r>
            <a:r>
              <a:rPr lang="it-IT" dirty="0" smtClean="0"/>
              <a:t>. Questo </a:t>
            </a:r>
            <a:r>
              <a:rPr lang="it-IT" dirty="0" err="1" smtClean="0"/>
              <a:t>allontandosi</a:t>
            </a:r>
            <a:r>
              <a:rPr lang="it-IT" dirty="0" smtClean="0"/>
              <a:t> dalla </a:t>
            </a:r>
            <a:r>
              <a:rPr lang="it-IT" dirty="0" err="1" smtClean="0"/>
              <a:t>nanoparticella</a:t>
            </a:r>
            <a:r>
              <a:rPr lang="it-IT" dirty="0" smtClean="0"/>
              <a:t> tornerà ad emettere.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05086" y="4486823"/>
            <a:ext cx="370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presenza di </a:t>
            </a:r>
            <a:r>
              <a:rPr lang="it-IT" dirty="0" err="1" smtClean="0"/>
              <a:t>analita</a:t>
            </a:r>
            <a:r>
              <a:rPr lang="it-IT" dirty="0" smtClean="0"/>
              <a:t> si ripristina la fluorescenza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75556" y="488183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b2) </a:t>
            </a:r>
            <a:r>
              <a:rPr lang="it-IT" dirty="0" err="1" smtClean="0"/>
              <a:t>fluorofori</a:t>
            </a:r>
            <a:r>
              <a:rPr lang="it-IT" dirty="0" smtClean="0"/>
              <a:t> e </a:t>
            </a:r>
            <a:r>
              <a:rPr lang="it-IT" dirty="0" err="1" smtClean="0"/>
              <a:t>nanoparticelle</a:t>
            </a:r>
            <a:r>
              <a:rPr lang="it-IT" dirty="0" smtClean="0"/>
              <a:t> sono collegati da un </a:t>
            </a:r>
            <a:r>
              <a:rPr lang="it-IT" dirty="0" err="1" smtClean="0"/>
              <a:t>linker</a:t>
            </a:r>
            <a:r>
              <a:rPr lang="it-IT" dirty="0" smtClean="0"/>
              <a:t>. </a:t>
            </a:r>
            <a:r>
              <a:rPr lang="it-IT" dirty="0" err="1" smtClean="0"/>
              <a:t>Analita</a:t>
            </a:r>
            <a:r>
              <a:rPr lang="it-IT" dirty="0" smtClean="0"/>
              <a:t> riduce la distanza tra i due e spegne la fluorescenza.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4766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Legame su una superficie</a:t>
            </a:r>
            <a:endParaRPr lang="it-IT" sz="2800" dirty="0"/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45235"/>
            <a:ext cx="6120130" cy="43675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1475656" y="1052736"/>
            <a:ext cx="3528392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44008" y="4365104"/>
            <a:ext cx="3528392" cy="1247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1340768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Leganti specifici per l’</a:t>
            </a:r>
            <a:r>
              <a:rPr lang="it-IT" dirty="0" err="1" smtClean="0"/>
              <a:t>analita</a:t>
            </a:r>
            <a:r>
              <a:rPr lang="it-IT" dirty="0" smtClean="0"/>
              <a:t> sono sia immobilizzati su una superficie sia coniugati a </a:t>
            </a:r>
            <a:r>
              <a:rPr lang="it-IT" dirty="0" err="1" smtClean="0"/>
              <a:t>nanoparticelle</a:t>
            </a:r>
            <a:r>
              <a:rPr lang="it-IT" dirty="0" smtClean="0"/>
              <a:t>. In presenza di </a:t>
            </a:r>
            <a:r>
              <a:rPr lang="it-IT" dirty="0" err="1" smtClean="0"/>
              <a:t>analita</a:t>
            </a:r>
            <a:r>
              <a:rPr lang="it-IT" dirty="0" smtClean="0"/>
              <a:t> (blu) le </a:t>
            </a:r>
            <a:r>
              <a:rPr lang="it-IT" dirty="0" err="1" smtClean="0"/>
              <a:t>nanoparticelle</a:t>
            </a:r>
            <a:r>
              <a:rPr lang="it-IT" dirty="0" smtClean="0"/>
              <a:t> si legano alla superficie tramite l’</a:t>
            </a:r>
            <a:r>
              <a:rPr lang="it-IT" dirty="0" err="1" smtClean="0"/>
              <a:t>analita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può quantificare il numero di particelle di </a:t>
            </a:r>
            <a:r>
              <a:rPr lang="it-IT" dirty="0" err="1" smtClean="0"/>
              <a:t>Au</a:t>
            </a:r>
            <a:r>
              <a:rPr lang="it-IT" dirty="0" smtClean="0"/>
              <a:t> legate alla superficie e di conseguenza anche la concentrazione di </a:t>
            </a:r>
            <a:r>
              <a:rPr lang="it-IT" dirty="0" err="1" smtClean="0"/>
              <a:t>analita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6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-22381"/>
            <a:ext cx="680424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761" y="0"/>
            <a:ext cx="3557127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75856" y="0"/>
            <a:ext cx="3960440" cy="3356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Misura elettrochimica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19675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Enzimi (verdi) con attività redox sono coniugati a </a:t>
            </a:r>
            <a:r>
              <a:rPr lang="it-IT" dirty="0" err="1" smtClean="0"/>
              <a:t>nanoparticelle</a:t>
            </a:r>
            <a:r>
              <a:rPr lang="it-IT" dirty="0" smtClean="0"/>
              <a:t> di </a:t>
            </a:r>
            <a:r>
              <a:rPr lang="it-IT" dirty="0" err="1" smtClean="0"/>
              <a:t>Au</a:t>
            </a:r>
            <a:r>
              <a:rPr lang="it-IT" dirty="0" smtClean="0"/>
              <a:t> a loro volta immobilizzate sulla superficie di un elettrodo (grigio). </a:t>
            </a:r>
          </a:p>
          <a:p>
            <a:r>
              <a:rPr lang="it-IT" dirty="0" smtClean="0"/>
              <a:t>In presenza di </a:t>
            </a:r>
            <a:r>
              <a:rPr lang="it-IT" dirty="0" err="1" smtClean="0"/>
              <a:t>analita</a:t>
            </a:r>
            <a:r>
              <a:rPr lang="it-IT" dirty="0" smtClean="0"/>
              <a:t> (substrato specifico dell’enzima) si ha reazione. L’</a:t>
            </a:r>
            <a:r>
              <a:rPr lang="it-IT" dirty="0" err="1" smtClean="0"/>
              <a:t>analita</a:t>
            </a:r>
            <a:r>
              <a:rPr lang="it-IT" dirty="0" smtClean="0"/>
              <a:t> è ossidato e gli elettroni tolti all’</a:t>
            </a:r>
            <a:r>
              <a:rPr lang="it-IT" dirty="0" err="1" smtClean="0"/>
              <a:t>analita</a:t>
            </a:r>
            <a:r>
              <a:rPr lang="it-IT" dirty="0" smtClean="0"/>
              <a:t> vengono inviati sull’elettrodo. Dalla misura della corrente generata si risale alla quantità di </a:t>
            </a:r>
            <a:r>
              <a:rPr lang="it-IT" dirty="0" err="1" smtClean="0"/>
              <a:t>analita</a:t>
            </a:r>
            <a:r>
              <a:rPr lang="it-IT" dirty="0" smtClean="0"/>
              <a:t> presente e convertito.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0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1085</Words>
  <Application>Microsoft Office PowerPoint</Application>
  <PresentationFormat>Presentazione su schermo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APPLICAZIONI BIOLOGICHE DELLE NANOPARTICELLE D’ORO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APPLICAZIONI BIOLOGICHE DELLE NANOPARTICELLE D’ORO </dc:title>
  <dc:creator>A.M</dc:creator>
  <cp:lastModifiedBy>A.M</cp:lastModifiedBy>
  <cp:revision>28</cp:revision>
  <dcterms:created xsi:type="dcterms:W3CDTF">2013-05-24T14:42:10Z</dcterms:created>
  <dcterms:modified xsi:type="dcterms:W3CDTF">2014-05-09T15:38:22Z</dcterms:modified>
</cp:coreProperties>
</file>