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9"/>
  </p:notesMasterIdLst>
  <p:handoutMasterIdLst>
    <p:handoutMasterId r:id="rId10"/>
  </p:handoutMasterIdLst>
  <p:sldIdLst>
    <p:sldId id="352" r:id="rId2"/>
    <p:sldId id="303" r:id="rId3"/>
    <p:sldId id="348" r:id="rId4"/>
    <p:sldId id="349" r:id="rId5"/>
    <p:sldId id="350" r:id="rId6"/>
    <p:sldId id="351" r:id="rId7"/>
    <p:sldId id="347" r:id="rId8"/>
  </p:sldIdLst>
  <p:sldSz cx="9144000" cy="6858000" type="screen4x3"/>
  <p:notesSz cx="6743700" cy="98806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25BF34"/>
    <a:srgbClr val="FFE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ED6FDF7-2C82-4950-A9EA-D833D18AFC9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32770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2650"/>
            <a:ext cx="5394325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A5BBFB9-4A88-480F-895A-DCEC8A67017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42964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>
              <a:latin typeface="Arial" panose="020B0604020202020204" pitchFamily="34" charset="0"/>
            </a:endParaRPr>
          </a:p>
        </p:txBody>
      </p:sp>
      <p:sp>
        <p:nvSpPr>
          <p:cNvPr id="2253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D036445-2BDA-45F7-9E16-CF89B5673784}" type="slidenum">
              <a:rPr lang="it-IT" altLang="it-IT" sz="1200">
                <a:latin typeface="Arial" panose="020B0604020202020204" pitchFamily="34" charset="0"/>
              </a:rPr>
              <a:pPr eaLnBrk="1" hangingPunct="1"/>
              <a:t>2</a:t>
            </a:fld>
            <a:endParaRPr lang="it-IT" altLang="it-IT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5AAE5-E7AF-4453-BAC0-EA8ACE1D886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1971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290384-8FE1-4059-BBB6-F854DC01879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015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61175" y="188913"/>
            <a:ext cx="2082800" cy="53387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97587" cy="53387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80A3DB-5C76-4A4B-AD47-8D86BB80A70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3257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DFF725-D85A-4DF0-9687-747A7A432BF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88681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ABBE24-9413-4CF7-B0B0-346A2D9D534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4883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111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35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DF285-E1CD-4CCF-B0A9-F1114168D9C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50388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C82CC-C198-4471-A0B2-2425D4127DD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13014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6E5339-BD70-451F-A327-53854436D6C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7106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FF056-1E9E-4BFB-8447-25BF2508074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3303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4D9C82-1C6B-4FDE-B582-2EFC59E0E04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5060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A904F-545C-4315-AFF4-7A3290D535F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772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ltGray">
          <a:xfrm>
            <a:off x="417513" y="306388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ltGray">
          <a:xfrm>
            <a:off x="800100" y="306388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ltGray">
          <a:xfrm>
            <a:off x="541338" y="728663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ltGray">
          <a:xfrm>
            <a:off x="911225" y="728663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ltGray">
          <a:xfrm>
            <a:off x="179388" y="476250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gray">
          <a:xfrm>
            <a:off x="762000" y="1984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gray">
          <a:xfrm>
            <a:off x="442913" y="98901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88913"/>
            <a:ext cx="7793037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1287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anose="020B0604030504040204" pitchFamily="34" charset="0"/>
              </a:defRPr>
            </a:lvl1pPr>
          </a:lstStyle>
          <a:p>
            <a:fld id="{B0F354D8-4E54-4EEB-8F9F-666A0D1A7944}" type="slidenum">
              <a:rPr lang="it-IT" altLang="it-IT"/>
              <a:pPr/>
              <a:t>‹N›</a:t>
            </a:fld>
            <a:endParaRPr lang="it-IT" altLang="it-IT"/>
          </a:p>
        </p:txBody>
      </p:sp>
      <p:pic>
        <p:nvPicPr>
          <p:cNvPr id="18444" name="Picture 14" descr="poliba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62738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10" Type="http://schemas.openxmlformats.org/officeDocument/2006/relationships/image" Target="../media/image5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FF056-1E9E-4BFB-8447-25BF25080744}" type="slidenum">
              <a:rPr lang="it-IT" altLang="it-IT" smtClean="0"/>
              <a:pPr/>
              <a:t>1</a:t>
            </a:fld>
            <a:endParaRPr lang="it-IT" alt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187624" y="1700808"/>
            <a:ext cx="480894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 di Massa</a:t>
            </a:r>
          </a:p>
          <a:p>
            <a:r>
              <a:rPr lang="it-IT" sz="32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un sistema di particelle</a:t>
            </a:r>
            <a:endParaRPr lang="it-IT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99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4E4C8F7-A8AB-43ED-9BB3-75C72066434F}" type="slidenum">
              <a:rPr lang="it-IT" altLang="it-IT" sz="1400">
                <a:latin typeface="Tahoma" panose="020B0604030504040204" pitchFamily="34" charset="0"/>
              </a:rPr>
              <a:pPr eaLnBrk="1" hangingPunct="1"/>
              <a:t>2</a:t>
            </a:fld>
            <a:endParaRPr lang="it-IT" altLang="it-IT" sz="1400">
              <a:latin typeface="Tahoma" panose="020B0604030504040204" pitchFamily="34" charset="0"/>
            </a:endParaRPr>
          </a:p>
        </p:txBody>
      </p:sp>
      <p:sp>
        <p:nvSpPr>
          <p:cNvPr id="2055" name="Text Box 2"/>
          <p:cNvSpPr txBox="1">
            <a:spLocks noChangeArrowheads="1"/>
          </p:cNvSpPr>
          <p:nvPr/>
        </p:nvSpPr>
        <p:spPr bwMode="auto">
          <a:xfrm>
            <a:off x="3429000" y="285750"/>
            <a:ext cx="2560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>
                <a:solidFill>
                  <a:schemeClr val="folHlink"/>
                </a:solidFill>
              </a:rPr>
              <a:t>Centro di massa 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622976"/>
              </p:ext>
            </p:extLst>
          </p:nvPr>
        </p:nvGraphicFramePr>
        <p:xfrm>
          <a:off x="295275" y="2495550"/>
          <a:ext cx="4276725" cy="393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Picture" r:id="rId4" imgW="3331464" imgH="3066288" progId="Word.Picture.8">
                  <p:embed/>
                </p:oleObj>
              </mc:Choice>
              <mc:Fallback>
                <p:oleObj name="Picture" r:id="rId4" imgW="3331464" imgH="3066288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2495550"/>
                        <a:ext cx="4276725" cy="393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38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644310"/>
              </p:ext>
            </p:extLst>
          </p:nvPr>
        </p:nvGraphicFramePr>
        <p:xfrm>
          <a:off x="5148263" y="3717032"/>
          <a:ext cx="2281237" cy="291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6" imgW="1371600" imgH="1752480" progId="Equation.3">
                  <p:embed/>
                </p:oleObj>
              </mc:Choice>
              <mc:Fallback>
                <p:oleObj name="Equation" r:id="rId6" imgW="1371600" imgH="1752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3717032"/>
                        <a:ext cx="2281237" cy="2914650"/>
                      </a:xfrm>
                      <a:prstGeom prst="rect">
                        <a:avLst/>
                      </a:prstGeom>
                      <a:noFill/>
                      <a:ln w="12700" cap="sq">
                        <a:solidFill>
                          <a:schemeClr val="bg1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Text Box 5"/>
          <p:cNvSpPr txBox="1">
            <a:spLocks noChangeArrowheads="1"/>
          </p:cNvSpPr>
          <p:nvPr/>
        </p:nvSpPr>
        <p:spPr bwMode="auto">
          <a:xfrm>
            <a:off x="252612" y="930160"/>
            <a:ext cx="86756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it-IT" altLang="it-IT" sz="2400"/>
              <a:t>Si definisce centro di massa di un sistema di punti </a:t>
            </a:r>
            <a:r>
              <a:rPr lang="it-IT" altLang="it-IT" sz="2400" smtClean="0"/>
              <a:t>materiali il </a:t>
            </a:r>
            <a:r>
              <a:rPr lang="it-IT" altLang="it-IT" sz="2400"/>
              <a:t>punto geometrico la cui posizione è individuata, nel sistema di riferimento considerato, </a:t>
            </a:r>
            <a:r>
              <a:rPr lang="it-IT" altLang="it-IT" sz="2400" smtClean="0"/>
              <a:t>dal </a:t>
            </a:r>
            <a:r>
              <a:rPr lang="it-IT" altLang="it-IT" sz="2400"/>
              <a:t>vettore: </a:t>
            </a:r>
          </a:p>
        </p:txBody>
      </p:sp>
      <p:graphicFrame>
        <p:nvGraphicFramePr>
          <p:cNvPr id="20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943254"/>
              </p:ext>
            </p:extLst>
          </p:nvPr>
        </p:nvGraphicFramePr>
        <p:xfrm>
          <a:off x="7173118" y="2557334"/>
          <a:ext cx="1643063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8" imgW="685800" imgH="431640" progId="Equation.3">
                  <p:embed/>
                </p:oleObj>
              </mc:Choice>
              <mc:Fallback>
                <p:oleObj name="Equation" r:id="rId8" imgW="685800" imgH="431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3118" y="2557334"/>
                        <a:ext cx="1643063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Connettore 2 9"/>
          <p:cNvCxnSpPr/>
          <p:nvPr/>
        </p:nvCxnSpPr>
        <p:spPr>
          <a:xfrm flipV="1">
            <a:off x="1428750" y="4214813"/>
            <a:ext cx="928688" cy="8572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/>
              <p:cNvSpPr txBox="1"/>
              <p:nvPr/>
            </p:nvSpPr>
            <p:spPr>
              <a:xfrm>
                <a:off x="3923928" y="2687637"/>
                <a:ext cx="2808312" cy="774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b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r</a:t>
                </a:r>
                <a:r>
                  <a:rPr lang="it-IT" baseline="-250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CM</a:t>
                </a:r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it-IT" sz="320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it-IT" sz="3200" b="0" i="1" baseline="-25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t-IT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it-IT" sz="3200" b="0" i="1" baseline="-25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e>
                        </m:nary>
                      </m:num>
                      <m:den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endParaRPr lang="it-IT" sz="800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2687637"/>
                <a:ext cx="2808312" cy="774443"/>
              </a:xfrm>
              <a:prstGeom prst="rect">
                <a:avLst/>
              </a:prstGeom>
              <a:blipFill>
                <a:blip r:embed="rId10"/>
                <a:stretch>
                  <a:fillRect l="-7826" b="-1574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FF056-1E9E-4BFB-8447-25BF25080744}" type="slidenum">
              <a:rPr lang="it-IT" altLang="it-IT" smtClean="0"/>
              <a:pPr/>
              <a:t>3</a:t>
            </a:fld>
            <a:endParaRPr lang="it-IT" alt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846758" y="1853062"/>
                <a:ext cx="7397650" cy="20079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b="1" smtClean="0"/>
                  <a:t>v</a:t>
                </a:r>
                <a:r>
                  <a:rPr lang="it-IT" baseline="-25000" smtClean="0"/>
                  <a:t>CM</a:t>
                </a:r>
                <a:r>
                  <a:rPr lang="it-IT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𝑑𝑟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</a:rPr>
                          <m:t>𝐶𝑀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</a:p>
              <a:p>
                <a:r>
                  <a:rPr lang="it-IT"/>
                  <a:t> </a:t>
                </a:r>
                <a:r>
                  <a:rPr lang="it-IT" smtClean="0"/>
                  <a:t>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t-IT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it-IT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ctrlPr>
                                  <a:rPr lang="it-IT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it-IT" i="1" baseline="-250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it-IT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  <m:r>
                                  <a:rPr lang="it-IT" i="1" baseline="-250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nary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</m:e>
                    </m:d>
                  </m:oMath>
                </a14:m>
                <a:r>
                  <a:rPr lang="it-IT" smtClean="0"/>
                  <a:t> </a:t>
                </a:r>
              </a:p>
              <a:p>
                <a:r>
                  <a:rPr lang="it-IT"/>
                  <a:t> </a:t>
                </a:r>
                <a:r>
                  <a:rPr lang="it-IT" smtClean="0"/>
                  <a:t>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it-IT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it-IT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it-IT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it-IT" i="1" baseline="-25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num>
                          <m:den>
                            <m: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=</m:t>
                        </m:r>
                        <m:f>
                          <m:fPr>
                            <m:ctrlPr>
                              <a:rPr lang="it-IT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i="0">
                                <a:latin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it-IT"/>
                          <m:t> </m:t>
                        </m:r>
                        <m:nary>
                          <m:naryPr>
                            <m:chr m:val="∑"/>
                            <m:ctrlPr>
                              <a:rPr lang="it-I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it-IT" i="1" baseline="-25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t-IT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𝒗</m:t>
                            </m:r>
                            <m:r>
                              <a:rPr lang="it-IT" b="0" i="1" baseline="-25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e>
                        </m:nary>
                      </m:e>
                    </m:nary>
                  </m:oMath>
                </a14:m>
                <a:endParaRPr lang="it-IT"/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758" y="1853062"/>
                <a:ext cx="7397650" cy="2007986"/>
              </a:xfrm>
              <a:prstGeom prst="rect">
                <a:avLst/>
              </a:prstGeom>
              <a:blipFill>
                <a:blip r:embed="rId2"/>
                <a:stretch>
                  <a:fillRect l="-2968" t="-912" b="-51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3635896" y="4227523"/>
                <a:ext cx="1386598" cy="79496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it-IT" sz="3200" b="1"/>
                  <a:t>v</a:t>
                </a:r>
                <a:r>
                  <a:rPr lang="it-IT" sz="3200" baseline="-25000"/>
                  <a:t>CM</a:t>
                </a:r>
                <a:r>
                  <a:rPr lang="it-IT" sz="3600" baseline="-25000"/>
                  <a:t> </a:t>
                </a:r>
                <a:r>
                  <a:rPr lang="it-IT" sz="360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t-IT" sz="3600" b="1" i="0" smtClean="0">
                            <a:latin typeface="Cambria Math" panose="02040503050406030204" pitchFamily="18" charset="0"/>
                          </a:rPr>
                          <m:t>𝐏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it-IT" sz="36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endParaRPr lang="it-IT" sz="3600"/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227523"/>
                <a:ext cx="1386598" cy="794961"/>
              </a:xfrm>
              <a:prstGeom prst="rect">
                <a:avLst/>
              </a:prstGeom>
              <a:blipFill>
                <a:blip r:embed="rId3"/>
                <a:stretch>
                  <a:fillRect l="-16957" t="-3008" b="-1654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179512" y="857970"/>
            <a:ext cx="8767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sz="2400">
                <a:latin typeface="Cambria Math" panose="02040503050406030204" pitchFamily="18" charset="0"/>
                <a:ea typeface="Cambria Math" panose="02040503050406030204" pitchFamily="18" charset="0"/>
              </a:rPr>
              <a:t>Se i vari punti materiali si muovono, anche il centro di massa si muoverà con velocità: 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93339" y="5388959"/>
            <a:ext cx="866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smtClean="0"/>
              <a:t>la velocità del CdM equivale a quella di un punto materiale di massa M avente la stessa quantità di moto del sistema</a:t>
            </a:r>
            <a:endParaRPr lang="it-IT" sz="240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522538" y="260350"/>
            <a:ext cx="42941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>
                <a:solidFill>
                  <a:schemeClr val="folHlink"/>
                </a:solidFill>
              </a:rPr>
              <a:t>Velocità del centro di massa </a:t>
            </a:r>
          </a:p>
        </p:txBody>
      </p:sp>
    </p:spTree>
    <p:extLst>
      <p:ext uri="{BB962C8B-B14F-4D97-AF65-F5344CB8AC3E}">
        <p14:creationId xmlns:p14="http://schemas.microsoft.com/office/powerpoint/2010/main" val="92185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FF056-1E9E-4BFB-8447-25BF25080744}" type="slidenum">
              <a:rPr lang="it-IT" altLang="it-IT" smtClean="0"/>
              <a:pPr/>
              <a:t>4</a:t>
            </a:fld>
            <a:endParaRPr lang="it-IT" alt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846758" y="1853062"/>
                <a:ext cx="7397650" cy="20079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</a:rPr>
                          <m:t>𝐶𝑀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</a:p>
              <a:p>
                <a:r>
                  <a:rPr lang="it-IT"/>
                  <a:t> </a:t>
                </a:r>
                <a:r>
                  <a:rPr lang="it-IT" smtClean="0"/>
                  <a:t>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t-IT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it-IT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ctrlPr>
                                  <a:rPr lang="it-IT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it-IT" i="1" baseline="-250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it-IT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𝒗</m:t>
                                </m:r>
                                <m:r>
                                  <a:rPr lang="it-IT" i="1" baseline="-250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nary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</m:e>
                    </m:d>
                  </m:oMath>
                </a14:m>
                <a:r>
                  <a:rPr lang="it-IT" smtClean="0"/>
                  <a:t> </a:t>
                </a:r>
              </a:p>
              <a:p>
                <a:r>
                  <a:rPr lang="it-IT"/>
                  <a:t> </a:t>
                </a:r>
                <a:r>
                  <a:rPr lang="it-IT" smtClean="0"/>
                  <a:t>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it-IT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r>
                  <a:rPr lang="it-IT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it-IT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it-IT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𝒗</m:t>
                            </m:r>
                            <m:r>
                              <a:rPr lang="it-IT" i="1" baseline="-25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num>
                          <m:den>
                            <m:r>
                              <a:rPr lang="it-IT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=</m:t>
                        </m:r>
                        <m:f>
                          <m:fPr>
                            <m:ctrlPr>
                              <a:rPr lang="it-IT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i="0">
                                <a:latin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it-IT"/>
                          <m:t> </m:t>
                        </m:r>
                        <m:nary>
                          <m:naryPr>
                            <m:chr m:val="∑"/>
                            <m:ctrlPr>
                              <a:rPr lang="it-IT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it-IT" i="1" baseline="-25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t-IT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it-IT" b="0" i="1" baseline="-250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e>
                        </m:nary>
                      </m:e>
                    </m:nary>
                  </m:oMath>
                </a14:m>
                <a:endParaRPr lang="it-IT"/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758" y="1853062"/>
                <a:ext cx="7397650" cy="2007986"/>
              </a:xfrm>
              <a:prstGeom prst="rect">
                <a:avLst/>
              </a:prstGeom>
              <a:blipFill>
                <a:blip r:embed="rId2"/>
                <a:stretch>
                  <a:fillRect l="-2968" t="-912" b="-51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084632" y="260350"/>
            <a:ext cx="51700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mtClean="0">
                <a:solidFill>
                  <a:schemeClr val="folHlink"/>
                </a:solidFill>
              </a:rPr>
              <a:t>Accelerazione </a:t>
            </a:r>
            <a:r>
              <a:rPr lang="it-IT" altLang="it-IT">
                <a:solidFill>
                  <a:schemeClr val="folHlink"/>
                </a:solidFill>
              </a:rPr>
              <a:t>del centro di massa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620751" y="4330702"/>
                <a:ext cx="7849663" cy="4810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it-IT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</m:nary>
                  </m:oMath>
                </a14:m>
                <a:r>
                  <a:rPr lang="it-IT" smtClean="0"/>
                  <a:t>  =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it-IT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𝑭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b="0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𝑒𝑠𝑡𝑒𝑟𝑛𝑒</m:t>
                        </m:r>
                      </m:e>
                    </m:nary>
                  </m:oMath>
                </a14:m>
                <a:r>
                  <a:rPr lang="it-IT" smtClean="0"/>
                  <a:t> +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𝑭</m:t>
                        </m:r>
                        <m:r>
                          <a:rPr lang="it-IT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it-IT" b="0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𝑖𝑛𝑡𝑒𝑟𝑛𝑒</m:t>
                        </m:r>
                      </m:e>
                    </m:nary>
                  </m:oMath>
                </a14:m>
                <a:r>
                  <a:rPr lang="it-IT" smtClean="0"/>
                  <a:t> )</a:t>
                </a:r>
                <a:endParaRPr lang="it-IT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751" y="4330702"/>
                <a:ext cx="7849663" cy="481094"/>
              </a:xfrm>
              <a:prstGeom prst="rect">
                <a:avLst/>
              </a:prstGeom>
              <a:blipFill>
                <a:blip r:embed="rId3"/>
                <a:stretch>
                  <a:fillRect l="-2795" t="-24051" r="-2407" b="-3417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/>
              <p:cNvSpPr txBox="1"/>
              <p:nvPr/>
            </p:nvSpPr>
            <p:spPr>
              <a:xfrm>
                <a:off x="2555776" y="5328862"/>
                <a:ext cx="3744416" cy="432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it-IT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it-I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it-IT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𝑭</m:t>
                        </m:r>
                        <m:r>
                          <a:rPr lang="it-IT" b="0" i="1" baseline="-25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it-IT" b="0" i="1" baseline="3000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𝑒𝑠𝑡𝑒𝑟𝑛𝑒</m:t>
                        </m:r>
                      </m:e>
                    </m:nary>
                  </m:oMath>
                </a14:m>
                <a:r>
                  <a:rPr lang="it-IT" smtClean="0"/>
                  <a:t> </a:t>
                </a:r>
                <a:endParaRPr lang="it-IT"/>
              </a:p>
            </p:txBody>
          </p:sp>
        </mc:Choice>
        <mc:Fallback xmlns="">
          <p:sp>
            <p:nvSpPr>
              <p:cNvPr id="9" name="CasellaDiTes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5328862"/>
                <a:ext cx="3744416" cy="432298"/>
              </a:xfrm>
              <a:prstGeom prst="rect">
                <a:avLst/>
              </a:prstGeom>
              <a:blipFill>
                <a:blip r:embed="rId4"/>
                <a:stretch>
                  <a:fillRect l="-5700" t="-26761" b="-4929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209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FF056-1E9E-4BFB-8447-25BF25080744}" type="slidenum">
              <a:rPr lang="it-IT" altLang="it-IT" smtClean="0"/>
              <a:pPr/>
              <a:t>5</a:t>
            </a:fld>
            <a:endParaRPr lang="it-IT" alt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2123728" y="1340768"/>
                <a:ext cx="3744416" cy="432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</a:t>
                </a:r>
                <a14:m>
                  <m:oMath xmlns:m="http://schemas.openxmlformats.org/officeDocument/2006/math">
                    <m:r>
                      <a:rPr lang="it-IT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𝑭</m:t>
                    </m:r>
                    <m:r>
                      <a:rPr lang="it-IT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𝑒𝑠𝑡𝑒𝑟𝑛𝑒</m:t>
                    </m:r>
                  </m:oMath>
                </a14:m>
                <a:endParaRPr lang="it-IT"/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1340768"/>
                <a:ext cx="3744416" cy="432298"/>
              </a:xfrm>
              <a:prstGeom prst="rect">
                <a:avLst/>
              </a:prstGeom>
              <a:blipFill>
                <a:blip r:embed="rId2"/>
                <a:stretch>
                  <a:fillRect l="-5691" t="-26761" b="-4788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611560" y="2204864"/>
            <a:ext cx="7858125" cy="1200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it-IT" sz="2400" b="1" dirty="0">
                <a:solidFill>
                  <a:schemeClr val="hlink"/>
                </a:solidFill>
              </a:rPr>
              <a:t>Teorema del moto del </a:t>
            </a:r>
            <a:r>
              <a:rPr lang="it-IT" sz="2400" b="1" dirty="0" err="1">
                <a:solidFill>
                  <a:schemeClr val="hlink"/>
                </a:solidFill>
              </a:rPr>
              <a:t>CM</a:t>
            </a:r>
            <a:r>
              <a:rPr lang="it-IT" sz="2400" b="1" dirty="0">
                <a:solidFill>
                  <a:schemeClr val="hlink"/>
                </a:solidFill>
              </a:rPr>
              <a:t>:</a:t>
            </a:r>
            <a:r>
              <a:rPr lang="it-IT" sz="2400" dirty="0"/>
              <a:t> il </a:t>
            </a:r>
            <a:r>
              <a:rPr lang="it-IT" sz="2400" dirty="0" err="1"/>
              <a:t>CM</a:t>
            </a:r>
            <a:r>
              <a:rPr lang="it-IT" sz="2400" dirty="0"/>
              <a:t> si muove come un punto materiale in cui sia concentrata tutta la massa del sistema e a cui sia applicata la risultante delle forze esterne. </a:t>
            </a:r>
          </a:p>
        </p:txBody>
      </p:sp>
    </p:spTree>
    <p:extLst>
      <p:ext uri="{BB962C8B-B14F-4D97-AF65-F5344CB8AC3E}">
        <p14:creationId xmlns:p14="http://schemas.microsoft.com/office/powerpoint/2010/main" val="89750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FF056-1E9E-4BFB-8447-25BF25080744}" type="slidenum">
              <a:rPr lang="it-IT" altLang="it-IT" smtClean="0"/>
              <a:pPr/>
              <a:t>6</a:t>
            </a:fld>
            <a:endParaRPr lang="it-IT" alt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2123728" y="1340768"/>
                <a:ext cx="3744416" cy="432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it-IT" b="1" smtClean="0"/>
                  <a:t>a</a:t>
                </a:r>
                <a:r>
                  <a:rPr lang="it-IT" baseline="-25000" smtClean="0"/>
                  <a:t>CM</a:t>
                </a:r>
                <a:r>
                  <a:rPr lang="it-IT" smtClean="0"/>
                  <a:t> = </a:t>
                </a:r>
                <a14:m>
                  <m:oMath xmlns:m="http://schemas.openxmlformats.org/officeDocument/2006/math">
                    <m:r>
                      <a:rPr lang="it-IT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𝑭</m:t>
                    </m:r>
                    <m:r>
                      <a:rPr lang="it-IT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𝑒𝑠𝑡𝑒𝑟𝑛𝑒</m:t>
                    </m:r>
                  </m:oMath>
                </a14:m>
                <a:endParaRPr lang="it-IT"/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1340768"/>
                <a:ext cx="3744416" cy="432298"/>
              </a:xfrm>
              <a:prstGeom prst="rect">
                <a:avLst/>
              </a:prstGeom>
              <a:blipFill>
                <a:blip r:embed="rId2"/>
                <a:stretch>
                  <a:fillRect l="-5691" t="-26761" b="-4788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/>
              <p:cNvSpPr txBox="1"/>
              <p:nvPr/>
            </p:nvSpPr>
            <p:spPr>
              <a:xfrm>
                <a:off x="1907705" y="3573016"/>
                <a:ext cx="2160240" cy="7092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it-IT" sz="32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f>
                      <m:fPr>
                        <m:ctrlPr>
                          <a:rPr lang="it-IT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nor/>
                          </m:rPr>
                          <a:rPr lang="it-IT" sz="32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it-IT" sz="3200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CM</m:t>
                        </m:r>
                      </m:num>
                      <m:den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it-IT" sz="3200" baseline="-250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it-IT" sz="3200"/>
              </a:p>
            </p:txBody>
          </p:sp>
        </mc:Choice>
        <mc:Fallback xmlns=""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5" y="3573016"/>
                <a:ext cx="2160240" cy="709297"/>
              </a:xfrm>
              <a:prstGeom prst="rect">
                <a:avLst/>
              </a:prstGeom>
              <a:blipFill>
                <a:blip r:embed="rId3"/>
                <a:stretch>
                  <a:fillRect t="-3448" b="-1810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605898" y="5766355"/>
            <a:ext cx="7863787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it-IT" sz="2400" dirty="0"/>
              <a:t>La risultante delle forze esterne è pari alla derivata rispetto al tempo della quantità di moto totale del sistema.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/>
              <p:cNvSpPr txBox="1"/>
              <p:nvPr/>
            </p:nvSpPr>
            <p:spPr>
              <a:xfrm>
                <a:off x="2411760" y="2204864"/>
                <a:ext cx="1386598" cy="79496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it-IT" sz="3200" b="1"/>
                  <a:t>v</a:t>
                </a:r>
                <a:r>
                  <a:rPr lang="it-IT" sz="3200" baseline="-25000"/>
                  <a:t>CM</a:t>
                </a:r>
                <a:r>
                  <a:rPr lang="it-IT" sz="3600" baseline="-25000"/>
                  <a:t> </a:t>
                </a:r>
                <a:r>
                  <a:rPr lang="it-IT" sz="360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it-IT" sz="3600" b="1" i="0" smtClean="0">
                            <a:latin typeface="Cambria Math" panose="02040503050406030204" pitchFamily="18" charset="0"/>
                          </a:rPr>
                          <m:t>𝐏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it-IT" sz="36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endParaRPr lang="it-IT" sz="3600"/>
              </a:p>
            </p:txBody>
          </p:sp>
        </mc:Choice>
        <mc:Fallback xmlns="">
          <p:sp>
            <p:nvSpPr>
              <p:cNvPr id="9" name="CasellaDiTes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204864"/>
                <a:ext cx="1386598" cy="794961"/>
              </a:xfrm>
              <a:prstGeom prst="rect">
                <a:avLst/>
              </a:prstGeom>
              <a:blipFill>
                <a:blip r:embed="rId4"/>
                <a:stretch>
                  <a:fillRect l="-17467" t="-3030" b="-1666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/>
              <p:cNvSpPr txBox="1"/>
              <p:nvPr/>
            </p:nvSpPr>
            <p:spPr>
              <a:xfrm>
                <a:off x="3059832" y="4510224"/>
                <a:ext cx="3024336" cy="935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320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𝑷</m:t>
                          </m:r>
                        </m:num>
                        <m:den>
                          <m:r>
                            <a:rPr lang="it-IT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it-IT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it-IT" sz="32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  <m:r>
                        <a:rPr lang="it-IT" sz="3200" i="1" baseline="30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𝑒𝑠𝑡𝑒𝑟𝑛𝑒</m:t>
                      </m:r>
                    </m:oMath>
                  </m:oMathPara>
                </a14:m>
                <a:endParaRPr lang="it-IT" sz="3200"/>
              </a:p>
            </p:txBody>
          </p:sp>
        </mc:Choice>
        <mc:Fallback xmlns="">
          <p:sp>
            <p:nvSpPr>
              <p:cNvPr id="10" name="CasellaDiTes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4510224"/>
                <a:ext cx="3024336" cy="9350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584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090E54B-A3C4-4766-AA4C-8DDE01DC7348}" type="slidenum">
              <a:rPr lang="it-IT" altLang="it-IT" sz="1400">
                <a:latin typeface="Tahoma" panose="020B0604030504040204" pitchFamily="34" charset="0"/>
              </a:rPr>
              <a:pPr eaLnBrk="1" hangingPunct="1"/>
              <a:t>7</a:t>
            </a:fld>
            <a:endParaRPr lang="it-IT" altLang="it-IT" sz="1400">
              <a:latin typeface="Tahoma" panose="020B0604030504040204" pitchFamily="34" charset="0"/>
            </a:endParaRPr>
          </a:p>
        </p:txBody>
      </p:sp>
      <p:sp>
        <p:nvSpPr>
          <p:cNvPr id="7175" name="CasellaDiTesto 3"/>
          <p:cNvSpPr txBox="1">
            <a:spLocks noChangeArrowheads="1"/>
          </p:cNvSpPr>
          <p:nvPr/>
        </p:nvSpPr>
        <p:spPr bwMode="auto">
          <a:xfrm>
            <a:off x="232245" y="1329531"/>
            <a:ext cx="56435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t-IT" altLang="it-IT" sz="2200"/>
              <a:t>Se il sistema </a:t>
            </a:r>
            <a:r>
              <a:rPr lang="it-IT" altLang="it-IT" sz="2200">
                <a:solidFill>
                  <a:srgbClr val="FF0000"/>
                </a:solidFill>
              </a:rPr>
              <a:t>è isolato</a:t>
            </a:r>
            <a:r>
              <a:rPr lang="it-IT" altLang="it-IT" sz="2200"/>
              <a:t> ossia non </a:t>
            </a:r>
            <a:r>
              <a:rPr lang="it-IT" altLang="it-IT" sz="2200" smtClean="0"/>
              <a:t>ci </a:t>
            </a:r>
            <a:r>
              <a:rPr lang="it-IT" altLang="it-IT" sz="2200"/>
              <a:t>sono forze esterne che agiscono…</a:t>
            </a:r>
            <a:endParaRPr lang="it-IT" altLang="it-IT" sz="2200" i="1"/>
          </a:p>
        </p:txBody>
      </p:sp>
      <p:sp>
        <p:nvSpPr>
          <p:cNvPr id="7177" name="CasellaDiTesto 8"/>
          <p:cNvSpPr txBox="1">
            <a:spLocks noChangeArrowheads="1"/>
          </p:cNvSpPr>
          <p:nvPr/>
        </p:nvSpPr>
        <p:spPr bwMode="auto">
          <a:xfrm>
            <a:off x="1475657" y="5842292"/>
            <a:ext cx="583264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t-IT" altLang="it-IT" sz="2200" i="1">
                <a:solidFill>
                  <a:srgbClr val="FF0000"/>
                </a:solidFill>
              </a:rPr>
              <a:t>Nel sistema CM </a:t>
            </a:r>
            <a:r>
              <a:rPr lang="it-IT" altLang="it-IT" sz="2200"/>
              <a:t>la quantità di moto totale è nulla.  </a:t>
            </a:r>
          </a:p>
        </p:txBody>
      </p:sp>
      <p:sp>
        <p:nvSpPr>
          <p:cNvPr id="7181" name="Text Box 5"/>
          <p:cNvSpPr txBox="1">
            <a:spLocks noChangeArrowheads="1"/>
          </p:cNvSpPr>
          <p:nvPr/>
        </p:nvSpPr>
        <p:spPr bwMode="auto">
          <a:xfrm>
            <a:off x="2003425" y="260350"/>
            <a:ext cx="4175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>
                <a:solidFill>
                  <a:schemeClr val="folHlink"/>
                </a:solidFill>
              </a:rPr>
              <a:t>Dinamica dei sistemi isolati</a:t>
            </a: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761281" y="3787587"/>
            <a:ext cx="7715250" cy="15696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defRPr/>
            </a:pPr>
            <a:r>
              <a:rPr kumimoji="1" lang="it-IT" altLang="it-IT" sz="2400" dirty="0" err="1">
                <a:solidFill>
                  <a:srgbClr val="FF0000"/>
                </a:solidFill>
              </a:rPr>
              <a:t>…la</a:t>
            </a:r>
            <a:r>
              <a:rPr kumimoji="1" lang="it-IT" altLang="it-IT" sz="2400" dirty="0">
                <a:solidFill>
                  <a:srgbClr val="FF0000"/>
                </a:solidFill>
              </a:rPr>
              <a:t> quantità di moto </a:t>
            </a:r>
            <a:r>
              <a:rPr kumimoji="1" lang="it-IT" altLang="it-IT" sz="2400" dirty="0"/>
              <a:t>TOTALE del sistema  rimane </a:t>
            </a:r>
            <a:r>
              <a:rPr kumimoji="1" lang="it-IT" altLang="it-IT" sz="2400" dirty="0">
                <a:solidFill>
                  <a:srgbClr val="FF0000"/>
                </a:solidFill>
              </a:rPr>
              <a:t>costante</a:t>
            </a:r>
            <a:r>
              <a:rPr kumimoji="1" lang="it-IT" altLang="it-IT" sz="2400" dirty="0"/>
              <a:t> in modulo, direzione e verso</a:t>
            </a:r>
            <a:r>
              <a:rPr kumimoji="1" lang="it-IT" altLang="it-IT" sz="2400"/>
              <a:t>. </a:t>
            </a:r>
            <a:r>
              <a:rPr kumimoji="1" lang="it-IT" altLang="it-IT" sz="2400" smtClean="0"/>
              <a:t>La velocità del centro di massa rimane costante, mentre le </a:t>
            </a:r>
            <a:r>
              <a:rPr kumimoji="1" lang="it-IT" altLang="it-IT" sz="2400" b="1" dirty="0">
                <a:solidFill>
                  <a:schemeClr val="tx2"/>
                </a:solidFill>
              </a:rPr>
              <a:t>quantità di moto </a:t>
            </a:r>
            <a:r>
              <a:rPr kumimoji="1" lang="it-IT" altLang="it-IT" sz="2400" dirty="0"/>
              <a:t>delle </a:t>
            </a:r>
            <a:r>
              <a:rPr kumimoji="1" lang="it-IT" altLang="it-IT" sz="2400" b="1" dirty="0">
                <a:solidFill>
                  <a:schemeClr val="tx2"/>
                </a:solidFill>
              </a:rPr>
              <a:t>singole </a:t>
            </a:r>
            <a:r>
              <a:rPr kumimoji="1" lang="it-IT" altLang="it-IT" sz="2400" b="1">
                <a:solidFill>
                  <a:schemeClr val="tx2"/>
                </a:solidFill>
              </a:rPr>
              <a:t>particelle </a:t>
            </a:r>
            <a:r>
              <a:rPr kumimoji="1" lang="it-IT" altLang="it-IT" sz="2400" smtClean="0"/>
              <a:t>del </a:t>
            </a:r>
            <a:r>
              <a:rPr kumimoji="1" lang="it-IT" altLang="it-IT" sz="2400" dirty="0"/>
              <a:t>sistema possono variare.</a:t>
            </a:r>
          </a:p>
        </p:txBody>
      </p:sp>
      <p:graphicFrame>
        <p:nvGraphicFramePr>
          <p:cNvPr id="71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239479"/>
              </p:ext>
            </p:extLst>
          </p:nvPr>
        </p:nvGraphicFramePr>
        <p:xfrm>
          <a:off x="6061261" y="1376075"/>
          <a:ext cx="17303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zione" r:id="rId3" imgW="672840" imgH="253800" progId="Equation.3">
                  <p:embed/>
                </p:oleObj>
              </mc:Choice>
              <mc:Fallback>
                <p:oleObj name="Equazione" r:id="rId3" imgW="672840" imgH="253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261" y="1376075"/>
                        <a:ext cx="1730375" cy="6540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sellaDiTesto 14"/>
              <p:cNvSpPr txBox="1"/>
              <p:nvPr/>
            </p:nvSpPr>
            <p:spPr>
              <a:xfrm>
                <a:off x="597322" y="2644775"/>
                <a:ext cx="1390917" cy="7092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20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it-IT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it-IT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it-IT" sz="3200"/>
              </a:p>
            </p:txBody>
          </p:sp>
        </mc:Choice>
        <mc:Fallback xmlns="">
          <p:sp>
            <p:nvSpPr>
              <p:cNvPr id="15" name="CasellaDiTes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322" y="2644775"/>
                <a:ext cx="1390917" cy="7092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sellaDiTesto 15"/>
              <p:cNvSpPr txBox="1"/>
              <p:nvPr/>
            </p:nvSpPr>
            <p:spPr>
              <a:xfrm>
                <a:off x="2770292" y="2721488"/>
                <a:ext cx="2641389" cy="492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3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𝐏</m:t>
                      </m:r>
                      <m:r>
                        <a:rPr lang="it-IT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it-IT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costante</m:t>
                      </m:r>
                    </m:oMath>
                  </m:oMathPara>
                </a14:m>
                <a:endParaRPr lang="it-IT" sz="3200"/>
              </a:p>
            </p:txBody>
          </p:sp>
        </mc:Choice>
        <mc:Fallback xmlns="">
          <p:sp>
            <p:nvSpPr>
              <p:cNvPr id="16" name="CasellaDiTes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292" y="2721488"/>
                <a:ext cx="2641389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tangolo 1"/>
          <p:cNvSpPr/>
          <p:nvPr/>
        </p:nvSpPr>
        <p:spPr>
          <a:xfrm>
            <a:off x="6063838" y="2650441"/>
            <a:ext cx="25987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smtClean="0"/>
              <a:t>v</a:t>
            </a:r>
            <a:r>
              <a:rPr lang="it-IT" sz="3200" baseline="-25000" smtClean="0"/>
              <a:t>CM</a:t>
            </a:r>
            <a:r>
              <a:rPr lang="it-IT" sz="3200" smtClean="0"/>
              <a:t> = costante</a:t>
            </a:r>
            <a:endParaRPr lang="it-IT" sz="3200"/>
          </a:p>
        </p:txBody>
      </p:sp>
      <p:sp>
        <p:nvSpPr>
          <p:cNvPr id="19" name="Freccia a destra 18"/>
          <p:cNvSpPr/>
          <p:nvPr/>
        </p:nvSpPr>
        <p:spPr>
          <a:xfrm flipV="1">
            <a:off x="2293087" y="2897506"/>
            <a:ext cx="207688" cy="156531"/>
          </a:xfrm>
          <a:prstGeom prst="rightArrow">
            <a:avLst/>
          </a:prstGeom>
          <a:ln w="149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 destra 19"/>
          <p:cNvSpPr/>
          <p:nvPr/>
        </p:nvSpPr>
        <p:spPr>
          <a:xfrm flipV="1">
            <a:off x="5682079" y="2889445"/>
            <a:ext cx="207688" cy="156531"/>
          </a:xfrm>
          <a:prstGeom prst="rightArrow">
            <a:avLst/>
          </a:prstGeom>
          <a:ln w="149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21" grpId="0" animBg="1"/>
      <p:bldP spid="15" grpId="0"/>
      <p:bldP spid="16" grpId="0"/>
      <p:bldP spid="2" grpId="0"/>
    </p:bldLst>
  </p:timing>
</p:sld>
</file>

<file path=ppt/theme/theme1.xml><?xml version="1.0" encoding="utf-8"?>
<a:theme xmlns:a="http://schemas.openxmlformats.org/drawingml/2006/main" name="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39900</TotalTime>
  <Words>452</Words>
  <Application>Microsoft Office PowerPoint</Application>
  <PresentationFormat>Presentazione su schermo (4:3)</PresentationFormat>
  <Paragraphs>40</Paragraphs>
  <Slides>7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Sfumature</vt:lpstr>
      <vt:lpstr>Picture</vt:lpstr>
      <vt:lpstr>Equation</vt:lpstr>
      <vt:lpstr>Equazione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di Bari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Pugliese</dc:creator>
  <cp:lastModifiedBy>Ferruccio Petrucci</cp:lastModifiedBy>
  <cp:revision>302</cp:revision>
  <dcterms:created xsi:type="dcterms:W3CDTF">2006-03-30T14:32:44Z</dcterms:created>
  <dcterms:modified xsi:type="dcterms:W3CDTF">2020-04-16T16:01:00Z</dcterms:modified>
</cp:coreProperties>
</file>