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64" r:id="rId3"/>
    <p:sldId id="256" r:id="rId4"/>
    <p:sldId id="257" r:id="rId5"/>
    <p:sldId id="259" r:id="rId6"/>
    <p:sldId id="260" r:id="rId7"/>
    <p:sldId id="266" r:id="rId8"/>
    <p:sldId id="263" r:id="rId9"/>
    <p:sldId id="267" r:id="rId10"/>
    <p:sldId id="268" r:id="rId11"/>
    <p:sldId id="271" r:id="rId12"/>
    <p:sldId id="269" r:id="rId13"/>
  </p:sldIdLst>
  <p:sldSz cx="10080625" cy="7559675"/>
  <p:notesSz cx="6794500" cy="9906000"/>
  <p:defaultTextStyle>
    <a:defPPr>
      <a:defRPr lang="en-GB"/>
    </a:defPPr>
    <a:lvl1pPr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36">
          <p15:clr>
            <a:srgbClr val="A4A3A4"/>
          </p15:clr>
        </p15:guide>
        <p15:guide id="2" pos="1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9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-129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512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36"/>
        <p:guide pos="188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D5582-F525-461E-AA22-E43CF9B796CE}" type="datetime1">
              <a:rPr lang="it-IT" smtClean="0"/>
              <a:t>07/04/2020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07BC0-12A0-4190-9EA4-EE0266319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0555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25" y="1011238"/>
            <a:ext cx="4857750" cy="364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4063" cy="40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682900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6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46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67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77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08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3710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0083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552223-B6BA-481D-AFB8-FD3A5F5C8573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463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730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01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73938" y="306388"/>
            <a:ext cx="2205037" cy="654208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55650" y="306388"/>
            <a:ext cx="6465888" cy="654208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822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078" y="1237197"/>
            <a:ext cx="7560469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010951-2527-4830-AF25-4F73DC07C059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0408-726B-45BF-B783-B3CC34674FD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4172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EEDBF0-26AA-4F23-8B69-A9C7FDBB1CB2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30871-16D6-425E-BF48-684FC231E1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9571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793" y="1884670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793" y="5059034"/>
            <a:ext cx="8694539" cy="1653678"/>
          </a:xfrm>
        </p:spPr>
        <p:txBody>
          <a:bodyPr/>
          <a:lstStyle>
            <a:lvl1pPr marL="0" indent="0">
              <a:buNone/>
              <a:defRPr sz="2646"/>
            </a:lvl1pPr>
            <a:lvl2pPr marL="503972" indent="0">
              <a:buNone/>
              <a:defRPr sz="2205"/>
            </a:lvl2pPr>
            <a:lvl3pPr marL="1007943" indent="0">
              <a:buNone/>
              <a:defRPr sz="198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33EF0-4CAF-4B27-BCEF-4537B249543B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31BDC-9468-4C72-A04F-0C3DD206DED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4300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1E3563-1257-4446-A288-DCFF74D7E7BB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CD3AD-6C5D-4AC8-915C-744D13183CB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5072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402483"/>
            <a:ext cx="8694539" cy="146118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4794" y="1853171"/>
            <a:ext cx="426501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4794" y="2761381"/>
            <a:ext cx="4265014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601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6016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1228BE-0936-4D07-A5A0-5D2858F5B521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7CAC7-3D81-4445-8DE1-8355A1BBD27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0192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E58802-2ACA-4230-BA85-EE3107B8E096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EA056-446A-4CD8-9181-EBE89D112D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9125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850F4-6C9D-412E-8CA6-CFA2A234AF2C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BFDD8-1D69-4E43-9876-E8EC983091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573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A2F85-7349-4CD4-A0DB-5C3DF9024BFE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04C1F-3D03-4196-8E93-C1665C942A4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045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333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0352D1-9D80-4A69-8B7E-895F5B525C23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DEC00-EA1E-4FF1-B3C7-B18D0617DDD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3137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17895-1414-41F3-8E11-15AD59F37A67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FC352-BCD8-41E2-80BD-7530676C37B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7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2A7370-3292-42B6-B161-6B3494B748DD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FDF8-B7A2-460E-BF77-05D3224B223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3352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FA091B0A-0FAC-49BB-A7B2-9B1D851636F8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416C4029-38C0-4252-B866-0AB55FB2DA0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94065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124318" y="1763924"/>
            <a:ext cx="4452276" cy="240964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5124318" y="4341565"/>
            <a:ext cx="4452276" cy="241139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BFD9DD94-70D3-405F-9F28-1FB66527C810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E97F2600-4EA2-4DC2-8CFD-2AA223D1182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98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923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55650" y="1152525"/>
            <a:ext cx="4335463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43513" y="1152525"/>
            <a:ext cx="4335462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22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44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93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96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378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015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400675"/>
            <a:ext cx="1800225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152525"/>
            <a:ext cx="8823325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326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outline text format</a:t>
            </a:r>
          </a:p>
          <a:p>
            <a:pPr lvl="1"/>
            <a:r>
              <a:rPr lang="en-GB" altLang="it-IT" smtClean="0"/>
              <a:t>Second Outline Level</a:t>
            </a:r>
          </a:p>
          <a:p>
            <a:pPr lvl="2"/>
            <a:r>
              <a:rPr lang="en-GB" altLang="it-IT" smtClean="0"/>
              <a:t>Third Outline Level</a:t>
            </a:r>
          </a:p>
          <a:p>
            <a:pPr lvl="3"/>
            <a:r>
              <a:rPr lang="en-GB" altLang="it-IT" smtClean="0"/>
              <a:t>Fourth Outline Level</a:t>
            </a:r>
          </a:p>
          <a:p>
            <a:pPr lvl="4"/>
            <a:r>
              <a:rPr lang="en-GB" altLang="it-IT" smtClean="0"/>
              <a:t>Fifth Outline Level</a:t>
            </a:r>
          </a:p>
          <a:p>
            <a:pPr lvl="4"/>
            <a:r>
              <a:rPr lang="en-GB" altLang="it-IT" smtClean="0"/>
              <a:t>Sixth Outline Level</a:t>
            </a:r>
          </a:p>
          <a:p>
            <a:pPr lvl="4"/>
            <a:r>
              <a:rPr lang="en-GB" altLang="it-IT" smtClean="0"/>
              <a:t>Seventh Outline Level</a:t>
            </a:r>
          </a:p>
          <a:p>
            <a:pPr lvl="4"/>
            <a:r>
              <a:rPr lang="en-GB" altLang="it-IT" smtClean="0"/>
              <a:t>Eighth Outline Level</a:t>
            </a:r>
          </a:p>
          <a:p>
            <a:pPr lvl="4"/>
            <a:r>
              <a:rPr lang="en-GB" altLang="it-IT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47750" y="306388"/>
            <a:ext cx="799147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title text format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8656638" y="6964363"/>
            <a:ext cx="7461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fld id="{98408775-C226-494D-89E9-DE26EC8D1B4B}" type="slidenum">
              <a:rPr lang="it-IT" altLang="it-IT" sz="1200" b="0" i="1">
                <a:latin typeface="Utopia" pitchFamily="16" charset="0"/>
              </a:rPr>
              <a:pPr algn="r">
                <a:lnSpc>
                  <a:spcPct val="100000"/>
                </a:lnSpc>
              </a:pPr>
              <a:t>‹N›</a:t>
            </a:fld>
            <a:endParaRPr lang="it-IT" altLang="it-IT" sz="1200" b="0" i="1">
              <a:latin typeface="Utopia" pitchFamily="16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85813" y="6945313"/>
            <a:ext cx="85058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84225" y="1008063"/>
            <a:ext cx="8505825" cy="1587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2pPr>
      <a:lvl3pPr marL="1143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3pPr>
      <a:lvl4pPr marL="1600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4pPr>
      <a:lvl5pPr marL="20574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5pPr>
      <a:lvl6pPr marL="25146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6pPr>
      <a:lvl7pPr marL="29718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7pPr>
      <a:lvl8pPr marL="3429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8pPr>
      <a:lvl9pPr marL="3886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9pPr>
    </p:titleStyle>
    <p:bodyStyle>
      <a:lvl1pPr marL="342900" indent="-342900" algn="l" defTabSz="449263" rtl="0" fontAlgn="base" hangingPunct="0">
        <a:lnSpc>
          <a:spcPct val="89000"/>
        </a:lnSpc>
        <a:spcBef>
          <a:spcPct val="0"/>
        </a:spcBef>
        <a:spcAft>
          <a:spcPts val="106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8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8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8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8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43"/>
            </a:lvl1pPr>
          </a:lstStyle>
          <a:p>
            <a:fld id="{03F6AE0A-E205-4499-91AA-C8DE1466063C}" type="datetime1">
              <a:rPr lang="it-IT" altLang="it-IT" smtClean="0"/>
              <a:t>07/04/2020</a:t>
            </a:fld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6884204"/>
            <a:ext cx="3192198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43"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448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43"/>
            </a:lvl1pPr>
          </a:lstStyle>
          <a:p>
            <a:fld id="{C4338AEF-501D-4920-8DA1-B190474C207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54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85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77979" indent="-377979" algn="l" rtl="0" fontAlgn="base">
        <a:spcBef>
          <a:spcPct val="20000"/>
        </a:spcBef>
        <a:spcAft>
          <a:spcPct val="0"/>
        </a:spcAft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fontAlgn="base">
        <a:spcBef>
          <a:spcPct val="20000"/>
        </a:spcBef>
        <a:spcAft>
          <a:spcPct val="0"/>
        </a:spcAft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fontAlgn="base">
        <a:spcBef>
          <a:spcPct val="20000"/>
        </a:spcBef>
        <a:spcAft>
          <a:spcPct val="0"/>
        </a:spcAft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fontAlgn="base">
        <a:spcBef>
          <a:spcPct val="20000"/>
        </a:spcBef>
        <a:spcAft>
          <a:spcPct val="0"/>
        </a:spcAft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fontAlgn="base">
        <a:spcBef>
          <a:spcPct val="20000"/>
        </a:spcBef>
        <a:spcAft>
          <a:spcPct val="0"/>
        </a:spcAft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03287" y="3788682"/>
            <a:ext cx="8410574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0"/>
              <a:t>Slides scelte e rielaborate da: </a:t>
            </a:r>
            <a:endParaRPr lang="it-IT" b="0" smtClean="0"/>
          </a:p>
          <a:p>
            <a:r>
              <a:rPr lang="it-IT" b="0" smtClean="0"/>
              <a:t>sito </a:t>
            </a:r>
            <a:r>
              <a:rPr lang="it-IT" b="0"/>
              <a:t>web </a:t>
            </a:r>
            <a:r>
              <a:rPr lang="it-IT" b="0" smtClean="0"/>
              <a:t>Zanichelli</a:t>
            </a:r>
          </a:p>
          <a:p>
            <a:r>
              <a:rPr lang="it-IT" b="0" smtClean="0"/>
              <a:t>sito web Edises</a:t>
            </a:r>
            <a:endParaRPr lang="it-IT" b="0"/>
          </a:p>
          <a:p>
            <a:r>
              <a:rPr lang="it-IT" b="0" smtClean="0"/>
              <a:t>http</a:t>
            </a:r>
            <a:r>
              <a:rPr lang="it-IT" b="0"/>
              <a:t>://www.pd.infn.it/~fgaspari/lezioni_informatica/ 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903287" y="1258888"/>
            <a:ext cx="7993063" cy="701675"/>
          </a:xfrm>
          <a:prstGeom prst="rect">
            <a:avLst/>
          </a:prstGeom>
          <a:ln/>
        </p:spPr>
        <p:txBody>
          <a:bodyPr/>
          <a:lstStyle>
            <a:lvl1pPr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2pPr>
            <a:lvl3pPr marL="1143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3pPr>
            <a:lvl4pPr marL="1600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4pPr>
            <a:lvl5pPr marL="20574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5pPr>
            <a:lvl6pPr marL="25146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6pPr>
            <a:lvl7pPr marL="29718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7pPr>
            <a:lvl8pPr marL="3429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8pPr>
            <a:lvl9pPr marL="3886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9pPr>
          </a:lstStyle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Quantità di moto</a:t>
            </a:r>
          </a:p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e conservazione della quantità di moto</a:t>
            </a:r>
            <a:endParaRPr lang="it-IT" altLang="it-IT" b="0">
              <a:solidFill>
                <a:srgbClr val="B80047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10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285750" y="810577"/>
            <a:ext cx="9648825" cy="245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63600" indent="-287338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 consideriamo la forza che il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esercita sul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dal principio di azione-reazione </a:t>
            </a: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ricaviamo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Tx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ogni istante la risultante di tutte le forze interne agenti in un </a:t>
            </a: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sistema di punti materiali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è nulla</a:t>
            </a: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475973" indent="-356980" defTabSz="495223" hangingPunct="1">
              <a:lnSpc>
                <a:spcPct val="100000"/>
              </a:lnSpc>
              <a:buClrTx/>
              <a:buSzTx/>
              <a:buFontTx/>
              <a:buChar char="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88949"/>
              </p:ext>
            </p:extLst>
          </p:nvPr>
        </p:nvGraphicFramePr>
        <p:xfrm>
          <a:off x="4433887" y="1859269"/>
          <a:ext cx="1212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4" imgW="609480" imgH="241200" progId="Equation.3">
                  <p:embed/>
                </p:oleObj>
              </mc:Choice>
              <mc:Fallback>
                <p:oleObj name="Equation" r:id="rId4" imgW="609480" imgH="241200" progId="Equation.3">
                  <p:embed/>
                  <p:pic>
                    <p:nvPicPr>
                      <p:cNvPr id="338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7" y="1859269"/>
                        <a:ext cx="1212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504507" y="302737"/>
            <a:ext cx="9071610" cy="26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8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503972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1007943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511915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015886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defTabSz="495223" hangingPunct="1">
              <a:lnSpc>
                <a:spcPct val="100000"/>
              </a:lnSpc>
              <a:buClrTx/>
              <a:buSzTx/>
              <a:buFontTx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graphicFrame>
        <p:nvGraphicFramePr>
          <p:cNvPr id="20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86763593"/>
              </p:ext>
            </p:extLst>
          </p:nvPr>
        </p:nvGraphicFramePr>
        <p:xfrm>
          <a:off x="3444356" y="2628874"/>
          <a:ext cx="3061220" cy="1010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zione" r:id="rId6" imgW="1346040" imgH="444240" progId="Equation.3">
                  <p:embed/>
                </p:oleObj>
              </mc:Choice>
              <mc:Fallback>
                <p:oleObj name="Equazione" r:id="rId6" imgW="134604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356" y="2628874"/>
                        <a:ext cx="3061220" cy="1010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808416715"/>
              </p:ext>
            </p:extLst>
          </p:nvPr>
        </p:nvGraphicFramePr>
        <p:xfrm>
          <a:off x="2936875" y="5952342"/>
          <a:ext cx="4824413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zione" r:id="rId8" imgW="2234880" imgH="431640" progId="Equation.3">
                  <p:embed/>
                </p:oleObj>
              </mc:Choice>
              <mc:Fallback>
                <p:oleObj name="Equazione" r:id="rId8" imgW="223488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5952342"/>
                        <a:ext cx="4824413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85750" y="532586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risulta allora:</a:t>
            </a:r>
          </a:p>
        </p:txBody>
      </p:sp>
    </p:spTree>
    <p:extLst>
      <p:ext uri="{BB962C8B-B14F-4D97-AF65-F5344CB8AC3E}">
        <p14:creationId xmlns:p14="http://schemas.microsoft.com/office/powerpoint/2010/main" val="1346163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4031" y="302737"/>
            <a:ext cx="9072563" cy="4306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/>
              <a:t>Dinamica dei sistemi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4030" y="973350"/>
            <a:ext cx="8468519" cy="37986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118993" indent="0" defTabSz="495223"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l'equazione del moto del punto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è:</a:t>
            </a:r>
          </a:p>
          <a:p>
            <a:pPr marL="475973" indent="-356980" defTabSz="495223">
              <a:buFontTx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7898" name="Object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55699578"/>
              </p:ext>
            </p:extLst>
          </p:nvPr>
        </p:nvGraphicFramePr>
        <p:xfrm>
          <a:off x="3268676" y="1484946"/>
          <a:ext cx="3027349" cy="977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zione" r:id="rId4" imgW="1218960" imgH="393480" progId="Equation.3">
                  <p:embed/>
                </p:oleObj>
              </mc:Choice>
              <mc:Fallback>
                <p:oleObj name="Equazione" r:id="rId4" imgW="1218960" imgH="393480" progId="Equation.3">
                  <p:embed/>
                  <p:pic>
                    <p:nvPicPr>
                      <p:cNvPr id="378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76" y="1484946"/>
                        <a:ext cx="3027349" cy="977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04030" y="269375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</a:t>
            </a:r>
            <a:r>
              <a:rPr lang="it-IT" altLang="it-IT">
                <a:solidFill>
                  <a:srgbClr val="000000"/>
                </a:solidFill>
                <a:latin typeface="Courier New" panose="02070309020205020404" pitchFamily="49" charset="0"/>
              </a:rPr>
              <a:t>risulta</a:t>
            </a: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 allora:</a:t>
            </a:r>
          </a:p>
        </p:txBody>
      </p:sp>
      <p:graphicFrame>
        <p:nvGraphicFramePr>
          <p:cNvPr id="37900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21731315"/>
              </p:ext>
            </p:extLst>
          </p:nvPr>
        </p:nvGraphicFramePr>
        <p:xfrm>
          <a:off x="2608263" y="3263900"/>
          <a:ext cx="4892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zione" r:id="rId6" imgW="2158920" imgH="431640" progId="Equation.3">
                  <p:embed/>
                </p:oleObj>
              </mc:Choice>
              <mc:Fallback>
                <p:oleObj name="Equazione" r:id="rId6" imgW="215892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263" y="3263900"/>
                        <a:ext cx="4892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04030" y="5822721"/>
            <a:ext cx="9072564" cy="122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89000"/>
              </a:lnSpc>
              <a:spcBef>
                <a:spcPts val="290"/>
              </a:spcBef>
              <a:spcAft>
                <a:spcPts val="135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 ogni istante 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risultante di tutte le forze esterne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agenti su un sistema materiale è uguale alla derivata rispetto al tempo della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quantità di moto totale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del sistema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42173"/>
              </p:ext>
            </p:extLst>
          </p:nvPr>
        </p:nvGraphicFramePr>
        <p:xfrm>
          <a:off x="4106863" y="4465638"/>
          <a:ext cx="1524000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zione" r:id="rId8" imgW="583920" imgH="393480" progId="Equation.3">
                  <p:embed/>
                </p:oleObj>
              </mc:Choice>
              <mc:Fallback>
                <p:oleObj name="Equazione" r:id="rId8" imgW="583920" imgH="39348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4465638"/>
                        <a:ext cx="1524000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542755" y="4575118"/>
            <a:ext cx="4306095" cy="76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 equazione </a:t>
            </a:r>
          </a:p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cardinale della dinamica</a:t>
            </a:r>
            <a:endParaRPr lang="it-IT" altLang="it-IT">
              <a:solidFill>
                <a:srgbClr val="FF33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33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mtClean="0">
                <a:solidFill>
                  <a:srgbClr val="B80047"/>
                </a:solidFill>
                <a:effectLst/>
              </a:rPr>
              <a:t>Quantità di moto</a:t>
            </a:r>
            <a:endParaRPr lang="it-IT" altLang="it-IT">
              <a:solidFill>
                <a:srgbClr val="B80047"/>
              </a:solidFill>
              <a:effectLst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 smtClean="0">
                <a:solidFill>
                  <a:srgbClr val="FF3333"/>
                </a:solidFill>
              </a:rPr>
              <a:t>quantità di moto</a:t>
            </a:r>
            <a:r>
              <a:rPr lang="it-IT" altLang="it-IT" b="1" smtClean="0"/>
              <a:t> di una particella di massa </a:t>
            </a:r>
            <a:r>
              <a:rPr lang="it-IT" altLang="it-IT" b="1" smtClean="0">
                <a:solidFill>
                  <a:srgbClr val="000080"/>
                </a:solidFill>
              </a:rPr>
              <a:t>m</a:t>
            </a:r>
            <a:r>
              <a:rPr lang="it-IT" altLang="it-IT" b="1" smtClean="0"/>
              <a:t> che si muove con velocità </a:t>
            </a:r>
            <a:r>
              <a:rPr lang="it-IT" altLang="it-IT" b="1" smtClean="0">
                <a:solidFill>
                  <a:srgbClr val="000080"/>
                </a:solidFill>
              </a:rPr>
              <a:t>v</a:t>
            </a:r>
            <a:r>
              <a:rPr lang="it-IT" altLang="it-IT" b="1" smtClean="0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3288" y="5924550"/>
            <a:ext cx="8134350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3DEB3D"/>
              </a:buClr>
            </a:pP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nel caso in cui non ci sia una forza agente </a:t>
            </a:r>
            <a:r>
              <a:rPr lang="it-IT" altLang="it-IT" sz="2800" i="1">
                <a:solidFill>
                  <a:srgbClr val="DC2300"/>
                </a:solidFill>
                <a:latin typeface="Courier New" panose="02070309020205020404" pitchFamily="49" charset="0"/>
              </a:rPr>
              <a:t>p</a:t>
            </a:r>
            <a:r>
              <a:rPr lang="it-IT" altLang="it-IT" sz="2200" smtClean="0">
                <a:solidFill>
                  <a:srgbClr val="DC2300"/>
                </a:solidFill>
                <a:latin typeface="Courier New" panose="02070309020205020404" pitchFamily="49" charset="0"/>
              </a:rPr>
              <a:t> </a:t>
            </a: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rimane costante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047750" y="3607375"/>
            <a:ext cx="8145463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FF3333"/>
              </a:buClr>
            </a:pPr>
            <a:r>
              <a:rPr lang="it-IT" altLang="it-IT" sz="2200" smtClean="0">
                <a:latin typeface="Courier New" panose="02070309020205020404" pitchFamily="49" charset="0"/>
              </a:rPr>
              <a:t>Se m e’ costante possiamo riscrivere la </a:t>
            </a:r>
            <a:r>
              <a:rPr lang="it-IT" altLang="it-IT" sz="2200" smtClean="0">
                <a:solidFill>
                  <a:srgbClr val="2323DC"/>
                </a:solidFill>
                <a:latin typeface="Courier New" panose="02070309020205020404" pitchFamily="49" charset="0"/>
              </a:rPr>
              <a:t>seconda legge della dinamica</a:t>
            </a:r>
            <a:r>
              <a:rPr lang="it-IT" altLang="it-IT" sz="2200" smtClean="0">
                <a:latin typeface="Courier New" panose="02070309020205020404" pitchFamily="49" charset="0"/>
              </a:rPr>
              <a:t> mediante la quantità di moto:</a:t>
            </a:r>
          </a:p>
          <a:p>
            <a:pPr marL="1828800" lvl="4" indent="0">
              <a:lnSpc>
                <a:spcPct val="89000"/>
              </a:lnSpc>
              <a:buClr>
                <a:srgbClr val="FF3333"/>
              </a:buClr>
            </a:pPr>
            <a:endParaRPr lang="it-IT" altLang="it-IT" sz="2200">
              <a:latin typeface="Courier New" panose="02070309020205020404" pitchFamily="49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12800" y="2765425"/>
            <a:ext cx="7858125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EB613D"/>
              </a:buClr>
            </a:pPr>
            <a:r>
              <a:rPr lang="it-IT" altLang="it-IT" sz="2200">
                <a:latin typeface="Courier New" panose="02070309020205020404" pitchFamily="49" charset="0"/>
              </a:rPr>
              <a:t>è un </a:t>
            </a:r>
            <a:r>
              <a:rPr lang="it-IT" altLang="it-IT" sz="2200">
                <a:solidFill>
                  <a:srgbClr val="0066CC"/>
                </a:solidFill>
                <a:latin typeface="Courier New" panose="02070309020205020404" pitchFamily="49" charset="0"/>
              </a:rPr>
              <a:t>vettore</a:t>
            </a:r>
            <a:r>
              <a:rPr lang="it-IT" altLang="it-IT" sz="2200">
                <a:latin typeface="Courier New" panose="02070309020205020404" pitchFamily="49" charset="0"/>
              </a:rPr>
              <a:t> la cui direzione e il cui verso sono quelli del vettore velocità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863429" y="1789162"/>
            <a:ext cx="2214068" cy="7762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i="1" smtClean="0">
                <a:latin typeface="+mn-lt"/>
              </a:rPr>
              <a:t>p </a:t>
            </a:r>
            <a:r>
              <a:rPr lang="it-IT" sz="4400" b="0" i="1" smtClean="0">
                <a:latin typeface="+mn-lt"/>
              </a:rPr>
              <a:t>= m</a:t>
            </a:r>
            <a:r>
              <a:rPr lang="it-IT" sz="4400" i="1" smtClean="0">
                <a:latin typeface="+mn-lt"/>
              </a:rPr>
              <a:t>v</a:t>
            </a:r>
            <a:endParaRPr lang="it-IT" sz="4400" i="1">
              <a:latin typeface="+mn-lt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140660" y="4716877"/>
            <a:ext cx="1665841" cy="589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i="1">
                <a:latin typeface="+mn-lt"/>
              </a:rPr>
              <a:t>F</a:t>
            </a:r>
            <a:r>
              <a:rPr lang="it-IT" sz="3200" i="1" smtClean="0">
                <a:latin typeface="+mn-lt"/>
              </a:rPr>
              <a:t> </a:t>
            </a:r>
            <a:r>
              <a:rPr lang="it-IT" sz="3200" b="0" i="1" smtClean="0">
                <a:latin typeface="+mn-lt"/>
              </a:rPr>
              <a:t>= m</a:t>
            </a:r>
            <a:r>
              <a:rPr lang="it-IT" sz="3200" i="1">
                <a:latin typeface="+mn-lt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it-IT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/>
              <p:cNvSpPr txBox="1"/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Leggi della dinamica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prima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assenza di forze, o in presenza di forze a risultante nulla, </a:t>
            </a:r>
            <a:r>
              <a:rPr lang="it-IT" altLang="it-IT" sz="2800" b="1">
                <a:solidFill>
                  <a:srgbClr val="2323DC"/>
                </a:solidFill>
              </a:rPr>
              <a:t>la quantità di moto di un corpo non muta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seconda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presenza di forze non equilibrate </a:t>
            </a:r>
            <a:r>
              <a:rPr lang="it-IT" altLang="it-IT" sz="2800" b="1">
                <a:solidFill>
                  <a:srgbClr val="2323DC"/>
                </a:solidFill>
              </a:rPr>
              <a:t>la risultante delle forze eguaglia istante per istante la derivata della quantità di moto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dati due corpi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FF00FF"/>
                </a:solidFill>
              </a:rPr>
              <a:t>osserviamo</a:t>
            </a:r>
            <a:r>
              <a:rPr lang="it-IT" altLang="it-IT" b="1"/>
              <a:t> che,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anche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modulo delle due forze risulta uguale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la direzione è la stessa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verso è opposto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possiamo dire che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800000"/>
                </a:solidFill>
              </a:rPr>
              <a:t>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0066CC"/>
                </a:solidFill>
              </a:rPr>
              <a:t>reagisce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dobbiamo allora parlare di </a:t>
            </a:r>
            <a:r>
              <a:rPr lang="it-IT" altLang="it-IT" b="1">
                <a:solidFill>
                  <a:srgbClr val="DC2300"/>
                </a:solidFill>
              </a:rPr>
              <a:t>mutua interazione</a:t>
            </a:r>
            <a:r>
              <a:rPr lang="it-IT" altLang="it-IT" b="1"/>
              <a:t> tra i corpi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questo lo osserviamo quotidianamente: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spingiamo un oggetto tendiamo ad allontanarcene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lo tiriamo tendiamo ad avvicinarcene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0000"/>
                </a:solidFill>
              </a:rPr>
              <a:t>terza legge della dinamica</a:t>
            </a:r>
            <a:r>
              <a:rPr lang="it-IT" altLang="it-IT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80"/>
                </a:solidFill>
              </a:rPr>
              <a:t>se un corpo A esercita una forza F</a:t>
            </a:r>
            <a:r>
              <a:rPr lang="it-IT" altLang="it-IT" b="1" baseline="-33000">
                <a:solidFill>
                  <a:srgbClr val="000080"/>
                </a:solidFill>
              </a:rPr>
              <a:t>A</a:t>
            </a:r>
            <a:r>
              <a:rPr lang="it-IT" altLang="it-IT" b="1">
                <a:solidFill>
                  <a:srgbClr val="000080"/>
                </a:solidFill>
              </a:rPr>
              <a:t> su un corpo B, questo a sua volta esercita su A una forza F</a:t>
            </a:r>
            <a:r>
              <a:rPr lang="it-IT" altLang="it-IT" b="1" baseline="-33000">
                <a:solidFill>
                  <a:srgbClr val="000080"/>
                </a:solidFill>
              </a:rPr>
              <a:t>B</a:t>
            </a:r>
            <a:r>
              <a:rPr lang="it-IT" altLang="it-IT" b="1">
                <a:solidFill>
                  <a:srgbClr val="000080"/>
                </a:solidFill>
              </a:rPr>
              <a:t> avente la stessa intensità, la medesima direzione e verso opposto</a:t>
            </a:r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la somma dei due vettori è nulla:</a:t>
            </a:r>
          </a:p>
          <a:p>
            <a:pPr marL="863600" lvl="1" indent="-287338">
              <a:buClr>
                <a:srgbClr val="FF0000"/>
              </a:buClr>
              <a:buFont typeface="Dingbats" pitchFamily="1" charset="2"/>
              <a:buChar char="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3600" b="1"/>
              <a:t>      F</a:t>
            </a:r>
            <a:r>
              <a:rPr lang="it-IT" altLang="it-IT" sz="3600" b="1" baseline="-25000"/>
              <a:t>A</a:t>
            </a:r>
            <a:r>
              <a:rPr lang="it-IT" altLang="it-IT" sz="3600" b="1"/>
              <a:t> + F</a:t>
            </a:r>
            <a:r>
              <a:rPr lang="it-IT" altLang="it-IT" sz="3600" b="1" baseline="-25000"/>
              <a:t>B</a:t>
            </a:r>
            <a:r>
              <a:rPr lang="it-IT" altLang="it-IT" sz="3600" b="1"/>
              <a:t> = 0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3600" b="1"/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11061" y="1587520"/>
            <a:ext cx="2118657" cy="5897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= 0</a:t>
            </a:r>
            <a:endParaRPr lang="it-IT" sz="3200" b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it-IT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2800" b="0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egnaposto contenuto 3" descr="09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9315" y="945022"/>
            <a:ext cx="6487735" cy="9166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i="1" baseline="-25000">
                        <a:latin typeface="Cambria Math" panose="02040503050406030204" pitchFamily="18" charset="0"/>
                      </a:rPr>
                      <m:t>𝑨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b="1" i="1" baseline="-25000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it-IT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it-IT" sz="2800" b="0" smtClean="0"/>
                  <a:t>= costante</a:t>
                </a:r>
                <a:endParaRPr lang="it-IT" sz="2800" b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  <a:blipFill>
                <a:blip r:embed="rId4"/>
                <a:stretch>
                  <a:fillRect t="-16092" r="-2128" b="-252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447733" y="588001"/>
            <a:ext cx="4493538" cy="7140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Se le particelle </a:t>
            </a:r>
          </a:p>
          <a:p>
            <a:r>
              <a:rPr lang="it-IT" smtClean="0">
                <a:latin typeface="+mn-lt"/>
              </a:rPr>
              <a:t>interagiscono solo fra loro:</a:t>
            </a:r>
            <a:endParaRPr lang="it-IT"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942140" y="2796353"/>
            <a:ext cx="5989638" cy="2240986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0000FF"/>
              </a:buClr>
            </a:pPr>
            <a:r>
              <a:rPr lang="it-IT" altLang="it-IT" sz="2200" u="sng">
                <a:solidFill>
                  <a:srgbClr val="FF0000"/>
                </a:solidFill>
                <a:latin typeface="Courier New" panose="02070309020205020404" pitchFamily="49" charset="0"/>
              </a:rPr>
              <a:t>Principio di conservazione della quantità di moto</a:t>
            </a:r>
            <a:r>
              <a:rPr lang="it-IT" altLang="it-IT" sz="2200">
                <a:latin typeface="Courier New" panose="02070309020205020404" pitchFamily="49" charset="0"/>
              </a:rPr>
              <a:t>: l</a:t>
            </a:r>
            <a:r>
              <a:rPr lang="it-IT" altLang="it-IT" sz="2200">
                <a:solidFill>
                  <a:srgbClr val="000080"/>
                </a:solidFill>
                <a:latin typeface="Courier New" panose="02070309020205020404" pitchFamily="49" charset="0"/>
              </a:rPr>
              <a:t>a quantità di moto di un sistema di due particelle soggette solamente alla loro mutua interazione rimane costante nel tempo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i="1" baseline="-25000"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b="1" i="1" baseline="-25000" smtClean="0"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it-IT" sz="36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it-IT" sz="2800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0</a:t>
                </a:r>
                <a:endParaRPr lang="it-IT" sz="2800" b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blipFill>
                <a:blip r:embed="rId5"/>
                <a:stretch>
                  <a:fillRect l="-287" r="-8908" b="-6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81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Conservazione della quantità di moto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il principio di conservazione della quantità di moto è uno dei principi fondamentali della Fisica</a:t>
            </a:r>
          </a:p>
          <a:p>
            <a:pPr marL="576262" lvl="1" indent="0">
              <a:buClr>
                <a:srgbClr val="00AE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la sua validità è generale, sussiste cioè qualunque sia il numero di particelle che si considerano, purché interagenti esclusivamente tra loro, costituenti quindi un sistema isolato</a:t>
            </a:r>
          </a:p>
          <a:p>
            <a:pPr marL="576262" lvl="1" indent="0">
              <a:buClr>
                <a:srgbClr val="FF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FF"/>
                </a:solidFill>
              </a:rPr>
              <a:t>non si conoscono violazioni a questo principio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 b="1"/>
          </a:p>
          <a:p>
            <a:pPr marL="576262" lvl="1" indent="0">
              <a:buClr>
                <a:srgbClr val="CCCC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333366"/>
                </a:solidFill>
              </a:rPr>
              <a:t>abbiamo dedotto la conservazione della quantità di moto dal principio di azione e reazione, ma è possibile fare il viceversa</a:t>
            </a:r>
            <a:r>
              <a:rPr lang="it-IT" altLang="it-IT" b="1"/>
              <a:t>: </a:t>
            </a:r>
          </a:p>
          <a:p>
            <a:pPr marL="1079500" lvl="2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i due principi sono uno conseguenza dell'altro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06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1575" y="-1"/>
            <a:ext cx="5189852" cy="76295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409575" y="723900"/>
            <a:ext cx="4339650" cy="102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...e se il sistema di punti</a:t>
            </a:r>
          </a:p>
          <a:p>
            <a:r>
              <a:rPr lang="it-IT" smtClean="0">
                <a:latin typeface="+mn-lt"/>
              </a:rPr>
              <a:t>interagisce anche con </a:t>
            </a:r>
          </a:p>
          <a:p>
            <a:r>
              <a:rPr lang="it-IT" smtClean="0">
                <a:latin typeface="+mn-lt"/>
              </a:rPr>
              <a:t>corpi esterni al sistema</a:t>
            </a:r>
            <a:r>
              <a:rPr lang="it-IT" smtClean="0"/>
              <a:t>?</a:t>
            </a:r>
            <a:endParaRPr lang="it-IT"/>
          </a:p>
        </p:txBody>
      </p:sp>
      <p:pic>
        <p:nvPicPr>
          <p:cNvPr id="4" name="Picture 3" descr="C:\Documents and Settings\a\Documenti\SemQdiMoto\sistisola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095500"/>
            <a:ext cx="5147496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6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1610" cy="262489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815465"/>
            <a:ext cx="10080625" cy="508051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per distinguere il contributo delle forze indichiamo con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forza di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su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 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interne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esterne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la forza totale agente sul punto i-esimo sarà allora:  </a:t>
            </a:r>
          </a:p>
          <a:p>
            <a:pPr marL="475973" indent="-356980" defTabSz="495223">
              <a:buFontTx/>
              <a:buChar char="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3798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54208848"/>
              </p:ext>
            </p:extLst>
          </p:nvPr>
        </p:nvGraphicFramePr>
        <p:xfrm>
          <a:off x="3998459" y="2334542"/>
          <a:ext cx="1823422" cy="1046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4" imgW="774360" imgH="444240" progId="Equation.3">
                  <p:embed/>
                </p:oleObj>
              </mc:Choice>
              <mc:Fallback>
                <p:oleObj name="Equation" r:id="rId4" imgW="77436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459" y="2334542"/>
                        <a:ext cx="1823422" cy="1046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72411907"/>
              </p:ext>
            </p:extLst>
          </p:nvPr>
        </p:nvGraphicFramePr>
        <p:xfrm>
          <a:off x="3948113" y="5859463"/>
          <a:ext cx="18796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zione" r:id="rId6" imgW="825480" imgH="241200" progId="Equation.3">
                  <p:embed/>
                </p:oleObj>
              </mc:Choice>
              <mc:Fallback>
                <p:oleObj name="Equazione" r:id="rId6" imgW="825480" imgH="241200" progId="Equation.3">
                  <p:embed/>
                  <p:pic>
                    <p:nvPicPr>
                      <p:cNvPr id="338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5859463"/>
                        <a:ext cx="18796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968710"/>
              </p:ext>
            </p:extLst>
          </p:nvPr>
        </p:nvGraphicFramePr>
        <p:xfrm>
          <a:off x="4067175" y="3952875"/>
          <a:ext cx="170973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Equazione" r:id="rId8" imgW="736560" imgH="431640" progId="Equation.3">
                  <p:embed/>
                </p:oleObj>
              </mc:Choice>
              <mc:Fallback>
                <p:oleObj name="Equazione" r:id="rId8" imgW="736560" imgH="431640" progId="Equation.3">
                  <p:embed/>
                  <p:pic>
                    <p:nvPicPr>
                      <p:cNvPr id="3380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952875"/>
                        <a:ext cx="1709738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040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Utopia"/>
        <a:ea typeface=""/>
        <a:cs typeface=""/>
      </a:majorFont>
      <a:minorFont>
        <a:latin typeface="Courier N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4594</TotalTime>
  <Words>635</Words>
  <Application>Microsoft Office PowerPoint</Application>
  <PresentationFormat>Personalizzato</PresentationFormat>
  <Paragraphs>83</Paragraphs>
  <Slides>11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Struttura predefinita</vt:lpstr>
      <vt:lpstr>1_Struttura predefinita</vt:lpstr>
      <vt:lpstr>Equation</vt:lpstr>
      <vt:lpstr>Equazione</vt:lpstr>
      <vt:lpstr>Presentazione standard di PowerPoint</vt:lpstr>
      <vt:lpstr>Quantità di moto</vt:lpstr>
      <vt:lpstr>Leggi della dinamica</vt:lpstr>
      <vt:lpstr>Terza legge della dinamica</vt:lpstr>
      <vt:lpstr>Terza legge della dinamica</vt:lpstr>
      <vt:lpstr>Presentazione standard di PowerPoint</vt:lpstr>
      <vt:lpstr>Conservazione della quantità di moto</vt:lpstr>
      <vt:lpstr>Presentazione standard di PowerPoint</vt:lpstr>
      <vt:lpstr>Forze interne ed esterne</vt:lpstr>
      <vt:lpstr>Presentazione standard di PowerPoint</vt:lpstr>
      <vt:lpstr>Dinamica dei sistemi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Quantità di moto</dc:title>
  <dc:creator>Roberto Stroili</dc:creator>
  <cp:lastModifiedBy>Ferruccio Petrucci</cp:lastModifiedBy>
  <cp:revision>883</cp:revision>
  <cp:lastPrinted>2007-11-07T10:39:13Z</cp:lastPrinted>
  <dcterms:created xsi:type="dcterms:W3CDTF">2002-09-20T14:43:50Z</dcterms:created>
  <dcterms:modified xsi:type="dcterms:W3CDTF">2020-04-07T11:01:56Z</dcterms:modified>
</cp:coreProperties>
</file>