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7" r:id="rId2"/>
    <p:sldMasterId id="2147483699" r:id="rId3"/>
    <p:sldMasterId id="2147483711" r:id="rId4"/>
  </p:sldMasterIdLst>
  <p:notesMasterIdLst>
    <p:notesMasterId r:id="rId22"/>
  </p:notesMasterIdLst>
  <p:sldIdLst>
    <p:sldId id="290" r:id="rId5"/>
    <p:sldId id="264" r:id="rId6"/>
    <p:sldId id="274" r:id="rId7"/>
    <p:sldId id="276" r:id="rId8"/>
    <p:sldId id="277" r:id="rId9"/>
    <p:sldId id="286" r:id="rId10"/>
    <p:sldId id="273" r:id="rId11"/>
    <p:sldId id="285" r:id="rId12"/>
    <p:sldId id="280" r:id="rId13"/>
    <p:sldId id="281" r:id="rId14"/>
    <p:sldId id="283" r:id="rId15"/>
    <p:sldId id="287" r:id="rId16"/>
    <p:sldId id="288" r:id="rId17"/>
    <p:sldId id="289" r:id="rId18"/>
    <p:sldId id="291" r:id="rId19"/>
    <p:sldId id="292" r:id="rId20"/>
    <p:sldId id="293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96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sica1%20Informatica\lezioni%202020\02%20Dinamica%202020\files\piano%20inclinat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sica1%20Informatica\lezioni%202020\02%20Dinamica%202020\files\moto%20armonic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sica1%20Informatica\lezioni%202020\02%20Dinamica%202020\files\moto%20armonic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sica1%20Informatica\lezioni%202020\02%20Dinamica%202020\files\piano%20inclina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sica1%20Informatica\lezioni%202020\02%20Dinamica%202020\files\piano%20inclina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sica1%20Informatica\lezioni%202020\01%20Cinematica%202020\files\moto%20armonico%20e%20composizion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sica1%20Informatica\lezioni%202020\02%20Dinamica%202020\files\9%20moto%20armonic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sica1%20Informatica\lezioni%202020\02%20Dinamica%202020\files\moto%20armonico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sica1%20Informatica\lezioni%202020\02%20Dinamica%202020\files\moto%20armonic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sica1%20Informatica\lezioni%202020\02%20Dinamica%202020\files\moto%20armon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'1 da a a v a y '!$B$1</c:f>
              <c:strCache>
                <c:ptCount val="1"/>
                <c:pt idx="0">
                  <c:v>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 da a a v a y '!$A$3:$A$38</c:f>
              <c:numCache>
                <c:formatCode>General</c:formatCode>
                <c:ptCount val="3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</c:numCache>
            </c:numRef>
          </c:xVal>
          <c:yVal>
            <c:numRef>
              <c:f>'1 da a a v a y '!$B$3:$B$38</c:f>
              <c:numCache>
                <c:formatCode>General</c:formatCode>
                <c:ptCount val="36"/>
                <c:pt idx="0">
                  <c:v>4.8999999999999995</c:v>
                </c:pt>
                <c:pt idx="1">
                  <c:v>4.8999999999999995</c:v>
                </c:pt>
                <c:pt idx="2">
                  <c:v>4.8999999999999995</c:v>
                </c:pt>
                <c:pt idx="3">
                  <c:v>4.8999999999999995</c:v>
                </c:pt>
                <c:pt idx="4">
                  <c:v>4.8999999999999995</c:v>
                </c:pt>
                <c:pt idx="5">
                  <c:v>4.8999999999999995</c:v>
                </c:pt>
                <c:pt idx="6">
                  <c:v>4.8999999999999995</c:v>
                </c:pt>
                <c:pt idx="7">
                  <c:v>4.8999999999999995</c:v>
                </c:pt>
                <c:pt idx="8">
                  <c:v>4.8999999999999995</c:v>
                </c:pt>
                <c:pt idx="9">
                  <c:v>4.8999999999999995</c:v>
                </c:pt>
                <c:pt idx="10">
                  <c:v>4.8999999999999995</c:v>
                </c:pt>
                <c:pt idx="11">
                  <c:v>4.8999999999999995</c:v>
                </c:pt>
                <c:pt idx="12">
                  <c:v>4.8999999999999995</c:v>
                </c:pt>
                <c:pt idx="13">
                  <c:v>4.8999999999999995</c:v>
                </c:pt>
                <c:pt idx="14">
                  <c:v>4.8999999999999995</c:v>
                </c:pt>
                <c:pt idx="15">
                  <c:v>4.8999999999999995</c:v>
                </c:pt>
                <c:pt idx="16">
                  <c:v>4.8999999999999995</c:v>
                </c:pt>
                <c:pt idx="17">
                  <c:v>4.8999999999999995</c:v>
                </c:pt>
                <c:pt idx="18">
                  <c:v>4.8999999999999995</c:v>
                </c:pt>
                <c:pt idx="19">
                  <c:v>4.8999999999999995</c:v>
                </c:pt>
                <c:pt idx="20">
                  <c:v>4.8999999999999995</c:v>
                </c:pt>
                <c:pt idx="21">
                  <c:v>4.8999999999999995</c:v>
                </c:pt>
                <c:pt idx="22">
                  <c:v>4.8999999999999995</c:v>
                </c:pt>
                <c:pt idx="23">
                  <c:v>4.8999999999999995</c:v>
                </c:pt>
                <c:pt idx="24">
                  <c:v>4.8999999999999995</c:v>
                </c:pt>
                <c:pt idx="25">
                  <c:v>4.8999999999999995</c:v>
                </c:pt>
                <c:pt idx="26">
                  <c:v>4.8999999999999995</c:v>
                </c:pt>
                <c:pt idx="27">
                  <c:v>4.8999999999999995</c:v>
                </c:pt>
                <c:pt idx="28">
                  <c:v>4.8999999999999995</c:v>
                </c:pt>
                <c:pt idx="29">
                  <c:v>4.8999999999999995</c:v>
                </c:pt>
                <c:pt idx="30">
                  <c:v>4.8999999999999995</c:v>
                </c:pt>
                <c:pt idx="31">
                  <c:v>4.8999999999999995</c:v>
                </c:pt>
                <c:pt idx="32">
                  <c:v>4.8999999999999995</c:v>
                </c:pt>
                <c:pt idx="33">
                  <c:v>4.8999999999999995</c:v>
                </c:pt>
                <c:pt idx="34">
                  <c:v>4.8999999999999995</c:v>
                </c:pt>
                <c:pt idx="35">
                  <c:v>4.8999999999999995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400-4966-B2AA-DF508EEBE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68320"/>
        <c:axId val="102457344"/>
      </c:scatterChart>
      <c:valAx>
        <c:axId val="9356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457344"/>
        <c:crosses val="autoZero"/>
        <c:crossBetween val="midCat"/>
      </c:valAx>
      <c:valAx>
        <c:axId val="10245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3568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</a:t>
            </a:r>
            <a:r>
              <a:rPr lang="en-US" baseline="-25000"/>
              <a:t>x</a:t>
            </a:r>
            <a:r>
              <a:rPr lang="en-US"/>
              <a:t>(t)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xVal>
            <c:numRef>
              <c:f>velocità!$A$2:$A$100</c:f>
              <c:numCache>
                <c:formatCode>General</c:formatCode>
                <c:ptCount val="9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</c:numCache>
            </c:numRef>
          </c:xVal>
          <c:yVal>
            <c:numRef>
              <c:f>velocità!$D$2:$D$100</c:f>
              <c:numCache>
                <c:formatCode>0.000</c:formatCode>
                <c:ptCount val="99"/>
                <c:pt idx="0">
                  <c:v>2.7206990467065766</c:v>
                </c:pt>
                <c:pt idx="1">
                  <c:v>2.1021357974077857</c:v>
                </c:pt>
                <c:pt idx="2">
                  <c:v>1.2778008497640967</c:v>
                </c:pt>
                <c:pt idx="3">
                  <c:v>0.32838585195107628</c:v>
                </c:pt>
                <c:pt idx="4">
                  <c:v>-0.65317384105800846</c:v>
                </c:pt>
                <c:pt idx="5">
                  <c:v>-1.5707963275580248</c:v>
                </c:pt>
                <c:pt idx="6">
                  <c:v>-2.3346583250952797</c:v>
                </c:pt>
                <c:pt idx="7">
                  <c:v>-2.8699876991919773</c:v>
                </c:pt>
                <c:pt idx="8">
                  <c:v>-3.124382680838889</c:v>
                </c:pt>
                <c:pt idx="9">
                  <c:v>-3.0729413167519062</c:v>
                </c:pt>
                <c:pt idx="10">
                  <c:v>-2.7206990460622253</c:v>
                </c:pt>
                <c:pt idx="11">
                  <c:v>-2.1021357964500931</c:v>
                </c:pt>
                <c:pt idx="12">
                  <c:v>-1.2778008485868089</c:v>
                </c:pt>
                <c:pt idx="13">
                  <c:v>-0.3283858506694346</c:v>
                </c:pt>
                <c:pt idx="14">
                  <c:v>0.65317384231855069</c:v>
                </c:pt>
                <c:pt idx="15">
                  <c:v>1.5707963286740743</c:v>
                </c:pt>
                <c:pt idx="16">
                  <c:v>2.3346583259575904</c:v>
                </c:pt>
                <c:pt idx="17">
                  <c:v>2.8699876997161393</c:v>
                </c:pt>
                <c:pt idx="18">
                  <c:v>3.1243826809735951</c:v>
                </c:pt>
                <c:pt idx="19">
                  <c:v>3.0729413164839698</c:v>
                </c:pt>
                <c:pt idx="20">
                  <c:v>2.7206990454178737</c:v>
                </c:pt>
                <c:pt idx="21">
                  <c:v>2.1021357954924005</c:v>
                </c:pt>
                <c:pt idx="22">
                  <c:v>1.2778008474095204</c:v>
                </c:pt>
                <c:pt idx="23">
                  <c:v>0.32838584938779114</c:v>
                </c:pt>
                <c:pt idx="24">
                  <c:v>-0.6531738435790897</c:v>
                </c:pt>
                <c:pt idx="25">
                  <c:v>-1.5707963297901235</c:v>
                </c:pt>
                <c:pt idx="26">
                  <c:v>-2.3346583268198993</c:v>
                </c:pt>
                <c:pt idx="27">
                  <c:v>-2.8699877002403023</c:v>
                </c:pt>
                <c:pt idx="28">
                  <c:v>-3.1243826811083015</c:v>
                </c:pt>
                <c:pt idx="29">
                  <c:v>-3.0729413162160339</c:v>
                </c:pt>
                <c:pt idx="30">
                  <c:v>-2.7206990447735224</c:v>
                </c:pt>
                <c:pt idx="31">
                  <c:v>-2.1021357945347097</c:v>
                </c:pt>
                <c:pt idx="32">
                  <c:v>-1.2778008462322317</c:v>
                </c:pt>
                <c:pt idx="33">
                  <c:v>-0.32838584810614546</c:v>
                </c:pt>
                <c:pt idx="34">
                  <c:v>0.65317384483963103</c:v>
                </c:pt>
                <c:pt idx="35">
                  <c:v>1.570796330906173</c:v>
                </c:pt>
                <c:pt idx="36">
                  <c:v>2.3346583276822095</c:v>
                </c:pt>
                <c:pt idx="37">
                  <c:v>2.8699877007644647</c:v>
                </c:pt>
                <c:pt idx="38">
                  <c:v>3.124382681243008</c:v>
                </c:pt>
                <c:pt idx="39">
                  <c:v>3.0729413159480976</c:v>
                </c:pt>
                <c:pt idx="40">
                  <c:v>2.7206990441291707</c:v>
                </c:pt>
                <c:pt idx="41">
                  <c:v>2.1021357935770166</c:v>
                </c:pt>
                <c:pt idx="42">
                  <c:v>1.277800845054943</c:v>
                </c:pt>
                <c:pt idx="43">
                  <c:v>0.32838584682450245</c:v>
                </c:pt>
                <c:pt idx="44">
                  <c:v>-0.65317384610017282</c:v>
                </c:pt>
                <c:pt idx="45">
                  <c:v>-1.5707963320222225</c:v>
                </c:pt>
                <c:pt idx="46">
                  <c:v>-2.3346583285445202</c:v>
                </c:pt>
                <c:pt idx="47">
                  <c:v>-2.8699877012886272</c:v>
                </c:pt>
                <c:pt idx="48">
                  <c:v>-3.1243826813777131</c:v>
                </c:pt>
                <c:pt idx="49">
                  <c:v>-3.0729413156801608</c:v>
                </c:pt>
                <c:pt idx="50">
                  <c:v>-2.7206990434848195</c:v>
                </c:pt>
                <c:pt idx="51">
                  <c:v>-2.1021357926193196</c:v>
                </c:pt>
                <c:pt idx="52">
                  <c:v>-1.2778008438776594</c:v>
                </c:pt>
                <c:pt idx="53">
                  <c:v>-0.32838584554286476</c:v>
                </c:pt>
                <c:pt idx="54">
                  <c:v>0.65317384736071438</c:v>
                </c:pt>
                <c:pt idx="55">
                  <c:v>1.5707963331382717</c:v>
                </c:pt>
                <c:pt idx="56">
                  <c:v>2.3346583294068344</c:v>
                </c:pt>
                <c:pt idx="57">
                  <c:v>2.8699877018127875</c:v>
                </c:pt>
                <c:pt idx="58">
                  <c:v>3.1243826815124196</c:v>
                </c:pt>
                <c:pt idx="59">
                  <c:v>3.0729413154122249</c:v>
                </c:pt>
                <c:pt idx="60">
                  <c:v>2.7206990428404678</c:v>
                </c:pt>
                <c:pt idx="61">
                  <c:v>2.102135791661627</c:v>
                </c:pt>
                <c:pt idx="62">
                  <c:v>1.2778008427003704</c:v>
                </c:pt>
                <c:pt idx="63">
                  <c:v>0.32838584426122153</c:v>
                </c:pt>
                <c:pt idx="64">
                  <c:v>-0.65317384862125583</c:v>
                </c:pt>
                <c:pt idx="65">
                  <c:v>-1.5707963342543212</c:v>
                </c:pt>
                <c:pt idx="66">
                  <c:v>-2.3346583302691446</c:v>
                </c:pt>
                <c:pt idx="67">
                  <c:v>-2.8699877023369504</c:v>
                </c:pt>
                <c:pt idx="68">
                  <c:v>-3.1243826816471256</c:v>
                </c:pt>
                <c:pt idx="69">
                  <c:v>-3.0729413151442886</c:v>
                </c:pt>
                <c:pt idx="70">
                  <c:v>-2.7206990421961166</c:v>
                </c:pt>
                <c:pt idx="71">
                  <c:v>-2.102135790703934</c:v>
                </c:pt>
                <c:pt idx="72">
                  <c:v>-1.2778008415230822</c:v>
                </c:pt>
                <c:pt idx="73">
                  <c:v>-0.32838584297957851</c:v>
                </c:pt>
                <c:pt idx="74">
                  <c:v>0.65317384988179761</c:v>
                </c:pt>
                <c:pt idx="75">
                  <c:v>1.5707963353703707</c:v>
                </c:pt>
                <c:pt idx="76">
                  <c:v>2.3346583311314553</c:v>
                </c:pt>
                <c:pt idx="77">
                  <c:v>2.8699877028611134</c:v>
                </c:pt>
                <c:pt idx="78">
                  <c:v>3.1243826817818321</c:v>
                </c:pt>
                <c:pt idx="79">
                  <c:v>3.0729413148763522</c:v>
                </c:pt>
                <c:pt idx="80">
                  <c:v>2.7206990415517653</c:v>
                </c:pt>
                <c:pt idx="81">
                  <c:v>2.1021357897462414</c:v>
                </c:pt>
                <c:pt idx="82">
                  <c:v>1.2778008403457934</c:v>
                </c:pt>
                <c:pt idx="83">
                  <c:v>0.32838584169793505</c:v>
                </c:pt>
                <c:pt idx="84">
                  <c:v>-0.65317385114233917</c:v>
                </c:pt>
                <c:pt idx="85">
                  <c:v>-1.5707963364864199</c:v>
                </c:pt>
                <c:pt idx="86">
                  <c:v>-2.3346583319937659</c:v>
                </c:pt>
                <c:pt idx="87">
                  <c:v>-2.8699877033852759</c:v>
                </c:pt>
                <c:pt idx="88">
                  <c:v>-3.1243826819165381</c:v>
                </c:pt>
                <c:pt idx="89">
                  <c:v>-3.0729413146084159</c:v>
                </c:pt>
                <c:pt idx="90">
                  <c:v>-2.7206990409074137</c:v>
                </c:pt>
                <c:pt idx="91">
                  <c:v>-2.1021357887885483</c:v>
                </c:pt>
                <c:pt idx="92">
                  <c:v>-1.2778008391685047</c:v>
                </c:pt>
                <c:pt idx="93">
                  <c:v>-0.3283858404162916</c:v>
                </c:pt>
                <c:pt idx="94">
                  <c:v>0.65317385240288095</c:v>
                </c:pt>
                <c:pt idx="95">
                  <c:v>1.5707963376024694</c:v>
                </c:pt>
                <c:pt idx="96">
                  <c:v>2.3346583328560691</c:v>
                </c:pt>
                <c:pt idx="97">
                  <c:v>2.8699877039094384</c:v>
                </c:pt>
                <c:pt idx="98">
                  <c:v>3.1243826820512441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708864"/>
        <c:axId val="104709440"/>
      </c:scatterChart>
      <c:valAx>
        <c:axId val="10470886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4709440"/>
        <c:crosses val="autoZero"/>
        <c:crossBetween val="midCat"/>
      </c:valAx>
      <c:valAx>
        <c:axId val="1047094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00" sourceLinked="1"/>
        <c:majorTickMark val="out"/>
        <c:minorTickMark val="none"/>
        <c:tickLblPos val="nextTo"/>
        <c:crossAx val="1047088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a</a:t>
            </a:r>
            <a:r>
              <a:rPr lang="en-US" baseline="-25000"/>
              <a:t>x</a:t>
            </a:r>
            <a:r>
              <a:rPr lang="en-US"/>
              <a:t>(t)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xVal>
            <c:numRef>
              <c:f>accelerazione!$A$2:$A$100</c:f>
              <c:numCache>
                <c:formatCode>General</c:formatCode>
                <c:ptCount val="9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</c:numCache>
            </c:numRef>
          </c:xVal>
          <c:yVal>
            <c:numRef>
              <c:f>accelerazione!$D$2:$D$100</c:f>
              <c:numCache>
                <c:formatCode>0.000</c:formatCode>
                <c:ptCount val="99"/>
                <c:pt idx="0">
                  <c:v>-0.4934802201833382</c:v>
                </c:pt>
                <c:pt idx="1">
                  <c:v>-0.73345454423647616</c:v>
                </c:pt>
                <c:pt idx="2">
                  <c:v>-0.90163322720285244</c:v>
                </c:pt>
                <c:pt idx="3">
                  <c:v>-0.98155376781966863</c:v>
                </c:pt>
                <c:pt idx="4">
                  <c:v>-0.96539298673017493</c:v>
                </c:pt>
                <c:pt idx="5">
                  <c:v>-0.85473281378660393</c:v>
                </c:pt>
                <c:pt idx="6">
                  <c:v>-0.66040543773423932</c:v>
                </c:pt>
                <c:pt idx="7">
                  <c:v>-0.40143297610445616</c:v>
                </c:pt>
                <c:pt idx="8">
                  <c:v>-0.10316545781538333</c:v>
                </c:pt>
                <c:pt idx="9">
                  <c:v>0.20520061428328551</c:v>
                </c:pt>
                <c:pt idx="10">
                  <c:v>0.49348022053395546</c:v>
                </c:pt>
                <c:pt idx="11">
                  <c:v>0.73345454450737901</c:v>
                </c:pt>
                <c:pt idx="12">
                  <c:v>0.90163322736752283</c:v>
                </c:pt>
                <c:pt idx="13">
                  <c:v>0.98155376786198767</c:v>
                </c:pt>
                <c:pt idx="14">
                  <c:v>0.96539298664600026</c:v>
                </c:pt>
                <c:pt idx="15">
                  <c:v>0.85473281358417497</c:v>
                </c:pt>
                <c:pt idx="16">
                  <c:v>0.66040543743337121</c:v>
                </c:pt>
                <c:pt idx="17">
                  <c:v>0.40143297573460052</c:v>
                </c:pt>
                <c:pt idx="18">
                  <c:v>0.10316545741274358</c:v>
                </c:pt>
                <c:pt idx="19">
                  <c:v>-0.20520061467929673</c:v>
                </c:pt>
                <c:pt idx="20">
                  <c:v>-0.49348022088457272</c:v>
                </c:pt>
                <c:pt idx="21">
                  <c:v>-0.73345454477828187</c:v>
                </c:pt>
                <c:pt idx="22">
                  <c:v>-0.90163322753219344</c:v>
                </c:pt>
                <c:pt idx="23">
                  <c:v>-0.98155376790430693</c:v>
                </c:pt>
                <c:pt idx="24">
                  <c:v>-0.96539298656182571</c:v>
                </c:pt>
                <c:pt idx="25">
                  <c:v>-0.854732813381746</c:v>
                </c:pt>
                <c:pt idx="26">
                  <c:v>-0.66040543713250377</c:v>
                </c:pt>
                <c:pt idx="27">
                  <c:v>-0.40143297536474432</c:v>
                </c:pt>
                <c:pt idx="28">
                  <c:v>-0.10316545701010271</c:v>
                </c:pt>
                <c:pt idx="29">
                  <c:v>0.20520061507530668</c:v>
                </c:pt>
                <c:pt idx="30">
                  <c:v>0.49348022123518998</c:v>
                </c:pt>
                <c:pt idx="31">
                  <c:v>0.73345454504918406</c:v>
                </c:pt>
                <c:pt idx="32">
                  <c:v>0.90163322769686394</c:v>
                </c:pt>
                <c:pt idx="33">
                  <c:v>0.98155376794662619</c:v>
                </c:pt>
                <c:pt idx="34">
                  <c:v>0.96539298647765104</c:v>
                </c:pt>
                <c:pt idx="35">
                  <c:v>0.85473281317931704</c:v>
                </c:pt>
                <c:pt idx="36">
                  <c:v>0.66040543683163566</c:v>
                </c:pt>
                <c:pt idx="37">
                  <c:v>0.40143297499488811</c:v>
                </c:pt>
                <c:pt idx="38">
                  <c:v>0.10316545660746257</c:v>
                </c:pt>
                <c:pt idx="39">
                  <c:v>-0.20520061547131757</c:v>
                </c:pt>
                <c:pt idx="40">
                  <c:v>-0.49348022158580723</c:v>
                </c:pt>
                <c:pt idx="41">
                  <c:v>-0.73345454532008691</c:v>
                </c:pt>
                <c:pt idx="42">
                  <c:v>-0.90163322786153455</c:v>
                </c:pt>
                <c:pt idx="43">
                  <c:v>-0.98155376798894534</c:v>
                </c:pt>
                <c:pt idx="44">
                  <c:v>-0.96539298639347637</c:v>
                </c:pt>
                <c:pt idx="45">
                  <c:v>-0.85473281297688808</c:v>
                </c:pt>
                <c:pt idx="46">
                  <c:v>-0.66040543653076766</c:v>
                </c:pt>
                <c:pt idx="47">
                  <c:v>-0.40143297462503197</c:v>
                </c:pt>
                <c:pt idx="48">
                  <c:v>-0.10316545620482426</c:v>
                </c:pt>
                <c:pt idx="49">
                  <c:v>0.20520061586732835</c:v>
                </c:pt>
                <c:pt idx="50">
                  <c:v>0.49348022193642449</c:v>
                </c:pt>
                <c:pt idx="51">
                  <c:v>0.73345454559099088</c:v>
                </c:pt>
                <c:pt idx="52">
                  <c:v>0.90163322802620438</c:v>
                </c:pt>
                <c:pt idx="53">
                  <c:v>0.98155376803126426</c:v>
                </c:pt>
                <c:pt idx="54">
                  <c:v>0.96539298630930159</c:v>
                </c:pt>
                <c:pt idx="55">
                  <c:v>0.85473281277445912</c:v>
                </c:pt>
                <c:pt idx="56">
                  <c:v>0.66040543622989811</c:v>
                </c:pt>
                <c:pt idx="57">
                  <c:v>0.40143297425517749</c:v>
                </c:pt>
                <c:pt idx="58">
                  <c:v>0.10316545580218417</c:v>
                </c:pt>
                <c:pt idx="59">
                  <c:v>-0.20520061626333919</c:v>
                </c:pt>
                <c:pt idx="60">
                  <c:v>-0.49348022228704175</c:v>
                </c:pt>
                <c:pt idx="61">
                  <c:v>-0.73345454586189374</c:v>
                </c:pt>
                <c:pt idx="62">
                  <c:v>-0.90163322819087499</c:v>
                </c:pt>
                <c:pt idx="63">
                  <c:v>-0.98155376807358352</c:v>
                </c:pt>
                <c:pt idx="64">
                  <c:v>-0.96539298622512693</c:v>
                </c:pt>
                <c:pt idx="65">
                  <c:v>-0.85473281257203015</c:v>
                </c:pt>
                <c:pt idx="66">
                  <c:v>-0.66040543592903012</c:v>
                </c:pt>
                <c:pt idx="67">
                  <c:v>-0.40143297388532134</c:v>
                </c:pt>
                <c:pt idx="68">
                  <c:v>-0.10316545539954408</c:v>
                </c:pt>
                <c:pt idx="69">
                  <c:v>0.20520061665934997</c:v>
                </c:pt>
                <c:pt idx="70">
                  <c:v>0.49348022263765901</c:v>
                </c:pt>
                <c:pt idx="71">
                  <c:v>0.73345454613279659</c:v>
                </c:pt>
                <c:pt idx="72">
                  <c:v>0.90163322835554549</c:v>
                </c:pt>
                <c:pt idx="73">
                  <c:v>0.98155376811590256</c:v>
                </c:pt>
                <c:pt idx="74">
                  <c:v>0.96539298614095226</c:v>
                </c:pt>
                <c:pt idx="75">
                  <c:v>0.85473281236960108</c:v>
                </c:pt>
                <c:pt idx="76">
                  <c:v>0.66040543562816212</c:v>
                </c:pt>
                <c:pt idx="77">
                  <c:v>0.40143297351546525</c:v>
                </c:pt>
                <c:pt idx="78">
                  <c:v>0.1031654549969041</c:v>
                </c:pt>
                <c:pt idx="79">
                  <c:v>-0.20520061705536075</c:v>
                </c:pt>
                <c:pt idx="80">
                  <c:v>-0.49348022298827632</c:v>
                </c:pt>
                <c:pt idx="81">
                  <c:v>-0.73345454640369945</c:v>
                </c:pt>
                <c:pt idx="82">
                  <c:v>-0.9016332285202161</c:v>
                </c:pt>
                <c:pt idx="83">
                  <c:v>-0.98155376815822182</c:v>
                </c:pt>
                <c:pt idx="84">
                  <c:v>-0.96539298605677748</c:v>
                </c:pt>
                <c:pt idx="85">
                  <c:v>-0.85473281216717212</c:v>
                </c:pt>
                <c:pt idx="86">
                  <c:v>-0.6604054353272939</c:v>
                </c:pt>
                <c:pt idx="87">
                  <c:v>-0.40143297314560905</c:v>
                </c:pt>
                <c:pt idx="88">
                  <c:v>-0.10316545459426391</c:v>
                </c:pt>
                <c:pt idx="89">
                  <c:v>0.20520061745137164</c:v>
                </c:pt>
                <c:pt idx="90">
                  <c:v>0.49348022333889358</c:v>
                </c:pt>
                <c:pt idx="91">
                  <c:v>0.73345454667460219</c:v>
                </c:pt>
                <c:pt idx="92">
                  <c:v>0.9016332286848866</c:v>
                </c:pt>
                <c:pt idx="93">
                  <c:v>0.98155376820054108</c:v>
                </c:pt>
                <c:pt idx="94">
                  <c:v>0.96539298597260281</c:v>
                </c:pt>
                <c:pt idx="95">
                  <c:v>0.85473281196474316</c:v>
                </c:pt>
                <c:pt idx="96">
                  <c:v>0.66040543502642857</c:v>
                </c:pt>
                <c:pt idx="97">
                  <c:v>0.40143297277575302</c:v>
                </c:pt>
                <c:pt idx="98">
                  <c:v>0.10316545419162382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159424"/>
        <c:axId val="96160000"/>
      </c:scatterChart>
      <c:valAx>
        <c:axId val="9615942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6160000"/>
        <c:crosses val="autoZero"/>
        <c:crossBetween val="midCat"/>
      </c:valAx>
      <c:valAx>
        <c:axId val="96160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00" sourceLinked="1"/>
        <c:majorTickMark val="out"/>
        <c:minorTickMark val="none"/>
        <c:tickLblPos val="nextTo"/>
        <c:crossAx val="96159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v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'1 da a a v a y '!$C$1</c:f>
              <c:strCache>
                <c:ptCount val="1"/>
                <c:pt idx="0">
                  <c:v>v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 da a a v a y '!$A$3:$A$43</c:f>
              <c:numCache>
                <c:formatCode>General</c:formatCode>
                <c:ptCount val="4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'1 da a a v a y '!$C$3:$C$43</c:f>
              <c:numCache>
                <c:formatCode>General</c:formatCode>
                <c:ptCount val="41"/>
                <c:pt idx="0">
                  <c:v>0</c:v>
                </c:pt>
                <c:pt idx="1">
                  <c:v>0.49</c:v>
                </c:pt>
                <c:pt idx="2">
                  <c:v>0.98</c:v>
                </c:pt>
                <c:pt idx="3">
                  <c:v>1.4699999999999998</c:v>
                </c:pt>
                <c:pt idx="4">
                  <c:v>1.96</c:v>
                </c:pt>
                <c:pt idx="5">
                  <c:v>2.4499999999999997</c:v>
                </c:pt>
                <c:pt idx="6">
                  <c:v>2.9399999999999995</c:v>
                </c:pt>
                <c:pt idx="7">
                  <c:v>3.4299999999999993</c:v>
                </c:pt>
                <c:pt idx="8">
                  <c:v>3.9199999999999995</c:v>
                </c:pt>
                <c:pt idx="9">
                  <c:v>4.4099999999999993</c:v>
                </c:pt>
                <c:pt idx="10">
                  <c:v>4.8999999999999995</c:v>
                </c:pt>
                <c:pt idx="11">
                  <c:v>5.39</c:v>
                </c:pt>
                <c:pt idx="12">
                  <c:v>5.879999999999999</c:v>
                </c:pt>
                <c:pt idx="13">
                  <c:v>6.3699999999999992</c:v>
                </c:pt>
                <c:pt idx="14">
                  <c:v>6.8599999999999985</c:v>
                </c:pt>
                <c:pt idx="15">
                  <c:v>7.3499999999999988</c:v>
                </c:pt>
                <c:pt idx="16">
                  <c:v>7.839999999999999</c:v>
                </c:pt>
                <c:pt idx="17">
                  <c:v>8.3299999999999983</c:v>
                </c:pt>
                <c:pt idx="18">
                  <c:v>8.8199999999999985</c:v>
                </c:pt>
                <c:pt idx="19">
                  <c:v>9.3099999999999969</c:v>
                </c:pt>
                <c:pt idx="20">
                  <c:v>9.7999999999999972</c:v>
                </c:pt>
                <c:pt idx="21">
                  <c:v>10.289999999999997</c:v>
                </c:pt>
                <c:pt idx="22">
                  <c:v>10.779999999999998</c:v>
                </c:pt>
                <c:pt idx="23">
                  <c:v>11.269999999999996</c:v>
                </c:pt>
                <c:pt idx="24">
                  <c:v>11.759999999999996</c:v>
                </c:pt>
                <c:pt idx="25">
                  <c:v>12.249999999999996</c:v>
                </c:pt>
                <c:pt idx="26">
                  <c:v>12.739999999999997</c:v>
                </c:pt>
                <c:pt idx="27">
                  <c:v>13.229999999999997</c:v>
                </c:pt>
                <c:pt idx="28">
                  <c:v>13.719999999999995</c:v>
                </c:pt>
                <c:pt idx="29">
                  <c:v>14.209999999999996</c:v>
                </c:pt>
                <c:pt idx="30">
                  <c:v>14.699999999999996</c:v>
                </c:pt>
                <c:pt idx="31">
                  <c:v>15.189999999999996</c:v>
                </c:pt>
                <c:pt idx="32">
                  <c:v>15.679999999999996</c:v>
                </c:pt>
                <c:pt idx="33">
                  <c:v>16.169999999999995</c:v>
                </c:pt>
                <c:pt idx="34">
                  <c:v>16.659999999999997</c:v>
                </c:pt>
                <c:pt idx="35">
                  <c:v>17.149999999999999</c:v>
                </c:pt>
                <c:pt idx="36">
                  <c:v>17.64</c:v>
                </c:pt>
                <c:pt idx="37">
                  <c:v>18.130000000000003</c:v>
                </c:pt>
                <c:pt idx="38">
                  <c:v>18.62</c:v>
                </c:pt>
                <c:pt idx="39">
                  <c:v>19.110000000000003</c:v>
                </c:pt>
                <c:pt idx="40">
                  <c:v>19.600000000000005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B42-4392-B88C-FFCBCD3F1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459072"/>
        <c:axId val="102459648"/>
      </c:scatterChart>
      <c:valAx>
        <c:axId val="102459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459648"/>
        <c:crosses val="autoZero"/>
        <c:crossBetween val="midCat"/>
      </c:valAx>
      <c:valAx>
        <c:axId val="10245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459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x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'1 da a a v a y '!$D$1:$D$2</c:f>
              <c:strCache>
                <c:ptCount val="1"/>
                <c:pt idx="0">
                  <c:v>y m</c:v>
                </c:pt>
              </c:strCache>
            </c:strRef>
          </c:tx>
          <c:xVal>
            <c:numRef>
              <c:f>'1 da a a v a y '!$A$3:$A$39</c:f>
              <c:numCache>
                <c:formatCode>General</c:formatCode>
                <c:ptCount val="3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</c:numCache>
            </c:numRef>
          </c:xVal>
          <c:yVal>
            <c:numRef>
              <c:f>'1 da a a v a y '!$D$3:$D$39</c:f>
              <c:numCache>
                <c:formatCode>General</c:formatCode>
                <c:ptCount val="37"/>
                <c:pt idx="0">
                  <c:v>0</c:v>
                </c:pt>
                <c:pt idx="1">
                  <c:v>4.9000000000000002E-2</c:v>
                </c:pt>
                <c:pt idx="2">
                  <c:v>0.14700000000000002</c:v>
                </c:pt>
                <c:pt idx="3">
                  <c:v>0.29399999999999993</c:v>
                </c:pt>
                <c:pt idx="4">
                  <c:v>0.49</c:v>
                </c:pt>
                <c:pt idx="5">
                  <c:v>0.73499999999999988</c:v>
                </c:pt>
                <c:pt idx="6">
                  <c:v>1.0289999999999997</c:v>
                </c:pt>
                <c:pt idx="7">
                  <c:v>1.3719999999999994</c:v>
                </c:pt>
                <c:pt idx="8">
                  <c:v>1.7639999999999998</c:v>
                </c:pt>
                <c:pt idx="9">
                  <c:v>2.2049999999999996</c:v>
                </c:pt>
                <c:pt idx="10">
                  <c:v>2.6949999999999994</c:v>
                </c:pt>
                <c:pt idx="11">
                  <c:v>3.234</c:v>
                </c:pt>
                <c:pt idx="12">
                  <c:v>3.8219999999999992</c:v>
                </c:pt>
                <c:pt idx="13">
                  <c:v>4.4589999999999996</c:v>
                </c:pt>
                <c:pt idx="14">
                  <c:v>5.1449999999999987</c:v>
                </c:pt>
                <c:pt idx="15">
                  <c:v>5.879999999999999</c:v>
                </c:pt>
                <c:pt idx="16">
                  <c:v>6.6639999999999997</c:v>
                </c:pt>
                <c:pt idx="17">
                  <c:v>7.4969999999999981</c:v>
                </c:pt>
                <c:pt idx="18">
                  <c:v>8.3789999999999996</c:v>
                </c:pt>
                <c:pt idx="19">
                  <c:v>9.3099999999999987</c:v>
                </c:pt>
                <c:pt idx="20">
                  <c:v>10.29</c:v>
                </c:pt>
                <c:pt idx="21">
                  <c:v>11.318999999999999</c:v>
                </c:pt>
                <c:pt idx="22">
                  <c:v>12.397</c:v>
                </c:pt>
                <c:pt idx="23">
                  <c:v>13.523999999999996</c:v>
                </c:pt>
                <c:pt idx="24">
                  <c:v>14.699999999999996</c:v>
                </c:pt>
                <c:pt idx="25">
                  <c:v>15.924999999999997</c:v>
                </c:pt>
                <c:pt idx="26">
                  <c:v>17.198999999999998</c:v>
                </c:pt>
                <c:pt idx="27">
                  <c:v>18.521999999999998</c:v>
                </c:pt>
                <c:pt idx="28">
                  <c:v>19.893999999999991</c:v>
                </c:pt>
                <c:pt idx="29">
                  <c:v>21.314999999999991</c:v>
                </c:pt>
                <c:pt idx="30">
                  <c:v>22.784999999999993</c:v>
                </c:pt>
                <c:pt idx="31">
                  <c:v>24.303999999999995</c:v>
                </c:pt>
                <c:pt idx="32">
                  <c:v>25.871999999999996</c:v>
                </c:pt>
                <c:pt idx="33">
                  <c:v>27.48899999999999</c:v>
                </c:pt>
                <c:pt idx="34">
                  <c:v>29.15499999999999</c:v>
                </c:pt>
                <c:pt idx="35">
                  <c:v>30.86999999999999</c:v>
                </c:pt>
                <c:pt idx="36">
                  <c:v>32.633999999999993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461376"/>
        <c:axId val="102461952"/>
      </c:scatterChart>
      <c:valAx>
        <c:axId val="10246137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2461952"/>
        <c:crosses val="autoZero"/>
        <c:crossBetween val="midCat"/>
      </c:valAx>
      <c:valAx>
        <c:axId val="1024619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24613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/>
              <a:t>x(t)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946722893476009E-2"/>
          <c:y val="0.14782804132023109"/>
          <c:w val="0.91891915123444634"/>
          <c:h val="0.7860550801947963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'armonico 1D'!$A$2:$A$100</c:f>
              <c:numCache>
                <c:formatCode>General</c:formatCode>
                <c:ptCount val="9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</c:numCache>
            </c:numRef>
          </c:xVal>
          <c:yVal>
            <c:numRef>
              <c:f>'armonico 1D'!$B$2:$B$100</c:f>
              <c:numCache>
                <c:formatCode>0.00</c:formatCode>
                <c:ptCount val="99"/>
                <c:pt idx="0">
                  <c:v>0</c:v>
                </c:pt>
                <c:pt idx="1">
                  <c:v>3.0901699441396042</c:v>
                </c:pt>
                <c:pt idx="2">
                  <c:v>5.8778525235884596</c:v>
                </c:pt>
                <c:pt idx="3">
                  <c:v>8.0901699444728141</c:v>
                </c:pt>
                <c:pt idx="4">
                  <c:v>9.5105651634585779</c:v>
                </c:pt>
                <c:pt idx="5">
                  <c:v>10</c:v>
                </c:pt>
                <c:pt idx="6">
                  <c:v>9.5105651621909715</c:v>
                </c:pt>
                <c:pt idx="7">
                  <c:v>8.0901699420616797</c:v>
                </c:pt>
                <c:pt idx="8">
                  <c:v>5.8778525202698173</c:v>
                </c:pt>
                <c:pt idx="9">
                  <c:v>3.0901699402383076</c:v>
                </c:pt>
                <c:pt idx="10">
                  <c:v>-4.1020685698049675E-9</c:v>
                </c:pt>
                <c:pt idx="11">
                  <c:v>-3.0901699480409017</c:v>
                </c:pt>
                <c:pt idx="12">
                  <c:v>-5.8778525269071</c:v>
                </c:pt>
                <c:pt idx="13">
                  <c:v>-8.0901699468839467</c:v>
                </c:pt>
                <c:pt idx="14">
                  <c:v>-9.5105651647261897</c:v>
                </c:pt>
                <c:pt idx="15">
                  <c:v>-10</c:v>
                </c:pt>
                <c:pt idx="16">
                  <c:v>-9.5105651609233615</c:v>
                </c:pt>
                <c:pt idx="17">
                  <c:v>-8.0901699396505471</c:v>
                </c:pt>
                <c:pt idx="18">
                  <c:v>-5.8778525169511777</c:v>
                </c:pt>
                <c:pt idx="19">
                  <c:v>-3.0901699363370043</c:v>
                </c:pt>
                <c:pt idx="20">
                  <c:v>8.204137139609935E-9</c:v>
                </c:pt>
                <c:pt idx="21">
                  <c:v>3.0901699519422006</c:v>
                </c:pt>
                <c:pt idx="22">
                  <c:v>5.8778525302257432</c:v>
                </c:pt>
                <c:pt idx="23">
                  <c:v>8.0901699492950829</c:v>
                </c:pt>
                <c:pt idx="24">
                  <c:v>9.5105651659937944</c:v>
                </c:pt>
                <c:pt idx="25">
                  <c:v>10</c:v>
                </c:pt>
                <c:pt idx="26">
                  <c:v>9.5105651596557568</c:v>
                </c:pt>
                <c:pt idx="27">
                  <c:v>8.0901699372394109</c:v>
                </c:pt>
                <c:pt idx="28">
                  <c:v>5.8778525136325275</c:v>
                </c:pt>
                <c:pt idx="29">
                  <c:v>3.0901699324357139</c:v>
                </c:pt>
                <c:pt idx="30">
                  <c:v>-1.2306205709414902E-8</c:v>
                </c:pt>
                <c:pt idx="31">
                  <c:v>-3.0901699558434914</c:v>
                </c:pt>
                <c:pt idx="32">
                  <c:v>-5.8778525335443863</c:v>
                </c:pt>
                <c:pt idx="33">
                  <c:v>-8.0901699517062227</c:v>
                </c:pt>
                <c:pt idx="34">
                  <c:v>-9.5105651672614027</c:v>
                </c:pt>
                <c:pt idx="35">
                  <c:v>-10</c:v>
                </c:pt>
                <c:pt idx="36">
                  <c:v>-9.5105651583881468</c:v>
                </c:pt>
                <c:pt idx="37">
                  <c:v>-8.0901699348282747</c:v>
                </c:pt>
                <c:pt idx="38">
                  <c:v>-5.8778525103138843</c:v>
                </c:pt>
                <c:pt idx="39">
                  <c:v>-3.0901699285344146</c:v>
                </c:pt>
                <c:pt idx="40">
                  <c:v>1.640827427921987E-8</c:v>
                </c:pt>
                <c:pt idx="41">
                  <c:v>3.0901699597447903</c:v>
                </c:pt>
                <c:pt idx="42">
                  <c:v>5.8778525368630294</c:v>
                </c:pt>
                <c:pt idx="43">
                  <c:v>8.0901699541173588</c:v>
                </c:pt>
                <c:pt idx="44">
                  <c:v>9.5105651685290127</c:v>
                </c:pt>
                <c:pt idx="45">
                  <c:v>10</c:v>
                </c:pt>
                <c:pt idx="46">
                  <c:v>9.5105651571205385</c:v>
                </c:pt>
                <c:pt idx="47">
                  <c:v>8.0901699324171403</c:v>
                </c:pt>
                <c:pt idx="48">
                  <c:v>5.8778525069952554</c:v>
                </c:pt>
                <c:pt idx="49">
                  <c:v>3.0901699246331154</c:v>
                </c:pt>
                <c:pt idx="50">
                  <c:v>-2.0510342849024837E-8</c:v>
                </c:pt>
                <c:pt idx="51">
                  <c:v>-3.090169963646106</c:v>
                </c:pt>
                <c:pt idx="52">
                  <c:v>-5.8778525401816584</c:v>
                </c:pt>
                <c:pt idx="53">
                  <c:v>-8.0901699565284844</c:v>
                </c:pt>
                <c:pt idx="54">
                  <c:v>-9.5105651697966227</c:v>
                </c:pt>
                <c:pt idx="55">
                  <c:v>-10</c:v>
                </c:pt>
                <c:pt idx="56">
                  <c:v>-9.5105651558529232</c:v>
                </c:pt>
                <c:pt idx="57">
                  <c:v>-8.0901699300060148</c:v>
                </c:pt>
                <c:pt idx="58">
                  <c:v>-5.8778525036766123</c:v>
                </c:pt>
                <c:pt idx="59">
                  <c:v>-3.0901699207318165</c:v>
                </c:pt>
                <c:pt idx="60">
                  <c:v>2.4612411418829805E-8</c:v>
                </c:pt>
                <c:pt idx="61">
                  <c:v>3.0901699675474052</c:v>
                </c:pt>
                <c:pt idx="62">
                  <c:v>5.8778525435003015</c:v>
                </c:pt>
                <c:pt idx="63">
                  <c:v>8.0901699589396188</c:v>
                </c:pt>
                <c:pt idx="64">
                  <c:v>9.5105651710642309</c:v>
                </c:pt>
                <c:pt idx="65">
                  <c:v>10</c:v>
                </c:pt>
                <c:pt idx="66">
                  <c:v>9.5105651545853149</c:v>
                </c:pt>
                <c:pt idx="67">
                  <c:v>8.0901699275948786</c:v>
                </c:pt>
                <c:pt idx="68">
                  <c:v>5.8778525003579691</c:v>
                </c:pt>
                <c:pt idx="69">
                  <c:v>3.0901699168305177</c:v>
                </c:pt>
                <c:pt idx="70">
                  <c:v>-2.8714479988634772E-8</c:v>
                </c:pt>
                <c:pt idx="71">
                  <c:v>-3.0901699714487041</c:v>
                </c:pt>
                <c:pt idx="72">
                  <c:v>-5.8778525468189446</c:v>
                </c:pt>
                <c:pt idx="73">
                  <c:v>-8.0901699613507532</c:v>
                </c:pt>
                <c:pt idx="74">
                  <c:v>-9.5105651723318392</c:v>
                </c:pt>
                <c:pt idx="75">
                  <c:v>-10</c:v>
                </c:pt>
                <c:pt idx="76">
                  <c:v>-9.5105651533177067</c:v>
                </c:pt>
                <c:pt idx="77">
                  <c:v>-8.0901699251837442</c:v>
                </c:pt>
                <c:pt idx="78">
                  <c:v>-5.877852497039326</c:v>
                </c:pt>
                <c:pt idx="79">
                  <c:v>-3.0901699129292188</c:v>
                </c:pt>
                <c:pt idx="80">
                  <c:v>3.281654855843974E-8</c:v>
                </c:pt>
                <c:pt idx="81">
                  <c:v>3.0901699753500034</c:v>
                </c:pt>
                <c:pt idx="82">
                  <c:v>5.8778525501375878</c:v>
                </c:pt>
                <c:pt idx="83">
                  <c:v>8.0901699637618893</c:v>
                </c:pt>
                <c:pt idx="84">
                  <c:v>9.5105651735994474</c:v>
                </c:pt>
                <c:pt idx="85">
                  <c:v>10</c:v>
                </c:pt>
                <c:pt idx="86">
                  <c:v>9.5105651520500967</c:v>
                </c:pt>
                <c:pt idx="87">
                  <c:v>8.090169922772608</c:v>
                </c:pt>
                <c:pt idx="88">
                  <c:v>5.877852493720682</c:v>
                </c:pt>
                <c:pt idx="89">
                  <c:v>3.0901699090279195</c:v>
                </c:pt>
                <c:pt idx="90">
                  <c:v>-3.6918617128244707E-8</c:v>
                </c:pt>
                <c:pt idx="91">
                  <c:v>-3.0901699792513022</c:v>
                </c:pt>
                <c:pt idx="92">
                  <c:v>-5.8778525534562309</c:v>
                </c:pt>
                <c:pt idx="93">
                  <c:v>-8.0901699661730255</c:v>
                </c:pt>
                <c:pt idx="94">
                  <c:v>-9.5105651748670574</c:v>
                </c:pt>
                <c:pt idx="95">
                  <c:v>-10</c:v>
                </c:pt>
                <c:pt idx="96">
                  <c:v>-9.5105651507824991</c:v>
                </c:pt>
                <c:pt idx="97">
                  <c:v>-8.0901699203614736</c:v>
                </c:pt>
                <c:pt idx="98">
                  <c:v>-5.8778524904020388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89-40EA-A98D-0259FD5BD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464256"/>
        <c:axId val="102464832"/>
      </c:scatterChart>
      <c:valAx>
        <c:axId val="10246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464832"/>
        <c:crosses val="autoZero"/>
        <c:crossBetween val="midCat"/>
      </c:valAx>
      <c:valAx>
        <c:axId val="10246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464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x(t)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xVal>
            <c:numRef>
              <c:f>'armonico 1D (2)'!$A$2:$A$100</c:f>
              <c:numCache>
                <c:formatCode>General</c:formatCode>
                <c:ptCount val="9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</c:numCache>
            </c:numRef>
          </c:xVal>
          <c:yVal>
            <c:numRef>
              <c:f>'armonico 1D (2)'!$D$2:$D$100</c:f>
              <c:numCache>
                <c:formatCode>0.000</c:formatCode>
                <c:ptCount val="99"/>
                <c:pt idx="0">
                  <c:v>5</c:v>
                </c:pt>
                <c:pt idx="1">
                  <c:v>7.4314482550484247</c:v>
                </c:pt>
                <c:pt idx="2">
                  <c:v>9.1354545767597024</c:v>
                </c:pt>
                <c:pt idx="3">
                  <c:v>9.94521895381137</c:v>
                </c:pt>
                <c:pt idx="4">
                  <c:v>9.7814760069969093</c:v>
                </c:pt>
                <c:pt idx="5">
                  <c:v>8.6602540368188698</c:v>
                </c:pt>
                <c:pt idx="6">
                  <c:v>6.6913060617595264</c:v>
                </c:pt>
                <c:pt idx="7">
                  <c:v>4.0673664281348039</c:v>
                </c:pt>
                <c:pt idx="8">
                  <c:v>1.0452846294128584</c:v>
                </c:pt>
                <c:pt idx="9">
                  <c:v>-2.079116911788776</c:v>
                </c:pt>
                <c:pt idx="10">
                  <c:v>-5.0000000035524952</c:v>
                </c:pt>
                <c:pt idx="11">
                  <c:v>-7.4314482577932424</c:v>
                </c:pt>
                <c:pt idx="12">
                  <c:v>-9.1354545784281633</c:v>
                </c:pt>
                <c:pt idx="13">
                  <c:v>-9.9452189542401506</c:v>
                </c:pt>
                <c:pt idx="14">
                  <c:v>-9.7814760061440431</c:v>
                </c:pt>
                <c:pt idx="15">
                  <c:v>-8.6602540347678367</c:v>
                </c:pt>
                <c:pt idx="16">
                  <c:v>-6.6913060587110937</c:v>
                </c:pt>
                <c:pt idx="17">
                  <c:v>-4.0673664243873819</c:v>
                </c:pt>
                <c:pt idx="18">
                  <c:v>-1.0452846253332648</c:v>
                </c:pt>
                <c:pt idx="19">
                  <c:v>2.0791169158012095</c:v>
                </c:pt>
                <c:pt idx="20">
                  <c:v>5.0000000071049913</c:v>
                </c:pt>
                <c:pt idx="21">
                  <c:v>7.4314482605380618</c:v>
                </c:pt>
                <c:pt idx="22">
                  <c:v>9.1354545800966243</c:v>
                </c:pt>
                <c:pt idx="23">
                  <c:v>9.9452189546689347</c:v>
                </c:pt>
                <c:pt idx="24">
                  <c:v>9.7814760052911751</c:v>
                </c:pt>
                <c:pt idx="25">
                  <c:v>8.6602540327168018</c:v>
                </c:pt>
                <c:pt idx="26">
                  <c:v>6.6913060556626709</c:v>
                </c:pt>
                <c:pt idx="27">
                  <c:v>4.0673664206399556</c:v>
                </c:pt>
                <c:pt idx="28">
                  <c:v>1.0452846212536606</c:v>
                </c:pt>
                <c:pt idx="29">
                  <c:v>-2.0791169198136283</c:v>
                </c:pt>
                <c:pt idx="30">
                  <c:v>-5.0000000106574864</c:v>
                </c:pt>
                <c:pt idx="31">
                  <c:v>-7.431448263282876</c:v>
                </c:pt>
                <c:pt idx="32">
                  <c:v>-9.1354545817650852</c:v>
                </c:pt>
                <c:pt idx="33">
                  <c:v>-9.9452189550977188</c:v>
                </c:pt>
                <c:pt idx="34">
                  <c:v>-9.7814760044383071</c:v>
                </c:pt>
                <c:pt idx="35">
                  <c:v>-8.6602540306657669</c:v>
                </c:pt>
                <c:pt idx="36">
                  <c:v>-6.6913060526142383</c:v>
                </c:pt>
                <c:pt idx="37">
                  <c:v>-4.0673664168925292</c:v>
                </c:pt>
                <c:pt idx="38">
                  <c:v>-1.0452846171740626</c:v>
                </c:pt>
                <c:pt idx="39">
                  <c:v>2.0791169238260574</c:v>
                </c:pt>
                <c:pt idx="40">
                  <c:v>5.0000000142099825</c:v>
                </c:pt>
                <c:pt idx="41">
                  <c:v>7.4314482660276955</c:v>
                </c:pt>
                <c:pt idx="42">
                  <c:v>9.1354545834335461</c:v>
                </c:pt>
                <c:pt idx="43">
                  <c:v>9.9452189555265011</c:v>
                </c:pt>
                <c:pt idx="44">
                  <c:v>9.7814760035854391</c:v>
                </c:pt>
                <c:pt idx="45">
                  <c:v>8.6602540286147338</c:v>
                </c:pt>
                <c:pt idx="46">
                  <c:v>6.6913060495658092</c:v>
                </c:pt>
                <c:pt idx="47">
                  <c:v>4.0673664131451028</c:v>
                </c:pt>
                <c:pt idx="48">
                  <c:v>1.0452846130944842</c:v>
                </c:pt>
                <c:pt idx="49">
                  <c:v>-2.079116927838486</c:v>
                </c:pt>
                <c:pt idx="50">
                  <c:v>-5.0000000177624777</c:v>
                </c:pt>
                <c:pt idx="51">
                  <c:v>-7.4314482687725274</c:v>
                </c:pt>
                <c:pt idx="52">
                  <c:v>-9.1354545851019999</c:v>
                </c:pt>
                <c:pt idx="53">
                  <c:v>-9.9452189559552817</c:v>
                </c:pt>
                <c:pt idx="54">
                  <c:v>-9.7814760027325729</c:v>
                </c:pt>
                <c:pt idx="55">
                  <c:v>-8.6602540265636989</c:v>
                </c:pt>
                <c:pt idx="56">
                  <c:v>-6.6913060465173642</c:v>
                </c:pt>
                <c:pt idx="57">
                  <c:v>-4.0673664093976933</c:v>
                </c:pt>
                <c:pt idx="58">
                  <c:v>-1.0452846090148871</c:v>
                </c:pt>
                <c:pt idx="59">
                  <c:v>2.0791169318509146</c:v>
                </c:pt>
                <c:pt idx="60">
                  <c:v>5.0000000213149738</c:v>
                </c:pt>
                <c:pt idx="61">
                  <c:v>7.4314482715173469</c:v>
                </c:pt>
                <c:pt idx="62">
                  <c:v>9.1354545867704626</c:v>
                </c:pt>
                <c:pt idx="63">
                  <c:v>9.9452189563840641</c:v>
                </c:pt>
                <c:pt idx="64">
                  <c:v>9.7814760018797031</c:v>
                </c:pt>
                <c:pt idx="65">
                  <c:v>8.660254024512664</c:v>
                </c:pt>
                <c:pt idx="66">
                  <c:v>6.6913060434689315</c:v>
                </c:pt>
                <c:pt idx="67">
                  <c:v>4.067366405650267</c:v>
                </c:pt>
                <c:pt idx="68">
                  <c:v>1.04528460493529</c:v>
                </c:pt>
                <c:pt idx="69">
                  <c:v>-2.0791169358633432</c:v>
                </c:pt>
                <c:pt idx="70">
                  <c:v>-5.000000024867469</c:v>
                </c:pt>
                <c:pt idx="71">
                  <c:v>-7.4314482742621664</c:v>
                </c:pt>
                <c:pt idx="72">
                  <c:v>-9.1354545884389236</c:v>
                </c:pt>
                <c:pt idx="73">
                  <c:v>-9.9452189568128482</c:v>
                </c:pt>
                <c:pt idx="74">
                  <c:v>-9.7814760010268369</c:v>
                </c:pt>
                <c:pt idx="75">
                  <c:v>-8.6602540224616309</c:v>
                </c:pt>
                <c:pt idx="76">
                  <c:v>-6.6913060404205025</c:v>
                </c:pt>
                <c:pt idx="77">
                  <c:v>-4.0673664019028415</c:v>
                </c:pt>
                <c:pt idx="78">
                  <c:v>-1.0452846008556929</c:v>
                </c:pt>
                <c:pt idx="79">
                  <c:v>2.079116939875771</c:v>
                </c:pt>
                <c:pt idx="80">
                  <c:v>5.000000028419965</c:v>
                </c:pt>
                <c:pt idx="81">
                  <c:v>7.4314482770069876</c:v>
                </c:pt>
                <c:pt idx="82">
                  <c:v>9.1354545901073863</c:v>
                </c:pt>
                <c:pt idx="83">
                  <c:v>9.9452189572416305</c:v>
                </c:pt>
                <c:pt idx="84">
                  <c:v>9.7814760001739671</c:v>
                </c:pt>
                <c:pt idx="85">
                  <c:v>8.660254020410596</c:v>
                </c:pt>
                <c:pt idx="86">
                  <c:v>6.691306037372069</c:v>
                </c:pt>
                <c:pt idx="87">
                  <c:v>4.0673663981554151</c:v>
                </c:pt>
                <c:pt idx="88">
                  <c:v>1.0452845967760949</c:v>
                </c:pt>
                <c:pt idx="89">
                  <c:v>-2.0791169438882005</c:v>
                </c:pt>
                <c:pt idx="90">
                  <c:v>-5.0000000319724602</c:v>
                </c:pt>
                <c:pt idx="91">
                  <c:v>-7.4314482797518053</c:v>
                </c:pt>
                <c:pt idx="92">
                  <c:v>-9.1354545917758472</c:v>
                </c:pt>
                <c:pt idx="93">
                  <c:v>-9.9452189576704129</c:v>
                </c:pt>
                <c:pt idx="94">
                  <c:v>-9.7814759993210991</c:v>
                </c:pt>
                <c:pt idx="95">
                  <c:v>-8.6602540183595611</c:v>
                </c:pt>
                <c:pt idx="96">
                  <c:v>-6.6913060343236666</c:v>
                </c:pt>
                <c:pt idx="97">
                  <c:v>-4.0673663944079888</c:v>
                </c:pt>
                <c:pt idx="98">
                  <c:v>-1.0452845926964986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670912"/>
        <c:axId val="104671488"/>
      </c:scatterChart>
      <c:valAx>
        <c:axId val="1046709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4671488"/>
        <c:crosses val="autoZero"/>
        <c:crossBetween val="midCat"/>
      </c:valAx>
      <c:valAx>
        <c:axId val="1046714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00" sourceLinked="1"/>
        <c:majorTickMark val="out"/>
        <c:minorTickMark val="none"/>
        <c:tickLblPos val="nextTo"/>
        <c:crossAx val="1046709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</a:t>
            </a:r>
            <a:r>
              <a:rPr lang="en-US" baseline="-25000"/>
              <a:t>x</a:t>
            </a:r>
            <a:r>
              <a:rPr lang="en-US"/>
              <a:t>(t)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xVal>
            <c:numRef>
              <c:f>velocità!$A$2:$A$100</c:f>
              <c:numCache>
                <c:formatCode>General</c:formatCode>
                <c:ptCount val="9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</c:numCache>
            </c:numRef>
          </c:xVal>
          <c:yVal>
            <c:numRef>
              <c:f>velocità!$D$2:$D$100</c:f>
              <c:numCache>
                <c:formatCode>0.000</c:formatCode>
                <c:ptCount val="99"/>
                <c:pt idx="0">
                  <c:v>2.7206990467065766</c:v>
                </c:pt>
                <c:pt idx="1">
                  <c:v>2.1021357974077857</c:v>
                </c:pt>
                <c:pt idx="2">
                  <c:v>1.2778008497640967</c:v>
                </c:pt>
                <c:pt idx="3">
                  <c:v>0.32838585195107628</c:v>
                </c:pt>
                <c:pt idx="4">
                  <c:v>-0.65317384105800846</c:v>
                </c:pt>
                <c:pt idx="5">
                  <c:v>-1.5707963275580248</c:v>
                </c:pt>
                <c:pt idx="6">
                  <c:v>-2.3346583250952797</c:v>
                </c:pt>
                <c:pt idx="7">
                  <c:v>-2.8699876991919773</c:v>
                </c:pt>
                <c:pt idx="8">
                  <c:v>-3.124382680838889</c:v>
                </c:pt>
                <c:pt idx="9">
                  <c:v>-3.0729413167519062</c:v>
                </c:pt>
                <c:pt idx="10">
                  <c:v>-2.7206990460622253</c:v>
                </c:pt>
                <c:pt idx="11">
                  <c:v>-2.1021357964500931</c:v>
                </c:pt>
                <c:pt idx="12">
                  <c:v>-1.2778008485868089</c:v>
                </c:pt>
                <c:pt idx="13">
                  <c:v>-0.3283858506694346</c:v>
                </c:pt>
                <c:pt idx="14">
                  <c:v>0.65317384231855069</c:v>
                </c:pt>
                <c:pt idx="15">
                  <c:v>1.5707963286740743</c:v>
                </c:pt>
                <c:pt idx="16">
                  <c:v>2.3346583259575904</c:v>
                </c:pt>
                <c:pt idx="17">
                  <c:v>2.8699876997161393</c:v>
                </c:pt>
                <c:pt idx="18">
                  <c:v>3.1243826809735951</c:v>
                </c:pt>
                <c:pt idx="19">
                  <c:v>3.0729413164839698</c:v>
                </c:pt>
                <c:pt idx="20">
                  <c:v>2.7206990454178737</c:v>
                </c:pt>
                <c:pt idx="21">
                  <c:v>2.1021357954924005</c:v>
                </c:pt>
                <c:pt idx="22">
                  <c:v>1.2778008474095204</c:v>
                </c:pt>
                <c:pt idx="23">
                  <c:v>0.32838584938779114</c:v>
                </c:pt>
                <c:pt idx="24">
                  <c:v>-0.6531738435790897</c:v>
                </c:pt>
                <c:pt idx="25">
                  <c:v>-1.5707963297901235</c:v>
                </c:pt>
                <c:pt idx="26">
                  <c:v>-2.3346583268198993</c:v>
                </c:pt>
                <c:pt idx="27">
                  <c:v>-2.8699877002403023</c:v>
                </c:pt>
                <c:pt idx="28">
                  <c:v>-3.1243826811083015</c:v>
                </c:pt>
                <c:pt idx="29">
                  <c:v>-3.0729413162160339</c:v>
                </c:pt>
                <c:pt idx="30">
                  <c:v>-2.7206990447735224</c:v>
                </c:pt>
                <c:pt idx="31">
                  <c:v>-2.1021357945347097</c:v>
                </c:pt>
                <c:pt idx="32">
                  <c:v>-1.2778008462322317</c:v>
                </c:pt>
                <c:pt idx="33">
                  <c:v>-0.32838584810614546</c:v>
                </c:pt>
                <c:pt idx="34">
                  <c:v>0.65317384483963103</c:v>
                </c:pt>
                <c:pt idx="35">
                  <c:v>1.570796330906173</c:v>
                </c:pt>
                <c:pt idx="36">
                  <c:v>2.3346583276822095</c:v>
                </c:pt>
                <c:pt idx="37">
                  <c:v>2.8699877007644647</c:v>
                </c:pt>
                <c:pt idx="38">
                  <c:v>3.124382681243008</c:v>
                </c:pt>
                <c:pt idx="39">
                  <c:v>3.0729413159480976</c:v>
                </c:pt>
                <c:pt idx="40">
                  <c:v>2.7206990441291707</c:v>
                </c:pt>
                <c:pt idx="41">
                  <c:v>2.1021357935770166</c:v>
                </c:pt>
                <c:pt idx="42">
                  <c:v>1.277800845054943</c:v>
                </c:pt>
                <c:pt idx="43">
                  <c:v>0.32838584682450245</c:v>
                </c:pt>
                <c:pt idx="44">
                  <c:v>-0.65317384610017282</c:v>
                </c:pt>
                <c:pt idx="45">
                  <c:v>-1.5707963320222225</c:v>
                </c:pt>
                <c:pt idx="46">
                  <c:v>-2.3346583285445202</c:v>
                </c:pt>
                <c:pt idx="47">
                  <c:v>-2.8699877012886272</c:v>
                </c:pt>
                <c:pt idx="48">
                  <c:v>-3.1243826813777131</c:v>
                </c:pt>
                <c:pt idx="49">
                  <c:v>-3.0729413156801608</c:v>
                </c:pt>
                <c:pt idx="50">
                  <c:v>-2.7206990434848195</c:v>
                </c:pt>
                <c:pt idx="51">
                  <c:v>-2.1021357926193196</c:v>
                </c:pt>
                <c:pt idx="52">
                  <c:v>-1.2778008438776594</c:v>
                </c:pt>
                <c:pt idx="53">
                  <c:v>-0.32838584554286476</c:v>
                </c:pt>
                <c:pt idx="54">
                  <c:v>0.65317384736071438</c:v>
                </c:pt>
                <c:pt idx="55">
                  <c:v>1.5707963331382717</c:v>
                </c:pt>
                <c:pt idx="56">
                  <c:v>2.3346583294068344</c:v>
                </c:pt>
                <c:pt idx="57">
                  <c:v>2.8699877018127875</c:v>
                </c:pt>
                <c:pt idx="58">
                  <c:v>3.1243826815124196</c:v>
                </c:pt>
                <c:pt idx="59">
                  <c:v>3.0729413154122249</c:v>
                </c:pt>
                <c:pt idx="60">
                  <c:v>2.7206990428404678</c:v>
                </c:pt>
                <c:pt idx="61">
                  <c:v>2.102135791661627</c:v>
                </c:pt>
                <c:pt idx="62">
                  <c:v>1.2778008427003704</c:v>
                </c:pt>
                <c:pt idx="63">
                  <c:v>0.32838584426122153</c:v>
                </c:pt>
                <c:pt idx="64">
                  <c:v>-0.65317384862125583</c:v>
                </c:pt>
                <c:pt idx="65">
                  <c:v>-1.5707963342543212</c:v>
                </c:pt>
                <c:pt idx="66">
                  <c:v>-2.3346583302691446</c:v>
                </c:pt>
                <c:pt idx="67">
                  <c:v>-2.8699877023369504</c:v>
                </c:pt>
                <c:pt idx="68">
                  <c:v>-3.1243826816471256</c:v>
                </c:pt>
                <c:pt idx="69">
                  <c:v>-3.0729413151442886</c:v>
                </c:pt>
                <c:pt idx="70">
                  <c:v>-2.7206990421961166</c:v>
                </c:pt>
                <c:pt idx="71">
                  <c:v>-2.102135790703934</c:v>
                </c:pt>
                <c:pt idx="72">
                  <c:v>-1.2778008415230822</c:v>
                </c:pt>
                <c:pt idx="73">
                  <c:v>-0.32838584297957851</c:v>
                </c:pt>
                <c:pt idx="74">
                  <c:v>0.65317384988179761</c:v>
                </c:pt>
                <c:pt idx="75">
                  <c:v>1.5707963353703707</c:v>
                </c:pt>
                <c:pt idx="76">
                  <c:v>2.3346583311314553</c:v>
                </c:pt>
                <c:pt idx="77">
                  <c:v>2.8699877028611134</c:v>
                </c:pt>
                <c:pt idx="78">
                  <c:v>3.1243826817818321</c:v>
                </c:pt>
                <c:pt idx="79">
                  <c:v>3.0729413148763522</c:v>
                </c:pt>
                <c:pt idx="80">
                  <c:v>2.7206990415517653</c:v>
                </c:pt>
                <c:pt idx="81">
                  <c:v>2.1021357897462414</c:v>
                </c:pt>
                <c:pt idx="82">
                  <c:v>1.2778008403457934</c:v>
                </c:pt>
                <c:pt idx="83">
                  <c:v>0.32838584169793505</c:v>
                </c:pt>
                <c:pt idx="84">
                  <c:v>-0.65317385114233917</c:v>
                </c:pt>
                <c:pt idx="85">
                  <c:v>-1.5707963364864199</c:v>
                </c:pt>
                <c:pt idx="86">
                  <c:v>-2.3346583319937659</c:v>
                </c:pt>
                <c:pt idx="87">
                  <c:v>-2.8699877033852759</c:v>
                </c:pt>
                <c:pt idx="88">
                  <c:v>-3.1243826819165381</c:v>
                </c:pt>
                <c:pt idx="89">
                  <c:v>-3.0729413146084159</c:v>
                </c:pt>
                <c:pt idx="90">
                  <c:v>-2.7206990409074137</c:v>
                </c:pt>
                <c:pt idx="91">
                  <c:v>-2.1021357887885483</c:v>
                </c:pt>
                <c:pt idx="92">
                  <c:v>-1.2778008391685047</c:v>
                </c:pt>
                <c:pt idx="93">
                  <c:v>-0.3283858404162916</c:v>
                </c:pt>
                <c:pt idx="94">
                  <c:v>0.65317385240288095</c:v>
                </c:pt>
                <c:pt idx="95">
                  <c:v>1.5707963376024694</c:v>
                </c:pt>
                <c:pt idx="96">
                  <c:v>2.3346583328560691</c:v>
                </c:pt>
                <c:pt idx="97">
                  <c:v>2.8699877039094384</c:v>
                </c:pt>
                <c:pt idx="98">
                  <c:v>3.1243826820512441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673792"/>
        <c:axId val="104674368"/>
      </c:scatterChart>
      <c:valAx>
        <c:axId val="10467379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4674368"/>
        <c:crosses val="autoZero"/>
        <c:crossBetween val="midCat"/>
      </c:valAx>
      <c:valAx>
        <c:axId val="1046743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00" sourceLinked="1"/>
        <c:majorTickMark val="out"/>
        <c:minorTickMark val="none"/>
        <c:tickLblPos val="nextTo"/>
        <c:crossAx val="104673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x(t)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xVal>
            <c:numRef>
              <c:f>armonico!$A$2:$A$100</c:f>
              <c:numCache>
                <c:formatCode>General</c:formatCode>
                <c:ptCount val="9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</c:numCache>
            </c:numRef>
          </c:xVal>
          <c:yVal>
            <c:numRef>
              <c:f>armonico!$D$2:$D$100</c:f>
              <c:numCache>
                <c:formatCode>0.000</c:formatCode>
                <c:ptCount val="99"/>
                <c:pt idx="0">
                  <c:v>5</c:v>
                </c:pt>
                <c:pt idx="1">
                  <c:v>7.4314482550484247</c:v>
                </c:pt>
                <c:pt idx="2">
                  <c:v>9.1354545767597024</c:v>
                </c:pt>
                <c:pt idx="3">
                  <c:v>9.94521895381137</c:v>
                </c:pt>
                <c:pt idx="4">
                  <c:v>9.7814760069969093</c:v>
                </c:pt>
                <c:pt idx="5">
                  <c:v>8.6602540368188698</c:v>
                </c:pt>
                <c:pt idx="6">
                  <c:v>6.6913060617595264</c:v>
                </c:pt>
                <c:pt idx="7">
                  <c:v>4.0673664281348039</c:v>
                </c:pt>
                <c:pt idx="8">
                  <c:v>1.0452846294128584</c:v>
                </c:pt>
                <c:pt idx="9">
                  <c:v>-2.079116911788776</c:v>
                </c:pt>
                <c:pt idx="10">
                  <c:v>-5.0000000035524952</c:v>
                </c:pt>
                <c:pt idx="11">
                  <c:v>-7.4314482577932424</c:v>
                </c:pt>
                <c:pt idx="12">
                  <c:v>-9.1354545784281633</c:v>
                </c:pt>
                <c:pt idx="13">
                  <c:v>-9.9452189542401506</c:v>
                </c:pt>
                <c:pt idx="14">
                  <c:v>-9.7814760061440431</c:v>
                </c:pt>
                <c:pt idx="15">
                  <c:v>-8.6602540347678367</c:v>
                </c:pt>
                <c:pt idx="16">
                  <c:v>-6.6913060587110937</c:v>
                </c:pt>
                <c:pt idx="17">
                  <c:v>-4.0673664243873819</c:v>
                </c:pt>
                <c:pt idx="18">
                  <c:v>-1.0452846253332648</c:v>
                </c:pt>
                <c:pt idx="19">
                  <c:v>2.0791169158012095</c:v>
                </c:pt>
                <c:pt idx="20">
                  <c:v>5.0000000071049913</c:v>
                </c:pt>
                <c:pt idx="21">
                  <c:v>7.4314482605380618</c:v>
                </c:pt>
                <c:pt idx="22">
                  <c:v>9.1354545800966243</c:v>
                </c:pt>
                <c:pt idx="23">
                  <c:v>9.9452189546689347</c:v>
                </c:pt>
                <c:pt idx="24">
                  <c:v>9.7814760052911751</c:v>
                </c:pt>
                <c:pt idx="25">
                  <c:v>8.6602540327168018</c:v>
                </c:pt>
                <c:pt idx="26">
                  <c:v>6.6913060556626709</c:v>
                </c:pt>
                <c:pt idx="27">
                  <c:v>4.0673664206399556</c:v>
                </c:pt>
                <c:pt idx="28">
                  <c:v>1.0452846212536606</c:v>
                </c:pt>
                <c:pt idx="29">
                  <c:v>-2.0791169198136283</c:v>
                </c:pt>
                <c:pt idx="30">
                  <c:v>-5.0000000106574864</c:v>
                </c:pt>
                <c:pt idx="31">
                  <c:v>-7.431448263282876</c:v>
                </c:pt>
                <c:pt idx="32">
                  <c:v>-9.1354545817650852</c:v>
                </c:pt>
                <c:pt idx="33">
                  <c:v>-9.9452189550977188</c:v>
                </c:pt>
                <c:pt idx="34">
                  <c:v>-9.7814760044383071</c:v>
                </c:pt>
                <c:pt idx="35">
                  <c:v>-8.6602540306657669</c:v>
                </c:pt>
                <c:pt idx="36">
                  <c:v>-6.6913060526142383</c:v>
                </c:pt>
                <c:pt idx="37">
                  <c:v>-4.0673664168925292</c:v>
                </c:pt>
                <c:pt idx="38">
                  <c:v>-1.0452846171740626</c:v>
                </c:pt>
                <c:pt idx="39">
                  <c:v>2.0791169238260574</c:v>
                </c:pt>
                <c:pt idx="40">
                  <c:v>5.0000000142099825</c:v>
                </c:pt>
                <c:pt idx="41">
                  <c:v>7.4314482660276955</c:v>
                </c:pt>
                <c:pt idx="42">
                  <c:v>9.1354545834335461</c:v>
                </c:pt>
                <c:pt idx="43">
                  <c:v>9.9452189555265011</c:v>
                </c:pt>
                <c:pt idx="44">
                  <c:v>9.7814760035854391</c:v>
                </c:pt>
                <c:pt idx="45">
                  <c:v>8.6602540286147338</c:v>
                </c:pt>
                <c:pt idx="46">
                  <c:v>6.6913060495658092</c:v>
                </c:pt>
                <c:pt idx="47">
                  <c:v>4.0673664131451028</c:v>
                </c:pt>
                <c:pt idx="48">
                  <c:v>1.0452846130944842</c:v>
                </c:pt>
                <c:pt idx="49">
                  <c:v>-2.079116927838486</c:v>
                </c:pt>
                <c:pt idx="50">
                  <c:v>-5.0000000177624777</c:v>
                </c:pt>
                <c:pt idx="51">
                  <c:v>-7.4314482687725274</c:v>
                </c:pt>
                <c:pt idx="52">
                  <c:v>-9.1354545851019999</c:v>
                </c:pt>
                <c:pt idx="53">
                  <c:v>-9.9452189559552817</c:v>
                </c:pt>
                <c:pt idx="54">
                  <c:v>-9.7814760027325729</c:v>
                </c:pt>
                <c:pt idx="55">
                  <c:v>-8.6602540265636989</c:v>
                </c:pt>
                <c:pt idx="56">
                  <c:v>-6.6913060465173642</c:v>
                </c:pt>
                <c:pt idx="57">
                  <c:v>-4.0673664093976933</c:v>
                </c:pt>
                <c:pt idx="58">
                  <c:v>-1.0452846090148871</c:v>
                </c:pt>
                <c:pt idx="59">
                  <c:v>2.0791169318509146</c:v>
                </c:pt>
                <c:pt idx="60">
                  <c:v>5.0000000213149738</c:v>
                </c:pt>
                <c:pt idx="61">
                  <c:v>7.4314482715173469</c:v>
                </c:pt>
                <c:pt idx="62">
                  <c:v>9.1354545867704626</c:v>
                </c:pt>
                <c:pt idx="63">
                  <c:v>9.9452189563840641</c:v>
                </c:pt>
                <c:pt idx="64">
                  <c:v>9.7814760018797031</c:v>
                </c:pt>
                <c:pt idx="65">
                  <c:v>8.660254024512664</c:v>
                </c:pt>
                <c:pt idx="66">
                  <c:v>6.6913060434689315</c:v>
                </c:pt>
                <c:pt idx="67">
                  <c:v>4.067366405650267</c:v>
                </c:pt>
                <c:pt idx="68">
                  <c:v>1.04528460493529</c:v>
                </c:pt>
                <c:pt idx="69">
                  <c:v>-2.0791169358633432</c:v>
                </c:pt>
                <c:pt idx="70">
                  <c:v>-5.000000024867469</c:v>
                </c:pt>
                <c:pt idx="71">
                  <c:v>-7.4314482742621664</c:v>
                </c:pt>
                <c:pt idx="72">
                  <c:v>-9.1354545884389236</c:v>
                </c:pt>
                <c:pt idx="73">
                  <c:v>-9.9452189568128482</c:v>
                </c:pt>
                <c:pt idx="74">
                  <c:v>-9.7814760010268369</c:v>
                </c:pt>
                <c:pt idx="75">
                  <c:v>-8.6602540224616309</c:v>
                </c:pt>
                <c:pt idx="76">
                  <c:v>-6.6913060404205025</c:v>
                </c:pt>
                <c:pt idx="77">
                  <c:v>-4.0673664019028415</c:v>
                </c:pt>
                <c:pt idx="78">
                  <c:v>-1.0452846008556929</c:v>
                </c:pt>
                <c:pt idx="79">
                  <c:v>2.079116939875771</c:v>
                </c:pt>
                <c:pt idx="80">
                  <c:v>5.000000028419965</c:v>
                </c:pt>
                <c:pt idx="81">
                  <c:v>7.4314482770069876</c:v>
                </c:pt>
                <c:pt idx="82">
                  <c:v>9.1354545901073863</c:v>
                </c:pt>
                <c:pt idx="83">
                  <c:v>9.9452189572416305</c:v>
                </c:pt>
                <c:pt idx="84">
                  <c:v>9.7814760001739671</c:v>
                </c:pt>
                <c:pt idx="85">
                  <c:v>8.660254020410596</c:v>
                </c:pt>
                <c:pt idx="86">
                  <c:v>6.691306037372069</c:v>
                </c:pt>
                <c:pt idx="87">
                  <c:v>4.0673663981554151</c:v>
                </c:pt>
                <c:pt idx="88">
                  <c:v>1.0452845967760949</c:v>
                </c:pt>
                <c:pt idx="89">
                  <c:v>-2.0791169438882005</c:v>
                </c:pt>
                <c:pt idx="90">
                  <c:v>-5.0000000319724602</c:v>
                </c:pt>
                <c:pt idx="91">
                  <c:v>-7.4314482797518053</c:v>
                </c:pt>
                <c:pt idx="92">
                  <c:v>-9.1354545917758472</c:v>
                </c:pt>
                <c:pt idx="93">
                  <c:v>-9.9452189576704129</c:v>
                </c:pt>
                <c:pt idx="94">
                  <c:v>-9.7814759993210991</c:v>
                </c:pt>
                <c:pt idx="95">
                  <c:v>-8.6602540183595611</c:v>
                </c:pt>
                <c:pt idx="96">
                  <c:v>-6.6913060343236666</c:v>
                </c:pt>
                <c:pt idx="97">
                  <c:v>-4.0673663944079888</c:v>
                </c:pt>
                <c:pt idx="98">
                  <c:v>-1.0452845926964986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701952"/>
        <c:axId val="104702528"/>
      </c:scatterChart>
      <c:valAx>
        <c:axId val="1047019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4702528"/>
        <c:crosses val="autoZero"/>
        <c:crossBetween val="midCat"/>
      </c:valAx>
      <c:valAx>
        <c:axId val="1047025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00" sourceLinked="1"/>
        <c:majorTickMark val="out"/>
        <c:minorTickMark val="none"/>
        <c:tickLblPos val="nextTo"/>
        <c:crossAx val="10470195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</a:t>
            </a:r>
            <a:r>
              <a:rPr lang="en-US" baseline="-25000"/>
              <a:t>x</a:t>
            </a:r>
            <a:r>
              <a:rPr lang="en-US"/>
              <a:t>(t)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xVal>
            <c:numRef>
              <c:f>velocità!$A$2:$A$100</c:f>
              <c:numCache>
                <c:formatCode>General</c:formatCode>
                <c:ptCount val="9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</c:numCache>
            </c:numRef>
          </c:xVal>
          <c:yVal>
            <c:numRef>
              <c:f>velocità!$D$2:$D$100</c:f>
              <c:numCache>
                <c:formatCode>0.000</c:formatCode>
                <c:ptCount val="99"/>
                <c:pt idx="0">
                  <c:v>2.7206990467065766</c:v>
                </c:pt>
                <c:pt idx="1">
                  <c:v>2.1021357974077857</c:v>
                </c:pt>
                <c:pt idx="2">
                  <c:v>1.2778008497640967</c:v>
                </c:pt>
                <c:pt idx="3">
                  <c:v>0.32838585195107628</c:v>
                </c:pt>
                <c:pt idx="4">
                  <c:v>-0.65317384105800846</c:v>
                </c:pt>
                <c:pt idx="5">
                  <c:v>-1.5707963275580248</c:v>
                </c:pt>
                <c:pt idx="6">
                  <c:v>-2.3346583250952797</c:v>
                </c:pt>
                <c:pt idx="7">
                  <c:v>-2.8699876991919773</c:v>
                </c:pt>
                <c:pt idx="8">
                  <c:v>-3.124382680838889</c:v>
                </c:pt>
                <c:pt idx="9">
                  <c:v>-3.0729413167519062</c:v>
                </c:pt>
                <c:pt idx="10">
                  <c:v>-2.7206990460622253</c:v>
                </c:pt>
                <c:pt idx="11">
                  <c:v>-2.1021357964500931</c:v>
                </c:pt>
                <c:pt idx="12">
                  <c:v>-1.2778008485868089</c:v>
                </c:pt>
                <c:pt idx="13">
                  <c:v>-0.3283858506694346</c:v>
                </c:pt>
                <c:pt idx="14">
                  <c:v>0.65317384231855069</c:v>
                </c:pt>
                <c:pt idx="15">
                  <c:v>1.5707963286740743</c:v>
                </c:pt>
                <c:pt idx="16">
                  <c:v>2.3346583259575904</c:v>
                </c:pt>
                <c:pt idx="17">
                  <c:v>2.8699876997161393</c:v>
                </c:pt>
                <c:pt idx="18">
                  <c:v>3.1243826809735951</c:v>
                </c:pt>
                <c:pt idx="19">
                  <c:v>3.0729413164839698</c:v>
                </c:pt>
                <c:pt idx="20">
                  <c:v>2.7206990454178737</c:v>
                </c:pt>
                <c:pt idx="21">
                  <c:v>2.1021357954924005</c:v>
                </c:pt>
                <c:pt idx="22">
                  <c:v>1.2778008474095204</c:v>
                </c:pt>
                <c:pt idx="23">
                  <c:v>0.32838584938779114</c:v>
                </c:pt>
                <c:pt idx="24">
                  <c:v>-0.6531738435790897</c:v>
                </c:pt>
                <c:pt idx="25">
                  <c:v>-1.5707963297901235</c:v>
                </c:pt>
                <c:pt idx="26">
                  <c:v>-2.3346583268198993</c:v>
                </c:pt>
                <c:pt idx="27">
                  <c:v>-2.8699877002403023</c:v>
                </c:pt>
                <c:pt idx="28">
                  <c:v>-3.1243826811083015</c:v>
                </c:pt>
                <c:pt idx="29">
                  <c:v>-3.0729413162160339</c:v>
                </c:pt>
                <c:pt idx="30">
                  <c:v>-2.7206990447735224</c:v>
                </c:pt>
                <c:pt idx="31">
                  <c:v>-2.1021357945347097</c:v>
                </c:pt>
                <c:pt idx="32">
                  <c:v>-1.2778008462322317</c:v>
                </c:pt>
                <c:pt idx="33">
                  <c:v>-0.32838584810614546</c:v>
                </c:pt>
                <c:pt idx="34">
                  <c:v>0.65317384483963103</c:v>
                </c:pt>
                <c:pt idx="35">
                  <c:v>1.570796330906173</c:v>
                </c:pt>
                <c:pt idx="36">
                  <c:v>2.3346583276822095</c:v>
                </c:pt>
                <c:pt idx="37">
                  <c:v>2.8699877007644647</c:v>
                </c:pt>
                <c:pt idx="38">
                  <c:v>3.124382681243008</c:v>
                </c:pt>
                <c:pt idx="39">
                  <c:v>3.0729413159480976</c:v>
                </c:pt>
                <c:pt idx="40">
                  <c:v>2.7206990441291707</c:v>
                </c:pt>
                <c:pt idx="41">
                  <c:v>2.1021357935770166</c:v>
                </c:pt>
                <c:pt idx="42">
                  <c:v>1.277800845054943</c:v>
                </c:pt>
                <c:pt idx="43">
                  <c:v>0.32838584682450245</c:v>
                </c:pt>
                <c:pt idx="44">
                  <c:v>-0.65317384610017282</c:v>
                </c:pt>
                <c:pt idx="45">
                  <c:v>-1.5707963320222225</c:v>
                </c:pt>
                <c:pt idx="46">
                  <c:v>-2.3346583285445202</c:v>
                </c:pt>
                <c:pt idx="47">
                  <c:v>-2.8699877012886272</c:v>
                </c:pt>
                <c:pt idx="48">
                  <c:v>-3.1243826813777131</c:v>
                </c:pt>
                <c:pt idx="49">
                  <c:v>-3.0729413156801608</c:v>
                </c:pt>
                <c:pt idx="50">
                  <c:v>-2.7206990434848195</c:v>
                </c:pt>
                <c:pt idx="51">
                  <c:v>-2.1021357926193196</c:v>
                </c:pt>
                <c:pt idx="52">
                  <c:v>-1.2778008438776594</c:v>
                </c:pt>
                <c:pt idx="53">
                  <c:v>-0.32838584554286476</c:v>
                </c:pt>
                <c:pt idx="54">
                  <c:v>0.65317384736071438</c:v>
                </c:pt>
                <c:pt idx="55">
                  <c:v>1.5707963331382717</c:v>
                </c:pt>
                <c:pt idx="56">
                  <c:v>2.3346583294068344</c:v>
                </c:pt>
                <c:pt idx="57">
                  <c:v>2.8699877018127875</c:v>
                </c:pt>
                <c:pt idx="58">
                  <c:v>3.1243826815124196</c:v>
                </c:pt>
                <c:pt idx="59">
                  <c:v>3.0729413154122249</c:v>
                </c:pt>
                <c:pt idx="60">
                  <c:v>2.7206990428404678</c:v>
                </c:pt>
                <c:pt idx="61">
                  <c:v>2.102135791661627</c:v>
                </c:pt>
                <c:pt idx="62">
                  <c:v>1.2778008427003704</c:v>
                </c:pt>
                <c:pt idx="63">
                  <c:v>0.32838584426122153</c:v>
                </c:pt>
                <c:pt idx="64">
                  <c:v>-0.65317384862125583</c:v>
                </c:pt>
                <c:pt idx="65">
                  <c:v>-1.5707963342543212</c:v>
                </c:pt>
                <c:pt idx="66">
                  <c:v>-2.3346583302691446</c:v>
                </c:pt>
                <c:pt idx="67">
                  <c:v>-2.8699877023369504</c:v>
                </c:pt>
                <c:pt idx="68">
                  <c:v>-3.1243826816471256</c:v>
                </c:pt>
                <c:pt idx="69">
                  <c:v>-3.0729413151442886</c:v>
                </c:pt>
                <c:pt idx="70">
                  <c:v>-2.7206990421961166</c:v>
                </c:pt>
                <c:pt idx="71">
                  <c:v>-2.102135790703934</c:v>
                </c:pt>
                <c:pt idx="72">
                  <c:v>-1.2778008415230822</c:v>
                </c:pt>
                <c:pt idx="73">
                  <c:v>-0.32838584297957851</c:v>
                </c:pt>
                <c:pt idx="74">
                  <c:v>0.65317384988179761</c:v>
                </c:pt>
                <c:pt idx="75">
                  <c:v>1.5707963353703707</c:v>
                </c:pt>
                <c:pt idx="76">
                  <c:v>2.3346583311314553</c:v>
                </c:pt>
                <c:pt idx="77">
                  <c:v>2.8699877028611134</c:v>
                </c:pt>
                <c:pt idx="78">
                  <c:v>3.1243826817818321</c:v>
                </c:pt>
                <c:pt idx="79">
                  <c:v>3.0729413148763522</c:v>
                </c:pt>
                <c:pt idx="80">
                  <c:v>2.7206990415517653</c:v>
                </c:pt>
                <c:pt idx="81">
                  <c:v>2.1021357897462414</c:v>
                </c:pt>
                <c:pt idx="82">
                  <c:v>1.2778008403457934</c:v>
                </c:pt>
                <c:pt idx="83">
                  <c:v>0.32838584169793505</c:v>
                </c:pt>
                <c:pt idx="84">
                  <c:v>-0.65317385114233917</c:v>
                </c:pt>
                <c:pt idx="85">
                  <c:v>-1.5707963364864199</c:v>
                </c:pt>
                <c:pt idx="86">
                  <c:v>-2.3346583319937659</c:v>
                </c:pt>
                <c:pt idx="87">
                  <c:v>-2.8699877033852759</c:v>
                </c:pt>
                <c:pt idx="88">
                  <c:v>-3.1243826819165381</c:v>
                </c:pt>
                <c:pt idx="89">
                  <c:v>-3.0729413146084159</c:v>
                </c:pt>
                <c:pt idx="90">
                  <c:v>-2.7206990409074137</c:v>
                </c:pt>
                <c:pt idx="91">
                  <c:v>-2.1021357887885483</c:v>
                </c:pt>
                <c:pt idx="92">
                  <c:v>-1.2778008391685047</c:v>
                </c:pt>
                <c:pt idx="93">
                  <c:v>-0.3283858404162916</c:v>
                </c:pt>
                <c:pt idx="94">
                  <c:v>0.65317385240288095</c:v>
                </c:pt>
                <c:pt idx="95">
                  <c:v>1.5707963376024694</c:v>
                </c:pt>
                <c:pt idx="96">
                  <c:v>2.3346583328560691</c:v>
                </c:pt>
                <c:pt idx="97">
                  <c:v>2.8699877039094384</c:v>
                </c:pt>
                <c:pt idx="98">
                  <c:v>3.1243826820512441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704256"/>
        <c:axId val="104676096"/>
      </c:scatterChart>
      <c:valAx>
        <c:axId val="1047042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4676096"/>
        <c:crosses val="autoZero"/>
        <c:crossBetween val="midCat"/>
      </c:valAx>
      <c:valAx>
        <c:axId val="104676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00" sourceLinked="1"/>
        <c:majorTickMark val="out"/>
        <c:minorTickMark val="none"/>
        <c:tickLblPos val="nextTo"/>
        <c:crossAx val="1047042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a</a:t>
            </a:r>
            <a:r>
              <a:rPr lang="en-US" baseline="-25000"/>
              <a:t>x</a:t>
            </a:r>
            <a:r>
              <a:rPr lang="en-US"/>
              <a:t>(t)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xVal>
            <c:numRef>
              <c:f>accelerazione!$A$2:$A$100</c:f>
              <c:numCache>
                <c:formatCode>General</c:formatCode>
                <c:ptCount val="9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</c:numCache>
            </c:numRef>
          </c:xVal>
          <c:yVal>
            <c:numRef>
              <c:f>accelerazione!$D$2:$D$100</c:f>
              <c:numCache>
                <c:formatCode>0.000</c:formatCode>
                <c:ptCount val="99"/>
                <c:pt idx="0">
                  <c:v>-0.4934802201833382</c:v>
                </c:pt>
                <c:pt idx="1">
                  <c:v>-0.73345454423647616</c:v>
                </c:pt>
                <c:pt idx="2">
                  <c:v>-0.90163322720285244</c:v>
                </c:pt>
                <c:pt idx="3">
                  <c:v>-0.98155376781966863</c:v>
                </c:pt>
                <c:pt idx="4">
                  <c:v>-0.96539298673017493</c:v>
                </c:pt>
                <c:pt idx="5">
                  <c:v>-0.85473281378660393</c:v>
                </c:pt>
                <c:pt idx="6">
                  <c:v>-0.66040543773423932</c:v>
                </c:pt>
                <c:pt idx="7">
                  <c:v>-0.40143297610445616</c:v>
                </c:pt>
                <c:pt idx="8">
                  <c:v>-0.10316545781538333</c:v>
                </c:pt>
                <c:pt idx="9">
                  <c:v>0.20520061428328551</c:v>
                </c:pt>
                <c:pt idx="10">
                  <c:v>0.49348022053395546</c:v>
                </c:pt>
                <c:pt idx="11">
                  <c:v>0.73345454450737901</c:v>
                </c:pt>
                <c:pt idx="12">
                  <c:v>0.90163322736752283</c:v>
                </c:pt>
                <c:pt idx="13">
                  <c:v>0.98155376786198767</c:v>
                </c:pt>
                <c:pt idx="14">
                  <c:v>0.96539298664600026</c:v>
                </c:pt>
                <c:pt idx="15">
                  <c:v>0.85473281358417497</c:v>
                </c:pt>
                <c:pt idx="16">
                  <c:v>0.66040543743337121</c:v>
                </c:pt>
                <c:pt idx="17">
                  <c:v>0.40143297573460052</c:v>
                </c:pt>
                <c:pt idx="18">
                  <c:v>0.10316545741274358</c:v>
                </c:pt>
                <c:pt idx="19">
                  <c:v>-0.20520061467929673</c:v>
                </c:pt>
                <c:pt idx="20">
                  <c:v>-0.49348022088457272</c:v>
                </c:pt>
                <c:pt idx="21">
                  <c:v>-0.73345454477828187</c:v>
                </c:pt>
                <c:pt idx="22">
                  <c:v>-0.90163322753219344</c:v>
                </c:pt>
                <c:pt idx="23">
                  <c:v>-0.98155376790430693</c:v>
                </c:pt>
                <c:pt idx="24">
                  <c:v>-0.96539298656182571</c:v>
                </c:pt>
                <c:pt idx="25">
                  <c:v>-0.854732813381746</c:v>
                </c:pt>
                <c:pt idx="26">
                  <c:v>-0.66040543713250377</c:v>
                </c:pt>
                <c:pt idx="27">
                  <c:v>-0.40143297536474432</c:v>
                </c:pt>
                <c:pt idx="28">
                  <c:v>-0.10316545701010271</c:v>
                </c:pt>
                <c:pt idx="29">
                  <c:v>0.20520061507530668</c:v>
                </c:pt>
                <c:pt idx="30">
                  <c:v>0.49348022123518998</c:v>
                </c:pt>
                <c:pt idx="31">
                  <c:v>0.73345454504918406</c:v>
                </c:pt>
                <c:pt idx="32">
                  <c:v>0.90163322769686394</c:v>
                </c:pt>
                <c:pt idx="33">
                  <c:v>0.98155376794662619</c:v>
                </c:pt>
                <c:pt idx="34">
                  <c:v>0.96539298647765104</c:v>
                </c:pt>
                <c:pt idx="35">
                  <c:v>0.85473281317931704</c:v>
                </c:pt>
                <c:pt idx="36">
                  <c:v>0.66040543683163566</c:v>
                </c:pt>
                <c:pt idx="37">
                  <c:v>0.40143297499488811</c:v>
                </c:pt>
                <c:pt idx="38">
                  <c:v>0.10316545660746257</c:v>
                </c:pt>
                <c:pt idx="39">
                  <c:v>-0.20520061547131757</c:v>
                </c:pt>
                <c:pt idx="40">
                  <c:v>-0.49348022158580723</c:v>
                </c:pt>
                <c:pt idx="41">
                  <c:v>-0.73345454532008691</c:v>
                </c:pt>
                <c:pt idx="42">
                  <c:v>-0.90163322786153455</c:v>
                </c:pt>
                <c:pt idx="43">
                  <c:v>-0.98155376798894534</c:v>
                </c:pt>
                <c:pt idx="44">
                  <c:v>-0.96539298639347637</c:v>
                </c:pt>
                <c:pt idx="45">
                  <c:v>-0.85473281297688808</c:v>
                </c:pt>
                <c:pt idx="46">
                  <c:v>-0.66040543653076766</c:v>
                </c:pt>
                <c:pt idx="47">
                  <c:v>-0.40143297462503197</c:v>
                </c:pt>
                <c:pt idx="48">
                  <c:v>-0.10316545620482426</c:v>
                </c:pt>
                <c:pt idx="49">
                  <c:v>0.20520061586732835</c:v>
                </c:pt>
                <c:pt idx="50">
                  <c:v>0.49348022193642449</c:v>
                </c:pt>
                <c:pt idx="51">
                  <c:v>0.73345454559099088</c:v>
                </c:pt>
                <c:pt idx="52">
                  <c:v>0.90163322802620438</c:v>
                </c:pt>
                <c:pt idx="53">
                  <c:v>0.98155376803126426</c:v>
                </c:pt>
                <c:pt idx="54">
                  <c:v>0.96539298630930159</c:v>
                </c:pt>
                <c:pt idx="55">
                  <c:v>0.85473281277445912</c:v>
                </c:pt>
                <c:pt idx="56">
                  <c:v>0.66040543622989811</c:v>
                </c:pt>
                <c:pt idx="57">
                  <c:v>0.40143297425517749</c:v>
                </c:pt>
                <c:pt idx="58">
                  <c:v>0.10316545580218417</c:v>
                </c:pt>
                <c:pt idx="59">
                  <c:v>-0.20520061626333919</c:v>
                </c:pt>
                <c:pt idx="60">
                  <c:v>-0.49348022228704175</c:v>
                </c:pt>
                <c:pt idx="61">
                  <c:v>-0.73345454586189374</c:v>
                </c:pt>
                <c:pt idx="62">
                  <c:v>-0.90163322819087499</c:v>
                </c:pt>
                <c:pt idx="63">
                  <c:v>-0.98155376807358352</c:v>
                </c:pt>
                <c:pt idx="64">
                  <c:v>-0.96539298622512693</c:v>
                </c:pt>
                <c:pt idx="65">
                  <c:v>-0.85473281257203015</c:v>
                </c:pt>
                <c:pt idx="66">
                  <c:v>-0.66040543592903012</c:v>
                </c:pt>
                <c:pt idx="67">
                  <c:v>-0.40143297388532134</c:v>
                </c:pt>
                <c:pt idx="68">
                  <c:v>-0.10316545539954408</c:v>
                </c:pt>
                <c:pt idx="69">
                  <c:v>0.20520061665934997</c:v>
                </c:pt>
                <c:pt idx="70">
                  <c:v>0.49348022263765901</c:v>
                </c:pt>
                <c:pt idx="71">
                  <c:v>0.73345454613279659</c:v>
                </c:pt>
                <c:pt idx="72">
                  <c:v>0.90163322835554549</c:v>
                </c:pt>
                <c:pt idx="73">
                  <c:v>0.98155376811590256</c:v>
                </c:pt>
                <c:pt idx="74">
                  <c:v>0.96539298614095226</c:v>
                </c:pt>
                <c:pt idx="75">
                  <c:v>0.85473281236960108</c:v>
                </c:pt>
                <c:pt idx="76">
                  <c:v>0.66040543562816212</c:v>
                </c:pt>
                <c:pt idx="77">
                  <c:v>0.40143297351546525</c:v>
                </c:pt>
                <c:pt idx="78">
                  <c:v>0.1031654549969041</c:v>
                </c:pt>
                <c:pt idx="79">
                  <c:v>-0.20520061705536075</c:v>
                </c:pt>
                <c:pt idx="80">
                  <c:v>-0.49348022298827632</c:v>
                </c:pt>
                <c:pt idx="81">
                  <c:v>-0.73345454640369945</c:v>
                </c:pt>
                <c:pt idx="82">
                  <c:v>-0.9016332285202161</c:v>
                </c:pt>
                <c:pt idx="83">
                  <c:v>-0.98155376815822182</c:v>
                </c:pt>
                <c:pt idx="84">
                  <c:v>-0.96539298605677748</c:v>
                </c:pt>
                <c:pt idx="85">
                  <c:v>-0.85473281216717212</c:v>
                </c:pt>
                <c:pt idx="86">
                  <c:v>-0.6604054353272939</c:v>
                </c:pt>
                <c:pt idx="87">
                  <c:v>-0.40143297314560905</c:v>
                </c:pt>
                <c:pt idx="88">
                  <c:v>-0.10316545459426391</c:v>
                </c:pt>
                <c:pt idx="89">
                  <c:v>0.20520061745137164</c:v>
                </c:pt>
                <c:pt idx="90">
                  <c:v>0.49348022333889358</c:v>
                </c:pt>
                <c:pt idx="91">
                  <c:v>0.73345454667460219</c:v>
                </c:pt>
                <c:pt idx="92">
                  <c:v>0.9016332286848866</c:v>
                </c:pt>
                <c:pt idx="93">
                  <c:v>0.98155376820054108</c:v>
                </c:pt>
                <c:pt idx="94">
                  <c:v>0.96539298597260281</c:v>
                </c:pt>
                <c:pt idx="95">
                  <c:v>0.85473281196474316</c:v>
                </c:pt>
                <c:pt idx="96">
                  <c:v>0.66040543502642857</c:v>
                </c:pt>
                <c:pt idx="97">
                  <c:v>0.40143297277575302</c:v>
                </c:pt>
                <c:pt idx="98">
                  <c:v>0.10316545419162382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706560"/>
        <c:axId val="104707136"/>
      </c:scatterChart>
      <c:valAx>
        <c:axId val="10470656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4707136"/>
        <c:crosses val="autoZero"/>
        <c:crossBetween val="midCat"/>
      </c:valAx>
      <c:valAx>
        <c:axId val="1047071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00" sourceLinked="1"/>
        <c:majorTickMark val="out"/>
        <c:minorTickMark val="none"/>
        <c:tickLblPos val="nextTo"/>
        <c:crossAx val="1047065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F74A1-F6DC-4D1C-87D7-73FAADBB8702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02A7-B494-4C67-9C9D-A3AF91266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81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793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1146175" y="1011238"/>
            <a:ext cx="4313238" cy="3644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0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22350" y="5008563"/>
            <a:ext cx="4565650" cy="4046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643" tIns="42821" rIns="85643" bIns="42821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927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67" y="5949950"/>
            <a:ext cx="1193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11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13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51900" y="274639"/>
            <a:ext cx="2745317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535006"/>
            <a:ext cx="8039100" cy="5394325"/>
          </a:xfrm>
        </p:spPr>
        <p:txBody>
          <a:bodyPr vert="eaVert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74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1" y="785795"/>
            <a:ext cx="10987617" cy="53943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78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1" y="677882"/>
            <a:ext cx="10987617" cy="53943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5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12441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2020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99756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3920" y="1045550"/>
            <a:ext cx="5243521" cy="51672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41761" y="1045550"/>
            <a:ext cx="5243519" cy="51672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12147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23884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0259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827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530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97517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67365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99174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18401" y="277950"/>
            <a:ext cx="2666879" cy="59348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3920" y="277950"/>
            <a:ext cx="7820161" cy="593486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62686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68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65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73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41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0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440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22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82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0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49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83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44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67" y="5949950"/>
            <a:ext cx="1193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54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15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00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4417" y="1989139"/>
            <a:ext cx="53848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12417" y="1989139"/>
            <a:ext cx="53848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4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4417" y="1989139"/>
            <a:ext cx="53848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12417" y="1989139"/>
            <a:ext cx="53848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7923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61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67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9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48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26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2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51900" y="274639"/>
            <a:ext cx="2745317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535006"/>
            <a:ext cx="8039100" cy="5394325"/>
          </a:xfrm>
        </p:spPr>
        <p:txBody>
          <a:bodyPr vert="eaVert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56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1" y="785795"/>
            <a:ext cx="10987617" cy="53943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7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1" y="677882"/>
            <a:ext cx="10987617" cy="53943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19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26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07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21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03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989139"/>
            <a:ext cx="109728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431800" y="115889"/>
            <a:ext cx="1132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t-IT" sz="1400" i="1"/>
              <a:t>Raymond A. Serway, John W. Jewett, Jr. </a:t>
            </a:r>
            <a:r>
              <a:rPr lang="it-IT" altLang="it-IT" sz="1400" i="1"/>
              <a:t>- Fisica per Scienze ed Ingegneria -  Volume 1–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67" y="5949950"/>
            <a:ext cx="1193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671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1" y="4899395"/>
            <a:ext cx="2177280" cy="15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21" y="1045550"/>
            <a:ext cx="10671360" cy="51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326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outline text format</a:t>
            </a:r>
          </a:p>
          <a:p>
            <a:pPr lvl="1"/>
            <a:r>
              <a:rPr lang="en-GB" altLang="it-IT" smtClean="0"/>
              <a:t>Second Outline Level</a:t>
            </a:r>
          </a:p>
          <a:p>
            <a:pPr lvl="2"/>
            <a:r>
              <a:rPr lang="en-GB" altLang="it-IT" smtClean="0"/>
              <a:t>Third Outline Level</a:t>
            </a:r>
          </a:p>
          <a:p>
            <a:pPr lvl="3"/>
            <a:r>
              <a:rPr lang="en-GB" altLang="it-IT" smtClean="0"/>
              <a:t>Fourth Outline Level</a:t>
            </a:r>
          </a:p>
          <a:p>
            <a:pPr lvl="4"/>
            <a:r>
              <a:rPr lang="en-GB" altLang="it-IT" smtClean="0"/>
              <a:t>Fifth Outline Level</a:t>
            </a:r>
          </a:p>
          <a:p>
            <a:pPr lvl="4"/>
            <a:r>
              <a:rPr lang="en-GB" altLang="it-IT" smtClean="0"/>
              <a:t>Sixth Outline Level</a:t>
            </a:r>
          </a:p>
          <a:p>
            <a:pPr lvl="4"/>
            <a:r>
              <a:rPr lang="en-GB" altLang="it-IT" smtClean="0"/>
              <a:t>Seventh Outline Level</a:t>
            </a:r>
          </a:p>
          <a:p>
            <a:pPr lvl="4"/>
            <a:r>
              <a:rPr lang="en-GB" altLang="it-IT" smtClean="0"/>
              <a:t>Eighth Outline Level</a:t>
            </a:r>
          </a:p>
          <a:p>
            <a:pPr lvl="4"/>
            <a:r>
              <a:rPr lang="en-GB" altLang="it-IT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7201" y="277950"/>
            <a:ext cx="9665280" cy="63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title text format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0469761" y="6317944"/>
            <a:ext cx="902400" cy="19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BF403D0C-02F0-473C-9AD0-FC1A52EDD0E9}" type="slidenum">
              <a:rPr lang="it-IT" altLang="it-IT" sz="1089" b="0" i="1">
                <a:latin typeface="Utopia" pitchFamily="16" charset="0"/>
              </a:rPr>
              <a:pPr algn="r">
                <a:lnSpc>
                  <a:spcPct val="100000"/>
                </a:lnSpc>
              </a:pPr>
              <a:t>‹N›</a:t>
            </a:fld>
            <a:endParaRPr lang="it-IT" altLang="it-IT" sz="1089" b="0" i="1">
              <a:latin typeface="Utopia" pitchFamily="16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950401" y="6300662"/>
            <a:ext cx="1028736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33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48481" y="914497"/>
            <a:ext cx="10287360" cy="144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33"/>
          </a:p>
        </p:txBody>
      </p:sp>
    </p:spTree>
    <p:extLst>
      <p:ext uri="{BB962C8B-B14F-4D97-AF65-F5344CB8AC3E}">
        <p14:creationId xmlns:p14="http://schemas.microsoft.com/office/powerpoint/2010/main" val="313534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 kern="12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2pPr>
      <a:lvl3pPr marL="1036930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3pPr>
      <a:lvl4pPr marL="1451701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4pPr>
      <a:lvl5pPr marL="1866473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5pPr>
      <a:lvl6pPr marL="2281245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6pPr>
      <a:lvl7pPr marL="2696017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7pPr>
      <a:lvl8pPr marL="3110789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8pPr>
      <a:lvl9pPr marL="3525561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9pPr>
    </p:titleStyle>
    <p:bodyStyle>
      <a:lvl1pPr marL="311079" indent="-311079" algn="l" defTabSz="407571" rtl="0" fontAlgn="base" hangingPunct="0">
        <a:lnSpc>
          <a:spcPct val="89000"/>
        </a:lnSpc>
        <a:spcBef>
          <a:spcPct val="0"/>
        </a:spcBef>
        <a:spcAft>
          <a:spcPts val="964"/>
        </a:spcAft>
        <a:buClr>
          <a:srgbClr val="000000"/>
        </a:buClr>
        <a:buSzPct val="100000"/>
        <a:buFont typeface="Times New Roman" panose="02020603050405020304" pitchFamily="18" charset="0"/>
        <a:defRPr sz="2177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89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1996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89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89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89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2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989139"/>
            <a:ext cx="109728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431800" y="115889"/>
            <a:ext cx="1132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400" i="1">
                <a:solidFill>
                  <a:srgbClr val="FFFFFF"/>
                </a:solidFill>
              </a:rPr>
              <a:t>Raymond A. Serway, John W. Jewett, Jr. </a:t>
            </a:r>
            <a:r>
              <a:rPr lang="it-IT" altLang="it-IT" sz="1400" i="1">
                <a:solidFill>
                  <a:srgbClr val="FFFFFF"/>
                </a:solidFill>
              </a:rPr>
              <a:t>- Fisica per Scienze ed Ingegneria -  Volume 1–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67" y="5949950"/>
            <a:ext cx="1193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125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2.xml"/><Relationship Id="rId7" Type="http://schemas.openxmlformats.org/officeDocument/2006/relationships/chart" Target="../charts/chart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09272" y="689547"/>
            <a:ext cx="4836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smtClean="0"/>
              <a:t>Diagrammi ed equazioni</a:t>
            </a:r>
            <a:endParaRPr lang="it-IT" sz="3600" b="1"/>
          </a:p>
        </p:txBody>
      </p:sp>
      <p:sp>
        <p:nvSpPr>
          <p:cNvPr id="4" name="CasellaDiTesto 3"/>
          <p:cNvSpPr txBox="1"/>
          <p:nvPr/>
        </p:nvSpPr>
        <p:spPr>
          <a:xfrm>
            <a:off x="1126762" y="2101123"/>
            <a:ext cx="234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Piano Inclinato</a:t>
            </a:r>
            <a:endParaRPr lang="it-IT" sz="2800"/>
          </a:p>
        </p:txBody>
      </p:sp>
      <p:sp>
        <p:nvSpPr>
          <p:cNvPr id="5" name="CasellaDiTesto 4"/>
          <p:cNvSpPr txBox="1"/>
          <p:nvPr/>
        </p:nvSpPr>
        <p:spPr>
          <a:xfrm>
            <a:off x="1155465" y="2793174"/>
            <a:ext cx="2270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Massa e molla</a:t>
            </a: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21472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032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218" y="0"/>
            <a:ext cx="4147128" cy="677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2978" r="51691" b="90355"/>
          <a:stretch/>
        </p:blipFill>
        <p:spPr>
          <a:xfrm>
            <a:off x="4649819" y="201041"/>
            <a:ext cx="3971507" cy="8722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8652" r="52276" b="84681"/>
          <a:stretch/>
        </p:blipFill>
        <p:spPr>
          <a:xfrm>
            <a:off x="4649819" y="1138137"/>
            <a:ext cx="3971507" cy="8722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15319" r="51301" b="78014"/>
          <a:stretch/>
        </p:blipFill>
        <p:spPr>
          <a:xfrm>
            <a:off x="4649819" y="2062770"/>
            <a:ext cx="3971507" cy="87224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3" t="45675" r="13586" b="47091"/>
          <a:stretch/>
        </p:blipFill>
        <p:spPr>
          <a:xfrm>
            <a:off x="9918968" y="4702412"/>
            <a:ext cx="2096217" cy="71589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7" t="51349" r="13511" b="40896"/>
          <a:stretch/>
        </p:blipFill>
        <p:spPr>
          <a:xfrm>
            <a:off x="5235247" y="3210723"/>
            <a:ext cx="6167044" cy="12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457589"/>
              </p:ext>
            </p:extLst>
          </p:nvPr>
        </p:nvGraphicFramePr>
        <p:xfrm>
          <a:off x="1487490" y="332656"/>
          <a:ext cx="9368415" cy="288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576053" y="371703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prstClr val="black"/>
                </a:solidFill>
              </a:rPr>
              <a:t>T   =   20s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76053" y="4211796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>
                <a:solidFill>
                  <a:prstClr val="black"/>
                </a:solidFill>
              </a:rPr>
              <a:t>   =   2</a:t>
            </a:r>
            <a:r>
              <a:rPr lang="it-IT">
                <a:solidFill>
                  <a:prstClr val="black"/>
                </a:solidFill>
                <a:latin typeface="Symbol" panose="05050102010706020507" pitchFamily="18" charset="2"/>
              </a:rPr>
              <a:t>p</a:t>
            </a:r>
            <a:r>
              <a:rPr lang="it-IT">
                <a:solidFill>
                  <a:prstClr val="black"/>
                </a:solidFill>
              </a:rPr>
              <a:t>/20   =    </a:t>
            </a:r>
            <a:r>
              <a:rPr lang="it-IT" smtClean="0">
                <a:solidFill>
                  <a:prstClr val="black"/>
                </a:solidFill>
              </a:rPr>
              <a:t>0.314 s</a:t>
            </a:r>
            <a:r>
              <a:rPr lang="it-IT" baseline="30000" smtClean="0">
                <a:solidFill>
                  <a:prstClr val="black"/>
                </a:solidFill>
              </a:rPr>
              <a:t>-1</a:t>
            </a:r>
            <a:endParaRPr lang="it-IT" baseline="30000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611555" y="4859868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prstClr val="black"/>
                </a:solidFill>
              </a:rPr>
              <a:t>f</a:t>
            </a:r>
            <a:r>
              <a:rPr lang="it-IT" smtClean="0">
                <a:solidFill>
                  <a:prstClr val="black"/>
                </a:solidFill>
              </a:rPr>
              <a:t>   =   1/20  =  0.050  Hz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79511" y="3615410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solidFill>
                  <a:prstClr val="black"/>
                </a:solidFill>
              </a:rPr>
              <a:t>x</a:t>
            </a:r>
            <a:r>
              <a:rPr lang="it-IT" sz="2400" smtClean="0">
                <a:solidFill>
                  <a:prstClr val="black"/>
                </a:solidFill>
              </a:rPr>
              <a:t>  =   A  sen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79512" y="4407495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smtClean="0">
                <a:solidFill>
                  <a:prstClr val="black"/>
                </a:solidFill>
              </a:rPr>
              <a:t>A  =   10 m</a:t>
            </a:r>
            <a:endParaRPr lang="it-IT" sz="200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561060" y="5427214"/>
            <a:ext cx="211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/>
            <a:r>
              <a:rPr lang="it-IT" sz="20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000" baseline="30000" smtClean="0">
                <a:solidFill>
                  <a:prstClr val="black"/>
                </a:solidFill>
                <a:latin typeface="Symbol" panose="05050102010706020507" pitchFamily="18" charset="2"/>
              </a:rPr>
              <a:t>2</a:t>
            </a:r>
            <a:r>
              <a:rPr lang="it-IT" sz="2000" smtClean="0">
                <a:solidFill>
                  <a:prstClr val="black"/>
                </a:solidFill>
                <a:latin typeface="Symbol" panose="05050102010706020507" pitchFamily="18" charset="2"/>
              </a:rPr>
              <a:t>    =   </a:t>
            </a:r>
            <a:r>
              <a:rPr lang="it-IT" sz="2000" smtClean="0"/>
              <a:t>0.0987 s</a:t>
            </a:r>
            <a:r>
              <a:rPr lang="it-IT" sz="2000" baseline="30000" smtClean="0"/>
              <a:t>-2</a:t>
            </a:r>
            <a:endParaRPr lang="it-IT" sz="2000" baseline="30000">
              <a:solidFill>
                <a:srgbClr val="0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611555" y="5987594"/>
            <a:ext cx="4559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it-IT" sz="2000" smtClean="0"/>
              <a:t>Es.:   k = 0.0987  N/m    m = 1 kg  </a:t>
            </a:r>
            <a:endParaRPr lang="it-IT" sz="2000" baseline="30000">
              <a:solidFill>
                <a:srgbClr val="0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25991" y="5177802"/>
            <a:ext cx="3004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/>
              <a:t>da dove parte il moto?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73461" y="5869842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/>
              <a:t>R:  da x=0</a:t>
            </a:r>
          </a:p>
        </p:txBody>
      </p:sp>
    </p:spTree>
    <p:extLst>
      <p:ext uri="{BB962C8B-B14F-4D97-AF65-F5344CB8AC3E}">
        <p14:creationId xmlns:p14="http://schemas.microsoft.com/office/powerpoint/2010/main" val="132478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79511" y="3615410"/>
            <a:ext cx="327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solidFill>
                  <a:prstClr val="black"/>
                </a:solidFill>
              </a:rPr>
              <a:t>x</a:t>
            </a:r>
            <a:r>
              <a:rPr lang="it-IT" sz="2400" smtClean="0">
                <a:solidFill>
                  <a:prstClr val="black"/>
                </a:solidFill>
              </a:rPr>
              <a:t>  =   A  sen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 + B cos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79512" y="4407495"/>
            <a:ext cx="1298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smtClean="0">
                <a:solidFill>
                  <a:prstClr val="black"/>
                </a:solidFill>
              </a:rPr>
              <a:t>Ampiezza?</a:t>
            </a:r>
            <a:endParaRPr lang="it-IT" sz="200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13046" y="4418248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>
                <a:solidFill>
                  <a:prstClr val="black"/>
                </a:solidFill>
              </a:rPr>
              <a:t>C</a:t>
            </a:r>
            <a:r>
              <a:rPr lang="it-IT" sz="2000" smtClean="0">
                <a:solidFill>
                  <a:prstClr val="black"/>
                </a:solidFill>
              </a:rPr>
              <a:t> =   10 m</a:t>
            </a:r>
            <a:endParaRPr lang="it-IT" sz="200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76053" y="371703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prstClr val="black"/>
                </a:solidFill>
              </a:rPr>
              <a:t>periodo?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842066" y="3684766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prstClr val="black"/>
                </a:solidFill>
              </a:rPr>
              <a:t>T   =   20s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5991" y="5177802"/>
            <a:ext cx="3004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/>
              <a:t>da dove parte il moto?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73461" y="5869842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/>
              <a:t>R:  da x = B = </a:t>
            </a:r>
            <a:r>
              <a:rPr lang="it-IT" sz="2400" smtClean="0"/>
              <a:t>5 m</a:t>
            </a:r>
            <a:endParaRPr lang="it-IT" sz="240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6576053" y="4356693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solidFill>
                  <a:prstClr val="black"/>
                </a:solidFill>
              </a:rPr>
              <a:t>x</a:t>
            </a:r>
            <a:r>
              <a:rPr lang="it-IT" sz="2400" smtClean="0">
                <a:solidFill>
                  <a:prstClr val="black"/>
                </a:solidFill>
              </a:rPr>
              <a:t>  =   C  sen (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 +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it-IT" sz="2400" smtClean="0">
                <a:solidFill>
                  <a:prstClr val="black"/>
                </a:solidFill>
              </a:rPr>
              <a:t>)</a:t>
            </a:r>
            <a:endParaRPr lang="it-IT" sz="2400">
              <a:solidFill>
                <a:prstClr val="black"/>
              </a:solidFill>
            </a:endParaRP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553113"/>
              </p:ext>
            </p:extLst>
          </p:nvPr>
        </p:nvGraphicFramePr>
        <p:xfrm>
          <a:off x="1567483" y="543394"/>
          <a:ext cx="89614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6606033" y="5045597"/>
                <a:ext cx="1902124" cy="506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smtClean="0">
                    <a:solidFill>
                      <a:prstClr val="black"/>
                    </a:solidFill>
                  </a:rPr>
                  <a:t>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it-IT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it-IT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it-IT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it-IT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033" y="5045597"/>
                <a:ext cx="1902124" cy="506805"/>
              </a:xfrm>
              <a:prstGeom prst="rect">
                <a:avLst/>
              </a:prstGeom>
              <a:blipFill rotWithShape="1">
                <a:blip r:embed="rId3"/>
                <a:stretch>
                  <a:fillRect l="-5128" b="-277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6576053" y="5639467"/>
            <a:ext cx="439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/>
              <a:t>quale velocità ha il punto mobile?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8820820" y="5042007"/>
                <a:ext cx="2988895" cy="506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8.66</m:t>
                            </m:r>
                          </m:e>
                          <m:sup>
                            <m:r>
                              <a:rPr lang="it-IT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it-IT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it-IT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sz="2400" smtClean="0">
                    <a:solidFill>
                      <a:prstClr val="black"/>
                    </a:solidFill>
                  </a:rPr>
                  <a:t> = 10 m</a:t>
                </a:r>
                <a:endParaRPr lang="it-IT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820" y="5042007"/>
                <a:ext cx="2988895" cy="506805"/>
              </a:xfrm>
              <a:prstGeom prst="rect">
                <a:avLst/>
              </a:prstGeom>
              <a:blipFill rotWithShape="1">
                <a:blip r:embed="rId4"/>
                <a:stretch>
                  <a:fillRect l="-1020" r="-2245" b="-277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0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  <p:bldP spid="1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742644"/>
              </p:ext>
            </p:extLst>
          </p:nvPr>
        </p:nvGraphicFramePr>
        <p:xfrm>
          <a:off x="1486867" y="3061742"/>
          <a:ext cx="94109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679511" y="6013587"/>
            <a:ext cx="327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solidFill>
                  <a:prstClr val="black"/>
                </a:solidFill>
              </a:rPr>
              <a:t>x</a:t>
            </a:r>
            <a:r>
              <a:rPr lang="it-IT" sz="2400" smtClean="0">
                <a:solidFill>
                  <a:prstClr val="black"/>
                </a:solidFill>
              </a:rPr>
              <a:t>  =   A  sen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 + B cos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98531" y="6031077"/>
            <a:ext cx="3774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v</a:t>
            </a:r>
            <a:r>
              <a:rPr lang="it-IT" sz="2400" baseline="-25000" smtClean="0">
                <a:solidFill>
                  <a:prstClr val="black"/>
                </a:solidFill>
              </a:rPr>
              <a:t>x</a:t>
            </a:r>
            <a:r>
              <a:rPr lang="it-IT" sz="2400" smtClean="0">
                <a:solidFill>
                  <a:prstClr val="black"/>
                </a:solidFill>
              </a:rPr>
              <a:t>  =   A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  cos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 - B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 sen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228722"/>
              </p:ext>
            </p:extLst>
          </p:nvPr>
        </p:nvGraphicFramePr>
        <p:xfrm>
          <a:off x="1435398" y="363511"/>
          <a:ext cx="944746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2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368932"/>
              </p:ext>
            </p:extLst>
          </p:nvPr>
        </p:nvGraphicFramePr>
        <p:xfrm>
          <a:off x="1486867" y="363512"/>
          <a:ext cx="94109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517062" y="3572690"/>
            <a:ext cx="3774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v</a:t>
            </a:r>
            <a:r>
              <a:rPr lang="it-IT" sz="2400" baseline="-25000" smtClean="0">
                <a:solidFill>
                  <a:prstClr val="black"/>
                </a:solidFill>
              </a:rPr>
              <a:t>x</a:t>
            </a:r>
            <a:r>
              <a:rPr lang="it-IT" sz="2400" smtClean="0">
                <a:solidFill>
                  <a:prstClr val="black"/>
                </a:solidFill>
              </a:rPr>
              <a:t>  =   A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  cos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 - B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 sen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34552" y="4189780"/>
            <a:ext cx="496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v</a:t>
            </a:r>
            <a:r>
              <a:rPr lang="it-IT" sz="2400" baseline="-25000" smtClean="0">
                <a:solidFill>
                  <a:prstClr val="black"/>
                </a:solidFill>
              </a:rPr>
              <a:t>MAX</a:t>
            </a:r>
            <a:r>
              <a:rPr lang="it-IT" sz="2400" smtClean="0">
                <a:solidFill>
                  <a:prstClr val="black"/>
                </a:solidFill>
              </a:rPr>
              <a:t>  =   C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  </a:t>
            </a:r>
            <a:r>
              <a:rPr lang="it-IT" sz="2400" smtClean="0">
                <a:solidFill>
                  <a:prstClr val="black"/>
                </a:solidFill>
              </a:rPr>
              <a:t>= 10 * 0.314  = 3.14 m/s 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51767" y="3560200"/>
            <a:ext cx="2480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 =   C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  cos </a:t>
            </a:r>
            <a:r>
              <a:rPr lang="it-IT" sz="2400">
                <a:solidFill>
                  <a:prstClr val="black"/>
                </a:solidFill>
              </a:rPr>
              <a:t>(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 +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it-IT" sz="2400" smtClean="0">
                <a:solidFill>
                  <a:prstClr val="black"/>
                </a:solidFill>
              </a:rPr>
              <a:t>)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027" y="4874969"/>
            <a:ext cx="5970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/>
              <a:t>quale velocità ha il punto mobile all’istante 0 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29816" y="5508919"/>
            <a:ext cx="4938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v</a:t>
            </a:r>
            <a:r>
              <a:rPr lang="it-IT" sz="2400" baseline="-25000">
                <a:solidFill>
                  <a:prstClr val="black"/>
                </a:solidFill>
              </a:rPr>
              <a:t>0</a:t>
            </a:r>
            <a:r>
              <a:rPr lang="it-IT" sz="2400" smtClean="0">
                <a:solidFill>
                  <a:prstClr val="black"/>
                </a:solidFill>
              </a:rPr>
              <a:t>  =   A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  =  8.66 * 0.314  =   2.72 m/s 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101288" y="3091605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solidFill>
                  <a:prstClr val="black"/>
                </a:solidFill>
              </a:rPr>
              <a:t>x</a:t>
            </a:r>
            <a:r>
              <a:rPr lang="it-IT" sz="2400" smtClean="0">
                <a:solidFill>
                  <a:prstClr val="black"/>
                </a:solidFill>
              </a:rPr>
              <a:t>  =   C  sen (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 +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it-IT" sz="2400" smtClean="0">
                <a:solidFill>
                  <a:prstClr val="black"/>
                </a:solidFill>
              </a:rPr>
              <a:t>)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668483" y="5978113"/>
            <a:ext cx="5130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/>
              <a:t>quale accelerazione ha il punto mobile?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6792170" y="4021865"/>
            <a:ext cx="5201755" cy="1824299"/>
            <a:chOff x="6792170" y="4021865"/>
            <a:chExt cx="5201755" cy="1824299"/>
          </a:xfrm>
        </p:grpSpPr>
        <p:sp>
          <p:nvSpPr>
            <p:cNvPr id="10" name="CasellaDiTesto 9"/>
            <p:cNvSpPr txBox="1"/>
            <p:nvPr/>
          </p:nvSpPr>
          <p:spPr>
            <a:xfrm>
              <a:off x="7291291" y="4183547"/>
              <a:ext cx="2820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smtClean="0">
                  <a:solidFill>
                    <a:prstClr val="black"/>
                  </a:solidFill>
                </a:rPr>
                <a:t>v</a:t>
              </a:r>
              <a:r>
                <a:rPr lang="it-IT" sz="2400" baseline="-25000">
                  <a:solidFill>
                    <a:prstClr val="black"/>
                  </a:solidFill>
                </a:rPr>
                <a:t>0</a:t>
              </a:r>
              <a:r>
                <a:rPr lang="it-IT" sz="2400" smtClean="0">
                  <a:solidFill>
                    <a:prstClr val="black"/>
                  </a:solidFill>
                </a:rPr>
                <a:t>  =   A</a:t>
              </a:r>
              <a:r>
                <a:rPr lang="it-IT" sz="2400">
                  <a:solidFill>
                    <a:prstClr val="black"/>
                  </a:solidFill>
                  <a:latin typeface="Symbol" panose="05050102010706020507" pitchFamily="18" charset="2"/>
                </a:rPr>
                <a:t>w</a:t>
              </a:r>
              <a:r>
                <a:rPr lang="it-IT" sz="2400">
                  <a:solidFill>
                    <a:prstClr val="black"/>
                  </a:solidFill>
                </a:rPr>
                <a:t>  = C</a:t>
              </a:r>
              <a:r>
                <a:rPr lang="it-IT" sz="2400">
                  <a:solidFill>
                    <a:prstClr val="black"/>
                  </a:solidFill>
                  <a:latin typeface="Symbol" panose="05050102010706020507" pitchFamily="18" charset="2"/>
                </a:rPr>
                <a:t>w</a:t>
              </a:r>
              <a:r>
                <a:rPr lang="it-IT" sz="2400">
                  <a:solidFill>
                    <a:prstClr val="black"/>
                  </a:solidFill>
                </a:rPr>
                <a:t>  </a:t>
              </a:r>
              <a:r>
                <a:rPr lang="it-IT" sz="2400" smtClean="0">
                  <a:solidFill>
                    <a:prstClr val="black"/>
                  </a:solidFill>
                </a:rPr>
                <a:t>cos</a:t>
              </a:r>
              <a:r>
                <a:rPr lang="it-IT" sz="2400" smtClean="0">
                  <a:solidFill>
                    <a:prstClr val="black"/>
                  </a:solidFill>
                  <a:latin typeface="Symbol" panose="05050102010706020507" pitchFamily="18" charset="2"/>
                </a:rPr>
                <a:t>d</a:t>
              </a:r>
              <a:r>
                <a:rPr lang="it-IT" sz="2400" smtClean="0">
                  <a:solidFill>
                    <a:prstClr val="black"/>
                  </a:solidFill>
                </a:rPr>
                <a:t> </a:t>
              </a:r>
              <a:endParaRPr lang="it-IT" sz="2400">
                <a:solidFill>
                  <a:prstClr val="black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9290300" y="4687755"/>
              <a:ext cx="27036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smtClean="0">
                  <a:solidFill>
                    <a:prstClr val="black"/>
                  </a:solidFill>
                </a:rPr>
                <a:t>cos</a:t>
              </a:r>
              <a:r>
                <a:rPr lang="it-IT" sz="2400" smtClean="0">
                  <a:solidFill>
                    <a:prstClr val="black"/>
                  </a:solidFill>
                  <a:latin typeface="Symbol" panose="05050102010706020507" pitchFamily="18" charset="2"/>
                </a:rPr>
                <a:t>d </a:t>
              </a:r>
              <a:r>
                <a:rPr lang="it-IT" sz="2400" smtClean="0">
                  <a:solidFill>
                    <a:prstClr val="black"/>
                  </a:solidFill>
                </a:rPr>
                <a:t>= A/C  =  0.866 </a:t>
              </a:r>
              <a:endParaRPr lang="it-IT" sz="2400">
                <a:solidFill>
                  <a:prstClr val="black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638431" y="5209118"/>
              <a:ext cx="13067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Symbol"/>
                <a:buChar char="d"/>
              </a:pPr>
              <a:r>
                <a:rPr lang="it-IT" sz="2400" smtClean="0">
                  <a:solidFill>
                    <a:prstClr val="black"/>
                  </a:solidFill>
                </a:rPr>
                <a:t>=   30°</a:t>
              </a: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6792170" y="4021865"/>
              <a:ext cx="5201755" cy="18242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918002"/>
              </p:ext>
            </p:extLst>
          </p:nvPr>
        </p:nvGraphicFramePr>
        <p:xfrm>
          <a:off x="1450389" y="3031761"/>
          <a:ext cx="94324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362633"/>
              </p:ext>
            </p:extLst>
          </p:nvPr>
        </p:nvGraphicFramePr>
        <p:xfrm>
          <a:off x="1486867" y="363512"/>
          <a:ext cx="94109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247240" y="6051098"/>
            <a:ext cx="3774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v</a:t>
            </a:r>
            <a:r>
              <a:rPr lang="it-IT" sz="2400" baseline="-25000" smtClean="0">
                <a:solidFill>
                  <a:prstClr val="black"/>
                </a:solidFill>
              </a:rPr>
              <a:t>x</a:t>
            </a:r>
            <a:r>
              <a:rPr lang="it-IT" sz="2400" smtClean="0">
                <a:solidFill>
                  <a:prstClr val="black"/>
                </a:solidFill>
              </a:rPr>
              <a:t>  =   A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  cos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 - B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 sen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66901" y="6057678"/>
            <a:ext cx="41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solidFill>
                  <a:prstClr val="black"/>
                </a:solidFill>
              </a:rPr>
              <a:t>a</a:t>
            </a:r>
            <a:r>
              <a:rPr lang="it-IT" sz="2400" baseline="-25000" smtClean="0">
                <a:solidFill>
                  <a:prstClr val="black"/>
                </a:solidFill>
              </a:rPr>
              <a:t>x</a:t>
            </a:r>
            <a:r>
              <a:rPr lang="it-IT" sz="2400" smtClean="0">
                <a:solidFill>
                  <a:prstClr val="black"/>
                </a:solidFill>
              </a:rPr>
              <a:t>  =  - A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baseline="30000" smtClean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it-IT" sz="2400" smtClean="0">
                <a:solidFill>
                  <a:prstClr val="black"/>
                </a:solidFill>
              </a:rPr>
              <a:t>  sen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 - B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baseline="3000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it-IT" sz="2400" smtClean="0">
                <a:solidFill>
                  <a:prstClr val="black"/>
                </a:solidFill>
              </a:rPr>
              <a:t> cos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87937" y="605767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=   -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baseline="30000" smtClean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it-IT" sz="2400" smtClean="0">
                <a:solidFill>
                  <a:prstClr val="black"/>
                </a:solidFill>
              </a:rPr>
              <a:t>  x</a:t>
            </a:r>
            <a:endParaRPr lang="it-IT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609682"/>
              </p:ext>
            </p:extLst>
          </p:nvPr>
        </p:nvGraphicFramePr>
        <p:xfrm>
          <a:off x="1450389" y="318541"/>
          <a:ext cx="94324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529257" y="3224537"/>
            <a:ext cx="4037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solidFill>
                  <a:prstClr val="black"/>
                </a:solidFill>
              </a:rPr>
              <a:t>a</a:t>
            </a:r>
            <a:r>
              <a:rPr lang="it-IT" sz="2400" baseline="-25000" smtClean="0">
                <a:solidFill>
                  <a:prstClr val="black"/>
                </a:solidFill>
              </a:rPr>
              <a:t>x</a:t>
            </a:r>
            <a:r>
              <a:rPr lang="it-IT" sz="2400" smtClean="0">
                <a:solidFill>
                  <a:prstClr val="black"/>
                </a:solidFill>
              </a:rPr>
              <a:t>  =  - A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baseline="30000" smtClean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it-IT" sz="2400" smtClean="0">
                <a:solidFill>
                  <a:prstClr val="black"/>
                </a:solidFill>
              </a:rPr>
              <a:t>  sen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 - B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baseline="3000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it-IT" sz="2400" smtClean="0">
                <a:solidFill>
                  <a:prstClr val="black"/>
                </a:solidFill>
              </a:rPr>
              <a:t> cos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701669" y="3224537"/>
            <a:ext cx="277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 =   - C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baseline="30000" smtClean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it-IT" sz="2400" smtClean="0">
                <a:solidFill>
                  <a:prstClr val="black"/>
                </a:solidFill>
              </a:rPr>
              <a:t>  sen </a:t>
            </a:r>
            <a:r>
              <a:rPr lang="it-IT" sz="2400">
                <a:solidFill>
                  <a:prstClr val="black"/>
                </a:solidFill>
              </a:rPr>
              <a:t>(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 +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it-IT" sz="2400" smtClean="0">
                <a:solidFill>
                  <a:prstClr val="black"/>
                </a:solidFill>
              </a:rPr>
              <a:t>)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84650" y="3958947"/>
            <a:ext cx="641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solidFill>
                  <a:prstClr val="black"/>
                </a:solidFill>
              </a:rPr>
              <a:t>a</a:t>
            </a:r>
            <a:r>
              <a:rPr lang="it-IT" sz="2400" baseline="-25000" smtClean="0">
                <a:solidFill>
                  <a:prstClr val="black"/>
                </a:solidFill>
              </a:rPr>
              <a:t>MAX</a:t>
            </a:r>
            <a:r>
              <a:rPr lang="it-IT" sz="2400" smtClean="0">
                <a:solidFill>
                  <a:prstClr val="black"/>
                </a:solidFill>
              </a:rPr>
              <a:t>  =   C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baseline="3000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  </a:t>
            </a:r>
            <a:r>
              <a:rPr lang="it-IT" sz="2400" smtClean="0">
                <a:solidFill>
                  <a:prstClr val="black"/>
                </a:solidFill>
              </a:rPr>
              <a:t>= 10 * 0.314</a:t>
            </a:r>
            <a:r>
              <a:rPr lang="it-IT" sz="2400" baseline="3000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it-IT" sz="2400" smtClean="0">
                <a:solidFill>
                  <a:prstClr val="black"/>
                </a:solidFill>
              </a:rPr>
              <a:t>  = </a:t>
            </a:r>
            <a:r>
              <a:rPr lang="it-IT" sz="2400" smtClean="0"/>
              <a:t>0.987 </a:t>
            </a:r>
            <a:r>
              <a:rPr lang="it-IT" sz="2400" smtClean="0">
                <a:solidFill>
                  <a:prstClr val="black"/>
                </a:solidFill>
              </a:rPr>
              <a:t>m/s</a:t>
            </a:r>
            <a:r>
              <a:rPr lang="it-IT" sz="2400" baseline="30000" smtClean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it-IT" sz="2400" smtClean="0">
                <a:solidFill>
                  <a:prstClr val="black"/>
                </a:solidFill>
              </a:rPr>
              <a:t> 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0027" y="4874969"/>
            <a:ext cx="709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/>
              <a:t>quale accelerazione ha il punto mobile all’istante </a:t>
            </a:r>
            <a:r>
              <a:rPr lang="it-IT" sz="2400" smtClean="0"/>
              <a:t>t = 0 </a:t>
            </a:r>
            <a:r>
              <a:rPr lang="it-IT" sz="2400" smtClean="0"/>
              <a:t>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29816" y="5508919"/>
            <a:ext cx="5066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solidFill>
                  <a:prstClr val="black"/>
                </a:solidFill>
              </a:rPr>
              <a:t>a</a:t>
            </a:r>
            <a:r>
              <a:rPr lang="it-IT" sz="2400" baseline="-25000" smtClean="0">
                <a:solidFill>
                  <a:prstClr val="black"/>
                </a:solidFill>
              </a:rPr>
              <a:t>0</a:t>
            </a:r>
            <a:r>
              <a:rPr lang="it-IT" sz="2400" smtClean="0">
                <a:solidFill>
                  <a:prstClr val="black"/>
                </a:solidFill>
              </a:rPr>
              <a:t>  = - B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baseline="3000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it-IT" sz="2400" smtClean="0">
                <a:solidFill>
                  <a:prstClr val="black"/>
                </a:solidFill>
              </a:rPr>
              <a:t>  =  5 * 0.314</a:t>
            </a:r>
            <a:r>
              <a:rPr lang="it-IT" sz="2400" baseline="3000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it-IT" sz="2400" smtClean="0">
                <a:solidFill>
                  <a:prstClr val="black"/>
                </a:solidFill>
              </a:rPr>
              <a:t>  = - 0.493 m/s</a:t>
            </a:r>
            <a:r>
              <a:rPr lang="it-IT" sz="2400" baseline="30000" smtClean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it-IT" sz="2400" smtClean="0">
                <a:solidFill>
                  <a:prstClr val="black"/>
                </a:solidFill>
              </a:rPr>
              <a:t> </a:t>
            </a:r>
            <a:endParaRPr lang="it-IT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54128" y="1170884"/>
            <a:ext cx="5951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sen </a:t>
            </a:r>
            <a:r>
              <a:rPr lang="it-IT" sz="2400">
                <a:solidFill>
                  <a:prstClr val="black"/>
                </a:solidFill>
              </a:rPr>
              <a:t>(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 </a:t>
            </a:r>
            <a:r>
              <a:rPr lang="it-IT" sz="2400" smtClean="0">
                <a:solidFill>
                  <a:prstClr val="black"/>
                </a:solidFill>
              </a:rPr>
              <a:t>+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it-IT" sz="2400" smtClean="0">
                <a:solidFill>
                  <a:prstClr val="black"/>
                </a:solidFill>
              </a:rPr>
              <a:t>)  =  sen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   cos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 d</a:t>
            </a:r>
            <a:r>
              <a:rPr lang="it-IT" sz="2400" smtClean="0">
                <a:solidFill>
                  <a:prstClr val="black"/>
                </a:solidFill>
              </a:rPr>
              <a:t>   +   cos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</a:t>
            </a:r>
            <a:r>
              <a:rPr lang="it-IT" sz="2400" smtClean="0">
                <a:solidFill>
                  <a:prstClr val="black"/>
                </a:solidFill>
              </a:rPr>
              <a:t>   sen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54128" y="1951502"/>
            <a:ext cx="508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A  sen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 + B cos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  =   C sen(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 +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d)  =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0319" y="2559657"/>
            <a:ext cx="4829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=  C sen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 smtClean="0">
                <a:solidFill>
                  <a:prstClr val="black"/>
                </a:solidFill>
              </a:rPr>
              <a:t>t   cos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 d</a:t>
            </a:r>
            <a:r>
              <a:rPr lang="it-IT" sz="2400" smtClean="0">
                <a:solidFill>
                  <a:prstClr val="black"/>
                </a:solidFill>
              </a:rPr>
              <a:t>   +   C cos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</a:t>
            </a:r>
            <a:r>
              <a:rPr lang="it-IT" sz="2400" smtClean="0">
                <a:solidFill>
                  <a:prstClr val="black"/>
                </a:solidFill>
              </a:rPr>
              <a:t>   sen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02761" y="3527967"/>
            <a:ext cx="3577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A  sen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  = </a:t>
            </a:r>
            <a:r>
              <a:rPr lang="it-IT" sz="2400" smtClean="0">
                <a:solidFill>
                  <a:prstClr val="black"/>
                </a:solidFill>
              </a:rPr>
              <a:t>C </a:t>
            </a:r>
            <a:r>
              <a:rPr lang="it-IT" sz="2400">
                <a:solidFill>
                  <a:prstClr val="black"/>
                </a:solidFill>
              </a:rPr>
              <a:t>sen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   cos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23446" y="4195172"/>
            <a:ext cx="353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B </a:t>
            </a:r>
            <a:r>
              <a:rPr lang="it-IT" sz="2400">
                <a:solidFill>
                  <a:prstClr val="black"/>
                </a:solidFill>
              </a:rPr>
              <a:t>cos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  </a:t>
            </a:r>
            <a:r>
              <a:rPr lang="it-IT" sz="2400" smtClean="0">
                <a:solidFill>
                  <a:prstClr val="black"/>
                </a:solidFill>
              </a:rPr>
              <a:t>=  </a:t>
            </a:r>
            <a:r>
              <a:rPr lang="it-IT" sz="2400">
                <a:solidFill>
                  <a:prstClr val="black"/>
                </a:solidFill>
              </a:rPr>
              <a:t>C cos 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it-IT" sz="2400">
                <a:solidFill>
                  <a:prstClr val="black"/>
                </a:solidFill>
              </a:rPr>
              <a:t>t   sen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333756" y="3527964"/>
            <a:ext cx="1663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A  </a:t>
            </a:r>
            <a:r>
              <a:rPr lang="it-IT" sz="2400">
                <a:solidFill>
                  <a:prstClr val="black"/>
                </a:solidFill>
              </a:rPr>
              <a:t>= </a:t>
            </a:r>
            <a:r>
              <a:rPr lang="it-IT" sz="2400" smtClean="0">
                <a:solidFill>
                  <a:prstClr val="black"/>
                </a:solidFill>
              </a:rPr>
              <a:t> C </a:t>
            </a:r>
            <a:r>
              <a:rPr lang="it-IT" sz="2400">
                <a:solidFill>
                  <a:prstClr val="black"/>
                </a:solidFill>
              </a:rPr>
              <a:t>cos</a:t>
            </a:r>
            <a:r>
              <a:rPr lang="it-IT" sz="240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331605" y="4195595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B  =  C sen </a:t>
            </a:r>
            <a:r>
              <a:rPr lang="it-IT" sz="240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36481" y="4827365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prstClr val="black"/>
                </a:solidFill>
              </a:rPr>
              <a:t>A</a:t>
            </a:r>
            <a:r>
              <a:rPr lang="it-IT" sz="2400" baseline="30000">
                <a:solidFill>
                  <a:prstClr val="black"/>
                </a:solidFill>
              </a:rPr>
              <a:t>2</a:t>
            </a:r>
            <a:r>
              <a:rPr lang="it-IT" sz="2400" smtClean="0">
                <a:solidFill>
                  <a:prstClr val="black"/>
                </a:solidFill>
              </a:rPr>
              <a:t> + B</a:t>
            </a:r>
            <a:r>
              <a:rPr lang="it-IT" sz="2400" baseline="30000" smtClean="0">
                <a:solidFill>
                  <a:prstClr val="black"/>
                </a:solidFill>
              </a:rPr>
              <a:t>2</a:t>
            </a:r>
            <a:r>
              <a:rPr lang="it-IT" sz="2400" smtClean="0">
                <a:solidFill>
                  <a:prstClr val="black"/>
                </a:solidFill>
              </a:rPr>
              <a:t> </a:t>
            </a:r>
            <a:r>
              <a:rPr lang="it-IT" sz="2400">
                <a:solidFill>
                  <a:prstClr val="black"/>
                </a:solidFill>
              </a:rPr>
              <a:t>= </a:t>
            </a:r>
            <a:r>
              <a:rPr lang="it-IT" sz="2400" smtClean="0">
                <a:solidFill>
                  <a:prstClr val="black"/>
                </a:solidFill>
              </a:rPr>
              <a:t> C</a:t>
            </a:r>
            <a:r>
              <a:rPr lang="it-IT" sz="2400" baseline="30000" smtClean="0">
                <a:solidFill>
                  <a:prstClr val="black"/>
                </a:solidFill>
              </a:rPr>
              <a:t>2</a:t>
            </a:r>
            <a:endParaRPr lang="it-IT" sz="240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338979" y="5524154"/>
                <a:ext cx="1297150" cy="789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it-IT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it-IT" sz="2800" smtClean="0">
                    <a:solidFill>
                      <a:prstClr val="black"/>
                    </a:solidFill>
                  </a:rPr>
                  <a:t> </a:t>
                </a:r>
                <a:r>
                  <a:rPr lang="it-IT" sz="2400" smtClean="0">
                    <a:solidFill>
                      <a:prstClr val="black"/>
                    </a:solidFill>
                  </a:rPr>
                  <a:t>= </a:t>
                </a:r>
                <a:r>
                  <a:rPr lang="it-IT" sz="2800" smtClean="0">
                    <a:solidFill>
                      <a:prstClr val="black"/>
                    </a:solidFill>
                  </a:rPr>
                  <a:t> </a:t>
                </a:r>
                <a:r>
                  <a:rPr lang="it-IT" sz="2400" smtClean="0">
                    <a:solidFill>
                      <a:prstClr val="black"/>
                    </a:solidFill>
                  </a:rPr>
                  <a:t>tg</a:t>
                </a:r>
                <a:r>
                  <a:rPr lang="it-IT" sz="2400" smtClean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 d</a:t>
                </a:r>
                <a:endParaRPr lang="it-IT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979" y="5524154"/>
                <a:ext cx="1297150" cy="789062"/>
              </a:xfrm>
              <a:prstGeom prst="rect">
                <a:avLst/>
              </a:prstGeom>
              <a:blipFill rotWithShape="1">
                <a:blip r:embed="rId2"/>
                <a:stretch>
                  <a:fillRect r="-2347" b="-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335383" y="348203"/>
            <a:ext cx="3176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 </a:t>
            </a:r>
            <a:r>
              <a:rPr lang="it-IT" sz="2800" smtClean="0"/>
              <a:t>per trovare C e </a:t>
            </a:r>
            <a:r>
              <a:rPr lang="it-IT" sz="2800">
                <a:solidFill>
                  <a:prstClr val="black"/>
                </a:solidFill>
              </a:rPr>
              <a:t> </a:t>
            </a:r>
            <a:r>
              <a:rPr lang="it-IT" sz="280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it-IT" sz="2800" smtClean="0">
                <a:solidFill>
                  <a:prstClr val="black"/>
                </a:solidFill>
              </a:rPr>
              <a:t> </a:t>
            </a:r>
            <a:r>
              <a:rPr lang="it-IT" sz="2800" smtClean="0"/>
              <a:t>... </a:t>
            </a: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36254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Line 4"/>
          <p:cNvSpPr>
            <a:spLocks noChangeShapeType="1"/>
          </p:cNvSpPr>
          <p:nvPr/>
        </p:nvSpPr>
        <p:spPr bwMode="auto">
          <a:xfrm>
            <a:off x="2502823" y="1468955"/>
            <a:ext cx="0" cy="19931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2535947" y="3462124"/>
            <a:ext cx="463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74" name="Line 6"/>
          <p:cNvSpPr>
            <a:spLocks noChangeShapeType="1"/>
          </p:cNvSpPr>
          <p:nvPr/>
        </p:nvSpPr>
        <p:spPr bwMode="auto">
          <a:xfrm>
            <a:off x="2502824" y="1468955"/>
            <a:ext cx="4670411" cy="19931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 rot="1339167">
            <a:off x="3548373" y="1633132"/>
            <a:ext cx="293791" cy="293791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>
            <a:off x="3646303" y="1762746"/>
            <a:ext cx="0" cy="12745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3693829" y="2455459"/>
            <a:ext cx="651140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m</a:t>
            </a:r>
            <a:r>
              <a:rPr lang="it-IT" altLang="it-IT" sz="2177" b="1">
                <a:solidFill>
                  <a:srgbClr val="000000"/>
                </a:solidFill>
                <a:latin typeface="Verdana" panose="020B0604030504040204" pitchFamily="34" charset="0"/>
              </a:rPr>
              <a:t>g</a:t>
            </a:r>
          </a:p>
        </p:txBody>
      </p:sp>
      <p:sp>
        <p:nvSpPr>
          <p:cNvPr id="263179" name="Line 11"/>
          <p:cNvSpPr>
            <a:spLocks noChangeShapeType="1"/>
          </p:cNvSpPr>
          <p:nvPr/>
        </p:nvSpPr>
        <p:spPr bwMode="auto">
          <a:xfrm>
            <a:off x="3646304" y="1731062"/>
            <a:ext cx="620706" cy="293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80" name="Line 12"/>
          <p:cNvSpPr>
            <a:spLocks noChangeShapeType="1"/>
          </p:cNvSpPr>
          <p:nvPr/>
        </p:nvSpPr>
        <p:spPr bwMode="auto">
          <a:xfrm flipH="1">
            <a:off x="3222899" y="1697940"/>
            <a:ext cx="423404" cy="1143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81" name="Line 13"/>
          <p:cNvSpPr>
            <a:spLocks noChangeShapeType="1"/>
          </p:cNvSpPr>
          <p:nvPr/>
        </p:nvSpPr>
        <p:spPr bwMode="auto">
          <a:xfrm flipV="1">
            <a:off x="2502824" y="260669"/>
            <a:ext cx="555898" cy="1143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82" name="Text Box 14"/>
          <p:cNvSpPr txBox="1">
            <a:spLocks noChangeArrowheads="1"/>
          </p:cNvSpPr>
          <p:nvPr/>
        </p:nvSpPr>
        <p:spPr bwMode="auto">
          <a:xfrm>
            <a:off x="3006876" y="398923"/>
            <a:ext cx="356188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FFFFFF"/>
                </a:solidFill>
                <a:latin typeface="Verdana" panose="020B0604030504040204" pitchFamily="34" charset="0"/>
              </a:rPr>
              <a:t>Y</a:t>
            </a:r>
          </a:p>
        </p:txBody>
      </p:sp>
      <p:sp>
        <p:nvSpPr>
          <p:cNvPr id="263184" name="Text Box 16"/>
          <p:cNvSpPr txBox="1">
            <a:spLocks noChangeArrowheads="1"/>
          </p:cNvSpPr>
          <p:nvPr/>
        </p:nvSpPr>
        <p:spPr bwMode="auto">
          <a:xfrm>
            <a:off x="3006876" y="332676"/>
            <a:ext cx="356188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</a:p>
        </p:txBody>
      </p:sp>
      <p:sp>
        <p:nvSpPr>
          <p:cNvPr id="263185" name="Text Box 17"/>
          <p:cNvSpPr txBox="1">
            <a:spLocks noChangeArrowheads="1"/>
          </p:cNvSpPr>
          <p:nvPr/>
        </p:nvSpPr>
        <p:spPr bwMode="auto">
          <a:xfrm>
            <a:off x="6764231" y="2750690"/>
            <a:ext cx="375424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263186" name="Text Box 18"/>
          <p:cNvSpPr txBox="1">
            <a:spLocks noChangeArrowheads="1"/>
          </p:cNvSpPr>
          <p:nvPr/>
        </p:nvSpPr>
        <p:spPr bwMode="auto">
          <a:xfrm>
            <a:off x="5947665" y="3011357"/>
            <a:ext cx="359394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l-GR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θ</a:t>
            </a:r>
          </a:p>
        </p:txBody>
      </p: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3352512" y="2154467"/>
            <a:ext cx="359394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l-GR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θ</a:t>
            </a:r>
          </a:p>
        </p:txBody>
      </p: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3940094" y="1540963"/>
            <a:ext cx="1593706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mg sin </a:t>
            </a:r>
            <a:r>
              <a:rPr lang="el-GR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θ</a:t>
            </a: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177" b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1523521" y="2096861"/>
            <a:ext cx="1798890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-mg cos </a:t>
            </a:r>
            <a:r>
              <a:rPr lang="el-GR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θ</a:t>
            </a: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177" b="1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</a:p>
        </p:txBody>
      </p:sp>
      <p:sp>
        <p:nvSpPr>
          <p:cNvPr id="263190" name="Text Box 22"/>
          <p:cNvSpPr txBox="1">
            <a:spLocks noChangeArrowheads="1"/>
          </p:cNvSpPr>
          <p:nvPr/>
        </p:nvSpPr>
        <p:spPr bwMode="auto">
          <a:xfrm>
            <a:off x="2027574" y="3617660"/>
            <a:ext cx="9616435" cy="204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814">
                <a:solidFill>
                  <a:srgbClr val="000000"/>
                </a:solidFill>
                <a:latin typeface="Arial" panose="020B0604020202020204" pitchFamily="34" charset="0"/>
              </a:rPr>
              <a:t>Scelta assi: Y perpendic. al piano e </a:t>
            </a:r>
            <a:r>
              <a:rPr lang="it-IT" altLang="it-IT" sz="1814" smtClean="0">
                <a:solidFill>
                  <a:srgbClr val="000000"/>
                </a:solidFill>
                <a:latin typeface="Arial" panose="020B0604020202020204" pitchFamily="34" charset="0"/>
              </a:rPr>
              <a:t>X </a:t>
            </a:r>
            <a:r>
              <a:rPr lang="it-IT" altLang="it-IT" sz="1814">
                <a:solidFill>
                  <a:srgbClr val="000000"/>
                </a:solidFill>
                <a:latin typeface="Arial" panose="020B0604020202020204" pitchFamily="34" charset="0"/>
              </a:rPr>
              <a:t>parallelo al piano.</a:t>
            </a:r>
          </a:p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814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it-IT" altLang="it-IT" sz="1814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814" smtClean="0">
                <a:solidFill>
                  <a:srgbClr val="000000"/>
                </a:solidFill>
                <a:latin typeface="Arial" panose="020B0604020202020204" pitchFamily="34" charset="0"/>
              </a:rPr>
              <a:t>Poiche</a:t>
            </a:r>
            <a:r>
              <a:rPr lang="it-IT" altLang="it-IT" sz="1814">
                <a:solidFill>
                  <a:srgbClr val="000000"/>
                </a:solidFill>
                <a:latin typeface="Arial" panose="020B0604020202020204" pitchFamily="34" charset="0"/>
              </a:rPr>
              <a:t>’ non c’e’ moto</a:t>
            </a:r>
            <a:r>
              <a:rPr lang="it-IT" altLang="it-IT" sz="1814" u="sng">
                <a:solidFill>
                  <a:srgbClr val="000000"/>
                </a:solidFill>
                <a:latin typeface="Arial" panose="020B0604020202020204" pitchFamily="34" charset="0"/>
              </a:rPr>
              <a:t> lungo Y</a:t>
            </a:r>
            <a:r>
              <a:rPr lang="it-IT" altLang="it-IT" sz="1814">
                <a:solidFill>
                  <a:srgbClr val="000000"/>
                </a:solidFill>
                <a:latin typeface="Arial" panose="020B0604020202020204" pitchFamily="34" charset="0"/>
              </a:rPr>
              <a:t>  deve essere  </a:t>
            </a:r>
            <a:r>
              <a:rPr lang="it-IT" altLang="it-IT" sz="1814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</a:t>
            </a:r>
            <a:r>
              <a:rPr lang="it-IT" altLang="it-IT" sz="2177" b="1" smtClean="0">
                <a:solidFill>
                  <a:srgbClr val="000000"/>
                </a:solidFill>
                <a:latin typeface="Verdana" panose="020B0604030504040204" pitchFamily="34" charset="0"/>
              </a:rPr>
              <a:t>– </a:t>
            </a: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mg cos </a:t>
            </a:r>
            <a:r>
              <a:rPr lang="el-GR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θ</a:t>
            </a: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177" b="1">
                <a:solidFill>
                  <a:srgbClr val="000000"/>
                </a:solidFill>
                <a:latin typeface="Verdana" panose="020B0604030504040204" pitchFamily="34" charset="0"/>
              </a:rPr>
              <a:t>j </a:t>
            </a: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it-IT" altLang="it-IT" sz="2177" b="1">
                <a:solidFill>
                  <a:srgbClr val="000000"/>
                </a:solidFill>
                <a:latin typeface="Verdana" panose="020B0604030504040204" pitchFamily="34" charset="0"/>
              </a:rPr>
              <a:t> R = 0 </a:t>
            </a:r>
            <a:endParaRPr lang="it-IT" altLang="it-IT" sz="2177" b="1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2177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814">
                <a:solidFill>
                  <a:srgbClr val="000000"/>
                </a:solidFill>
                <a:latin typeface="Arial" panose="020B0604020202020204" pitchFamily="34" charset="0"/>
              </a:rPr>
              <a:t>L”unica componente efficace e’ quella di </a:t>
            </a:r>
            <a:r>
              <a:rPr lang="it-IT" altLang="it-IT" sz="1814" smtClean="0">
                <a:solidFill>
                  <a:srgbClr val="000000"/>
                </a:solidFill>
                <a:latin typeface="Arial" panose="020B0604020202020204" pitchFamily="34" charset="0"/>
              </a:rPr>
              <a:t>mg </a:t>
            </a:r>
            <a:r>
              <a:rPr lang="it-IT" altLang="it-IT" sz="1814" u="sng">
                <a:solidFill>
                  <a:srgbClr val="000000"/>
                </a:solidFill>
                <a:latin typeface="Arial" panose="020B0604020202020204" pitchFamily="34" charset="0"/>
              </a:rPr>
              <a:t>lungo </a:t>
            </a:r>
            <a:r>
              <a:rPr lang="it-IT" altLang="it-IT" sz="1814" u="sng" smtClean="0">
                <a:solidFill>
                  <a:srgbClr val="000000"/>
                </a:solidFill>
                <a:latin typeface="Arial" panose="020B0604020202020204" pitchFamily="34" charset="0"/>
              </a:rPr>
              <a:t>X </a:t>
            </a:r>
            <a:r>
              <a:rPr lang="it-IT" altLang="it-IT" sz="1814" smtClean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it-IT" altLang="it-IT" sz="2400" smtClean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it-IT" altLang="it-IT" sz="22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smtClean="0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it-IT" altLang="it-IT" sz="24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it-IT" altLang="it-IT" sz="2400" smtClean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</a:rPr>
              <a:t>mgsin </a:t>
            </a:r>
            <a:r>
              <a:rPr lang="el-GR" altLang="it-IT" sz="2400" smtClean="0">
                <a:solidFill>
                  <a:srgbClr val="000000"/>
                </a:solidFill>
                <a:latin typeface="Verdana" panose="020B0604030504040204" pitchFamily="34" charset="0"/>
              </a:rPr>
              <a:t>θ</a:t>
            </a:r>
            <a:r>
              <a:rPr lang="it-IT" altLang="it-IT" sz="2400" smtClean="0">
                <a:solidFill>
                  <a:srgbClr val="000000"/>
                </a:solidFill>
                <a:latin typeface="Verdana" panose="020B0604030504040204" pitchFamily="34" charset="0"/>
              </a:rPr>
              <a:t> = m a</a:t>
            </a:r>
            <a:r>
              <a:rPr lang="it-IT" altLang="it-IT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it-IT" altLang="it-IT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2177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 flipV="1">
            <a:off x="3515250" y="816567"/>
            <a:ext cx="457968" cy="107723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3889689" y="920258"/>
            <a:ext cx="378630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FF0000"/>
                </a:solidFill>
                <a:latin typeface="Verdana" panose="020B0604030504040204" pitchFamily="34" charset="0"/>
              </a:rPr>
              <a:t>R</a:t>
            </a:r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502824" y="1404149"/>
            <a:ext cx="555898" cy="260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 flipV="1">
            <a:off x="2569070" y="979304"/>
            <a:ext cx="195861" cy="4248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95" name="Text Box 27"/>
          <p:cNvSpPr txBox="1">
            <a:spLocks noChangeArrowheads="1"/>
          </p:cNvSpPr>
          <p:nvPr/>
        </p:nvSpPr>
        <p:spPr bwMode="auto">
          <a:xfrm>
            <a:off x="2877262" y="1182365"/>
            <a:ext cx="261610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</a:p>
        </p:txBody>
      </p:sp>
      <p:sp>
        <p:nvSpPr>
          <p:cNvPr id="263196" name="Text Box 28"/>
          <p:cNvSpPr txBox="1">
            <a:spLocks noChangeArrowheads="1"/>
          </p:cNvSpPr>
          <p:nvPr/>
        </p:nvSpPr>
        <p:spPr bwMode="auto">
          <a:xfrm>
            <a:off x="2667001" y="921698"/>
            <a:ext cx="280846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667001" y="5894962"/>
            <a:ext cx="7381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>
                <a:solidFill>
                  <a:srgbClr val="000000"/>
                </a:solidFill>
                <a:latin typeface="Verdana" panose="020B0604030504040204" pitchFamily="34" charset="0"/>
              </a:rPr>
              <a:t>Dunque il moto e’ un moto uniformemente accelerato lungo X</a:t>
            </a:r>
            <a:endParaRPr lang="it-IT" altLang="it-IT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8531843" y="570799"/>
            <a:ext cx="23418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smtClean="0">
                <a:latin typeface="Calibri" panose="020F0502020204030204" pitchFamily="34" charset="0"/>
              </a:rPr>
              <a:t>Piano Inclinato</a:t>
            </a:r>
            <a:endParaRPr lang="it-IT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4021" y="277950"/>
            <a:ext cx="7251162" cy="636547"/>
          </a:xfrm>
          <a:ln/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it-IT" altLang="it-IT">
                <a:solidFill>
                  <a:srgbClr val="B80047"/>
                </a:solidFill>
                <a:effectLst/>
              </a:rPr>
              <a:t>Moto rettilineo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89398" y="1045550"/>
                <a:ext cx="11281892" cy="5168703"/>
              </a:xfrm>
              <a:ln/>
            </p:spPr>
            <p:txBody>
              <a:bodyPr/>
              <a:lstStyle/>
              <a:p>
                <a:pPr marL="391729" indent="-293797">
                  <a:buSzPct val="45000"/>
                  <a:buFont typeface="Wingdings" panose="05000000000000000000" pitchFamily="2" charset="2"/>
                  <a:buChar char=""/>
                  <a:tabLst>
                    <a:tab pos="656722" algn="l"/>
                    <a:tab pos="1313444" algn="l"/>
                    <a:tab pos="1970166" algn="l"/>
                    <a:tab pos="2626888" algn="l"/>
                    <a:tab pos="3283610" algn="l"/>
                    <a:tab pos="3940332" algn="l"/>
                    <a:tab pos="4597055" algn="l"/>
                    <a:tab pos="5253777" algn="l"/>
                    <a:tab pos="5910499" algn="l"/>
                    <a:tab pos="6567221" algn="l"/>
                    <a:tab pos="7223943" algn="l"/>
                    <a:tab pos="7880665" algn="l"/>
                  </a:tabLst>
                </a:pPr>
                <a:r>
                  <a:rPr lang="it-IT" altLang="it-IT" b="1" smtClean="0"/>
                  <a:t>un punto materiale di massa </a:t>
                </a:r>
                <a:r>
                  <a:rPr lang="it-IT" altLang="it-IT" b="1">
                    <a:solidFill>
                      <a:srgbClr val="993366"/>
                    </a:solidFill>
                  </a:rPr>
                  <a:t>m</a:t>
                </a:r>
                <a:r>
                  <a:rPr lang="it-IT" altLang="it-IT" b="1"/>
                  <a:t> si muove lungo l'asse </a:t>
                </a:r>
                <a:r>
                  <a:rPr lang="it-IT" altLang="it-IT" b="1">
                    <a:solidFill>
                      <a:srgbClr val="993366"/>
                    </a:solidFill>
                  </a:rPr>
                  <a:t>X</a:t>
                </a:r>
                <a:r>
                  <a:rPr lang="it-IT" altLang="it-IT" b="1" smtClean="0"/>
                  <a:t> </a:t>
                </a:r>
                <a:r>
                  <a:rPr lang="it-IT" altLang="it-IT" b="1"/>
                  <a:t>sotto l'azione di una forza diretta lungo l'asse </a:t>
                </a:r>
                <a:r>
                  <a:rPr lang="it-IT" altLang="it-IT" b="1">
                    <a:solidFill>
                      <a:srgbClr val="993366"/>
                    </a:solidFill>
                  </a:rPr>
                  <a:t>X</a:t>
                </a:r>
                <a:r>
                  <a:rPr lang="it-IT" altLang="it-IT" b="1" smtClean="0"/>
                  <a:t> </a:t>
                </a:r>
                <a:r>
                  <a:rPr lang="it-IT" altLang="it-IT" b="1"/>
                  <a:t>con componente </a:t>
                </a:r>
                <a:r>
                  <a:rPr lang="it-IT" altLang="it-IT" b="1" smtClean="0"/>
                  <a:t>F</a:t>
                </a:r>
                <a:r>
                  <a:rPr lang="it-IT" altLang="it-IT" b="1" baseline="-33000"/>
                  <a:t>x</a:t>
                </a:r>
              </a:p>
              <a:p>
                <a:pPr marL="783458" lvl="1" indent="-260673">
                  <a:buSzPct val="75000"/>
                  <a:buFont typeface="Symbol" panose="05050102010706020507" pitchFamily="18" charset="2"/>
                  <a:buChar char=""/>
                  <a:tabLst>
                    <a:tab pos="656722" algn="l"/>
                    <a:tab pos="1313444" algn="l"/>
                    <a:tab pos="1970166" algn="l"/>
                    <a:tab pos="2626888" algn="l"/>
                    <a:tab pos="3283610" algn="l"/>
                    <a:tab pos="3940332" algn="l"/>
                    <a:tab pos="4597055" algn="l"/>
                    <a:tab pos="5253777" algn="l"/>
                    <a:tab pos="5910499" algn="l"/>
                    <a:tab pos="6567221" algn="l"/>
                    <a:tab pos="7223943" algn="l"/>
                    <a:tab pos="7880665" algn="l"/>
                  </a:tabLst>
                </a:pPr>
                <a:r>
                  <a:rPr lang="it-IT" altLang="it-IT" b="1"/>
                  <a:t>per il secondo principio di Newton abbiamo:</a:t>
                </a:r>
              </a:p>
              <a:p>
                <a:pPr marL="522785" lvl="1" indent="0">
                  <a:buSzPct val="75000"/>
                  <a:tabLst>
                    <a:tab pos="656722" algn="l"/>
                    <a:tab pos="1313444" algn="l"/>
                    <a:tab pos="1970166" algn="l"/>
                    <a:tab pos="2626888" algn="l"/>
                    <a:tab pos="3283610" algn="l"/>
                    <a:tab pos="3940332" algn="l"/>
                    <a:tab pos="4597055" algn="l"/>
                    <a:tab pos="5253777" algn="l"/>
                    <a:tab pos="5910499" algn="l"/>
                    <a:tab pos="6567221" algn="l"/>
                    <a:tab pos="7223943" algn="l"/>
                    <a:tab pos="788066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altLang="it-IT" sz="2800" b="0" i="1" smtClean="0">
                          <a:latin typeface="Cambria Math"/>
                        </a:rPr>
                        <m:t>𝑎</m:t>
                      </m:r>
                      <m:r>
                        <a:rPr lang="it-IT" altLang="it-IT" sz="2800" b="1" i="1" baseline="-25000" smtClean="0">
                          <a:latin typeface="Cambria Math"/>
                        </a:rPr>
                        <m:t>𝒙</m:t>
                      </m:r>
                      <m:r>
                        <a:rPr lang="it-IT" altLang="it-IT" sz="28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altLang="it-IT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altLang="it-IT" sz="28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it-IT" altLang="it-IT" sz="2800" b="1" i="1" baseline="-25000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it-IT" altLang="it-IT" sz="2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it-IT" altLang="it-IT" b="1"/>
              </a:p>
              <a:p>
                <a:pPr marL="391729" indent="-293797">
                  <a:buClrTx/>
                  <a:buSzTx/>
                  <a:tabLst>
                    <a:tab pos="656722" algn="l"/>
                    <a:tab pos="1313444" algn="l"/>
                    <a:tab pos="1970166" algn="l"/>
                    <a:tab pos="2626888" algn="l"/>
                    <a:tab pos="3283610" algn="l"/>
                    <a:tab pos="3940332" algn="l"/>
                    <a:tab pos="4597055" algn="l"/>
                    <a:tab pos="5253777" algn="l"/>
                    <a:tab pos="5910499" algn="l"/>
                    <a:tab pos="6567221" algn="l"/>
                    <a:tab pos="7223943" algn="l"/>
                    <a:tab pos="7880665" algn="l"/>
                  </a:tabLst>
                </a:pPr>
                <a:endParaRPr lang="it-IT" altLang="it-IT" b="1"/>
              </a:p>
              <a:p>
                <a:pPr marL="391729" indent="-293797">
                  <a:spcAft>
                    <a:spcPts val="1032"/>
                  </a:spcAft>
                  <a:buClrTx/>
                  <a:buSzTx/>
                  <a:tabLst>
                    <a:tab pos="656722" algn="l"/>
                    <a:tab pos="1313444" algn="l"/>
                    <a:tab pos="1970166" algn="l"/>
                    <a:tab pos="2626888" algn="l"/>
                    <a:tab pos="3283610" algn="l"/>
                    <a:tab pos="3940332" algn="l"/>
                    <a:tab pos="4597055" algn="l"/>
                    <a:tab pos="5253777" algn="l"/>
                    <a:tab pos="5910499" algn="l"/>
                    <a:tab pos="6567221" algn="l"/>
                    <a:tab pos="7223943" algn="l"/>
                    <a:tab pos="7880665" algn="l"/>
                  </a:tabLst>
                </a:pPr>
                <a:r>
                  <a:rPr lang="it-IT" altLang="it-IT" sz="1996" b="1"/>
                  <a:t>e quindi</a:t>
                </a:r>
              </a:p>
              <a:p>
                <a:pPr marL="391729" indent="-293797">
                  <a:spcAft>
                    <a:spcPts val="1032"/>
                  </a:spcAft>
                  <a:buClrTx/>
                  <a:buSzTx/>
                  <a:tabLst>
                    <a:tab pos="656722" algn="l"/>
                    <a:tab pos="1313444" algn="l"/>
                    <a:tab pos="1970166" algn="l"/>
                    <a:tab pos="2626888" algn="l"/>
                    <a:tab pos="3283610" algn="l"/>
                    <a:tab pos="3940332" algn="l"/>
                    <a:tab pos="4597055" algn="l"/>
                    <a:tab pos="5253777" algn="l"/>
                    <a:tab pos="5910499" algn="l"/>
                    <a:tab pos="6567221" algn="l"/>
                    <a:tab pos="7223943" algn="l"/>
                    <a:tab pos="78806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altLang="it-IT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altLang="it-IT" sz="20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it-IT" altLang="it-IT" sz="2000" b="1" i="1" baseline="30000" smtClean="0">
                              <a:latin typeface="Cambria Math"/>
                            </a:rPr>
                            <m:t>𝟐</m:t>
                          </m:r>
                          <m:r>
                            <a:rPr lang="it-IT" altLang="it-IT" sz="20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it-IT" altLang="it-IT" sz="2000" b="1" i="1" smtClean="0">
                              <a:latin typeface="Cambria Math"/>
                            </a:rPr>
                            <m:t>𝒅𝒕</m:t>
                          </m:r>
                          <m:r>
                            <a:rPr lang="it-IT" altLang="it-IT" sz="2000" b="1" i="1" baseline="3000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it-IT" altLang="it-IT" sz="2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altLang="it-IT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altLang="it-IT" sz="3200" i="1">
                              <a:latin typeface="Cambria Math"/>
                            </a:rPr>
                            <m:t>𝐹</m:t>
                          </m:r>
                          <m:r>
                            <a:rPr lang="it-IT" altLang="it-IT" sz="3200" b="1" i="1" baseline="-2500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it-IT" altLang="it-IT" sz="3200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it-IT" altLang="it-IT" sz="1996" b="1"/>
              </a:p>
              <a:p>
                <a:pPr marL="391729" indent="-293797">
                  <a:buClrTx/>
                  <a:buSzTx/>
                  <a:tabLst>
                    <a:tab pos="656722" algn="l"/>
                    <a:tab pos="1313444" algn="l"/>
                    <a:tab pos="1970166" algn="l"/>
                    <a:tab pos="2626888" algn="l"/>
                    <a:tab pos="3283610" algn="l"/>
                    <a:tab pos="3940332" algn="l"/>
                    <a:tab pos="4597055" algn="l"/>
                    <a:tab pos="5253777" algn="l"/>
                    <a:tab pos="5910499" algn="l"/>
                    <a:tab pos="6567221" algn="l"/>
                    <a:tab pos="7223943" algn="l"/>
                    <a:tab pos="7880665" algn="l"/>
                  </a:tabLst>
                </a:pPr>
                <a:endParaRPr lang="it-IT" altLang="it-IT" b="1"/>
              </a:p>
              <a:p>
                <a:pPr marL="783458" lvl="1" indent="-260673">
                  <a:buSzPct val="75000"/>
                  <a:buFont typeface="Symbol" panose="05050102010706020507" pitchFamily="18" charset="2"/>
                  <a:buChar char=""/>
                  <a:tabLst>
                    <a:tab pos="656722" algn="l"/>
                    <a:tab pos="1313444" algn="l"/>
                    <a:tab pos="1970166" algn="l"/>
                    <a:tab pos="2626888" algn="l"/>
                    <a:tab pos="3283610" algn="l"/>
                    <a:tab pos="3940332" algn="l"/>
                    <a:tab pos="4597055" algn="l"/>
                    <a:tab pos="5253777" algn="l"/>
                    <a:tab pos="5910499" algn="l"/>
                    <a:tab pos="6567221" algn="l"/>
                    <a:tab pos="7223943" algn="l"/>
                    <a:tab pos="7880665" algn="l"/>
                  </a:tabLst>
                </a:pPr>
                <a:r>
                  <a:rPr lang="it-IT" altLang="it-IT" b="1"/>
                  <a:t>il problema consiste nel trovare la funzione </a:t>
                </a:r>
                <a:r>
                  <a:rPr lang="it-IT" altLang="it-IT" b="1">
                    <a:solidFill>
                      <a:srgbClr val="993366"/>
                    </a:solidFill>
                  </a:rPr>
                  <a:t>x</a:t>
                </a:r>
                <a:r>
                  <a:rPr lang="it-IT" altLang="it-IT" b="1" smtClean="0">
                    <a:solidFill>
                      <a:srgbClr val="993366"/>
                    </a:solidFill>
                  </a:rPr>
                  <a:t> </a:t>
                </a:r>
                <a:r>
                  <a:rPr lang="it-IT" altLang="it-IT" b="1">
                    <a:solidFill>
                      <a:srgbClr val="993366"/>
                    </a:solidFill>
                  </a:rPr>
                  <a:t>= </a:t>
                </a:r>
                <a:r>
                  <a:rPr lang="it-IT" altLang="it-IT" b="1" smtClean="0">
                    <a:solidFill>
                      <a:srgbClr val="993366"/>
                    </a:solidFill>
                  </a:rPr>
                  <a:t>x(t</a:t>
                </a:r>
                <a:r>
                  <a:rPr lang="it-IT" altLang="it-IT" b="1">
                    <a:solidFill>
                      <a:srgbClr val="993366"/>
                    </a:solidFill>
                  </a:rPr>
                  <a:t>)</a:t>
                </a:r>
                <a:r>
                  <a:rPr lang="it-IT" altLang="it-IT" b="1"/>
                  <a:t> tale che la derivata seconda rispetto al tempo ad ogni istante sia pari a </a:t>
                </a:r>
                <a:r>
                  <a:rPr lang="it-IT" altLang="it-IT" b="1" smtClean="0"/>
                  <a:t>F</a:t>
                </a:r>
                <a:r>
                  <a:rPr lang="it-IT" altLang="it-IT" b="1" baseline="-33000"/>
                  <a:t>x</a:t>
                </a:r>
                <a:r>
                  <a:rPr lang="it-IT" altLang="it-IT" b="1" smtClean="0"/>
                  <a:t>/m</a:t>
                </a:r>
                <a:endParaRPr lang="it-IT" altLang="it-IT" b="1"/>
              </a:p>
            </p:txBody>
          </p:sp>
        </mc:Choice>
        <mc:Fallback xmlns="">
          <p:sp>
            <p:nvSpPr>
              <p:cNvPr id="184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9398" y="1045550"/>
                <a:ext cx="11281892" cy="5168703"/>
              </a:xfrm>
              <a:blipFill rotWithShape="1">
                <a:blip r:embed="rId3"/>
                <a:stretch>
                  <a:fillRect l="-486" t="-1417"/>
                </a:stretch>
              </a:blipFill>
              <a:ln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77263" y="5396248"/>
            <a:ext cx="184731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07571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altLang="it-IT" sz="217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07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792750" y="331677"/>
                <a:ext cx="5425652" cy="776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altLang="it-IT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altLang="it-IT" sz="2800" b="1" i="1" smtClean="0"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it-IT" altLang="it-IT" sz="2800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it-IT" altLang="it-IT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altLang="it-IT" sz="2800" b="1" i="1" smtClean="0">
                            <a:latin typeface="Cambria Math"/>
                          </a:rPr>
                          <m:t>𝒅</m:t>
                        </m:r>
                        <m:sSub>
                          <m:sSubPr>
                            <m:ctrlPr>
                              <a:rPr lang="it-IT" altLang="it-IT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num>
                      <m:den>
                        <m:r>
                          <a:rPr lang="it-IT" altLang="it-IT" sz="2800" b="1" i="1" smtClean="0">
                            <a:latin typeface="Cambria Math"/>
                          </a:rPr>
                          <m:t>𝒅𝒕</m:t>
                        </m:r>
                      </m:den>
                    </m:f>
                    <m:r>
                      <a:rPr lang="it-IT" altLang="it-IT" sz="2800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it-IT" altLang="it-IT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altLang="it-IT" sz="2800" b="1" i="1">
                            <a:latin typeface="Cambria Math"/>
                          </a:rPr>
                          <m:t>𝒅</m:t>
                        </m:r>
                        <m:r>
                          <a:rPr lang="it-IT" altLang="it-IT" sz="2800" b="1" i="1" baseline="30000">
                            <a:latin typeface="Cambria Math"/>
                          </a:rPr>
                          <m:t>𝟐</m:t>
                        </m:r>
                        <m:r>
                          <a:rPr lang="it-IT" altLang="it-IT" sz="2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it-IT" altLang="it-IT" sz="2800" b="1" i="1">
                            <a:latin typeface="Cambria Math"/>
                          </a:rPr>
                          <m:t>𝒅𝒕</m:t>
                        </m:r>
                        <m:r>
                          <a:rPr lang="it-IT" altLang="it-IT" sz="2800" b="1" i="1" baseline="3000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it-IT" altLang="it-IT" sz="28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altLang="it-IT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altLang="it-IT" sz="4000" i="1">
                            <a:latin typeface="Cambria Math"/>
                          </a:rPr>
                          <m:t>𝐹</m:t>
                        </m:r>
                        <m:r>
                          <a:rPr lang="it-IT" altLang="it-IT" sz="4000" b="1" i="1" baseline="-25000">
                            <a:latin typeface="Cambria Math"/>
                          </a:rPr>
                          <m:t>𝒙</m:t>
                        </m:r>
                        <m:r>
                          <a:rPr lang="it-IT" altLang="it-IT" sz="4000" b="1" i="1" baseline="-25000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it-IT" altLang="it-IT" sz="40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it-IT" sz="3200" smtClean="0"/>
                  <a:t> = </a:t>
                </a:r>
                <a:r>
                  <a:rPr lang="it-IT" altLang="it-IT" sz="3200" i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 sin </a:t>
                </a:r>
                <a:r>
                  <a:rPr lang="el-GR" altLang="it-IT" sz="3200" i="1">
                    <a:solidFill>
                      <a:srgbClr val="000000"/>
                    </a:solidFill>
                    <a:latin typeface="Verdana" panose="020B0604030504040204" pitchFamily="34" charset="0"/>
                  </a:rPr>
                  <a:t>θ</a:t>
                </a:r>
                <a:endParaRPr lang="it-IT" sz="3200" i="1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750" y="331677"/>
                <a:ext cx="5425652" cy="776303"/>
              </a:xfrm>
              <a:prstGeom prst="rect">
                <a:avLst/>
              </a:prstGeom>
              <a:blipFill rotWithShape="1">
                <a:blip r:embed="rId2"/>
                <a:stretch>
                  <a:fillRect r="-1910" b="-171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4180029" y="4002596"/>
                <a:ext cx="6571030" cy="755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altLang="it-IT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altLang="it-IT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it-IT" altLang="it-IT" sz="3200" b="0" i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it-IT" altLang="it-IT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altLang="it-IT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altLang="it-IT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altLang="it-IT" sz="3200" b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it-IT" altLang="it-IT" sz="3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t-IT" altLang="it-IT" sz="32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t-IT" altLang="it-IT" sz="3200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m:rPr>
                            <m:nor/>
                          </m:rPr>
                          <a:rPr lang="it-IT" altLang="it-IT" sz="3200" i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altLang="it-IT" sz="3200" i="1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altLang="it-IT" sz="3200" i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it-IT" altLang="it-IT" sz="3200" i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altLang="it-IT" sz="3200" i="1">
                            <a:solidFill>
                              <a:srgbClr val="000000"/>
                            </a:solidFill>
                            <a:latin typeface="Verdana" panose="020B0604030504040204" pitchFamily="34" charset="0"/>
                          </a:rPr>
                          <m:t>θ</m:t>
                        </m:r>
                        <m:r>
                          <a:rPr lang="it-IT" altLang="it-IT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t-IT" altLang="it-IT" sz="3200" b="0" i="1" smtClean="0">
                            <a:latin typeface="Cambria Math"/>
                          </a:rPr>
                          <m:t>𝑑𝑡</m:t>
                        </m:r>
                        <m:r>
                          <a:rPr lang="it-IT" altLang="it-IT" sz="3200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it-IT" altLang="it-IT" sz="3200" i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altLang="it-IT" sz="3200" i="1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altLang="it-IT" sz="3200" i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l-GR" altLang="it-IT" sz="3200" i="1">
                            <a:solidFill>
                              <a:srgbClr val="000000"/>
                            </a:solidFill>
                            <a:latin typeface="Verdana" panose="020B0604030504040204" pitchFamily="34" charset="0"/>
                          </a:rPr>
                          <m:t>θ</m:t>
                        </m:r>
                      </m:e>
                    </m:nary>
                    <m:r>
                      <a:rPr lang="it-IT" altLang="it-IT" sz="32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it-IT" altLang="it-IT" sz="32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it-IT" sz="2800" smtClean="0"/>
                  <a:t> </a:t>
                </a:r>
                <a:endParaRPr lang="it-IT" sz="280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029" y="4002596"/>
                <a:ext cx="6571030" cy="7551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3677590" y="1344819"/>
                <a:ext cx="1944828" cy="910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altLang="it-IT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altLang="it-IT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it-IT" altLang="it-IT" sz="28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it-IT" altLang="it-IT" sz="28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altLang="it-IT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altLang="it-IT" sz="2800" b="1" i="1" smtClean="0"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it-IT" altLang="it-IT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altLang="it-IT" sz="28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it-IT" altLang="it-IT" sz="2800" b="1" i="1" smtClean="0"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lang="it-IT" altLang="it-IT" sz="2800" b="1" i="1" smtClean="0">
                              <a:latin typeface="Cambria Math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it-IT" sz="280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590" y="1344819"/>
                <a:ext cx="1944828" cy="9107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4650004" y="2423929"/>
                <a:ext cx="2326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altLang="it-IT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altLang="it-IT" sz="2800" b="1" i="1" smtClean="0">
                              <a:latin typeface="Cambria Math"/>
                            </a:rPr>
                            <m:t>𝒅𝒗</m:t>
                          </m:r>
                        </m:e>
                        <m:sub>
                          <m:r>
                            <a:rPr lang="it-IT" altLang="it-IT" sz="28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it-IT" altLang="it-IT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altLang="it-IT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altLang="it-IT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it-IT" altLang="it-IT" sz="28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it-IT" altLang="it-IT" sz="2800" b="1" i="1" smtClean="0">
                          <a:latin typeface="Cambria Math"/>
                        </a:rPr>
                        <m:t> </m:t>
                      </m:r>
                      <m:r>
                        <a:rPr lang="it-IT" altLang="it-IT" sz="2800" b="1" i="1" smtClean="0">
                          <a:latin typeface="Cambria Math"/>
                        </a:rPr>
                        <m:t>𝒅𝒕</m:t>
                      </m:r>
                    </m:oMath>
                  </m:oMathPara>
                </a14:m>
                <a:endParaRPr lang="it-IT" sz="280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004" y="2423929"/>
                <a:ext cx="232634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4292323" y="3041745"/>
                <a:ext cx="5360122" cy="723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it-IT" altLang="it-IT" sz="2800" b="1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it-IT" altLang="it-IT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it-IT" altLang="it-IT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it-IT" altLang="it-IT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𝒅𝒗</m:t>
                            </m:r>
                          </m:e>
                          <m:sub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e>
                    </m:nary>
                    <m:r>
                      <a:rPr lang="it-IT" altLang="it-IT" sz="2800" b="1" i="1" smtClean="0">
                        <a:latin typeface="Cambria Math"/>
                      </a:rPr>
                      <m:t>=  </m:t>
                    </m:r>
                    <m:nary>
                      <m:naryPr>
                        <m:ctrlPr>
                          <a:rPr lang="it-IT" altLang="it-IT" sz="2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it-IT" altLang="it-IT" sz="2800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it-IT" altLang="it-IT" sz="2800" b="1" i="1" smtClean="0">
                            <a:latin typeface="Cambria Math"/>
                          </a:rPr>
                          <m:t>𝒕</m:t>
                        </m:r>
                      </m:sup>
                      <m:e>
                        <m:sSub>
                          <m:sSubPr>
                            <m:ctrlPr>
                              <a:rPr lang="it-IT" altLang="it-IT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e>
                    </m:nary>
                  </m:oMath>
                </a14:m>
                <a:r>
                  <a:rPr lang="it-IT" altLang="it-IT" sz="2800" b="1"/>
                  <a:t> </a:t>
                </a:r>
                <a14:m>
                  <m:oMath xmlns:m="http://schemas.openxmlformats.org/officeDocument/2006/math">
                    <m:r>
                      <a:rPr lang="it-IT" altLang="it-IT" sz="2800" b="1" i="1">
                        <a:latin typeface="Cambria Math"/>
                      </a:rPr>
                      <m:t>𝒅𝒕</m:t>
                    </m:r>
                    <m:r>
                      <a:rPr lang="it-IT" altLang="it-IT" sz="2800" b="1" i="1" smtClean="0">
                        <a:latin typeface="Cambria Math"/>
                      </a:rPr>
                      <m:t> =</m:t>
                    </m:r>
                    <m:sSub>
                      <m:sSubPr>
                        <m:ctrlPr>
                          <a:rPr lang="it-IT" altLang="it-IT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altLang="it-IT" sz="2800" b="1" i="1" smtClean="0">
                            <a:latin typeface="Cambria Math"/>
                          </a:rPr>
                          <m:t>   </m:t>
                        </m:r>
                        <m:r>
                          <a:rPr lang="it-IT" altLang="it-IT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altLang="it-IT" sz="2800" b="1" i="1" smtClean="0"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it-IT" altLang="it-IT" sz="2800" b="1" i="1" smtClean="0">
                        <a:latin typeface="Cambria Math"/>
                      </a:rPr>
                      <m:t> </m:t>
                    </m:r>
                    <m:nary>
                      <m:naryPr>
                        <m:ctrlPr>
                          <a:rPr lang="it-IT" altLang="it-IT" sz="28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it-IT" altLang="it-IT" sz="2800" b="1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it-IT" altLang="it-IT" sz="2800" b="1" i="1">
                            <a:latin typeface="Cambria Math"/>
                          </a:rPr>
                          <m:t>𝒕</m:t>
                        </m:r>
                      </m:sup>
                      <m:e>
                        <m:r>
                          <a:rPr lang="it-IT" altLang="it-IT" sz="2800" b="1" i="1" smtClean="0">
                            <a:latin typeface="Cambria Math"/>
                          </a:rPr>
                          <m:t>𝒅𝒕</m:t>
                        </m:r>
                      </m:e>
                    </m:nary>
                  </m:oMath>
                </a14:m>
                <a:endParaRPr lang="it-IT" sz="2800" smtClean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323" y="3041745"/>
                <a:ext cx="5360122" cy="7230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3996761" y="5168185"/>
                <a:ext cx="40141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sz="3200" i="1" smtClean="0">
                          <a:latin typeface="Cambria Math"/>
                        </a:rPr>
                        <m:t>=</m:t>
                      </m:r>
                      <m:r>
                        <a:rPr lang="it-IT" sz="3200" b="0" i="1" smtClean="0">
                          <a:latin typeface="Cambria Math"/>
                        </a:rPr>
                        <m:t>𝑔</m:t>
                      </m:r>
                      <m:r>
                        <a:rPr lang="it-IT" sz="3200" b="0" i="1" smtClean="0">
                          <a:latin typeface="Cambria Math"/>
                        </a:rPr>
                        <m:t> </m:t>
                      </m:r>
                      <m:r>
                        <a:rPr lang="it-IT" sz="3200" b="0" i="1" smtClean="0">
                          <a:latin typeface="Cambria Math"/>
                        </a:rPr>
                        <m:t>𝑠𝑒𝑛</m:t>
                      </m:r>
                      <m:r>
                        <a:rPr lang="it-IT" sz="3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it-IT" sz="3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3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it-IT" sz="3200" b="0" i="1" smtClean="0">
                          <a:latin typeface="Cambria Math"/>
                          <a:ea typeface="Cambria Math"/>
                        </a:rPr>
                        <m:t> +  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320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61" y="5168185"/>
                <a:ext cx="4014112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o 5"/>
          <p:cNvGrpSpPr/>
          <p:nvPr/>
        </p:nvGrpSpPr>
        <p:grpSpPr>
          <a:xfrm>
            <a:off x="7864065" y="2478731"/>
            <a:ext cx="1080937" cy="791467"/>
            <a:chOff x="7864065" y="2478731"/>
            <a:chExt cx="1080937" cy="791467"/>
          </a:xfrm>
        </p:grpSpPr>
        <p:sp>
          <p:nvSpPr>
            <p:cNvPr id="4" name="Freccia in giù 3"/>
            <p:cNvSpPr/>
            <p:nvPr/>
          </p:nvSpPr>
          <p:spPr bwMode="auto">
            <a:xfrm>
              <a:off x="8180991" y="2813292"/>
              <a:ext cx="432000" cy="456906"/>
            </a:xfrm>
            <a:prstGeom prst="down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it-IT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7864065" y="2478731"/>
              <a:ext cx="1080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smtClean="0">
                  <a:latin typeface="Cambria" panose="02040503050406030204" pitchFamily="18" charset="0"/>
                </a:rPr>
                <a:t>costante</a:t>
              </a:r>
              <a:endParaRPr lang="it-IT" b="1">
                <a:latin typeface="Cambria" panose="02040503050406030204" pitchFamily="18" charset="0"/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0" y="225380"/>
            <a:ext cx="3533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latin typeface="Comic Sans MS" panose="030F0702030302020204" pitchFamily="66" charset="0"/>
              </a:rPr>
              <a:t>Caso 1: </a:t>
            </a:r>
          </a:p>
          <a:p>
            <a:r>
              <a:rPr lang="it-IT" sz="2400" smtClean="0">
                <a:latin typeface="Comic Sans MS" panose="030F0702030302020204" pitchFamily="66" charset="0"/>
              </a:rPr>
              <a:t>Accelerazione costante</a:t>
            </a:r>
            <a:endParaRPr lang="it-IT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2055926" y="4091932"/>
                <a:ext cx="6414769" cy="1200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it-IT" alt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altLang="it-IT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altLang="it-IT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altLang="it-IT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altLang="it-IT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t-IT" alt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altLang="it-IT" sz="240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it-IT" altLang="it-IT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alt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it-IT" altLang="it-IT" sz="2400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it-IT" altLang="it-IT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altLang="it-IT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altLang="it-IT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it-IT" altLang="it-IT" sz="2400" i="1">
                              <a:latin typeface="Cambria Math"/>
                            </a:rPr>
                            <m:t>𝑑𝑡</m:t>
                          </m:r>
                          <m:r>
                            <a:rPr lang="it-IT" altLang="it-IT" sz="2400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it-IT" altLang="it-IT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it-IT" altLang="it-IT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altLang="it-IT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it-IT" altLang="it-IT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it-IT" sz="24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it-IT" sz="2400" i="1">
                                      <a:latin typeface="Cambria Math"/>
                                    </a:rPr>
                                    <m:t>𝑠𝑒𝑛</m:t>
                                  </m:r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 +  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altLang="it-IT" sz="24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  <m:r>
                        <a:rPr lang="it-IT" altLang="it-IT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926" y="4091932"/>
                <a:ext cx="6414769" cy="12008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5185752" y="2531993"/>
                <a:ext cx="21447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800" b="1" i="1" smtClean="0">
                          <a:latin typeface="Cambria Math"/>
                        </a:rPr>
                        <m:t>𝒅𝒙</m:t>
                      </m:r>
                      <m:r>
                        <a:rPr lang="it-IT" altLang="it-IT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altLang="it-IT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altLang="it-IT" sz="28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it-IT" altLang="it-IT" sz="28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it-IT" altLang="it-IT" sz="2800" b="1" i="1" smtClean="0">
                          <a:latin typeface="Cambria Math"/>
                        </a:rPr>
                        <m:t> </m:t>
                      </m:r>
                      <m:r>
                        <a:rPr lang="it-IT" altLang="it-IT" sz="2800" b="1" i="1" smtClean="0">
                          <a:latin typeface="Cambria Math"/>
                        </a:rPr>
                        <m:t>𝒅𝒕</m:t>
                      </m:r>
                    </m:oMath>
                  </m:oMathPara>
                </a14:m>
                <a:endParaRPr lang="it-IT" sz="280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752" y="2531993"/>
                <a:ext cx="214475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239274" y="1407925"/>
                <a:ext cx="1763239" cy="910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altLang="it-IT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altLang="it-IT" sz="28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it-IT" altLang="it-IT" sz="28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it-IT" altLang="it-IT" sz="28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altLang="it-IT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altLang="it-IT" sz="2800" b="1" i="1" smtClean="0">
                              <a:latin typeface="Cambria Math"/>
                            </a:rPr>
                            <m:t>𝒅𝒙</m:t>
                          </m:r>
                        </m:num>
                        <m:den>
                          <m:r>
                            <a:rPr lang="it-IT" altLang="it-IT" sz="2800" b="1" i="1" smtClean="0">
                              <a:latin typeface="Cambria Math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it-IT" sz="280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274" y="1407925"/>
                <a:ext cx="1763239" cy="9107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839962" y="3207221"/>
                <a:ext cx="3013133" cy="723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it-IT" altLang="it-IT" sz="2800" b="1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it-IT" altLang="it-IT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b>
                      <m:sup>
                        <m:r>
                          <a:rPr lang="it-IT" altLang="it-IT" sz="2800" b="1" i="1" smtClean="0">
                            <a:latin typeface="Cambria Math"/>
                          </a:rPr>
                          <m:t>𝒙</m:t>
                        </m:r>
                      </m:sup>
                      <m:e>
                        <m:r>
                          <a:rPr lang="it-IT" altLang="it-IT" sz="2800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it-IT" altLang="it-IT" sz="2800" b="1" i="1" smtClean="0">
                        <a:latin typeface="Cambria Math"/>
                      </a:rPr>
                      <m:t>= </m:t>
                    </m:r>
                    <m:nary>
                      <m:naryPr>
                        <m:ctrlPr>
                          <a:rPr lang="it-IT" altLang="it-IT" sz="2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it-IT" altLang="it-IT" sz="2800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it-IT" altLang="it-IT" sz="2800" b="1" i="1" smtClean="0">
                            <a:latin typeface="Cambria Math"/>
                          </a:rPr>
                          <m:t>𝒕</m:t>
                        </m:r>
                      </m:sup>
                      <m:e>
                        <m:sSub>
                          <m:sSubPr>
                            <m:ctrlPr>
                              <a:rPr lang="it-IT" altLang="it-IT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it-IT" altLang="it-IT" sz="2800" b="1" i="1" smtClean="0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e>
                    </m:nary>
                  </m:oMath>
                </a14:m>
                <a:r>
                  <a:rPr lang="it-IT" altLang="it-IT" sz="2800" b="1"/>
                  <a:t> </a:t>
                </a:r>
                <a14:m>
                  <m:oMath xmlns:m="http://schemas.openxmlformats.org/officeDocument/2006/math">
                    <m:r>
                      <a:rPr lang="it-IT" altLang="it-IT" sz="2800" b="1" i="1">
                        <a:latin typeface="Cambria Math"/>
                      </a:rPr>
                      <m:t>𝒅𝒕</m:t>
                    </m:r>
                  </m:oMath>
                </a14:m>
                <a:endParaRPr lang="it-IT" sz="280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62" y="3207221"/>
                <a:ext cx="3013133" cy="7230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147698" y="548090"/>
                <a:ext cx="40141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sz="3200" i="1" smtClean="0">
                          <a:latin typeface="Cambria Math"/>
                        </a:rPr>
                        <m:t>=</m:t>
                      </m:r>
                      <m:r>
                        <a:rPr lang="it-IT" sz="3200" b="0" i="1" smtClean="0">
                          <a:latin typeface="Cambria Math"/>
                        </a:rPr>
                        <m:t>𝑔</m:t>
                      </m:r>
                      <m:r>
                        <a:rPr lang="it-IT" sz="3200" b="0" i="1" smtClean="0">
                          <a:latin typeface="Cambria Math"/>
                        </a:rPr>
                        <m:t> </m:t>
                      </m:r>
                      <m:r>
                        <a:rPr lang="it-IT" sz="3200" b="0" i="1" smtClean="0">
                          <a:latin typeface="Cambria Math"/>
                        </a:rPr>
                        <m:t>𝑠𝑒𝑛</m:t>
                      </m:r>
                      <m:r>
                        <a:rPr lang="it-IT" sz="3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it-IT" sz="3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3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it-IT" sz="3200" b="0" i="1" smtClean="0">
                          <a:latin typeface="Cambria Math"/>
                          <a:ea typeface="Cambria Math"/>
                        </a:rPr>
                        <m:t> +  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320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698" y="548090"/>
                <a:ext cx="401411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8136738" y="4284409"/>
                <a:ext cx="297145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g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it-IT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it-IT" sz="240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738" y="4284409"/>
                <a:ext cx="2971454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992604" y="5478016"/>
                <a:ext cx="453104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40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it-IT" altLang="it-IT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altLang="it-IT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altLang="it-IT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it-IT" sz="24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400">
                          <a:latin typeface="Cambria Math"/>
                        </a:rPr>
                        <m:t>g</m:t>
                      </m:r>
                      <m:func>
                        <m:funcPr>
                          <m:ctrlPr>
                            <a:rPr lang="it-IT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 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it-IT" sz="2400" i="1">
                          <a:latin typeface="Cambria Math"/>
                        </a:rPr>
                        <m:t> </m:t>
                      </m:r>
                      <m:r>
                        <a:rPr lang="it-IT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𝑡</m:t>
                      </m:r>
                      <m:r>
                        <a:rPr lang="it-IT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alt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altLang="it-IT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t-IT" alt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240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604" y="5478016"/>
                <a:ext cx="4531049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0" y="225380"/>
            <a:ext cx="3533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latin typeface="Comic Sans MS" panose="030F0702030302020204" pitchFamily="66" charset="0"/>
              </a:rPr>
              <a:t>Caso 1: </a:t>
            </a:r>
          </a:p>
          <a:p>
            <a:r>
              <a:rPr lang="it-IT" sz="2400" smtClean="0">
                <a:latin typeface="Comic Sans MS" panose="030F0702030302020204" pitchFamily="66" charset="0"/>
              </a:rPr>
              <a:t>Accelerazione costante</a:t>
            </a:r>
            <a:endParaRPr lang="it-IT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/>
      <p:bldP spid="6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575938"/>
              </p:ext>
            </p:extLst>
          </p:nvPr>
        </p:nvGraphicFramePr>
        <p:xfrm>
          <a:off x="350693" y="345841"/>
          <a:ext cx="4591050" cy="300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140912"/>
              </p:ext>
            </p:extLst>
          </p:nvPr>
        </p:nvGraphicFramePr>
        <p:xfrm>
          <a:off x="261860" y="3570803"/>
          <a:ext cx="5238395" cy="281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5376613" y="456164"/>
                <a:ext cx="17203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altLang="it-IT" sz="2400" b="0" i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it-IT" altLang="it-IT" sz="2400" b="0" i="1" baseline="-2500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it-IT" altLang="it-IT" sz="2400" b="0" i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it-IT" altLang="it-IT" sz="2400" i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it-IT" altLang="it-IT" sz="2400" i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altLang="it-IT" sz="2400" i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l-GR" altLang="it-IT" sz="2400" i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m:t>θ</m:t>
                      </m:r>
                    </m:oMath>
                  </m:oMathPara>
                </a14:m>
                <a:endParaRPr lang="it-IT" sz="240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13" y="456164"/>
                <a:ext cx="172034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8318498" y="502330"/>
                <a:ext cx="13484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it-IT" sz="2000" i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it-IT" altLang="it-IT" sz="2000" b="0" i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m:t>  = 30</m:t>
                      </m:r>
                      <m:r>
                        <m:rPr>
                          <m:nor/>
                        </m:rPr>
                        <a:rPr lang="it-IT" altLang="it-IT" sz="2000" b="0" i="1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498" y="502330"/>
                <a:ext cx="134844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540748" y="5752960"/>
                <a:ext cx="29388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sz="2400" i="1" smtClean="0">
                          <a:latin typeface="Cambria Math"/>
                        </a:rPr>
                        <m:t>=</m:t>
                      </m:r>
                      <m:r>
                        <a:rPr lang="it-IT" sz="2400" b="0" i="1" smtClean="0">
                          <a:latin typeface="Cambria Math"/>
                        </a:rPr>
                        <m:t>𝑔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𝑠𝑒𝑛</m:t>
                      </m:r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 + 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240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748" y="5752960"/>
                <a:ext cx="2938881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o 8"/>
          <p:cNvGrpSpPr/>
          <p:nvPr/>
        </p:nvGrpSpPr>
        <p:grpSpPr>
          <a:xfrm>
            <a:off x="6083739" y="1270202"/>
            <a:ext cx="4667388" cy="3671455"/>
            <a:chOff x="6083739" y="1270202"/>
            <a:chExt cx="4667388" cy="367145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Grafico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511230552"/>
                    </p:ext>
                  </p:extLst>
                </p:nvPr>
              </p:nvGraphicFramePr>
              <p:xfrm>
                <a:off x="6083739" y="1270202"/>
                <a:ext cx="4667388" cy="276588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mc:Choice>
          <mc:Fallback xmlns="">
            <p:graphicFrame>
              <p:nvGraphicFramePr>
                <p:cNvPr id="5" name="Grafico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511230552"/>
                    </p:ext>
                  </p:extLst>
                </p:nvPr>
              </p:nvGraphicFramePr>
              <p:xfrm>
                <a:off x="6083739" y="1270202"/>
                <a:ext cx="4667388" cy="276588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tangolo 7"/>
                <p:cNvSpPr/>
                <p:nvPr/>
              </p:nvSpPr>
              <p:spPr>
                <a:xfrm>
                  <a:off x="6236784" y="4157853"/>
                  <a:ext cx="4415632" cy="783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altLang="it-IT" sz="24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it-IT" altLang="it-IT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altLang="it-IT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it-IT" altLang="it-IT" sz="24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it-IT" sz="24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400">
                            <a:latin typeface="Cambria Math"/>
                          </a:rPr>
                          <m:t>g</m:t>
                        </m:r>
                        <m:func>
                          <m:func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it-IT" sz="24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sSup>
                              <m:sSupPr>
                                <m:ctrlP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it-IT" sz="2400" i="1">
                            <a:latin typeface="Cambria Math"/>
                          </a:rPr>
                          <m:t> </m:t>
                        </m:r>
                        <m:r>
                          <a:rPr lang="it-IT" sz="240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2400" i="1">
                            <a:latin typeface="Cambria Math"/>
                          </a:rPr>
                          <m:t>𝑡</m:t>
                        </m:r>
                        <m:r>
                          <a:rPr lang="it-IT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alt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altLang="it-IT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t-IT" altLang="it-IT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it-IT" sz="2400"/>
                </a:p>
              </p:txBody>
            </p:sp>
          </mc:Choice>
          <mc:Fallback xmlns="">
            <p:sp>
              <p:nvSpPr>
                <p:cNvPr id="8" name="Rettango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6784" y="4157853"/>
                  <a:ext cx="4415632" cy="78380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422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032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218" y="0"/>
            <a:ext cx="4147128" cy="677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2978" r="51691" b="90355"/>
          <a:stretch/>
        </p:blipFill>
        <p:spPr>
          <a:xfrm>
            <a:off x="4649819" y="201041"/>
            <a:ext cx="3971507" cy="8722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8652" r="52276" b="84681"/>
          <a:stretch/>
        </p:blipFill>
        <p:spPr>
          <a:xfrm>
            <a:off x="4649819" y="1138137"/>
            <a:ext cx="3971507" cy="8722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15319" r="51301" b="78014"/>
          <a:stretch/>
        </p:blipFill>
        <p:spPr>
          <a:xfrm>
            <a:off x="4649819" y="2062770"/>
            <a:ext cx="3971507" cy="87224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389418" y="34290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83458" lvl="1" indent="-260673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it-IT" altLang="it-IT" b="1"/>
              <a:t>il problema consiste nel trovare la funzione x = x(t) tale che la derivata seconda rispetto al tempo ad ogni istante sia pari a F</a:t>
            </a:r>
            <a:r>
              <a:rPr lang="it-IT" altLang="it-IT" b="1" baseline="-33000"/>
              <a:t>x</a:t>
            </a:r>
            <a:r>
              <a:rPr lang="it-IT" altLang="it-IT" b="1"/>
              <a:t>/m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5413207" y="5002170"/>
                <a:ext cx="5864682" cy="1451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2400" smtClean="0"/>
                  <a:t>la soluzione  x(t) = ½ A t</a:t>
                </a:r>
                <a:r>
                  <a:rPr lang="it-IT" sz="2400" baseline="30000" smtClean="0"/>
                  <a:t>2</a:t>
                </a:r>
                <a:r>
                  <a:rPr lang="it-IT" sz="2400" smtClean="0"/>
                  <a:t>  NON va bene:</a:t>
                </a:r>
              </a:p>
              <a:p>
                <a:pPr algn="ctr"/>
                <a:r>
                  <a:rPr lang="it-IT" sz="2400" smtClean="0"/>
                  <a:t> </a:t>
                </a:r>
              </a:p>
              <a:p>
                <a:pPr algn="ctr"/>
                <a:r>
                  <a:rPr lang="it-IT" sz="240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/>
                          </a:rPr>
                          <m:t>𝑑</m:t>
                        </m:r>
                        <m:r>
                          <a:rPr lang="it-IT" sz="2800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it-IT" sz="28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it-IT" sz="2800" b="0" i="1" smtClean="0">
                            <a:latin typeface="Cambria Math"/>
                          </a:rPr>
                          <m:t>𝑑𝑡</m:t>
                        </m:r>
                        <m:r>
                          <a:rPr lang="it-IT" sz="2800" b="0" i="1" baseline="3000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it-IT" sz="2800" b="0" i="1" smtClean="0">
                        <a:latin typeface="Cambria Math"/>
                      </a:rPr>
                      <m:t>=</m:t>
                    </m:r>
                    <m:r>
                      <a:rPr lang="it-IT" sz="2800" b="0" i="1" smtClean="0">
                        <a:latin typeface="Cambria Math"/>
                      </a:rPr>
                      <m:t>𝐴</m:t>
                    </m:r>
                    <m:r>
                      <a:rPr lang="it-IT" sz="2800" b="0" i="1" smtClean="0">
                        <a:latin typeface="Cambria Math"/>
                      </a:rPr>
                      <m:t>  ≠</m:t>
                    </m:r>
                    <m:r>
                      <a:rPr lang="it-IT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it-IT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it-IT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lang="it-IT" sz="240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07" y="5002170"/>
                <a:ext cx="5864682" cy="1451551"/>
              </a:xfrm>
              <a:prstGeom prst="rect">
                <a:avLst/>
              </a:prstGeom>
              <a:blipFill rotWithShape="1">
                <a:blip r:embed="rId4"/>
                <a:stretch>
                  <a:fillRect l="-1247" t="-3361" r="-10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9313195" y="375554"/>
            <a:ext cx="242410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smtClean="0"/>
              <a:t>Massa e molla </a:t>
            </a:r>
            <a:endParaRPr lang="it-IT" sz="2800"/>
          </a:p>
        </p:txBody>
      </p:sp>
      <p:sp>
        <p:nvSpPr>
          <p:cNvPr id="10" name="CasellaDiTesto 9"/>
          <p:cNvSpPr txBox="1"/>
          <p:nvPr/>
        </p:nvSpPr>
        <p:spPr>
          <a:xfrm>
            <a:off x="9295562" y="1231700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latin typeface="Comic Sans MS" panose="030F0702030302020204" pitchFamily="66" charset="0"/>
              </a:rPr>
              <a:t>Caso 2: </a:t>
            </a:r>
          </a:p>
          <a:p>
            <a:r>
              <a:rPr lang="it-IT" sz="2400" smtClean="0">
                <a:latin typeface="Comic Sans MS" panose="030F0702030302020204" pitchFamily="66" charset="0"/>
              </a:rPr>
              <a:t>Accelerazione </a:t>
            </a:r>
          </a:p>
          <a:p>
            <a:r>
              <a:rPr lang="it-IT" sz="2400" smtClean="0">
                <a:latin typeface="Comic Sans MS" panose="030F0702030302020204" pitchFamily="66" charset="0"/>
              </a:rPr>
              <a:t>NON costante</a:t>
            </a:r>
            <a:endParaRPr lang="it-IT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032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218" y="0"/>
            <a:ext cx="4147128" cy="677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2978" r="51691" b="90355"/>
          <a:stretch/>
        </p:blipFill>
        <p:spPr>
          <a:xfrm>
            <a:off x="4649819" y="201041"/>
            <a:ext cx="3971507" cy="8722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8652" r="52276" b="84681"/>
          <a:stretch/>
        </p:blipFill>
        <p:spPr>
          <a:xfrm>
            <a:off x="4649819" y="1138137"/>
            <a:ext cx="3971507" cy="8722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15319" r="51301" b="78014"/>
          <a:stretch/>
        </p:blipFill>
        <p:spPr>
          <a:xfrm>
            <a:off x="4649819" y="2062770"/>
            <a:ext cx="3971507" cy="8722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3" t="21419" r="13261" b="71914"/>
          <a:stretch/>
        </p:blipFill>
        <p:spPr>
          <a:xfrm>
            <a:off x="8647063" y="2177005"/>
            <a:ext cx="3507291" cy="77029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7" t="26809" r="15017" b="66524"/>
          <a:stretch/>
        </p:blipFill>
        <p:spPr>
          <a:xfrm>
            <a:off x="8647063" y="3011963"/>
            <a:ext cx="3507291" cy="77029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7" t="33334" r="14237" b="59999"/>
          <a:stretch/>
        </p:blipFill>
        <p:spPr>
          <a:xfrm>
            <a:off x="8647063" y="3848545"/>
            <a:ext cx="3507291" cy="77029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t="39339" r="15798" b="52907"/>
          <a:stretch/>
        </p:blipFill>
        <p:spPr>
          <a:xfrm>
            <a:off x="4649819" y="4677198"/>
            <a:ext cx="5106408" cy="74110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3" t="45675" r="13586" b="47091"/>
          <a:stretch/>
        </p:blipFill>
        <p:spPr>
          <a:xfrm>
            <a:off x="9918968" y="4702412"/>
            <a:ext cx="2096217" cy="71589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8" t="51349" r="38537" b="40896"/>
          <a:stretch/>
        </p:blipFill>
        <p:spPr>
          <a:xfrm>
            <a:off x="5359938" y="5538286"/>
            <a:ext cx="3287125" cy="12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032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218" y="0"/>
            <a:ext cx="4147128" cy="677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2978" r="51691" b="90355"/>
          <a:stretch/>
        </p:blipFill>
        <p:spPr>
          <a:xfrm>
            <a:off x="4649819" y="201041"/>
            <a:ext cx="3971507" cy="8722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8652" r="52276" b="84681"/>
          <a:stretch/>
        </p:blipFill>
        <p:spPr>
          <a:xfrm>
            <a:off x="4649819" y="1138137"/>
            <a:ext cx="3971507" cy="8722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15319" r="51301" b="78014"/>
          <a:stretch/>
        </p:blipFill>
        <p:spPr>
          <a:xfrm>
            <a:off x="4649819" y="2062770"/>
            <a:ext cx="3971507" cy="87224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3" t="45675" r="13586" b="47091"/>
          <a:stretch/>
        </p:blipFill>
        <p:spPr>
          <a:xfrm>
            <a:off x="9918968" y="4702412"/>
            <a:ext cx="2096217" cy="715893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8647063" y="2177005"/>
            <a:ext cx="3507291" cy="790096"/>
            <a:chOff x="8647063" y="2177005"/>
            <a:chExt cx="3507291" cy="790096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93" t="21419" r="13261" b="71914"/>
            <a:stretch/>
          </p:blipFill>
          <p:spPr>
            <a:xfrm>
              <a:off x="8647063" y="2177005"/>
              <a:ext cx="3507291" cy="770293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08" t="51349" r="13261" b="40896"/>
            <a:stretch/>
          </p:blipFill>
          <p:spPr>
            <a:xfrm>
              <a:off x="9708102" y="2177005"/>
              <a:ext cx="1676645" cy="790096"/>
            </a:xfrm>
            <a:prstGeom prst="rect">
              <a:avLst/>
            </a:prstGeom>
          </p:spPr>
        </p:pic>
      </p:grpSp>
      <p:grpSp>
        <p:nvGrpSpPr>
          <p:cNvPr id="23" name="Gruppo 22"/>
          <p:cNvGrpSpPr/>
          <p:nvPr/>
        </p:nvGrpSpPr>
        <p:grpSpPr>
          <a:xfrm>
            <a:off x="5359938" y="5538286"/>
            <a:ext cx="3809884" cy="1227166"/>
            <a:chOff x="5359938" y="5538286"/>
            <a:chExt cx="3809884" cy="1227166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98" t="51349" r="38537" b="40896"/>
            <a:stretch/>
          </p:blipFill>
          <p:spPr>
            <a:xfrm>
              <a:off x="5359938" y="5538286"/>
              <a:ext cx="3287125" cy="1227166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08" t="51349" r="13261" b="40896"/>
            <a:stretch/>
          </p:blipFill>
          <p:spPr>
            <a:xfrm>
              <a:off x="6565680" y="5538286"/>
              <a:ext cx="2604142" cy="1227166"/>
            </a:xfrm>
            <a:prstGeom prst="rect">
              <a:avLst/>
            </a:prstGeom>
          </p:spPr>
        </p:pic>
      </p:grpSp>
      <p:grpSp>
        <p:nvGrpSpPr>
          <p:cNvPr id="15" name="Gruppo 14"/>
          <p:cNvGrpSpPr/>
          <p:nvPr/>
        </p:nvGrpSpPr>
        <p:grpSpPr>
          <a:xfrm>
            <a:off x="8647063" y="3011963"/>
            <a:ext cx="3507291" cy="770294"/>
            <a:chOff x="8647063" y="3011963"/>
            <a:chExt cx="3507291" cy="770294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7" t="26809" r="15017" b="66524"/>
            <a:stretch/>
          </p:blipFill>
          <p:spPr>
            <a:xfrm>
              <a:off x="8647063" y="3011963"/>
              <a:ext cx="3507291" cy="770293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80" t="51349" r="38537" b="40896"/>
            <a:stretch/>
          </p:blipFill>
          <p:spPr>
            <a:xfrm>
              <a:off x="10305416" y="3011963"/>
              <a:ext cx="1031667" cy="770294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97" t="33334" r="39757" b="59999"/>
            <a:stretch/>
          </p:blipFill>
          <p:spPr>
            <a:xfrm>
              <a:off x="9646252" y="3011964"/>
              <a:ext cx="272716" cy="770293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08" t="51349" r="30455" b="40896"/>
            <a:stretch/>
          </p:blipFill>
          <p:spPr>
            <a:xfrm>
              <a:off x="9921170" y="3011965"/>
              <a:ext cx="383540" cy="752294"/>
            </a:xfrm>
            <a:prstGeom prst="rect">
              <a:avLst/>
            </a:prstGeom>
          </p:spPr>
        </p:pic>
      </p:grpSp>
      <p:grpSp>
        <p:nvGrpSpPr>
          <p:cNvPr id="18" name="Gruppo 17"/>
          <p:cNvGrpSpPr/>
          <p:nvPr/>
        </p:nvGrpSpPr>
        <p:grpSpPr>
          <a:xfrm>
            <a:off x="8647063" y="3848545"/>
            <a:ext cx="3507291" cy="770293"/>
            <a:chOff x="8647063" y="3848545"/>
            <a:chExt cx="3507291" cy="770293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17" t="33334" r="14237" b="59999"/>
            <a:stretch/>
          </p:blipFill>
          <p:spPr>
            <a:xfrm>
              <a:off x="8647063" y="3848545"/>
              <a:ext cx="3507291" cy="770293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08" t="51349" r="13261" b="40896"/>
            <a:stretch/>
          </p:blipFill>
          <p:spPr>
            <a:xfrm>
              <a:off x="9952195" y="3868001"/>
              <a:ext cx="1576896" cy="743090"/>
            </a:xfrm>
            <a:prstGeom prst="rect">
              <a:avLst/>
            </a:prstGeom>
          </p:spPr>
        </p:pic>
      </p:grpSp>
      <p:grpSp>
        <p:nvGrpSpPr>
          <p:cNvPr id="20" name="Gruppo 19"/>
          <p:cNvGrpSpPr/>
          <p:nvPr/>
        </p:nvGrpSpPr>
        <p:grpSpPr>
          <a:xfrm>
            <a:off x="4649819" y="4677198"/>
            <a:ext cx="5106408" cy="741108"/>
            <a:chOff x="4649819" y="4677198"/>
            <a:chExt cx="5106408" cy="741108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4" t="39339" r="15798" b="52907"/>
            <a:stretch/>
          </p:blipFill>
          <p:spPr>
            <a:xfrm>
              <a:off x="4649819" y="4677198"/>
              <a:ext cx="5106408" cy="741108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08" t="51349" r="13261" b="40896"/>
            <a:stretch/>
          </p:blipFill>
          <p:spPr>
            <a:xfrm>
              <a:off x="5262658" y="4794999"/>
              <a:ext cx="1157599" cy="545503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08" t="51349" r="13261" b="40896"/>
            <a:stretch/>
          </p:blipFill>
          <p:spPr>
            <a:xfrm>
              <a:off x="8158354" y="4811207"/>
              <a:ext cx="1157599" cy="545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3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Utopia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958</Words>
  <Application>Microsoft Office PowerPoint</Application>
  <PresentationFormat>Personalizzato</PresentationFormat>
  <Paragraphs>121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1_Strutturato</vt:lpstr>
      <vt:lpstr>Struttura predefinita</vt:lpstr>
      <vt:lpstr>Tema di Office</vt:lpstr>
      <vt:lpstr>2_Strutturato</vt:lpstr>
      <vt:lpstr>Presentazione standard di PowerPoint</vt:lpstr>
      <vt:lpstr>Presentazione standard di PowerPoint</vt:lpstr>
      <vt:lpstr>Moto rettilineo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Ferruccio</dc:creator>
  <cp:lastModifiedBy>Ferruccio Petrucci</cp:lastModifiedBy>
  <cp:revision>27</cp:revision>
  <dcterms:created xsi:type="dcterms:W3CDTF">2017-03-21T08:12:13Z</dcterms:created>
  <dcterms:modified xsi:type="dcterms:W3CDTF">2020-04-01T15:43:56Z</dcterms:modified>
</cp:coreProperties>
</file>