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83" r:id="rId8"/>
    <p:sldId id="268" r:id="rId9"/>
    <p:sldId id="265" r:id="rId10"/>
    <p:sldId id="284" r:id="rId11"/>
    <p:sldId id="269" r:id="rId12"/>
    <p:sldId id="270" r:id="rId13"/>
    <p:sldId id="271" r:id="rId14"/>
    <p:sldId id="273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3730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5889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048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207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8" autoAdjust="0"/>
    <p:restoredTop sz="90929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0" name="Rectangle 3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284787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111" name="Rectangle 3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80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210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13" name="Rectangle 4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2103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2103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2103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B9C1CDEE-68C0-4E43-A1D0-5C11DE7B34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901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763DCA-F674-40C2-8616-D9F315C0C8BD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32769" name="Text Box 1025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0C1AB-95B0-42A5-85B1-0C6B6AE6DEB0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615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21F43-FF6B-4578-8DAA-1A1E6BA8BF8D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EC5F4F-42ED-4508-A310-ED48DE310A24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76ECB-AE07-4CE4-B0E7-7A5EB6CE03DB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051A8F-6A18-4D58-B3E0-E20C0284FEE3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6B683E-5924-4545-8EF3-8B0D392D4F86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389529-D2B7-45C9-9A2A-C67CFF7E0E60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F53177-7EDE-4839-8FF1-09B6B9554CAC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49188-8AE0-4A72-B2A4-E887A64B0FF9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2ED32-F1D9-4108-B5FC-6A08D5BDD054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13932-4AEC-4802-9186-2E52079DD8C8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34817" name="Text Box 1025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18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1983B-87AC-4D10-87A9-B936C7A47768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273B4-FC0A-4D67-B389-345691FDF490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D12F51-906D-494F-BF84-F90647F4279D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FC1274-532A-4369-AB34-62614BAB7754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EDCE51-0B1B-4896-86FF-9A31DB8299A1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5841" name="Text Box 1025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2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DEC50-A8E1-4A59-9066-B63574ABF7BD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4AB53A-7E4E-46DF-B74B-A4822B9AA214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36038-1F1B-41FE-8AB4-F5D4BD0BA3D2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DEC50-A8E1-4A59-9066-B63574ABF7BD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39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D75454-61C9-4338-9D9B-FBCA463B2B9C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C6DF75-8E0C-4898-B853-65198F3E5BB4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6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2025" y="84138"/>
            <a:ext cx="2324100" cy="71897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34963" y="84138"/>
            <a:ext cx="6824662" cy="718978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45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5516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4963" y="755650"/>
            <a:ext cx="4573587" cy="65182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60950" y="755650"/>
            <a:ext cx="4575175" cy="65182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5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61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4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719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079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4138"/>
            <a:ext cx="930116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755650"/>
            <a:ext cx="9301162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36550" y="671513"/>
            <a:ext cx="9407525" cy="1587"/>
          </a:xfrm>
          <a:prstGeom prst="line">
            <a:avLst/>
          </a:prstGeom>
          <a:noFill/>
          <a:ln w="50760">
            <a:solidFill>
              <a:srgbClr val="637B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196850" y="7253288"/>
            <a:ext cx="2024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800">
                <a:solidFill>
                  <a:schemeClr val="tx1"/>
                </a:solidFill>
                <a:latin typeface="Verdana" panose="020B0604030504040204" pitchFamily="34" charset="0"/>
              </a:rPr>
              <a:t>Copyright © 2009 Zanichelli editore</a:t>
            </a: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3813175" y="7253288"/>
            <a:ext cx="1597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800">
                <a:solidFill>
                  <a:schemeClr val="tx1"/>
                </a:solidFill>
                <a:latin typeface="Verdana" panose="020B0604030504040204" pitchFamily="34" charset="0"/>
              </a:rPr>
              <a:t>Ugo Amaldi - Corso di fisica</a:t>
            </a:r>
          </a:p>
        </p:txBody>
      </p:sp>
      <p:pic>
        <p:nvPicPr>
          <p:cNvPr id="2057" name="Picture 9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7085013"/>
            <a:ext cx="2124075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73063" indent="-290513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04863" indent="-255588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36663" indent="-1905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68463" indent="-1651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00263" indent="-193675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La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dinamica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341563"/>
            <a:ext cx="343058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39975"/>
            <a:ext cx="339248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/>
              <a:t>La </a:t>
            </a:r>
            <a:r>
              <a:rPr lang="it-IT" altLang="it-IT">
                <a:solidFill>
                  <a:srgbClr val="DC2300"/>
                </a:solidFill>
              </a:rPr>
              <a:t>dinamica</a:t>
            </a:r>
            <a:r>
              <a:rPr lang="it-IT" altLang="it-IT"/>
              <a:t>  studia il moto dei corpi per effetto delle forze che agiscono su di essi.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sistemi di riferimento inerziali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305050"/>
            <a:ext cx="32035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368550"/>
            <a:ext cx="320357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Sono </a:t>
            </a:r>
            <a:r>
              <a:rPr lang="it-IT" altLang="it-IT">
                <a:solidFill>
                  <a:srgbClr val="DC2300"/>
                </a:solidFill>
              </a:rPr>
              <a:t>inerziali</a:t>
            </a:r>
            <a:r>
              <a:rPr lang="it-IT" altLang="it-IT"/>
              <a:t> i sistemi in cui vale il primo principio della dinamica.</a:t>
            </a:r>
          </a:p>
          <a:p>
            <a:pPr algn="just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8059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407525" cy="1068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principio di relatività galileiana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>
                <a:solidFill>
                  <a:srgbClr val="DC2300"/>
                </a:solidFill>
              </a:rPr>
              <a:t>Principio di </a:t>
            </a:r>
            <a:r>
              <a:rPr lang="it-IT" altLang="it-IT" smtClean="0">
                <a:solidFill>
                  <a:srgbClr val="DC2300"/>
                </a:solidFill>
              </a:rPr>
              <a:t>relatività galileiana</a:t>
            </a:r>
            <a:r>
              <a:rPr lang="it-IT" altLang="it-IT" smtClean="0"/>
              <a:t>: </a:t>
            </a:r>
            <a:r>
              <a:rPr lang="it-IT" altLang="it-IT"/>
              <a:t>le leggi della meccanica sono le stesse in tutti i sistemi di riferimento inerziali, indipendentemente dalla loro velocità relativa.</a:t>
            </a:r>
          </a:p>
          <a:p>
            <a:pPr algn="just"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L'effetto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delle forze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4697412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In ogni sistema inerziale </a:t>
            </a:r>
            <a:r>
              <a:rPr lang="it-IT" altLang="it-IT">
                <a:solidFill>
                  <a:srgbClr val="DC2300"/>
                </a:solidFill>
              </a:rPr>
              <a:t>una forza provoca un'accelerazione</a:t>
            </a:r>
            <a:r>
              <a:rPr lang="it-IT" altLang="it-IT"/>
              <a:t>. 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spcBef>
                <a:spcPts val="738"/>
              </a:spcBef>
              <a:spcAft>
                <a:spcPts val="713"/>
              </a:spcAft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Applicando una forza costante sul disco a ghiaccio secco, le foto scattate a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t</a:t>
            </a:r>
            <a:r>
              <a:rPr lang="it-IT" altLang="it-IT"/>
              <a:t> regolari sono: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859338"/>
            <a:ext cx="7021512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71600"/>
            <a:ext cx="28638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L'effetto delle forze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4697412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Un corpo su cui agisce una </a:t>
            </a:r>
            <a:r>
              <a:rPr lang="it-IT" altLang="it-IT" err="1">
                <a:solidFill>
                  <a:srgbClr val="DC2300"/>
                </a:solidFill>
              </a:rPr>
              <a:t>una</a:t>
            </a:r>
            <a:r>
              <a:rPr lang="it-IT" altLang="it-IT">
                <a:solidFill>
                  <a:srgbClr val="DC2300"/>
                </a:solidFill>
              </a:rPr>
              <a:t> forza costante </a:t>
            </a:r>
            <a:r>
              <a:rPr lang="it-IT" altLang="it-IT"/>
              <a:t>si muove con</a:t>
            </a:r>
            <a:r>
              <a:rPr lang="it-IT" altLang="it-IT">
                <a:solidFill>
                  <a:srgbClr val="DC2300"/>
                </a:solidFill>
              </a:rPr>
              <a:t> un'accelerazione costante</a:t>
            </a:r>
            <a:r>
              <a:rPr lang="it-IT" altLang="it-IT"/>
              <a:t>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Applicando una forza doppia sul disco a ghiaccio secco, si ha un'accelerazione doppia.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22325"/>
            <a:ext cx="72485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03788"/>
            <a:ext cx="2636838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9750" y="5219700"/>
            <a:ext cx="6300788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3200">
                <a:solidFill>
                  <a:srgbClr val="DC2300"/>
                </a:solidFill>
              </a:rPr>
              <a:t>L'accelerazione è direttamente proporzionale alla forza applicata.</a:t>
            </a:r>
            <a:endParaRPr lang="it-IT" altLang="it-IT" sz="3200" b="1">
              <a:solidFill>
                <a:srgbClr val="DC2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24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Legge fondamentale della dinamica e sistemi inerziali</a:t>
            </a:r>
            <a:endParaRPr lang="it-IT" altLang="it-IT" sz="3200">
              <a:solidFill>
                <a:srgbClr val="006B6B"/>
              </a:solidFill>
              <a:latin typeface="Arial Black" panose="020B0A04020102020204" pitchFamily="34" charset="0"/>
              <a:cs typeface="Formata-Bold" pitchFamily="32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80422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914400"/>
            <a:ext cx="918845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 u="sng">
                <a:solidFill>
                  <a:schemeClr val="tx1"/>
                </a:solidFill>
              </a:rPr>
              <a:t>Secondo principio della dinamica</a:t>
            </a:r>
            <a:endParaRPr lang="it-IT" altLang="it-IT" i="1"/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La forza è uguale al prodotto della massa per l'accelerazione.</a:t>
            </a:r>
          </a:p>
          <a:p>
            <a:pPr algn="just"/>
            <a:endParaRPr lang="it-IT" altLang="it-IT"/>
          </a:p>
          <a:p>
            <a:pPr algn="just"/>
            <a:endParaRPr lang="it-IT" altLang="it-IT"/>
          </a:p>
          <a:p>
            <a:pPr algn="just">
              <a:buFont typeface="Symbol" panose="05050102010706020507" pitchFamily="18" charset="2"/>
              <a:buChar char=""/>
            </a:pPr>
            <a:endParaRPr lang="it-IT" altLang="it-IT"/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 i="1"/>
              <a:t> F</a:t>
            </a:r>
            <a:r>
              <a:rPr lang="it-IT" altLang="it-IT"/>
              <a:t> rappresenta la </a:t>
            </a:r>
            <a:r>
              <a:rPr lang="it-IT" altLang="it-IT" i="1">
                <a:solidFill>
                  <a:srgbClr val="DC2300"/>
                </a:solidFill>
              </a:rPr>
              <a:t>forza totale</a:t>
            </a:r>
            <a:r>
              <a:rPr lang="it-IT" altLang="it-IT"/>
              <a:t> agente sul corpo.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/>
              <a:t> Il secondo principio è valido solo in </a:t>
            </a:r>
            <a:r>
              <a:rPr lang="it-IT" altLang="it-IT">
                <a:solidFill>
                  <a:srgbClr val="DC2300"/>
                </a:solidFill>
              </a:rPr>
              <a:t>sistemi di riferimento inerziali</a:t>
            </a:r>
            <a:r>
              <a:rPr lang="it-IT" altLang="it-IT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secondo principio della dinamica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5816600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L'accelerazione ha stessa direzione e verso della forza ed è inversamente proporzionale alla massa del corpo.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 smtClean="0"/>
              <a:t>Un </a:t>
            </a:r>
            <a:r>
              <a:rPr lang="it-IT" altLang="it-IT" b="1" i="1"/>
              <a:t>newton</a:t>
            </a:r>
            <a:r>
              <a:rPr lang="it-IT" altLang="it-IT"/>
              <a:t> è l'intensità di una forza che applicata a </a:t>
            </a:r>
            <a:r>
              <a:rPr lang="it-IT" altLang="it-IT" i="1">
                <a:solidFill>
                  <a:srgbClr val="DC2300"/>
                </a:solidFill>
              </a:rPr>
              <a:t>m</a:t>
            </a:r>
            <a:r>
              <a:rPr lang="it-IT" altLang="it-IT">
                <a:solidFill>
                  <a:srgbClr val="DC2300"/>
                </a:solidFill>
              </a:rPr>
              <a:t> = 1kg</a:t>
            </a:r>
            <a:r>
              <a:rPr lang="it-IT" altLang="it-IT"/>
              <a:t>, dà  </a:t>
            </a:r>
            <a:r>
              <a:rPr lang="it-IT" altLang="it-IT" i="1">
                <a:solidFill>
                  <a:srgbClr val="DC2300"/>
                </a:solidFill>
              </a:rPr>
              <a:t>a</a:t>
            </a:r>
            <a:r>
              <a:rPr lang="it-IT" altLang="it-IT">
                <a:solidFill>
                  <a:srgbClr val="DC2300"/>
                </a:solidFill>
              </a:rPr>
              <a:t> = 1 m/s</a:t>
            </a:r>
            <a:r>
              <a:rPr lang="it-IT" altLang="it-IT" baseline="33000">
                <a:solidFill>
                  <a:srgbClr val="DC2300"/>
                </a:solidFill>
              </a:rPr>
              <a:t>2</a:t>
            </a:r>
            <a:r>
              <a:rPr lang="it-IT" altLang="it-IT"/>
              <a:t>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spcBef>
                <a:spcPts val="738"/>
              </a:spcBef>
              <a:spcAft>
                <a:spcPts val="713"/>
              </a:spcAft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14800"/>
            <a:ext cx="24479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334000"/>
            <a:ext cx="73612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Materassi ed air-bag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614613"/>
            <a:ext cx="3506788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619375"/>
            <a:ext cx="3430587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In presenza di forti accelerazioni vi sono grandi forze: si devono utilizzare protezioni per il corpo umano.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Che cos'è la massa?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6210300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La </a:t>
            </a:r>
            <a:r>
              <a:rPr lang="it-IT" altLang="it-IT">
                <a:solidFill>
                  <a:srgbClr val="DC2300"/>
                </a:solidFill>
              </a:rPr>
              <a:t>massa</a:t>
            </a:r>
            <a:r>
              <a:rPr lang="it-IT" altLang="it-IT"/>
              <a:t> di un oggetto misura la </a:t>
            </a:r>
            <a:r>
              <a:rPr lang="it-IT" altLang="it-IT" b="1"/>
              <a:t>resistenza</a:t>
            </a:r>
            <a:r>
              <a:rPr lang="it-IT" altLang="it-IT"/>
              <a:t> che esso oppone al tentativo di accelerarlo, cioè la sua </a:t>
            </a:r>
            <a:r>
              <a:rPr lang="it-IT" altLang="it-IT" i="1"/>
              <a:t>inerzia</a:t>
            </a:r>
            <a:r>
              <a:rPr lang="it-IT" altLang="it-IT"/>
              <a:t>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Perciò è detta </a:t>
            </a:r>
            <a:r>
              <a:rPr lang="it-IT" altLang="it-IT">
                <a:solidFill>
                  <a:srgbClr val="DC2300"/>
                </a:solidFill>
              </a:rPr>
              <a:t>massa inerziale</a:t>
            </a:r>
            <a:r>
              <a:rPr lang="it-IT" altLang="it-IT" b="1"/>
              <a:t>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00113"/>
            <a:ext cx="34305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882650"/>
            <a:ext cx="3430587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terzo principio della dinamica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0113"/>
            <a:ext cx="9829800" cy="6210300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Quando un corpo A esercita una forza su un corpo B, il corpo B ne esercita un'altra sul corpo A.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I due dinamometri indicano forze uguali in intensità e direzione, ma con versi opposti.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32313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della dinamica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962400"/>
            <a:ext cx="819308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71800"/>
            <a:ext cx="21082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20725" y="5651500"/>
            <a:ext cx="46799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Nei fenomeni quotidiani, l'attrito fa muovere i corpi più leggeri verso i più pesanti.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562600"/>
            <a:ext cx="278765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7620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 u="sng"/>
              <a:t>Terzo principio della dinamica (o di azione e reazione)</a:t>
            </a:r>
            <a:endParaRPr lang="it-IT" altLang="it-IT" b="1" i="1"/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Quando un corpo A esercita una forza su un corpo B, il corpo B ne esercita una </a:t>
            </a:r>
            <a:r>
              <a:rPr lang="it-IT" altLang="it-IT">
                <a:solidFill>
                  <a:srgbClr val="DC2300"/>
                </a:solidFill>
              </a:rPr>
              <a:t>uguale e opposta</a:t>
            </a:r>
            <a:r>
              <a:rPr lang="it-IT" altLang="it-IT"/>
              <a:t> sul corpo 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primo principio della dinamica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838200"/>
            <a:ext cx="9188450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mtClean="0"/>
          </a:p>
          <a:p>
            <a:pPr>
              <a:buFont typeface="Wingdings" panose="05000000000000000000" pitchFamily="2" charset="2"/>
              <a:buNone/>
            </a:pP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  <a:buFont typeface="Wingdings" panose="05000000000000000000" pitchFamily="2" charset="2"/>
              <a:buNone/>
            </a:pPr>
            <a:r>
              <a:rPr lang="it-IT" altLang="it-IT"/>
              <a:t>Galileo </a:t>
            </a:r>
            <a:r>
              <a:rPr lang="it-IT" altLang="it-IT" smtClean="0"/>
              <a:t>(1632):</a:t>
            </a: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  <a:buNone/>
            </a:pPr>
            <a:r>
              <a:rPr lang="it-IT" altLang="it-IT" i="1" smtClean="0"/>
              <a:t>un corpo permane nel suo </a:t>
            </a:r>
            <a:r>
              <a:rPr lang="it-IT" altLang="it-IT" b="1" i="1" smtClean="0"/>
              <a:t>stato di quiete o di moto rettilineo uniforme </a:t>
            </a:r>
            <a:r>
              <a:rPr lang="it-IT" altLang="it-IT" i="1" smtClean="0"/>
              <a:t>finchè non intervenga una </a:t>
            </a:r>
            <a:r>
              <a:rPr lang="it-IT" altLang="it-IT" b="1" i="1" smtClean="0"/>
              <a:t>forza</a:t>
            </a:r>
            <a:r>
              <a:rPr lang="it-IT" altLang="it-IT" i="1" smtClean="0"/>
              <a:t> esterna a modificare tale stato</a:t>
            </a:r>
            <a:endParaRPr lang="it-IT" altLang="it-IT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della dinamica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685925"/>
            <a:ext cx="71723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20725" y="5634038"/>
            <a:ext cx="88804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400"/>
              <a:t>Su oggetti di masse molto diverse, il terzo principio determina accelerazioni di diverso ordine di grandezza. </a:t>
            </a:r>
          </a:p>
          <a:p>
            <a:r>
              <a:rPr lang="it-IT" altLang="it-IT" sz="2400"/>
              <a:t>(Ad esempio quelle di un sasso e della Terra che si attraggono).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33400" y="6858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Il terzo principio si verifica bene nello spazio, in assenza di attriti: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e la locomozione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20725" y="5759450"/>
            <a:ext cx="84597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L'</a:t>
            </a:r>
            <a:r>
              <a:rPr lang="it-IT" altLang="it-IT" sz="2600" b="1"/>
              <a:t>attrito radente</a:t>
            </a:r>
            <a:r>
              <a:rPr lang="it-IT" altLang="it-IT" sz="2600"/>
              <a:t> tra il piede e il terreno ci consente di avanzare.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425700"/>
            <a:ext cx="72104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3400" y="9906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Tutti i sistemi di locomozione si basano sul terzo principio: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e la locomozione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16013" y="5327650"/>
            <a:ext cx="3959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L'</a:t>
            </a:r>
            <a:r>
              <a:rPr lang="it-IT" altLang="it-IT" sz="2600" b="1"/>
              <a:t>attrito </a:t>
            </a:r>
            <a:r>
              <a:rPr lang="it-IT" altLang="it-IT" sz="2600" b="1" smtClean="0"/>
              <a:t>statico</a:t>
            </a:r>
            <a:r>
              <a:rPr lang="it-IT" altLang="it-IT" sz="2600" smtClean="0"/>
              <a:t> </a:t>
            </a:r>
            <a:r>
              <a:rPr lang="it-IT" altLang="it-IT" sz="2600"/>
              <a:t>tra ruota e terreno consente all'auto di avanzare.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24025"/>
            <a:ext cx="72866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03800" y="5327650"/>
            <a:ext cx="3959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L'</a:t>
            </a:r>
            <a:r>
              <a:rPr lang="it-IT" altLang="it-IT" sz="2600" b="1"/>
              <a:t>attrito viscoso</a:t>
            </a:r>
            <a:r>
              <a:rPr lang="it-IT" altLang="it-IT" sz="2600"/>
              <a:t> tra remo e acqua consente alla barca di avanzare.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9144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Altri esempi di locomozione: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Se il terzo principio fosse falso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00113" y="5075238"/>
            <a:ext cx="82804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/>
            <a:r>
              <a:rPr lang="it-IT" altLang="it-IT" sz="3000"/>
              <a:t>Se la forza del blocco sulla calamita fosse diversa da quella della calamita sul blocco, la slitta inizierebbe a muoversi in assenza di forze motrici esterne.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46288"/>
            <a:ext cx="7361238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Supponiamo di porre su una slitta una calamita ed un blocco di ferro: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3000"/>
            <a:ext cx="32416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95600"/>
            <a:ext cx="3241675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810000"/>
            <a:ext cx="320357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/>
              <a:t>Il ragionamento usato da Galileo nel </a:t>
            </a:r>
            <a:r>
              <a:rPr lang="it-IT" altLang="it-IT" i="1"/>
              <a:t>Dialogo sopra i due massimi sistemi</a:t>
            </a:r>
            <a:r>
              <a:rPr lang="it-IT" altLang="it-IT"/>
              <a:t> è:</a:t>
            </a:r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 b="1">
              <a:solidFill>
                <a:srgbClr val="DC2300"/>
              </a:solidFill>
            </a:endParaRPr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 b="1">
              <a:solidFill>
                <a:srgbClr val="DC2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36550" y="2267669"/>
            <a:ext cx="9510713" cy="286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La necessità di applicare una forza per mantenere in moto un corpo è dovuta alla presenza delle </a:t>
            </a:r>
            <a:r>
              <a:rPr lang="it-IT" altLang="it-IT">
                <a:solidFill>
                  <a:srgbClr val="DC2300"/>
                </a:solidFill>
              </a:rPr>
              <a:t>forze d'attrito</a:t>
            </a:r>
            <a:r>
              <a:rPr lang="it-IT" altLang="it-IT" smtClean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1752600"/>
            <a:ext cx="316547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35" y="2133600"/>
            <a:ext cx="3165475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3400" y="6858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Il </a:t>
            </a:r>
            <a:r>
              <a:rPr lang="it-IT" altLang="it-IT">
                <a:solidFill>
                  <a:srgbClr val="DC2300"/>
                </a:solidFill>
              </a:rPr>
              <a:t>disco a ghiaccio secco</a:t>
            </a:r>
            <a:r>
              <a:rPr lang="it-IT" altLang="it-IT"/>
              <a:t> è un dispositivo che elimina gli attriti.</a:t>
            </a:r>
          </a:p>
          <a:p>
            <a:pPr algn="just"/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06800"/>
            <a:ext cx="99314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34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Imprimendo solo una spinta iniziale al disco e scattando foto ad intervalli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t</a:t>
            </a:r>
            <a:r>
              <a:rPr lang="it-IT" altLang="it-IT"/>
              <a:t> regolari, si vede che il disco si muove di </a:t>
            </a:r>
            <a:r>
              <a:rPr lang="it-IT" altLang="it-IT">
                <a:solidFill>
                  <a:srgbClr val="DC2300"/>
                </a:solidFill>
              </a:rPr>
              <a:t>moto rettilineo uniforme</a:t>
            </a:r>
            <a:r>
              <a:rPr lang="it-IT" altLang="it-IT"/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percorre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s</a:t>
            </a:r>
            <a:r>
              <a:rPr lang="it-IT" altLang="it-IT"/>
              <a:t> uguali in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t</a:t>
            </a:r>
            <a:r>
              <a:rPr lang="it-IT" altLang="it-IT"/>
              <a:t> uguali.</a:t>
            </a:r>
          </a:p>
          <a:p>
            <a:pPr algn="just"/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1000" y="838200"/>
            <a:ext cx="9510713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it-IT" altLang="it-IT" smtClean="0"/>
          </a:p>
          <a:p>
            <a:pPr algn="just">
              <a:buFont typeface="Wingdings" panose="05000000000000000000" pitchFamily="2" charset="2"/>
              <a:buNone/>
            </a:pPr>
            <a:endParaRPr lang="it-IT" altLang="it-IT"/>
          </a:p>
          <a:p>
            <a:pPr algn="just">
              <a:buFont typeface="Wingdings" panose="05000000000000000000" pitchFamily="2" charset="2"/>
              <a:buNone/>
            </a:pPr>
            <a:endParaRPr lang="it-IT" altLang="it-IT"/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 u="sng">
                <a:solidFill>
                  <a:schemeClr val="tx1"/>
                </a:solidFill>
              </a:rPr>
              <a:t>Primo principio della </a:t>
            </a:r>
            <a:r>
              <a:rPr lang="it-IT" altLang="it-IT" u="sng" smtClean="0">
                <a:solidFill>
                  <a:schemeClr val="tx1"/>
                </a:solidFill>
              </a:rPr>
              <a:t>dinamica:</a:t>
            </a:r>
            <a:endParaRPr lang="it-IT" altLang="it-IT" b="1" i="1"/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/>
              <a:t> se la forza totale applicata ad un punto materiale è </a:t>
            </a:r>
            <a:r>
              <a:rPr lang="it-IT" altLang="it-IT" i="1">
                <a:solidFill>
                  <a:srgbClr val="DC2300"/>
                </a:solidFill>
              </a:rPr>
              <a:t>F</a:t>
            </a:r>
            <a:r>
              <a:rPr lang="it-IT" altLang="it-IT">
                <a:solidFill>
                  <a:srgbClr val="DC2300"/>
                </a:solidFill>
              </a:rPr>
              <a:t> = 0</a:t>
            </a:r>
            <a:r>
              <a:rPr lang="it-IT" altLang="it-IT"/>
              <a:t>, allora il corpo si muove a </a:t>
            </a:r>
            <a:r>
              <a:rPr lang="it-IT" altLang="it-IT" i="1">
                <a:solidFill>
                  <a:srgbClr val="DC2300"/>
                </a:solidFill>
              </a:rPr>
              <a:t>v</a:t>
            </a:r>
            <a:r>
              <a:rPr lang="it-IT" altLang="it-IT">
                <a:solidFill>
                  <a:srgbClr val="DC2300"/>
                </a:solidFill>
              </a:rPr>
              <a:t> </a:t>
            </a:r>
            <a:r>
              <a:rPr lang="it-IT" altLang="it-IT" i="1">
                <a:solidFill>
                  <a:srgbClr val="DC2300"/>
                </a:solidFill>
              </a:rPr>
              <a:t>= costante</a:t>
            </a:r>
            <a:r>
              <a:rPr lang="it-IT" altLang="it-IT"/>
              <a:t>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/>
              <a:t> se</a:t>
            </a:r>
            <a:r>
              <a:rPr lang="it-IT" altLang="it-IT">
                <a:solidFill>
                  <a:srgbClr val="DC2300"/>
                </a:solidFill>
              </a:rPr>
              <a:t> </a:t>
            </a:r>
            <a:r>
              <a:rPr lang="it-IT" altLang="it-IT"/>
              <a:t>un punto materiale ha</a:t>
            </a:r>
            <a:r>
              <a:rPr lang="it-IT" altLang="it-IT">
                <a:solidFill>
                  <a:srgbClr val="DC2300"/>
                </a:solidFill>
              </a:rPr>
              <a:t> </a:t>
            </a:r>
            <a:r>
              <a:rPr lang="it-IT" altLang="it-IT" i="1">
                <a:solidFill>
                  <a:srgbClr val="DC2300"/>
                </a:solidFill>
              </a:rPr>
              <a:t>v</a:t>
            </a:r>
            <a:r>
              <a:rPr lang="it-IT" altLang="it-IT">
                <a:solidFill>
                  <a:srgbClr val="DC2300"/>
                </a:solidFill>
              </a:rPr>
              <a:t> = costante, </a:t>
            </a:r>
            <a:r>
              <a:rPr lang="it-IT" altLang="it-IT"/>
              <a:t>allora su di esso agisce una forza totale</a:t>
            </a:r>
            <a:r>
              <a:rPr lang="it-IT" altLang="it-IT" i="1">
                <a:solidFill>
                  <a:srgbClr val="DC2300"/>
                </a:solidFill>
              </a:rPr>
              <a:t> F</a:t>
            </a:r>
            <a:r>
              <a:rPr lang="it-IT" altLang="it-IT">
                <a:solidFill>
                  <a:srgbClr val="DC2300"/>
                </a:solidFill>
              </a:rPr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102388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principio di relatività galileiana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67000"/>
            <a:ext cx="320357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590800"/>
            <a:ext cx="3165475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7620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Nel 1632 Galileo Galilei, nel </a:t>
            </a:r>
            <a:r>
              <a:rPr lang="it-IT" altLang="it-IT" i="1"/>
              <a:t>Dialogo sopra i due massimi sistemi, </a:t>
            </a:r>
            <a:r>
              <a:rPr lang="it-IT" altLang="it-IT" smtClean="0"/>
              <a:t>affermò </a:t>
            </a:r>
            <a:r>
              <a:rPr lang="it-IT" altLang="it-IT"/>
              <a:t>che i fenomeni che accadono su una nave ferma sono </a:t>
            </a:r>
            <a:r>
              <a:rPr lang="it-IT" altLang="it-IT">
                <a:solidFill>
                  <a:srgbClr val="DC2300"/>
                </a:solidFill>
              </a:rPr>
              <a:t>invariati</a:t>
            </a:r>
            <a:r>
              <a:rPr lang="it-IT" altLang="it-IT"/>
              <a:t> </a:t>
            </a:r>
            <a:r>
              <a:rPr lang="it-IT" altLang="it-IT">
                <a:solidFill>
                  <a:srgbClr val="DC2300"/>
                </a:solidFill>
              </a:rPr>
              <a:t>se la nave si muove a velocità costante</a:t>
            </a:r>
            <a:r>
              <a:rPr lang="it-IT" altLang="it-IT"/>
              <a:t>.</a:t>
            </a:r>
          </a:p>
          <a:p>
            <a:pPr algn="just"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 sistemi di riferimento accelerati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387600"/>
            <a:ext cx="32416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539750" y="2335213"/>
            <a:ext cx="9180513" cy="4757737"/>
            <a:chOff x="539750" y="2335213"/>
            <a:chExt cx="9180513" cy="4757737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5" y="2335213"/>
              <a:ext cx="3203575" cy="410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539750" y="6516688"/>
              <a:ext cx="9180513" cy="57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14779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19351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23923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28495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r>
                <a:rPr lang="it-IT" altLang="it-IT" sz="2400"/>
                <a:t>Il ragazzo </a:t>
              </a:r>
              <a:r>
                <a:rPr lang="it-IT" altLang="it-IT" sz="2400" smtClean="0"/>
                <a:t>si sente </a:t>
              </a:r>
              <a:r>
                <a:rPr lang="it-IT" altLang="it-IT" sz="2400"/>
                <a:t>spinto anche se su di lui non agiscono forze.</a:t>
              </a: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33400" y="7620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altLang="it-IT" smtClean="0"/>
              <a:t>Nei </a:t>
            </a:r>
            <a:r>
              <a:rPr lang="it-IT" altLang="it-IT"/>
              <a:t>sistemi che si muovono di </a:t>
            </a:r>
            <a:endParaRPr lang="it-IT" altLang="it-IT" smtClean="0"/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altLang="it-IT" smtClean="0">
                <a:solidFill>
                  <a:srgbClr val="DC2300"/>
                </a:solidFill>
              </a:rPr>
              <a:t>moto accelerato</a:t>
            </a:r>
            <a:r>
              <a:rPr lang="it-IT" altLang="it-IT" smtClean="0"/>
              <a:t>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altLang="it-IT" smtClean="0">
                <a:solidFill>
                  <a:srgbClr val="DC2300"/>
                </a:solidFill>
              </a:rPr>
              <a:t>NON</a:t>
            </a:r>
            <a:r>
              <a:rPr lang="it-IT" altLang="it-IT" smtClean="0"/>
              <a:t> </a:t>
            </a:r>
            <a:r>
              <a:rPr lang="it-IT" altLang="it-IT" err="1" smtClean="0"/>
              <a:t>non</a:t>
            </a:r>
            <a:r>
              <a:rPr lang="it-IT" altLang="it-IT" smtClean="0"/>
              <a:t> </a:t>
            </a:r>
            <a:r>
              <a:rPr lang="it-IT" altLang="it-IT"/>
              <a:t>vale il principio d'inerzia.</a:t>
            </a:r>
          </a:p>
          <a:p>
            <a:pPr algn="just"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  <a:p>
            <a:pPr algn="just"/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833</Words>
  <Application>Microsoft Office PowerPoint</Application>
  <PresentationFormat>Personalizzato</PresentationFormat>
  <Paragraphs>122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Presentazione vuota</vt:lpstr>
      <vt:lpstr>La dinamica</vt:lpstr>
      <vt:lpstr>Il primo principio della dinamica</vt:lpstr>
      <vt:lpstr>Il primo principio della dinamica</vt:lpstr>
      <vt:lpstr>Il primo principio della dinamica</vt:lpstr>
      <vt:lpstr>Il primo principio della dinamica</vt:lpstr>
      <vt:lpstr>Il primo principio della dinamica</vt:lpstr>
      <vt:lpstr>Il primo principio della dinamica</vt:lpstr>
      <vt:lpstr>Il principio di relatività galileiana</vt:lpstr>
      <vt:lpstr>I sistemi di riferimento accelerati</vt:lpstr>
      <vt:lpstr>I sistemi di riferimento inerziali</vt:lpstr>
      <vt:lpstr>Il principio di relatività galileiana</vt:lpstr>
      <vt:lpstr>L'effetto delle forze</vt:lpstr>
      <vt:lpstr>L'effetto delle forze</vt:lpstr>
      <vt:lpstr>Legge fondamentale della dinamica e sistemi inerziali</vt:lpstr>
      <vt:lpstr>Il secondo principio della dinamica</vt:lpstr>
      <vt:lpstr>Materassi ed air-bag</vt:lpstr>
      <vt:lpstr>Che cos'è la massa?</vt:lpstr>
      <vt:lpstr>Il terzo principio della dinamica</vt:lpstr>
      <vt:lpstr>Il terzo principio della dinamica</vt:lpstr>
      <vt:lpstr>Il terzo principio della dinamica</vt:lpstr>
      <vt:lpstr>Il terzo principio e la locomozione</vt:lpstr>
      <vt:lpstr>Il terzo principio e la locomozione</vt:lpstr>
      <vt:lpstr>Se il terzo principio fosse falso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8</dc:title>
  <dc:creator>Simona Graziadei</dc:creator>
  <cp:lastModifiedBy>Ferruccio Petrucci</cp:lastModifiedBy>
  <cp:revision>38</cp:revision>
  <dcterms:modified xsi:type="dcterms:W3CDTF">2020-03-22T16:22:11Z</dcterms:modified>
</cp:coreProperties>
</file>