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8" r:id="rId3"/>
    <p:sldId id="265" r:id="rId4"/>
    <p:sldId id="267" r:id="rId5"/>
    <p:sldId id="275" r:id="rId6"/>
    <p:sldId id="266" r:id="rId7"/>
    <p:sldId id="276" r:id="rId8"/>
    <p:sldId id="279" r:id="rId9"/>
    <p:sldId id="280" r:id="rId10"/>
    <p:sldId id="278" r:id="rId11"/>
    <p:sldId id="259" r:id="rId12"/>
    <p:sldId id="270" r:id="rId13"/>
    <p:sldId id="271" r:id="rId14"/>
    <p:sldId id="260" r:id="rId15"/>
    <p:sldId id="272" r:id="rId16"/>
    <p:sldId id="273" r:id="rId17"/>
    <p:sldId id="268" r:id="rId18"/>
    <p:sldId id="261" r:id="rId19"/>
    <p:sldId id="274" r:id="rId20"/>
    <p:sldId id="281" r:id="rId21"/>
    <p:sldId id="282" r:id="rId22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B54E3-7581-43C3-95F4-E6206242E5E0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14040-C154-4E0C-BBB0-AD9F71649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034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5997317-BF81-44DF-A426-53AEB534E711}" type="slidenum">
              <a:rPr lang="it-IT" altLang="it-IT">
                <a:solidFill>
                  <a:prstClr val="black"/>
                </a:solidFill>
              </a:rPr>
              <a:pPr/>
              <a:t>16</a:t>
            </a:fld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1147109" y="1013507"/>
            <a:ext cx="4314635" cy="36524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prstClr val="black"/>
              </a:solidFill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/>
          </p:nvPr>
        </p:nvSpPr>
        <p:spPr>
          <a:xfrm>
            <a:off x="1022799" y="5019270"/>
            <a:ext cx="4567975" cy="405574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pPr eaLnBrk="1" hangingPunct="1"/>
            <a:endParaRPr lang="it-IT" altLang="it-IT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EF698-FA5C-4023-BA2D-7DBE98772F63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251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69E16-8B5A-4C13-B26C-F1373E640C1C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37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724FA-689B-45A8-9062-C42647D4C581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690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78333-45C2-4D5F-962E-508BE45E71E2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31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9C6F3-689C-46AD-BCC0-A72181C9A68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974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6D27-C368-482E-8EFA-6591C73B40C7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71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0EC3D1-AA72-4CD2-9BF5-798A31E8D89E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953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2FCBA-5DBB-4A82-B1ED-3EA02B2A7A5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52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DE9D4-A8D3-4E2B-BCE2-DC6CB84E8B7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9215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033DB-03BD-48CB-901D-A8C7514D0080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794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6E7E4-65AD-40D9-8DDC-5AA27EF25CBA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42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CBCBCD5-1176-42D3-8857-647231B0E2D9}" type="slidenum">
              <a:rPr lang="it-IT" alt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56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3568" y="1916832"/>
            <a:ext cx="7920880" cy="4248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72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835968" y="3498956"/>
            <a:ext cx="7768480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261570" y="669361"/>
            <a:ext cx="7842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smtClean="0"/>
              <a:t>traiettoria di un punto che parte dall’origine con velocità di modulo v</a:t>
            </a:r>
            <a:r>
              <a:rPr lang="it-IT" sz="1600" b="1" baseline="-25000" smtClean="0"/>
              <a:t>0</a:t>
            </a:r>
            <a:r>
              <a:rPr lang="it-IT" sz="1600" b="1" smtClean="0"/>
              <a:t> e angolo di lancio </a:t>
            </a:r>
            <a:r>
              <a:rPr lang="it-IT" sz="1600" b="1" smtClean="0">
                <a:latin typeface="Symbol" panose="05050102010706020507" pitchFamily="18" charset="2"/>
              </a:rPr>
              <a:t>q</a:t>
            </a:r>
            <a:r>
              <a:rPr lang="it-IT" sz="1600" b="1" smtClean="0"/>
              <a:t> </a:t>
            </a:r>
            <a:endParaRPr lang="it-IT" sz="1600" b="1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t="75859" r="30802" b="9792"/>
          <a:stretch/>
        </p:blipFill>
        <p:spPr>
          <a:xfrm>
            <a:off x="5006223" y="2132856"/>
            <a:ext cx="3598225" cy="86689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396583" y="1967235"/>
            <a:ext cx="4205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smtClean="0"/>
              <a:t>questa è la funzione che rappresenta </a:t>
            </a:r>
            <a:r>
              <a:rPr lang="it-IT" sz="1400" b="1" u="sng" smtClean="0"/>
              <a:t>questa</a:t>
            </a:r>
            <a:r>
              <a:rPr lang="it-IT" sz="1400" b="1" smtClean="0"/>
              <a:t> parabola:</a:t>
            </a:r>
            <a:endParaRPr lang="it-IT" sz="1400" b="1"/>
          </a:p>
        </p:txBody>
      </p:sp>
    </p:spTree>
    <p:extLst>
      <p:ext uri="{BB962C8B-B14F-4D97-AF65-F5344CB8AC3E}">
        <p14:creationId xmlns:p14="http://schemas.microsoft.com/office/powerpoint/2010/main" val="195802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835968" y="4437112"/>
            <a:ext cx="7768480" cy="1880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t="75859" r="30802" b="9792"/>
          <a:stretch/>
        </p:blipFill>
        <p:spPr>
          <a:xfrm>
            <a:off x="5006223" y="2132856"/>
            <a:ext cx="3598225" cy="86689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23528" y="3645024"/>
            <a:ext cx="18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smtClean="0"/>
              <a:t>trovo le due intersezioni della parabola con l’asse x:</a:t>
            </a:r>
            <a:endParaRPr lang="it-IT" sz="1400" b="1"/>
          </a:p>
        </p:txBody>
      </p:sp>
      <p:cxnSp>
        <p:nvCxnSpPr>
          <p:cNvPr id="7" name="Connettore 2 6"/>
          <p:cNvCxnSpPr/>
          <p:nvPr/>
        </p:nvCxnSpPr>
        <p:spPr>
          <a:xfrm flipH="1" flipV="1">
            <a:off x="1223628" y="3284984"/>
            <a:ext cx="140415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flipV="1">
            <a:off x="2627784" y="3284984"/>
            <a:ext cx="189537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7308304" y="3573016"/>
            <a:ext cx="1380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400" b="1" smtClean="0"/>
              <a:t>questa equazione  darà le due ascisse</a:t>
            </a:r>
            <a:endParaRPr lang="it-IT" sz="1400" b="1"/>
          </a:p>
        </p:txBody>
      </p:sp>
    </p:spTree>
    <p:extLst>
      <p:ext uri="{BB962C8B-B14F-4D97-AF65-F5344CB8AC3E}">
        <p14:creationId xmlns:p14="http://schemas.microsoft.com/office/powerpoint/2010/main" val="50260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cxnSp>
        <p:nvCxnSpPr>
          <p:cNvPr id="3" name="Connettore 2 2"/>
          <p:cNvCxnSpPr/>
          <p:nvPr/>
        </p:nvCxnSpPr>
        <p:spPr>
          <a:xfrm flipH="1" flipV="1">
            <a:off x="1223628" y="3284984"/>
            <a:ext cx="277230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/>
          <p:cNvCxnSpPr/>
          <p:nvPr/>
        </p:nvCxnSpPr>
        <p:spPr>
          <a:xfrm flipV="1">
            <a:off x="4523154" y="3501008"/>
            <a:ext cx="120854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magin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t="75859" r="30802" b="9792"/>
          <a:stretch/>
        </p:blipFill>
        <p:spPr>
          <a:xfrm>
            <a:off x="5006223" y="2132856"/>
            <a:ext cx="3598225" cy="86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11902"/>
            <a:ext cx="8543269" cy="604143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835968" y="3577780"/>
            <a:ext cx="7768480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259632" y="2219157"/>
            <a:ext cx="3134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metodo: studio di funzione x(</a:t>
            </a:r>
            <a:r>
              <a:rPr lang="it-IT" smtClean="0">
                <a:latin typeface="Symbol" panose="05050102010706020507" pitchFamily="18" charset="2"/>
              </a:rPr>
              <a:t>q</a:t>
            </a:r>
            <a:r>
              <a:rPr lang="it-IT" smtClean="0"/>
              <a:t>)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765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11902"/>
            <a:ext cx="8543269" cy="604143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4283969" y="3573016"/>
            <a:ext cx="4317922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259632" y="2219157"/>
            <a:ext cx="3134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metodo: studio di funzione x(</a:t>
            </a:r>
            <a:r>
              <a:rPr lang="it-IT" smtClean="0">
                <a:latin typeface="Symbol" panose="05050102010706020507" pitchFamily="18" charset="2"/>
              </a:rPr>
              <a:t>q</a:t>
            </a:r>
            <a:r>
              <a:rPr lang="it-IT" smtClean="0"/>
              <a:t>)</a:t>
            </a:r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76340" y="3388350"/>
            <a:ext cx="535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metodo: si annulla la derivata prima della funzione x(</a:t>
            </a:r>
            <a:r>
              <a:rPr lang="it-IT" smtClean="0">
                <a:latin typeface="Symbol" panose="05050102010706020507" pitchFamily="18" charset="2"/>
              </a:rPr>
              <a:t>q</a:t>
            </a:r>
            <a:r>
              <a:rPr lang="it-IT" smtClean="0"/>
              <a:t>)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37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11902"/>
            <a:ext cx="8543269" cy="604143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76340" y="3388350"/>
            <a:ext cx="535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metodo: si annulla la derivata prima della funzione x(</a:t>
            </a:r>
            <a:r>
              <a:rPr lang="it-IT" smtClean="0">
                <a:latin typeface="Symbol" panose="05050102010706020507" pitchFamily="18" charset="2"/>
              </a:rPr>
              <a:t>q</a:t>
            </a:r>
            <a:r>
              <a:rPr lang="it-IT" smtClean="0"/>
              <a:t>)</a:t>
            </a:r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259632" y="2219157"/>
            <a:ext cx="3134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metodo: studio di funzione x(</a:t>
            </a:r>
            <a:r>
              <a:rPr lang="it-IT" smtClean="0">
                <a:latin typeface="Symbol" panose="05050102010706020507" pitchFamily="18" charset="2"/>
              </a:rPr>
              <a:t>q</a:t>
            </a:r>
            <a:r>
              <a:rPr lang="it-IT" smtClean="0"/>
              <a:t>)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60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3" y="80963"/>
            <a:ext cx="7250112" cy="428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 defTabSz="10080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z="2400" b="1" smtClean="0"/>
              <a:t>Angoli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08372"/>
            <a:ext cx="8004175" cy="5168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0174" rIns="0" bIns="0"/>
          <a:lstStyle/>
          <a:p>
            <a:pPr marL="431800" indent="-323850" defTabSz="10080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1600" b="1" smtClean="0"/>
              <a:t>nel Sistema Internazionale gli </a:t>
            </a:r>
            <a:r>
              <a:rPr lang="it-IT" altLang="it-IT" sz="1600" b="1" smtClean="0">
                <a:solidFill>
                  <a:srgbClr val="2323DC"/>
                </a:solidFill>
              </a:rPr>
              <a:t>angoli</a:t>
            </a:r>
            <a:r>
              <a:rPr lang="it-IT" altLang="it-IT" sz="1600" b="1" smtClean="0"/>
              <a:t> vengono misurati in </a:t>
            </a:r>
            <a:r>
              <a:rPr lang="it-IT" altLang="it-IT" sz="1600" b="1" smtClean="0">
                <a:solidFill>
                  <a:srgbClr val="2323DC"/>
                </a:solidFill>
              </a:rPr>
              <a:t>radianti</a:t>
            </a:r>
          </a:p>
          <a:p>
            <a:pPr marL="863600" lvl="1" indent="-287338" defTabSz="1008063" eaLnBrk="1" hangingPunct="1">
              <a:buSzPct val="75000"/>
              <a:buFont typeface="Arial Unicode MS" pitchFamily="34" charset="-128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1600" b="1" smtClean="0"/>
              <a:t>angolo in radianti: il rapporto tra l'arco b e il raggio r di un settore circolare. E’ un rapporto tra due lunghezze : un numero adimensionale</a:t>
            </a:r>
          </a:p>
          <a:p>
            <a:pPr marL="863600" lvl="1" indent="-287338" defTabSz="1008063" eaLnBrk="1" hangingPunct="1">
              <a:buSzPct val="75000"/>
              <a:buFont typeface="Arial Unicode MS" pitchFamily="34" charset="-128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  <a:p>
            <a:pPr marL="863600" lvl="1" indent="-287338" defTabSz="1008063" eaLnBrk="1" hangingPunct="1">
              <a:buSzPct val="75000"/>
              <a:buFont typeface="Arial Unicode MS" pitchFamily="34" charset="-128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  <a:p>
            <a:pPr marL="863600" lvl="1" indent="-287338" defTabSz="1008063" eaLnBrk="1" hangingPunct="1">
              <a:buSzPct val="75000"/>
              <a:buFont typeface="Arial Unicode MS" pitchFamily="34" charset="-128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  <a:p>
            <a:pPr marL="107950" indent="0" defTabSz="1008063" eaLnBrk="1" hangingPunct="1">
              <a:spcAft>
                <a:spcPts val="1138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  <a:p>
            <a:pPr marL="107950" indent="0" defTabSz="1008063" eaLnBrk="1" hangingPunct="1">
              <a:spcAft>
                <a:spcPts val="1138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1800" b="1" smtClean="0">
                <a:solidFill>
                  <a:srgbClr val="FF0000"/>
                </a:solidFill>
              </a:rPr>
              <a:t>1 </a:t>
            </a:r>
            <a:r>
              <a:rPr lang="it-IT" altLang="it-IT" sz="2000" b="1" smtClean="0">
                <a:solidFill>
                  <a:srgbClr val="FF0000"/>
                </a:solidFill>
              </a:rPr>
              <a:t>r</a:t>
            </a:r>
            <a:r>
              <a:rPr lang="it-IT" altLang="it-IT" sz="1800" b="1" smtClean="0">
                <a:solidFill>
                  <a:srgbClr val="FF0000"/>
                </a:solidFill>
              </a:rPr>
              <a:t>adiante</a:t>
            </a:r>
            <a:r>
              <a:rPr lang="it-IT" altLang="it-IT" sz="1600" b="1" smtClean="0"/>
              <a:t> (rad) è l'angolo al centro per cui il raggio e l'arco sono uguali </a:t>
            </a:r>
          </a:p>
          <a:p>
            <a:pPr marL="1295400" lvl="2" indent="-215900" defTabSz="10080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  <a:p>
            <a:pPr marL="431800" indent="-323850" defTabSz="1008063" eaLnBrk="1" hangingPunct="1">
              <a:spcAft>
                <a:spcPts val="850"/>
              </a:spcAft>
              <a:buFontTx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1600" b="1" smtClean="0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52214" y="3645024"/>
            <a:ext cx="7992194" cy="287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0174" rIns="0" bIns="0"/>
          <a:lstStyle>
            <a:lvl1pPr marL="431800" indent="-323850" defTabSz="10080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819150" indent="-315913" defTabSz="10080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295400" indent="-215900" defTabSz="10080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763713" indent="-252413" defTabSz="10080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8538" indent="-252413" defTabSz="10080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7257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31829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6401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73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  <a:buClr>
                <a:srgbClr val="0000FF"/>
              </a:buClr>
            </a:pPr>
            <a:r>
              <a:rPr lang="it-IT" altLang="it-IT" sz="1600" b="1" smtClean="0">
                <a:solidFill>
                  <a:srgbClr val="DC2300"/>
                </a:solidFill>
              </a:rPr>
              <a:t>angolo giro</a:t>
            </a:r>
            <a:r>
              <a:rPr lang="it-IT" altLang="it-IT" sz="1600" b="1" smtClean="0">
                <a:solidFill>
                  <a:srgbClr val="000000"/>
                </a:solidFill>
              </a:rPr>
              <a:t>:  circonferenza/r 		= 2 </a:t>
            </a:r>
            <a:r>
              <a:rPr lang="it-IT" altLang="it-IT" sz="1600" b="1" smtClean="0">
                <a:solidFill>
                  <a:srgbClr val="000000"/>
                </a:solidFill>
                <a:latin typeface="Symbol" pitchFamily="18" charset="2"/>
              </a:rPr>
              <a:t>p</a:t>
            </a:r>
            <a:r>
              <a:rPr lang="it-IT" altLang="it-IT" sz="1600" b="1" smtClean="0">
                <a:solidFill>
                  <a:srgbClr val="000000"/>
                </a:solidFill>
              </a:rPr>
              <a:t> rad 		= 360 gradi </a:t>
            </a:r>
          </a:p>
          <a:p>
            <a:pPr fontAlgn="base">
              <a:spcAft>
                <a:spcPct val="0"/>
              </a:spcAft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r>
              <a:rPr lang="it-IT" altLang="it-IT" sz="1600" b="1" smtClean="0">
                <a:solidFill>
                  <a:srgbClr val="DC2300"/>
                </a:solidFill>
              </a:rPr>
              <a:t>angolo piatto</a:t>
            </a:r>
            <a:r>
              <a:rPr lang="it-IT" altLang="it-IT" sz="1600" b="1" smtClean="0">
                <a:solidFill>
                  <a:srgbClr val="000000"/>
                </a:solidFill>
              </a:rPr>
              <a:t>:    (circ/2)/r 			= </a:t>
            </a:r>
            <a:r>
              <a:rPr lang="it-IT" altLang="it-IT" sz="1600" b="1" smtClean="0">
                <a:solidFill>
                  <a:srgbClr val="000000"/>
                </a:solidFill>
                <a:latin typeface="Symbol" pitchFamily="18" charset="2"/>
              </a:rPr>
              <a:t>p</a:t>
            </a:r>
            <a:r>
              <a:rPr lang="it-IT" altLang="it-IT" sz="1600" b="1" smtClean="0">
                <a:solidFill>
                  <a:srgbClr val="000000"/>
                </a:solidFill>
              </a:rPr>
              <a:t> rad 			= 180 gradi</a:t>
            </a:r>
          </a:p>
          <a:p>
            <a:pPr fontAlgn="base">
              <a:spcAft>
                <a:spcPct val="0"/>
              </a:spcAft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r>
              <a:rPr lang="it-IT" altLang="it-IT" sz="1600" b="1" smtClean="0">
                <a:solidFill>
                  <a:srgbClr val="DC2300"/>
                </a:solidFill>
              </a:rPr>
              <a:t>angolo retto</a:t>
            </a:r>
            <a:r>
              <a:rPr lang="it-IT" altLang="it-IT" sz="1600" b="1" smtClean="0">
                <a:solidFill>
                  <a:srgbClr val="000000"/>
                </a:solidFill>
              </a:rPr>
              <a:t>:      (circ/4)/r 			= </a:t>
            </a:r>
            <a:r>
              <a:rPr lang="it-IT" altLang="it-IT" sz="1600" b="1" smtClean="0">
                <a:solidFill>
                  <a:srgbClr val="000000"/>
                </a:solidFill>
                <a:latin typeface="Symbol" pitchFamily="18" charset="2"/>
              </a:rPr>
              <a:t>p </a:t>
            </a:r>
            <a:r>
              <a:rPr lang="it-IT" altLang="it-IT" sz="1600" b="1" smtClean="0">
                <a:solidFill>
                  <a:srgbClr val="000000"/>
                </a:solidFill>
              </a:rPr>
              <a:t>/2 rad 		= 90 gradi</a:t>
            </a: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r>
              <a:rPr lang="it-IT" altLang="it-IT" sz="1600" b="1" smtClean="0">
                <a:solidFill>
                  <a:srgbClr val="000000"/>
                </a:solidFill>
              </a:rPr>
              <a:t>1 </a:t>
            </a:r>
            <a:r>
              <a:rPr lang="it-IT" altLang="it-IT" sz="1800" b="1" smtClean="0">
                <a:solidFill>
                  <a:srgbClr val="000000"/>
                </a:solidFill>
              </a:rPr>
              <a:t>radiante</a:t>
            </a:r>
            <a:r>
              <a:rPr lang="it-IT" altLang="it-IT" sz="1600" b="1" smtClean="0">
                <a:solidFill>
                  <a:srgbClr val="000000"/>
                </a:solidFill>
              </a:rPr>
              <a:t> è pari a 	57,3°  = 180 / </a:t>
            </a:r>
            <a:r>
              <a:rPr lang="it-IT" altLang="it-IT" sz="1600" b="1" smtClean="0">
                <a:solidFill>
                  <a:srgbClr val="000000"/>
                </a:solidFill>
                <a:latin typeface="Symbol" pitchFamily="18" charset="2"/>
              </a:rPr>
              <a:t>p</a:t>
            </a:r>
            <a:endParaRPr lang="it-IT" altLang="it-IT" sz="1600" b="1" smtClean="0">
              <a:solidFill>
                <a:srgbClr val="000000"/>
              </a:solidFill>
              <a:latin typeface="Arial Unicode MS" pitchFamily="34" charset="-128"/>
            </a:endParaRP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ct val="0"/>
              </a:spcAft>
              <a:buClr>
                <a:srgbClr val="0000FF"/>
              </a:buClr>
            </a:pPr>
            <a:r>
              <a:rPr lang="it-IT" altLang="it-IT" sz="1600" b="1" smtClean="0">
                <a:solidFill>
                  <a:srgbClr val="000000"/>
                </a:solidFill>
              </a:rPr>
              <a:t>1°  è pari a 		0,0175 radianti</a:t>
            </a:r>
          </a:p>
          <a:p>
            <a:pPr fontAlgn="base">
              <a:spcAft>
                <a:spcPts val="850"/>
              </a:spcAft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ts val="850"/>
              </a:spcAft>
              <a:buFontTx/>
              <a:buChar char=""/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ts val="850"/>
              </a:spcAft>
              <a:buFontTx/>
              <a:buChar char=""/>
            </a:pPr>
            <a:endParaRPr lang="it-IT" altLang="it-IT" sz="1600" b="1" smtClean="0">
              <a:solidFill>
                <a:srgbClr val="000000"/>
              </a:solidFill>
            </a:endParaRPr>
          </a:p>
          <a:p>
            <a:pPr fontAlgn="base">
              <a:spcAft>
                <a:spcPts val="850"/>
              </a:spcAft>
              <a:buFontTx/>
              <a:buChar char=""/>
            </a:pPr>
            <a:endParaRPr lang="it-IT" altLang="it-IT" sz="1600" b="1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2771800" y="1773235"/>
                <a:ext cx="868122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it-IT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it-IT"/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1773235"/>
                <a:ext cx="868122" cy="61645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4919663" y="1667780"/>
            <a:ext cx="1587500" cy="1049338"/>
            <a:chOff x="4885" y="3464"/>
            <a:chExt cx="1103" cy="728"/>
          </a:xfrm>
        </p:grpSpPr>
        <p:grpSp>
          <p:nvGrpSpPr>
            <p:cNvPr id="8204" name="Group 6"/>
            <p:cNvGrpSpPr>
              <a:grpSpLocks/>
            </p:cNvGrpSpPr>
            <p:nvPr/>
          </p:nvGrpSpPr>
          <p:grpSpPr bwMode="auto">
            <a:xfrm>
              <a:off x="4885" y="3464"/>
              <a:ext cx="1103" cy="728"/>
              <a:chOff x="4885" y="3464"/>
              <a:chExt cx="1103" cy="728"/>
            </a:xfrm>
          </p:grpSpPr>
          <p:sp>
            <p:nvSpPr>
              <p:cNvPr id="8208" name="Line 7"/>
              <p:cNvSpPr>
                <a:spLocks noChangeShapeType="1"/>
              </p:cNvSpPr>
              <p:nvPr/>
            </p:nvSpPr>
            <p:spPr bwMode="auto">
              <a:xfrm>
                <a:off x="4885" y="4190"/>
                <a:ext cx="1104" cy="2"/>
              </a:xfrm>
              <a:prstGeom prst="line">
                <a:avLst/>
              </a:prstGeom>
              <a:noFill/>
              <a:ln w="18000">
                <a:solidFill>
                  <a:srgbClr val="0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09" name="Freeform 8"/>
              <p:cNvSpPr>
                <a:spLocks noChangeArrowheads="1"/>
              </p:cNvSpPr>
              <p:nvPr/>
            </p:nvSpPr>
            <p:spPr bwMode="auto">
              <a:xfrm>
                <a:off x="5696" y="3468"/>
                <a:ext cx="292" cy="720"/>
              </a:xfrm>
              <a:custGeom>
                <a:avLst/>
                <a:gdLst>
                  <a:gd name="T0" fmla="*/ 15 w 1289"/>
                  <a:gd name="T1" fmla="*/ 37 h 3175"/>
                  <a:gd name="T2" fmla="*/ 15 w 1289"/>
                  <a:gd name="T3" fmla="*/ 36 h 3175"/>
                  <a:gd name="T4" fmla="*/ 15 w 1289"/>
                  <a:gd name="T5" fmla="*/ 34 h 3175"/>
                  <a:gd name="T6" fmla="*/ 15 w 1289"/>
                  <a:gd name="T7" fmla="*/ 33 h 3175"/>
                  <a:gd name="T8" fmla="*/ 15 w 1289"/>
                  <a:gd name="T9" fmla="*/ 32 h 3175"/>
                  <a:gd name="T10" fmla="*/ 14 w 1289"/>
                  <a:gd name="T11" fmla="*/ 30 h 3175"/>
                  <a:gd name="T12" fmla="*/ 14 w 1289"/>
                  <a:gd name="T13" fmla="*/ 29 h 3175"/>
                  <a:gd name="T14" fmla="*/ 14 w 1289"/>
                  <a:gd name="T15" fmla="*/ 27 h 3175"/>
                  <a:gd name="T16" fmla="*/ 14 w 1289"/>
                  <a:gd name="T17" fmla="*/ 26 h 3175"/>
                  <a:gd name="T18" fmla="*/ 14 w 1289"/>
                  <a:gd name="T19" fmla="*/ 25 h 3175"/>
                  <a:gd name="T20" fmla="*/ 13 w 1289"/>
                  <a:gd name="T21" fmla="*/ 24 h 3175"/>
                  <a:gd name="T22" fmla="*/ 13 w 1289"/>
                  <a:gd name="T23" fmla="*/ 22 h 3175"/>
                  <a:gd name="T24" fmla="*/ 12 w 1289"/>
                  <a:gd name="T25" fmla="*/ 21 h 3175"/>
                  <a:gd name="T26" fmla="*/ 12 w 1289"/>
                  <a:gd name="T27" fmla="*/ 20 h 3175"/>
                  <a:gd name="T28" fmla="*/ 12 w 1289"/>
                  <a:gd name="T29" fmla="*/ 18 h 3175"/>
                  <a:gd name="T30" fmla="*/ 11 w 1289"/>
                  <a:gd name="T31" fmla="*/ 17 h 3175"/>
                  <a:gd name="T32" fmla="*/ 11 w 1289"/>
                  <a:gd name="T33" fmla="*/ 16 h 3175"/>
                  <a:gd name="T34" fmla="*/ 10 w 1289"/>
                  <a:gd name="T35" fmla="*/ 15 h 3175"/>
                  <a:gd name="T36" fmla="*/ 9 w 1289"/>
                  <a:gd name="T37" fmla="*/ 13 h 3175"/>
                  <a:gd name="T38" fmla="*/ 9 w 1289"/>
                  <a:gd name="T39" fmla="*/ 12 h 3175"/>
                  <a:gd name="T40" fmla="*/ 8 w 1289"/>
                  <a:gd name="T41" fmla="*/ 11 h 3175"/>
                  <a:gd name="T42" fmla="*/ 7 w 1289"/>
                  <a:gd name="T43" fmla="*/ 10 h 3175"/>
                  <a:gd name="T44" fmla="*/ 7 w 1289"/>
                  <a:gd name="T45" fmla="*/ 9 h 3175"/>
                  <a:gd name="T46" fmla="*/ 6 w 1289"/>
                  <a:gd name="T47" fmla="*/ 7 h 3175"/>
                  <a:gd name="T48" fmla="*/ 5 w 1289"/>
                  <a:gd name="T49" fmla="*/ 6 h 3175"/>
                  <a:gd name="T50" fmla="*/ 4 w 1289"/>
                  <a:gd name="T51" fmla="*/ 5 h 3175"/>
                  <a:gd name="T52" fmla="*/ 4 w 1289"/>
                  <a:gd name="T53" fmla="*/ 4 h 3175"/>
                  <a:gd name="T54" fmla="*/ 3 w 1289"/>
                  <a:gd name="T55" fmla="*/ 3 h 3175"/>
                  <a:gd name="T56" fmla="*/ 2 w 1289"/>
                  <a:gd name="T57" fmla="*/ 2 h 3175"/>
                  <a:gd name="T58" fmla="*/ 1 w 1289"/>
                  <a:gd name="T59" fmla="*/ 1 h 3175"/>
                  <a:gd name="T60" fmla="*/ 0 w 1289"/>
                  <a:gd name="T61" fmla="*/ 0 h 317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289" h="3175">
                    <a:moveTo>
                      <a:pt x="1288" y="3174"/>
                    </a:moveTo>
                    <a:lnTo>
                      <a:pt x="1286" y="3057"/>
                    </a:lnTo>
                    <a:lnTo>
                      <a:pt x="1282" y="2940"/>
                    </a:lnTo>
                    <a:lnTo>
                      <a:pt x="1274" y="2823"/>
                    </a:lnTo>
                    <a:lnTo>
                      <a:pt x="1264" y="2707"/>
                    </a:lnTo>
                    <a:lnTo>
                      <a:pt x="1250" y="2590"/>
                    </a:lnTo>
                    <a:lnTo>
                      <a:pt x="1234" y="2474"/>
                    </a:lnTo>
                    <a:lnTo>
                      <a:pt x="1214" y="2359"/>
                    </a:lnTo>
                    <a:lnTo>
                      <a:pt x="1192" y="2244"/>
                    </a:lnTo>
                    <a:lnTo>
                      <a:pt x="1167" y="2130"/>
                    </a:lnTo>
                    <a:lnTo>
                      <a:pt x="1138" y="2016"/>
                    </a:lnTo>
                    <a:lnTo>
                      <a:pt x="1107" y="1903"/>
                    </a:lnTo>
                    <a:lnTo>
                      <a:pt x="1073" y="1792"/>
                    </a:lnTo>
                    <a:lnTo>
                      <a:pt x="1036" y="1680"/>
                    </a:lnTo>
                    <a:lnTo>
                      <a:pt x="996" y="1570"/>
                    </a:lnTo>
                    <a:lnTo>
                      <a:pt x="954" y="1461"/>
                    </a:lnTo>
                    <a:lnTo>
                      <a:pt x="908" y="1353"/>
                    </a:lnTo>
                    <a:lnTo>
                      <a:pt x="860" y="1247"/>
                    </a:lnTo>
                    <a:lnTo>
                      <a:pt x="809" y="1141"/>
                    </a:lnTo>
                    <a:lnTo>
                      <a:pt x="756" y="1037"/>
                    </a:lnTo>
                    <a:lnTo>
                      <a:pt x="699" y="935"/>
                    </a:lnTo>
                    <a:lnTo>
                      <a:pt x="641" y="833"/>
                    </a:lnTo>
                    <a:lnTo>
                      <a:pt x="579" y="734"/>
                    </a:lnTo>
                    <a:lnTo>
                      <a:pt x="515" y="636"/>
                    </a:lnTo>
                    <a:lnTo>
                      <a:pt x="449" y="540"/>
                    </a:lnTo>
                    <a:lnTo>
                      <a:pt x="380" y="445"/>
                    </a:lnTo>
                    <a:lnTo>
                      <a:pt x="308" y="352"/>
                    </a:lnTo>
                    <a:lnTo>
                      <a:pt x="235" y="261"/>
                    </a:lnTo>
                    <a:lnTo>
                      <a:pt x="159" y="172"/>
                    </a:lnTo>
                    <a:lnTo>
                      <a:pt x="80" y="85"/>
                    </a:lnTo>
                    <a:lnTo>
                      <a:pt x="0" y="0"/>
                    </a:lnTo>
                  </a:path>
                </a:pathLst>
              </a:custGeom>
              <a:noFill/>
              <a:ln w="18000">
                <a:solidFill>
                  <a:srgbClr val="0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10" name="Line 9"/>
              <p:cNvSpPr>
                <a:spLocks noChangeShapeType="1"/>
              </p:cNvSpPr>
              <p:nvPr/>
            </p:nvSpPr>
            <p:spPr bwMode="auto">
              <a:xfrm flipV="1">
                <a:off x="4885" y="3463"/>
                <a:ext cx="803" cy="728"/>
              </a:xfrm>
              <a:prstGeom prst="line">
                <a:avLst/>
              </a:prstGeom>
              <a:noFill/>
              <a:ln w="18000">
                <a:solidFill>
                  <a:srgbClr val="0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05" name="Text Box 10"/>
            <p:cNvSpPr txBox="1">
              <a:spLocks noChangeArrowheads="1"/>
            </p:cNvSpPr>
            <p:nvPr/>
          </p:nvSpPr>
          <p:spPr bwMode="auto">
            <a:xfrm>
              <a:off x="5140" y="3601"/>
              <a:ext cx="106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800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27659" rIns="0" bIns="0"/>
            <a:lstStyle>
              <a:lvl1pPr defTabSz="8286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86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86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86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86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Times New Roman" pitchFamily="18" charset="0"/>
                <a:buNone/>
              </a:pPr>
              <a:r>
                <a:rPr lang="it-IT" altLang="it-IT" sz="2000" smtClean="0">
                  <a:solidFill>
                    <a:srgbClr val="993366"/>
                  </a:solidFill>
                  <a:latin typeface="Courier New" pitchFamily="49" charset="0"/>
                </a:rPr>
                <a:t>r</a:t>
              </a:r>
            </a:p>
          </p:txBody>
        </p:sp>
        <p:sp>
          <p:nvSpPr>
            <p:cNvPr id="8206" name="Text Box 11"/>
            <p:cNvSpPr txBox="1">
              <a:spLocks noChangeArrowheads="1"/>
            </p:cNvSpPr>
            <p:nvPr/>
          </p:nvSpPr>
          <p:spPr bwMode="auto">
            <a:xfrm>
              <a:off x="5871" y="3541"/>
              <a:ext cx="106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800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27659" rIns="0" bIns="0"/>
            <a:lstStyle>
              <a:lvl1pPr defTabSz="8286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86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86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86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86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Times New Roman" pitchFamily="18" charset="0"/>
                <a:buNone/>
              </a:pPr>
              <a:r>
                <a:rPr lang="it-IT" altLang="it-IT" sz="2000" smtClean="0">
                  <a:solidFill>
                    <a:srgbClr val="993366"/>
                  </a:solidFill>
                  <a:latin typeface="Courier New" pitchFamily="49" charset="0"/>
                </a:rPr>
                <a:t>b</a:t>
              </a:r>
            </a:p>
          </p:txBody>
        </p:sp>
        <p:sp>
          <p:nvSpPr>
            <p:cNvPr id="8207" name="Text Box 12"/>
            <p:cNvSpPr txBox="1">
              <a:spLocks noChangeArrowheads="1"/>
            </p:cNvSpPr>
            <p:nvPr/>
          </p:nvSpPr>
          <p:spPr bwMode="auto">
            <a:xfrm>
              <a:off x="5132" y="3974"/>
              <a:ext cx="95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800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2746" rIns="0" bIns="0"/>
            <a:lstStyle>
              <a:lvl1pPr defTabSz="8286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86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86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86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86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86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 hangingPunct="0">
                <a:lnSpc>
                  <a:spcPct val="8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Times New Roman" pitchFamily="18" charset="0"/>
                <a:buNone/>
              </a:pPr>
              <a:r>
                <a:rPr lang="it-IT" altLang="it-IT" sz="2000" smtClean="0">
                  <a:solidFill>
                    <a:srgbClr val="993366"/>
                  </a:solidFill>
                  <a:latin typeface="Symbol" pitchFamily="18" charset="2"/>
                </a:rPr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77946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256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256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256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256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256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256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322308"/>
            <a:ext cx="2307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>
                <a:solidFill>
                  <a:srgbClr val="FF0000"/>
                </a:solidFill>
              </a:rPr>
              <a:t>Cifre significative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94994" y="1124744"/>
            <a:ext cx="42016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smtClean="0">
                <a:solidFill>
                  <a:srgbClr val="FFFF00"/>
                </a:solidFill>
              </a:rPr>
              <a:t>In cosa sono diversi i seguenti numeri?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78895" y="2204864"/>
            <a:ext cx="6748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smtClean="0">
                <a:solidFill>
                  <a:srgbClr val="FFFF00"/>
                </a:solidFill>
              </a:rPr>
              <a:t>0.0175                             1.75   10</a:t>
            </a:r>
            <a:r>
              <a:rPr lang="it-IT" sz="2000" baseline="30000" smtClean="0">
                <a:solidFill>
                  <a:srgbClr val="FFFF00"/>
                </a:solidFill>
              </a:rPr>
              <a:t>-2</a:t>
            </a:r>
            <a:r>
              <a:rPr lang="it-IT" sz="2000">
                <a:solidFill>
                  <a:srgbClr val="FFFF00"/>
                </a:solidFill>
              </a:rPr>
              <a:t>       </a:t>
            </a:r>
            <a:r>
              <a:rPr lang="it-IT" sz="2000" smtClean="0">
                <a:solidFill>
                  <a:srgbClr val="FFFF00"/>
                </a:solidFill>
              </a:rPr>
              <a:t>                        0.017453292</a:t>
            </a:r>
            <a:endParaRPr lang="it-IT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2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5293" y="1182221"/>
            <a:ext cx="908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>
                <a:solidFill>
                  <a:srgbClr val="FFFF00"/>
                </a:solidFill>
              </a:rPr>
              <a:t>http://www.unife.it/scienze/informatica/insegnamenti/fisica-dm-270/materiale-didattico-2020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79512" y="620688"/>
            <a:ext cx="857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solidFill>
                  <a:srgbClr val="FFFF00"/>
                </a:solidFill>
              </a:rPr>
              <a:t>Sul sito</a:t>
            </a:r>
            <a:endParaRPr lang="it-IT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1912" y="1835532"/>
            <a:ext cx="8012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solidFill>
                  <a:srgbClr val="FFFF00"/>
                </a:solidFill>
              </a:rPr>
              <a:t>troverete le trasparenze e i files excel che vi ho mostrato nelle lezioni fin qui tenute </a:t>
            </a:r>
            <a:endParaRPr lang="it-IT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8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35465" y="260648"/>
            <a:ext cx="8543269" cy="961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mtClean="0">
                <a:solidFill>
                  <a:schemeClr val="tx1"/>
                </a:solidFill>
              </a:rPr>
              <a:t>Nuovi problemi: </a:t>
            </a:r>
          </a:p>
          <a:p>
            <a:r>
              <a:rPr lang="it-IT" smtClean="0">
                <a:solidFill>
                  <a:schemeClr val="tx1"/>
                </a:solidFill>
              </a:rPr>
              <a:t>quali coordinate avrà il punto mobile alla quota massima raggiunta?</a:t>
            </a:r>
          </a:p>
          <a:p>
            <a:r>
              <a:rPr lang="it-IT" smtClean="0">
                <a:solidFill>
                  <a:schemeClr val="tx1"/>
                </a:solidFill>
              </a:rPr>
              <a:t>e quale sarà il suo vettore velocità in quell’istante?</a:t>
            </a:r>
            <a:endParaRPr lang="it-IT">
              <a:solidFill>
                <a:schemeClr val="tx1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63" b="46615"/>
          <a:stretch/>
        </p:blipFill>
        <p:spPr>
          <a:xfrm>
            <a:off x="1882731" y="1700808"/>
            <a:ext cx="5248735" cy="322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2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3568" y="3425380"/>
            <a:ext cx="7920880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009009" y="2127998"/>
            <a:ext cx="4595439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1897087"/>
            <a:ext cx="3205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smtClean="0"/>
              <a:t>legge oraria per x: dato il tempo, trovo x </a:t>
            </a:r>
            <a:endParaRPr lang="it-IT" sz="1400" b="1"/>
          </a:p>
        </p:txBody>
      </p:sp>
      <p:sp>
        <p:nvSpPr>
          <p:cNvPr id="8" name="CasellaDiTesto 7"/>
          <p:cNvSpPr txBox="1"/>
          <p:nvPr/>
        </p:nvSpPr>
        <p:spPr>
          <a:xfrm>
            <a:off x="323528" y="2545159"/>
            <a:ext cx="40556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smtClean="0"/>
              <a:t>non mi serve: voglio invece trovare t, dal valore di x</a:t>
            </a:r>
            <a:endParaRPr lang="it-IT" sz="1400" b="1"/>
          </a:p>
        </p:txBody>
      </p:sp>
    </p:spTree>
    <p:extLst>
      <p:ext uri="{BB962C8B-B14F-4D97-AF65-F5344CB8AC3E}">
        <p14:creationId xmlns:p14="http://schemas.microsoft.com/office/powerpoint/2010/main" val="2303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18" y="260648"/>
            <a:ext cx="8544154" cy="621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9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3568" y="3425380"/>
            <a:ext cx="7920880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060489" y="2594383"/>
            <a:ext cx="10794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smtClean="0"/>
              <a:t>sostituisco t</a:t>
            </a:r>
          </a:p>
          <a:p>
            <a:r>
              <a:rPr lang="it-IT" sz="1400" b="1" smtClean="0"/>
              <a:t>nella legge </a:t>
            </a:r>
          </a:p>
          <a:p>
            <a:r>
              <a:rPr lang="it-IT" sz="1400" b="1" smtClean="0"/>
              <a:t>oraria per y</a:t>
            </a:r>
            <a:endParaRPr lang="it-IT" sz="1400" b="1"/>
          </a:p>
        </p:txBody>
      </p:sp>
      <p:cxnSp>
        <p:nvCxnSpPr>
          <p:cNvPr id="7" name="Connettore 2 6"/>
          <p:cNvCxnSpPr/>
          <p:nvPr/>
        </p:nvCxnSpPr>
        <p:spPr>
          <a:xfrm flipV="1">
            <a:off x="4067944" y="1772817"/>
            <a:ext cx="792088" cy="936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4067944" y="1772817"/>
            <a:ext cx="1728192" cy="936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6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3568" y="3425380"/>
            <a:ext cx="7920880" cy="2739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987824" y="2594383"/>
            <a:ext cx="12954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smtClean="0"/>
              <a:t>sostituisco   </a:t>
            </a:r>
            <a:r>
              <a:rPr lang="it-IT" sz="1600" b="1" smtClean="0"/>
              <a:t>t</a:t>
            </a:r>
          </a:p>
          <a:p>
            <a:r>
              <a:rPr lang="it-IT" sz="1600" b="1" smtClean="0"/>
              <a:t>nella legge </a:t>
            </a:r>
          </a:p>
          <a:p>
            <a:r>
              <a:rPr lang="it-IT" sz="1600" b="1" smtClean="0"/>
              <a:t>oraria per y</a:t>
            </a:r>
            <a:endParaRPr lang="it-IT" sz="1600" b="1"/>
          </a:p>
        </p:txBody>
      </p:sp>
      <p:cxnSp>
        <p:nvCxnSpPr>
          <p:cNvPr id="7" name="Connettore 2 6"/>
          <p:cNvCxnSpPr/>
          <p:nvPr/>
        </p:nvCxnSpPr>
        <p:spPr>
          <a:xfrm>
            <a:off x="4932040" y="1778527"/>
            <a:ext cx="864096" cy="1074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5796136" y="1809790"/>
            <a:ext cx="1728192" cy="11151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5651795" y="2367367"/>
            <a:ext cx="10394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/>
              <a:t> </a:t>
            </a:r>
            <a:r>
              <a:rPr lang="it-IT" sz="1400" b="1" smtClean="0"/>
              <a:t>e ottengo..</a:t>
            </a:r>
            <a:endParaRPr lang="it-IT" sz="1400" b="1"/>
          </a:p>
        </p:txBody>
      </p:sp>
    </p:spTree>
    <p:extLst>
      <p:ext uri="{BB962C8B-B14F-4D97-AF65-F5344CB8AC3E}">
        <p14:creationId xmlns:p14="http://schemas.microsoft.com/office/powerpoint/2010/main" val="261010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43269" cy="604143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3568" y="4509120"/>
            <a:ext cx="7920880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4419252" y="3481263"/>
            <a:ext cx="346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smtClean="0"/>
              <a:t>ora sviluppo tutti i calcoli entro le parentesi:</a:t>
            </a:r>
            <a:endParaRPr lang="it-IT" sz="1400" b="1"/>
          </a:p>
        </p:txBody>
      </p:sp>
    </p:spTree>
    <p:extLst>
      <p:ext uri="{BB962C8B-B14F-4D97-AF65-F5344CB8AC3E}">
        <p14:creationId xmlns:p14="http://schemas.microsoft.com/office/powerpoint/2010/main" val="2303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44154" cy="6217920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467544" y="2204864"/>
            <a:ext cx="8328130" cy="3960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48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44154" cy="6217920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467544" y="2924944"/>
            <a:ext cx="8328130" cy="324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537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44154" cy="621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93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39552" y="827420"/>
            <a:ext cx="783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Come si trova la traiettoria di un punto che si muove secondo queste leggi orarie?</a:t>
            </a:r>
            <a:endParaRPr lang="it-IT"/>
          </a:p>
        </p:txBody>
      </p:sp>
      <p:grpSp>
        <p:nvGrpSpPr>
          <p:cNvPr id="4" name="Gruppo 3"/>
          <p:cNvGrpSpPr/>
          <p:nvPr/>
        </p:nvGrpSpPr>
        <p:grpSpPr>
          <a:xfrm>
            <a:off x="251519" y="1340768"/>
            <a:ext cx="8543270" cy="3161114"/>
            <a:chOff x="251519" y="3284984"/>
            <a:chExt cx="8543270" cy="3161114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10"/>
            <a:stretch/>
          </p:blipFill>
          <p:spPr>
            <a:xfrm>
              <a:off x="251520" y="4077072"/>
              <a:ext cx="8543269" cy="2369026"/>
            </a:xfrm>
            <a:prstGeom prst="rect">
              <a:avLst/>
            </a:prstGeom>
          </p:spPr>
        </p:pic>
        <p:sp>
          <p:nvSpPr>
            <p:cNvPr id="5" name="Rettangolo 4"/>
            <p:cNvSpPr/>
            <p:nvPr/>
          </p:nvSpPr>
          <p:spPr>
            <a:xfrm>
              <a:off x="251519" y="3284984"/>
              <a:ext cx="8543269" cy="9613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567502" y="3427112"/>
              <a:ext cx="79804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/>
                <a:t>I</a:t>
              </a:r>
              <a:r>
                <a:rPr lang="it-IT" sz="1400" b="1" smtClean="0"/>
                <a:t>nvece ora mi riferisco a un caso particolare</a:t>
              </a:r>
              <a:r>
                <a:rPr lang="it-IT" sz="1600" smtClean="0"/>
                <a:t>: </a:t>
              </a:r>
              <a:r>
                <a:rPr lang="it-IT" sz="1400" b="1" smtClean="0"/>
                <a:t>pongo l’origine degli assi nel punto di partenza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675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379</Words>
  <Application>Microsoft Office PowerPoint</Application>
  <PresentationFormat>Presentazione su schermo (4:3)</PresentationFormat>
  <Paragraphs>59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2" baseType="lpstr">
      <vt:lpstr>Tema di Office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Angoli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Ferruccio</dc:creator>
  <cp:lastModifiedBy>Ferruccio Petrucci</cp:lastModifiedBy>
  <cp:revision>7</cp:revision>
  <cp:lastPrinted>2020-03-12T17:44:16Z</cp:lastPrinted>
  <dcterms:created xsi:type="dcterms:W3CDTF">2020-03-12T17:26:32Z</dcterms:created>
  <dcterms:modified xsi:type="dcterms:W3CDTF">2020-03-22T16:10:14Z</dcterms:modified>
</cp:coreProperties>
</file>