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5"/>
  </p:notesMasterIdLst>
  <p:sldIdLst>
    <p:sldId id="257" r:id="rId2"/>
    <p:sldId id="259" r:id="rId3"/>
    <p:sldId id="260" r:id="rId4"/>
    <p:sldId id="261" r:id="rId5"/>
    <p:sldId id="262" r:id="rId6"/>
    <p:sldId id="263" r:id="rId7"/>
    <p:sldId id="283" r:id="rId8"/>
    <p:sldId id="268" r:id="rId9"/>
    <p:sldId id="265" r:id="rId10"/>
    <p:sldId id="284" r:id="rId11"/>
    <p:sldId id="269" r:id="rId12"/>
    <p:sldId id="270" r:id="rId13"/>
    <p:sldId id="271" r:id="rId14"/>
    <p:sldId id="273" r:id="rId15"/>
    <p:sldId id="272" r:id="rId16"/>
    <p:sldId id="274" r:id="rId17"/>
    <p:sldId id="276" r:id="rId18"/>
    <p:sldId id="277" r:id="rId19"/>
    <p:sldId id="278" r:id="rId20"/>
    <p:sldId id="279" r:id="rId21"/>
    <p:sldId id="280" r:id="rId22"/>
    <p:sldId id="281" r:id="rId23"/>
    <p:sldId id="282" r:id="rId24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anose="05000000000000000000" pitchFamily="2" charset="2"/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1pPr>
    <a:lvl2pPr marL="373063" indent="-193675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anose="05000000000000000000" pitchFamily="2" charset="2"/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2pPr>
    <a:lvl3pPr marL="588963" indent="-193675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anose="05000000000000000000" pitchFamily="2" charset="2"/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3pPr>
    <a:lvl4pPr marL="804863" indent="-193675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anose="05000000000000000000" pitchFamily="2" charset="2"/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4pPr>
    <a:lvl5pPr marL="1020763" indent="-193675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anose="05000000000000000000" pitchFamily="2" charset="2"/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preferSingleView="1">
    <p:restoredLeft sz="22758" autoAdjust="0"/>
    <p:restoredTop sz="90929"/>
  </p:normalViewPr>
  <p:slideViewPr>
    <p:cSldViewPr>
      <p:cViewPr varScale="1">
        <p:scale>
          <a:sx n="72" d="100"/>
          <a:sy n="72" d="100"/>
        </p:scale>
        <p:origin x="715" y="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4" y="-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82" name="AutoShape 10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84" name="AutoShape 1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85" name="AutoShape 1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86" name="AutoShape 1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87" name="AutoShape 15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88" name="AutoShape 16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89" name="AutoShape 17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90" name="AutoShape 18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91" name="AutoShape 19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92" name="AutoShape 20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93" name="AutoShape 2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94" name="AutoShape 2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95" name="AutoShape 2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96" name="AutoShape 2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97" name="AutoShape 25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98" name="AutoShape 26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99" name="AutoShape 27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00" name="AutoShape 28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01" name="AutoShape 29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02" name="AutoShape 30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03" name="AutoShape 3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04" name="AutoShape 3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05" name="AutoShape 3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06" name="AutoShape 3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07" name="AutoShape 35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08" name="AutoShape 36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09" name="AutoShape 37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10" name="Rectangle 38"/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284787" cy="394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111" name="Rectangle 39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5988050" cy="475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it-IT" smtClean="0"/>
          </a:p>
        </p:txBody>
      </p:sp>
      <p:sp>
        <p:nvSpPr>
          <p:cNvPr id="3112" name="Rectangle 40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2103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it-IT" altLang="it-IT"/>
          </a:p>
        </p:txBody>
      </p:sp>
      <p:sp>
        <p:nvSpPr>
          <p:cNvPr id="3113" name="Rectangle 41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21037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it-IT" altLang="it-IT"/>
          </a:p>
        </p:txBody>
      </p:sp>
      <p:sp>
        <p:nvSpPr>
          <p:cNvPr id="3114" name="Rectangle 42"/>
          <p:cNvSpPr>
            <a:spLocks noGrp="1" noChangeArrowheads="1"/>
          </p:cNvSpPr>
          <p:nvPr>
            <p:ph type="ftr"/>
          </p:nvPr>
        </p:nvSpPr>
        <p:spPr bwMode="auto">
          <a:xfrm>
            <a:off x="0" y="10155238"/>
            <a:ext cx="3221038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it-IT" altLang="it-IT"/>
          </a:p>
        </p:txBody>
      </p:sp>
      <p:sp>
        <p:nvSpPr>
          <p:cNvPr id="3115" name="Rectangle 43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5238"/>
            <a:ext cx="3221037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fld id="{B9C1CDEE-68C0-4E43-A1D0-5C11DE7B3432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5763DCA-F674-40C2-8616-D9F315C0C8BD}" type="slidenum">
              <a:rPr lang="it-IT" altLang="it-IT"/>
              <a:pPr/>
              <a:t>1</a:t>
            </a:fld>
            <a:endParaRPr lang="it-IT" altLang="it-IT"/>
          </a:p>
        </p:txBody>
      </p:sp>
      <p:sp>
        <p:nvSpPr>
          <p:cNvPr id="32769" name="Text Box 1025"/>
          <p:cNvSpPr txBox="1">
            <a:spLocks noChangeArrowheads="1"/>
          </p:cNvSpPr>
          <p:nvPr/>
        </p:nvSpPr>
        <p:spPr bwMode="auto">
          <a:xfrm>
            <a:off x="1258888" y="801688"/>
            <a:ext cx="50403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770" name="Rectangle 1026"/>
          <p:cNvSpPr txBox="1">
            <a:spLocks noChangeArrowheads="1"/>
          </p:cNvSpPr>
          <p:nvPr>
            <p:ph type="body"/>
          </p:nvPr>
        </p:nvSpPr>
        <p:spPr bwMode="auto">
          <a:xfrm>
            <a:off x="755650" y="5078413"/>
            <a:ext cx="5989638" cy="47529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9C0C1AB-95B0-42A5-85B1-0C6B6AE6DEB0}" type="slidenum">
              <a:rPr lang="it-IT" altLang="it-IT"/>
              <a:pPr/>
              <a:t>10</a:t>
            </a:fld>
            <a:endParaRPr lang="it-IT" altLang="it-IT"/>
          </a:p>
        </p:txBody>
      </p:sp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1258888" y="801688"/>
            <a:ext cx="50403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993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55650" y="5078413"/>
            <a:ext cx="5989638" cy="47529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961522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0E21F43-FF6B-4578-8DAA-1A1E6BA8BF8D}" type="slidenum">
              <a:rPr lang="it-IT" altLang="it-IT"/>
              <a:pPr/>
              <a:t>11</a:t>
            </a:fld>
            <a:endParaRPr lang="it-IT" altLang="it-IT"/>
          </a:p>
        </p:txBody>
      </p:sp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1258888" y="801688"/>
            <a:ext cx="50403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05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55650" y="5078413"/>
            <a:ext cx="5989638" cy="47529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1EC5F4F-42ED-4508-A310-ED48DE310A24}" type="slidenum">
              <a:rPr lang="it-IT" altLang="it-IT"/>
              <a:pPr/>
              <a:t>12</a:t>
            </a:fld>
            <a:endParaRPr lang="it-IT" altLang="it-IT"/>
          </a:p>
        </p:txBody>
      </p:sp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1258888" y="801688"/>
            <a:ext cx="50403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608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55650" y="5078413"/>
            <a:ext cx="5989638" cy="47529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2276ECB-AE07-4CE4-B0E7-7A5EB6CE03DB}" type="slidenum">
              <a:rPr lang="it-IT" altLang="it-IT"/>
              <a:pPr/>
              <a:t>13</a:t>
            </a:fld>
            <a:endParaRPr lang="it-IT" altLang="it-IT"/>
          </a:p>
        </p:txBody>
      </p:sp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1258888" y="801688"/>
            <a:ext cx="50403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710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55650" y="5078413"/>
            <a:ext cx="5989638" cy="47529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B051A8F-6A18-4D58-B3E0-E20C0284FEE3}" type="slidenum">
              <a:rPr lang="it-IT" altLang="it-IT"/>
              <a:pPr/>
              <a:t>14</a:t>
            </a:fld>
            <a:endParaRPr lang="it-IT" altLang="it-IT"/>
          </a:p>
        </p:txBody>
      </p:sp>
      <p:sp>
        <p:nvSpPr>
          <p:cNvPr id="49153" name="Text Box 1"/>
          <p:cNvSpPr txBox="1">
            <a:spLocks noChangeArrowheads="1"/>
          </p:cNvSpPr>
          <p:nvPr/>
        </p:nvSpPr>
        <p:spPr bwMode="auto">
          <a:xfrm>
            <a:off x="1258888" y="801688"/>
            <a:ext cx="50403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915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55650" y="5078413"/>
            <a:ext cx="5989638" cy="47529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C6B683E-5924-4545-8EF3-8B0D392D4F86}" type="slidenum">
              <a:rPr lang="it-IT" altLang="it-IT"/>
              <a:pPr/>
              <a:t>15</a:t>
            </a:fld>
            <a:endParaRPr lang="it-IT" altLang="it-IT"/>
          </a:p>
        </p:txBody>
      </p:sp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1258888" y="801688"/>
            <a:ext cx="50403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813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55650" y="5078413"/>
            <a:ext cx="5989638" cy="47529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5389529-D2B7-45C9-9A2A-C67CFF7E0E60}" type="slidenum">
              <a:rPr lang="it-IT" altLang="it-IT"/>
              <a:pPr/>
              <a:t>16</a:t>
            </a:fld>
            <a:endParaRPr lang="it-IT" altLang="it-IT"/>
          </a:p>
        </p:txBody>
      </p:sp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58888" y="801688"/>
            <a:ext cx="50403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017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55650" y="5078413"/>
            <a:ext cx="5989638" cy="47529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0F53177-7EDE-4839-8FF1-09B6B9554CAC}" type="slidenum">
              <a:rPr lang="it-IT" altLang="it-IT"/>
              <a:pPr/>
              <a:t>17</a:t>
            </a:fld>
            <a:endParaRPr lang="it-IT" altLang="it-IT"/>
          </a:p>
        </p:txBody>
      </p:sp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258888" y="801688"/>
            <a:ext cx="50403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22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55650" y="5078413"/>
            <a:ext cx="5989638" cy="47529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B549188-8AE0-4A72-B2A4-E887A64B0FF9}" type="slidenum">
              <a:rPr lang="it-IT" altLang="it-IT"/>
              <a:pPr/>
              <a:t>18</a:t>
            </a:fld>
            <a:endParaRPr lang="it-IT" altLang="it-IT"/>
          </a:p>
        </p:txBody>
      </p:sp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1258888" y="801688"/>
            <a:ext cx="50403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25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55650" y="5078413"/>
            <a:ext cx="5989638" cy="47529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902ED32-F1D9-4108-B5FC-6A08D5BDD054}" type="slidenum">
              <a:rPr lang="it-IT" altLang="it-IT"/>
              <a:pPr/>
              <a:t>19</a:t>
            </a:fld>
            <a:endParaRPr lang="it-IT" altLang="it-IT"/>
          </a:p>
        </p:txBody>
      </p:sp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258888" y="801688"/>
            <a:ext cx="50403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427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55650" y="5078413"/>
            <a:ext cx="5989638" cy="47529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7013932-4AEC-4802-9186-2E52079DD8C8}" type="slidenum">
              <a:rPr lang="it-IT" altLang="it-IT"/>
              <a:pPr/>
              <a:t>2</a:t>
            </a:fld>
            <a:endParaRPr lang="it-IT" altLang="it-IT"/>
          </a:p>
        </p:txBody>
      </p:sp>
      <p:sp>
        <p:nvSpPr>
          <p:cNvPr id="34817" name="Text Box 1025"/>
          <p:cNvSpPr txBox="1">
            <a:spLocks noChangeArrowheads="1"/>
          </p:cNvSpPr>
          <p:nvPr/>
        </p:nvSpPr>
        <p:spPr bwMode="auto">
          <a:xfrm>
            <a:off x="1258888" y="801688"/>
            <a:ext cx="50403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4818" name="Rectangle 1026"/>
          <p:cNvSpPr txBox="1">
            <a:spLocks noChangeArrowheads="1"/>
          </p:cNvSpPr>
          <p:nvPr>
            <p:ph type="body"/>
          </p:nvPr>
        </p:nvSpPr>
        <p:spPr bwMode="auto">
          <a:xfrm>
            <a:off x="755650" y="5078413"/>
            <a:ext cx="5989638" cy="47529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4B1983B-87AC-4D10-87A9-B936C7A47768}" type="slidenum">
              <a:rPr lang="it-IT" altLang="it-IT"/>
              <a:pPr/>
              <a:t>20</a:t>
            </a:fld>
            <a:endParaRPr lang="it-IT" altLang="it-IT"/>
          </a:p>
        </p:txBody>
      </p:sp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58888" y="801688"/>
            <a:ext cx="50403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529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55650" y="5078413"/>
            <a:ext cx="5989638" cy="47529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70273B4-FC0A-4D67-B389-345691FDF490}" type="slidenum">
              <a:rPr lang="it-IT" altLang="it-IT"/>
              <a:pPr/>
              <a:t>21</a:t>
            </a:fld>
            <a:endParaRPr lang="it-IT" altLang="it-IT"/>
          </a:p>
        </p:txBody>
      </p:sp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1258888" y="801688"/>
            <a:ext cx="50403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632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55650" y="5078413"/>
            <a:ext cx="5989638" cy="47529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2D12F51-906D-494F-BF84-F90647F4279D}" type="slidenum">
              <a:rPr lang="it-IT" altLang="it-IT"/>
              <a:pPr/>
              <a:t>22</a:t>
            </a:fld>
            <a:endParaRPr lang="it-IT" altLang="it-IT"/>
          </a:p>
        </p:txBody>
      </p:sp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1258888" y="801688"/>
            <a:ext cx="50403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734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55650" y="5078413"/>
            <a:ext cx="5989638" cy="47529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8FC1274-532A-4369-AB34-62614BAB7754}" type="slidenum">
              <a:rPr lang="it-IT" altLang="it-IT"/>
              <a:pPr/>
              <a:t>23</a:t>
            </a:fld>
            <a:endParaRPr lang="it-IT" altLang="it-IT"/>
          </a:p>
        </p:txBody>
      </p:sp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1258888" y="801688"/>
            <a:ext cx="50403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837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55650" y="5078413"/>
            <a:ext cx="5989638" cy="47529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AEDCE51-0B1B-4896-86FF-9A31DB8299A1}" type="slidenum">
              <a:rPr lang="it-IT" altLang="it-IT"/>
              <a:pPr/>
              <a:t>3</a:t>
            </a:fld>
            <a:endParaRPr lang="it-IT" altLang="it-IT"/>
          </a:p>
        </p:txBody>
      </p:sp>
      <p:sp>
        <p:nvSpPr>
          <p:cNvPr id="35841" name="Text Box 1025"/>
          <p:cNvSpPr txBox="1">
            <a:spLocks noChangeArrowheads="1"/>
          </p:cNvSpPr>
          <p:nvPr/>
        </p:nvSpPr>
        <p:spPr bwMode="auto">
          <a:xfrm>
            <a:off x="1258888" y="801688"/>
            <a:ext cx="50403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5842" name="Rectangle 1026"/>
          <p:cNvSpPr txBox="1">
            <a:spLocks noChangeArrowheads="1"/>
          </p:cNvSpPr>
          <p:nvPr>
            <p:ph type="body"/>
          </p:nvPr>
        </p:nvSpPr>
        <p:spPr bwMode="auto">
          <a:xfrm>
            <a:off x="755650" y="5078413"/>
            <a:ext cx="5989638" cy="47529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18DEC50-A8E1-4A59-9066-B63574ABF7BD}" type="slidenum">
              <a:rPr lang="it-IT" altLang="it-IT"/>
              <a:pPr/>
              <a:t>4</a:t>
            </a:fld>
            <a:endParaRPr lang="it-IT" altLang="it-IT"/>
          </a:p>
        </p:txBody>
      </p:sp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1258888" y="801688"/>
            <a:ext cx="50403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686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55650" y="5078413"/>
            <a:ext cx="5989638" cy="47529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D4AB53A-7E4E-46DF-B74B-A4822B9AA214}" type="slidenum">
              <a:rPr lang="it-IT" altLang="it-IT"/>
              <a:pPr/>
              <a:t>5</a:t>
            </a:fld>
            <a:endParaRPr lang="it-IT" altLang="it-IT"/>
          </a:p>
        </p:txBody>
      </p:sp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1258888" y="801688"/>
            <a:ext cx="50403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789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55650" y="5078413"/>
            <a:ext cx="5989638" cy="47529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7336038-1F1B-41FE-8AB4-F5D4BD0BA3D2}" type="slidenum">
              <a:rPr lang="it-IT" altLang="it-IT"/>
              <a:pPr/>
              <a:t>6</a:t>
            </a:fld>
            <a:endParaRPr lang="it-IT" altLang="it-IT"/>
          </a:p>
        </p:txBody>
      </p:sp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1258888" y="801688"/>
            <a:ext cx="50403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891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55650" y="5078413"/>
            <a:ext cx="5989638" cy="47529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18DEC50-A8E1-4A59-9066-B63574ABF7BD}" type="slidenum">
              <a:rPr lang="it-IT" altLang="it-IT"/>
              <a:pPr/>
              <a:t>7</a:t>
            </a:fld>
            <a:endParaRPr lang="it-IT" altLang="it-IT"/>
          </a:p>
        </p:txBody>
      </p:sp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1258888" y="801688"/>
            <a:ext cx="50403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686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55650" y="5078413"/>
            <a:ext cx="5989638" cy="47529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02391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6D75454-61C9-4338-9D9B-FBCA463B2B9C}" type="slidenum">
              <a:rPr lang="it-IT" altLang="it-IT"/>
              <a:pPr/>
              <a:t>8</a:t>
            </a:fld>
            <a:endParaRPr lang="it-IT" altLang="it-IT"/>
          </a:p>
        </p:txBody>
      </p:sp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1258888" y="801688"/>
            <a:ext cx="50403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403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55650" y="5078413"/>
            <a:ext cx="5989638" cy="47529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EC6DF75-8E0C-4898-B853-65198F3E5BB4}" type="slidenum">
              <a:rPr lang="it-IT" altLang="it-IT"/>
              <a:pPr/>
              <a:t>9</a:t>
            </a:fld>
            <a:endParaRPr lang="it-IT" altLang="it-IT"/>
          </a:p>
        </p:txBody>
      </p:sp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1258888" y="801688"/>
            <a:ext cx="50403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096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55650" y="5078413"/>
            <a:ext cx="5989638" cy="47529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5566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3929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12025" y="84138"/>
            <a:ext cx="2324100" cy="7189787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34963" y="84138"/>
            <a:ext cx="6824662" cy="7189787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675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7458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655169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34963" y="755650"/>
            <a:ext cx="4573587" cy="6518275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60950" y="755650"/>
            <a:ext cx="4575175" cy="6518275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9553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5611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3492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8781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737192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050796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34963" y="84138"/>
            <a:ext cx="9301162" cy="133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963" y="755650"/>
            <a:ext cx="9301162" cy="651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Click to edit Master text styles</a:t>
            </a:r>
          </a:p>
          <a:p>
            <a:pPr lvl="1"/>
            <a:r>
              <a:rPr lang="en-GB" altLang="it-IT" smtClean="0"/>
              <a:t>Second level</a:t>
            </a:r>
          </a:p>
          <a:p>
            <a:pPr lvl="2"/>
            <a:r>
              <a:rPr lang="en-GB" altLang="it-IT" smtClean="0"/>
              <a:t>Third level</a:t>
            </a:r>
          </a:p>
          <a:p>
            <a:pPr lvl="3"/>
            <a:r>
              <a:rPr lang="en-GB" altLang="it-IT" smtClean="0"/>
              <a:t>Fourth level</a:t>
            </a:r>
          </a:p>
          <a:p>
            <a:pPr lvl="4"/>
            <a:r>
              <a:rPr lang="en-GB" altLang="it-IT" smtClean="0"/>
              <a:t>Fifth level</a:t>
            </a:r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336550" y="671513"/>
            <a:ext cx="9407525" cy="1587"/>
          </a:xfrm>
          <a:prstGeom prst="line">
            <a:avLst/>
          </a:prstGeom>
          <a:noFill/>
          <a:ln w="50760">
            <a:solidFill>
              <a:srgbClr val="637BB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55" name="Rectangle 7"/>
          <p:cNvSpPr>
            <a:spLocks noChangeArrowheads="1"/>
          </p:cNvSpPr>
          <p:nvPr userDrawn="1"/>
        </p:nvSpPr>
        <p:spPr bwMode="auto">
          <a:xfrm>
            <a:off x="196850" y="7253288"/>
            <a:ext cx="202406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800">
                <a:solidFill>
                  <a:schemeClr val="tx1"/>
                </a:solidFill>
                <a:latin typeface="Verdana" panose="020B0604030504040204" pitchFamily="34" charset="0"/>
              </a:rPr>
              <a:t>Copyright © 2009 Zanichelli editore</a:t>
            </a:r>
          </a:p>
        </p:txBody>
      </p:sp>
      <p:sp>
        <p:nvSpPr>
          <p:cNvPr id="2056" name="Rectangle 8"/>
          <p:cNvSpPr>
            <a:spLocks noChangeArrowheads="1"/>
          </p:cNvSpPr>
          <p:nvPr userDrawn="1"/>
        </p:nvSpPr>
        <p:spPr bwMode="auto">
          <a:xfrm>
            <a:off x="3813175" y="7253288"/>
            <a:ext cx="159702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800">
                <a:solidFill>
                  <a:schemeClr val="tx1"/>
                </a:solidFill>
                <a:latin typeface="Verdana" panose="020B0604030504040204" pitchFamily="34" charset="0"/>
              </a:rPr>
              <a:t>Ugo Amaldi - Corso di fisica</a:t>
            </a:r>
          </a:p>
        </p:txBody>
      </p:sp>
      <p:pic>
        <p:nvPicPr>
          <p:cNvPr id="2057" name="Picture 9" descr="log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525" y="7085013"/>
            <a:ext cx="2124075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2pPr>
      <a:lvl3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3pPr>
      <a:lvl4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4pPr>
      <a:lvl5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5pPr>
      <a:lvl6pPr marL="4572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6pPr>
      <a:lvl7pPr marL="9144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7pPr>
      <a:lvl8pPr marL="1371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8pPr>
      <a:lvl9pPr marL="18288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9pPr>
    </p:titleStyle>
    <p:bodyStyle>
      <a:lvl1pPr marL="373063" indent="-290513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45000"/>
        <a:buFont typeface="Wingdings" panose="05000000000000000000" pitchFamily="2" charset="2"/>
        <a:buChar char="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804863" indent="-255588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ymbol" panose="05050102010706020507" pitchFamily="18" charset="2"/>
        <a:buChar char="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236663" indent="-1905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Wingdings" panose="05000000000000000000" pitchFamily="2" charset="2"/>
        <a:buChar char="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68463" indent="-1651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75000"/>
        <a:buFont typeface="Symbol" panose="05050102010706020507" pitchFamily="18" charset="2"/>
        <a:buChar char="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100263" indent="-193675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anose="05000000000000000000" pitchFamily="2" charset="2"/>
        <a:buChar char="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336550" y="84138"/>
            <a:ext cx="9407525" cy="1068387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347663" algn="l"/>
                <a:tab pos="795338" algn="l"/>
                <a:tab pos="1244600" algn="l"/>
                <a:tab pos="1693863" algn="l"/>
                <a:tab pos="2143125" algn="l"/>
                <a:tab pos="2592388" algn="l"/>
                <a:tab pos="3041650" algn="l"/>
                <a:tab pos="3490913" algn="l"/>
                <a:tab pos="3940175" algn="l"/>
                <a:tab pos="4389438" algn="l"/>
                <a:tab pos="4838700" algn="l"/>
                <a:tab pos="5287963" algn="l"/>
                <a:tab pos="5737225" algn="l"/>
                <a:tab pos="6186488" algn="l"/>
                <a:tab pos="6635750" algn="l"/>
                <a:tab pos="7085013" algn="l"/>
                <a:tab pos="7534275" algn="l"/>
                <a:tab pos="7983538" algn="l"/>
                <a:tab pos="8432800" algn="l"/>
                <a:tab pos="8882063" algn="l"/>
                <a:tab pos="9331325" algn="l"/>
              </a:tabLst>
            </a:pPr>
            <a:r>
              <a:rPr lang="it-IT" altLang="it-IT" sz="3200">
                <a:solidFill>
                  <a:srgbClr val="E60000"/>
                </a:solidFill>
                <a:latin typeface="Arial Black" panose="020B0A04020102020204" pitchFamily="34" charset="0"/>
                <a:cs typeface="Formata-Bold" pitchFamily="32" charset="0"/>
              </a:rPr>
              <a:t>1. </a:t>
            </a:r>
            <a:r>
              <a:rPr lang="it-IT" altLang="it-IT" sz="3200">
                <a:solidFill>
                  <a:srgbClr val="006B6B"/>
                </a:solidFill>
                <a:latin typeface="Arial Black" panose="020B0A04020102020204" pitchFamily="34" charset="0"/>
                <a:cs typeface="Formata-Bold" pitchFamily="32" charset="0"/>
              </a:rPr>
              <a:t>La dinamica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3" y="2341563"/>
            <a:ext cx="3430587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339975"/>
            <a:ext cx="3392487" cy="434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533400" y="914400"/>
            <a:ext cx="9188450" cy="469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Aft>
                <a:spcPts val="1425"/>
              </a:spcAft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695325" indent="-238125">
              <a:spcAft>
                <a:spcPts val="1138"/>
              </a:spcAft>
              <a:buSzPct val="75000"/>
              <a:buFont typeface="Symbol" panose="05050102010706020507" pitchFamily="18" charset="2"/>
              <a:buChar char="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382713" indent="-239713">
              <a:spcAft>
                <a:spcPts val="850"/>
              </a:spcAft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2073275" indent="-244475">
              <a:spcAft>
                <a:spcPts val="575"/>
              </a:spcAft>
              <a:buSzPct val="75000"/>
              <a:buFont typeface="Symbol" panose="05050102010706020507" pitchFamily="18" charset="2"/>
              <a:buChar char="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755900" indent="-325438">
              <a:spcAft>
                <a:spcPts val="288"/>
              </a:spcAft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32131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6703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41275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45847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it-IT" altLang="it-IT"/>
              <a:t>La </a:t>
            </a:r>
            <a:r>
              <a:rPr lang="it-IT" altLang="it-IT">
                <a:solidFill>
                  <a:srgbClr val="DC2300"/>
                </a:solidFill>
              </a:rPr>
              <a:t>dinamica</a:t>
            </a:r>
            <a:r>
              <a:rPr lang="it-IT" altLang="it-IT"/>
              <a:t>  studia il moto dei corpi per effetto delle forze che agiscono su di essi.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336550" y="84138"/>
            <a:ext cx="9407525" cy="1068387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347663" algn="l"/>
                <a:tab pos="795338" algn="l"/>
                <a:tab pos="1244600" algn="l"/>
                <a:tab pos="1693863" algn="l"/>
                <a:tab pos="2143125" algn="l"/>
                <a:tab pos="2592388" algn="l"/>
                <a:tab pos="3041650" algn="l"/>
                <a:tab pos="3490913" algn="l"/>
                <a:tab pos="3940175" algn="l"/>
                <a:tab pos="4389438" algn="l"/>
                <a:tab pos="4838700" algn="l"/>
                <a:tab pos="5287963" algn="l"/>
                <a:tab pos="5737225" algn="l"/>
                <a:tab pos="6186488" algn="l"/>
                <a:tab pos="6635750" algn="l"/>
                <a:tab pos="7085013" algn="l"/>
                <a:tab pos="7534275" algn="l"/>
                <a:tab pos="7983538" algn="l"/>
                <a:tab pos="8432800" algn="l"/>
                <a:tab pos="8882063" algn="l"/>
                <a:tab pos="9331325" algn="l"/>
              </a:tabLst>
            </a:pPr>
            <a:r>
              <a:rPr lang="it-IT" altLang="it-IT" sz="3200">
                <a:solidFill>
                  <a:srgbClr val="E60000"/>
                </a:solidFill>
                <a:latin typeface="Arial Black" panose="020B0A04020102020204" pitchFamily="34" charset="0"/>
                <a:cs typeface="Formata-Bold" pitchFamily="32" charset="0"/>
              </a:rPr>
              <a:t>3. </a:t>
            </a:r>
            <a:r>
              <a:rPr lang="it-IT" altLang="it-IT" sz="3200">
                <a:solidFill>
                  <a:srgbClr val="006B6B"/>
                </a:solidFill>
                <a:latin typeface="Arial Black" panose="020B0A04020102020204" pitchFamily="34" charset="0"/>
                <a:cs typeface="Formata-Bold" pitchFamily="32" charset="0"/>
              </a:rPr>
              <a:t>I sistemi di riferimento inerziali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2305050"/>
            <a:ext cx="3203575" cy="409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2368550"/>
            <a:ext cx="3203575" cy="403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457200" y="914400"/>
            <a:ext cx="9188450" cy="469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Aft>
                <a:spcPts val="1425"/>
              </a:spcAft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695325" indent="-238125">
              <a:spcAft>
                <a:spcPts val="1138"/>
              </a:spcAft>
              <a:buSzPct val="75000"/>
              <a:buFont typeface="Symbol" panose="05050102010706020507" pitchFamily="18" charset="2"/>
              <a:buChar char="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382713" indent="-239713">
              <a:spcAft>
                <a:spcPts val="850"/>
              </a:spcAft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2073275" indent="-244475">
              <a:spcAft>
                <a:spcPts val="575"/>
              </a:spcAft>
              <a:buSzPct val="75000"/>
              <a:buFont typeface="Symbol" panose="05050102010706020507" pitchFamily="18" charset="2"/>
              <a:buChar char="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755900" indent="-325438">
              <a:spcAft>
                <a:spcPts val="288"/>
              </a:spcAft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32131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6703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41275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45847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lang="it-IT" altLang="it-IT"/>
              <a:t>Sono </a:t>
            </a:r>
            <a:r>
              <a:rPr lang="it-IT" altLang="it-IT">
                <a:solidFill>
                  <a:srgbClr val="DC2300"/>
                </a:solidFill>
              </a:rPr>
              <a:t>inerziali</a:t>
            </a:r>
            <a:r>
              <a:rPr lang="it-IT" altLang="it-IT"/>
              <a:t> i sistemi in cui vale il primo principio della dinamica.</a:t>
            </a:r>
          </a:p>
          <a:p>
            <a:pPr algn="just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780595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9407525" cy="1068388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347663" algn="l"/>
                <a:tab pos="795338" algn="l"/>
                <a:tab pos="1244600" algn="l"/>
                <a:tab pos="1693863" algn="l"/>
                <a:tab pos="2143125" algn="l"/>
                <a:tab pos="2592388" algn="l"/>
                <a:tab pos="3041650" algn="l"/>
                <a:tab pos="3490913" algn="l"/>
                <a:tab pos="3940175" algn="l"/>
                <a:tab pos="4389438" algn="l"/>
                <a:tab pos="4838700" algn="l"/>
                <a:tab pos="5287963" algn="l"/>
                <a:tab pos="5737225" algn="l"/>
                <a:tab pos="6186488" algn="l"/>
                <a:tab pos="6635750" algn="l"/>
                <a:tab pos="7085013" algn="l"/>
                <a:tab pos="7534275" algn="l"/>
                <a:tab pos="7983538" algn="l"/>
                <a:tab pos="8432800" algn="l"/>
                <a:tab pos="8882063" algn="l"/>
                <a:tab pos="9331325" algn="l"/>
              </a:tabLst>
            </a:pPr>
            <a:r>
              <a:rPr lang="it-IT" altLang="it-IT" sz="3200">
                <a:solidFill>
                  <a:srgbClr val="006B6B"/>
                </a:solidFill>
                <a:latin typeface="Arial Black" panose="020B0A04020102020204" pitchFamily="34" charset="0"/>
                <a:cs typeface="Formata-Bold" pitchFamily="32" charset="0"/>
              </a:rPr>
              <a:t>Il principio di relatività galileiana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450" y="3419475"/>
            <a:ext cx="3392488" cy="294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720725" y="3311525"/>
            <a:ext cx="3779838" cy="326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1477963" indent="-193675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1935163" indent="-193675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2392363" indent="-193675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2849563" indent="-193675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r>
              <a:rPr lang="it-IT" altLang="it-IT" sz="2800"/>
              <a:t>Quindi nessun esperimento svolto al chiuso può permetterci di capire se siamo </a:t>
            </a:r>
            <a:r>
              <a:rPr lang="it-IT" altLang="it-IT" sz="2800" b="1"/>
              <a:t>fermi</a:t>
            </a:r>
            <a:r>
              <a:rPr lang="it-IT" altLang="it-IT" sz="2800"/>
              <a:t> </a:t>
            </a:r>
            <a:r>
              <a:rPr lang="it-IT" altLang="it-IT" sz="2800" b="1"/>
              <a:t>o in moto rettilineo uniforme</a:t>
            </a:r>
            <a:r>
              <a:rPr lang="it-IT" altLang="it-IT" sz="2800"/>
              <a:t> rispetto alla Terra.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533400" y="838200"/>
            <a:ext cx="9188450" cy="469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Aft>
                <a:spcPts val="1425"/>
              </a:spcAft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695325" indent="-238125">
              <a:spcAft>
                <a:spcPts val="1138"/>
              </a:spcAft>
              <a:buSzPct val="75000"/>
              <a:buFont typeface="Symbol" panose="05050102010706020507" pitchFamily="18" charset="2"/>
              <a:buChar char="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382713" indent="-239713">
              <a:spcAft>
                <a:spcPts val="850"/>
              </a:spcAft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2073275" indent="-244475">
              <a:spcAft>
                <a:spcPts val="575"/>
              </a:spcAft>
              <a:buSzPct val="75000"/>
              <a:buFont typeface="Symbol" panose="05050102010706020507" pitchFamily="18" charset="2"/>
              <a:buChar char="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755900" indent="-325438">
              <a:spcAft>
                <a:spcPts val="288"/>
              </a:spcAft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32131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6703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41275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45847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lang="it-IT" altLang="it-IT">
                <a:solidFill>
                  <a:srgbClr val="DC2300"/>
                </a:solidFill>
              </a:rPr>
              <a:t>Principio di </a:t>
            </a:r>
            <a:r>
              <a:rPr lang="it-IT" altLang="it-IT" smtClean="0">
                <a:solidFill>
                  <a:srgbClr val="DC2300"/>
                </a:solidFill>
              </a:rPr>
              <a:t>relatività galileiana</a:t>
            </a:r>
            <a:r>
              <a:rPr lang="it-IT" altLang="it-IT" smtClean="0"/>
              <a:t>: </a:t>
            </a:r>
            <a:r>
              <a:rPr lang="it-IT" altLang="it-IT"/>
              <a:t>le leggi della meccanica sono le stesse in tutti i sistemi di riferimento inerziali, indipendentemente dalla loro velocità relativa.</a:t>
            </a:r>
          </a:p>
          <a:p>
            <a:pPr algn="just">
              <a:spcBef>
                <a:spcPts val="738"/>
              </a:spcBef>
              <a:spcAft>
                <a:spcPts val="713"/>
              </a:spcAft>
            </a:pPr>
            <a:endParaRPr lang="it-IT" alt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336550" y="84138"/>
            <a:ext cx="9407525" cy="1068387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347663" algn="l"/>
                <a:tab pos="795338" algn="l"/>
                <a:tab pos="1244600" algn="l"/>
                <a:tab pos="1693863" algn="l"/>
                <a:tab pos="2143125" algn="l"/>
                <a:tab pos="2592388" algn="l"/>
                <a:tab pos="3041650" algn="l"/>
                <a:tab pos="3490913" algn="l"/>
                <a:tab pos="3940175" algn="l"/>
                <a:tab pos="4389438" algn="l"/>
                <a:tab pos="4838700" algn="l"/>
                <a:tab pos="5287963" algn="l"/>
                <a:tab pos="5737225" algn="l"/>
                <a:tab pos="6186488" algn="l"/>
                <a:tab pos="6635750" algn="l"/>
                <a:tab pos="7085013" algn="l"/>
                <a:tab pos="7534275" algn="l"/>
                <a:tab pos="7983538" algn="l"/>
                <a:tab pos="8432800" algn="l"/>
                <a:tab pos="8882063" algn="l"/>
                <a:tab pos="9331325" algn="l"/>
              </a:tabLst>
            </a:pPr>
            <a:r>
              <a:rPr lang="it-IT" altLang="it-IT" sz="3200">
                <a:solidFill>
                  <a:srgbClr val="E60000"/>
                </a:solidFill>
                <a:latin typeface="Arial Black" panose="020B0A04020102020204" pitchFamily="34" charset="0"/>
                <a:cs typeface="Formata-Bold" pitchFamily="32" charset="0"/>
              </a:rPr>
              <a:t>4. </a:t>
            </a:r>
            <a:r>
              <a:rPr lang="it-IT" altLang="it-IT" sz="3200">
                <a:solidFill>
                  <a:srgbClr val="006B6B"/>
                </a:solidFill>
                <a:latin typeface="Arial Black" panose="020B0A04020102020204" pitchFamily="34" charset="0"/>
                <a:cs typeface="Formata-Bold" pitchFamily="32" charset="0"/>
              </a:rPr>
              <a:t>L'effetto delle forze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900113"/>
            <a:ext cx="9188450" cy="4697412"/>
          </a:xfrm>
          <a:ln/>
        </p:spPr>
        <p:txBody>
          <a:bodyPr/>
          <a:lstStyle/>
          <a:p>
            <a:pPr algn="just"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</a:pPr>
            <a:r>
              <a:rPr lang="it-IT" altLang="it-IT"/>
              <a:t>In ogni sistema inerziale </a:t>
            </a:r>
            <a:r>
              <a:rPr lang="it-IT" altLang="it-IT">
                <a:solidFill>
                  <a:srgbClr val="DC2300"/>
                </a:solidFill>
              </a:rPr>
              <a:t>una forza provoca un'accelerazione</a:t>
            </a:r>
            <a:r>
              <a:rPr lang="it-IT" altLang="it-IT"/>
              <a:t>. </a:t>
            </a:r>
          </a:p>
          <a:p>
            <a:pPr algn="just"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</a:pPr>
            <a:endParaRPr lang="it-IT" altLang="it-IT"/>
          </a:p>
          <a:p>
            <a:pPr algn="just"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</a:pPr>
            <a:endParaRPr lang="it-IT" altLang="it-IT"/>
          </a:p>
          <a:p>
            <a:pPr algn="just">
              <a:spcBef>
                <a:spcPts val="738"/>
              </a:spcBef>
              <a:spcAft>
                <a:spcPts val="713"/>
              </a:spcAft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</a:pPr>
            <a:r>
              <a:rPr lang="it-IT" altLang="it-IT"/>
              <a:t>Applicando una forza costante sul disco a ghiaccio secco, le foto scattate a </a:t>
            </a:r>
            <a:r>
              <a:rPr lang="it-IT" altLang="it-IT">
                <a:latin typeface="Symbol" panose="05050102010706020507" pitchFamily="18" charset="2"/>
              </a:rPr>
              <a:t></a:t>
            </a:r>
            <a:r>
              <a:rPr lang="it-IT" altLang="it-IT" i="1"/>
              <a:t>t</a:t>
            </a:r>
            <a:r>
              <a:rPr lang="it-IT" altLang="it-IT"/>
              <a:t> regolari sono: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213" y="4859338"/>
            <a:ext cx="7021512" cy="222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371600"/>
            <a:ext cx="286385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336550" y="84138"/>
            <a:ext cx="9407525" cy="1068387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347663" algn="l"/>
                <a:tab pos="795338" algn="l"/>
                <a:tab pos="1244600" algn="l"/>
                <a:tab pos="1693863" algn="l"/>
                <a:tab pos="2143125" algn="l"/>
                <a:tab pos="2592388" algn="l"/>
                <a:tab pos="3041650" algn="l"/>
                <a:tab pos="3490913" algn="l"/>
                <a:tab pos="3940175" algn="l"/>
                <a:tab pos="4389438" algn="l"/>
                <a:tab pos="4838700" algn="l"/>
                <a:tab pos="5287963" algn="l"/>
                <a:tab pos="5737225" algn="l"/>
                <a:tab pos="6186488" algn="l"/>
                <a:tab pos="6635750" algn="l"/>
                <a:tab pos="7085013" algn="l"/>
                <a:tab pos="7534275" algn="l"/>
                <a:tab pos="7983538" algn="l"/>
                <a:tab pos="8432800" algn="l"/>
                <a:tab pos="8882063" algn="l"/>
                <a:tab pos="9331325" algn="l"/>
              </a:tabLst>
            </a:pPr>
            <a:r>
              <a:rPr lang="it-IT" altLang="it-IT" sz="3200">
                <a:solidFill>
                  <a:srgbClr val="006B6B"/>
                </a:solidFill>
                <a:latin typeface="Arial Black" panose="020B0A04020102020204" pitchFamily="34" charset="0"/>
                <a:cs typeface="Formata-Bold" pitchFamily="32" charset="0"/>
              </a:rPr>
              <a:t>L'effetto delle forze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900113"/>
            <a:ext cx="9188450" cy="4697412"/>
          </a:xfrm>
          <a:ln/>
        </p:spPr>
        <p:txBody>
          <a:bodyPr/>
          <a:lstStyle/>
          <a:p>
            <a:pPr algn="just"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</a:pPr>
            <a:endParaRPr lang="it-IT" altLang="it-IT"/>
          </a:p>
          <a:p>
            <a:pPr algn="just"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</a:pPr>
            <a:endParaRPr lang="it-IT" altLang="it-IT"/>
          </a:p>
          <a:p>
            <a:pPr algn="just"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</a:pPr>
            <a:endParaRPr lang="it-IT" altLang="it-IT"/>
          </a:p>
          <a:p>
            <a:pPr algn="just"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</a:pPr>
            <a:r>
              <a:rPr lang="it-IT" altLang="it-IT"/>
              <a:t>Un corpo su cui agisce una </a:t>
            </a:r>
            <a:r>
              <a:rPr lang="it-IT" altLang="it-IT" err="1">
                <a:solidFill>
                  <a:srgbClr val="DC2300"/>
                </a:solidFill>
              </a:rPr>
              <a:t>una</a:t>
            </a:r>
            <a:r>
              <a:rPr lang="it-IT" altLang="it-IT">
                <a:solidFill>
                  <a:srgbClr val="DC2300"/>
                </a:solidFill>
              </a:rPr>
              <a:t> forza costante </a:t>
            </a:r>
            <a:r>
              <a:rPr lang="it-IT" altLang="it-IT"/>
              <a:t>si muove con</a:t>
            </a:r>
            <a:r>
              <a:rPr lang="it-IT" altLang="it-IT">
                <a:solidFill>
                  <a:srgbClr val="DC2300"/>
                </a:solidFill>
              </a:rPr>
              <a:t> un'accelerazione costante</a:t>
            </a:r>
            <a:r>
              <a:rPr lang="it-IT" altLang="it-IT"/>
              <a:t>.</a:t>
            </a:r>
          </a:p>
          <a:p>
            <a:pPr algn="just"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</a:pPr>
            <a:r>
              <a:rPr lang="it-IT" altLang="it-IT"/>
              <a:t>Applicando una forza doppia sul disco a ghiaccio secco, si ha un'accelerazione doppia.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822325"/>
            <a:ext cx="7248525" cy="169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903788"/>
            <a:ext cx="2636838" cy="218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539750" y="5219700"/>
            <a:ext cx="6300788" cy="144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1477963" indent="-193675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1935163" indent="-193675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2392363" indent="-193675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2849563" indent="-193675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r>
              <a:rPr lang="it-IT" altLang="it-IT" sz="3200">
                <a:solidFill>
                  <a:srgbClr val="DC2300"/>
                </a:solidFill>
              </a:rPr>
              <a:t>L'accelerazione è direttamente proporzionale alla forza applicata.</a:t>
            </a:r>
            <a:endParaRPr lang="it-IT" altLang="it-IT" sz="3200" b="1">
              <a:solidFill>
                <a:srgbClr val="DC23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336550" y="84138"/>
            <a:ext cx="9407525" cy="1068387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347663" algn="l"/>
                <a:tab pos="795338" algn="l"/>
                <a:tab pos="1244600" algn="l"/>
                <a:tab pos="1693863" algn="l"/>
                <a:tab pos="2143125" algn="l"/>
                <a:tab pos="2592388" algn="l"/>
                <a:tab pos="3041650" algn="l"/>
                <a:tab pos="3490913" algn="l"/>
                <a:tab pos="3940175" algn="l"/>
                <a:tab pos="4389438" algn="l"/>
                <a:tab pos="4838700" algn="l"/>
                <a:tab pos="5287963" algn="l"/>
                <a:tab pos="5737225" algn="l"/>
                <a:tab pos="6186488" algn="l"/>
                <a:tab pos="6635750" algn="l"/>
                <a:tab pos="7085013" algn="l"/>
                <a:tab pos="7534275" algn="l"/>
                <a:tab pos="7983538" algn="l"/>
                <a:tab pos="8432800" algn="l"/>
                <a:tab pos="8882063" algn="l"/>
                <a:tab pos="9331325" algn="l"/>
              </a:tabLst>
            </a:pPr>
            <a:r>
              <a:rPr lang="it-IT" altLang="it-IT" sz="2400">
                <a:solidFill>
                  <a:srgbClr val="006B6B"/>
                </a:solidFill>
                <a:latin typeface="Arial Black" panose="020B0A04020102020204" pitchFamily="34" charset="0"/>
                <a:cs typeface="Formata-Bold" pitchFamily="32" charset="0"/>
              </a:rPr>
              <a:t>Legge fondamentale della dinamica e sistemi inerziali</a:t>
            </a:r>
            <a:endParaRPr lang="it-IT" altLang="it-IT" sz="3200">
              <a:solidFill>
                <a:srgbClr val="006B6B"/>
              </a:solidFill>
              <a:latin typeface="Arial Black" panose="020B0A04020102020204" pitchFamily="34" charset="0"/>
              <a:cs typeface="Formata-Bold" pitchFamily="32" charset="0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743200"/>
            <a:ext cx="8042275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381000" y="914400"/>
            <a:ext cx="9188450" cy="543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Aft>
                <a:spcPts val="1425"/>
              </a:spcAft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695325" indent="-238125">
              <a:spcAft>
                <a:spcPts val="1138"/>
              </a:spcAft>
              <a:buSzPct val="75000"/>
              <a:buFont typeface="Symbol" panose="05050102010706020507" pitchFamily="18" charset="2"/>
              <a:buChar char="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382713" indent="-239713">
              <a:spcAft>
                <a:spcPts val="850"/>
              </a:spcAft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2073275" indent="-244475">
              <a:spcAft>
                <a:spcPts val="575"/>
              </a:spcAft>
              <a:buSzPct val="75000"/>
              <a:buFont typeface="Symbol" panose="05050102010706020507" pitchFamily="18" charset="2"/>
              <a:buChar char="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755900" indent="-325438">
              <a:spcAft>
                <a:spcPts val="288"/>
              </a:spcAft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32131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6703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41275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45847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lang="it-IT" altLang="it-IT" u="sng">
                <a:solidFill>
                  <a:schemeClr val="tx1"/>
                </a:solidFill>
              </a:rPr>
              <a:t>Secondo principio della dinamica</a:t>
            </a:r>
            <a:endParaRPr lang="it-IT" altLang="it-IT" i="1"/>
          </a:p>
          <a:p>
            <a:pPr algn="just">
              <a:buFont typeface="Wingdings" panose="05000000000000000000" pitchFamily="2" charset="2"/>
              <a:buNone/>
            </a:pPr>
            <a:r>
              <a:rPr lang="it-IT" altLang="it-IT"/>
              <a:t>La forza è uguale al prodotto della massa per l'accelerazione.</a:t>
            </a:r>
          </a:p>
          <a:p>
            <a:pPr algn="just"/>
            <a:endParaRPr lang="it-IT" altLang="it-IT"/>
          </a:p>
          <a:p>
            <a:pPr algn="just"/>
            <a:endParaRPr lang="it-IT" altLang="it-IT"/>
          </a:p>
          <a:p>
            <a:pPr algn="just">
              <a:buFont typeface="Symbol" panose="05050102010706020507" pitchFamily="18" charset="2"/>
              <a:buChar char=""/>
            </a:pPr>
            <a:endParaRPr lang="it-IT" altLang="it-IT"/>
          </a:p>
          <a:p>
            <a:pPr algn="just">
              <a:buFont typeface="Symbol" panose="05050102010706020507" pitchFamily="18" charset="2"/>
              <a:buChar char=""/>
            </a:pPr>
            <a:r>
              <a:rPr lang="it-IT" altLang="it-IT" i="1"/>
              <a:t> F</a:t>
            </a:r>
            <a:r>
              <a:rPr lang="it-IT" altLang="it-IT"/>
              <a:t> rappresenta la </a:t>
            </a:r>
            <a:r>
              <a:rPr lang="it-IT" altLang="it-IT" i="1">
                <a:solidFill>
                  <a:srgbClr val="DC2300"/>
                </a:solidFill>
              </a:rPr>
              <a:t>forza totale</a:t>
            </a:r>
            <a:r>
              <a:rPr lang="it-IT" altLang="it-IT"/>
              <a:t> agente sul corpo.</a:t>
            </a:r>
          </a:p>
          <a:p>
            <a:pPr algn="just">
              <a:buFont typeface="Symbol" panose="05050102010706020507" pitchFamily="18" charset="2"/>
              <a:buChar char=""/>
            </a:pPr>
            <a:r>
              <a:rPr lang="it-IT" altLang="it-IT"/>
              <a:t> Il secondo principio è valido solo in </a:t>
            </a:r>
            <a:r>
              <a:rPr lang="it-IT" altLang="it-IT">
                <a:solidFill>
                  <a:srgbClr val="DC2300"/>
                </a:solidFill>
              </a:rPr>
              <a:t>sistemi di riferimento inerziali</a:t>
            </a:r>
            <a:r>
              <a:rPr lang="it-IT" altLang="it-IT"/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336550" y="84138"/>
            <a:ext cx="9407525" cy="1068387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347663" algn="l"/>
                <a:tab pos="795338" algn="l"/>
                <a:tab pos="1244600" algn="l"/>
                <a:tab pos="1693863" algn="l"/>
                <a:tab pos="2143125" algn="l"/>
                <a:tab pos="2592388" algn="l"/>
                <a:tab pos="3041650" algn="l"/>
                <a:tab pos="3490913" algn="l"/>
                <a:tab pos="3940175" algn="l"/>
                <a:tab pos="4389438" algn="l"/>
                <a:tab pos="4838700" algn="l"/>
                <a:tab pos="5287963" algn="l"/>
                <a:tab pos="5737225" algn="l"/>
                <a:tab pos="6186488" algn="l"/>
                <a:tab pos="6635750" algn="l"/>
                <a:tab pos="7085013" algn="l"/>
                <a:tab pos="7534275" algn="l"/>
                <a:tab pos="7983538" algn="l"/>
                <a:tab pos="8432800" algn="l"/>
                <a:tab pos="8882063" algn="l"/>
                <a:tab pos="9331325" algn="l"/>
              </a:tabLst>
            </a:pPr>
            <a:r>
              <a:rPr lang="it-IT" altLang="it-IT" sz="3200">
                <a:solidFill>
                  <a:srgbClr val="E60000"/>
                </a:solidFill>
                <a:latin typeface="Arial Black" panose="020B0A04020102020204" pitchFamily="34" charset="0"/>
                <a:cs typeface="Formata-Bold" pitchFamily="32" charset="0"/>
              </a:rPr>
              <a:t>5. </a:t>
            </a:r>
            <a:r>
              <a:rPr lang="it-IT" altLang="it-IT" sz="3200">
                <a:solidFill>
                  <a:srgbClr val="006B6B"/>
                </a:solidFill>
                <a:latin typeface="Arial Black" panose="020B0A04020102020204" pitchFamily="34" charset="0"/>
                <a:cs typeface="Formata-Bold" pitchFamily="32" charset="0"/>
              </a:rPr>
              <a:t>Il secondo principio della dinamica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900113"/>
            <a:ext cx="9188450" cy="5816600"/>
          </a:xfrm>
          <a:ln/>
        </p:spPr>
        <p:txBody>
          <a:bodyPr/>
          <a:lstStyle/>
          <a:p>
            <a:pPr algn="just"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</a:pPr>
            <a:r>
              <a:rPr lang="it-IT" altLang="it-IT"/>
              <a:t>L'accelerazione ha stessa direzione e verso della forza ed è inversamente proporzionale alla massa del corpo.</a:t>
            </a:r>
          </a:p>
          <a:p>
            <a:pPr algn="just"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</a:pPr>
            <a:endParaRPr lang="it-IT" altLang="it-IT"/>
          </a:p>
          <a:p>
            <a:pPr algn="just"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</a:pPr>
            <a:r>
              <a:rPr lang="it-IT" altLang="it-IT"/>
              <a:t>Nel SI, </a:t>
            </a:r>
            <a:r>
              <a:rPr lang="it-IT" altLang="it-IT" i="1">
                <a:solidFill>
                  <a:srgbClr val="DC2300"/>
                </a:solidFill>
              </a:rPr>
              <a:t>k </a:t>
            </a:r>
            <a:r>
              <a:rPr lang="it-IT" altLang="it-IT">
                <a:solidFill>
                  <a:srgbClr val="DC2300"/>
                </a:solidFill>
              </a:rPr>
              <a:t>= 1</a:t>
            </a:r>
            <a:r>
              <a:rPr lang="it-IT" altLang="it-IT"/>
              <a:t>: un </a:t>
            </a:r>
            <a:r>
              <a:rPr lang="it-IT" altLang="it-IT" i="1"/>
              <a:t>newton</a:t>
            </a:r>
            <a:r>
              <a:rPr lang="it-IT" altLang="it-IT"/>
              <a:t> è l'intensità di una forza che applicata a </a:t>
            </a:r>
            <a:r>
              <a:rPr lang="it-IT" altLang="it-IT" i="1">
                <a:solidFill>
                  <a:srgbClr val="DC2300"/>
                </a:solidFill>
              </a:rPr>
              <a:t>m</a:t>
            </a:r>
            <a:r>
              <a:rPr lang="it-IT" altLang="it-IT">
                <a:solidFill>
                  <a:srgbClr val="DC2300"/>
                </a:solidFill>
              </a:rPr>
              <a:t> = 1kg</a:t>
            </a:r>
            <a:r>
              <a:rPr lang="it-IT" altLang="it-IT"/>
              <a:t>, dà  </a:t>
            </a:r>
            <a:r>
              <a:rPr lang="it-IT" altLang="it-IT" i="1">
                <a:solidFill>
                  <a:srgbClr val="DC2300"/>
                </a:solidFill>
              </a:rPr>
              <a:t>a</a:t>
            </a:r>
            <a:r>
              <a:rPr lang="it-IT" altLang="it-IT">
                <a:solidFill>
                  <a:srgbClr val="DC2300"/>
                </a:solidFill>
              </a:rPr>
              <a:t> = 1 m/s</a:t>
            </a:r>
            <a:r>
              <a:rPr lang="it-IT" altLang="it-IT" baseline="33000">
                <a:solidFill>
                  <a:srgbClr val="DC2300"/>
                </a:solidFill>
              </a:rPr>
              <a:t>2</a:t>
            </a:r>
            <a:r>
              <a:rPr lang="it-IT" altLang="it-IT"/>
              <a:t>.</a:t>
            </a:r>
          </a:p>
          <a:p>
            <a:pPr algn="just"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</a:pPr>
            <a:endParaRPr lang="it-IT" altLang="it-IT"/>
          </a:p>
          <a:p>
            <a:pPr algn="just"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</a:pPr>
            <a:endParaRPr lang="it-IT" altLang="it-IT"/>
          </a:p>
          <a:p>
            <a:pPr algn="just">
              <a:spcBef>
                <a:spcPts val="738"/>
              </a:spcBef>
              <a:spcAft>
                <a:spcPts val="713"/>
              </a:spcAft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</a:pPr>
            <a:endParaRPr lang="it-IT" altLang="it-IT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828800"/>
            <a:ext cx="2144713" cy="100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4114800"/>
            <a:ext cx="2447925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5334000"/>
            <a:ext cx="7361238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336550" y="84138"/>
            <a:ext cx="9407525" cy="1068387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347663" algn="l"/>
                <a:tab pos="795338" algn="l"/>
                <a:tab pos="1244600" algn="l"/>
                <a:tab pos="1693863" algn="l"/>
                <a:tab pos="2143125" algn="l"/>
                <a:tab pos="2592388" algn="l"/>
                <a:tab pos="3041650" algn="l"/>
                <a:tab pos="3490913" algn="l"/>
                <a:tab pos="3940175" algn="l"/>
                <a:tab pos="4389438" algn="l"/>
                <a:tab pos="4838700" algn="l"/>
                <a:tab pos="5287963" algn="l"/>
                <a:tab pos="5737225" algn="l"/>
                <a:tab pos="6186488" algn="l"/>
                <a:tab pos="6635750" algn="l"/>
                <a:tab pos="7085013" algn="l"/>
                <a:tab pos="7534275" algn="l"/>
                <a:tab pos="7983538" algn="l"/>
                <a:tab pos="8432800" algn="l"/>
                <a:tab pos="8882063" algn="l"/>
                <a:tab pos="9331325" algn="l"/>
              </a:tabLst>
            </a:pPr>
            <a:r>
              <a:rPr lang="it-IT" altLang="it-IT" sz="3200">
                <a:solidFill>
                  <a:srgbClr val="006B6B"/>
                </a:solidFill>
                <a:latin typeface="Arial Black" panose="020B0A04020102020204" pitchFamily="34" charset="0"/>
                <a:cs typeface="Formata-Bold" pitchFamily="32" charset="0"/>
              </a:rPr>
              <a:t>Materassi ed air-bag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75" y="2614613"/>
            <a:ext cx="3506788" cy="426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13" y="2619375"/>
            <a:ext cx="3430587" cy="425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533400" y="838200"/>
            <a:ext cx="9188450" cy="469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Aft>
                <a:spcPts val="1425"/>
              </a:spcAft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695325" indent="-238125">
              <a:spcAft>
                <a:spcPts val="1138"/>
              </a:spcAft>
              <a:buSzPct val="75000"/>
              <a:buFont typeface="Symbol" panose="05050102010706020507" pitchFamily="18" charset="2"/>
              <a:buChar char="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382713" indent="-239713">
              <a:spcAft>
                <a:spcPts val="850"/>
              </a:spcAft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2073275" indent="-244475">
              <a:spcAft>
                <a:spcPts val="575"/>
              </a:spcAft>
              <a:buSzPct val="75000"/>
              <a:buFont typeface="Symbol" panose="05050102010706020507" pitchFamily="18" charset="2"/>
              <a:buChar char="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755900" indent="-325438">
              <a:spcAft>
                <a:spcPts val="288"/>
              </a:spcAft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32131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6703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41275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45847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lang="it-IT" altLang="it-IT"/>
              <a:t>In presenza di forti accelerazioni vi sono grandi forze: si devono utilizzare protezioni per il corpo umano.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336550" y="84138"/>
            <a:ext cx="9407525" cy="1068387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347663" algn="l"/>
                <a:tab pos="795338" algn="l"/>
                <a:tab pos="1244600" algn="l"/>
                <a:tab pos="1693863" algn="l"/>
                <a:tab pos="2143125" algn="l"/>
                <a:tab pos="2592388" algn="l"/>
                <a:tab pos="3041650" algn="l"/>
                <a:tab pos="3490913" algn="l"/>
                <a:tab pos="3940175" algn="l"/>
                <a:tab pos="4389438" algn="l"/>
                <a:tab pos="4838700" algn="l"/>
                <a:tab pos="5287963" algn="l"/>
                <a:tab pos="5737225" algn="l"/>
                <a:tab pos="6186488" algn="l"/>
                <a:tab pos="6635750" algn="l"/>
                <a:tab pos="7085013" algn="l"/>
                <a:tab pos="7534275" algn="l"/>
                <a:tab pos="7983538" algn="l"/>
                <a:tab pos="8432800" algn="l"/>
                <a:tab pos="8882063" algn="l"/>
                <a:tab pos="9331325" algn="l"/>
              </a:tabLst>
            </a:pPr>
            <a:r>
              <a:rPr lang="it-IT" altLang="it-IT" sz="3200">
                <a:solidFill>
                  <a:srgbClr val="006B6B"/>
                </a:solidFill>
                <a:latin typeface="Arial Black" panose="020B0A04020102020204" pitchFamily="34" charset="0"/>
                <a:cs typeface="Formata-Bold" pitchFamily="32" charset="0"/>
              </a:rPr>
              <a:t>Che cos'è la massa?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900113"/>
            <a:ext cx="9188450" cy="6210300"/>
          </a:xfrm>
          <a:ln/>
        </p:spPr>
        <p:txBody>
          <a:bodyPr/>
          <a:lstStyle/>
          <a:p>
            <a:pPr algn="just"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</a:pPr>
            <a:endParaRPr lang="it-IT" altLang="it-IT"/>
          </a:p>
          <a:p>
            <a:pPr algn="just"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</a:pPr>
            <a:endParaRPr lang="it-IT" altLang="it-IT"/>
          </a:p>
          <a:p>
            <a:pPr algn="just"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</a:pPr>
            <a:endParaRPr lang="it-IT" altLang="it-IT"/>
          </a:p>
          <a:p>
            <a:pPr algn="just"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</a:pPr>
            <a:endParaRPr lang="it-IT" altLang="it-IT"/>
          </a:p>
          <a:p>
            <a:pPr algn="just"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</a:pPr>
            <a:endParaRPr lang="it-IT" altLang="it-IT"/>
          </a:p>
          <a:p>
            <a:pPr algn="just"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</a:pPr>
            <a:endParaRPr lang="it-IT" altLang="it-IT"/>
          </a:p>
          <a:p>
            <a:pPr algn="just"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</a:pPr>
            <a:r>
              <a:rPr lang="it-IT" altLang="it-IT"/>
              <a:t>La </a:t>
            </a:r>
            <a:r>
              <a:rPr lang="it-IT" altLang="it-IT">
                <a:solidFill>
                  <a:srgbClr val="DC2300"/>
                </a:solidFill>
              </a:rPr>
              <a:t>massa</a:t>
            </a:r>
            <a:r>
              <a:rPr lang="it-IT" altLang="it-IT"/>
              <a:t> di un oggetto misura la </a:t>
            </a:r>
            <a:r>
              <a:rPr lang="it-IT" altLang="it-IT" b="1"/>
              <a:t>resistenza</a:t>
            </a:r>
            <a:r>
              <a:rPr lang="it-IT" altLang="it-IT"/>
              <a:t> che esso oppone al tentativo di accelerarlo, cioè la sua </a:t>
            </a:r>
            <a:r>
              <a:rPr lang="it-IT" altLang="it-IT" i="1"/>
              <a:t>inerzia</a:t>
            </a:r>
            <a:r>
              <a:rPr lang="it-IT" altLang="it-IT"/>
              <a:t>.</a:t>
            </a:r>
          </a:p>
          <a:p>
            <a:pPr algn="just"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</a:pPr>
            <a:r>
              <a:rPr lang="it-IT" altLang="it-IT"/>
              <a:t>Perciò è detta </a:t>
            </a:r>
            <a:r>
              <a:rPr lang="it-IT" altLang="it-IT">
                <a:solidFill>
                  <a:srgbClr val="DC2300"/>
                </a:solidFill>
              </a:rPr>
              <a:t>massa inerziale</a:t>
            </a:r>
            <a:r>
              <a:rPr lang="it-IT" altLang="it-IT" b="1"/>
              <a:t>.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900113"/>
            <a:ext cx="3430588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513" y="882650"/>
            <a:ext cx="3430587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336550" y="84138"/>
            <a:ext cx="9407525" cy="1068387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347663" algn="l"/>
                <a:tab pos="795338" algn="l"/>
                <a:tab pos="1244600" algn="l"/>
                <a:tab pos="1693863" algn="l"/>
                <a:tab pos="2143125" algn="l"/>
                <a:tab pos="2592388" algn="l"/>
                <a:tab pos="3041650" algn="l"/>
                <a:tab pos="3490913" algn="l"/>
                <a:tab pos="3940175" algn="l"/>
                <a:tab pos="4389438" algn="l"/>
                <a:tab pos="4838700" algn="l"/>
                <a:tab pos="5287963" algn="l"/>
                <a:tab pos="5737225" algn="l"/>
                <a:tab pos="6186488" algn="l"/>
                <a:tab pos="6635750" algn="l"/>
                <a:tab pos="7085013" algn="l"/>
                <a:tab pos="7534275" algn="l"/>
                <a:tab pos="7983538" algn="l"/>
                <a:tab pos="8432800" algn="l"/>
                <a:tab pos="8882063" algn="l"/>
                <a:tab pos="9331325" algn="l"/>
              </a:tabLst>
            </a:pPr>
            <a:r>
              <a:rPr lang="it-IT" altLang="it-IT" sz="3200">
                <a:solidFill>
                  <a:srgbClr val="E60000"/>
                </a:solidFill>
                <a:latin typeface="Arial Black" panose="020B0A04020102020204" pitchFamily="34" charset="0"/>
                <a:cs typeface="Formata-Bold" pitchFamily="32" charset="0"/>
              </a:rPr>
              <a:t>7. </a:t>
            </a:r>
            <a:r>
              <a:rPr lang="it-IT" altLang="it-IT" sz="3200">
                <a:solidFill>
                  <a:srgbClr val="006B6B"/>
                </a:solidFill>
                <a:latin typeface="Arial Black" panose="020B0A04020102020204" pitchFamily="34" charset="0"/>
                <a:cs typeface="Formata-Bold" pitchFamily="32" charset="0"/>
              </a:rPr>
              <a:t>Il terzo principio della dinamica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900113"/>
            <a:ext cx="9829800" cy="6210300"/>
          </a:xfrm>
          <a:ln/>
        </p:spPr>
        <p:txBody>
          <a:bodyPr/>
          <a:lstStyle/>
          <a:p>
            <a:pPr algn="just"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</a:pPr>
            <a:r>
              <a:rPr lang="it-IT" altLang="it-IT"/>
              <a:t>Quando un corpo A esercita una forza su un corpo B, il corpo B ne esercita un'altra sul corpo A.</a:t>
            </a:r>
          </a:p>
          <a:p>
            <a:pPr algn="just"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</a:pPr>
            <a:endParaRPr lang="it-IT" altLang="it-IT"/>
          </a:p>
          <a:p>
            <a:pPr algn="just"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</a:pPr>
            <a:endParaRPr lang="it-IT" altLang="it-IT"/>
          </a:p>
          <a:p>
            <a:pPr algn="just"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</a:pPr>
            <a:endParaRPr lang="it-IT" altLang="it-IT"/>
          </a:p>
          <a:p>
            <a:pPr algn="just"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</a:pPr>
            <a:endParaRPr lang="it-IT" altLang="it-IT"/>
          </a:p>
          <a:p>
            <a:pPr algn="just"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</a:pPr>
            <a:endParaRPr lang="it-IT" altLang="it-IT"/>
          </a:p>
          <a:p>
            <a:pPr algn="just"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</a:pPr>
            <a:endParaRPr lang="it-IT" altLang="it-IT"/>
          </a:p>
          <a:p>
            <a:pPr algn="just"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</a:pPr>
            <a:r>
              <a:rPr lang="it-IT" altLang="it-IT"/>
              <a:t>I due dinamometri indicano forze uguali in intensità e direzione, ma con versi opposti.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09800"/>
            <a:ext cx="7323138" cy="313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336550" y="84138"/>
            <a:ext cx="9407525" cy="1068387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347663" algn="l"/>
                <a:tab pos="795338" algn="l"/>
                <a:tab pos="1244600" algn="l"/>
                <a:tab pos="1693863" algn="l"/>
                <a:tab pos="2143125" algn="l"/>
                <a:tab pos="2592388" algn="l"/>
                <a:tab pos="3041650" algn="l"/>
                <a:tab pos="3490913" algn="l"/>
                <a:tab pos="3940175" algn="l"/>
                <a:tab pos="4389438" algn="l"/>
                <a:tab pos="4838700" algn="l"/>
                <a:tab pos="5287963" algn="l"/>
                <a:tab pos="5737225" algn="l"/>
                <a:tab pos="6186488" algn="l"/>
                <a:tab pos="6635750" algn="l"/>
                <a:tab pos="7085013" algn="l"/>
                <a:tab pos="7534275" algn="l"/>
                <a:tab pos="7983538" algn="l"/>
                <a:tab pos="8432800" algn="l"/>
                <a:tab pos="8882063" algn="l"/>
                <a:tab pos="9331325" algn="l"/>
              </a:tabLst>
            </a:pPr>
            <a:r>
              <a:rPr lang="it-IT" altLang="it-IT" sz="3200">
                <a:solidFill>
                  <a:srgbClr val="006B6B"/>
                </a:solidFill>
                <a:latin typeface="Arial Black" panose="020B0A04020102020204" pitchFamily="34" charset="0"/>
                <a:cs typeface="Formata-Bold" pitchFamily="32" charset="0"/>
              </a:rPr>
              <a:t>Il terzo principio della dinamica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8" y="3962400"/>
            <a:ext cx="8193087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2971800"/>
            <a:ext cx="2108200" cy="92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720725" y="5651500"/>
            <a:ext cx="4679950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1477963" indent="-193675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1935163" indent="-193675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2392363" indent="-193675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2849563" indent="-193675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r>
              <a:rPr lang="it-IT" altLang="it-IT" sz="2600"/>
              <a:t>Nei fenomeni quotidiani, l'attrito fa muovere i corpi più leggeri verso i più pesanti.</a:t>
            </a:r>
          </a:p>
        </p:txBody>
      </p:sp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38" y="5562600"/>
            <a:ext cx="2787650" cy="133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457200" y="762000"/>
            <a:ext cx="9188450" cy="621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Aft>
                <a:spcPts val="1425"/>
              </a:spcAft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695325" indent="-238125">
              <a:spcAft>
                <a:spcPts val="1138"/>
              </a:spcAft>
              <a:buSzPct val="75000"/>
              <a:buFont typeface="Symbol" panose="05050102010706020507" pitchFamily="18" charset="2"/>
              <a:buChar char="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382713" indent="-239713">
              <a:spcAft>
                <a:spcPts val="850"/>
              </a:spcAft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2073275" indent="-244475">
              <a:spcAft>
                <a:spcPts val="575"/>
              </a:spcAft>
              <a:buSzPct val="75000"/>
              <a:buFont typeface="Symbol" panose="05050102010706020507" pitchFamily="18" charset="2"/>
              <a:buChar char="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755900" indent="-325438">
              <a:spcAft>
                <a:spcPts val="288"/>
              </a:spcAft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32131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6703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41275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45847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lang="it-IT" altLang="it-IT" u="sng"/>
              <a:t>Terzo principio della dinamica (o di azione e reazione)</a:t>
            </a:r>
            <a:endParaRPr lang="it-IT" altLang="it-IT" b="1" i="1"/>
          </a:p>
          <a:p>
            <a:pPr algn="just">
              <a:buFont typeface="Wingdings" panose="05000000000000000000" pitchFamily="2" charset="2"/>
              <a:buNone/>
            </a:pPr>
            <a:r>
              <a:rPr lang="it-IT" altLang="it-IT"/>
              <a:t>Quando un corpo A esercita una forza su un corpo B, il corpo B ne esercita una </a:t>
            </a:r>
            <a:r>
              <a:rPr lang="it-IT" altLang="it-IT">
                <a:solidFill>
                  <a:srgbClr val="DC2300"/>
                </a:solidFill>
              </a:rPr>
              <a:t>uguale e opposta</a:t>
            </a:r>
            <a:r>
              <a:rPr lang="it-IT" altLang="it-IT"/>
              <a:t> sul corpo A.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336550" y="84138"/>
            <a:ext cx="9407525" cy="1068387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347663" algn="l"/>
                <a:tab pos="795338" algn="l"/>
                <a:tab pos="1244600" algn="l"/>
                <a:tab pos="1693863" algn="l"/>
                <a:tab pos="2143125" algn="l"/>
                <a:tab pos="2592388" algn="l"/>
                <a:tab pos="3041650" algn="l"/>
                <a:tab pos="3490913" algn="l"/>
                <a:tab pos="3940175" algn="l"/>
                <a:tab pos="4389438" algn="l"/>
                <a:tab pos="4838700" algn="l"/>
                <a:tab pos="5287963" algn="l"/>
                <a:tab pos="5737225" algn="l"/>
                <a:tab pos="6186488" algn="l"/>
                <a:tab pos="6635750" algn="l"/>
                <a:tab pos="7085013" algn="l"/>
                <a:tab pos="7534275" algn="l"/>
                <a:tab pos="7983538" algn="l"/>
                <a:tab pos="8432800" algn="l"/>
                <a:tab pos="8882063" algn="l"/>
                <a:tab pos="9331325" algn="l"/>
              </a:tabLst>
            </a:pPr>
            <a:r>
              <a:rPr lang="it-IT" altLang="it-IT" sz="3200">
                <a:solidFill>
                  <a:srgbClr val="E60000"/>
                </a:solidFill>
                <a:latin typeface="Arial Black" panose="020B0A04020102020204" pitchFamily="34" charset="0"/>
                <a:cs typeface="Formata-Bold" pitchFamily="32" charset="0"/>
              </a:rPr>
              <a:t>2. </a:t>
            </a:r>
            <a:r>
              <a:rPr lang="it-IT" altLang="it-IT" sz="3200">
                <a:solidFill>
                  <a:srgbClr val="006B6B"/>
                </a:solidFill>
                <a:latin typeface="Arial Black" panose="020B0A04020102020204" pitchFamily="34" charset="0"/>
                <a:cs typeface="Formata-Bold" pitchFamily="32" charset="0"/>
              </a:rPr>
              <a:t>Il primo principio della dinamica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457200" y="838200"/>
            <a:ext cx="9188450" cy="574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Aft>
                <a:spcPts val="1425"/>
              </a:spcAft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695325" indent="-238125">
              <a:spcAft>
                <a:spcPts val="1138"/>
              </a:spcAft>
              <a:buSzPct val="75000"/>
              <a:buFont typeface="Symbol" panose="05050102010706020507" pitchFamily="18" charset="2"/>
              <a:buChar char="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382713" indent="-239713">
              <a:spcAft>
                <a:spcPts val="850"/>
              </a:spcAft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2073275" indent="-244475">
              <a:spcAft>
                <a:spcPts val="575"/>
              </a:spcAft>
              <a:buSzPct val="75000"/>
              <a:buFont typeface="Symbol" panose="05050102010706020507" pitchFamily="18" charset="2"/>
              <a:buChar char="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755900" indent="-325438">
              <a:spcAft>
                <a:spcPts val="288"/>
              </a:spcAft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32131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6703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41275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45847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it-IT" altLang="it-IT" smtClean="0"/>
          </a:p>
          <a:p>
            <a:pPr>
              <a:buFont typeface="Wingdings" panose="05000000000000000000" pitchFamily="2" charset="2"/>
              <a:buNone/>
            </a:pPr>
            <a:endParaRPr lang="it-IT" altLang="it-IT"/>
          </a:p>
          <a:p>
            <a:pPr>
              <a:spcBef>
                <a:spcPts val="738"/>
              </a:spcBef>
              <a:spcAft>
                <a:spcPts val="713"/>
              </a:spcAft>
              <a:buFont typeface="Wingdings" panose="05000000000000000000" pitchFamily="2" charset="2"/>
              <a:buNone/>
            </a:pPr>
            <a:r>
              <a:rPr lang="it-IT" altLang="it-IT"/>
              <a:t>Galileo </a:t>
            </a:r>
            <a:r>
              <a:rPr lang="it-IT" altLang="it-IT" smtClean="0"/>
              <a:t>(1632):</a:t>
            </a:r>
            <a:endParaRPr lang="it-IT" altLang="it-IT"/>
          </a:p>
          <a:p>
            <a:pPr>
              <a:spcBef>
                <a:spcPts val="738"/>
              </a:spcBef>
              <a:spcAft>
                <a:spcPts val="713"/>
              </a:spcAft>
              <a:buNone/>
            </a:pPr>
            <a:r>
              <a:rPr lang="it-IT" altLang="it-IT" b="1" i="1" smtClean="0"/>
              <a:t>un corpo permane nel suo stato di quiete o di moto rettilineo uniforme a meno che non intervenga una forza esterna a modificare tale stato</a:t>
            </a:r>
            <a:endParaRPr lang="it-IT" altLang="it-IT" b="1" i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336550" y="84138"/>
            <a:ext cx="9407525" cy="1068387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347663" algn="l"/>
                <a:tab pos="795338" algn="l"/>
                <a:tab pos="1244600" algn="l"/>
                <a:tab pos="1693863" algn="l"/>
                <a:tab pos="2143125" algn="l"/>
                <a:tab pos="2592388" algn="l"/>
                <a:tab pos="3041650" algn="l"/>
                <a:tab pos="3490913" algn="l"/>
                <a:tab pos="3940175" algn="l"/>
                <a:tab pos="4389438" algn="l"/>
                <a:tab pos="4838700" algn="l"/>
                <a:tab pos="5287963" algn="l"/>
                <a:tab pos="5737225" algn="l"/>
                <a:tab pos="6186488" algn="l"/>
                <a:tab pos="6635750" algn="l"/>
                <a:tab pos="7085013" algn="l"/>
                <a:tab pos="7534275" algn="l"/>
                <a:tab pos="7983538" algn="l"/>
                <a:tab pos="8432800" algn="l"/>
                <a:tab pos="8882063" algn="l"/>
                <a:tab pos="9331325" algn="l"/>
              </a:tabLst>
            </a:pPr>
            <a:r>
              <a:rPr lang="it-IT" altLang="it-IT" sz="3200">
                <a:solidFill>
                  <a:srgbClr val="006B6B"/>
                </a:solidFill>
                <a:latin typeface="Arial Black" panose="020B0A04020102020204" pitchFamily="34" charset="0"/>
                <a:cs typeface="Formata-Bold" pitchFamily="32" charset="0"/>
              </a:rPr>
              <a:t>Il terzo principio della dinamica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0" y="1685925"/>
            <a:ext cx="7172325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720725" y="5634038"/>
            <a:ext cx="8880475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1477963" indent="-193675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1935163" indent="-193675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2392363" indent="-193675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2849563" indent="-193675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r>
              <a:rPr lang="it-IT" altLang="it-IT" sz="2400"/>
              <a:t>Su oggetti di masse molto diverse, il terzo principio determina accelerazioni di diverso ordine di grandezza. </a:t>
            </a:r>
          </a:p>
          <a:p>
            <a:r>
              <a:rPr lang="it-IT" altLang="it-IT" sz="2400"/>
              <a:t>(Ad esempio quelle di un sasso e della Terra che si attraggono).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533400" y="685800"/>
            <a:ext cx="9188450" cy="621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Aft>
                <a:spcPts val="1425"/>
              </a:spcAft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695325" indent="-238125">
              <a:spcAft>
                <a:spcPts val="1138"/>
              </a:spcAft>
              <a:buSzPct val="75000"/>
              <a:buFont typeface="Symbol" panose="05050102010706020507" pitchFamily="18" charset="2"/>
              <a:buChar char="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382713" indent="-239713">
              <a:spcAft>
                <a:spcPts val="850"/>
              </a:spcAft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2073275" indent="-244475">
              <a:spcAft>
                <a:spcPts val="575"/>
              </a:spcAft>
              <a:buSzPct val="75000"/>
              <a:buFont typeface="Symbol" panose="05050102010706020507" pitchFamily="18" charset="2"/>
              <a:buChar char="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755900" indent="-325438">
              <a:spcAft>
                <a:spcPts val="288"/>
              </a:spcAft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32131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6703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41275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45847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lang="it-IT" altLang="it-IT"/>
              <a:t>Il terzo principio si verifica bene nello spazio, in assenza di attriti: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336550" y="84138"/>
            <a:ext cx="9407525" cy="1068387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347663" algn="l"/>
                <a:tab pos="795338" algn="l"/>
                <a:tab pos="1244600" algn="l"/>
                <a:tab pos="1693863" algn="l"/>
                <a:tab pos="2143125" algn="l"/>
                <a:tab pos="2592388" algn="l"/>
                <a:tab pos="3041650" algn="l"/>
                <a:tab pos="3490913" algn="l"/>
                <a:tab pos="3940175" algn="l"/>
                <a:tab pos="4389438" algn="l"/>
                <a:tab pos="4838700" algn="l"/>
                <a:tab pos="5287963" algn="l"/>
                <a:tab pos="5737225" algn="l"/>
                <a:tab pos="6186488" algn="l"/>
                <a:tab pos="6635750" algn="l"/>
                <a:tab pos="7085013" algn="l"/>
                <a:tab pos="7534275" algn="l"/>
                <a:tab pos="7983538" algn="l"/>
                <a:tab pos="8432800" algn="l"/>
                <a:tab pos="8882063" algn="l"/>
                <a:tab pos="9331325" algn="l"/>
              </a:tabLst>
            </a:pPr>
            <a:r>
              <a:rPr lang="it-IT" altLang="it-IT" sz="3200">
                <a:solidFill>
                  <a:srgbClr val="006B6B"/>
                </a:solidFill>
                <a:latin typeface="Arial Black" panose="020B0A04020102020204" pitchFamily="34" charset="0"/>
                <a:cs typeface="Formata-Bold" pitchFamily="32" charset="0"/>
              </a:rPr>
              <a:t>Il terzo principio e la locomozione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720725" y="5759450"/>
            <a:ext cx="8459788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1477963" indent="-193675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1935163" indent="-193675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2392363" indent="-193675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2849563" indent="-193675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r>
              <a:rPr lang="it-IT" altLang="it-IT" sz="2600"/>
              <a:t>L'</a:t>
            </a:r>
            <a:r>
              <a:rPr lang="it-IT" altLang="it-IT" sz="2600" b="1"/>
              <a:t>attrito radente</a:t>
            </a:r>
            <a:r>
              <a:rPr lang="it-IT" altLang="it-IT" sz="2600"/>
              <a:t> tra il piede e il terreno ci consente di avanzare.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550" y="2425700"/>
            <a:ext cx="7210425" cy="302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533400" y="990600"/>
            <a:ext cx="9188450" cy="621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Aft>
                <a:spcPts val="1425"/>
              </a:spcAft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695325" indent="-238125">
              <a:spcAft>
                <a:spcPts val="1138"/>
              </a:spcAft>
              <a:buSzPct val="75000"/>
              <a:buFont typeface="Symbol" panose="05050102010706020507" pitchFamily="18" charset="2"/>
              <a:buChar char="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382713" indent="-239713">
              <a:spcAft>
                <a:spcPts val="850"/>
              </a:spcAft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2073275" indent="-244475">
              <a:spcAft>
                <a:spcPts val="575"/>
              </a:spcAft>
              <a:buSzPct val="75000"/>
              <a:buFont typeface="Symbol" panose="05050102010706020507" pitchFamily="18" charset="2"/>
              <a:buChar char="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755900" indent="-325438">
              <a:spcAft>
                <a:spcPts val="288"/>
              </a:spcAft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32131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6703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41275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45847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lang="it-IT" altLang="it-IT"/>
              <a:t>Tutti i sistemi di locomozione si basano sul terzo principio: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336550" y="84138"/>
            <a:ext cx="9407525" cy="1068387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347663" algn="l"/>
                <a:tab pos="795338" algn="l"/>
                <a:tab pos="1244600" algn="l"/>
                <a:tab pos="1693863" algn="l"/>
                <a:tab pos="2143125" algn="l"/>
                <a:tab pos="2592388" algn="l"/>
                <a:tab pos="3041650" algn="l"/>
                <a:tab pos="3490913" algn="l"/>
                <a:tab pos="3940175" algn="l"/>
                <a:tab pos="4389438" algn="l"/>
                <a:tab pos="4838700" algn="l"/>
                <a:tab pos="5287963" algn="l"/>
                <a:tab pos="5737225" algn="l"/>
                <a:tab pos="6186488" algn="l"/>
                <a:tab pos="6635750" algn="l"/>
                <a:tab pos="7085013" algn="l"/>
                <a:tab pos="7534275" algn="l"/>
                <a:tab pos="7983538" algn="l"/>
                <a:tab pos="8432800" algn="l"/>
                <a:tab pos="8882063" algn="l"/>
                <a:tab pos="9331325" algn="l"/>
              </a:tabLst>
            </a:pPr>
            <a:r>
              <a:rPr lang="it-IT" altLang="it-IT" sz="3200">
                <a:solidFill>
                  <a:srgbClr val="006B6B"/>
                </a:solidFill>
                <a:latin typeface="Arial Black" panose="020B0A04020102020204" pitchFamily="34" charset="0"/>
                <a:cs typeface="Formata-Bold" pitchFamily="32" charset="0"/>
              </a:rPr>
              <a:t>Il terzo principio e la locomozione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116013" y="5327650"/>
            <a:ext cx="3959225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1477963" indent="-193675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1935163" indent="-193675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2392363" indent="-193675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2849563" indent="-193675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r>
              <a:rPr lang="it-IT" altLang="it-IT" sz="2600"/>
              <a:t>L'</a:t>
            </a:r>
            <a:r>
              <a:rPr lang="it-IT" altLang="it-IT" sz="2600" b="1"/>
              <a:t>attrito volvente</a:t>
            </a:r>
            <a:r>
              <a:rPr lang="it-IT" altLang="it-IT" sz="2600"/>
              <a:t> tra ruota e terreno consente all'auto di avanzare.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1724025"/>
            <a:ext cx="7286625" cy="327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5003800" y="5327650"/>
            <a:ext cx="3959225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1477963" indent="-193675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1935163" indent="-193675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2392363" indent="-193675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2849563" indent="-193675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r>
              <a:rPr lang="it-IT" altLang="it-IT" sz="2600"/>
              <a:t>L'</a:t>
            </a:r>
            <a:r>
              <a:rPr lang="it-IT" altLang="it-IT" sz="2600" b="1"/>
              <a:t>attrito viscoso</a:t>
            </a:r>
            <a:r>
              <a:rPr lang="it-IT" altLang="it-IT" sz="2600"/>
              <a:t> tra remo e acqua consente alla barca di avanzare.</a:t>
            </a: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914400"/>
            <a:ext cx="9188450" cy="621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Aft>
                <a:spcPts val="1425"/>
              </a:spcAft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695325" indent="-238125">
              <a:spcAft>
                <a:spcPts val="1138"/>
              </a:spcAft>
              <a:buSzPct val="75000"/>
              <a:buFont typeface="Symbol" panose="05050102010706020507" pitchFamily="18" charset="2"/>
              <a:buChar char="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382713" indent="-239713">
              <a:spcAft>
                <a:spcPts val="850"/>
              </a:spcAft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2073275" indent="-244475">
              <a:spcAft>
                <a:spcPts val="575"/>
              </a:spcAft>
              <a:buSzPct val="75000"/>
              <a:buFont typeface="Symbol" panose="05050102010706020507" pitchFamily="18" charset="2"/>
              <a:buChar char="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755900" indent="-325438">
              <a:spcAft>
                <a:spcPts val="288"/>
              </a:spcAft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32131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6703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41275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45847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lang="it-IT" altLang="it-IT"/>
              <a:t>Altri esempi di locomozione: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336550" y="84138"/>
            <a:ext cx="9407525" cy="1068387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347663" algn="l"/>
                <a:tab pos="795338" algn="l"/>
                <a:tab pos="1244600" algn="l"/>
                <a:tab pos="1693863" algn="l"/>
                <a:tab pos="2143125" algn="l"/>
                <a:tab pos="2592388" algn="l"/>
                <a:tab pos="3041650" algn="l"/>
                <a:tab pos="3490913" algn="l"/>
                <a:tab pos="3940175" algn="l"/>
                <a:tab pos="4389438" algn="l"/>
                <a:tab pos="4838700" algn="l"/>
                <a:tab pos="5287963" algn="l"/>
                <a:tab pos="5737225" algn="l"/>
                <a:tab pos="6186488" algn="l"/>
                <a:tab pos="6635750" algn="l"/>
                <a:tab pos="7085013" algn="l"/>
                <a:tab pos="7534275" algn="l"/>
                <a:tab pos="7983538" algn="l"/>
                <a:tab pos="8432800" algn="l"/>
                <a:tab pos="8882063" algn="l"/>
                <a:tab pos="9331325" algn="l"/>
              </a:tabLst>
            </a:pPr>
            <a:r>
              <a:rPr lang="it-IT" altLang="it-IT" sz="3200">
                <a:solidFill>
                  <a:srgbClr val="006B6B"/>
                </a:solidFill>
                <a:latin typeface="Arial Black" panose="020B0A04020102020204" pitchFamily="34" charset="0"/>
                <a:cs typeface="Formata-Bold" pitchFamily="32" charset="0"/>
              </a:rPr>
              <a:t>Se il terzo principio fosse falso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900113" y="5075238"/>
            <a:ext cx="8280400" cy="178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1477963" indent="-193675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1935163" indent="-193675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2392363" indent="-193675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2849563" indent="-193675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just"/>
            <a:r>
              <a:rPr lang="it-IT" altLang="it-IT" sz="3000"/>
              <a:t>Se la forza del blocco sulla calamita fosse diversa da quella della calamita sul blocco, la slitta inizierebbe a muoversi in assenza di forze motrici esterne.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046288"/>
            <a:ext cx="7361238" cy="271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533400" y="838200"/>
            <a:ext cx="9188450" cy="621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Aft>
                <a:spcPts val="1425"/>
              </a:spcAft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695325" indent="-238125">
              <a:spcAft>
                <a:spcPts val="1138"/>
              </a:spcAft>
              <a:buSzPct val="75000"/>
              <a:buFont typeface="Symbol" panose="05050102010706020507" pitchFamily="18" charset="2"/>
              <a:buChar char="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382713" indent="-239713">
              <a:spcAft>
                <a:spcPts val="850"/>
              </a:spcAft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2073275" indent="-244475">
              <a:spcAft>
                <a:spcPts val="575"/>
              </a:spcAft>
              <a:buSzPct val="75000"/>
              <a:buFont typeface="Symbol" panose="05050102010706020507" pitchFamily="18" charset="2"/>
              <a:buChar char="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755900" indent="-325438">
              <a:spcAft>
                <a:spcPts val="288"/>
              </a:spcAft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32131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6703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41275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45847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lang="it-IT" altLang="it-IT"/>
              <a:t>Supponiamo di porre su una slitta una calamita ed un blocco di ferro: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336550" y="84138"/>
            <a:ext cx="9407525" cy="1068387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347663" algn="l"/>
                <a:tab pos="795338" algn="l"/>
                <a:tab pos="1244600" algn="l"/>
                <a:tab pos="1693863" algn="l"/>
                <a:tab pos="2143125" algn="l"/>
                <a:tab pos="2592388" algn="l"/>
                <a:tab pos="3041650" algn="l"/>
                <a:tab pos="3490913" algn="l"/>
                <a:tab pos="3940175" algn="l"/>
                <a:tab pos="4389438" algn="l"/>
                <a:tab pos="4838700" algn="l"/>
                <a:tab pos="5287963" algn="l"/>
                <a:tab pos="5737225" algn="l"/>
                <a:tab pos="6186488" algn="l"/>
                <a:tab pos="6635750" algn="l"/>
                <a:tab pos="7085013" algn="l"/>
                <a:tab pos="7534275" algn="l"/>
                <a:tab pos="7983538" algn="l"/>
                <a:tab pos="8432800" algn="l"/>
                <a:tab pos="8882063" algn="l"/>
                <a:tab pos="9331325" algn="l"/>
              </a:tabLst>
            </a:pPr>
            <a:r>
              <a:rPr lang="it-IT" altLang="it-IT" sz="3200">
                <a:solidFill>
                  <a:srgbClr val="006B6B"/>
                </a:solidFill>
                <a:latin typeface="Arial Black" panose="020B0A04020102020204" pitchFamily="34" charset="0"/>
                <a:cs typeface="Formata-Bold" pitchFamily="32" charset="0"/>
              </a:rPr>
              <a:t>Il primo principio della dinamica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13000"/>
            <a:ext cx="3241675" cy="280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895600"/>
            <a:ext cx="3241675" cy="287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25" y="3810000"/>
            <a:ext cx="3203575" cy="28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533400" y="914400"/>
            <a:ext cx="9188450" cy="469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Aft>
                <a:spcPts val="1425"/>
              </a:spcAft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695325" indent="-238125">
              <a:spcAft>
                <a:spcPts val="1138"/>
              </a:spcAft>
              <a:buSzPct val="75000"/>
              <a:buFont typeface="Symbol" panose="05050102010706020507" pitchFamily="18" charset="2"/>
              <a:buChar char="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382713" indent="-239713">
              <a:spcAft>
                <a:spcPts val="850"/>
              </a:spcAft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2073275" indent="-244475">
              <a:spcAft>
                <a:spcPts val="575"/>
              </a:spcAft>
              <a:buSzPct val="75000"/>
              <a:buFont typeface="Symbol" panose="05050102010706020507" pitchFamily="18" charset="2"/>
              <a:buChar char="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755900" indent="-325438">
              <a:spcAft>
                <a:spcPts val="288"/>
              </a:spcAft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32131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6703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41275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45847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it-IT" altLang="it-IT"/>
              <a:t>Il ragionamento usato da Galileo nel </a:t>
            </a:r>
            <a:r>
              <a:rPr lang="it-IT" altLang="it-IT" i="1"/>
              <a:t>Dialogo sopra i due massimi sistemi</a:t>
            </a:r>
            <a:r>
              <a:rPr lang="it-IT" altLang="it-IT"/>
              <a:t> è:</a:t>
            </a:r>
          </a:p>
          <a:p>
            <a:pPr>
              <a:spcBef>
                <a:spcPts val="738"/>
              </a:spcBef>
              <a:spcAft>
                <a:spcPts val="713"/>
              </a:spcAft>
            </a:pPr>
            <a:endParaRPr lang="it-IT" altLang="it-IT"/>
          </a:p>
          <a:p>
            <a:pPr>
              <a:spcBef>
                <a:spcPts val="738"/>
              </a:spcBef>
              <a:spcAft>
                <a:spcPts val="713"/>
              </a:spcAft>
            </a:pPr>
            <a:endParaRPr lang="it-IT" altLang="it-IT"/>
          </a:p>
          <a:p>
            <a:pPr>
              <a:spcBef>
                <a:spcPts val="738"/>
              </a:spcBef>
              <a:spcAft>
                <a:spcPts val="713"/>
              </a:spcAft>
            </a:pPr>
            <a:endParaRPr lang="it-IT" altLang="it-IT" b="1">
              <a:solidFill>
                <a:srgbClr val="DC2300"/>
              </a:solidFill>
            </a:endParaRPr>
          </a:p>
          <a:p>
            <a:pPr>
              <a:spcBef>
                <a:spcPts val="738"/>
              </a:spcBef>
              <a:spcAft>
                <a:spcPts val="713"/>
              </a:spcAft>
            </a:pPr>
            <a:endParaRPr lang="it-IT" altLang="it-IT" b="1">
              <a:solidFill>
                <a:srgbClr val="DC23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336550" y="84138"/>
            <a:ext cx="9407525" cy="1068387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347663" algn="l"/>
                <a:tab pos="795338" algn="l"/>
                <a:tab pos="1244600" algn="l"/>
                <a:tab pos="1693863" algn="l"/>
                <a:tab pos="2143125" algn="l"/>
                <a:tab pos="2592388" algn="l"/>
                <a:tab pos="3041650" algn="l"/>
                <a:tab pos="3490913" algn="l"/>
                <a:tab pos="3940175" algn="l"/>
                <a:tab pos="4389438" algn="l"/>
                <a:tab pos="4838700" algn="l"/>
                <a:tab pos="5287963" algn="l"/>
                <a:tab pos="5737225" algn="l"/>
                <a:tab pos="6186488" algn="l"/>
                <a:tab pos="6635750" algn="l"/>
                <a:tab pos="7085013" algn="l"/>
                <a:tab pos="7534275" algn="l"/>
                <a:tab pos="7983538" algn="l"/>
                <a:tab pos="8432800" algn="l"/>
                <a:tab pos="8882063" algn="l"/>
                <a:tab pos="9331325" algn="l"/>
              </a:tabLst>
            </a:pPr>
            <a:r>
              <a:rPr lang="it-IT" altLang="it-IT" sz="3200">
                <a:solidFill>
                  <a:srgbClr val="006B6B"/>
                </a:solidFill>
                <a:latin typeface="Arial Black" panose="020B0A04020102020204" pitchFamily="34" charset="0"/>
                <a:cs typeface="Formata-Bold" pitchFamily="32" charset="0"/>
              </a:rPr>
              <a:t>Il primo principio della dinamica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336550" y="2267669"/>
            <a:ext cx="9510713" cy="2869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Aft>
                <a:spcPts val="1425"/>
              </a:spcAft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695325" indent="-238125">
              <a:spcAft>
                <a:spcPts val="1138"/>
              </a:spcAft>
              <a:buSzPct val="75000"/>
              <a:buFont typeface="Symbol" panose="05050102010706020507" pitchFamily="18" charset="2"/>
              <a:buChar char="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382713" indent="-239713">
              <a:spcAft>
                <a:spcPts val="850"/>
              </a:spcAft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2073275" indent="-244475">
              <a:spcAft>
                <a:spcPts val="575"/>
              </a:spcAft>
              <a:buSzPct val="75000"/>
              <a:buFont typeface="Symbol" panose="05050102010706020507" pitchFamily="18" charset="2"/>
              <a:buChar char="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755900" indent="-325438">
              <a:spcAft>
                <a:spcPts val="288"/>
              </a:spcAft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32131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6703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41275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45847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lang="it-IT" altLang="it-IT"/>
              <a:t>La necessità di applicare una forza per mantenere in moto un corpo è dovuta alla presenza delle </a:t>
            </a:r>
            <a:r>
              <a:rPr lang="it-IT" altLang="it-IT">
                <a:solidFill>
                  <a:srgbClr val="DC2300"/>
                </a:solidFill>
              </a:rPr>
              <a:t>forze d'attrito</a:t>
            </a:r>
            <a:r>
              <a:rPr lang="it-IT" altLang="it-IT" smtClean="0"/>
              <a:t>.</a:t>
            </a:r>
          </a:p>
          <a:p>
            <a:pPr algn="just">
              <a:buFont typeface="Wingdings" panose="05000000000000000000" pitchFamily="2" charset="2"/>
              <a:buNone/>
            </a:pPr>
            <a:endParaRPr lang="it-IT" alt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336550" y="84138"/>
            <a:ext cx="9407525" cy="1068387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347663" algn="l"/>
                <a:tab pos="795338" algn="l"/>
                <a:tab pos="1244600" algn="l"/>
                <a:tab pos="1693863" algn="l"/>
                <a:tab pos="2143125" algn="l"/>
                <a:tab pos="2592388" algn="l"/>
                <a:tab pos="3041650" algn="l"/>
                <a:tab pos="3490913" algn="l"/>
                <a:tab pos="3940175" algn="l"/>
                <a:tab pos="4389438" algn="l"/>
                <a:tab pos="4838700" algn="l"/>
                <a:tab pos="5287963" algn="l"/>
                <a:tab pos="5737225" algn="l"/>
                <a:tab pos="6186488" algn="l"/>
                <a:tab pos="6635750" algn="l"/>
                <a:tab pos="7085013" algn="l"/>
                <a:tab pos="7534275" algn="l"/>
                <a:tab pos="7983538" algn="l"/>
                <a:tab pos="8432800" algn="l"/>
                <a:tab pos="8882063" algn="l"/>
                <a:tab pos="9331325" algn="l"/>
              </a:tabLst>
            </a:pPr>
            <a:r>
              <a:rPr lang="it-IT" altLang="it-IT" sz="3200">
                <a:solidFill>
                  <a:srgbClr val="006B6B"/>
                </a:solidFill>
                <a:latin typeface="Arial Black" panose="020B0A04020102020204" pitchFamily="34" charset="0"/>
                <a:cs typeface="Formata-Bold" pitchFamily="32" charset="0"/>
              </a:rPr>
              <a:t>Il primo principio della dinamica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960" y="1752600"/>
            <a:ext cx="3165475" cy="460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535" y="2133600"/>
            <a:ext cx="3165475" cy="455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533400" y="685800"/>
            <a:ext cx="9188450" cy="469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Aft>
                <a:spcPts val="1425"/>
              </a:spcAft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695325" indent="-238125">
              <a:spcAft>
                <a:spcPts val="1138"/>
              </a:spcAft>
              <a:buSzPct val="75000"/>
              <a:buFont typeface="Symbol" panose="05050102010706020507" pitchFamily="18" charset="2"/>
              <a:buChar char="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382713" indent="-239713">
              <a:spcAft>
                <a:spcPts val="850"/>
              </a:spcAft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2073275" indent="-244475">
              <a:spcAft>
                <a:spcPts val="575"/>
              </a:spcAft>
              <a:buSzPct val="75000"/>
              <a:buFont typeface="Symbol" panose="05050102010706020507" pitchFamily="18" charset="2"/>
              <a:buChar char="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755900" indent="-325438">
              <a:spcAft>
                <a:spcPts val="288"/>
              </a:spcAft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32131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6703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41275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45847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lang="it-IT" altLang="it-IT"/>
              <a:t>Il </a:t>
            </a:r>
            <a:r>
              <a:rPr lang="it-IT" altLang="it-IT">
                <a:solidFill>
                  <a:srgbClr val="DC2300"/>
                </a:solidFill>
              </a:rPr>
              <a:t>disco a ghiaccio secco</a:t>
            </a:r>
            <a:r>
              <a:rPr lang="it-IT" altLang="it-IT"/>
              <a:t> è un dispositivo che elimina gli attriti.</a:t>
            </a:r>
          </a:p>
          <a:p>
            <a:pPr algn="just"/>
            <a:endParaRPr lang="it-IT" alt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336550" y="84138"/>
            <a:ext cx="9407525" cy="1068387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347663" algn="l"/>
                <a:tab pos="795338" algn="l"/>
                <a:tab pos="1244600" algn="l"/>
                <a:tab pos="1693863" algn="l"/>
                <a:tab pos="2143125" algn="l"/>
                <a:tab pos="2592388" algn="l"/>
                <a:tab pos="3041650" algn="l"/>
                <a:tab pos="3490913" algn="l"/>
                <a:tab pos="3940175" algn="l"/>
                <a:tab pos="4389438" algn="l"/>
                <a:tab pos="4838700" algn="l"/>
                <a:tab pos="5287963" algn="l"/>
                <a:tab pos="5737225" algn="l"/>
                <a:tab pos="6186488" algn="l"/>
                <a:tab pos="6635750" algn="l"/>
                <a:tab pos="7085013" algn="l"/>
                <a:tab pos="7534275" algn="l"/>
                <a:tab pos="7983538" algn="l"/>
                <a:tab pos="8432800" algn="l"/>
                <a:tab pos="8882063" algn="l"/>
                <a:tab pos="9331325" algn="l"/>
              </a:tabLst>
            </a:pPr>
            <a:r>
              <a:rPr lang="it-IT" altLang="it-IT" sz="3200">
                <a:solidFill>
                  <a:srgbClr val="006B6B"/>
                </a:solidFill>
                <a:latin typeface="Arial Black" panose="020B0A04020102020204" pitchFamily="34" charset="0"/>
                <a:cs typeface="Formata-Bold" pitchFamily="32" charset="0"/>
              </a:rPr>
              <a:t>Il primo principio della dinamica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3606800"/>
            <a:ext cx="9931400" cy="271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533400" y="914400"/>
            <a:ext cx="9188450" cy="469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Aft>
                <a:spcPts val="1425"/>
              </a:spcAft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695325" indent="-238125">
              <a:spcAft>
                <a:spcPts val="1138"/>
              </a:spcAft>
              <a:buSzPct val="75000"/>
              <a:buFont typeface="Symbol" panose="05050102010706020507" pitchFamily="18" charset="2"/>
              <a:buChar char="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382713" indent="-239713">
              <a:spcAft>
                <a:spcPts val="850"/>
              </a:spcAft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2073275" indent="-244475">
              <a:spcAft>
                <a:spcPts val="575"/>
              </a:spcAft>
              <a:buSzPct val="75000"/>
              <a:buFont typeface="Symbol" panose="05050102010706020507" pitchFamily="18" charset="2"/>
              <a:buChar char="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755900" indent="-325438">
              <a:spcAft>
                <a:spcPts val="288"/>
              </a:spcAft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32131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6703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41275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45847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lang="it-IT" altLang="it-IT"/>
              <a:t>Imprimendo solo una spinta iniziale al disco e scattando foto ad intervalli </a:t>
            </a:r>
            <a:r>
              <a:rPr lang="it-IT" altLang="it-IT">
                <a:latin typeface="Symbol" panose="05050102010706020507" pitchFamily="18" charset="2"/>
              </a:rPr>
              <a:t></a:t>
            </a:r>
            <a:r>
              <a:rPr lang="it-IT" altLang="it-IT" i="1"/>
              <a:t>t</a:t>
            </a:r>
            <a:r>
              <a:rPr lang="it-IT" altLang="it-IT"/>
              <a:t> regolari, si vede che il disco si muove di </a:t>
            </a:r>
            <a:r>
              <a:rPr lang="it-IT" altLang="it-IT">
                <a:solidFill>
                  <a:srgbClr val="DC2300"/>
                </a:solidFill>
              </a:rPr>
              <a:t>moto rettilineo uniforme</a:t>
            </a:r>
            <a:r>
              <a:rPr lang="it-IT" altLang="it-IT"/>
              <a:t>: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it-IT" altLang="it-IT"/>
              <a:t>percorre </a:t>
            </a:r>
            <a:r>
              <a:rPr lang="it-IT" altLang="it-IT">
                <a:latin typeface="Symbol" panose="05050102010706020507" pitchFamily="18" charset="2"/>
              </a:rPr>
              <a:t></a:t>
            </a:r>
            <a:r>
              <a:rPr lang="it-IT" altLang="it-IT" i="1"/>
              <a:t>s</a:t>
            </a:r>
            <a:r>
              <a:rPr lang="it-IT" altLang="it-IT"/>
              <a:t> uguali in </a:t>
            </a:r>
            <a:r>
              <a:rPr lang="it-IT" altLang="it-IT">
                <a:latin typeface="Symbol" panose="05050102010706020507" pitchFamily="18" charset="2"/>
              </a:rPr>
              <a:t></a:t>
            </a:r>
            <a:r>
              <a:rPr lang="it-IT" altLang="it-IT" i="1"/>
              <a:t>t</a:t>
            </a:r>
            <a:r>
              <a:rPr lang="it-IT" altLang="it-IT"/>
              <a:t> uguali.</a:t>
            </a:r>
          </a:p>
          <a:p>
            <a:pPr algn="just"/>
            <a:endParaRPr lang="it-IT" alt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336550" y="84138"/>
            <a:ext cx="9407525" cy="1068387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347663" algn="l"/>
                <a:tab pos="795338" algn="l"/>
                <a:tab pos="1244600" algn="l"/>
                <a:tab pos="1693863" algn="l"/>
                <a:tab pos="2143125" algn="l"/>
                <a:tab pos="2592388" algn="l"/>
                <a:tab pos="3041650" algn="l"/>
                <a:tab pos="3490913" algn="l"/>
                <a:tab pos="3940175" algn="l"/>
                <a:tab pos="4389438" algn="l"/>
                <a:tab pos="4838700" algn="l"/>
                <a:tab pos="5287963" algn="l"/>
                <a:tab pos="5737225" algn="l"/>
                <a:tab pos="6186488" algn="l"/>
                <a:tab pos="6635750" algn="l"/>
                <a:tab pos="7085013" algn="l"/>
                <a:tab pos="7534275" algn="l"/>
                <a:tab pos="7983538" algn="l"/>
                <a:tab pos="8432800" algn="l"/>
                <a:tab pos="8882063" algn="l"/>
                <a:tab pos="9331325" algn="l"/>
              </a:tabLst>
            </a:pPr>
            <a:r>
              <a:rPr lang="it-IT" altLang="it-IT" sz="3200">
                <a:solidFill>
                  <a:srgbClr val="006B6B"/>
                </a:solidFill>
                <a:latin typeface="Arial Black" panose="020B0A04020102020204" pitchFamily="34" charset="0"/>
                <a:cs typeface="Formata-Bold" pitchFamily="32" charset="0"/>
              </a:rPr>
              <a:t>Il primo principio della dinamica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381000" y="838200"/>
            <a:ext cx="9510713" cy="601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Aft>
                <a:spcPts val="1425"/>
              </a:spcAft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695325" indent="-238125">
              <a:spcAft>
                <a:spcPts val="1138"/>
              </a:spcAft>
              <a:buSzPct val="75000"/>
              <a:buFont typeface="Symbol" panose="05050102010706020507" pitchFamily="18" charset="2"/>
              <a:buChar char="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382713" indent="-239713">
              <a:spcAft>
                <a:spcPts val="850"/>
              </a:spcAft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2073275" indent="-244475">
              <a:spcAft>
                <a:spcPts val="575"/>
              </a:spcAft>
              <a:buSzPct val="75000"/>
              <a:buFont typeface="Symbol" panose="05050102010706020507" pitchFamily="18" charset="2"/>
              <a:buChar char="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755900" indent="-325438">
              <a:spcAft>
                <a:spcPts val="288"/>
              </a:spcAft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32131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6703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41275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45847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endParaRPr lang="it-IT" altLang="it-IT" smtClean="0"/>
          </a:p>
          <a:p>
            <a:pPr algn="just">
              <a:buFont typeface="Wingdings" panose="05000000000000000000" pitchFamily="2" charset="2"/>
              <a:buNone/>
            </a:pPr>
            <a:endParaRPr lang="it-IT" altLang="it-IT"/>
          </a:p>
          <a:p>
            <a:pPr algn="just">
              <a:buFont typeface="Wingdings" panose="05000000000000000000" pitchFamily="2" charset="2"/>
              <a:buNone/>
            </a:pPr>
            <a:endParaRPr lang="it-IT" altLang="it-IT"/>
          </a:p>
          <a:p>
            <a:pPr algn="just">
              <a:buFont typeface="Wingdings" panose="05000000000000000000" pitchFamily="2" charset="2"/>
              <a:buNone/>
            </a:pPr>
            <a:r>
              <a:rPr lang="it-IT" altLang="it-IT" u="sng">
                <a:solidFill>
                  <a:schemeClr val="tx1"/>
                </a:solidFill>
              </a:rPr>
              <a:t>Primo principio della </a:t>
            </a:r>
            <a:r>
              <a:rPr lang="it-IT" altLang="it-IT" u="sng" smtClean="0">
                <a:solidFill>
                  <a:schemeClr val="tx1"/>
                </a:solidFill>
              </a:rPr>
              <a:t>dinamica:</a:t>
            </a:r>
            <a:endParaRPr lang="it-IT" altLang="it-IT" b="1" i="1"/>
          </a:p>
          <a:p>
            <a:pPr algn="just">
              <a:buFont typeface="Symbol" panose="05050102010706020507" pitchFamily="18" charset="2"/>
              <a:buChar char=""/>
            </a:pPr>
            <a:r>
              <a:rPr lang="it-IT" altLang="it-IT"/>
              <a:t> se la forza totale applicata ad un punto materiale è </a:t>
            </a:r>
            <a:r>
              <a:rPr lang="it-IT" altLang="it-IT" i="1">
                <a:solidFill>
                  <a:srgbClr val="DC2300"/>
                </a:solidFill>
              </a:rPr>
              <a:t>F</a:t>
            </a:r>
            <a:r>
              <a:rPr lang="it-IT" altLang="it-IT">
                <a:solidFill>
                  <a:srgbClr val="DC2300"/>
                </a:solidFill>
              </a:rPr>
              <a:t> = 0</a:t>
            </a:r>
            <a:r>
              <a:rPr lang="it-IT" altLang="it-IT"/>
              <a:t>, allora il corpo si muove a </a:t>
            </a:r>
            <a:r>
              <a:rPr lang="it-IT" altLang="it-IT" i="1">
                <a:solidFill>
                  <a:srgbClr val="DC2300"/>
                </a:solidFill>
              </a:rPr>
              <a:t>v</a:t>
            </a:r>
            <a:r>
              <a:rPr lang="it-IT" altLang="it-IT">
                <a:solidFill>
                  <a:srgbClr val="DC2300"/>
                </a:solidFill>
              </a:rPr>
              <a:t> </a:t>
            </a:r>
            <a:r>
              <a:rPr lang="it-IT" altLang="it-IT" i="1">
                <a:solidFill>
                  <a:srgbClr val="DC2300"/>
                </a:solidFill>
              </a:rPr>
              <a:t>= costante</a:t>
            </a:r>
            <a:r>
              <a:rPr lang="it-IT" altLang="it-IT"/>
              <a:t>;</a:t>
            </a:r>
          </a:p>
          <a:p>
            <a:pPr algn="just">
              <a:buFont typeface="Symbol" panose="05050102010706020507" pitchFamily="18" charset="2"/>
              <a:buChar char=""/>
            </a:pPr>
            <a:r>
              <a:rPr lang="it-IT" altLang="it-IT"/>
              <a:t> se</a:t>
            </a:r>
            <a:r>
              <a:rPr lang="it-IT" altLang="it-IT">
                <a:solidFill>
                  <a:srgbClr val="DC2300"/>
                </a:solidFill>
              </a:rPr>
              <a:t> </a:t>
            </a:r>
            <a:r>
              <a:rPr lang="it-IT" altLang="it-IT"/>
              <a:t>un punto materiale ha</a:t>
            </a:r>
            <a:r>
              <a:rPr lang="it-IT" altLang="it-IT">
                <a:solidFill>
                  <a:srgbClr val="DC2300"/>
                </a:solidFill>
              </a:rPr>
              <a:t> </a:t>
            </a:r>
            <a:r>
              <a:rPr lang="it-IT" altLang="it-IT" i="1">
                <a:solidFill>
                  <a:srgbClr val="DC2300"/>
                </a:solidFill>
              </a:rPr>
              <a:t>v</a:t>
            </a:r>
            <a:r>
              <a:rPr lang="it-IT" altLang="it-IT">
                <a:solidFill>
                  <a:srgbClr val="DC2300"/>
                </a:solidFill>
              </a:rPr>
              <a:t> = costante, </a:t>
            </a:r>
            <a:r>
              <a:rPr lang="it-IT" altLang="it-IT"/>
              <a:t>allora su di esso agisce una forza totale</a:t>
            </a:r>
            <a:r>
              <a:rPr lang="it-IT" altLang="it-IT" i="1">
                <a:solidFill>
                  <a:srgbClr val="DC2300"/>
                </a:solidFill>
              </a:rPr>
              <a:t> F</a:t>
            </a:r>
            <a:r>
              <a:rPr lang="it-IT" altLang="it-IT">
                <a:solidFill>
                  <a:srgbClr val="DC2300"/>
                </a:solidFill>
              </a:rPr>
              <a:t> = 0.</a:t>
            </a:r>
          </a:p>
        </p:txBody>
      </p:sp>
    </p:spTree>
    <p:extLst>
      <p:ext uri="{BB962C8B-B14F-4D97-AF65-F5344CB8AC3E}">
        <p14:creationId xmlns:p14="http://schemas.microsoft.com/office/powerpoint/2010/main" val="10238869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336550" y="84138"/>
            <a:ext cx="9407525" cy="1068387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347663" algn="l"/>
                <a:tab pos="795338" algn="l"/>
                <a:tab pos="1244600" algn="l"/>
                <a:tab pos="1693863" algn="l"/>
                <a:tab pos="2143125" algn="l"/>
                <a:tab pos="2592388" algn="l"/>
                <a:tab pos="3041650" algn="l"/>
                <a:tab pos="3490913" algn="l"/>
                <a:tab pos="3940175" algn="l"/>
                <a:tab pos="4389438" algn="l"/>
                <a:tab pos="4838700" algn="l"/>
                <a:tab pos="5287963" algn="l"/>
                <a:tab pos="5737225" algn="l"/>
                <a:tab pos="6186488" algn="l"/>
                <a:tab pos="6635750" algn="l"/>
                <a:tab pos="7085013" algn="l"/>
                <a:tab pos="7534275" algn="l"/>
                <a:tab pos="7983538" algn="l"/>
                <a:tab pos="8432800" algn="l"/>
                <a:tab pos="8882063" algn="l"/>
                <a:tab pos="9331325" algn="l"/>
              </a:tabLst>
            </a:pPr>
            <a:r>
              <a:rPr lang="it-IT" altLang="it-IT" sz="3200">
                <a:solidFill>
                  <a:srgbClr val="006B6B"/>
                </a:solidFill>
                <a:latin typeface="Arial Black" panose="020B0A04020102020204" pitchFamily="34" charset="0"/>
                <a:cs typeface="Formata-Bold" pitchFamily="32" charset="0"/>
              </a:rPr>
              <a:t>Il principio di relatività galileiana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667000"/>
            <a:ext cx="3203575" cy="423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688" y="2590800"/>
            <a:ext cx="3165475" cy="425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533400" y="762000"/>
            <a:ext cx="9188450" cy="469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Aft>
                <a:spcPts val="1425"/>
              </a:spcAft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695325" indent="-238125">
              <a:spcAft>
                <a:spcPts val="1138"/>
              </a:spcAft>
              <a:buSzPct val="75000"/>
              <a:buFont typeface="Symbol" panose="05050102010706020507" pitchFamily="18" charset="2"/>
              <a:buChar char="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382713" indent="-239713">
              <a:spcAft>
                <a:spcPts val="850"/>
              </a:spcAft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2073275" indent="-244475">
              <a:spcAft>
                <a:spcPts val="575"/>
              </a:spcAft>
              <a:buSzPct val="75000"/>
              <a:buFont typeface="Symbol" panose="05050102010706020507" pitchFamily="18" charset="2"/>
              <a:buChar char="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755900" indent="-325438">
              <a:spcAft>
                <a:spcPts val="288"/>
              </a:spcAft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32131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6703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41275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45847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lang="it-IT" altLang="it-IT"/>
              <a:t>Nel 1632 Galileo Galilei, nel </a:t>
            </a:r>
            <a:r>
              <a:rPr lang="it-IT" altLang="it-IT" i="1"/>
              <a:t>Dialogo sopra i due massimi sistemi, </a:t>
            </a:r>
            <a:r>
              <a:rPr lang="it-IT" altLang="it-IT" smtClean="0"/>
              <a:t>affermò </a:t>
            </a:r>
            <a:r>
              <a:rPr lang="it-IT" altLang="it-IT"/>
              <a:t>che i fenomeni che accadono su una nave ferma sono </a:t>
            </a:r>
            <a:r>
              <a:rPr lang="it-IT" altLang="it-IT">
                <a:solidFill>
                  <a:srgbClr val="DC2300"/>
                </a:solidFill>
              </a:rPr>
              <a:t>invariati</a:t>
            </a:r>
            <a:r>
              <a:rPr lang="it-IT" altLang="it-IT"/>
              <a:t> </a:t>
            </a:r>
            <a:r>
              <a:rPr lang="it-IT" altLang="it-IT">
                <a:solidFill>
                  <a:srgbClr val="DC2300"/>
                </a:solidFill>
              </a:rPr>
              <a:t>se la nave si muove a velocità costante</a:t>
            </a:r>
            <a:r>
              <a:rPr lang="it-IT" altLang="it-IT"/>
              <a:t>.</a:t>
            </a:r>
          </a:p>
          <a:p>
            <a:pPr algn="just">
              <a:spcBef>
                <a:spcPts val="738"/>
              </a:spcBef>
              <a:spcAft>
                <a:spcPts val="713"/>
              </a:spcAft>
            </a:pPr>
            <a:endParaRPr lang="it-IT" alt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336550" y="84138"/>
            <a:ext cx="9407525" cy="1068387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347663" algn="l"/>
                <a:tab pos="795338" algn="l"/>
                <a:tab pos="1244600" algn="l"/>
                <a:tab pos="1693863" algn="l"/>
                <a:tab pos="2143125" algn="l"/>
                <a:tab pos="2592388" algn="l"/>
                <a:tab pos="3041650" algn="l"/>
                <a:tab pos="3490913" algn="l"/>
                <a:tab pos="3940175" algn="l"/>
                <a:tab pos="4389438" algn="l"/>
                <a:tab pos="4838700" algn="l"/>
                <a:tab pos="5287963" algn="l"/>
                <a:tab pos="5737225" algn="l"/>
                <a:tab pos="6186488" algn="l"/>
                <a:tab pos="6635750" algn="l"/>
                <a:tab pos="7085013" algn="l"/>
                <a:tab pos="7534275" algn="l"/>
                <a:tab pos="7983538" algn="l"/>
                <a:tab pos="8432800" algn="l"/>
                <a:tab pos="8882063" algn="l"/>
                <a:tab pos="9331325" algn="l"/>
              </a:tabLst>
            </a:pPr>
            <a:r>
              <a:rPr lang="it-IT" altLang="it-IT" sz="3200">
                <a:solidFill>
                  <a:srgbClr val="006B6B"/>
                </a:solidFill>
                <a:latin typeface="Arial Black" panose="020B0A04020102020204" pitchFamily="34" charset="0"/>
                <a:cs typeface="Formata-Bold" pitchFamily="32" charset="0"/>
              </a:rPr>
              <a:t>I sistemi di riferimento accelerati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2387600"/>
            <a:ext cx="3241675" cy="409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" name="Gruppo 2"/>
          <p:cNvGrpSpPr/>
          <p:nvPr/>
        </p:nvGrpSpPr>
        <p:grpSpPr>
          <a:xfrm>
            <a:off x="539750" y="2335213"/>
            <a:ext cx="9180513" cy="4757737"/>
            <a:chOff x="539750" y="2335213"/>
            <a:chExt cx="9180513" cy="4757737"/>
          </a:xfrm>
        </p:grpSpPr>
        <p:pic>
          <p:nvPicPr>
            <p:cNvPr id="1331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8125" y="2335213"/>
              <a:ext cx="3203575" cy="410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3317" name="Text Box 5"/>
            <p:cNvSpPr txBox="1">
              <a:spLocks noChangeArrowheads="1"/>
            </p:cNvSpPr>
            <p:nvPr/>
          </p:nvSpPr>
          <p:spPr bwMode="auto">
            <a:xfrm>
              <a:off x="539750" y="6516688"/>
              <a:ext cx="9180513" cy="576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1477963" indent="-193675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1935163" indent="-193675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2392363" indent="-193675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2849563" indent="-193675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r>
                <a:rPr lang="it-IT" altLang="it-IT" sz="2800"/>
                <a:t>Il ragazzo è spinto anche se su di lui non agiscono forze.</a:t>
              </a:r>
            </a:p>
          </p:txBody>
        </p:sp>
      </p:grp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533400" y="762000"/>
            <a:ext cx="9188450" cy="469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Aft>
                <a:spcPts val="1425"/>
              </a:spcAft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695325" indent="-238125">
              <a:spcAft>
                <a:spcPts val="1138"/>
              </a:spcAft>
              <a:buSzPct val="75000"/>
              <a:buFont typeface="Symbol" panose="05050102010706020507" pitchFamily="18" charset="2"/>
              <a:buChar char="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382713" indent="-239713">
              <a:spcAft>
                <a:spcPts val="850"/>
              </a:spcAft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2073275" indent="-244475">
              <a:spcAft>
                <a:spcPts val="575"/>
              </a:spcAft>
              <a:buSzPct val="75000"/>
              <a:buFont typeface="Symbol" panose="05050102010706020507" pitchFamily="18" charset="2"/>
              <a:buChar char="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755900" indent="-325438">
              <a:spcAft>
                <a:spcPts val="288"/>
              </a:spcAft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32131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6703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41275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4584700" indent="-3254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3025" algn="l"/>
                <a:tab pos="522288" algn="l"/>
                <a:tab pos="971550" algn="l"/>
                <a:tab pos="1420813" algn="l"/>
                <a:tab pos="1870075" algn="l"/>
                <a:tab pos="2319338" algn="l"/>
                <a:tab pos="2768600" algn="l"/>
                <a:tab pos="3217863" algn="l"/>
                <a:tab pos="3667125" algn="l"/>
                <a:tab pos="4116388" algn="l"/>
                <a:tab pos="4565650" algn="l"/>
                <a:tab pos="5014913" algn="l"/>
                <a:tab pos="5464175" algn="l"/>
                <a:tab pos="5913438" algn="l"/>
                <a:tab pos="6362700" algn="l"/>
                <a:tab pos="6811963" algn="l"/>
                <a:tab pos="7261225" algn="l"/>
                <a:tab pos="7710488" algn="l"/>
                <a:tab pos="8159750" algn="l"/>
                <a:tab pos="8609013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it-IT" altLang="it-IT" smtClean="0"/>
              <a:t>Nei </a:t>
            </a:r>
            <a:r>
              <a:rPr lang="it-IT" altLang="it-IT"/>
              <a:t>sistemi che si muovono di </a:t>
            </a:r>
            <a:endParaRPr lang="it-IT" altLang="it-IT" smtClean="0"/>
          </a:p>
          <a:p>
            <a:pPr algn="ctr"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it-IT" altLang="it-IT" smtClean="0">
                <a:solidFill>
                  <a:srgbClr val="DC2300"/>
                </a:solidFill>
              </a:rPr>
              <a:t>moto accelerato</a:t>
            </a:r>
            <a:r>
              <a:rPr lang="it-IT" altLang="it-IT" smtClean="0"/>
              <a:t> </a:t>
            </a:r>
          </a:p>
          <a:p>
            <a:pPr algn="ctr"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it-IT" altLang="it-IT" smtClean="0">
                <a:solidFill>
                  <a:srgbClr val="DC2300"/>
                </a:solidFill>
              </a:rPr>
              <a:t>NON</a:t>
            </a:r>
            <a:r>
              <a:rPr lang="it-IT" altLang="it-IT" smtClean="0"/>
              <a:t> </a:t>
            </a:r>
            <a:r>
              <a:rPr lang="it-IT" altLang="it-IT" err="1" smtClean="0"/>
              <a:t>non</a:t>
            </a:r>
            <a:r>
              <a:rPr lang="it-IT" altLang="it-IT" smtClean="0"/>
              <a:t> </a:t>
            </a:r>
            <a:r>
              <a:rPr lang="it-IT" altLang="it-IT"/>
              <a:t>vale il principio d'inerzia.</a:t>
            </a:r>
          </a:p>
          <a:p>
            <a:pPr algn="just">
              <a:spcBef>
                <a:spcPts val="738"/>
              </a:spcBef>
              <a:spcAft>
                <a:spcPts val="713"/>
              </a:spcAft>
            </a:pPr>
            <a:endParaRPr lang="it-IT" altLang="it-IT"/>
          </a:p>
          <a:p>
            <a:pPr algn="just"/>
            <a:endParaRPr lang="it-IT" alt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sentazione vuota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zione vuota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anose="05000000000000000000" pitchFamily="2" charset="2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S Gothic" panose="020B0609070205080204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anose="05000000000000000000" pitchFamily="2" charset="2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S Gothic" panose="020B0609070205080204" pitchFamily="49" charset="-128"/>
          </a:defRPr>
        </a:defPPr>
      </a:lstStyle>
    </a:ln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875</Words>
  <Application>Microsoft Office PowerPoint</Application>
  <PresentationFormat>Personalizzato</PresentationFormat>
  <Paragraphs>123</Paragraphs>
  <Slides>23</Slides>
  <Notes>23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33" baseType="lpstr">
      <vt:lpstr>Times New Roman</vt:lpstr>
      <vt:lpstr>Arial</vt:lpstr>
      <vt:lpstr>MS Gothic</vt:lpstr>
      <vt:lpstr>Wingdings</vt:lpstr>
      <vt:lpstr>Symbol</vt:lpstr>
      <vt:lpstr>Arial Black</vt:lpstr>
      <vt:lpstr>Formata-Bold</vt:lpstr>
      <vt:lpstr>Lucida Sans Unicode</vt:lpstr>
      <vt:lpstr>Verdana</vt:lpstr>
      <vt:lpstr>Presentazione vuota</vt:lpstr>
      <vt:lpstr>1. La dinamica</vt:lpstr>
      <vt:lpstr>2. Il primo principio della dinamica</vt:lpstr>
      <vt:lpstr>Il primo principio della dinamica</vt:lpstr>
      <vt:lpstr>Il primo principio della dinamica</vt:lpstr>
      <vt:lpstr>Il primo principio della dinamica</vt:lpstr>
      <vt:lpstr>Il primo principio della dinamica</vt:lpstr>
      <vt:lpstr>Il primo principio della dinamica</vt:lpstr>
      <vt:lpstr>Il principio di relatività galileiana</vt:lpstr>
      <vt:lpstr>I sistemi di riferimento accelerati</vt:lpstr>
      <vt:lpstr>3. I sistemi di riferimento inerziali</vt:lpstr>
      <vt:lpstr>Il principio di relatività galileiana</vt:lpstr>
      <vt:lpstr>4. L'effetto delle forze</vt:lpstr>
      <vt:lpstr>L'effetto delle forze</vt:lpstr>
      <vt:lpstr>Legge fondamentale della dinamica e sistemi inerziali</vt:lpstr>
      <vt:lpstr>5. Il secondo principio della dinamica</vt:lpstr>
      <vt:lpstr>Materassi ed air-bag</vt:lpstr>
      <vt:lpstr>Che cos'è la massa?</vt:lpstr>
      <vt:lpstr>7. Il terzo principio della dinamica</vt:lpstr>
      <vt:lpstr>Il terzo principio della dinamica</vt:lpstr>
      <vt:lpstr>Il terzo principio della dinamica</vt:lpstr>
      <vt:lpstr>Il terzo principio e la locomozione</vt:lpstr>
      <vt:lpstr>Il terzo principio e la locomozione</vt:lpstr>
      <vt:lpstr>Se il terzo principio fosse falso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Unità 8</dc:title>
  <dc:creator>Simona Graziadei</dc:creator>
  <cp:lastModifiedBy>Ferruccio</cp:lastModifiedBy>
  <cp:revision>36</cp:revision>
  <dcterms:modified xsi:type="dcterms:W3CDTF">2017-03-05T16:45:50Z</dcterms:modified>
</cp:coreProperties>
</file>