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687" r:id="rId3"/>
  </p:sldMasterIdLst>
  <p:notesMasterIdLst>
    <p:notesMasterId r:id="rId11"/>
  </p:notesMasterIdLst>
  <p:sldIdLst>
    <p:sldId id="266" r:id="rId4"/>
    <p:sldId id="264" r:id="rId5"/>
    <p:sldId id="261" r:id="rId6"/>
    <p:sldId id="271" r:id="rId7"/>
    <p:sldId id="272" r:id="rId8"/>
    <p:sldId id="274" r:id="rId9"/>
    <p:sldId id="27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F74A1-F6DC-4D1C-87D7-73FAADBB8702}" type="datetimeFigureOut">
              <a:rPr lang="it-IT" smtClean="0"/>
              <a:t>14/03/2018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02A7-B494-4C67-9C9D-A3AF912664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81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793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3358EA3-AAF2-43A9-A485-E44CA85C494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it-IT" altLang="it-IT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57288" y="933450"/>
            <a:ext cx="4352925" cy="33639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1031875" y="4622800"/>
            <a:ext cx="4608513" cy="3735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5643" tIns="42821" rIns="85643" bIns="42821" anchor="ctr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6724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1146175" y="1011238"/>
            <a:ext cx="4313238" cy="3644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0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22350" y="5008563"/>
            <a:ext cx="4565650" cy="4046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643" tIns="42821" rIns="85643" bIns="42821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927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7" y="5949950"/>
            <a:ext cx="119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11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13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51900" y="274639"/>
            <a:ext cx="2745317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535006"/>
            <a:ext cx="8039100" cy="5394325"/>
          </a:xfrm>
        </p:spPr>
        <p:txBody>
          <a:bodyPr vert="eaVert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74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1" y="785795"/>
            <a:ext cx="10987617" cy="53943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78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1" y="677882"/>
            <a:ext cx="10987617" cy="53943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5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470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19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09539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5121" y="685512"/>
            <a:ext cx="5558399" cy="595214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47840" y="685512"/>
            <a:ext cx="5560320" cy="595214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579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952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3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827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423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16532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5859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106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83841" y="76328"/>
            <a:ext cx="2824319" cy="656132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5121" y="76328"/>
            <a:ext cx="8294400" cy="656132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66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12441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20208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99756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3920" y="1045550"/>
            <a:ext cx="5243521" cy="51672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41761" y="1045550"/>
            <a:ext cx="5243519" cy="51672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12147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2388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440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02591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530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97517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67365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99174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18401" y="277950"/>
            <a:ext cx="2666879" cy="59348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3920" y="277950"/>
            <a:ext cx="7820161" cy="593486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6268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4417" y="1989139"/>
            <a:ext cx="53848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12417" y="1989139"/>
            <a:ext cx="53848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79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19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26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07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21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03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989139"/>
            <a:ext cx="109728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431800" y="115889"/>
            <a:ext cx="1132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t-IT" sz="1400" i="1"/>
              <a:t>Raymond A. Serway, John W. Jewett, Jr. </a:t>
            </a:r>
            <a:r>
              <a:rPr lang="it-IT" altLang="it-IT" sz="1400" i="1"/>
              <a:t>- Fisica per Scienze ed Ingegneria -  Volume 1–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7" y="5949950"/>
            <a:ext cx="119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717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5121" y="76328"/>
            <a:ext cx="11303039" cy="121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1" tIns="46795" rIns="89991" bIns="4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5121" y="685512"/>
            <a:ext cx="11303039" cy="595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1" tIns="46795" rIns="89991" bIns="4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407041" y="609185"/>
            <a:ext cx="11377920" cy="1440"/>
          </a:xfrm>
          <a:prstGeom prst="line">
            <a:avLst/>
          </a:prstGeom>
          <a:noFill/>
          <a:ln w="50760">
            <a:solidFill>
              <a:srgbClr val="637BB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184320" y="6510924"/>
            <a:ext cx="1853867" cy="19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4" tIns="41473" rIns="82944" bIns="41473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30188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726">
                <a:solidFill>
                  <a:schemeClr val="tx1"/>
                </a:solidFill>
                <a:latin typeface="Verdana" panose="020B0604030504040204" pitchFamily="34" charset="0"/>
              </a:rPr>
              <a:t>Copyright © 2908 Zanichelli editore</a:t>
            </a:r>
          </a:p>
        </p:txBody>
      </p:sp>
      <p:pic>
        <p:nvPicPr>
          <p:cNvPr id="2056" name="Picture 8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801" y="6358268"/>
            <a:ext cx="2568960" cy="3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9"/>
          <p:cNvSpPr>
            <a:spLocks noChangeArrowheads="1"/>
          </p:cNvSpPr>
          <p:nvPr userDrawn="1"/>
        </p:nvSpPr>
        <p:spPr bwMode="auto">
          <a:xfrm>
            <a:off x="3962881" y="6510924"/>
            <a:ext cx="2236985" cy="19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4" tIns="41473" rIns="82944" bIns="41473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indent="-230188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726">
                <a:solidFill>
                  <a:schemeClr val="tx1"/>
                </a:solidFill>
                <a:latin typeface="Verdana" panose="020B0604030504040204" pitchFamily="34" charset="0"/>
              </a:rPr>
              <a:t>Ugo Amaldi - Immagini della fisica di Amaldi</a:t>
            </a:r>
          </a:p>
        </p:txBody>
      </p:sp>
    </p:spTree>
    <p:extLst>
      <p:ext uri="{BB962C8B-B14F-4D97-AF65-F5344CB8AC3E}">
        <p14:creationId xmlns:p14="http://schemas.microsoft.com/office/powerpoint/2010/main" val="206747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kern="1200">
          <a:solidFill>
            <a:srgbClr val="000000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</a:defRPr>
      </a:lvl2pPr>
      <a:lvl3pPr marL="1036930" indent="-208827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algn="l" defTabSz="407571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defRPr sz="2903" kern="1200">
          <a:solidFill>
            <a:srgbClr val="000000"/>
          </a:solidFill>
          <a:latin typeface="+mn-lt"/>
          <a:ea typeface="+mn-ea"/>
          <a:cs typeface="+mn-cs"/>
        </a:defRPr>
      </a:lvl1pPr>
      <a:lvl2pPr marL="694167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40" kern="1200">
          <a:solidFill>
            <a:srgbClr val="000000"/>
          </a:solidFill>
          <a:latin typeface="+mn-lt"/>
          <a:ea typeface="+mn-ea"/>
          <a:cs typeface="+mn-cs"/>
        </a:defRPr>
      </a:lvl2pPr>
      <a:lvl3pPr marL="1074374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454582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1" y="4899395"/>
            <a:ext cx="2177280" cy="159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21" y="1045550"/>
            <a:ext cx="10671360" cy="51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326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outline text format</a:t>
            </a:r>
          </a:p>
          <a:p>
            <a:pPr lvl="1"/>
            <a:r>
              <a:rPr lang="en-GB" altLang="it-IT" smtClean="0"/>
              <a:t>Second Outline Level</a:t>
            </a:r>
          </a:p>
          <a:p>
            <a:pPr lvl="2"/>
            <a:r>
              <a:rPr lang="en-GB" altLang="it-IT" smtClean="0"/>
              <a:t>Third Outline Level</a:t>
            </a:r>
          </a:p>
          <a:p>
            <a:pPr lvl="3"/>
            <a:r>
              <a:rPr lang="en-GB" altLang="it-IT" smtClean="0"/>
              <a:t>Fourth Outline Level</a:t>
            </a:r>
          </a:p>
          <a:p>
            <a:pPr lvl="4"/>
            <a:r>
              <a:rPr lang="en-GB" altLang="it-IT" smtClean="0"/>
              <a:t>Fifth Outline Level</a:t>
            </a:r>
          </a:p>
          <a:p>
            <a:pPr lvl="4"/>
            <a:r>
              <a:rPr lang="en-GB" altLang="it-IT" smtClean="0"/>
              <a:t>Sixth Outline Level</a:t>
            </a:r>
          </a:p>
          <a:p>
            <a:pPr lvl="4"/>
            <a:r>
              <a:rPr lang="en-GB" altLang="it-IT" smtClean="0"/>
              <a:t>Seventh Outline Level</a:t>
            </a:r>
          </a:p>
          <a:p>
            <a:pPr lvl="4"/>
            <a:r>
              <a:rPr lang="en-GB" altLang="it-IT" smtClean="0"/>
              <a:t>Eighth Outline Level</a:t>
            </a:r>
          </a:p>
          <a:p>
            <a:pPr lvl="4"/>
            <a:r>
              <a:rPr lang="en-GB" altLang="it-IT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7201" y="277950"/>
            <a:ext cx="9665280" cy="63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title text format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0469761" y="6317944"/>
            <a:ext cx="902400" cy="19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449263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449263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449263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449263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BF403D0C-02F0-473C-9AD0-FC1A52EDD0E9}" type="slidenum">
              <a:rPr lang="it-IT" altLang="it-IT" sz="1089" b="0" i="1">
                <a:latin typeface="Utopia" pitchFamily="16" charset="0"/>
              </a:rPr>
              <a:pPr algn="r">
                <a:lnSpc>
                  <a:spcPct val="100000"/>
                </a:lnSpc>
              </a:pPr>
              <a:t>‹N›</a:t>
            </a:fld>
            <a:endParaRPr lang="it-IT" altLang="it-IT" sz="1089" b="0" i="1">
              <a:latin typeface="Utopia" pitchFamily="16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950401" y="6300662"/>
            <a:ext cx="1028736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48481" y="914497"/>
            <a:ext cx="10287360" cy="144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33"/>
          </a:p>
        </p:txBody>
      </p:sp>
    </p:spTree>
    <p:extLst>
      <p:ext uri="{BB962C8B-B14F-4D97-AF65-F5344CB8AC3E}">
        <p14:creationId xmlns:p14="http://schemas.microsoft.com/office/powerpoint/2010/main" val="313534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 kern="12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2pPr>
      <a:lvl3pPr marL="1036930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3pPr>
      <a:lvl4pPr marL="1451701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4pPr>
      <a:lvl5pPr marL="1866473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5pPr>
      <a:lvl6pPr marL="2281245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6pPr>
      <a:lvl7pPr marL="2696017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7pPr>
      <a:lvl8pPr marL="3110789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8pPr>
      <a:lvl9pPr marL="3525561" indent="-207386" algn="ctr" defTabSz="40757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Utopia" pitchFamily="16" charset="0"/>
        </a:defRPr>
      </a:lvl9pPr>
    </p:titleStyle>
    <p:bodyStyle>
      <a:lvl1pPr marL="311079" indent="-311079" algn="l" defTabSz="407571" rtl="0" fontAlgn="base" hangingPunct="0">
        <a:lnSpc>
          <a:spcPct val="89000"/>
        </a:lnSpc>
        <a:spcBef>
          <a:spcPct val="0"/>
        </a:spcBef>
        <a:spcAft>
          <a:spcPts val="964"/>
        </a:spcAft>
        <a:buClr>
          <a:srgbClr val="000000"/>
        </a:buClr>
        <a:buSzPct val="100000"/>
        <a:buFont typeface="Times New Roman" panose="02020603050405020304" pitchFamily="18" charset="0"/>
        <a:defRPr sz="2177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89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1996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89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89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89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egnaposto contenuto 3" descr="0518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520" y="-243408"/>
            <a:ext cx="7056784" cy="8524335"/>
          </a:xfrm>
        </p:spPr>
      </p:pic>
    </p:spTree>
    <p:extLst>
      <p:ext uri="{BB962C8B-B14F-4D97-AF65-F5344CB8AC3E}">
        <p14:creationId xmlns:p14="http://schemas.microsoft.com/office/powerpoint/2010/main" val="13925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2502823" y="1468955"/>
            <a:ext cx="0" cy="19931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2535947" y="3462124"/>
            <a:ext cx="4637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>
            <a:off x="2502824" y="1468955"/>
            <a:ext cx="4670411" cy="19931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 rot="1339167">
            <a:off x="3548373" y="1633132"/>
            <a:ext cx="293791" cy="293791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3646303" y="1762746"/>
            <a:ext cx="0" cy="12745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3693829" y="2455459"/>
            <a:ext cx="651140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m</a:t>
            </a:r>
            <a:r>
              <a:rPr lang="it-IT" altLang="it-IT" sz="2177" b="1">
                <a:solidFill>
                  <a:srgbClr val="000000"/>
                </a:solidFill>
                <a:latin typeface="Verdana" panose="020B0604030504040204" pitchFamily="34" charset="0"/>
              </a:rPr>
              <a:t>g</a:t>
            </a:r>
          </a:p>
        </p:txBody>
      </p:sp>
      <p:sp>
        <p:nvSpPr>
          <p:cNvPr id="263179" name="Line 11"/>
          <p:cNvSpPr>
            <a:spLocks noChangeShapeType="1"/>
          </p:cNvSpPr>
          <p:nvPr/>
        </p:nvSpPr>
        <p:spPr bwMode="auto">
          <a:xfrm>
            <a:off x="3646304" y="1731062"/>
            <a:ext cx="620706" cy="293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80" name="Line 12"/>
          <p:cNvSpPr>
            <a:spLocks noChangeShapeType="1"/>
          </p:cNvSpPr>
          <p:nvPr/>
        </p:nvSpPr>
        <p:spPr bwMode="auto">
          <a:xfrm flipH="1">
            <a:off x="3222899" y="1697940"/>
            <a:ext cx="423404" cy="1143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81" name="Line 13"/>
          <p:cNvSpPr>
            <a:spLocks noChangeShapeType="1"/>
          </p:cNvSpPr>
          <p:nvPr/>
        </p:nvSpPr>
        <p:spPr bwMode="auto">
          <a:xfrm flipV="1">
            <a:off x="2502824" y="260669"/>
            <a:ext cx="555898" cy="1143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82" name="Text Box 14"/>
          <p:cNvSpPr txBox="1">
            <a:spLocks noChangeArrowheads="1"/>
          </p:cNvSpPr>
          <p:nvPr/>
        </p:nvSpPr>
        <p:spPr bwMode="auto">
          <a:xfrm>
            <a:off x="3006876" y="398923"/>
            <a:ext cx="356188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FFFFFF"/>
                </a:solidFill>
                <a:latin typeface="Verdana" panose="020B0604030504040204" pitchFamily="34" charset="0"/>
              </a:rPr>
              <a:t>Y</a:t>
            </a:r>
          </a:p>
        </p:txBody>
      </p:sp>
      <p:sp>
        <p:nvSpPr>
          <p:cNvPr id="263184" name="Text Box 16"/>
          <p:cNvSpPr txBox="1">
            <a:spLocks noChangeArrowheads="1"/>
          </p:cNvSpPr>
          <p:nvPr/>
        </p:nvSpPr>
        <p:spPr bwMode="auto">
          <a:xfrm>
            <a:off x="3006876" y="332676"/>
            <a:ext cx="356188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</a:p>
        </p:txBody>
      </p:sp>
      <p:sp>
        <p:nvSpPr>
          <p:cNvPr id="263185" name="Text Box 17"/>
          <p:cNvSpPr txBox="1">
            <a:spLocks noChangeArrowheads="1"/>
          </p:cNvSpPr>
          <p:nvPr/>
        </p:nvSpPr>
        <p:spPr bwMode="auto">
          <a:xfrm>
            <a:off x="6764231" y="2750690"/>
            <a:ext cx="375424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263186" name="Text Box 18"/>
          <p:cNvSpPr txBox="1">
            <a:spLocks noChangeArrowheads="1"/>
          </p:cNvSpPr>
          <p:nvPr/>
        </p:nvSpPr>
        <p:spPr bwMode="auto">
          <a:xfrm>
            <a:off x="5947665" y="3011357"/>
            <a:ext cx="359394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l-GR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θ</a:t>
            </a:r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3352512" y="2154467"/>
            <a:ext cx="359394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l-GR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θ</a:t>
            </a:r>
          </a:p>
        </p:txBody>
      </p: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3940094" y="1540963"/>
            <a:ext cx="1593706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mg sin </a:t>
            </a:r>
            <a:r>
              <a:rPr lang="el-GR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θ</a:t>
            </a: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177" b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1523521" y="2096861"/>
            <a:ext cx="1798890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-mg cos </a:t>
            </a:r>
            <a:r>
              <a:rPr lang="el-GR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θ</a:t>
            </a: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177" b="1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</a:p>
        </p:txBody>
      </p:sp>
      <p:sp>
        <p:nvSpPr>
          <p:cNvPr id="263190" name="Text Box 22"/>
          <p:cNvSpPr txBox="1">
            <a:spLocks noChangeArrowheads="1"/>
          </p:cNvSpPr>
          <p:nvPr/>
        </p:nvSpPr>
        <p:spPr bwMode="auto">
          <a:xfrm>
            <a:off x="2027574" y="3617660"/>
            <a:ext cx="9616435" cy="204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814">
                <a:solidFill>
                  <a:srgbClr val="000000"/>
                </a:solidFill>
                <a:latin typeface="Arial" panose="020B0604020202020204" pitchFamily="34" charset="0"/>
              </a:rPr>
              <a:t>Scelta assi: Y perpendic. al piano e x parallelo al piano.</a:t>
            </a:r>
          </a:p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814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it-IT" altLang="it-IT" sz="1814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814" smtClean="0">
                <a:solidFill>
                  <a:srgbClr val="000000"/>
                </a:solidFill>
                <a:latin typeface="Arial" panose="020B0604020202020204" pitchFamily="34" charset="0"/>
              </a:rPr>
              <a:t>Poiche</a:t>
            </a:r>
            <a:r>
              <a:rPr lang="it-IT" altLang="it-IT" sz="1814">
                <a:solidFill>
                  <a:srgbClr val="000000"/>
                </a:solidFill>
                <a:latin typeface="Arial" panose="020B0604020202020204" pitchFamily="34" charset="0"/>
              </a:rPr>
              <a:t>’ non c’e’ moto</a:t>
            </a:r>
            <a:r>
              <a:rPr lang="it-IT" altLang="it-IT" sz="1814" u="sng">
                <a:solidFill>
                  <a:srgbClr val="000000"/>
                </a:solidFill>
                <a:latin typeface="Arial" panose="020B0604020202020204" pitchFamily="34" charset="0"/>
              </a:rPr>
              <a:t> lungo Y</a:t>
            </a:r>
            <a:r>
              <a:rPr lang="it-IT" altLang="it-IT" sz="1814">
                <a:solidFill>
                  <a:srgbClr val="000000"/>
                </a:solidFill>
                <a:latin typeface="Arial" panose="020B0604020202020204" pitchFamily="34" charset="0"/>
              </a:rPr>
              <a:t>  deve essere  </a:t>
            </a:r>
            <a:r>
              <a:rPr lang="it-IT" altLang="it-IT" sz="1814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</a:t>
            </a:r>
            <a:r>
              <a:rPr lang="it-IT" altLang="it-IT" sz="2177" b="1" smtClean="0">
                <a:solidFill>
                  <a:srgbClr val="000000"/>
                </a:solidFill>
                <a:latin typeface="Verdana" panose="020B0604030504040204" pitchFamily="34" charset="0"/>
              </a:rPr>
              <a:t>– </a:t>
            </a: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mg cos </a:t>
            </a:r>
            <a:r>
              <a:rPr lang="el-GR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θ</a:t>
            </a: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177" b="1">
                <a:solidFill>
                  <a:srgbClr val="000000"/>
                </a:solidFill>
                <a:latin typeface="Verdana" panose="020B0604030504040204" pitchFamily="34" charset="0"/>
              </a:rPr>
              <a:t>j </a:t>
            </a: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it-IT" altLang="it-IT" sz="2177" b="1">
                <a:solidFill>
                  <a:srgbClr val="000000"/>
                </a:solidFill>
                <a:latin typeface="Verdana" panose="020B0604030504040204" pitchFamily="34" charset="0"/>
              </a:rPr>
              <a:t> R = 0 </a:t>
            </a:r>
            <a:endParaRPr lang="it-IT" altLang="it-IT" sz="2177" b="1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2177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1814">
                <a:solidFill>
                  <a:srgbClr val="000000"/>
                </a:solidFill>
                <a:latin typeface="Arial" panose="020B0604020202020204" pitchFamily="34" charset="0"/>
              </a:rPr>
              <a:t>L”unica componente efficace e’ quella di g </a:t>
            </a:r>
            <a:r>
              <a:rPr lang="it-IT" altLang="it-IT" sz="1814" u="sng">
                <a:solidFill>
                  <a:srgbClr val="000000"/>
                </a:solidFill>
                <a:latin typeface="Arial" panose="020B0604020202020204" pitchFamily="34" charset="0"/>
              </a:rPr>
              <a:t>lungo x </a:t>
            </a:r>
            <a:r>
              <a:rPr lang="it-IT" altLang="it-IT" sz="1814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it-IT" altLang="it-IT" sz="1814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it-IT" altLang="it-IT" sz="2400" smtClean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it-IT" altLang="it-IT" sz="22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smtClean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it-IT" altLang="it-IT" sz="24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it-IT" altLang="it-IT" sz="2400" smtClean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it-IT" altLang="it-IT" sz="2400">
                <a:solidFill>
                  <a:srgbClr val="000000"/>
                </a:solidFill>
                <a:latin typeface="Arial" panose="020B0604020202020204" pitchFamily="34" charset="0"/>
              </a:rPr>
              <a:t>mgsin </a:t>
            </a:r>
            <a:r>
              <a:rPr lang="el-GR" altLang="it-IT" sz="2400" smtClean="0">
                <a:solidFill>
                  <a:srgbClr val="000000"/>
                </a:solidFill>
                <a:latin typeface="Verdana" panose="020B0604030504040204" pitchFamily="34" charset="0"/>
              </a:rPr>
              <a:t>θ</a:t>
            </a:r>
            <a:r>
              <a:rPr lang="it-IT" altLang="it-IT" sz="2400" smtClean="0">
                <a:solidFill>
                  <a:srgbClr val="000000"/>
                </a:solidFill>
                <a:latin typeface="Verdana" panose="020B0604030504040204" pitchFamily="34" charset="0"/>
              </a:rPr>
              <a:t> = m a</a:t>
            </a:r>
            <a:r>
              <a:rPr lang="it-IT" altLang="it-IT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it-IT" altLang="it-IT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altLang="it-IT" sz="2177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 flipV="1">
            <a:off x="3515250" y="816567"/>
            <a:ext cx="457968" cy="10772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3889689" y="920258"/>
            <a:ext cx="378630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FF0000"/>
                </a:solidFill>
                <a:latin typeface="Verdana" panose="020B0604030504040204" pitchFamily="34" charset="0"/>
              </a:rPr>
              <a:t>R</a:t>
            </a:r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502824" y="1404149"/>
            <a:ext cx="555898" cy="260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 flipV="1">
            <a:off x="2569070" y="979304"/>
            <a:ext cx="195861" cy="4248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814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3195" name="Text Box 27"/>
          <p:cNvSpPr txBox="1">
            <a:spLocks noChangeArrowheads="1"/>
          </p:cNvSpPr>
          <p:nvPr/>
        </p:nvSpPr>
        <p:spPr bwMode="auto">
          <a:xfrm>
            <a:off x="2877262" y="1182365"/>
            <a:ext cx="261610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</a:p>
        </p:txBody>
      </p:sp>
      <p:sp>
        <p:nvSpPr>
          <p:cNvPr id="263196" name="Text Box 28"/>
          <p:cNvSpPr txBox="1">
            <a:spLocks noChangeArrowheads="1"/>
          </p:cNvSpPr>
          <p:nvPr/>
        </p:nvSpPr>
        <p:spPr bwMode="auto">
          <a:xfrm>
            <a:off x="2667001" y="921698"/>
            <a:ext cx="280846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07571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177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667001" y="5894962"/>
            <a:ext cx="7381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>
                <a:solidFill>
                  <a:srgbClr val="000000"/>
                </a:solidFill>
                <a:latin typeface="Verdana" panose="020B0604030504040204" pitchFamily="34" charset="0"/>
              </a:rPr>
              <a:t>Dunque il moto e’ un moto uniformemente accelerato lungo X</a:t>
            </a:r>
            <a:endParaRPr lang="it-IT" altLang="it-IT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1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numero diapositiva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5" indent="-285752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8" indent="-228602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10" indent="-228602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13" indent="-228602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17" indent="-22860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19" indent="-22860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23" indent="-22860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25" indent="-22860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fld id="{CA1622C3-E53E-4339-B6B3-6725DD2CAA81}" type="slidenum">
              <a:rPr lang="it-IT" altLang="it-IT" sz="1400">
                <a:solidFill>
                  <a:srgbClr val="000000"/>
                </a:solidFill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None/>
              </a:pPr>
              <a:t>3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31188" cy="2587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defTabSz="1008070" hangingPunct="1">
              <a:tabLst>
                <a:tab pos="723905" algn="l"/>
                <a:tab pos="1447810" algn="l"/>
                <a:tab pos="2171714" algn="l"/>
                <a:tab pos="2895619" algn="l"/>
                <a:tab pos="3619524" algn="l"/>
                <a:tab pos="4343429" algn="l"/>
                <a:tab pos="5067333" algn="l"/>
                <a:tab pos="5791238" algn="l"/>
                <a:tab pos="6515143" algn="l"/>
                <a:tab pos="7239048" algn="l"/>
                <a:tab pos="7962953" algn="l"/>
              </a:tabLst>
            </a:pPr>
            <a:r>
              <a:rPr lang="it-IT" altLang="it-IT" sz="1800" b="1" dirty="0"/>
              <a:t>Cinematica del punto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01675"/>
            <a:ext cx="8231188" cy="45275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30174" rIns="0" bIns="0" numCol="1" anchor="t" anchorCtr="0" compatLnSpc="1">
            <a:prstTxWarp prst="textNoShape">
              <a:avLst/>
            </a:prstTxWarp>
          </a:bodyPr>
          <a:lstStyle/>
          <a:p>
            <a:pPr marL="431803" indent="-323852" defTabSz="1008070" hangingPunct="1">
              <a:buSzPct val="45000"/>
              <a:buFont typeface="Wingdings" panose="05000000000000000000" pitchFamily="2" charset="2"/>
              <a:buChar char=""/>
              <a:tabLst>
                <a:tab pos="723905" algn="l"/>
                <a:tab pos="1447810" algn="l"/>
                <a:tab pos="2171714" algn="l"/>
                <a:tab pos="2895619" algn="l"/>
                <a:tab pos="3619524" algn="l"/>
                <a:tab pos="4343429" algn="l"/>
                <a:tab pos="5067333" algn="l"/>
                <a:tab pos="5791238" algn="l"/>
                <a:tab pos="6515143" algn="l"/>
                <a:tab pos="7239048" algn="l"/>
                <a:tab pos="7962953" algn="l"/>
                <a:tab pos="8686857" algn="l"/>
              </a:tabLst>
            </a:pPr>
            <a:r>
              <a:rPr lang="it-IT" altLang="it-IT" sz="1600" b="1" dirty="0">
                <a:solidFill>
                  <a:srgbClr val="2323DC"/>
                </a:solidFill>
              </a:rPr>
              <a:t>nota la legge oraria </a:t>
            </a:r>
            <a:r>
              <a:rPr lang="it-IT" altLang="it-IT" sz="1600" b="1" dirty="0">
                <a:solidFill>
                  <a:srgbClr val="FF3333"/>
                </a:solidFill>
              </a:rPr>
              <a:t>s(t)</a:t>
            </a:r>
            <a:r>
              <a:rPr lang="it-IT" altLang="it-IT" sz="1600" b="1" dirty="0">
                <a:solidFill>
                  <a:srgbClr val="2323DC"/>
                </a:solidFill>
              </a:rPr>
              <a:t>, da essa si possono ricavare la velocità e l'accelerazione in ogni istante</a:t>
            </a:r>
            <a:r>
              <a:rPr lang="it-IT" altLang="it-IT" sz="1600" b="1" dirty="0"/>
              <a:t>:</a:t>
            </a:r>
          </a:p>
          <a:p>
            <a:pPr marL="431803" indent="-323852" defTabSz="1008070" hangingPunct="1">
              <a:buFontTx/>
              <a:buChar char=""/>
              <a:tabLst>
                <a:tab pos="723905" algn="l"/>
                <a:tab pos="1447810" algn="l"/>
                <a:tab pos="2171714" algn="l"/>
                <a:tab pos="2895619" algn="l"/>
                <a:tab pos="3619524" algn="l"/>
                <a:tab pos="4343429" algn="l"/>
                <a:tab pos="5067333" algn="l"/>
                <a:tab pos="5791238" algn="l"/>
                <a:tab pos="6515143" algn="l"/>
                <a:tab pos="7239048" algn="l"/>
                <a:tab pos="7962953" algn="l"/>
                <a:tab pos="8686857" algn="l"/>
              </a:tabLst>
            </a:pPr>
            <a:endParaRPr lang="it-IT" altLang="it-IT" sz="1600" b="1" dirty="0">
              <a:solidFill>
                <a:srgbClr val="333366"/>
              </a:solidFill>
            </a:endParaRP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9" y="1433513"/>
            <a:ext cx="3463925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843087" y="3363676"/>
            <a:ext cx="8507413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0174" rIns="0" bIns="0"/>
          <a:lstStyle>
            <a:lvl1pPr marL="431800" indent="-323850" defTabSz="1008063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 defTabSz="1008063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 defTabSz="1008063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 defTabSz="1008063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 defTabSz="1008063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defTabSz="1008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1729" indent="-293797" defTabSz="914515" fontAlgn="base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it-IT" altLang="it-IT" sz="1600" b="1" dirty="0">
                <a:solidFill>
                  <a:srgbClr val="000000"/>
                </a:solidFill>
              </a:rPr>
              <a:t>non sempre si conosce la legge oraria, a volte si conosce solo l'accelerazione </a:t>
            </a:r>
            <a:r>
              <a:rPr lang="it-IT" altLang="it-IT" sz="1600" b="1" dirty="0">
                <a:solidFill>
                  <a:srgbClr val="0000FF"/>
                </a:solidFill>
              </a:rPr>
              <a:t>a(t)</a:t>
            </a:r>
            <a:r>
              <a:rPr lang="it-IT" altLang="it-IT" sz="1600" b="1" dirty="0">
                <a:solidFill>
                  <a:srgbClr val="000000"/>
                </a:solidFill>
              </a:rPr>
              <a:t>, si possono </a:t>
            </a:r>
            <a:r>
              <a:rPr lang="it-IT" altLang="it-IT" sz="1600" b="1" dirty="0">
                <a:solidFill>
                  <a:srgbClr val="0066CC"/>
                </a:solidFill>
              </a:rPr>
              <a:t>invertire</a:t>
            </a:r>
            <a:r>
              <a:rPr lang="it-IT" altLang="it-IT" sz="1600" b="1" dirty="0">
                <a:solidFill>
                  <a:srgbClr val="000000"/>
                </a:solidFill>
              </a:rPr>
              <a:t> le equazioni precedenti :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473326" y="5416570"/>
            <a:ext cx="7250113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659" rIns="0" bIns="0"/>
          <a:lstStyle>
            <a:lvl1pPr marL="342900" indent="-34290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2603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6638" indent="-2079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0975" indent="-206375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66900" indent="-2079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10009" lvl="1" indent="-236190" defTabSz="370127" fontAlgn="base" hangingPunct="0">
              <a:lnSpc>
                <a:spcPct val="89000"/>
              </a:lnSpc>
              <a:spcBef>
                <a:spcPct val="0"/>
              </a:spcBef>
              <a:spcAft>
                <a:spcPts val="1038"/>
              </a:spcAft>
              <a:buClr>
                <a:srgbClr val="FF0000"/>
              </a:buClr>
              <a:buSzPct val="100000"/>
              <a:buFont typeface="Dingbats" pitchFamily="1" charset="2"/>
              <a:buChar char=""/>
              <a:tabLst>
                <a:tab pos="596235" algn="l"/>
                <a:tab pos="1191029" algn="l"/>
                <a:tab pos="1787264" algn="l"/>
                <a:tab pos="2383498" algn="l"/>
                <a:tab pos="2978292" algn="l"/>
                <a:tab pos="3574527" algn="l"/>
                <a:tab pos="4169322" algn="l"/>
                <a:tab pos="4765556" algn="l"/>
                <a:tab pos="5361791" algn="l"/>
                <a:tab pos="5956584" algn="l"/>
                <a:tab pos="6552819" algn="l"/>
              </a:tabLst>
            </a:pPr>
            <a:r>
              <a:rPr lang="it-IT" altLang="it-IT" sz="2000" b="1" dirty="0">
                <a:solidFill>
                  <a:srgbClr val="333366"/>
                </a:solidFill>
                <a:latin typeface="Courier New" panose="02070309020205020404" pitchFamily="49" charset="0"/>
              </a:rPr>
              <a:t>questo richiede la conoscenza della velocità e della posizione ad un dato tempo t</a:t>
            </a:r>
            <a:r>
              <a:rPr lang="it-IT" altLang="it-IT" sz="2000" b="1" baseline="-33000" dirty="0">
                <a:solidFill>
                  <a:srgbClr val="333366"/>
                </a:solidFill>
                <a:latin typeface="Courier New" panose="02070309020205020404" pitchFamily="49" charset="0"/>
              </a:rPr>
              <a:t>0 </a:t>
            </a:r>
            <a:r>
              <a:rPr lang="it-IT" altLang="it-IT" sz="2000" b="1" dirty="0">
                <a:solidFill>
                  <a:srgbClr val="333366"/>
                </a:solidFill>
                <a:latin typeface="Courier New" panose="02070309020205020404" pitchFamily="49" charset="0"/>
              </a:rPr>
              <a:t>(</a:t>
            </a:r>
            <a:r>
              <a:rPr lang="it-IT" altLang="it-IT" sz="2000" b="1" dirty="0">
                <a:solidFill>
                  <a:srgbClr val="DC2300"/>
                </a:solidFill>
                <a:latin typeface="Courier New" panose="02070309020205020404" pitchFamily="49" charset="0"/>
              </a:rPr>
              <a:t>condizioni iniziali</a:t>
            </a:r>
            <a:r>
              <a:rPr lang="it-IT" altLang="it-IT" sz="2000" b="1" dirty="0">
                <a:solidFill>
                  <a:srgbClr val="333366"/>
                </a:solidFill>
                <a:latin typeface="Courier New" panose="02070309020205020404" pitchFamily="49" charset="0"/>
              </a:rPr>
              <a:t>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781426" y="3781226"/>
            <a:ext cx="5075845" cy="1668934"/>
            <a:chOff x="2488922" y="4168101"/>
            <a:chExt cx="5595179" cy="1477654"/>
          </a:xfrm>
        </p:grpSpPr>
        <p:pic>
          <p:nvPicPr>
            <p:cNvPr id="5530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22" y="4262818"/>
              <a:ext cx="5595179" cy="124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5112320" y="4643933"/>
              <a:ext cx="351989" cy="28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it-IT" sz="1633" dirty="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it-IT" sz="1633" baseline="-25000" dirty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744168" y="5343554"/>
              <a:ext cx="351989" cy="28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it-IT" sz="1633" dirty="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it-IT" sz="1633" baseline="-25000" dirty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195188" y="5357073"/>
              <a:ext cx="351989" cy="28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it-IT" sz="1633" dirty="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it-IT" sz="1633" baseline="-25000" dirty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239458" y="4168101"/>
              <a:ext cx="267172" cy="28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it-IT" sz="1633" dirty="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871327" y="4793538"/>
              <a:ext cx="267172" cy="28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it-IT" sz="1633" dirty="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336456" y="4787949"/>
              <a:ext cx="267172" cy="288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it-IT" sz="1633" dirty="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630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r="7027" b="76447"/>
          <a:stretch/>
        </p:blipFill>
        <p:spPr>
          <a:xfrm>
            <a:off x="972766" y="272375"/>
            <a:ext cx="10554511" cy="282102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t="23241" r="6856" b="58690"/>
          <a:stretch/>
        </p:blipFill>
        <p:spPr>
          <a:xfrm>
            <a:off x="972765" y="3180945"/>
            <a:ext cx="10554511" cy="28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1123" r="6941" b="50528"/>
          <a:stretch/>
        </p:blipFill>
        <p:spPr>
          <a:xfrm>
            <a:off x="846306" y="1215959"/>
            <a:ext cx="10554511" cy="130350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411" r="7026" b="32520"/>
          <a:stretch/>
        </p:blipFill>
        <p:spPr>
          <a:xfrm>
            <a:off x="846306" y="3132307"/>
            <a:ext cx="10554511" cy="28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4021" y="277950"/>
            <a:ext cx="7251162" cy="636547"/>
          </a:xfrm>
          <a:ln/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it-IT" altLang="it-IT">
                <a:solidFill>
                  <a:srgbClr val="B80047"/>
                </a:solidFill>
                <a:effectLst/>
              </a:rPr>
              <a:t>Moto rettilineo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033" y="1045550"/>
            <a:ext cx="8005801" cy="5168703"/>
          </a:xfrm>
          <a:ln/>
        </p:spPr>
        <p:txBody>
          <a:bodyPr/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it-IT" altLang="it-IT" b="1"/>
              <a:t>un punto materiale di massa </a:t>
            </a:r>
            <a:r>
              <a:rPr lang="it-IT" altLang="it-IT" b="1">
                <a:solidFill>
                  <a:srgbClr val="993366"/>
                </a:solidFill>
              </a:rPr>
              <a:t>m</a:t>
            </a:r>
            <a:r>
              <a:rPr lang="it-IT" altLang="it-IT" b="1"/>
              <a:t> si muove lungo l'asse </a:t>
            </a:r>
            <a:r>
              <a:rPr lang="it-IT" altLang="it-IT" b="1">
                <a:solidFill>
                  <a:srgbClr val="993366"/>
                </a:solidFill>
              </a:rPr>
              <a:t>z</a:t>
            </a:r>
            <a:r>
              <a:rPr lang="it-IT" altLang="it-IT" b="1"/>
              <a:t> sotto l'azione di una forza diretta lungo l'asse </a:t>
            </a:r>
            <a:r>
              <a:rPr lang="it-IT" altLang="it-IT" b="1">
                <a:solidFill>
                  <a:srgbClr val="993366"/>
                </a:solidFill>
              </a:rPr>
              <a:t>z</a:t>
            </a:r>
            <a:r>
              <a:rPr lang="it-IT" altLang="it-IT" b="1"/>
              <a:t> con componente F</a:t>
            </a:r>
            <a:r>
              <a:rPr lang="it-IT" altLang="it-IT" b="1" baseline="-33000"/>
              <a:t>z</a:t>
            </a:r>
          </a:p>
          <a:p>
            <a:pPr marL="783458" lvl="1" indent="-260673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it-IT" altLang="it-IT" b="1"/>
              <a:t>per il secondo principio di Newton abbiamo:</a:t>
            </a:r>
          </a:p>
          <a:p>
            <a:pPr marL="783458" lvl="1" indent="-260673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it-IT" altLang="it-IT" b="1"/>
          </a:p>
          <a:p>
            <a:pPr marL="391729" indent="-293797">
              <a:buClrTx/>
              <a:buSzTx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it-IT" altLang="it-IT" b="1"/>
          </a:p>
          <a:p>
            <a:pPr marL="391729" indent="-293797">
              <a:spcAft>
                <a:spcPts val="1032"/>
              </a:spcAft>
              <a:buClrTx/>
              <a:buSzTx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it-IT" altLang="it-IT" sz="1996" b="1"/>
              <a:t>e quindi</a:t>
            </a:r>
          </a:p>
          <a:p>
            <a:pPr marL="391729" indent="-293797">
              <a:spcAft>
                <a:spcPts val="1032"/>
              </a:spcAft>
              <a:buClrTx/>
              <a:buSzTx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it-IT" altLang="it-IT" sz="1996" b="1"/>
          </a:p>
          <a:p>
            <a:pPr marL="391729" indent="-293797">
              <a:buClrTx/>
              <a:buSzTx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it-IT" altLang="it-IT" b="1"/>
          </a:p>
          <a:p>
            <a:pPr marL="783458" lvl="1" indent="-260673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it-IT" altLang="it-IT" b="1"/>
              <a:t>il problema consiste nel trovare la funzione </a:t>
            </a:r>
            <a:r>
              <a:rPr lang="it-IT" altLang="it-IT" b="1">
                <a:solidFill>
                  <a:srgbClr val="993366"/>
                </a:solidFill>
              </a:rPr>
              <a:t>z = z(t)</a:t>
            </a:r>
            <a:r>
              <a:rPr lang="it-IT" altLang="it-IT" b="1"/>
              <a:t> tale che la derivata seconda rispetto al tempo ad ogni istante sia pari a F</a:t>
            </a:r>
            <a:r>
              <a:rPr lang="it-IT" altLang="it-IT" b="1" baseline="-33000"/>
              <a:t>z</a:t>
            </a:r>
            <a:r>
              <a:rPr lang="it-IT" altLang="it-IT" b="1"/>
              <a:t>/m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527141" y="2358968"/>
          <a:ext cx="1320619" cy="972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940320" imgH="667440" progId="">
                  <p:embed/>
                </p:oleObj>
              </mc:Choice>
              <mc:Fallback>
                <p:oleObj r:id="rId4" imgW="940320" imgH="667440" progId="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141" y="2358968"/>
                        <a:ext cx="1320619" cy="97210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312559" y="3395878"/>
          <a:ext cx="1795868" cy="1121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6" imgW="1218600" imgH="753840" progId="">
                  <p:embed/>
                </p:oleObj>
              </mc:Choice>
              <mc:Fallback>
                <p:oleObj r:id="rId6" imgW="1218600" imgH="753840" progId="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559" y="3395878"/>
                        <a:ext cx="1795868" cy="112187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77263" y="5396248"/>
            <a:ext cx="184731" cy="4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07571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altLang="it-IT" sz="217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07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032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218" y="0"/>
            <a:ext cx="4147128" cy="677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2978" r="51691" b="90355"/>
          <a:stretch/>
        </p:blipFill>
        <p:spPr>
          <a:xfrm>
            <a:off x="4649819" y="201041"/>
            <a:ext cx="3971507" cy="8722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8652" r="52276" b="84681"/>
          <a:stretch/>
        </p:blipFill>
        <p:spPr>
          <a:xfrm>
            <a:off x="4649819" y="1138137"/>
            <a:ext cx="3971507" cy="8722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15319" r="51301" b="78014"/>
          <a:stretch/>
        </p:blipFill>
        <p:spPr>
          <a:xfrm>
            <a:off x="4649819" y="2062770"/>
            <a:ext cx="3971507" cy="8722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3" t="21419" r="13261" b="71914"/>
          <a:stretch/>
        </p:blipFill>
        <p:spPr>
          <a:xfrm>
            <a:off x="8647063" y="2177005"/>
            <a:ext cx="3507291" cy="7702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7" t="26809" r="15017" b="66524"/>
          <a:stretch/>
        </p:blipFill>
        <p:spPr>
          <a:xfrm>
            <a:off x="8647063" y="3011963"/>
            <a:ext cx="3507291" cy="7702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7" t="33334" r="14237" b="59999"/>
          <a:stretch/>
        </p:blipFill>
        <p:spPr>
          <a:xfrm>
            <a:off x="8647063" y="3848545"/>
            <a:ext cx="3507291" cy="77029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t="39339" r="15798" b="52907"/>
          <a:stretch/>
        </p:blipFill>
        <p:spPr>
          <a:xfrm>
            <a:off x="4649819" y="4677198"/>
            <a:ext cx="5106408" cy="74110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3" t="45675" r="13586" b="47091"/>
          <a:stretch/>
        </p:blipFill>
        <p:spPr>
          <a:xfrm>
            <a:off x="9918968" y="4702412"/>
            <a:ext cx="2096217" cy="71589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8" t="51349" r="13261" b="40896"/>
          <a:stretch/>
        </p:blipFill>
        <p:spPr>
          <a:xfrm>
            <a:off x="5359938" y="5538286"/>
            <a:ext cx="6195699" cy="12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Utopia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212</Words>
  <Application>Microsoft Office PowerPoint</Application>
  <PresentationFormat>Widescreen</PresentationFormat>
  <Paragraphs>38</Paragraphs>
  <Slides>7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7</vt:i4>
      </vt:variant>
    </vt:vector>
  </HeadingPairs>
  <TitlesOfParts>
    <vt:vector size="21" baseType="lpstr">
      <vt:lpstr>Arial</vt:lpstr>
      <vt:lpstr>Calibri</vt:lpstr>
      <vt:lpstr>Courier New</vt:lpstr>
      <vt:lpstr>Dingbats</vt:lpstr>
      <vt:lpstr>Lucida Sans Unicode</vt:lpstr>
      <vt:lpstr>Symbol</vt:lpstr>
      <vt:lpstr>Tahoma</vt:lpstr>
      <vt:lpstr>Times New Roman</vt:lpstr>
      <vt:lpstr>Utopia</vt:lpstr>
      <vt:lpstr>Verdana</vt:lpstr>
      <vt:lpstr>Wingdings</vt:lpstr>
      <vt:lpstr>1_Strutturato</vt:lpstr>
      <vt:lpstr>Presentazione vuota</vt:lpstr>
      <vt:lpstr>Struttura predefinita</vt:lpstr>
      <vt:lpstr>Presentazione standard di PowerPoint</vt:lpstr>
      <vt:lpstr>Presentazione standard di PowerPoint</vt:lpstr>
      <vt:lpstr>Cinematica del punto</vt:lpstr>
      <vt:lpstr>Presentazione standard di PowerPoint</vt:lpstr>
      <vt:lpstr>Presentazione standard di PowerPoint</vt:lpstr>
      <vt:lpstr>Moto rettilineo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Ferruccio</dc:creator>
  <cp:lastModifiedBy>Ferruccio</cp:lastModifiedBy>
  <cp:revision>12</cp:revision>
  <dcterms:created xsi:type="dcterms:W3CDTF">2017-03-21T08:12:13Z</dcterms:created>
  <dcterms:modified xsi:type="dcterms:W3CDTF">2018-03-14T09:30:06Z</dcterms:modified>
</cp:coreProperties>
</file>