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000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6159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831850" indent="-20002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0477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preferSingleView="1">
    <p:restoredLeft sz="18130" autoAdjust="0"/>
    <p:restoredTop sz="86410"/>
  </p:normalViewPr>
  <p:slideViewPr>
    <p:cSldViewPr>
      <p:cViewPr varScale="1">
        <p:scale>
          <a:sx n="69" d="100"/>
          <a:sy n="69" d="100"/>
        </p:scale>
        <p:origin x="1541" y="6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-3341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8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9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0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1" name="AutoShape 1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2" name="AutoShape 1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4" name="AutoShape 1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6" name="AutoShape 1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7" name="AutoShape 1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8" name="AutoShape 1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9" name="AutoShape 2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0" name="Rectangle 2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2838" y="812800"/>
            <a:ext cx="5299075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94" name="Rectangle 2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15038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 smtClean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7" name="Rectangle 2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90ACEB57-FB09-40C9-9F52-AAF313697B1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CBB48B3-4376-430F-BD69-AA75829EAF41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it-IT" altLang="it-IT" sz="1400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B15BC43-A690-4B73-B6FB-2190C044260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it-IT" altLang="it-IT" sz="1400" smtClean="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A00E70D-58E4-49DC-889C-B5C6AD05676B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11</a:t>
            </a:fld>
            <a:endParaRPr lang="it-IT" altLang="it-IT" sz="1400" smtClean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E7D40A6-2BDC-4D3F-960D-D61C0D63ABCB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12</a:t>
            </a:fld>
            <a:endParaRPr lang="it-IT" altLang="it-IT" sz="1400" smtClean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EBF9D6E-AEB5-4E43-BCFD-C88BBECD58AD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13</a:t>
            </a:fld>
            <a:endParaRPr lang="it-IT" altLang="it-IT" sz="1400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59E3C4C-A26D-47CA-B593-81B41A8D81E3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14</a:t>
            </a:fld>
            <a:endParaRPr lang="it-IT" altLang="it-IT" sz="1400" smtClean="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8AE53F6-1BA1-4B95-9FC2-7CF302623B91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15</a:t>
            </a:fld>
            <a:endParaRPr lang="it-IT" altLang="it-IT" sz="1400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3F2B778-2D45-4A34-B11D-A9CCAB84511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16</a:t>
            </a:fld>
            <a:endParaRPr lang="it-IT" altLang="it-IT" sz="1400" smtClean="0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B239DCE-A536-4B93-BA05-6B34991EFC0D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it-IT" altLang="it-IT" sz="1400" smtClean="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311B275-2351-4C2B-A164-9CE3C23B82D5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it-IT" altLang="it-IT" sz="1400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2A1956-4E33-4CB0-BC15-DA3C4CD6C5CE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it-IT" altLang="it-IT" sz="1400" smtClean="0"/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ECA12C1-C898-4821-911D-408E8F1428F5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it-IT" altLang="it-IT" sz="1400" smtClean="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F8F993D-300B-4C0C-B000-58E412F6DB9A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it-IT" altLang="it-IT" sz="1400" smtClean="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E7B58FA-899D-4B79-BD0D-5E35BF2CAB39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it-IT" altLang="it-IT" sz="1400" smtClean="0"/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36653AF-EDBB-4994-A087-5FD167A4C41A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8</a:t>
            </a:fld>
            <a:endParaRPr lang="it-IT" altLang="it-IT" sz="1400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7E3631C-9811-465F-A5B5-5C8B0266AC9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it-IT" altLang="it-IT" sz="1400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99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13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423150" y="84138"/>
            <a:ext cx="2362200" cy="79089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935787" cy="790892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95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23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46932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97475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32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04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9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5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85340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3730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32815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9328150" cy="654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228600" y="7239000"/>
            <a:ext cx="2033588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Copyright © 2009 Zanichelli editore</a:t>
            </a:r>
          </a:p>
        </p:txBody>
      </p:sp>
      <p:sp>
        <p:nvSpPr>
          <p:cNvPr id="1030" name="Rectangle 8"/>
          <p:cNvSpPr>
            <a:spLocks noChangeArrowheads="1"/>
          </p:cNvSpPr>
          <p:nvPr userDrawn="1"/>
        </p:nvSpPr>
        <p:spPr bwMode="auto">
          <a:xfrm>
            <a:off x="3276600" y="72532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  <p:pic>
        <p:nvPicPr>
          <p:cNvPr id="1031" name="Picture 9" descr="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7085013"/>
            <a:ext cx="2124075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5pPr>
      <a:lvl6pPr marL="4572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6pPr>
      <a:lvl7pPr marL="9144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7pPr>
      <a:lvl8pPr marL="1371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8pPr>
      <a:lvl9pPr marL="18288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101600" indent="3175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35025" indent="-269875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63650" indent="-20955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95450" indent="-192088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27250" indent="-193675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84138"/>
            <a:ext cx="10080625" cy="1058862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1.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Vettore posizione e vettore spostamento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213" y="4183063"/>
            <a:ext cx="3468687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04800" y="915988"/>
            <a:ext cx="9188450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Tx/>
              <a:buNone/>
            </a:pPr>
            <a:r>
              <a:rPr lang="it-IT" altLang="it-IT"/>
              <a:t>Per descrivere il moto di un punto materiale sul piano, servono: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riferimento</a:t>
            </a:r>
            <a:r>
              <a:rPr lang="it-IT" altLang="it-IT"/>
              <a:t> cartesiano;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metro</a:t>
            </a:r>
            <a:r>
              <a:rPr lang="it-IT" altLang="it-IT"/>
              <a:t> per misurare le coordinate </a:t>
            </a:r>
            <a:r>
              <a:rPr lang="it-IT" altLang="it-IT" i="1"/>
              <a:t>x</a:t>
            </a:r>
            <a:r>
              <a:rPr lang="it-IT" altLang="it-IT" baseline="-33000"/>
              <a:t>p</a:t>
            </a:r>
            <a:r>
              <a:rPr lang="it-IT" altLang="it-IT"/>
              <a:t> e </a:t>
            </a:r>
            <a:r>
              <a:rPr lang="it-IT" altLang="it-IT" i="1"/>
              <a:t>y</a:t>
            </a:r>
            <a:r>
              <a:rPr lang="it-IT" altLang="it-IT" baseline="-33000"/>
              <a:t>p</a:t>
            </a:r>
            <a:r>
              <a:rPr lang="it-IT" altLang="it-IT"/>
              <a:t> del punto;</a:t>
            </a:r>
          </a:p>
          <a:p>
            <a:pPr eaLnBrk="1">
              <a:lnSpc>
                <a:spcPct val="90000"/>
              </a:lnSpc>
              <a:buFont typeface="Times" panose="02020603050405020304" pitchFamily="18" charset="0"/>
              <a:buChar char="•"/>
            </a:pPr>
            <a:r>
              <a:rPr lang="it-IT" altLang="it-IT"/>
              <a:t> un </a:t>
            </a:r>
            <a:r>
              <a:rPr lang="it-IT" altLang="it-IT">
                <a:solidFill>
                  <a:srgbClr val="DC2300"/>
                </a:solidFill>
              </a:rPr>
              <a:t>cronometro</a:t>
            </a:r>
            <a:r>
              <a:rPr lang="it-IT" altLang="it-IT"/>
              <a:t> per misurare i tempi.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28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e verso del vettore accelerazione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533400" y="762000"/>
            <a:ext cx="9178925" cy="57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Nel moto rettilineo si ha accelerazione se cambia il valore scalare della velocità.</a:t>
            </a:r>
          </a:p>
          <a:p>
            <a:pPr eaLnBrk="1"/>
            <a:r>
              <a:rPr lang="it-IT" altLang="it-IT"/>
              <a:t>Nel moto in un piano si ha un vettore accelerazione non nullo se:</a:t>
            </a:r>
          </a:p>
          <a:p>
            <a:pPr lvl="1" eaLnBrk="1">
              <a:buSzPct val="45000"/>
              <a:buFont typeface="Wingdings" panose="05000000000000000000" pitchFamily="2" charset="2"/>
              <a:buChar char=""/>
            </a:pPr>
            <a:r>
              <a:rPr lang="it-IT" altLang="it-IT" sz="3200"/>
              <a:t>cambia il </a:t>
            </a:r>
            <a:r>
              <a:rPr lang="it-IT" altLang="it-IT" sz="3200">
                <a:solidFill>
                  <a:srgbClr val="DC2300"/>
                </a:solidFill>
              </a:rPr>
              <a:t>valore</a:t>
            </a:r>
            <a:r>
              <a:rPr lang="it-IT" altLang="it-IT" sz="3200"/>
              <a:t> del vettore velocità</a:t>
            </a:r>
          </a:p>
          <a:p>
            <a:pPr lvl="1" eaLnBrk="1">
              <a:buSzPct val="45000"/>
              <a:buFont typeface="Wingdings" panose="05000000000000000000" pitchFamily="2" charset="2"/>
              <a:buChar char=""/>
            </a:pPr>
            <a:r>
              <a:rPr lang="it-IT" altLang="it-IT" sz="3200"/>
              <a:t>cambia la </a:t>
            </a:r>
            <a:r>
              <a:rPr lang="it-IT" altLang="it-IT" sz="3200">
                <a:solidFill>
                  <a:srgbClr val="DC2300"/>
                </a:solidFill>
              </a:rPr>
              <a:t>direzione o/e il verso</a:t>
            </a:r>
            <a:r>
              <a:rPr lang="it-IT" altLang="it-IT" sz="3200"/>
              <a:t> del vettore velocità.</a:t>
            </a:r>
          </a:p>
          <a:p>
            <a:pPr eaLnBrk="1"/>
            <a:r>
              <a:rPr lang="it-IT" altLang="it-IT"/>
              <a:t>Il vettore accelerazione rappresenta la rapidità con cui varia il vettore velocità.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4.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moto circolare uniforme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30288"/>
            <a:ext cx="9393238" cy="3541712"/>
          </a:xfrm>
        </p:spPr>
        <p:txBody>
          <a:bodyPr/>
          <a:lstStyle/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E' un moto in cui: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 la </a:t>
            </a:r>
            <a:r>
              <a:rPr lang="it-IT" altLang="it-IT" smtClean="0">
                <a:solidFill>
                  <a:srgbClr val="DC2300"/>
                </a:solidFill>
              </a:rPr>
              <a:t>traiettoria</a:t>
            </a:r>
            <a:r>
              <a:rPr lang="it-IT" altLang="it-IT" smtClean="0"/>
              <a:t> è una circonferenza;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 il </a:t>
            </a:r>
            <a:r>
              <a:rPr lang="it-IT" altLang="it-IT" smtClean="0">
                <a:solidFill>
                  <a:srgbClr val="DC2300"/>
                </a:solidFill>
              </a:rPr>
              <a:t>modulo</a:t>
            </a:r>
            <a:r>
              <a:rPr lang="it-IT" altLang="it-IT" smtClean="0"/>
              <a:t> (valore) </a:t>
            </a:r>
            <a:r>
              <a:rPr lang="it-IT" altLang="it-IT" smtClean="0">
                <a:solidFill>
                  <a:srgbClr val="DC2300"/>
                </a:solidFill>
              </a:rPr>
              <a:t>della velocità</a:t>
            </a:r>
            <a:r>
              <a:rPr lang="it-IT" altLang="it-IT" smtClean="0"/>
              <a:t> non cambia;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il punto materiale percorre archi di circonferenza che sono direttamente proporzionali ai tempi impiegati.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>
            <a:off x="3671888" y="4343400"/>
            <a:ext cx="1800225" cy="1800225"/>
          </a:xfrm>
          <a:prstGeom prst="ellipse">
            <a:avLst/>
          </a:prstGeom>
          <a:noFill/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3200400" y="5029200"/>
            <a:ext cx="588963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 sz="1800" b="1"/>
              <a:t>P   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del vettore velocità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5988"/>
            <a:ext cx="9180513" cy="6118225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Scegliamo un sistema di riferimento con origine nel centro della traiettoria.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312988"/>
            <a:ext cx="3392488" cy="416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38" y="2265363"/>
            <a:ext cx="3506787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Periodo e frequenza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686800" cy="2592388"/>
          </a:xfrm>
        </p:spPr>
        <p:txBody>
          <a:bodyPr/>
          <a:lstStyle/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 Periodo (</a:t>
            </a:r>
            <a:r>
              <a:rPr lang="it-IT" altLang="it-IT" i="1" smtClean="0">
                <a:solidFill>
                  <a:srgbClr val="DC2300"/>
                </a:solidFill>
              </a:rPr>
              <a:t>T</a:t>
            </a:r>
            <a:r>
              <a:rPr lang="it-IT" altLang="it-IT" smtClean="0">
                <a:solidFill>
                  <a:srgbClr val="DC2300"/>
                </a:solidFill>
              </a:rPr>
              <a:t>)</a:t>
            </a:r>
            <a:r>
              <a:rPr lang="it-IT" altLang="it-IT" smtClean="0"/>
              <a:t>: tempo impiegato a percorrere un giro completo di circonferenza (es. la lancetta dei secondi di un orologio ha un </a:t>
            </a:r>
            <a:r>
              <a:rPr lang="it-IT" altLang="it-IT" i="1" smtClean="0"/>
              <a:t>periodo </a:t>
            </a:r>
            <a:r>
              <a:rPr lang="it-IT" altLang="it-IT" smtClean="0"/>
              <a:t>di 60 s).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 Frequenza (</a:t>
            </a:r>
            <a:r>
              <a:rPr lang="it-IT" altLang="it-IT" i="1" smtClean="0">
                <a:solidFill>
                  <a:srgbClr val="DC2300"/>
                </a:solidFill>
              </a:rPr>
              <a:t>f</a:t>
            </a:r>
            <a:r>
              <a:rPr lang="it-IT" altLang="it-IT" smtClean="0">
                <a:solidFill>
                  <a:srgbClr val="DC2300"/>
                </a:solidFill>
              </a:rPr>
              <a:t>)</a:t>
            </a:r>
            <a:r>
              <a:rPr lang="it-IT" altLang="it-IT" smtClean="0"/>
              <a:t>: numero di giri compiuti in un secondo (es. la lancetta dei secondi ha una </a:t>
            </a:r>
            <a:r>
              <a:rPr lang="it-IT" altLang="it-IT" i="1" smtClean="0"/>
              <a:t>frequenza </a:t>
            </a:r>
            <a:r>
              <a:rPr lang="it-IT" altLang="it-IT" smtClean="0"/>
              <a:t>di 1/60 Hz).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800600"/>
            <a:ext cx="7626350" cy="167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30588"/>
            <a:ext cx="7323138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valore della velocità istantanea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4500563"/>
            <a:ext cx="78152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533400" y="838200"/>
            <a:ext cx="917892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Poiché nel moto circolare uniforme il </a:t>
            </a:r>
            <a:r>
              <a:rPr lang="it-IT" altLang="it-IT" i="1"/>
              <a:t>modulo</a:t>
            </a:r>
            <a:r>
              <a:rPr lang="it-IT" altLang="it-IT"/>
              <a:t> della velocità è costante, il suo valore è dato dal rapporto 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s</a:t>
            </a:r>
            <a:r>
              <a:rPr lang="it-IT" altLang="it-IT"/>
              <a:t>/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r>
              <a:rPr lang="it-IT" altLang="it-IT"/>
              <a:t> , dove:</a:t>
            </a:r>
          </a:p>
          <a:p>
            <a:pPr eaLnBrk="1"/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s</a:t>
            </a:r>
            <a:r>
              <a:rPr lang="it-IT" altLang="it-IT"/>
              <a:t> = la lunghezza della circonferenza = </a:t>
            </a:r>
            <a:r>
              <a:rPr lang="it-IT" altLang="it-IT">
                <a:solidFill>
                  <a:srgbClr val="DC2300"/>
                </a:solidFill>
              </a:rPr>
              <a:t>2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</a:t>
            </a:r>
            <a:r>
              <a:rPr lang="it-IT" altLang="it-IT" i="1">
                <a:solidFill>
                  <a:srgbClr val="DC2300"/>
                </a:solidFill>
              </a:rPr>
              <a:t>r</a:t>
            </a:r>
            <a:r>
              <a:rPr lang="it-IT" altLang="it-IT"/>
              <a:t>  e</a:t>
            </a:r>
          </a:p>
          <a:p>
            <a:pPr eaLnBrk="1"/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r>
              <a:rPr lang="it-IT" altLang="it-IT">
                <a:solidFill>
                  <a:srgbClr val="DC2300"/>
                </a:solidFill>
              </a:rPr>
              <a:t> </a:t>
            </a:r>
            <a:r>
              <a:rPr lang="it-IT" altLang="it-IT"/>
              <a:t>= il tempo impiegato a percorrerla = 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endParaRPr lang="it-IT" altLang="it-IT"/>
          </a:p>
          <a:p>
            <a:pPr eaLnBrk="1"/>
            <a:endParaRPr lang="it-IT" altLang="it-IT"/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47625"/>
            <a:ext cx="9407525" cy="1068388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5.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velocità angolare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312988"/>
            <a:ext cx="3543300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2268538"/>
            <a:ext cx="3430588" cy="433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754063" y="915988"/>
            <a:ext cx="8999537" cy="106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Consideriamo un satellite in moto circolare intorno alla Terra.</a:t>
            </a:r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47625"/>
            <a:ext cx="9407525" cy="1068388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velocità angolare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2736850"/>
            <a:ext cx="8458200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09600" y="5562600"/>
            <a:ext cx="82804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/>
              <a:t>L'angolo </a:t>
            </a:r>
            <a:r>
              <a:rPr lang="it-IT" altLang="it-IT">
                <a:latin typeface="Symbol" panose="05050102010706020507" pitchFamily="18" charset="2"/>
              </a:rPr>
              <a:t></a:t>
            </a:r>
            <a:r>
              <a:rPr lang="it-IT" altLang="it-IT"/>
              <a:t> si misura in </a:t>
            </a:r>
            <a:r>
              <a:rPr lang="it-IT" altLang="it-IT" i="1"/>
              <a:t>radianti.</a:t>
            </a:r>
            <a:r>
              <a:rPr lang="it-IT" altLang="it-IT"/>
              <a:t> 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609600" y="838200"/>
            <a:ext cx="8999538" cy="558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 eaLnBrk="1"/>
            <a:r>
              <a:rPr lang="it-IT" altLang="it-IT"/>
              <a:t>Definiamo </a:t>
            </a:r>
            <a:r>
              <a:rPr lang="it-IT" altLang="it-IT">
                <a:solidFill>
                  <a:srgbClr val="DC2300"/>
                </a:solidFill>
              </a:rPr>
              <a:t>velocità angolare 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</a:t>
            </a:r>
            <a:r>
              <a:rPr lang="it-IT" altLang="it-IT"/>
              <a:t> il rapporto tra l'angolo al centro, </a:t>
            </a:r>
            <a:r>
              <a:rPr lang="it-IT" altLang="it-IT">
                <a:latin typeface="Symbol" panose="05050102010706020507" pitchFamily="18" charset="2"/>
              </a:rPr>
              <a:t></a:t>
            </a:r>
            <a:r>
              <a:rPr lang="it-IT" altLang="it-IT"/>
              <a:t>, ed il tempo necessario a spazzarlo,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.</a:t>
            </a:r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581025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Vettore posizione e vettore spostamento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2600" y="958850"/>
            <a:ext cx="5940425" cy="5594350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Vettore posizione</a:t>
            </a:r>
            <a:r>
              <a:rPr lang="it-IT" altLang="it-IT" smtClean="0"/>
              <a:t>: individua il punto P della traiettoria in cui si trova il punto materiale ad un dato istante.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Vettore spostamento</a:t>
            </a:r>
            <a:r>
              <a:rPr lang="it-IT" altLang="it-IT" smtClean="0"/>
              <a:t>: è la variazione del vettore posizione  in un intervallo di tempo.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88" y="1260475"/>
            <a:ext cx="2449512" cy="223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075" y="5591175"/>
            <a:ext cx="2070100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813" y="4679950"/>
            <a:ext cx="3090862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581025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spostamento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3" y="3276600"/>
            <a:ext cx="2749550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600" y="3311525"/>
            <a:ext cx="2711450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3" y="3024188"/>
            <a:ext cx="2711450" cy="287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2813" y="6096000"/>
            <a:ext cx="8281987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 sz="2800"/>
              <a:t>Il vettore </a:t>
            </a:r>
            <a:r>
              <a:rPr lang="it-IT" altLang="it-IT" sz="2800">
                <a:latin typeface="Symbol" panose="05050102010706020507" pitchFamily="18" charset="2"/>
              </a:rPr>
              <a:t></a:t>
            </a:r>
            <a:r>
              <a:rPr lang="it-IT" altLang="it-IT" sz="2800"/>
              <a:t>  definisce direzione, verso e lunghezza dello spostamento. </a:t>
            </a:r>
          </a:p>
        </p:txBody>
      </p:sp>
      <p:graphicFrame>
        <p:nvGraphicFramePr>
          <p:cNvPr id="7175" name="Object 10"/>
          <p:cNvGraphicFramePr>
            <a:graphicFrameLocks noChangeAspect="1"/>
          </p:cNvGraphicFramePr>
          <p:nvPr/>
        </p:nvGraphicFramePr>
        <p:xfrm>
          <a:off x="4191000" y="1401763"/>
          <a:ext cx="531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215900" imgH="165100" progId="Equation.DSMT4">
                  <p:embed/>
                </p:oleObj>
              </mc:Choice>
              <mc:Fallback>
                <p:oleObj name="Equation" r:id="rId7" imgW="215900" imgH="165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401763"/>
                        <a:ext cx="531813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11"/>
          <p:cNvGraphicFramePr>
            <a:graphicFrameLocks noChangeAspect="1"/>
          </p:cNvGraphicFramePr>
          <p:nvPr/>
        </p:nvGraphicFramePr>
        <p:xfrm>
          <a:off x="2362200" y="6127750"/>
          <a:ext cx="5349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215900" imgH="165100" progId="Equation.DSMT4">
                  <p:embed/>
                </p:oleObj>
              </mc:Choice>
              <mc:Fallback>
                <p:oleObj name="Equation" r:id="rId9" imgW="215900" imgH="165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6127750"/>
                        <a:ext cx="5349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820150" cy="1981200"/>
          </a:xfrm>
        </p:spPr>
        <p:txBody>
          <a:bodyPr/>
          <a:lstStyle/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Lo spostamento di un punto materiale durante un intervallo di tempo sempre più piccolo diventa un vettore </a:t>
            </a:r>
            <a:r>
              <a:rPr lang="it-IT" altLang="it-IT" smtClean="0">
                <a:solidFill>
                  <a:srgbClr val="DC2300"/>
                </a:solidFill>
              </a:rPr>
              <a:t>tangente</a:t>
            </a:r>
            <a:r>
              <a:rPr lang="it-IT" altLang="it-IT" smtClean="0"/>
              <a:t> alla traiettoria.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75" y="5659438"/>
            <a:ext cx="2220913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133600"/>
            <a:ext cx="3203575" cy="217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713" y="2209800"/>
            <a:ext cx="3468687" cy="270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4191000"/>
            <a:ext cx="3317875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2.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velocità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813" y="4343400"/>
            <a:ext cx="3392487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88950" y="762000"/>
            <a:ext cx="9188450" cy="469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Nel moto di un punto materiale sul piano, le informazioni che riguardano la velocità sono: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la </a:t>
            </a:r>
            <a:r>
              <a:rPr lang="it-IT" altLang="it-IT">
                <a:solidFill>
                  <a:srgbClr val="DC2300"/>
                </a:solidFill>
              </a:rPr>
              <a:t>direzione</a:t>
            </a:r>
            <a:r>
              <a:rPr lang="it-IT" altLang="it-IT"/>
              <a:t> (nella figura, la retta Bologna-Faenza);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il </a:t>
            </a:r>
            <a:r>
              <a:rPr lang="it-IT" altLang="it-IT">
                <a:solidFill>
                  <a:srgbClr val="DC2300"/>
                </a:solidFill>
              </a:rPr>
              <a:t>verso</a:t>
            </a:r>
            <a:r>
              <a:rPr lang="it-IT" altLang="it-IT"/>
              <a:t> (da Faenza a Bologna);</a:t>
            </a:r>
          </a:p>
          <a:p>
            <a:pPr eaLnBrk="1">
              <a:buFont typeface="Times" panose="02020603050405020304" pitchFamily="18" charset="0"/>
              <a:buChar char="•"/>
            </a:pPr>
            <a:r>
              <a:rPr lang="it-IT" altLang="it-IT"/>
              <a:t> il valore, o </a:t>
            </a:r>
            <a:r>
              <a:rPr lang="it-IT" altLang="it-IT">
                <a:solidFill>
                  <a:srgbClr val="DC2300"/>
                </a:solidFill>
              </a:rPr>
              <a:t>modulo</a:t>
            </a:r>
            <a:r>
              <a:rPr lang="it-IT" altLang="it-IT"/>
              <a:t>, della velocità (30 km/h).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velocità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5988"/>
            <a:ext cx="9186863" cy="4695825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Quindi la velocità è un vettore (il cui punto di applicazione non è rilevante) definito come:</a:t>
            </a:r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058988"/>
            <a:ext cx="8382000" cy="227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39750" y="4859338"/>
            <a:ext cx="774065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100000"/>
              </a:lnSpc>
              <a:spcAft>
                <a:spcPct val="0"/>
              </a:spcAft>
              <a:buFont typeface="Wingdings" panose="05000000000000000000" pitchFamily="2" charset="2"/>
              <a:buChar char=""/>
            </a:pPr>
            <a:r>
              <a:rPr lang="it-IT" altLang="it-IT"/>
              <a:t>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 finito: </a:t>
            </a:r>
            <a:r>
              <a:rPr lang="it-IT" altLang="it-IT">
                <a:solidFill>
                  <a:srgbClr val="DC2300"/>
                </a:solidFill>
              </a:rPr>
              <a:t>velocità media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panose="05000000000000000000" pitchFamily="2" charset="2"/>
              <a:buChar char=""/>
            </a:pPr>
            <a:r>
              <a:rPr lang="it-IT" altLang="it-IT"/>
              <a:t>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 </a:t>
            </a:r>
            <a:r>
              <a:rPr lang="it-IT" altLang="it-IT" smtClean="0"/>
              <a:t>-&gt; 0</a:t>
            </a:r>
            <a:r>
              <a:rPr lang="it-IT" altLang="it-IT" smtClean="0"/>
              <a:t>: </a:t>
            </a:r>
            <a:r>
              <a:rPr lang="it-IT" altLang="it-IT">
                <a:solidFill>
                  <a:srgbClr val="DC2300"/>
                </a:solidFill>
              </a:rPr>
              <a:t>velocità istantanea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9359900" cy="6119812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Il vettore velocità media è ottenuto dividendo il vettore spostamento per </a:t>
            </a:r>
            <a:r>
              <a:rPr lang="it-IT" altLang="it-IT" smtClean="0">
                <a:latin typeface="Symbol" panose="05050102010706020507" pitchFamily="18" charset="2"/>
              </a:rPr>
              <a:t></a:t>
            </a:r>
            <a:r>
              <a:rPr lang="it-IT" altLang="it-IT" smtClean="0"/>
              <a:t>t: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Perciò ha sempre il verso e la direzione dello spostamento e la velocità istantanea è tangente alla traiettoria.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28800"/>
            <a:ext cx="6718300" cy="206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8" y="5029200"/>
            <a:ext cx="4224337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3.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vettore accelerazione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9180513" cy="6119813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Definiamo il vettore accelerazione come: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latin typeface="Symbol" panose="05050102010706020507" pitchFamily="18" charset="2"/>
              </a:rPr>
              <a:t></a:t>
            </a:r>
            <a:r>
              <a:rPr lang="it-IT" altLang="it-IT" i="1" smtClean="0"/>
              <a:t>t</a:t>
            </a:r>
            <a:r>
              <a:rPr lang="it-IT" altLang="it-IT" smtClean="0"/>
              <a:t> finito: </a:t>
            </a:r>
            <a:r>
              <a:rPr lang="it-IT" altLang="it-IT" smtClean="0">
                <a:solidFill>
                  <a:srgbClr val="DC2300"/>
                </a:solidFill>
              </a:rPr>
              <a:t>accelerazione media</a:t>
            </a:r>
          </a:p>
          <a:p>
            <a:pPr eaLnBrk="1"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latin typeface="Symbol" panose="05050102010706020507" pitchFamily="18" charset="2"/>
              </a:rPr>
              <a:t></a:t>
            </a:r>
            <a:r>
              <a:rPr lang="it-IT" altLang="it-IT" i="1" smtClean="0"/>
              <a:t>t</a:t>
            </a:r>
            <a:r>
              <a:rPr lang="it-IT" altLang="it-IT" smtClean="0"/>
              <a:t> </a:t>
            </a:r>
            <a:r>
              <a:rPr lang="it-IT" altLang="it-IT" sz="2000" smtClean="0">
                <a:sym typeface="Wingdings" panose="05000000000000000000" pitchFamily="2" charset="2"/>
              </a:rPr>
              <a:t></a:t>
            </a:r>
            <a:r>
              <a:rPr lang="it-IT" altLang="it-IT" smtClean="0">
                <a:sym typeface="Wingdings" panose="05000000000000000000" pitchFamily="2" charset="2"/>
              </a:rPr>
              <a:t> 0</a:t>
            </a:r>
            <a:r>
              <a:rPr lang="it-IT" altLang="it-IT" smtClean="0"/>
              <a:t>: </a:t>
            </a:r>
            <a:r>
              <a:rPr lang="it-IT" altLang="it-IT" smtClean="0">
                <a:solidFill>
                  <a:srgbClr val="DC2300"/>
                </a:solidFill>
              </a:rPr>
              <a:t>accelerazione </a:t>
            </a:r>
            <a:r>
              <a:rPr lang="it-IT" altLang="it-IT" smtClean="0">
                <a:solidFill>
                  <a:srgbClr val="DC2300"/>
                </a:solidFill>
              </a:rPr>
              <a:t>istantanea</a:t>
            </a:r>
            <a:endParaRPr lang="it-IT" altLang="it-IT" smtClean="0">
              <a:solidFill>
                <a:srgbClr val="DC2300"/>
              </a:solidFill>
            </a:endParaRPr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00225"/>
            <a:ext cx="9024938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28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e verso del vettore accelerazione</a:t>
            </a:r>
            <a:endParaRPr lang="it-IT" altLang="it-IT" sz="3200" smtClean="0">
              <a:solidFill>
                <a:srgbClr val="006B6B"/>
              </a:solidFill>
              <a:latin typeface="Arial Black" panose="020B0A0402010202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9180513" cy="6119813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In un moto su una curva, il vettore accelerazione è diretto sempre verso l'interno della curva.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079750"/>
            <a:ext cx="2598737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2697163"/>
            <a:ext cx="2938463" cy="309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3060700"/>
            <a:ext cx="2259012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601</Words>
  <Application>Microsoft Office PowerPoint</Application>
  <PresentationFormat>Personalizzato</PresentationFormat>
  <Paragraphs>83</Paragraphs>
  <Slides>16</Slides>
  <Notes>16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6" baseType="lpstr">
      <vt:lpstr>Arial</vt:lpstr>
      <vt:lpstr>Arial Black</vt:lpstr>
      <vt:lpstr>Lucida Sans Unicode</vt:lpstr>
      <vt:lpstr>Symbol</vt:lpstr>
      <vt:lpstr>Times</vt:lpstr>
      <vt:lpstr>Times New Roman</vt:lpstr>
      <vt:lpstr>Verdana</vt:lpstr>
      <vt:lpstr>Wingdings</vt:lpstr>
      <vt:lpstr>Presentazione vuota</vt:lpstr>
      <vt:lpstr>Equation</vt:lpstr>
      <vt:lpstr>1. Vettore posizione e vettore spostamento</vt:lpstr>
      <vt:lpstr>Vettore posizione e vettore spostamento</vt:lpstr>
      <vt:lpstr>Il vettore spostamento</vt:lpstr>
      <vt:lpstr>Presentazione standard di PowerPoint</vt:lpstr>
      <vt:lpstr>2. Il vettore velocità</vt:lpstr>
      <vt:lpstr>Il vettore velocità</vt:lpstr>
      <vt:lpstr>Presentazione standard di PowerPoint</vt:lpstr>
      <vt:lpstr>3. Il vettore accelerazione</vt:lpstr>
      <vt:lpstr>Direzione e verso del vettore accelerazione</vt:lpstr>
      <vt:lpstr>Direzione e verso del vettore accelerazione</vt:lpstr>
      <vt:lpstr>4. Il moto circolare uniforme</vt:lpstr>
      <vt:lpstr>Direzione del vettore velocità</vt:lpstr>
      <vt:lpstr>Periodo e frequenza</vt:lpstr>
      <vt:lpstr>Il valore della velocità istantanea</vt:lpstr>
      <vt:lpstr>5. La velocità angolare</vt:lpstr>
      <vt:lpstr>La velocità angolare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6</dc:title>
  <dc:creator>Simona Graziadei</dc:creator>
  <cp:lastModifiedBy>Ferruccio</cp:lastModifiedBy>
  <cp:revision>45</cp:revision>
  <dcterms:modified xsi:type="dcterms:W3CDTF">2017-03-05T18:12:03Z</dcterms:modified>
</cp:coreProperties>
</file>