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400050" indent="-193675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615950" indent="-193675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831850" indent="-200025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1047750" indent="-193675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preferSingleView="1">
    <p:restoredLeft sz="18130" autoAdjust="0"/>
    <p:restoredTop sz="86410"/>
  </p:normalViewPr>
  <p:slideViewPr>
    <p:cSldViewPr>
      <p:cViewPr varScale="1">
        <p:scale>
          <a:sx n="69" d="100"/>
          <a:sy n="69" d="100"/>
        </p:scale>
        <p:origin x="1541" y="62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0" y="-3341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53" name="AutoShape 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54" name="AutoShape 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55" name="AutoShape 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56" name="AutoShape 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57" name="AutoShape 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58" name="AutoShape 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59" name="AutoShape 1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60" name="AutoShape 1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61" name="AutoShape 1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62" name="AutoShape 1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63" name="AutoShape 1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64" name="AutoShape 1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65" name="AutoShape 1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66" name="AutoShape 1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67" name="AutoShape 1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68" name="AutoShape 1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69" name="AutoShape 2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70" name="Rectangle 2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12838" y="812800"/>
            <a:ext cx="5299075" cy="397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94" name="Rectangle 2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15038" cy="477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altLang="it-IT" noProof="0" smtClean="0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48025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48025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097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5238"/>
            <a:ext cx="3248025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48025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90ACEB57-FB09-40C9-9F52-AAF313697B1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ECBB48B3-4376-430F-BD69-AA75829EAF41}" type="slidenum">
              <a:rPr lang="it-IT" altLang="it-IT" sz="14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</a:t>
            </a:fld>
            <a:endParaRPr lang="it-IT" altLang="it-IT" sz="1400" smtClean="0"/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16625" cy="4779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0B15BC43-A690-4B73-B6FB-2190C0442607}" type="slidenum">
              <a:rPr lang="it-IT" altLang="it-IT" sz="14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10</a:t>
            </a:fld>
            <a:endParaRPr lang="it-IT" altLang="it-IT" sz="1400" smtClean="0"/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16625" cy="4779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FA00E70D-58E4-49DC-889C-B5C6AD05676B}" type="slidenum">
              <a:rPr lang="it-IT" altLang="it-IT" sz="14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11</a:t>
            </a:fld>
            <a:endParaRPr lang="it-IT" altLang="it-IT" sz="1400" smtClean="0"/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16625" cy="4779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7E7D40A6-2BDC-4D3F-960D-D61C0D63ABCB}" type="slidenum">
              <a:rPr lang="it-IT" altLang="it-IT" sz="14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12</a:t>
            </a:fld>
            <a:endParaRPr lang="it-IT" altLang="it-IT" sz="1400" smtClean="0"/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16625" cy="4779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3EBF9D6E-AEB5-4E43-BCFD-C88BBECD58AD}" type="slidenum">
              <a:rPr lang="it-IT" altLang="it-IT" sz="14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13</a:t>
            </a:fld>
            <a:endParaRPr lang="it-IT" altLang="it-IT" sz="1400" smtClean="0"/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16625" cy="4779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E59E3C4C-A26D-47CA-B593-81B41A8D81E3}" type="slidenum">
              <a:rPr lang="it-IT" altLang="it-IT" sz="14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14</a:t>
            </a:fld>
            <a:endParaRPr lang="it-IT" altLang="it-IT" sz="1400" smtClean="0"/>
          </a:p>
        </p:txBody>
      </p:sp>
      <p:sp>
        <p:nvSpPr>
          <p:cNvPr id="30723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16625" cy="4779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E8AE53F6-1BA1-4B95-9FC2-7CF302623B91}" type="slidenum">
              <a:rPr lang="it-IT" altLang="it-IT" sz="14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15</a:t>
            </a:fld>
            <a:endParaRPr lang="it-IT" altLang="it-IT" sz="1400" smtClean="0"/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16625" cy="4779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F3F2B778-2D45-4A34-B11D-A9CCAB845117}" type="slidenum">
              <a:rPr lang="it-IT" altLang="it-IT" sz="14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16</a:t>
            </a:fld>
            <a:endParaRPr lang="it-IT" altLang="it-IT" sz="1400" smtClean="0"/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16625" cy="4779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2B239DCE-A536-4B93-BA05-6B34991EFC0D}" type="slidenum">
              <a:rPr lang="it-IT" altLang="it-IT" sz="14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</a:t>
            </a:fld>
            <a:endParaRPr lang="it-IT" altLang="it-IT" sz="1400" smtClean="0"/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16625" cy="4779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5311B275-2351-4C2B-A164-9CE3C23B82D5}" type="slidenum">
              <a:rPr lang="it-IT" altLang="it-IT" sz="14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</a:t>
            </a:fld>
            <a:endParaRPr lang="it-IT" altLang="it-IT" sz="1400" smtClean="0"/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16625" cy="4779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D92A1956-4E33-4CB0-BC15-DA3C4CD6C5CE}" type="slidenum">
              <a:rPr lang="it-IT" altLang="it-IT" sz="14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4</a:t>
            </a:fld>
            <a:endParaRPr lang="it-IT" altLang="it-IT" sz="1400" smtClean="0"/>
          </a:p>
        </p:txBody>
      </p:sp>
      <p:sp>
        <p:nvSpPr>
          <p:cNvPr id="10243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16625" cy="4779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0ECA12C1-C898-4821-911D-408E8F1428F5}" type="slidenum">
              <a:rPr lang="it-IT" altLang="it-IT" sz="14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5</a:t>
            </a:fld>
            <a:endParaRPr lang="it-IT" altLang="it-IT" sz="1400" smtClean="0"/>
          </a:p>
        </p:txBody>
      </p:sp>
      <p:sp>
        <p:nvSpPr>
          <p:cNvPr id="12291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16625" cy="4779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7F8F993D-300B-4C0C-B000-58E412F6DB9A}" type="slidenum">
              <a:rPr lang="it-IT" altLang="it-IT" sz="14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6</a:t>
            </a:fld>
            <a:endParaRPr lang="it-IT" altLang="it-IT" sz="1400" smtClean="0"/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16625" cy="4779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0E7B58FA-899D-4B79-BD0D-5E35BF2CAB39}" type="slidenum">
              <a:rPr lang="it-IT" altLang="it-IT" sz="14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7</a:t>
            </a:fld>
            <a:endParaRPr lang="it-IT" altLang="it-IT" sz="1400" smtClean="0"/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16625" cy="4779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436653AF-EDBB-4994-A087-5FD167A4C41A}" type="slidenum">
              <a:rPr lang="it-IT" altLang="it-IT" sz="14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8</a:t>
            </a:fld>
            <a:endParaRPr lang="it-IT" altLang="it-IT" sz="1400" smtClean="0"/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16625" cy="4779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F7E3631C-9811-465F-A5B5-5C8B0266AC97}" type="slidenum">
              <a:rPr lang="it-IT" altLang="it-IT" sz="14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9</a:t>
            </a:fld>
            <a:endParaRPr lang="it-IT" altLang="it-IT" sz="1400" smtClean="0"/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16625" cy="4779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2994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7133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423150" y="84138"/>
            <a:ext cx="2362200" cy="79089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34963" y="84138"/>
            <a:ext cx="6935787" cy="7908925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8953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2238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46932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587875" cy="654526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97475" y="1447800"/>
            <a:ext cx="4587875" cy="654526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3252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7046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8966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0527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853400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137304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34963" y="84138"/>
            <a:ext cx="9328150" cy="133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91" tIns="46795" rIns="89991" bIns="467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9328150" cy="654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91" tIns="46795" rIns="89991" bIns="467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Master text styles</a:t>
            </a:r>
          </a:p>
          <a:p>
            <a:pPr lvl="1"/>
            <a:r>
              <a:rPr lang="en-GB" altLang="it-IT" smtClean="0"/>
              <a:t>Second level</a:t>
            </a:r>
          </a:p>
          <a:p>
            <a:pPr lvl="2"/>
            <a:r>
              <a:rPr lang="en-GB" altLang="it-IT" smtClean="0"/>
              <a:t>Third level</a:t>
            </a:r>
          </a:p>
          <a:p>
            <a:pPr lvl="3"/>
            <a:r>
              <a:rPr lang="en-GB" altLang="it-IT" smtClean="0"/>
              <a:t>Fourth level</a:t>
            </a:r>
          </a:p>
          <a:p>
            <a:pPr lvl="4"/>
            <a:r>
              <a:rPr lang="en-GB" altLang="it-IT" smtClean="0"/>
              <a:t>Fifth level</a:t>
            </a:r>
          </a:p>
        </p:txBody>
      </p:sp>
      <p:sp>
        <p:nvSpPr>
          <p:cNvPr id="1028" name="Line 5"/>
          <p:cNvSpPr>
            <a:spLocks noChangeShapeType="1"/>
          </p:cNvSpPr>
          <p:nvPr/>
        </p:nvSpPr>
        <p:spPr bwMode="auto">
          <a:xfrm>
            <a:off x="336550" y="671513"/>
            <a:ext cx="9407525" cy="1587"/>
          </a:xfrm>
          <a:prstGeom prst="line">
            <a:avLst/>
          </a:prstGeom>
          <a:noFill/>
          <a:ln w="50760">
            <a:solidFill>
              <a:srgbClr val="637BB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9" name="Rectangle 7"/>
          <p:cNvSpPr>
            <a:spLocks noChangeArrowheads="1"/>
          </p:cNvSpPr>
          <p:nvPr userDrawn="1"/>
        </p:nvSpPr>
        <p:spPr bwMode="auto">
          <a:xfrm>
            <a:off x="228600" y="7239000"/>
            <a:ext cx="2033588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6" rIns="91430" bIns="45716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it-IT" altLang="it-IT" sz="800">
                <a:solidFill>
                  <a:schemeClr val="tx1"/>
                </a:solidFill>
                <a:latin typeface="Verdana" panose="020B0604030504040204" pitchFamily="34" charset="0"/>
              </a:rPr>
              <a:t>Copyright © 2009 Zanichelli editore</a:t>
            </a:r>
          </a:p>
        </p:txBody>
      </p:sp>
      <p:sp>
        <p:nvSpPr>
          <p:cNvPr id="1030" name="Rectangle 8"/>
          <p:cNvSpPr>
            <a:spLocks noChangeArrowheads="1"/>
          </p:cNvSpPr>
          <p:nvPr userDrawn="1"/>
        </p:nvSpPr>
        <p:spPr bwMode="auto">
          <a:xfrm>
            <a:off x="3276600" y="7253288"/>
            <a:ext cx="24622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6" rIns="91430" bIns="45716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800">
                <a:solidFill>
                  <a:schemeClr val="tx1"/>
                </a:solidFill>
                <a:latin typeface="Verdana" panose="020B0604030504040204" pitchFamily="34" charset="0"/>
              </a:rPr>
              <a:t>Ugo Amaldi - Immagini della fisica di Amaldi</a:t>
            </a:r>
          </a:p>
        </p:txBody>
      </p:sp>
      <p:pic>
        <p:nvPicPr>
          <p:cNvPr id="1031" name="Picture 9" descr="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525" y="7085013"/>
            <a:ext cx="2124075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panose="020B0604020202020204" pitchFamily="34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panose="020B0604020202020204" pitchFamily="34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panose="020B0604020202020204" pitchFamily="34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panose="020B0604020202020204" pitchFamily="34" charset="0"/>
        </a:defRPr>
      </a:lvl5pPr>
      <a:lvl6pPr marL="4572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panose="020B0604020202020204" pitchFamily="34" charset="0"/>
        </a:defRPr>
      </a:lvl6pPr>
      <a:lvl7pPr marL="9144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panose="020B0604020202020204" pitchFamily="34" charset="0"/>
        </a:defRPr>
      </a:lvl7pPr>
      <a:lvl8pPr marL="1371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panose="020B0604020202020204" pitchFamily="34" charset="0"/>
        </a:defRPr>
      </a:lvl8pPr>
      <a:lvl9pPr marL="18288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panose="020B0604020202020204" pitchFamily="34" charset="0"/>
        </a:defRPr>
      </a:lvl9pPr>
    </p:titleStyle>
    <p:bodyStyle>
      <a:lvl1pPr marL="101600" indent="3175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45000"/>
        <a:buFont typeface="Wingdings" panose="05000000000000000000" pitchFamily="2" charset="2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835025" indent="-269875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263650" indent="-20955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95450" indent="-192088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127250" indent="-193675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84138"/>
            <a:ext cx="10080625" cy="1058862"/>
          </a:xfrm>
        </p:spPr>
        <p:txBody>
          <a:bodyPr/>
          <a:lstStyle/>
          <a:p>
            <a:pPr eaLnBrk="1">
              <a:lnSpc>
                <a:spcPct val="100000"/>
              </a:lnSpc>
              <a:tabLst>
                <a:tab pos="374650" algn="l"/>
                <a:tab pos="822325" algn="l"/>
                <a:tab pos="1271588" algn="l"/>
                <a:tab pos="1720850" algn="l"/>
                <a:tab pos="2170113" algn="l"/>
                <a:tab pos="2619375" algn="l"/>
                <a:tab pos="3067050" algn="l"/>
                <a:tab pos="3517900" algn="l"/>
                <a:tab pos="3967163" algn="l"/>
                <a:tab pos="4416425" algn="l"/>
                <a:tab pos="4864100" algn="l"/>
                <a:tab pos="5314950" algn="l"/>
                <a:tab pos="5764213" algn="l"/>
                <a:tab pos="6211888" algn="l"/>
                <a:tab pos="6661150" algn="l"/>
                <a:tab pos="7112000" algn="l"/>
                <a:tab pos="7561263" algn="l"/>
                <a:tab pos="8008938" algn="l"/>
                <a:tab pos="8459788" algn="l"/>
                <a:tab pos="8909050" algn="l"/>
                <a:tab pos="9356725" algn="l"/>
              </a:tabLst>
            </a:pPr>
            <a:r>
              <a:rPr lang="it-IT" altLang="it-IT" sz="3200" smtClean="0">
                <a:solidFill>
                  <a:srgbClr val="E60000"/>
                </a:solidFill>
                <a:latin typeface="Arial Black" panose="020B0A04020102020204" pitchFamily="34" charset="0"/>
              </a:rPr>
              <a:t>1. </a:t>
            </a:r>
            <a:r>
              <a:rPr lang="it-IT" altLang="it-IT" sz="3200" smtClean="0">
                <a:solidFill>
                  <a:srgbClr val="006B6B"/>
                </a:solidFill>
                <a:latin typeface="Arial Black" panose="020B0A04020102020204" pitchFamily="34" charset="0"/>
              </a:rPr>
              <a:t>Vettore posizione e vettore spostamento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213" y="4183063"/>
            <a:ext cx="3468687" cy="259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304800" y="915988"/>
            <a:ext cx="9188450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1" tIns="46795" rIns="89991" bIns="46795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22313" indent="-265113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409700" indent="-2667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2100263" indent="-27146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782888" indent="-325438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32400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36972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41544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46116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>
              <a:buFontTx/>
              <a:buNone/>
            </a:pPr>
            <a:r>
              <a:rPr lang="it-IT" altLang="it-IT"/>
              <a:t>Per descrivere il moto di un punto materiale sul piano, servono:</a:t>
            </a:r>
          </a:p>
          <a:p>
            <a:pPr eaLnBrk="1">
              <a:buFont typeface="Times" panose="02020603050405020304" pitchFamily="18" charset="0"/>
              <a:buChar char="•"/>
            </a:pPr>
            <a:r>
              <a:rPr lang="it-IT" altLang="it-IT"/>
              <a:t> un </a:t>
            </a:r>
            <a:r>
              <a:rPr lang="it-IT" altLang="it-IT">
                <a:solidFill>
                  <a:srgbClr val="DC2300"/>
                </a:solidFill>
              </a:rPr>
              <a:t>riferimento</a:t>
            </a:r>
            <a:r>
              <a:rPr lang="it-IT" altLang="it-IT"/>
              <a:t> cartesiano;</a:t>
            </a:r>
          </a:p>
          <a:p>
            <a:pPr eaLnBrk="1">
              <a:buFont typeface="Times" panose="02020603050405020304" pitchFamily="18" charset="0"/>
              <a:buChar char="•"/>
            </a:pPr>
            <a:r>
              <a:rPr lang="it-IT" altLang="it-IT"/>
              <a:t> un </a:t>
            </a:r>
            <a:r>
              <a:rPr lang="it-IT" altLang="it-IT">
                <a:solidFill>
                  <a:srgbClr val="DC2300"/>
                </a:solidFill>
              </a:rPr>
              <a:t>metro</a:t>
            </a:r>
            <a:r>
              <a:rPr lang="it-IT" altLang="it-IT"/>
              <a:t> per misurare le coordinate </a:t>
            </a:r>
            <a:r>
              <a:rPr lang="it-IT" altLang="it-IT" i="1"/>
              <a:t>x</a:t>
            </a:r>
            <a:r>
              <a:rPr lang="it-IT" altLang="it-IT" baseline="-33000"/>
              <a:t>p</a:t>
            </a:r>
            <a:r>
              <a:rPr lang="it-IT" altLang="it-IT"/>
              <a:t> e </a:t>
            </a:r>
            <a:r>
              <a:rPr lang="it-IT" altLang="it-IT" i="1"/>
              <a:t>y</a:t>
            </a:r>
            <a:r>
              <a:rPr lang="it-IT" altLang="it-IT" baseline="-33000"/>
              <a:t>p</a:t>
            </a:r>
            <a:r>
              <a:rPr lang="it-IT" altLang="it-IT"/>
              <a:t> del punto;</a:t>
            </a:r>
          </a:p>
          <a:p>
            <a:pPr eaLnBrk="1">
              <a:lnSpc>
                <a:spcPct val="90000"/>
              </a:lnSpc>
              <a:buFont typeface="Times" panose="02020603050405020304" pitchFamily="18" charset="0"/>
              <a:buChar char="•"/>
            </a:pPr>
            <a:r>
              <a:rPr lang="it-IT" altLang="it-IT"/>
              <a:t> un </a:t>
            </a:r>
            <a:r>
              <a:rPr lang="it-IT" altLang="it-IT">
                <a:solidFill>
                  <a:srgbClr val="DC2300"/>
                </a:solidFill>
              </a:rPr>
              <a:t>cronometro</a:t>
            </a:r>
            <a:r>
              <a:rPr lang="it-IT" altLang="it-IT"/>
              <a:t> per misurare i tempi.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336550" y="84138"/>
            <a:ext cx="9407525" cy="1068387"/>
          </a:xfrm>
        </p:spPr>
        <p:txBody>
          <a:bodyPr/>
          <a:lstStyle/>
          <a:p>
            <a:pPr eaLnBrk="1">
              <a:lnSpc>
                <a:spcPct val="100000"/>
              </a:lnSpc>
              <a:tabLst>
                <a:tab pos="374650" algn="l"/>
                <a:tab pos="822325" algn="l"/>
                <a:tab pos="1271588" algn="l"/>
                <a:tab pos="1720850" algn="l"/>
                <a:tab pos="2170113" algn="l"/>
                <a:tab pos="2619375" algn="l"/>
                <a:tab pos="3067050" algn="l"/>
                <a:tab pos="3517900" algn="l"/>
                <a:tab pos="3967163" algn="l"/>
                <a:tab pos="4416425" algn="l"/>
                <a:tab pos="4864100" algn="l"/>
                <a:tab pos="5314950" algn="l"/>
                <a:tab pos="5764213" algn="l"/>
                <a:tab pos="6211888" algn="l"/>
                <a:tab pos="6661150" algn="l"/>
                <a:tab pos="7112000" algn="l"/>
                <a:tab pos="7561263" algn="l"/>
                <a:tab pos="8008938" algn="l"/>
                <a:tab pos="8459788" algn="l"/>
                <a:tab pos="8909050" algn="l"/>
                <a:tab pos="9356725" algn="l"/>
              </a:tabLst>
            </a:pPr>
            <a:r>
              <a:rPr lang="it-IT" altLang="it-IT" sz="2800" smtClean="0">
                <a:solidFill>
                  <a:srgbClr val="006B6B"/>
                </a:solidFill>
                <a:latin typeface="Arial Black" panose="020B0A04020102020204" pitchFamily="34" charset="0"/>
              </a:rPr>
              <a:t>Direzione e verso del vettore accelerazione</a:t>
            </a:r>
            <a:endParaRPr lang="it-IT" altLang="it-IT" sz="3200" smtClean="0">
              <a:solidFill>
                <a:srgbClr val="006B6B"/>
              </a:solidFill>
              <a:latin typeface="Arial Black" panose="020B0A04020102020204" pitchFamily="34" charset="0"/>
            </a:endParaRP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533400" y="762000"/>
            <a:ext cx="9178925" cy="575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1" tIns="46795" rIns="89991" bIns="46795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22313" indent="-265113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409700" indent="-2667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2100263" indent="-27146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782888" indent="-325438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32400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36972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41544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46116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it-IT" altLang="it-IT"/>
              <a:t>Nel moto rettilineo si ha accelerazione se cambia il valore scalare della velocità.</a:t>
            </a:r>
          </a:p>
          <a:p>
            <a:pPr eaLnBrk="1"/>
            <a:r>
              <a:rPr lang="it-IT" altLang="it-IT"/>
              <a:t>Nel moto in un piano si ha un vettore accelerazione non nullo se:</a:t>
            </a:r>
          </a:p>
          <a:p>
            <a:pPr lvl="1" eaLnBrk="1">
              <a:buSzPct val="45000"/>
              <a:buFont typeface="Wingdings" panose="05000000000000000000" pitchFamily="2" charset="2"/>
              <a:buChar char=""/>
            </a:pPr>
            <a:r>
              <a:rPr lang="it-IT" altLang="it-IT" sz="3200"/>
              <a:t>cambia il </a:t>
            </a:r>
            <a:r>
              <a:rPr lang="it-IT" altLang="it-IT" sz="3200">
                <a:solidFill>
                  <a:srgbClr val="DC2300"/>
                </a:solidFill>
              </a:rPr>
              <a:t>valore</a:t>
            </a:r>
            <a:r>
              <a:rPr lang="it-IT" altLang="it-IT" sz="3200"/>
              <a:t> del vettore velocità</a:t>
            </a:r>
          </a:p>
          <a:p>
            <a:pPr lvl="1" eaLnBrk="1">
              <a:buSzPct val="45000"/>
              <a:buFont typeface="Wingdings" panose="05000000000000000000" pitchFamily="2" charset="2"/>
              <a:buChar char=""/>
            </a:pPr>
            <a:r>
              <a:rPr lang="it-IT" altLang="it-IT" sz="3200"/>
              <a:t>cambia la </a:t>
            </a:r>
            <a:r>
              <a:rPr lang="it-IT" altLang="it-IT" sz="3200">
                <a:solidFill>
                  <a:srgbClr val="DC2300"/>
                </a:solidFill>
              </a:rPr>
              <a:t>direzione o/e il verso</a:t>
            </a:r>
            <a:r>
              <a:rPr lang="it-IT" altLang="it-IT" sz="3200"/>
              <a:t> del vettore velocità.</a:t>
            </a:r>
          </a:p>
          <a:p>
            <a:pPr eaLnBrk="1"/>
            <a:r>
              <a:rPr lang="it-IT" altLang="it-IT"/>
              <a:t>Il vettore accelerazione rappresenta la rapidità con cui varia il vettore velocità.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336550" y="84138"/>
            <a:ext cx="9407525" cy="1068387"/>
          </a:xfrm>
        </p:spPr>
        <p:txBody>
          <a:bodyPr/>
          <a:lstStyle/>
          <a:p>
            <a:pPr eaLnBrk="1">
              <a:lnSpc>
                <a:spcPct val="100000"/>
              </a:lnSpc>
              <a:tabLst>
                <a:tab pos="374650" algn="l"/>
                <a:tab pos="822325" algn="l"/>
                <a:tab pos="1271588" algn="l"/>
                <a:tab pos="1720850" algn="l"/>
                <a:tab pos="2170113" algn="l"/>
                <a:tab pos="2619375" algn="l"/>
                <a:tab pos="3067050" algn="l"/>
                <a:tab pos="3517900" algn="l"/>
                <a:tab pos="3967163" algn="l"/>
                <a:tab pos="4416425" algn="l"/>
                <a:tab pos="4864100" algn="l"/>
                <a:tab pos="5314950" algn="l"/>
                <a:tab pos="5764213" algn="l"/>
                <a:tab pos="6211888" algn="l"/>
                <a:tab pos="6661150" algn="l"/>
                <a:tab pos="7112000" algn="l"/>
                <a:tab pos="7561263" algn="l"/>
                <a:tab pos="8008938" algn="l"/>
                <a:tab pos="8459788" algn="l"/>
                <a:tab pos="8909050" algn="l"/>
                <a:tab pos="9356725" algn="l"/>
              </a:tabLst>
            </a:pPr>
            <a:r>
              <a:rPr lang="it-IT" altLang="it-IT" sz="3200" smtClean="0">
                <a:solidFill>
                  <a:srgbClr val="E60000"/>
                </a:solidFill>
                <a:latin typeface="Arial Black" panose="020B0A04020102020204" pitchFamily="34" charset="0"/>
              </a:rPr>
              <a:t>4. </a:t>
            </a:r>
            <a:r>
              <a:rPr lang="it-IT" altLang="it-IT" sz="3200" smtClean="0">
                <a:solidFill>
                  <a:srgbClr val="006B6B"/>
                </a:solidFill>
                <a:latin typeface="Arial Black" panose="020B0A04020102020204" pitchFamily="34" charset="0"/>
              </a:rPr>
              <a:t>Il moto circolare uniforme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030288"/>
            <a:ext cx="9393238" cy="3541712"/>
          </a:xfrm>
        </p:spPr>
        <p:txBody>
          <a:bodyPr/>
          <a:lstStyle/>
          <a:p>
            <a:pPr eaLnBrk="1">
              <a:lnSpc>
                <a:spcPct val="83000"/>
              </a:lnSpc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r>
              <a:rPr lang="it-IT" altLang="it-IT" smtClean="0"/>
              <a:t>E' un moto in cui:</a:t>
            </a:r>
          </a:p>
          <a:p>
            <a:pPr eaLnBrk="1">
              <a:lnSpc>
                <a:spcPct val="83000"/>
              </a:lnSpc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r>
              <a:rPr lang="it-IT" altLang="it-IT" smtClean="0"/>
              <a:t> la </a:t>
            </a:r>
            <a:r>
              <a:rPr lang="it-IT" altLang="it-IT" smtClean="0">
                <a:solidFill>
                  <a:srgbClr val="DC2300"/>
                </a:solidFill>
              </a:rPr>
              <a:t>traiettoria</a:t>
            </a:r>
            <a:r>
              <a:rPr lang="it-IT" altLang="it-IT" smtClean="0"/>
              <a:t> è una circonferenza;</a:t>
            </a:r>
          </a:p>
          <a:p>
            <a:pPr eaLnBrk="1">
              <a:lnSpc>
                <a:spcPct val="83000"/>
              </a:lnSpc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r>
              <a:rPr lang="it-IT" altLang="it-IT" smtClean="0"/>
              <a:t> il </a:t>
            </a:r>
            <a:r>
              <a:rPr lang="it-IT" altLang="it-IT" smtClean="0">
                <a:solidFill>
                  <a:srgbClr val="DC2300"/>
                </a:solidFill>
              </a:rPr>
              <a:t>modulo</a:t>
            </a:r>
            <a:r>
              <a:rPr lang="it-IT" altLang="it-IT" smtClean="0"/>
              <a:t> (valore) </a:t>
            </a:r>
            <a:r>
              <a:rPr lang="it-IT" altLang="it-IT" smtClean="0">
                <a:solidFill>
                  <a:srgbClr val="DC2300"/>
                </a:solidFill>
              </a:rPr>
              <a:t>della velocità</a:t>
            </a:r>
            <a:r>
              <a:rPr lang="it-IT" altLang="it-IT" smtClean="0"/>
              <a:t> non cambia;</a:t>
            </a:r>
          </a:p>
          <a:p>
            <a:pPr eaLnBrk="1">
              <a:lnSpc>
                <a:spcPct val="83000"/>
              </a:lnSpc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r>
              <a:rPr lang="it-IT" altLang="it-IT" smtClean="0"/>
              <a:t>il punto materiale percorre archi di circonferenza che sono direttamente proporzionali ai tempi impiegati.</a:t>
            </a:r>
          </a:p>
          <a:p>
            <a:pPr eaLnBrk="1">
              <a:lnSpc>
                <a:spcPct val="83000"/>
              </a:lnSpc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endParaRPr lang="it-IT" altLang="it-IT" smtClean="0"/>
          </a:p>
          <a:p>
            <a:pPr eaLnBrk="1">
              <a:lnSpc>
                <a:spcPct val="83000"/>
              </a:lnSpc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endParaRPr lang="it-IT" altLang="it-IT" smtClean="0"/>
          </a:p>
          <a:p>
            <a:pPr eaLnBrk="1">
              <a:lnSpc>
                <a:spcPct val="83000"/>
              </a:lnSpc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endParaRPr lang="it-IT" altLang="it-IT" smtClean="0"/>
          </a:p>
          <a:p>
            <a:pPr eaLnBrk="1">
              <a:lnSpc>
                <a:spcPct val="83000"/>
              </a:lnSpc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endParaRPr lang="it-IT" altLang="it-IT" smtClean="0"/>
          </a:p>
        </p:txBody>
      </p:sp>
      <p:sp>
        <p:nvSpPr>
          <p:cNvPr id="23556" name="Oval 3"/>
          <p:cNvSpPr>
            <a:spLocks noChangeArrowheads="1"/>
          </p:cNvSpPr>
          <p:nvPr/>
        </p:nvSpPr>
        <p:spPr bwMode="auto">
          <a:xfrm>
            <a:off x="3671888" y="4343400"/>
            <a:ext cx="1800225" cy="1800225"/>
          </a:xfrm>
          <a:prstGeom prst="ellipse">
            <a:avLst/>
          </a:prstGeom>
          <a:noFill/>
          <a:ln w="36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3200400" y="5029200"/>
            <a:ext cx="588963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9991" tIns="44996" rIns="89991" bIns="44996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835025" indent="-2698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263650" indent="-20955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95450" indent="-192088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12725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84450" indent="-193675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3041650" indent="-193675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98850" indent="-193675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956050" indent="-193675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>
              <a:spcAft>
                <a:spcPct val="0"/>
              </a:spcAft>
            </a:pPr>
            <a:r>
              <a:rPr lang="it-IT" altLang="it-IT" sz="1800" b="1"/>
              <a:t>P   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336550" y="84138"/>
            <a:ext cx="9407525" cy="1068387"/>
          </a:xfrm>
        </p:spPr>
        <p:txBody>
          <a:bodyPr/>
          <a:lstStyle/>
          <a:p>
            <a:pPr eaLnBrk="1">
              <a:lnSpc>
                <a:spcPct val="100000"/>
              </a:lnSpc>
              <a:tabLst>
                <a:tab pos="374650" algn="l"/>
                <a:tab pos="822325" algn="l"/>
                <a:tab pos="1271588" algn="l"/>
                <a:tab pos="1720850" algn="l"/>
                <a:tab pos="2170113" algn="l"/>
                <a:tab pos="2619375" algn="l"/>
                <a:tab pos="3067050" algn="l"/>
                <a:tab pos="3517900" algn="l"/>
                <a:tab pos="3967163" algn="l"/>
                <a:tab pos="4416425" algn="l"/>
                <a:tab pos="4864100" algn="l"/>
                <a:tab pos="5314950" algn="l"/>
                <a:tab pos="5764213" algn="l"/>
                <a:tab pos="6211888" algn="l"/>
                <a:tab pos="6661150" algn="l"/>
                <a:tab pos="7112000" algn="l"/>
                <a:tab pos="7561263" algn="l"/>
                <a:tab pos="8008938" algn="l"/>
                <a:tab pos="8459788" algn="l"/>
                <a:tab pos="8909050" algn="l"/>
                <a:tab pos="9356725" algn="l"/>
              </a:tabLst>
            </a:pPr>
            <a:r>
              <a:rPr lang="it-IT" altLang="it-IT" sz="3200" smtClean="0">
                <a:solidFill>
                  <a:srgbClr val="006B6B"/>
                </a:solidFill>
                <a:latin typeface="Arial Black" panose="020B0A04020102020204" pitchFamily="34" charset="0"/>
              </a:rPr>
              <a:t>Direzione del vettore velocità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15988"/>
            <a:ext cx="9180513" cy="6118225"/>
          </a:xfrm>
        </p:spPr>
        <p:txBody>
          <a:bodyPr/>
          <a:lstStyle/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r>
              <a:rPr lang="it-IT" altLang="it-IT" smtClean="0"/>
              <a:t>Scegliamo un sistema di riferimento con origine nel centro della traiettoria.</a:t>
            </a:r>
          </a:p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endParaRPr lang="it-IT" altLang="it-IT" smtClean="0"/>
          </a:p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endParaRPr lang="it-IT" altLang="it-IT" smtClean="0"/>
          </a:p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endParaRPr lang="it-IT" altLang="it-IT" smtClean="0"/>
          </a:p>
        </p:txBody>
      </p:sp>
      <p:pic>
        <p:nvPicPr>
          <p:cNvPr id="2560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2312988"/>
            <a:ext cx="3392488" cy="416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60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238" y="2265363"/>
            <a:ext cx="3506787" cy="417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336550" y="84138"/>
            <a:ext cx="9407525" cy="1068387"/>
          </a:xfrm>
        </p:spPr>
        <p:txBody>
          <a:bodyPr/>
          <a:lstStyle/>
          <a:p>
            <a:pPr eaLnBrk="1">
              <a:lnSpc>
                <a:spcPct val="100000"/>
              </a:lnSpc>
              <a:tabLst>
                <a:tab pos="374650" algn="l"/>
                <a:tab pos="822325" algn="l"/>
                <a:tab pos="1271588" algn="l"/>
                <a:tab pos="1720850" algn="l"/>
                <a:tab pos="2170113" algn="l"/>
                <a:tab pos="2619375" algn="l"/>
                <a:tab pos="3067050" algn="l"/>
                <a:tab pos="3517900" algn="l"/>
                <a:tab pos="3967163" algn="l"/>
                <a:tab pos="4416425" algn="l"/>
                <a:tab pos="4864100" algn="l"/>
                <a:tab pos="5314950" algn="l"/>
                <a:tab pos="5764213" algn="l"/>
                <a:tab pos="6211888" algn="l"/>
                <a:tab pos="6661150" algn="l"/>
                <a:tab pos="7112000" algn="l"/>
                <a:tab pos="7561263" algn="l"/>
                <a:tab pos="8008938" algn="l"/>
                <a:tab pos="8459788" algn="l"/>
                <a:tab pos="8909050" algn="l"/>
                <a:tab pos="9356725" algn="l"/>
              </a:tabLst>
            </a:pPr>
            <a:r>
              <a:rPr lang="it-IT" altLang="it-IT" sz="3200" smtClean="0">
                <a:solidFill>
                  <a:srgbClr val="006B6B"/>
                </a:solidFill>
                <a:latin typeface="Arial Black" panose="020B0A04020102020204" pitchFamily="34" charset="0"/>
              </a:rPr>
              <a:t>Periodo e frequenza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686800" cy="2592388"/>
          </a:xfrm>
        </p:spPr>
        <p:txBody>
          <a:bodyPr/>
          <a:lstStyle/>
          <a:p>
            <a:pPr eaLnBrk="1">
              <a:lnSpc>
                <a:spcPct val="83000"/>
              </a:lnSpc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r>
              <a:rPr lang="it-IT" altLang="it-IT" smtClean="0">
                <a:solidFill>
                  <a:srgbClr val="DC2300"/>
                </a:solidFill>
              </a:rPr>
              <a:t> Periodo (</a:t>
            </a:r>
            <a:r>
              <a:rPr lang="it-IT" altLang="it-IT" i="1" smtClean="0">
                <a:solidFill>
                  <a:srgbClr val="DC2300"/>
                </a:solidFill>
              </a:rPr>
              <a:t>T</a:t>
            </a:r>
            <a:r>
              <a:rPr lang="it-IT" altLang="it-IT" smtClean="0">
                <a:solidFill>
                  <a:srgbClr val="DC2300"/>
                </a:solidFill>
              </a:rPr>
              <a:t>)</a:t>
            </a:r>
            <a:r>
              <a:rPr lang="it-IT" altLang="it-IT" smtClean="0"/>
              <a:t>: tempo impiegato a percorrere un giro completo di circonferenza (es. la lancetta dei secondi di un orologio ha un </a:t>
            </a:r>
            <a:r>
              <a:rPr lang="it-IT" altLang="it-IT" i="1" smtClean="0"/>
              <a:t>periodo </a:t>
            </a:r>
            <a:r>
              <a:rPr lang="it-IT" altLang="it-IT" smtClean="0"/>
              <a:t>di 60 s).</a:t>
            </a:r>
          </a:p>
          <a:p>
            <a:pPr eaLnBrk="1">
              <a:lnSpc>
                <a:spcPct val="83000"/>
              </a:lnSpc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r>
              <a:rPr lang="it-IT" altLang="it-IT" smtClean="0">
                <a:solidFill>
                  <a:srgbClr val="DC2300"/>
                </a:solidFill>
              </a:rPr>
              <a:t> Frequenza (</a:t>
            </a:r>
            <a:r>
              <a:rPr lang="it-IT" altLang="it-IT" i="1" smtClean="0">
                <a:solidFill>
                  <a:srgbClr val="DC2300"/>
                </a:solidFill>
              </a:rPr>
              <a:t>f</a:t>
            </a:r>
            <a:r>
              <a:rPr lang="it-IT" altLang="it-IT" smtClean="0">
                <a:solidFill>
                  <a:srgbClr val="DC2300"/>
                </a:solidFill>
              </a:rPr>
              <a:t>)</a:t>
            </a:r>
            <a:r>
              <a:rPr lang="it-IT" altLang="it-IT" smtClean="0"/>
              <a:t>: numero di giri compiuti in un secondo (es. la lancetta dei secondi ha una </a:t>
            </a:r>
            <a:r>
              <a:rPr lang="it-IT" altLang="it-IT" i="1" smtClean="0"/>
              <a:t>frequenza </a:t>
            </a:r>
            <a:r>
              <a:rPr lang="it-IT" altLang="it-IT" smtClean="0"/>
              <a:t>di 1/60 Hz).</a:t>
            </a:r>
          </a:p>
          <a:p>
            <a:pPr eaLnBrk="1">
              <a:lnSpc>
                <a:spcPct val="83000"/>
              </a:lnSpc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endParaRPr lang="it-IT" altLang="it-IT" smtClean="0"/>
          </a:p>
          <a:p>
            <a:pPr eaLnBrk="1">
              <a:lnSpc>
                <a:spcPct val="83000"/>
              </a:lnSpc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endParaRPr lang="it-IT" altLang="it-IT" smtClean="0"/>
          </a:p>
          <a:p>
            <a:pPr eaLnBrk="1">
              <a:lnSpc>
                <a:spcPct val="83000"/>
              </a:lnSpc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endParaRPr lang="it-IT" altLang="it-IT" smtClean="0"/>
          </a:p>
        </p:txBody>
      </p:sp>
      <p:pic>
        <p:nvPicPr>
          <p:cNvPr id="2765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800600"/>
            <a:ext cx="7626350" cy="167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65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30588"/>
            <a:ext cx="7323138" cy="138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336550" y="84138"/>
            <a:ext cx="9407525" cy="1068387"/>
          </a:xfrm>
        </p:spPr>
        <p:txBody>
          <a:bodyPr/>
          <a:lstStyle/>
          <a:p>
            <a:pPr eaLnBrk="1">
              <a:lnSpc>
                <a:spcPct val="100000"/>
              </a:lnSpc>
              <a:tabLst>
                <a:tab pos="374650" algn="l"/>
                <a:tab pos="822325" algn="l"/>
                <a:tab pos="1271588" algn="l"/>
                <a:tab pos="1720850" algn="l"/>
                <a:tab pos="2170113" algn="l"/>
                <a:tab pos="2619375" algn="l"/>
                <a:tab pos="3067050" algn="l"/>
                <a:tab pos="3517900" algn="l"/>
                <a:tab pos="3967163" algn="l"/>
                <a:tab pos="4416425" algn="l"/>
                <a:tab pos="4864100" algn="l"/>
                <a:tab pos="5314950" algn="l"/>
                <a:tab pos="5764213" algn="l"/>
                <a:tab pos="6211888" algn="l"/>
                <a:tab pos="6661150" algn="l"/>
                <a:tab pos="7112000" algn="l"/>
                <a:tab pos="7561263" algn="l"/>
                <a:tab pos="8008938" algn="l"/>
                <a:tab pos="8459788" algn="l"/>
                <a:tab pos="8909050" algn="l"/>
                <a:tab pos="9356725" algn="l"/>
              </a:tabLst>
            </a:pPr>
            <a:r>
              <a:rPr lang="it-IT" altLang="it-IT" sz="3200" smtClean="0">
                <a:solidFill>
                  <a:srgbClr val="006B6B"/>
                </a:solidFill>
                <a:latin typeface="Arial Black" panose="020B0A04020102020204" pitchFamily="34" charset="0"/>
              </a:rPr>
              <a:t>Il valore della velocità istantanea</a:t>
            </a: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4500563"/>
            <a:ext cx="7815263" cy="153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533400" y="838200"/>
            <a:ext cx="917892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1" tIns="46795" rIns="89991" bIns="46795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22313" indent="-265113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409700" indent="-2667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2100263" indent="-27146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782888" indent="-325438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32400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36972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41544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46116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it-IT" altLang="it-IT"/>
              <a:t>Poiché nel moto circolare uniforme il </a:t>
            </a:r>
            <a:r>
              <a:rPr lang="it-IT" altLang="it-IT" i="1"/>
              <a:t>modulo</a:t>
            </a:r>
            <a:r>
              <a:rPr lang="it-IT" altLang="it-IT"/>
              <a:t> della velocità è costante, il suo valore è dato dal rapporto </a:t>
            </a:r>
            <a:r>
              <a:rPr lang="it-IT" altLang="it-IT">
                <a:solidFill>
                  <a:srgbClr val="DC2300"/>
                </a:solidFill>
                <a:latin typeface="Symbol" panose="05050102010706020507" pitchFamily="18" charset="2"/>
              </a:rPr>
              <a:t></a:t>
            </a:r>
            <a:r>
              <a:rPr lang="it-IT" altLang="it-IT" i="1">
                <a:solidFill>
                  <a:srgbClr val="DC2300"/>
                </a:solidFill>
              </a:rPr>
              <a:t>s</a:t>
            </a:r>
            <a:r>
              <a:rPr lang="it-IT" altLang="it-IT"/>
              <a:t>/</a:t>
            </a:r>
            <a:r>
              <a:rPr lang="it-IT" altLang="it-IT">
                <a:solidFill>
                  <a:srgbClr val="DC2300"/>
                </a:solidFill>
                <a:latin typeface="Symbol" panose="05050102010706020507" pitchFamily="18" charset="2"/>
              </a:rPr>
              <a:t></a:t>
            </a:r>
            <a:r>
              <a:rPr lang="it-IT" altLang="it-IT" i="1">
                <a:solidFill>
                  <a:srgbClr val="DC2300"/>
                </a:solidFill>
              </a:rPr>
              <a:t>t</a:t>
            </a:r>
            <a:r>
              <a:rPr lang="it-IT" altLang="it-IT"/>
              <a:t> , dove:</a:t>
            </a:r>
          </a:p>
          <a:p>
            <a:pPr eaLnBrk="1"/>
            <a:r>
              <a:rPr lang="it-IT" altLang="it-IT">
                <a:solidFill>
                  <a:srgbClr val="DC2300"/>
                </a:solidFill>
                <a:latin typeface="Symbol" panose="05050102010706020507" pitchFamily="18" charset="2"/>
              </a:rPr>
              <a:t></a:t>
            </a:r>
            <a:r>
              <a:rPr lang="it-IT" altLang="it-IT" i="1">
                <a:solidFill>
                  <a:srgbClr val="DC2300"/>
                </a:solidFill>
              </a:rPr>
              <a:t>s</a:t>
            </a:r>
            <a:r>
              <a:rPr lang="it-IT" altLang="it-IT"/>
              <a:t> = la lunghezza della circonferenza = </a:t>
            </a:r>
            <a:r>
              <a:rPr lang="it-IT" altLang="it-IT">
                <a:solidFill>
                  <a:srgbClr val="DC2300"/>
                </a:solidFill>
              </a:rPr>
              <a:t>2</a:t>
            </a:r>
            <a:r>
              <a:rPr lang="it-IT" altLang="it-IT">
                <a:solidFill>
                  <a:srgbClr val="DC2300"/>
                </a:solidFill>
                <a:latin typeface="Symbol" panose="05050102010706020507" pitchFamily="18" charset="2"/>
              </a:rPr>
              <a:t></a:t>
            </a:r>
            <a:r>
              <a:rPr lang="it-IT" altLang="it-IT" i="1">
                <a:solidFill>
                  <a:srgbClr val="DC2300"/>
                </a:solidFill>
              </a:rPr>
              <a:t>r</a:t>
            </a:r>
            <a:r>
              <a:rPr lang="it-IT" altLang="it-IT"/>
              <a:t>  e</a:t>
            </a:r>
          </a:p>
          <a:p>
            <a:pPr eaLnBrk="1"/>
            <a:r>
              <a:rPr lang="it-IT" altLang="it-IT">
                <a:solidFill>
                  <a:srgbClr val="DC2300"/>
                </a:solidFill>
                <a:latin typeface="Symbol" panose="05050102010706020507" pitchFamily="18" charset="2"/>
              </a:rPr>
              <a:t></a:t>
            </a:r>
            <a:r>
              <a:rPr lang="it-IT" altLang="it-IT" i="1">
                <a:solidFill>
                  <a:srgbClr val="DC2300"/>
                </a:solidFill>
              </a:rPr>
              <a:t>t</a:t>
            </a:r>
            <a:r>
              <a:rPr lang="it-IT" altLang="it-IT">
                <a:solidFill>
                  <a:srgbClr val="DC2300"/>
                </a:solidFill>
              </a:rPr>
              <a:t> </a:t>
            </a:r>
            <a:r>
              <a:rPr lang="it-IT" altLang="it-IT"/>
              <a:t>= il tempo impiegato a percorrerla = </a:t>
            </a:r>
            <a:r>
              <a:rPr lang="it-IT" altLang="it-IT" i="1">
                <a:solidFill>
                  <a:srgbClr val="DC2300"/>
                </a:solidFill>
              </a:rPr>
              <a:t>T</a:t>
            </a:r>
            <a:endParaRPr lang="it-IT" altLang="it-IT"/>
          </a:p>
          <a:p>
            <a:pPr eaLnBrk="1"/>
            <a:endParaRPr lang="it-IT" altLang="it-IT"/>
          </a:p>
          <a:p>
            <a:pPr eaLnBrk="1"/>
            <a:endParaRPr lang="it-IT" altLang="it-IT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>
          <a:xfrm>
            <a:off x="360363" y="47625"/>
            <a:ext cx="9407525" cy="1068388"/>
          </a:xfrm>
        </p:spPr>
        <p:txBody>
          <a:bodyPr/>
          <a:lstStyle/>
          <a:p>
            <a:pPr eaLnBrk="1">
              <a:lnSpc>
                <a:spcPct val="100000"/>
              </a:lnSpc>
              <a:tabLst>
                <a:tab pos="374650" algn="l"/>
                <a:tab pos="822325" algn="l"/>
                <a:tab pos="1271588" algn="l"/>
                <a:tab pos="1720850" algn="l"/>
                <a:tab pos="2170113" algn="l"/>
                <a:tab pos="2619375" algn="l"/>
                <a:tab pos="3067050" algn="l"/>
                <a:tab pos="3517900" algn="l"/>
                <a:tab pos="3967163" algn="l"/>
                <a:tab pos="4416425" algn="l"/>
                <a:tab pos="4864100" algn="l"/>
                <a:tab pos="5314950" algn="l"/>
                <a:tab pos="5764213" algn="l"/>
                <a:tab pos="6211888" algn="l"/>
                <a:tab pos="6661150" algn="l"/>
                <a:tab pos="7112000" algn="l"/>
                <a:tab pos="7561263" algn="l"/>
                <a:tab pos="8008938" algn="l"/>
                <a:tab pos="8459788" algn="l"/>
                <a:tab pos="8909050" algn="l"/>
                <a:tab pos="9356725" algn="l"/>
              </a:tabLst>
            </a:pPr>
            <a:r>
              <a:rPr lang="it-IT" altLang="it-IT" sz="3200" smtClean="0">
                <a:solidFill>
                  <a:srgbClr val="E60000"/>
                </a:solidFill>
                <a:latin typeface="Arial Black" panose="020B0A04020102020204" pitchFamily="34" charset="0"/>
              </a:rPr>
              <a:t>5. </a:t>
            </a:r>
            <a:r>
              <a:rPr lang="it-IT" altLang="it-IT" sz="3200" smtClean="0">
                <a:solidFill>
                  <a:srgbClr val="006B6B"/>
                </a:solidFill>
                <a:latin typeface="Arial Black" panose="020B0A04020102020204" pitchFamily="34" charset="0"/>
              </a:rPr>
              <a:t>La velocità angolare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312988"/>
            <a:ext cx="3543300" cy="434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100" y="2268538"/>
            <a:ext cx="3430588" cy="433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754063" y="915988"/>
            <a:ext cx="8999537" cy="106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1" tIns="46795" rIns="89991" bIns="46795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22313" indent="-265113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409700" indent="-2667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2100263" indent="-27146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782888" indent="-325438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32400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36972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41544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46116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it-IT" altLang="it-IT"/>
              <a:t>Consideriamo un satellite in moto circolare intorno alla Terra.</a:t>
            </a:r>
          </a:p>
          <a:p>
            <a:pPr eaLnBrk="1"/>
            <a:endParaRPr lang="it-IT" altLang="it-IT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/>
          </p:nvPr>
        </p:nvSpPr>
        <p:spPr>
          <a:xfrm>
            <a:off x="360363" y="47625"/>
            <a:ext cx="9407525" cy="1068388"/>
          </a:xfrm>
        </p:spPr>
        <p:txBody>
          <a:bodyPr/>
          <a:lstStyle/>
          <a:p>
            <a:pPr eaLnBrk="1">
              <a:lnSpc>
                <a:spcPct val="100000"/>
              </a:lnSpc>
              <a:tabLst>
                <a:tab pos="374650" algn="l"/>
                <a:tab pos="822325" algn="l"/>
                <a:tab pos="1271588" algn="l"/>
                <a:tab pos="1720850" algn="l"/>
                <a:tab pos="2170113" algn="l"/>
                <a:tab pos="2619375" algn="l"/>
                <a:tab pos="3067050" algn="l"/>
                <a:tab pos="3517900" algn="l"/>
                <a:tab pos="3967163" algn="l"/>
                <a:tab pos="4416425" algn="l"/>
                <a:tab pos="4864100" algn="l"/>
                <a:tab pos="5314950" algn="l"/>
                <a:tab pos="5764213" algn="l"/>
                <a:tab pos="6211888" algn="l"/>
                <a:tab pos="6661150" algn="l"/>
                <a:tab pos="7112000" algn="l"/>
                <a:tab pos="7561263" algn="l"/>
                <a:tab pos="8008938" algn="l"/>
                <a:tab pos="8459788" algn="l"/>
                <a:tab pos="8909050" algn="l"/>
                <a:tab pos="9356725" algn="l"/>
              </a:tabLst>
            </a:pPr>
            <a:r>
              <a:rPr lang="it-IT" altLang="it-IT" sz="3200" smtClean="0">
                <a:solidFill>
                  <a:srgbClr val="006B6B"/>
                </a:solidFill>
                <a:latin typeface="Arial Black" panose="020B0A04020102020204" pitchFamily="34" charset="0"/>
              </a:rPr>
              <a:t>La velocità angolare</a:t>
            </a: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63" y="2736850"/>
            <a:ext cx="8458200" cy="200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09600" y="5562600"/>
            <a:ext cx="82804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835025" indent="-2698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263650" indent="-20955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95450" indent="-192088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12725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84450" indent="-193675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3041650" indent="-193675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98850" indent="-193675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956050" indent="-193675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>
              <a:spcAft>
                <a:spcPct val="0"/>
              </a:spcAft>
            </a:pPr>
            <a:r>
              <a:rPr lang="it-IT" altLang="it-IT"/>
              <a:t>L'angolo </a:t>
            </a:r>
            <a:r>
              <a:rPr lang="it-IT" altLang="it-IT">
                <a:latin typeface="Symbol" panose="05050102010706020507" pitchFamily="18" charset="2"/>
              </a:rPr>
              <a:t></a:t>
            </a:r>
            <a:r>
              <a:rPr lang="it-IT" altLang="it-IT"/>
              <a:t> si misura in </a:t>
            </a:r>
            <a:r>
              <a:rPr lang="it-IT" altLang="it-IT" i="1"/>
              <a:t>radianti.</a:t>
            </a:r>
            <a:r>
              <a:rPr lang="it-IT" altLang="it-IT"/>
              <a:t> </a:t>
            </a:r>
          </a:p>
        </p:txBody>
      </p:sp>
      <p:sp>
        <p:nvSpPr>
          <p:cNvPr id="33797" name="Rectangle 6"/>
          <p:cNvSpPr>
            <a:spLocks noChangeArrowheads="1"/>
          </p:cNvSpPr>
          <p:nvPr/>
        </p:nvSpPr>
        <p:spPr bwMode="auto">
          <a:xfrm>
            <a:off x="609600" y="838200"/>
            <a:ext cx="8999538" cy="558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1" tIns="46795" rIns="89991" bIns="46795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22313" indent="-265113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409700" indent="-2667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2100263" indent="-27146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782888" indent="-325438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32400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36972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41544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46116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just" eaLnBrk="1"/>
            <a:r>
              <a:rPr lang="it-IT" altLang="it-IT"/>
              <a:t>Definiamo </a:t>
            </a:r>
            <a:r>
              <a:rPr lang="it-IT" altLang="it-IT">
                <a:solidFill>
                  <a:srgbClr val="DC2300"/>
                </a:solidFill>
              </a:rPr>
              <a:t>velocità angolare </a:t>
            </a:r>
            <a:r>
              <a:rPr lang="it-IT" altLang="it-IT">
                <a:solidFill>
                  <a:srgbClr val="DC2300"/>
                </a:solidFill>
                <a:latin typeface="Symbol" panose="05050102010706020507" pitchFamily="18" charset="2"/>
              </a:rPr>
              <a:t></a:t>
            </a:r>
            <a:r>
              <a:rPr lang="it-IT" altLang="it-IT"/>
              <a:t> il rapporto tra l'angolo al centro, </a:t>
            </a:r>
            <a:r>
              <a:rPr lang="it-IT" altLang="it-IT">
                <a:latin typeface="Symbol" panose="05050102010706020507" pitchFamily="18" charset="2"/>
              </a:rPr>
              <a:t></a:t>
            </a:r>
            <a:r>
              <a:rPr lang="it-IT" altLang="it-IT"/>
              <a:t>, ed il tempo necessario a spazzarlo, </a:t>
            </a:r>
            <a:r>
              <a:rPr lang="it-IT" altLang="it-IT">
                <a:latin typeface="Symbol" panose="05050102010706020507" pitchFamily="18" charset="2"/>
              </a:rPr>
              <a:t></a:t>
            </a:r>
            <a:r>
              <a:rPr lang="it-IT" altLang="it-IT" i="1"/>
              <a:t>t</a:t>
            </a:r>
            <a:r>
              <a:rPr lang="it-IT" altLang="it-IT"/>
              <a:t>.</a:t>
            </a:r>
          </a:p>
          <a:p>
            <a:pPr eaLnBrk="1"/>
            <a:endParaRPr lang="it-IT" altLang="it-IT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336550" y="84138"/>
            <a:ext cx="9407525" cy="581025"/>
          </a:xfrm>
        </p:spPr>
        <p:txBody>
          <a:bodyPr/>
          <a:lstStyle/>
          <a:p>
            <a:pPr eaLnBrk="1">
              <a:lnSpc>
                <a:spcPct val="100000"/>
              </a:lnSpc>
              <a:tabLst>
                <a:tab pos="374650" algn="l"/>
                <a:tab pos="822325" algn="l"/>
                <a:tab pos="1271588" algn="l"/>
                <a:tab pos="1720850" algn="l"/>
                <a:tab pos="2170113" algn="l"/>
                <a:tab pos="2619375" algn="l"/>
                <a:tab pos="3067050" algn="l"/>
                <a:tab pos="3517900" algn="l"/>
                <a:tab pos="3967163" algn="l"/>
                <a:tab pos="4416425" algn="l"/>
                <a:tab pos="4864100" algn="l"/>
                <a:tab pos="5314950" algn="l"/>
                <a:tab pos="5764213" algn="l"/>
                <a:tab pos="6211888" algn="l"/>
                <a:tab pos="6661150" algn="l"/>
                <a:tab pos="7112000" algn="l"/>
                <a:tab pos="7561263" algn="l"/>
                <a:tab pos="8008938" algn="l"/>
                <a:tab pos="8459788" algn="l"/>
                <a:tab pos="8909050" algn="l"/>
                <a:tab pos="9356725" algn="l"/>
              </a:tabLst>
            </a:pPr>
            <a:r>
              <a:rPr lang="it-IT" altLang="it-IT" sz="3200" smtClean="0">
                <a:solidFill>
                  <a:srgbClr val="006B6B"/>
                </a:solidFill>
                <a:latin typeface="Arial Black" panose="020B0A04020102020204" pitchFamily="34" charset="0"/>
              </a:rPr>
              <a:t>Vettore posizione e vettore spostamento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82600" y="958850"/>
            <a:ext cx="5940425" cy="5594350"/>
          </a:xfrm>
        </p:spPr>
        <p:txBody>
          <a:bodyPr/>
          <a:lstStyle/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</a:tabLst>
            </a:pPr>
            <a:r>
              <a:rPr lang="it-IT" altLang="it-IT" smtClean="0">
                <a:solidFill>
                  <a:srgbClr val="DC2300"/>
                </a:solidFill>
              </a:rPr>
              <a:t>Vettore posizione</a:t>
            </a:r>
            <a:r>
              <a:rPr lang="it-IT" altLang="it-IT" smtClean="0"/>
              <a:t>: individua il punto P della traiettoria in cui si trova il punto materiale ad un dato istante.</a:t>
            </a:r>
          </a:p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</a:tabLst>
            </a:pPr>
            <a:endParaRPr lang="it-IT" altLang="it-IT" smtClean="0"/>
          </a:p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</a:tabLst>
            </a:pPr>
            <a:r>
              <a:rPr lang="it-IT" altLang="it-IT" smtClean="0">
                <a:solidFill>
                  <a:srgbClr val="DC2300"/>
                </a:solidFill>
              </a:rPr>
              <a:t>Vettore spostamento</a:t>
            </a:r>
            <a:r>
              <a:rPr lang="it-IT" altLang="it-IT" smtClean="0"/>
              <a:t>: è la variazione del vettore posizione  in un intervallo di tempo.</a:t>
            </a: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388" y="1260475"/>
            <a:ext cx="2449512" cy="223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075" y="5591175"/>
            <a:ext cx="2070100" cy="70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13" y="4679950"/>
            <a:ext cx="3090862" cy="183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336550" y="84138"/>
            <a:ext cx="9407525" cy="581025"/>
          </a:xfrm>
        </p:spPr>
        <p:txBody>
          <a:bodyPr/>
          <a:lstStyle/>
          <a:p>
            <a:pPr eaLnBrk="1">
              <a:lnSpc>
                <a:spcPct val="100000"/>
              </a:lnSpc>
              <a:tabLst>
                <a:tab pos="374650" algn="l"/>
                <a:tab pos="822325" algn="l"/>
                <a:tab pos="1271588" algn="l"/>
                <a:tab pos="1720850" algn="l"/>
                <a:tab pos="2170113" algn="l"/>
                <a:tab pos="2619375" algn="l"/>
                <a:tab pos="3067050" algn="l"/>
                <a:tab pos="3517900" algn="l"/>
                <a:tab pos="3967163" algn="l"/>
                <a:tab pos="4416425" algn="l"/>
                <a:tab pos="4864100" algn="l"/>
                <a:tab pos="5314950" algn="l"/>
                <a:tab pos="5764213" algn="l"/>
                <a:tab pos="6211888" algn="l"/>
                <a:tab pos="6661150" algn="l"/>
                <a:tab pos="7112000" algn="l"/>
                <a:tab pos="7561263" algn="l"/>
                <a:tab pos="8008938" algn="l"/>
                <a:tab pos="8459788" algn="l"/>
                <a:tab pos="8909050" algn="l"/>
                <a:tab pos="9356725" algn="l"/>
              </a:tabLst>
            </a:pPr>
            <a:r>
              <a:rPr lang="it-IT" altLang="it-IT" sz="3200" smtClean="0">
                <a:solidFill>
                  <a:srgbClr val="006B6B"/>
                </a:solidFill>
                <a:latin typeface="Arial Black" panose="020B0A04020102020204" pitchFamily="34" charset="0"/>
              </a:rPr>
              <a:t>Il vettore spostamento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13" y="3276600"/>
            <a:ext cx="2749550" cy="260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600" y="3311525"/>
            <a:ext cx="2711450" cy="256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063" y="3024188"/>
            <a:ext cx="2711450" cy="287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912813" y="6096000"/>
            <a:ext cx="8281987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835025" indent="-2698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263650" indent="-20955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95450" indent="-192088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12725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84450" indent="-193675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3041650" indent="-193675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98850" indent="-193675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956050" indent="-193675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>
              <a:spcAft>
                <a:spcPct val="0"/>
              </a:spcAft>
            </a:pPr>
            <a:r>
              <a:rPr lang="it-IT" altLang="it-IT" sz="2800"/>
              <a:t>Il vettore </a:t>
            </a:r>
            <a:r>
              <a:rPr lang="it-IT" altLang="it-IT" sz="2800">
                <a:latin typeface="Symbol" panose="05050102010706020507" pitchFamily="18" charset="2"/>
              </a:rPr>
              <a:t></a:t>
            </a:r>
            <a:r>
              <a:rPr lang="it-IT" altLang="it-IT" sz="2800"/>
              <a:t>  definisce direzione, verso e lunghezza dello spostamento. </a:t>
            </a:r>
          </a:p>
        </p:txBody>
      </p:sp>
      <p:graphicFrame>
        <p:nvGraphicFramePr>
          <p:cNvPr id="7175" name="Object 10"/>
          <p:cNvGraphicFramePr>
            <a:graphicFrameLocks noChangeAspect="1"/>
          </p:cNvGraphicFramePr>
          <p:nvPr/>
        </p:nvGraphicFramePr>
        <p:xfrm>
          <a:off x="4191000" y="1401763"/>
          <a:ext cx="53181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7" imgW="215900" imgH="165100" progId="Equation.DSMT4">
                  <p:embed/>
                </p:oleObj>
              </mc:Choice>
              <mc:Fallback>
                <p:oleObj name="Equation" r:id="rId7" imgW="215900" imgH="1651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401763"/>
                        <a:ext cx="531813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11"/>
          <p:cNvGraphicFramePr>
            <a:graphicFrameLocks noChangeAspect="1"/>
          </p:cNvGraphicFramePr>
          <p:nvPr/>
        </p:nvGraphicFramePr>
        <p:xfrm>
          <a:off x="2362200" y="6127750"/>
          <a:ext cx="534988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9" imgW="215900" imgH="165100" progId="Equation.DSMT4">
                  <p:embed/>
                </p:oleObj>
              </mc:Choice>
              <mc:Fallback>
                <p:oleObj name="Equation" r:id="rId9" imgW="215900" imgH="1651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6127750"/>
                        <a:ext cx="534988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8820150" cy="1981200"/>
          </a:xfrm>
        </p:spPr>
        <p:txBody>
          <a:bodyPr/>
          <a:lstStyle/>
          <a:p>
            <a:pPr eaLnBrk="1">
              <a:lnSpc>
                <a:spcPct val="83000"/>
              </a:lnSpc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r>
              <a:rPr lang="it-IT" altLang="it-IT" smtClean="0"/>
              <a:t>Lo spostamento di un punto materiale durante un intervallo di tempo sempre più piccolo diventa un vettore </a:t>
            </a:r>
            <a:r>
              <a:rPr lang="it-IT" altLang="it-IT" smtClean="0">
                <a:solidFill>
                  <a:srgbClr val="DC2300"/>
                </a:solidFill>
              </a:rPr>
              <a:t>tangente</a:t>
            </a:r>
            <a:r>
              <a:rPr lang="it-IT" altLang="it-IT" smtClean="0"/>
              <a:t> alla traiettoria.</a:t>
            </a:r>
          </a:p>
          <a:p>
            <a:pPr eaLnBrk="1">
              <a:lnSpc>
                <a:spcPct val="83000"/>
              </a:lnSpc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endParaRPr lang="it-IT" altLang="it-IT" smtClean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175" y="5659438"/>
            <a:ext cx="2220913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25" y="2133600"/>
            <a:ext cx="3203575" cy="217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713" y="2209800"/>
            <a:ext cx="3468687" cy="270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4191000"/>
            <a:ext cx="3317875" cy="264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336550" y="84138"/>
            <a:ext cx="9407525" cy="1068387"/>
          </a:xfrm>
        </p:spPr>
        <p:txBody>
          <a:bodyPr/>
          <a:lstStyle/>
          <a:p>
            <a:pPr eaLnBrk="1">
              <a:lnSpc>
                <a:spcPct val="100000"/>
              </a:lnSpc>
              <a:tabLst>
                <a:tab pos="374650" algn="l"/>
                <a:tab pos="822325" algn="l"/>
                <a:tab pos="1271588" algn="l"/>
                <a:tab pos="1720850" algn="l"/>
                <a:tab pos="2170113" algn="l"/>
                <a:tab pos="2619375" algn="l"/>
                <a:tab pos="3067050" algn="l"/>
                <a:tab pos="3517900" algn="l"/>
                <a:tab pos="3967163" algn="l"/>
                <a:tab pos="4416425" algn="l"/>
                <a:tab pos="4864100" algn="l"/>
                <a:tab pos="5314950" algn="l"/>
                <a:tab pos="5764213" algn="l"/>
                <a:tab pos="6211888" algn="l"/>
                <a:tab pos="6661150" algn="l"/>
                <a:tab pos="7112000" algn="l"/>
                <a:tab pos="7561263" algn="l"/>
                <a:tab pos="8008938" algn="l"/>
                <a:tab pos="8459788" algn="l"/>
                <a:tab pos="8909050" algn="l"/>
                <a:tab pos="9356725" algn="l"/>
              </a:tabLst>
            </a:pPr>
            <a:r>
              <a:rPr lang="it-IT" altLang="it-IT" sz="3200" smtClean="0">
                <a:solidFill>
                  <a:srgbClr val="E60000"/>
                </a:solidFill>
                <a:latin typeface="Arial Black" panose="020B0A04020102020204" pitchFamily="34" charset="0"/>
              </a:rPr>
              <a:t>2. </a:t>
            </a:r>
            <a:r>
              <a:rPr lang="it-IT" altLang="it-IT" sz="3200" smtClean="0">
                <a:solidFill>
                  <a:srgbClr val="006B6B"/>
                </a:solidFill>
                <a:latin typeface="Arial Black" panose="020B0A04020102020204" pitchFamily="34" charset="0"/>
              </a:rPr>
              <a:t>Il vettore velocità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813" y="4343400"/>
            <a:ext cx="3392487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488950" y="762000"/>
            <a:ext cx="9188450" cy="469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1" tIns="46795" rIns="89991" bIns="46795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22313" indent="-265113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409700" indent="-2667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2100263" indent="-27146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782888" indent="-325438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32400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36972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41544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4611688" indent="-3254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it-IT" altLang="it-IT"/>
              <a:t>Nel moto di un punto materiale sul piano, le informazioni che riguardano la velocità sono:</a:t>
            </a:r>
          </a:p>
          <a:p>
            <a:pPr eaLnBrk="1">
              <a:buFont typeface="Times" panose="02020603050405020304" pitchFamily="18" charset="0"/>
              <a:buChar char="•"/>
            </a:pPr>
            <a:r>
              <a:rPr lang="it-IT" altLang="it-IT"/>
              <a:t> la </a:t>
            </a:r>
            <a:r>
              <a:rPr lang="it-IT" altLang="it-IT">
                <a:solidFill>
                  <a:srgbClr val="DC2300"/>
                </a:solidFill>
              </a:rPr>
              <a:t>direzione</a:t>
            </a:r>
            <a:r>
              <a:rPr lang="it-IT" altLang="it-IT"/>
              <a:t> (nella figura, la retta Bologna-Faenza);</a:t>
            </a:r>
          </a:p>
          <a:p>
            <a:pPr eaLnBrk="1">
              <a:buFont typeface="Times" panose="02020603050405020304" pitchFamily="18" charset="0"/>
              <a:buChar char="•"/>
            </a:pPr>
            <a:r>
              <a:rPr lang="it-IT" altLang="it-IT"/>
              <a:t> il </a:t>
            </a:r>
            <a:r>
              <a:rPr lang="it-IT" altLang="it-IT">
                <a:solidFill>
                  <a:srgbClr val="DC2300"/>
                </a:solidFill>
              </a:rPr>
              <a:t>verso</a:t>
            </a:r>
            <a:r>
              <a:rPr lang="it-IT" altLang="it-IT"/>
              <a:t> (da Faenza a Bologna);</a:t>
            </a:r>
          </a:p>
          <a:p>
            <a:pPr eaLnBrk="1">
              <a:buFont typeface="Times" panose="02020603050405020304" pitchFamily="18" charset="0"/>
              <a:buChar char="•"/>
            </a:pPr>
            <a:r>
              <a:rPr lang="it-IT" altLang="it-IT"/>
              <a:t> il valore, o </a:t>
            </a:r>
            <a:r>
              <a:rPr lang="it-IT" altLang="it-IT">
                <a:solidFill>
                  <a:srgbClr val="DC2300"/>
                </a:solidFill>
              </a:rPr>
              <a:t>modulo</a:t>
            </a:r>
            <a:r>
              <a:rPr lang="it-IT" altLang="it-IT"/>
              <a:t>, della velocità (30 km/h).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336550" y="84138"/>
            <a:ext cx="9407525" cy="1068387"/>
          </a:xfrm>
        </p:spPr>
        <p:txBody>
          <a:bodyPr/>
          <a:lstStyle/>
          <a:p>
            <a:pPr eaLnBrk="1">
              <a:lnSpc>
                <a:spcPct val="100000"/>
              </a:lnSpc>
              <a:tabLst>
                <a:tab pos="374650" algn="l"/>
                <a:tab pos="822325" algn="l"/>
                <a:tab pos="1271588" algn="l"/>
                <a:tab pos="1720850" algn="l"/>
                <a:tab pos="2170113" algn="l"/>
                <a:tab pos="2619375" algn="l"/>
                <a:tab pos="3067050" algn="l"/>
                <a:tab pos="3517900" algn="l"/>
                <a:tab pos="3967163" algn="l"/>
                <a:tab pos="4416425" algn="l"/>
                <a:tab pos="4864100" algn="l"/>
                <a:tab pos="5314950" algn="l"/>
                <a:tab pos="5764213" algn="l"/>
                <a:tab pos="6211888" algn="l"/>
                <a:tab pos="6661150" algn="l"/>
                <a:tab pos="7112000" algn="l"/>
                <a:tab pos="7561263" algn="l"/>
                <a:tab pos="8008938" algn="l"/>
                <a:tab pos="8459788" algn="l"/>
                <a:tab pos="8909050" algn="l"/>
                <a:tab pos="9356725" algn="l"/>
              </a:tabLst>
            </a:pPr>
            <a:r>
              <a:rPr lang="it-IT" altLang="it-IT" sz="3200" smtClean="0">
                <a:solidFill>
                  <a:srgbClr val="006B6B"/>
                </a:solidFill>
                <a:latin typeface="Arial Black" panose="020B0A04020102020204" pitchFamily="34" charset="0"/>
              </a:rPr>
              <a:t>Il vettore velocità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15988"/>
            <a:ext cx="9186863" cy="4695825"/>
          </a:xfrm>
        </p:spPr>
        <p:txBody>
          <a:bodyPr/>
          <a:lstStyle/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r>
              <a:rPr lang="it-IT" altLang="it-IT" smtClean="0"/>
              <a:t>Quindi la velocità è un vettore (il cui punto di applicazione non è rilevante) definito come:</a:t>
            </a:r>
          </a:p>
        </p:txBody>
      </p: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25" y="2058988"/>
            <a:ext cx="8382000" cy="227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539750" y="4859338"/>
            <a:ext cx="7740650" cy="143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835025" indent="-2698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263650" indent="-20955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95450" indent="-192088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12725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84450" indent="-193675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3041650" indent="-193675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98850" indent="-193675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956050" indent="-193675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100000"/>
              </a:lnSpc>
              <a:spcAft>
                <a:spcPct val="0"/>
              </a:spcAft>
              <a:buFont typeface="Wingdings" panose="05000000000000000000" pitchFamily="2" charset="2"/>
              <a:buChar char=""/>
            </a:pPr>
            <a:r>
              <a:rPr lang="it-IT" altLang="it-IT"/>
              <a:t> </a:t>
            </a:r>
            <a:r>
              <a:rPr lang="it-IT" altLang="it-IT">
                <a:latin typeface="Symbol" panose="05050102010706020507" pitchFamily="18" charset="2"/>
              </a:rPr>
              <a:t></a:t>
            </a:r>
            <a:r>
              <a:rPr lang="it-IT" altLang="it-IT" i="1"/>
              <a:t>t</a:t>
            </a:r>
            <a:r>
              <a:rPr lang="it-IT" altLang="it-IT"/>
              <a:t> finito: </a:t>
            </a:r>
            <a:r>
              <a:rPr lang="it-IT" altLang="it-IT">
                <a:solidFill>
                  <a:srgbClr val="DC2300"/>
                </a:solidFill>
              </a:rPr>
              <a:t>velocità media</a:t>
            </a:r>
          </a:p>
          <a:p>
            <a:pPr eaLnBrk="1">
              <a:lnSpc>
                <a:spcPct val="100000"/>
              </a:lnSpc>
              <a:spcAft>
                <a:spcPct val="0"/>
              </a:spcAft>
              <a:buFont typeface="Wingdings" panose="05000000000000000000" pitchFamily="2" charset="2"/>
              <a:buChar char=""/>
            </a:pPr>
            <a:r>
              <a:rPr lang="it-IT" altLang="it-IT"/>
              <a:t> </a:t>
            </a:r>
            <a:r>
              <a:rPr lang="it-IT" altLang="it-IT">
                <a:latin typeface="Symbol" panose="05050102010706020507" pitchFamily="18" charset="2"/>
              </a:rPr>
              <a:t></a:t>
            </a:r>
            <a:r>
              <a:rPr lang="it-IT" altLang="it-IT" i="1"/>
              <a:t>t</a:t>
            </a:r>
            <a:r>
              <a:rPr lang="it-IT" altLang="it-IT"/>
              <a:t> </a:t>
            </a:r>
            <a:r>
              <a:rPr lang="it-IT" altLang="it-IT" smtClean="0"/>
              <a:t>-&gt; 0</a:t>
            </a:r>
            <a:r>
              <a:rPr lang="it-IT" altLang="it-IT" smtClean="0"/>
              <a:t>: </a:t>
            </a:r>
            <a:r>
              <a:rPr lang="it-IT" altLang="it-IT">
                <a:solidFill>
                  <a:srgbClr val="DC2300"/>
                </a:solidFill>
              </a:rPr>
              <a:t>velocità istantanea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900113"/>
            <a:ext cx="9359900" cy="6119812"/>
          </a:xfrm>
        </p:spPr>
        <p:txBody>
          <a:bodyPr/>
          <a:lstStyle/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r>
              <a:rPr lang="it-IT" altLang="it-IT" smtClean="0"/>
              <a:t>Il vettore velocità media è ottenuto dividendo il vettore spostamento per </a:t>
            </a:r>
            <a:r>
              <a:rPr lang="it-IT" altLang="it-IT" smtClean="0">
                <a:latin typeface="Symbol" panose="05050102010706020507" pitchFamily="18" charset="2"/>
              </a:rPr>
              <a:t></a:t>
            </a:r>
            <a:r>
              <a:rPr lang="it-IT" altLang="it-IT" smtClean="0"/>
              <a:t>t:</a:t>
            </a:r>
          </a:p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endParaRPr lang="it-IT" altLang="it-IT" smtClean="0"/>
          </a:p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endParaRPr lang="it-IT" altLang="it-IT" smtClean="0"/>
          </a:p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endParaRPr lang="it-IT" altLang="it-IT" smtClean="0"/>
          </a:p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r>
              <a:rPr lang="it-IT" altLang="it-IT" smtClean="0"/>
              <a:t>Perciò ha sempre il verso e la direzione dello spostamento e la velocità istantanea è tangente alla traiettoria.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828800"/>
            <a:ext cx="6718300" cy="206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088" y="5029200"/>
            <a:ext cx="4224337" cy="157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336550" y="84138"/>
            <a:ext cx="9407525" cy="1068387"/>
          </a:xfrm>
        </p:spPr>
        <p:txBody>
          <a:bodyPr/>
          <a:lstStyle/>
          <a:p>
            <a:pPr eaLnBrk="1">
              <a:lnSpc>
                <a:spcPct val="100000"/>
              </a:lnSpc>
              <a:tabLst>
                <a:tab pos="374650" algn="l"/>
                <a:tab pos="822325" algn="l"/>
                <a:tab pos="1271588" algn="l"/>
                <a:tab pos="1720850" algn="l"/>
                <a:tab pos="2170113" algn="l"/>
                <a:tab pos="2619375" algn="l"/>
                <a:tab pos="3067050" algn="l"/>
                <a:tab pos="3517900" algn="l"/>
                <a:tab pos="3967163" algn="l"/>
                <a:tab pos="4416425" algn="l"/>
                <a:tab pos="4864100" algn="l"/>
                <a:tab pos="5314950" algn="l"/>
                <a:tab pos="5764213" algn="l"/>
                <a:tab pos="6211888" algn="l"/>
                <a:tab pos="6661150" algn="l"/>
                <a:tab pos="7112000" algn="l"/>
                <a:tab pos="7561263" algn="l"/>
                <a:tab pos="8008938" algn="l"/>
                <a:tab pos="8459788" algn="l"/>
                <a:tab pos="8909050" algn="l"/>
                <a:tab pos="9356725" algn="l"/>
              </a:tabLst>
            </a:pPr>
            <a:r>
              <a:rPr lang="it-IT" altLang="it-IT" sz="3200" smtClean="0">
                <a:solidFill>
                  <a:srgbClr val="E60000"/>
                </a:solidFill>
                <a:latin typeface="Arial Black" panose="020B0A04020102020204" pitchFamily="34" charset="0"/>
              </a:rPr>
              <a:t>3. </a:t>
            </a:r>
            <a:r>
              <a:rPr lang="it-IT" altLang="it-IT" sz="3200" smtClean="0">
                <a:solidFill>
                  <a:srgbClr val="006B6B"/>
                </a:solidFill>
                <a:latin typeface="Arial Black" panose="020B0A04020102020204" pitchFamily="34" charset="0"/>
              </a:rPr>
              <a:t>Il vettore accelerazione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9180513" cy="6119813"/>
          </a:xfrm>
        </p:spPr>
        <p:txBody>
          <a:bodyPr/>
          <a:lstStyle/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r>
              <a:rPr lang="it-IT" altLang="it-IT" smtClean="0"/>
              <a:t>Definiamo il vettore accelerazione come:</a:t>
            </a:r>
          </a:p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endParaRPr lang="it-IT" altLang="it-IT" smtClean="0"/>
          </a:p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endParaRPr lang="it-IT" altLang="it-IT" smtClean="0"/>
          </a:p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endParaRPr lang="it-IT" altLang="it-IT" smtClean="0"/>
          </a:p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endParaRPr lang="it-IT" altLang="it-IT" smtClean="0"/>
          </a:p>
          <a:p>
            <a:pPr eaLnBrk="1"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r>
              <a:rPr lang="it-IT" altLang="it-IT" smtClean="0">
                <a:latin typeface="Symbol" panose="05050102010706020507" pitchFamily="18" charset="2"/>
              </a:rPr>
              <a:t></a:t>
            </a:r>
            <a:r>
              <a:rPr lang="it-IT" altLang="it-IT" i="1" smtClean="0"/>
              <a:t>t</a:t>
            </a:r>
            <a:r>
              <a:rPr lang="it-IT" altLang="it-IT" smtClean="0"/>
              <a:t> finito: </a:t>
            </a:r>
            <a:r>
              <a:rPr lang="it-IT" altLang="it-IT" smtClean="0">
                <a:solidFill>
                  <a:srgbClr val="DC2300"/>
                </a:solidFill>
              </a:rPr>
              <a:t>accelerazione media</a:t>
            </a:r>
          </a:p>
          <a:p>
            <a:pPr eaLnBrk="1">
              <a:buFont typeface="Wingdings" panose="05000000000000000000" pitchFamily="2" charset="2"/>
              <a:buChar char=""/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r>
              <a:rPr lang="it-IT" altLang="it-IT" smtClean="0">
                <a:latin typeface="Symbol" panose="05050102010706020507" pitchFamily="18" charset="2"/>
              </a:rPr>
              <a:t></a:t>
            </a:r>
            <a:r>
              <a:rPr lang="it-IT" altLang="it-IT" i="1" smtClean="0"/>
              <a:t>t</a:t>
            </a:r>
            <a:r>
              <a:rPr lang="it-IT" altLang="it-IT" smtClean="0"/>
              <a:t> </a:t>
            </a:r>
            <a:r>
              <a:rPr lang="it-IT" altLang="it-IT" sz="2000" smtClean="0">
                <a:sym typeface="Wingdings" panose="05000000000000000000" pitchFamily="2" charset="2"/>
              </a:rPr>
              <a:t></a:t>
            </a:r>
            <a:r>
              <a:rPr lang="it-IT" altLang="it-IT" smtClean="0">
                <a:sym typeface="Wingdings" panose="05000000000000000000" pitchFamily="2" charset="2"/>
              </a:rPr>
              <a:t> 0</a:t>
            </a:r>
            <a:r>
              <a:rPr lang="it-IT" altLang="it-IT" smtClean="0"/>
              <a:t>: </a:t>
            </a:r>
            <a:r>
              <a:rPr lang="it-IT" altLang="it-IT" smtClean="0">
                <a:solidFill>
                  <a:srgbClr val="DC2300"/>
                </a:solidFill>
              </a:rPr>
              <a:t>accelerazione </a:t>
            </a:r>
            <a:r>
              <a:rPr lang="it-IT" altLang="it-IT" smtClean="0">
                <a:solidFill>
                  <a:srgbClr val="DC2300"/>
                </a:solidFill>
              </a:rPr>
              <a:t>istantanea</a:t>
            </a:r>
            <a:endParaRPr lang="it-IT" altLang="it-IT" smtClean="0">
              <a:solidFill>
                <a:srgbClr val="DC2300"/>
              </a:solidFill>
            </a:endParaRPr>
          </a:p>
        </p:txBody>
      </p:sp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800225"/>
            <a:ext cx="9024938" cy="218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336550" y="84138"/>
            <a:ext cx="9407525" cy="1068387"/>
          </a:xfrm>
        </p:spPr>
        <p:txBody>
          <a:bodyPr/>
          <a:lstStyle/>
          <a:p>
            <a:pPr eaLnBrk="1">
              <a:lnSpc>
                <a:spcPct val="100000"/>
              </a:lnSpc>
              <a:tabLst>
                <a:tab pos="374650" algn="l"/>
                <a:tab pos="822325" algn="l"/>
                <a:tab pos="1271588" algn="l"/>
                <a:tab pos="1720850" algn="l"/>
                <a:tab pos="2170113" algn="l"/>
                <a:tab pos="2619375" algn="l"/>
                <a:tab pos="3067050" algn="l"/>
                <a:tab pos="3517900" algn="l"/>
                <a:tab pos="3967163" algn="l"/>
                <a:tab pos="4416425" algn="l"/>
                <a:tab pos="4864100" algn="l"/>
                <a:tab pos="5314950" algn="l"/>
                <a:tab pos="5764213" algn="l"/>
                <a:tab pos="6211888" algn="l"/>
                <a:tab pos="6661150" algn="l"/>
                <a:tab pos="7112000" algn="l"/>
                <a:tab pos="7561263" algn="l"/>
                <a:tab pos="8008938" algn="l"/>
                <a:tab pos="8459788" algn="l"/>
                <a:tab pos="8909050" algn="l"/>
                <a:tab pos="9356725" algn="l"/>
              </a:tabLst>
            </a:pPr>
            <a:r>
              <a:rPr lang="it-IT" altLang="it-IT" sz="2800" smtClean="0">
                <a:solidFill>
                  <a:srgbClr val="006B6B"/>
                </a:solidFill>
                <a:latin typeface="Arial Black" panose="020B0A04020102020204" pitchFamily="34" charset="0"/>
              </a:rPr>
              <a:t>Direzione e verso del vettore accelerazione</a:t>
            </a:r>
            <a:endParaRPr lang="it-IT" altLang="it-IT" sz="3200" smtClean="0">
              <a:solidFill>
                <a:srgbClr val="006B6B"/>
              </a:solidFill>
              <a:latin typeface="Arial Black" panose="020B0A04020102020204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9180513" cy="6119813"/>
          </a:xfrm>
        </p:spPr>
        <p:txBody>
          <a:bodyPr/>
          <a:lstStyle/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r>
              <a:rPr lang="it-IT" altLang="it-IT" smtClean="0"/>
              <a:t>In un moto su una curva, il vettore accelerazione è diretto sempre verso l'interno della curva.</a:t>
            </a:r>
          </a:p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endParaRPr lang="it-IT" altLang="it-IT" smtClean="0"/>
          </a:p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endParaRPr lang="it-IT" altLang="it-IT" smtClean="0"/>
          </a:p>
          <a:p>
            <a:pPr eaLnBrk="1">
              <a:tabLst>
                <a:tab pos="46038" algn="l"/>
                <a:tab pos="495300" algn="l"/>
                <a:tab pos="944563" algn="l"/>
                <a:tab pos="1392238" algn="l"/>
                <a:tab pos="1843088" algn="l"/>
                <a:tab pos="2292350" algn="l"/>
                <a:tab pos="2741613" algn="l"/>
                <a:tab pos="3189288" algn="l"/>
                <a:tab pos="3640138" algn="l"/>
                <a:tab pos="4089400" algn="l"/>
                <a:tab pos="4537075" algn="l"/>
                <a:tab pos="4987925" algn="l"/>
                <a:tab pos="5437188" algn="l"/>
                <a:tab pos="5886450" algn="l"/>
                <a:tab pos="6334125" algn="l"/>
                <a:tab pos="6784975" algn="l"/>
                <a:tab pos="7234238" algn="l"/>
                <a:tab pos="7681913" algn="l"/>
                <a:tab pos="8131175" algn="l"/>
                <a:tab pos="8582025" algn="l"/>
                <a:tab pos="8686800" algn="l"/>
              </a:tabLst>
            </a:pPr>
            <a:endParaRPr lang="it-IT" altLang="it-IT" smtClean="0"/>
          </a:p>
        </p:txBody>
      </p:sp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079750"/>
            <a:ext cx="2598737" cy="260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46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450" y="2697163"/>
            <a:ext cx="2938463" cy="309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46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3060700"/>
            <a:ext cx="2259012" cy="275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zione vuo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anose="05000000000000000000" pitchFamily="2" charset="2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anose="05000000000000000000" pitchFamily="2" charset="2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601</Words>
  <Application>Microsoft Office PowerPoint</Application>
  <PresentationFormat>Personalizzato</PresentationFormat>
  <Paragraphs>83</Paragraphs>
  <Slides>16</Slides>
  <Notes>16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6" baseType="lpstr">
      <vt:lpstr>Arial</vt:lpstr>
      <vt:lpstr>Arial Black</vt:lpstr>
      <vt:lpstr>Lucida Sans Unicode</vt:lpstr>
      <vt:lpstr>Symbol</vt:lpstr>
      <vt:lpstr>Times</vt:lpstr>
      <vt:lpstr>Times New Roman</vt:lpstr>
      <vt:lpstr>Verdana</vt:lpstr>
      <vt:lpstr>Wingdings</vt:lpstr>
      <vt:lpstr>Presentazione vuota</vt:lpstr>
      <vt:lpstr>Equation</vt:lpstr>
      <vt:lpstr>1. Vettore posizione e vettore spostamento</vt:lpstr>
      <vt:lpstr>Vettore posizione e vettore spostamento</vt:lpstr>
      <vt:lpstr>Il vettore spostamento</vt:lpstr>
      <vt:lpstr>Presentazione standard di PowerPoint</vt:lpstr>
      <vt:lpstr>2. Il vettore velocità</vt:lpstr>
      <vt:lpstr>Il vettore velocità</vt:lpstr>
      <vt:lpstr>Presentazione standard di PowerPoint</vt:lpstr>
      <vt:lpstr>3. Il vettore accelerazione</vt:lpstr>
      <vt:lpstr>Direzione e verso del vettore accelerazione</vt:lpstr>
      <vt:lpstr>Direzione e verso del vettore accelerazione</vt:lpstr>
      <vt:lpstr>4. Il moto circolare uniforme</vt:lpstr>
      <vt:lpstr>Direzione del vettore velocità</vt:lpstr>
      <vt:lpstr>Periodo e frequenza</vt:lpstr>
      <vt:lpstr>Il valore della velocità istantanea</vt:lpstr>
      <vt:lpstr>5. La velocità angolare</vt:lpstr>
      <vt:lpstr>La velocità angolare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Unità 6</dc:title>
  <dc:creator>Simona Graziadei</dc:creator>
  <cp:lastModifiedBy>Ferruccio</cp:lastModifiedBy>
  <cp:revision>45</cp:revision>
  <dcterms:modified xsi:type="dcterms:W3CDTF">2017-03-05T18:12:03Z</dcterms:modified>
</cp:coreProperties>
</file>