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5"/>
  </p:notesMasterIdLst>
  <p:sldIdLst>
    <p:sldId id="257" r:id="rId2"/>
    <p:sldId id="258" r:id="rId3"/>
    <p:sldId id="283" r:id="rId4"/>
    <p:sldId id="259" r:id="rId5"/>
    <p:sldId id="260" r:id="rId6"/>
    <p:sldId id="261" r:id="rId7"/>
    <p:sldId id="263" r:id="rId8"/>
    <p:sldId id="265" r:id="rId9"/>
    <p:sldId id="284" r:id="rId10"/>
    <p:sldId id="266" r:id="rId11"/>
    <p:sldId id="267" r:id="rId12"/>
    <p:sldId id="274" r:id="rId13"/>
    <p:sldId id="285" r:id="rId14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517" autoAdjust="0"/>
    <p:restoredTop sz="95332" autoAdjust="0"/>
  </p:normalViewPr>
  <p:slideViewPr>
    <p:cSldViewPr>
      <p:cViewPr varScale="1">
        <p:scale>
          <a:sx n="80" d="100"/>
          <a:sy n="80" d="100"/>
        </p:scale>
        <p:origin x="2021" y="62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0" y="-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3" name="Rectangle 1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9663" y="812800"/>
            <a:ext cx="5321300" cy="399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84" name="Rectangle 1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smtClean="0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639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it-IT" altLang="it-IT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639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it-IT" altLang="it-IT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5238"/>
            <a:ext cx="32639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it-IT" altLang="it-IT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5238"/>
            <a:ext cx="32639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2E2C09E2-781F-453E-9F8E-D97468071976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17375E7-BB2C-4AC7-8709-34986CEEFFE2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C54E197-8FB4-48B8-8C4A-0A9554FA6344}" type="slidenum">
              <a:rPr lang="it-IT" altLang="it-IT"/>
              <a:pPr/>
              <a:t>12</a:t>
            </a:fld>
            <a:endParaRPr lang="it-IT" altLang="it-IT"/>
          </a:p>
        </p:txBody>
      </p:sp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3358EA3-AAF2-43A9-A485-E44CA85C4949}" type="slidenum">
              <a:rPr lang="it-IT" altLang="it-IT" smtClean="0"/>
              <a:pPr/>
              <a:t>13</a:t>
            </a:fld>
            <a:endParaRPr lang="it-IT" altLang="it-IT" smtClean="0"/>
          </a:p>
        </p:txBody>
      </p:sp>
      <p:sp>
        <p:nvSpPr>
          <p:cNvPr id="56323" name="Text Box 2"/>
          <p:cNvSpPr txBox="1">
            <a:spLocks noChangeArrowheads="1"/>
          </p:cNvSpPr>
          <p:nvPr/>
        </p:nvSpPr>
        <p:spPr bwMode="auto">
          <a:xfrm>
            <a:off x="1157288" y="933450"/>
            <a:ext cx="4352925" cy="336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/>
          </p:nvPr>
        </p:nvSpPr>
        <p:spPr>
          <a:xfrm>
            <a:off x="1031875" y="4622800"/>
            <a:ext cx="4608513" cy="373538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4053854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33EF56-F6CA-4BAD-B1AB-BFFDCAA54FD9}" type="slidenum">
              <a:rPr lang="it-IT" altLang="it-IT"/>
              <a:pPr/>
              <a:t>2</a:t>
            </a:fld>
            <a:endParaRPr lang="it-IT" altLang="it-IT"/>
          </a:p>
        </p:txBody>
      </p:sp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48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C3D5FC-9470-452C-A578-C0EFD0CB78CB}" type="slidenum">
              <a:rPr lang="it-IT" altLang="it-IT"/>
              <a:pPr/>
              <a:t>4</a:t>
            </a:fld>
            <a:endParaRPr lang="it-IT" altLang="it-IT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58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38D299B-60CD-47E5-94B1-DF2F7CA977D9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68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05B6D78-6037-4579-AFF3-8AEECC5EEE51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B2E8D95-2861-4EAD-AD30-F3191EC19FF9}" type="slidenum">
              <a:rPr lang="it-IT" altLang="it-IT"/>
              <a:pPr/>
              <a:t>7</a:t>
            </a:fld>
            <a:endParaRPr lang="it-IT" altLang="it-IT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6BA2ED-0F5F-4648-A7C0-BD35C511093B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76E6307-D734-4EA3-B2CF-31244FCF811C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30E13EC-93CF-4773-BF21-6DDB2C6DE07D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5327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3089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45363" y="84138"/>
            <a:ext cx="2335212" cy="723265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34963" y="84138"/>
            <a:ext cx="6858000" cy="72326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3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8035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16060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34963" y="755650"/>
            <a:ext cx="4595812" cy="65611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83175" y="755650"/>
            <a:ext cx="4597400" cy="65611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3810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449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460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049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0644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709365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34963" y="84138"/>
            <a:ext cx="9345612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963" y="755650"/>
            <a:ext cx="9345612" cy="656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336550" y="671513"/>
            <a:ext cx="9407525" cy="1587"/>
          </a:xfrm>
          <a:prstGeom prst="line">
            <a:avLst/>
          </a:prstGeom>
          <a:noFill/>
          <a:ln w="50760">
            <a:solidFill>
              <a:srgbClr val="637BB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auto">
          <a:xfrm>
            <a:off x="152400" y="7177088"/>
            <a:ext cx="2033588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>
            <a:spAutoFit/>
          </a:bodyPr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800">
                <a:solidFill>
                  <a:schemeClr val="tx1"/>
                </a:solidFill>
                <a:latin typeface="Verdana" panose="020B0604030504040204" pitchFamily="34" charset="0"/>
              </a:rPr>
              <a:t>Copyright © 2908 Zanichelli editore</a:t>
            </a:r>
          </a:p>
        </p:txBody>
      </p:sp>
      <p:pic>
        <p:nvPicPr>
          <p:cNvPr id="2056" name="Picture 8" descr="logo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7008813"/>
            <a:ext cx="2124075" cy="38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Rectangle 9"/>
          <p:cNvSpPr>
            <a:spLocks noChangeArrowheads="1"/>
          </p:cNvSpPr>
          <p:nvPr userDrawn="1"/>
        </p:nvSpPr>
        <p:spPr bwMode="auto">
          <a:xfrm>
            <a:off x="3276600" y="7177088"/>
            <a:ext cx="24622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>
            <a:spAutoFit/>
          </a:bodyPr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800">
                <a:solidFill>
                  <a:schemeClr val="tx1"/>
                </a:solidFill>
                <a:latin typeface="Verdana" panose="020B0604030504040204" pitchFamily="34" charset="0"/>
              </a:rPr>
              <a:t>Ugo Amaldi - Immagini della fisica di Amaldi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2pPr>
      <a:lvl3pPr marL="1143000" indent="-230188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9pPr>
    </p:titleStyle>
    <p:bodyStyle>
      <a:lvl1pPr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65175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84275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3375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13" y="2333625"/>
            <a:ext cx="3735387" cy="270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2289175"/>
            <a:ext cx="3611562" cy="274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720725" y="5219700"/>
            <a:ext cx="3959225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400"/>
              <a:t>Grafico spazio-tempo del moto rettilineo uniforme di un'automobile.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508625" y="5170488"/>
            <a:ext cx="3959225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400"/>
              <a:t>Grafico spazio-tempo del moto rettilineo vario di una palla da basket che rimbalza.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431800" y="755501"/>
            <a:ext cx="6558206" cy="1122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>
                <a:solidFill>
                  <a:schemeClr val="tx1"/>
                </a:solidFill>
              </a:rPr>
              <a:t>Slides</a:t>
            </a:r>
            <a:r>
              <a:rPr lang="it-IT" dirty="0" smtClean="0">
                <a:solidFill>
                  <a:schemeClr val="tx1"/>
                </a:solidFill>
              </a:rPr>
              <a:t> scelte e rielaborate da</a:t>
            </a:r>
            <a:r>
              <a:rPr lang="it-IT" dirty="0">
                <a:solidFill>
                  <a:schemeClr val="tx1"/>
                </a:solidFill>
              </a:rPr>
              <a:t>: </a:t>
            </a:r>
            <a:r>
              <a:rPr lang="it-IT" dirty="0" smtClean="0">
                <a:solidFill>
                  <a:schemeClr val="tx1"/>
                </a:solidFill>
              </a:rPr>
              <a:t>sito web Zanichelli</a:t>
            </a:r>
          </a:p>
          <a:p>
            <a:r>
              <a:rPr lang="it-IT" dirty="0">
                <a:solidFill>
                  <a:schemeClr val="tx1"/>
                </a:solidFill>
              </a:rPr>
              <a:t>http://slideplayer.it/slide/191039/</a:t>
            </a:r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http</a:t>
            </a:r>
            <a:r>
              <a:rPr lang="it-IT" dirty="0">
                <a:solidFill>
                  <a:schemeClr val="tx1"/>
                </a:solidFill>
              </a:rPr>
              <a:t>://megaslides.net/doc/729458/cinematica--moto-accelerato</a:t>
            </a:r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>
                <a:solidFill>
                  <a:schemeClr val="tx1"/>
                </a:solidFill>
              </a:rPr>
              <a:t>http://www.pd.infn.it/~fgaspari/lezioni_informatica/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body"/>
          </p:nvPr>
        </p:nvSpPr>
        <p:spPr>
          <a:xfrm>
            <a:off x="609600" y="1163638"/>
            <a:ext cx="9110663" cy="5856287"/>
          </a:xfrm>
          <a:ln/>
        </p:spPr>
        <p:txBody>
          <a:bodyPr lIns="0" tIns="0" rIns="0" bIns="0"/>
          <a:lstStyle/>
          <a:p>
            <a:pPr algn="just">
              <a:spcBef>
                <a:spcPts val="1425"/>
              </a:spcBef>
              <a:spcAft>
                <a:spcPts val="1425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it-IT" altLang="it-IT" sz="3200"/>
              <a:t>E' il moto di un punto materiale che si muove lungo una traiettoria rettilinea, con accelerazione costante nel tempo.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36550" y="85725"/>
            <a:ext cx="94075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it-IT" altLang="it-IT" sz="2800">
                <a:solidFill>
                  <a:srgbClr val="E60000"/>
                </a:solidFill>
                <a:latin typeface="Arial Black" panose="020B0A04020102020204" pitchFamily="34" charset="0"/>
              </a:rPr>
              <a:t>5. </a:t>
            </a:r>
            <a:r>
              <a:rPr lang="it-IT" altLang="it-IT" sz="2800">
                <a:solidFill>
                  <a:srgbClr val="00664D"/>
                </a:solidFill>
                <a:latin typeface="Arial Black" panose="020B0A04020102020204" pitchFamily="34" charset="0"/>
              </a:rPr>
              <a:t>Il moto rettilineo uniformemente accelerato</a:t>
            </a:r>
            <a:endParaRPr lang="it-IT" altLang="it-IT" sz="3200">
              <a:solidFill>
                <a:srgbClr val="00664D"/>
              </a:solidFill>
              <a:latin typeface="Arial Black" panose="020B0A04020102020204" pitchFamily="34" charset="0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90813"/>
            <a:ext cx="4787900" cy="360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20725" y="3060700"/>
            <a:ext cx="3600450" cy="247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800"/>
              <a:t>Il grafico </a:t>
            </a:r>
            <a:r>
              <a:rPr lang="it-IT" altLang="it-IT" sz="2800" i="1"/>
              <a:t>v-t</a:t>
            </a:r>
            <a:r>
              <a:rPr lang="it-IT" altLang="it-IT" sz="2800"/>
              <a:t> è rappresentato da una retta, la cui pendenza è proprio l'accelerazione del moto, </a:t>
            </a:r>
            <a:r>
              <a:rPr lang="it-IT" altLang="it-IT" sz="2800" i="1"/>
              <a:t>a= </a:t>
            </a:r>
            <a:r>
              <a:rPr lang="it-IT" altLang="it-IT" sz="2800">
                <a:latin typeface="Symbol" panose="05050102010706020507" pitchFamily="18" charset="2"/>
              </a:rPr>
              <a:t></a:t>
            </a:r>
            <a:r>
              <a:rPr lang="it-IT" altLang="it-IT" sz="2800" i="1"/>
              <a:t>v/</a:t>
            </a:r>
            <a:r>
              <a:rPr lang="it-IT" altLang="it-IT" sz="2800">
                <a:latin typeface="Symbol" panose="05050102010706020507" pitchFamily="18" charset="2"/>
              </a:rPr>
              <a:t></a:t>
            </a:r>
            <a:r>
              <a:rPr lang="it-IT" altLang="it-IT" sz="2800" i="1"/>
              <a:t>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body"/>
          </p:nvPr>
        </p:nvSpPr>
        <p:spPr>
          <a:xfrm>
            <a:off x="361950" y="1458913"/>
            <a:ext cx="9358313" cy="903287"/>
          </a:xfrm>
          <a:ln/>
        </p:spPr>
        <p:txBody>
          <a:bodyPr lIns="0" tIns="0" rIns="0" bIns="0"/>
          <a:lstStyle/>
          <a:p>
            <a:pPr algn="just">
              <a:spcBef>
                <a:spcPts val="1425"/>
              </a:spcBef>
              <a:spcAft>
                <a:spcPts val="1425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it-IT" altLang="it-IT" sz="3200"/>
              <a:t>Nel caso in figura: 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36550" y="85725"/>
            <a:ext cx="94075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it-IT" altLang="it-IT" sz="2800">
                <a:solidFill>
                  <a:srgbClr val="00664D"/>
                </a:solidFill>
                <a:latin typeface="Arial Black" panose="020B0A04020102020204" pitchFamily="34" charset="0"/>
              </a:rPr>
              <a:t>Il moto rettilineo uniformemente accelerato</a:t>
            </a:r>
            <a:endParaRPr lang="it-IT" altLang="it-IT" sz="3200">
              <a:solidFill>
                <a:srgbClr val="00664D"/>
              </a:solidFill>
              <a:latin typeface="Arial Black" panose="020B0A04020102020204" pitchFamily="34" charset="0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08288"/>
            <a:ext cx="4968875" cy="374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20725" y="2743200"/>
            <a:ext cx="3600450" cy="366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800"/>
              <a:t>Nel moto rettilineo uniformemente accelerato le variazioni di velocità, </a:t>
            </a:r>
            <a:r>
              <a:rPr lang="it-IT" altLang="it-IT" sz="2800">
                <a:latin typeface="Symbol" panose="05050102010706020507" pitchFamily="18" charset="2"/>
              </a:rPr>
              <a:t></a:t>
            </a:r>
            <a:r>
              <a:rPr lang="it-IT" altLang="it-IT" sz="2800" i="1"/>
              <a:t>v</a:t>
            </a:r>
            <a:r>
              <a:rPr lang="it-IT" altLang="it-IT" sz="2800"/>
              <a:t>, sono direttamente proporzionali agli intervalli di tempo trascorsi, </a:t>
            </a:r>
            <a:r>
              <a:rPr lang="it-IT" altLang="it-IT" sz="2800">
                <a:latin typeface="Symbol" panose="05050102010706020507" pitchFamily="18" charset="2"/>
              </a:rPr>
              <a:t></a:t>
            </a:r>
            <a:r>
              <a:rPr lang="it-IT" altLang="it-IT" sz="2800" i="1"/>
              <a:t>t</a:t>
            </a:r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979488"/>
            <a:ext cx="5664200" cy="13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823192"/>
            <a:ext cx="3205163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1547589"/>
            <a:ext cx="3241675" cy="443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189" y="2195513"/>
            <a:ext cx="3241675" cy="445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egnaposto numero diapositiva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527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18954" indent="-314982">
              <a:spcBef>
                <a:spcPct val="20000"/>
              </a:spcBef>
              <a:buChar char="–"/>
              <a:defRPr sz="3086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9929" indent="-251986">
              <a:spcBef>
                <a:spcPct val="20000"/>
              </a:spcBef>
              <a:buChar char="•"/>
              <a:defRPr sz="2646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63900" indent="-251986">
              <a:spcBef>
                <a:spcPct val="20000"/>
              </a:spcBef>
              <a:buChar char="–"/>
              <a:defRPr sz="2205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7872" indent="-251986">
              <a:spcBef>
                <a:spcPct val="20000"/>
              </a:spcBef>
              <a:buChar char="»"/>
              <a:defRPr sz="2205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71844" indent="-251986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5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75815" indent="-251986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5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79787" indent="-251986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5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3758" indent="-251986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5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1622C3-E53E-4339-B6B3-6725DD2CAA81}" type="slidenum">
              <a:rPr lang="it-IT" altLang="it-IT" sz="1543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it-IT" altLang="it-IT" sz="1543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504507" y="302737"/>
            <a:ext cx="9073360" cy="285237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l" defTabSz="1111188" hangingPunct="1"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</a:tabLst>
            </a:pPr>
            <a:r>
              <a:rPr lang="it-IT" altLang="it-IT" sz="1984" b="1" dirty="0"/>
              <a:t>Cinematica del punto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507" y="773466"/>
            <a:ext cx="9073360" cy="499078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33261" rIns="0" bIns="0" numCol="1" anchor="t" anchorCtr="0" compatLnSpc="1">
            <a:prstTxWarp prst="textNoShape">
              <a:avLst/>
            </a:prstTxWarp>
          </a:bodyPr>
          <a:lstStyle/>
          <a:p>
            <a:pPr marL="475973" indent="-356980" defTabSz="1111188" hangingPunct="1"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1764" b="1" dirty="0">
                <a:solidFill>
                  <a:srgbClr val="2323DC"/>
                </a:solidFill>
              </a:rPr>
              <a:t>nota la legge oraria </a:t>
            </a:r>
            <a:r>
              <a:rPr lang="it-IT" altLang="it-IT" sz="1764" b="1" dirty="0">
                <a:solidFill>
                  <a:srgbClr val="FF3333"/>
                </a:solidFill>
              </a:rPr>
              <a:t>s(t)</a:t>
            </a:r>
            <a:r>
              <a:rPr lang="it-IT" altLang="it-IT" sz="1764" b="1" dirty="0">
                <a:solidFill>
                  <a:srgbClr val="2323DC"/>
                </a:solidFill>
              </a:rPr>
              <a:t>, da essa si possono ricavare la velocità e l'accelerazione in ogni istante</a:t>
            </a:r>
            <a:r>
              <a:rPr lang="it-IT" altLang="it-IT" sz="1764" b="1" dirty="0"/>
              <a:t>:</a:t>
            </a:r>
          </a:p>
          <a:p>
            <a:pPr marL="475973" indent="-356980" defTabSz="1111188" hangingPunct="1">
              <a:buFontTx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 b="1" dirty="0">
              <a:solidFill>
                <a:srgbClr val="333366"/>
              </a:solidFill>
            </a:endParaRPr>
          </a:p>
        </p:txBody>
      </p:sp>
      <p:pic>
        <p:nvPicPr>
          <p:cNvPr id="5530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178" y="1580182"/>
            <a:ext cx="3818336" cy="1875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352263" y="3707829"/>
            <a:ext cx="9377847" cy="4990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3261" rIns="0" bIns="0"/>
          <a:lstStyle>
            <a:lvl1pPr marL="431800" indent="-323850" defTabSz="10080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19150" indent="-315913" defTabSz="10080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60475" indent="-252413" defTabSz="10080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63713" indent="-252413" defTabSz="10080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8538" indent="-252413" defTabSz="1008063">
              <a:spcBef>
                <a:spcPct val="20000"/>
              </a:spcBef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5738" indent="-252413" defTabSz="10080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82938" indent="-252413" defTabSz="10080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40138" indent="-252413" defTabSz="10080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7338" indent="-252413" defTabSz="10080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SzPct val="45000"/>
              <a:buFont typeface="Wingdings" panose="05000000000000000000" pitchFamily="2" charset="2"/>
              <a:buChar char=""/>
            </a:pPr>
            <a:r>
              <a:rPr lang="it-IT" altLang="it-IT" sz="1764" b="1" dirty="0"/>
              <a:t>non sempre si conosce la legge oraria, a volte si conosce solo l'accelerazione </a:t>
            </a:r>
            <a:r>
              <a:rPr lang="it-IT" altLang="it-IT" sz="1764" b="1" dirty="0">
                <a:solidFill>
                  <a:srgbClr val="0000FF"/>
                </a:solidFill>
              </a:rPr>
              <a:t>a(t)</a:t>
            </a:r>
            <a:r>
              <a:rPr lang="it-IT" altLang="it-IT" sz="1764" b="1" dirty="0"/>
              <a:t>, si possono </a:t>
            </a:r>
            <a:r>
              <a:rPr lang="it-IT" altLang="it-IT" sz="1764" b="1" dirty="0">
                <a:solidFill>
                  <a:srgbClr val="0066CC"/>
                </a:solidFill>
              </a:rPr>
              <a:t>invertire</a:t>
            </a:r>
            <a:r>
              <a:rPr lang="it-IT" altLang="it-IT" sz="1764" b="1" dirty="0"/>
              <a:t> le equazioni precedenti :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1046984" y="5970764"/>
            <a:ext cx="7991907" cy="119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89" rIns="0" bIns="0"/>
          <a:lstStyle>
            <a:lvl1pPr marL="342900" indent="-34290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2638" indent="-2603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lnSpc>
                <a:spcPct val="89000"/>
              </a:lnSpc>
              <a:spcAft>
                <a:spcPts val="1144"/>
              </a:spcAft>
              <a:buClr>
                <a:srgbClr val="FF0000"/>
              </a:buClr>
              <a:buFont typeface="Dingbats" pitchFamily="1" charset="2"/>
              <a:buChar char=""/>
            </a:pPr>
            <a:r>
              <a:rPr lang="it-IT" altLang="it-IT" sz="2205" b="1" dirty="0">
                <a:solidFill>
                  <a:srgbClr val="333366"/>
                </a:solidFill>
                <a:latin typeface="Courier New" panose="02070309020205020404" pitchFamily="49" charset="0"/>
              </a:rPr>
              <a:t>questo richiede la conoscenza della velocità e della posizione ad un dato tempo t</a:t>
            </a:r>
            <a:r>
              <a:rPr lang="it-IT" altLang="it-IT" sz="2205" b="1" baseline="-33000" dirty="0">
                <a:solidFill>
                  <a:srgbClr val="333366"/>
                </a:solidFill>
                <a:latin typeface="Courier New" panose="02070309020205020404" pitchFamily="49" charset="0"/>
              </a:rPr>
              <a:t>0 </a:t>
            </a:r>
            <a:r>
              <a:rPr lang="it-IT" altLang="it-IT" sz="2205" b="1" dirty="0">
                <a:solidFill>
                  <a:srgbClr val="333366"/>
                </a:solidFill>
                <a:latin typeface="Courier New" panose="02070309020205020404" pitchFamily="49" charset="0"/>
              </a:rPr>
              <a:t>(</a:t>
            </a:r>
            <a:r>
              <a:rPr lang="it-IT" altLang="it-IT" sz="2205" b="1" dirty="0">
                <a:solidFill>
                  <a:srgbClr val="DC2300"/>
                </a:solidFill>
                <a:latin typeface="Courier New" panose="02070309020205020404" pitchFamily="49" charset="0"/>
              </a:rPr>
              <a:t>condizioni iniziali</a:t>
            </a:r>
            <a:r>
              <a:rPr lang="it-IT" altLang="it-IT" sz="2205" b="1" dirty="0">
                <a:solidFill>
                  <a:srgbClr val="333366"/>
                </a:solidFill>
                <a:latin typeface="Courier New" panose="02070309020205020404" pitchFamily="49" charset="0"/>
              </a:rPr>
              <a:t>)</a:t>
            </a:r>
          </a:p>
        </p:txBody>
      </p:sp>
      <p:grpSp>
        <p:nvGrpSpPr>
          <p:cNvPr id="4" name="Gruppo 3"/>
          <p:cNvGrpSpPr/>
          <p:nvPr/>
        </p:nvGrpSpPr>
        <p:grpSpPr>
          <a:xfrm>
            <a:off x="2488922" y="4168101"/>
            <a:ext cx="5595179" cy="1915992"/>
            <a:chOff x="2488922" y="4168101"/>
            <a:chExt cx="5595179" cy="1538940"/>
          </a:xfrm>
        </p:grpSpPr>
        <p:pic>
          <p:nvPicPr>
            <p:cNvPr id="55304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8922" y="4262818"/>
              <a:ext cx="5595179" cy="1245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CasellaDiTesto 2"/>
            <p:cNvSpPr txBox="1"/>
            <p:nvPr/>
          </p:nvSpPr>
          <p:spPr>
            <a:xfrm>
              <a:off x="5112320" y="4643933"/>
              <a:ext cx="333746" cy="349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>
                  <a:solidFill>
                    <a:schemeClr val="tx1"/>
                  </a:solidFill>
                </a:rPr>
                <a:t>t</a:t>
              </a:r>
              <a:r>
                <a:rPr lang="it-IT" baseline="-25000" dirty="0" smtClean="0">
                  <a:solidFill>
                    <a:schemeClr val="tx1"/>
                  </a:solidFill>
                </a:rPr>
                <a:t>0</a:t>
              </a:r>
              <a:endParaRPr lang="it-IT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" name="CasellaDiTesto 10"/>
            <p:cNvSpPr txBox="1"/>
            <p:nvPr/>
          </p:nvSpPr>
          <p:spPr>
            <a:xfrm>
              <a:off x="3744168" y="5343554"/>
              <a:ext cx="333746" cy="349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>
                  <a:solidFill>
                    <a:schemeClr val="tx1"/>
                  </a:solidFill>
                </a:rPr>
                <a:t>t</a:t>
              </a:r>
              <a:r>
                <a:rPr lang="it-IT" baseline="-25000" dirty="0" smtClean="0">
                  <a:solidFill>
                    <a:schemeClr val="tx1"/>
                  </a:solidFill>
                </a:rPr>
                <a:t>0</a:t>
              </a:r>
              <a:endParaRPr lang="it-IT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3" name="CasellaDiTesto 12"/>
            <p:cNvSpPr txBox="1"/>
            <p:nvPr/>
          </p:nvSpPr>
          <p:spPr>
            <a:xfrm>
              <a:off x="6195188" y="5357073"/>
              <a:ext cx="333746" cy="349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>
                  <a:solidFill>
                    <a:schemeClr val="tx1"/>
                  </a:solidFill>
                </a:rPr>
                <a:t>t</a:t>
              </a:r>
              <a:r>
                <a:rPr lang="it-IT" baseline="-25000" dirty="0" smtClean="0">
                  <a:solidFill>
                    <a:schemeClr val="tx1"/>
                  </a:solidFill>
                </a:rPr>
                <a:t>0</a:t>
              </a:r>
              <a:endParaRPr lang="it-IT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4" name="CasellaDiTesto 13"/>
            <p:cNvSpPr txBox="1"/>
            <p:nvPr/>
          </p:nvSpPr>
          <p:spPr>
            <a:xfrm>
              <a:off x="5239458" y="4168101"/>
              <a:ext cx="248786" cy="349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>
                  <a:solidFill>
                    <a:schemeClr val="tx1"/>
                  </a:solidFill>
                </a:rPr>
                <a:t>t</a:t>
              </a:r>
              <a:endParaRPr lang="it-IT" dirty="0">
                <a:solidFill>
                  <a:schemeClr val="tx1"/>
                </a:solidFill>
              </a:endParaRPr>
            </a:p>
          </p:txBody>
        </p:sp>
        <p:sp>
          <p:nvSpPr>
            <p:cNvPr id="16" name="CasellaDiTesto 15"/>
            <p:cNvSpPr txBox="1"/>
            <p:nvPr/>
          </p:nvSpPr>
          <p:spPr>
            <a:xfrm>
              <a:off x="3871327" y="4793538"/>
              <a:ext cx="248786" cy="349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>
                  <a:solidFill>
                    <a:schemeClr val="tx1"/>
                  </a:solidFill>
                </a:rPr>
                <a:t>t</a:t>
              </a:r>
              <a:endParaRPr lang="it-IT" dirty="0">
                <a:solidFill>
                  <a:schemeClr val="tx1"/>
                </a:solidFill>
              </a:endParaRPr>
            </a:p>
          </p:txBody>
        </p:sp>
        <p:sp>
          <p:nvSpPr>
            <p:cNvPr id="18" name="CasellaDiTesto 17"/>
            <p:cNvSpPr txBox="1"/>
            <p:nvPr/>
          </p:nvSpPr>
          <p:spPr>
            <a:xfrm>
              <a:off x="6336456" y="4787949"/>
              <a:ext cx="248786" cy="349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>
                  <a:solidFill>
                    <a:schemeClr val="tx1"/>
                  </a:solidFill>
                </a:rPr>
                <a:t>t</a:t>
              </a:r>
              <a:endParaRPr lang="it-IT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57350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/>
      <p:bldP spid="501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o 7"/>
          <p:cNvGrpSpPr/>
          <p:nvPr/>
        </p:nvGrpSpPr>
        <p:grpSpPr>
          <a:xfrm>
            <a:off x="361950" y="611485"/>
            <a:ext cx="2787650" cy="3884613"/>
            <a:chOff x="361950" y="611485"/>
            <a:chExt cx="2787650" cy="3884613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950" y="611485"/>
              <a:ext cx="2787650" cy="3884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cxnSp>
          <p:nvCxnSpPr>
            <p:cNvPr id="3" name="Connettore 2 2"/>
            <p:cNvCxnSpPr/>
            <p:nvPr/>
          </p:nvCxnSpPr>
          <p:spPr bwMode="auto">
            <a:xfrm flipV="1">
              <a:off x="935856" y="2195661"/>
              <a:ext cx="1656184" cy="864096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9" name="Gruppo 8"/>
          <p:cNvGrpSpPr/>
          <p:nvPr/>
        </p:nvGrpSpPr>
        <p:grpSpPr>
          <a:xfrm>
            <a:off x="3657587" y="1613891"/>
            <a:ext cx="2674938" cy="3894138"/>
            <a:chOff x="3657587" y="1613891"/>
            <a:chExt cx="2674938" cy="3894138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7587" y="1613891"/>
              <a:ext cx="2674938" cy="3894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cxnSp>
          <p:nvCxnSpPr>
            <p:cNvPr id="5" name="Connettore 2 4"/>
            <p:cNvCxnSpPr/>
            <p:nvPr/>
          </p:nvCxnSpPr>
          <p:spPr bwMode="auto">
            <a:xfrm flipV="1">
              <a:off x="4608264" y="3491805"/>
              <a:ext cx="936104" cy="43204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0" name="Gruppo 9"/>
          <p:cNvGrpSpPr/>
          <p:nvPr/>
        </p:nvGrpSpPr>
        <p:grpSpPr>
          <a:xfrm>
            <a:off x="6838034" y="2771725"/>
            <a:ext cx="2674937" cy="3892550"/>
            <a:chOff x="6838034" y="2771725"/>
            <a:chExt cx="2674937" cy="3892550"/>
          </a:xfrm>
        </p:grpSpPr>
        <p:pic>
          <p:nvPicPr>
            <p:cNvPr id="6148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8034" y="2771725"/>
              <a:ext cx="2674937" cy="3892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cxnSp>
          <p:nvCxnSpPr>
            <p:cNvPr id="7" name="Connettore 2 6"/>
            <p:cNvCxnSpPr/>
            <p:nvPr/>
          </p:nvCxnSpPr>
          <p:spPr bwMode="auto">
            <a:xfrm flipV="1">
              <a:off x="8175502" y="4787949"/>
              <a:ext cx="321194" cy="144016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35856" y="1619597"/>
            <a:ext cx="4320480" cy="1296144"/>
            <a:chOff x="2313" y="2041"/>
            <a:chExt cx="1631" cy="480"/>
          </a:xfrm>
        </p:grpSpPr>
        <p:pic>
          <p:nvPicPr>
            <p:cNvPr id="3" name="Picture 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3" y="2041"/>
              <a:ext cx="1596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Line 10"/>
            <p:cNvSpPr>
              <a:spLocks noChangeShapeType="1"/>
            </p:cNvSpPr>
            <p:nvPr/>
          </p:nvSpPr>
          <p:spPr bwMode="auto">
            <a:xfrm>
              <a:off x="3128" y="2272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5" name="Line 11"/>
            <p:cNvSpPr>
              <a:spLocks noChangeShapeType="1"/>
            </p:cNvSpPr>
            <p:nvPr/>
          </p:nvSpPr>
          <p:spPr bwMode="auto">
            <a:xfrm>
              <a:off x="3656" y="2264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233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body"/>
          </p:nvPr>
        </p:nvSpPr>
        <p:spPr>
          <a:xfrm>
            <a:off x="334963" y="865188"/>
            <a:ext cx="9385300" cy="1943100"/>
          </a:xfrm>
          <a:ln/>
        </p:spPr>
        <p:txBody>
          <a:bodyPr lIns="0" tIns="0" rIns="0" bIns="0"/>
          <a:lstStyle/>
          <a:p>
            <a:pPr algn="just">
              <a:spcAft>
                <a:spcPts val="1425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it-IT" altLang="it-IT" sz="3200"/>
              <a:t>La </a:t>
            </a:r>
            <a:r>
              <a:rPr lang="it-IT" altLang="it-IT" sz="3200">
                <a:solidFill>
                  <a:srgbClr val="DC2300"/>
                </a:solidFill>
              </a:rPr>
              <a:t>velocità istantanea</a:t>
            </a:r>
            <a:r>
              <a:rPr lang="it-IT" altLang="it-IT" sz="3200"/>
              <a:t> è il valore limite a cui tende la velocità media in un intervallo </a:t>
            </a:r>
            <a:r>
              <a:rPr lang="it-IT" altLang="it-IT" sz="3200">
                <a:latin typeface="Symbol" panose="05050102010706020507" pitchFamily="18" charset="2"/>
              </a:rPr>
              <a:t></a:t>
            </a:r>
            <a:r>
              <a:rPr lang="it-IT" altLang="it-IT" sz="3200" i="1"/>
              <a:t>t</a:t>
            </a:r>
            <a:r>
              <a:rPr lang="it-IT" altLang="it-IT" sz="3200"/>
              <a:t> sempre più piccolo.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738438"/>
            <a:ext cx="3787775" cy="309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221288" y="2735263"/>
            <a:ext cx="3598862" cy="395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3000"/>
              <a:t>Graficamente rappresenta il coefficiente angolare della retta </a:t>
            </a:r>
            <a:r>
              <a:rPr lang="it-IT" altLang="it-IT" sz="3000" i="1"/>
              <a:t>tangente</a:t>
            </a:r>
            <a:r>
              <a:rPr lang="it-IT" altLang="it-IT" sz="3000"/>
              <a:t> al grafico spazio-tempo in un determinato istante.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36550" y="85725"/>
            <a:ext cx="9407525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90000"/>
              </a:lnSpc>
            </a:pPr>
            <a:r>
              <a:rPr lang="it-IT" altLang="it-IT" sz="3200">
                <a:solidFill>
                  <a:srgbClr val="E60000"/>
                </a:solidFill>
                <a:latin typeface="Arial Black" panose="020B0A04020102020204" pitchFamily="34" charset="0"/>
              </a:rPr>
              <a:t> </a:t>
            </a:r>
            <a:r>
              <a:rPr lang="it-IT" altLang="it-IT" sz="3200">
                <a:solidFill>
                  <a:srgbClr val="00664D"/>
                </a:solidFill>
                <a:latin typeface="Arial Black" panose="020B0A04020102020204" pitchFamily="34" charset="0"/>
              </a:rPr>
              <a:t>La velocità istantanea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body"/>
          </p:nvPr>
        </p:nvSpPr>
        <p:spPr>
          <a:xfrm>
            <a:off x="361950" y="892175"/>
            <a:ext cx="9358313" cy="6575425"/>
          </a:xfrm>
          <a:ln/>
        </p:spPr>
        <p:txBody>
          <a:bodyPr lIns="0" tIns="0" rIns="0" bIns="0"/>
          <a:lstStyle/>
          <a:p>
            <a:pPr algn="just">
              <a:spcBef>
                <a:spcPts val="1425"/>
              </a:spcBef>
              <a:spcAft>
                <a:spcPts val="1425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it-IT" altLang="it-IT" sz="3200"/>
              <a:t>E' il rapporto tra la variazione di velocità </a:t>
            </a:r>
            <a:r>
              <a:rPr lang="it-IT" altLang="it-IT" sz="3200">
                <a:latin typeface="Symbol" panose="05050102010706020507" pitchFamily="18" charset="2"/>
              </a:rPr>
              <a:t></a:t>
            </a:r>
            <a:r>
              <a:rPr lang="it-IT" altLang="it-IT" sz="3200" i="1"/>
              <a:t>v</a:t>
            </a:r>
            <a:r>
              <a:rPr lang="it-IT" altLang="it-IT" sz="3200"/>
              <a:t> e l'intervallo di tempo </a:t>
            </a:r>
            <a:r>
              <a:rPr lang="it-IT" altLang="it-IT" sz="3200">
                <a:latin typeface="Symbol" panose="05050102010706020507" pitchFamily="18" charset="2"/>
              </a:rPr>
              <a:t></a:t>
            </a:r>
            <a:r>
              <a:rPr lang="it-IT" altLang="it-IT" sz="3200" i="1"/>
              <a:t>t</a:t>
            </a:r>
            <a:r>
              <a:rPr lang="it-IT" altLang="it-IT" sz="3200"/>
              <a:t> in cui avviene.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154238"/>
            <a:ext cx="921385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13" y="5435600"/>
            <a:ext cx="2976562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900113" y="4140200"/>
            <a:ext cx="8280400" cy="103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600"/>
              <a:t>Se </a:t>
            </a:r>
            <a:r>
              <a:rPr lang="it-IT" altLang="it-IT" sz="2600" i="1"/>
              <a:t>v</a:t>
            </a:r>
            <a:r>
              <a:rPr lang="it-IT" altLang="it-IT" sz="2600" baseline="-33000"/>
              <a:t>1</a:t>
            </a:r>
            <a:r>
              <a:rPr lang="it-IT" altLang="it-IT" sz="2600"/>
              <a:t> è la velocità al tempo </a:t>
            </a:r>
            <a:r>
              <a:rPr lang="it-IT" altLang="it-IT" sz="2600" i="1"/>
              <a:t>t</a:t>
            </a:r>
            <a:r>
              <a:rPr lang="it-IT" altLang="it-IT" sz="2600" baseline="-33000"/>
              <a:t>1</a:t>
            </a:r>
            <a:r>
              <a:rPr lang="it-IT" altLang="it-IT" sz="2600"/>
              <a:t> e v</a:t>
            </a:r>
            <a:r>
              <a:rPr lang="it-IT" altLang="it-IT" sz="2600" baseline="-33000"/>
              <a:t>0</a:t>
            </a:r>
            <a:r>
              <a:rPr lang="it-IT" altLang="it-IT" sz="2600"/>
              <a:t> la velocità al tempo </a:t>
            </a:r>
            <a:r>
              <a:rPr lang="it-IT" altLang="it-IT" sz="2600" i="1"/>
              <a:t>t</a:t>
            </a:r>
            <a:r>
              <a:rPr lang="it-IT" altLang="it-IT" sz="2600" baseline="-33000"/>
              <a:t>0</a:t>
            </a:r>
            <a:r>
              <a:rPr lang="it-IT" altLang="it-IT" sz="2600"/>
              <a:t>, l'accelerazione media è data da: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36550" y="85725"/>
            <a:ext cx="9407525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90000"/>
              </a:lnSpc>
            </a:pPr>
            <a:r>
              <a:rPr lang="it-IT" altLang="it-IT" sz="3200">
                <a:solidFill>
                  <a:srgbClr val="E60000"/>
                </a:solidFill>
                <a:latin typeface="Arial Black" panose="020B0A04020102020204" pitchFamily="34" charset="0"/>
              </a:rPr>
              <a:t>3. </a:t>
            </a:r>
            <a:r>
              <a:rPr lang="it-IT" altLang="it-IT" sz="3200">
                <a:solidFill>
                  <a:srgbClr val="00664D"/>
                </a:solidFill>
                <a:latin typeface="Arial Black" panose="020B0A04020102020204" pitchFamily="34" charset="0"/>
              </a:rPr>
              <a:t>L'accelerazione media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/>
          </p:nvPr>
        </p:nvSpPr>
        <p:spPr>
          <a:xfrm>
            <a:off x="361950" y="1044575"/>
            <a:ext cx="9358313" cy="5661025"/>
          </a:xfrm>
          <a:ln/>
        </p:spPr>
        <p:txBody>
          <a:bodyPr lIns="0" tIns="0" rIns="0" bIns="0"/>
          <a:lstStyle/>
          <a:p>
            <a:pPr algn="just">
              <a:spcBef>
                <a:spcPts val="1425"/>
              </a:spcBef>
              <a:spcAft>
                <a:spcPts val="1425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it-IT" altLang="it-IT" sz="3200"/>
              <a:t>L'unità di misura dell'accelerazione media è il </a:t>
            </a:r>
            <a:r>
              <a:rPr lang="it-IT" altLang="it-IT" sz="3200">
                <a:solidFill>
                  <a:srgbClr val="DC2300"/>
                </a:solidFill>
              </a:rPr>
              <a:t>metro al secondo quadrato</a:t>
            </a:r>
            <a:r>
              <a:rPr lang="it-IT" altLang="it-IT" sz="3200"/>
              <a:t>, ossia la variazione di velocità di un metro al secondo in un intervallo di un secondo.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738" y="3073400"/>
            <a:ext cx="2938462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85800" y="4500563"/>
            <a:ext cx="8991600" cy="160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it-IT" altLang="it-IT" sz="3000"/>
              <a:t>Il segno dell'accelerazione è </a:t>
            </a:r>
            <a:r>
              <a:rPr lang="it-IT" altLang="it-IT" sz="3000">
                <a:solidFill>
                  <a:srgbClr val="DC2300"/>
                </a:solidFill>
              </a:rPr>
              <a:t>positivo</a:t>
            </a:r>
            <a:r>
              <a:rPr lang="it-IT" altLang="it-IT" sz="3000"/>
              <a:t> se la velocità aumenta (</a:t>
            </a:r>
            <a:r>
              <a:rPr lang="it-IT" altLang="it-IT" sz="3000" i="1"/>
              <a:t>v</a:t>
            </a:r>
            <a:r>
              <a:rPr lang="it-IT" altLang="it-IT" sz="3000" baseline="-33000"/>
              <a:t>1</a:t>
            </a:r>
            <a:r>
              <a:rPr lang="it-IT" altLang="it-IT" sz="3000"/>
              <a:t>&gt;</a:t>
            </a:r>
            <a:r>
              <a:rPr lang="it-IT" altLang="it-IT" sz="3000" i="1"/>
              <a:t>v</a:t>
            </a:r>
            <a:r>
              <a:rPr lang="it-IT" altLang="it-IT" sz="3000" baseline="-33000"/>
              <a:t>0</a:t>
            </a:r>
            <a:r>
              <a:rPr lang="it-IT" altLang="it-IT" sz="3000"/>
              <a:t>), </a:t>
            </a:r>
            <a:r>
              <a:rPr lang="it-IT" altLang="it-IT" sz="3000">
                <a:solidFill>
                  <a:srgbClr val="DC2300"/>
                </a:solidFill>
              </a:rPr>
              <a:t>negativo</a:t>
            </a:r>
            <a:r>
              <a:rPr lang="it-IT" altLang="it-IT" sz="3000"/>
              <a:t> se il moto è rallentato (</a:t>
            </a:r>
            <a:r>
              <a:rPr lang="it-IT" altLang="it-IT" sz="3000" i="1"/>
              <a:t>v</a:t>
            </a:r>
            <a:r>
              <a:rPr lang="it-IT" altLang="it-IT" sz="3000" baseline="-33000"/>
              <a:t>1</a:t>
            </a:r>
            <a:r>
              <a:rPr lang="it-IT" altLang="it-IT" sz="3000"/>
              <a:t>&gt;</a:t>
            </a:r>
            <a:r>
              <a:rPr lang="it-IT" altLang="it-IT" sz="3000" i="1"/>
              <a:t>v</a:t>
            </a:r>
            <a:r>
              <a:rPr lang="it-IT" altLang="it-IT" sz="3000" baseline="-33000"/>
              <a:t>0</a:t>
            </a:r>
            <a:r>
              <a:rPr lang="it-IT" altLang="it-IT" sz="3000"/>
              <a:t>).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36550" y="85725"/>
            <a:ext cx="9407525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90000"/>
              </a:lnSpc>
            </a:pPr>
            <a:r>
              <a:rPr lang="it-IT" altLang="it-IT" sz="3200">
                <a:solidFill>
                  <a:srgbClr val="00664D"/>
                </a:solidFill>
                <a:latin typeface="Arial Black" panose="020B0A04020102020204" pitchFamily="34" charset="0"/>
              </a:rPr>
              <a:t>L'accelerazione media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body"/>
          </p:nvPr>
        </p:nvSpPr>
        <p:spPr>
          <a:xfrm>
            <a:off x="533400" y="968375"/>
            <a:ext cx="8956675" cy="1546225"/>
          </a:xfrm>
          <a:ln/>
        </p:spPr>
        <p:txBody>
          <a:bodyPr lIns="0" tIns="0" rIns="0" bIns="0"/>
          <a:lstStyle/>
          <a:p>
            <a:pPr algn="just">
              <a:spcBef>
                <a:spcPts val="1425"/>
              </a:spcBef>
              <a:spcAft>
                <a:spcPts val="1425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it-IT" altLang="it-IT" sz="3200"/>
              <a:t>Nel moto vario si rappresenta la variazione della velocità nel tempo con un diagramma cartesiano (</a:t>
            </a:r>
            <a:r>
              <a:rPr lang="it-IT" altLang="it-IT" sz="3200" i="1"/>
              <a:t>v </a:t>
            </a:r>
            <a:r>
              <a:rPr lang="it-IT" altLang="it-IT" sz="3200"/>
              <a:t>in ordinate, </a:t>
            </a:r>
            <a:r>
              <a:rPr lang="it-IT" altLang="it-IT" sz="3200" i="1"/>
              <a:t>t </a:t>
            </a:r>
            <a:r>
              <a:rPr lang="it-IT" altLang="it-IT" sz="3200"/>
              <a:t> in ascisse).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650" y="2781300"/>
            <a:ext cx="3090863" cy="319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5" y="2700338"/>
            <a:ext cx="3052763" cy="300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36550" y="85725"/>
            <a:ext cx="9407525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90000"/>
              </a:lnSpc>
            </a:pPr>
            <a:r>
              <a:rPr lang="it-IT" altLang="it-IT" sz="3200">
                <a:solidFill>
                  <a:srgbClr val="E60000"/>
                </a:solidFill>
                <a:latin typeface="Arial Black" panose="020B0A04020102020204" pitchFamily="34" charset="0"/>
              </a:rPr>
              <a:t>4. </a:t>
            </a:r>
            <a:r>
              <a:rPr lang="it-IT" altLang="it-IT" sz="3200">
                <a:solidFill>
                  <a:srgbClr val="00664D"/>
                </a:solidFill>
                <a:latin typeface="Arial Black" panose="020B0A04020102020204" pitchFamily="34" charset="0"/>
              </a:rPr>
              <a:t>Il grafico velocità-tempo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336550" y="85725"/>
            <a:ext cx="9407525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90000"/>
              </a:lnSpc>
            </a:pPr>
            <a:r>
              <a:rPr lang="it-IT" altLang="it-IT" sz="3200">
                <a:solidFill>
                  <a:srgbClr val="E60000"/>
                </a:solidFill>
                <a:latin typeface="Arial Black" panose="020B0A04020102020204" pitchFamily="34" charset="0"/>
              </a:rPr>
              <a:t> </a:t>
            </a:r>
            <a:r>
              <a:rPr lang="it-IT" altLang="it-IT" sz="3200">
                <a:solidFill>
                  <a:srgbClr val="00664D"/>
                </a:solidFill>
                <a:latin typeface="Arial Black" panose="020B0A04020102020204" pitchFamily="34" charset="0"/>
              </a:rPr>
              <a:t>La pendenza del grafico velocità-tempo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575" y="1981200"/>
            <a:ext cx="3581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463" y="1981200"/>
            <a:ext cx="3468687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39750" y="900113"/>
            <a:ext cx="8999538" cy="93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3000"/>
              <a:t>L'accelerazione media è uguale al coefficiente angolare della </a:t>
            </a:r>
            <a:r>
              <a:rPr lang="it-IT" altLang="it-IT" sz="3000">
                <a:solidFill>
                  <a:srgbClr val="DC2300"/>
                </a:solidFill>
              </a:rPr>
              <a:t>retta secante</a:t>
            </a:r>
            <a:r>
              <a:rPr lang="it-IT" altLang="it-IT" sz="3000" b="1"/>
              <a:t> </a:t>
            </a:r>
            <a:r>
              <a:rPr lang="it-IT" altLang="it-IT" sz="3000"/>
              <a:t>del grafico </a:t>
            </a:r>
            <a:r>
              <a:rPr lang="it-IT" altLang="it-IT" sz="3000" i="1"/>
              <a:t>v</a:t>
            </a:r>
            <a:r>
              <a:rPr lang="it-IT" altLang="it-IT" sz="3000"/>
              <a:t>-</a:t>
            </a:r>
            <a:r>
              <a:rPr lang="it-IT" altLang="it-IT" sz="3000" i="1"/>
              <a:t>t</a:t>
            </a:r>
            <a:r>
              <a:rPr lang="it-IT" altLang="it-IT" sz="300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03808" y="2843733"/>
            <a:ext cx="4248472" cy="1512168"/>
            <a:chOff x="2584" y="1861"/>
            <a:chExt cx="2160" cy="638"/>
          </a:xfrm>
        </p:grpSpPr>
        <p:pic>
          <p:nvPicPr>
            <p:cNvPr id="3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4" y="1861"/>
              <a:ext cx="2160" cy="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Line 10"/>
            <p:cNvSpPr>
              <a:spLocks noChangeShapeType="1"/>
            </p:cNvSpPr>
            <p:nvPr/>
          </p:nvSpPr>
          <p:spPr bwMode="auto">
            <a:xfrm>
              <a:off x="3696" y="2160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Line 11"/>
            <p:cNvSpPr>
              <a:spLocks noChangeShapeType="1"/>
            </p:cNvSpPr>
            <p:nvPr/>
          </p:nvSpPr>
          <p:spPr bwMode="auto">
            <a:xfrm>
              <a:off x="4354" y="2160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159860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zione vuota">
  <a:themeElements>
    <a:clrScheme name="Presentazione vuo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zione vuo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esentazione vuo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34681</TotalTime>
  <Words>406</Words>
  <Application>Microsoft Office PowerPoint</Application>
  <PresentationFormat>Personalizzato</PresentationFormat>
  <Paragraphs>47</Paragraphs>
  <Slides>13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3" baseType="lpstr">
      <vt:lpstr>Arial</vt:lpstr>
      <vt:lpstr>Arial Black</vt:lpstr>
      <vt:lpstr>Courier New</vt:lpstr>
      <vt:lpstr>Dingbats</vt:lpstr>
      <vt:lpstr>Lucida Sans Unicode</vt:lpstr>
      <vt:lpstr>Symbol</vt:lpstr>
      <vt:lpstr>Times New Roman</vt:lpstr>
      <vt:lpstr>Verdana</vt:lpstr>
      <vt:lpstr>Wingdings</vt:lpstr>
      <vt:lpstr>Presentazione vuota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Cinematica del punto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Unità 4</dc:title>
  <dc:creator>Simona Graziadei</dc:creator>
  <cp:lastModifiedBy>Ferruccio</cp:lastModifiedBy>
  <cp:revision>41</cp:revision>
  <cp:lastPrinted>2009-04-22T19:24:48Z</cp:lastPrinted>
  <dcterms:created xsi:type="dcterms:W3CDTF">2009-04-22T19:24:48Z</dcterms:created>
  <dcterms:modified xsi:type="dcterms:W3CDTF">2017-03-03T10:19:50Z</dcterms:modified>
</cp:coreProperties>
</file>