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8"/>
  </p:notesMasterIdLst>
  <p:handoutMasterIdLst>
    <p:handoutMasterId r:id="rId9"/>
  </p:handoutMasterIdLst>
  <p:sldIdLst>
    <p:sldId id="303" r:id="rId2"/>
    <p:sldId id="348" r:id="rId3"/>
    <p:sldId id="349" r:id="rId4"/>
    <p:sldId id="350" r:id="rId5"/>
    <p:sldId id="351" r:id="rId6"/>
    <p:sldId id="347" r:id="rId7"/>
  </p:sldIdLst>
  <p:sldSz cx="9144000" cy="6858000" type="screen4x3"/>
  <p:notesSz cx="6743700" cy="98806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25BF34"/>
    <a:srgbClr val="FFE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306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9525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530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60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9525" y="938530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ED6FDF7-2C82-4950-A9EA-D833D18AFC9F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9525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41363"/>
            <a:ext cx="4940300" cy="3705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688" y="4692650"/>
            <a:ext cx="5394325" cy="444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530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9525" y="938530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9A5BBFB9-4A88-480F-895A-DCEC8A670173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>
              <a:latin typeface="Arial" panose="020B0604020202020204" pitchFamily="34" charset="0"/>
            </a:endParaRPr>
          </a:p>
        </p:txBody>
      </p:sp>
      <p:sp>
        <p:nvSpPr>
          <p:cNvPr id="22532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D036445-2BDA-45F7-9E16-CF89B5673784}" type="slidenum">
              <a:rPr lang="it-IT" altLang="it-IT" sz="1200">
                <a:latin typeface="Arial" panose="020B0604020202020204" pitchFamily="34" charset="0"/>
              </a:rPr>
              <a:pPr eaLnBrk="1" hangingPunct="1"/>
              <a:t>1</a:t>
            </a:fld>
            <a:endParaRPr lang="it-IT" altLang="it-IT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5AAE5-E7AF-4453-BAC0-EA8ACE1D886A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19718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290384-8FE1-4059-BBB6-F854DC01879B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70154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61175" y="188913"/>
            <a:ext cx="2082800" cy="5338762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11188" y="188913"/>
            <a:ext cx="6097587" cy="5338762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80A3DB-5C76-4A4B-AD47-8D86BB80A709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32570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DFF725-D85A-4DF0-9687-747A7A432BF0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88681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ABBE24-9413-4CF7-B0B0-346A2D9D5346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548832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11188" y="14128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3588" y="14128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6DF285-E1CD-4CCF-B0A9-F1114168D9CD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50388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DC82CC-C198-4471-A0B2-2425D4127DDB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13014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6E5339-BD70-451F-A327-53854436D6CD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771066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8FF056-1E9E-4BFB-8447-25BF25080744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33038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4D9C82-1C6B-4FDE-B582-2EFC59E0E04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50600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0A904F-545C-4315-AFF4-7A3290D535FD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7727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ltGray">
          <a:xfrm>
            <a:off x="417513" y="306388"/>
            <a:ext cx="438150" cy="4746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ltGray">
          <a:xfrm>
            <a:off x="800100" y="306388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ltGray">
          <a:xfrm>
            <a:off x="541338" y="728663"/>
            <a:ext cx="422275" cy="47466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ltGray">
          <a:xfrm>
            <a:off x="911225" y="728663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2230" name="Rectangle 6"/>
          <p:cNvSpPr>
            <a:spLocks noChangeArrowheads="1"/>
          </p:cNvSpPr>
          <p:nvPr/>
        </p:nvSpPr>
        <p:spPr bwMode="ltGray">
          <a:xfrm>
            <a:off x="179388" y="476250"/>
            <a:ext cx="560387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2231" name="Rectangle 7"/>
          <p:cNvSpPr>
            <a:spLocks noChangeArrowheads="1"/>
          </p:cNvSpPr>
          <p:nvPr/>
        </p:nvSpPr>
        <p:spPr bwMode="gray">
          <a:xfrm>
            <a:off x="762000" y="198438"/>
            <a:ext cx="31750" cy="10525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2232" name="Rectangle 8"/>
          <p:cNvSpPr>
            <a:spLocks noChangeArrowheads="1"/>
          </p:cNvSpPr>
          <p:nvPr/>
        </p:nvSpPr>
        <p:spPr bwMode="gray">
          <a:xfrm>
            <a:off x="442913" y="989013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188913"/>
            <a:ext cx="7793037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412875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522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ahoma" panose="020B0604030504040204" pitchFamily="34" charset="0"/>
              </a:defRPr>
            </a:lvl1pPr>
          </a:lstStyle>
          <a:p>
            <a:fld id="{B0F354D8-4E54-4EEB-8F9F-666A0D1A7944}" type="slidenum">
              <a:rPr lang="it-IT" altLang="it-IT"/>
              <a:pPr/>
              <a:t>‹N›</a:t>
            </a:fld>
            <a:endParaRPr lang="it-IT" altLang="it-IT"/>
          </a:p>
        </p:txBody>
      </p:sp>
      <p:pic>
        <p:nvPicPr>
          <p:cNvPr id="18444" name="Picture 14" descr="poliba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" y="6273800"/>
            <a:ext cx="5080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10" Type="http://schemas.openxmlformats.org/officeDocument/2006/relationships/image" Target="../media/image5.png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Segnaposto numero diapositiva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4E4C8F7-A8AB-43ED-9BB3-75C72066434F}" type="slidenum">
              <a:rPr lang="it-IT" altLang="it-IT" sz="1400">
                <a:latin typeface="Tahoma" panose="020B0604030504040204" pitchFamily="34" charset="0"/>
              </a:rPr>
              <a:pPr eaLnBrk="1" hangingPunct="1"/>
              <a:t>1</a:t>
            </a:fld>
            <a:endParaRPr lang="it-IT" altLang="it-IT" sz="1400">
              <a:latin typeface="Tahoma" panose="020B0604030504040204" pitchFamily="34" charset="0"/>
            </a:endParaRPr>
          </a:p>
        </p:txBody>
      </p:sp>
      <p:sp>
        <p:nvSpPr>
          <p:cNvPr id="2055" name="Text Box 2"/>
          <p:cNvSpPr txBox="1">
            <a:spLocks noChangeArrowheads="1"/>
          </p:cNvSpPr>
          <p:nvPr/>
        </p:nvSpPr>
        <p:spPr bwMode="auto">
          <a:xfrm>
            <a:off x="3429000" y="285750"/>
            <a:ext cx="25606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it-IT" altLang="it-IT">
                <a:solidFill>
                  <a:schemeClr val="folHlink"/>
                </a:solidFill>
              </a:rPr>
              <a:t>Centro di massa </a:t>
            </a:r>
          </a:p>
        </p:txBody>
      </p:sp>
      <p:graphicFrame>
        <p:nvGraphicFramePr>
          <p:cNvPr id="205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0622976"/>
              </p:ext>
            </p:extLst>
          </p:nvPr>
        </p:nvGraphicFramePr>
        <p:xfrm>
          <a:off x="295275" y="2495550"/>
          <a:ext cx="4276725" cy="393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Picture" r:id="rId4" imgW="3331464" imgH="3066288" progId="Word.Picture.8">
                  <p:embed/>
                </p:oleObj>
              </mc:Choice>
              <mc:Fallback>
                <p:oleObj name="Picture" r:id="rId4" imgW="3331464" imgH="3066288" progId="Word.Picture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" y="2495550"/>
                        <a:ext cx="4276725" cy="3933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3892" name="Object 4"/>
          <p:cNvGraphicFramePr>
            <a:graphicFrameLocks noChangeAspect="1"/>
          </p:cNvGraphicFramePr>
          <p:nvPr/>
        </p:nvGraphicFramePr>
        <p:xfrm>
          <a:off x="5148263" y="3914775"/>
          <a:ext cx="2281237" cy="291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Equation" r:id="rId6" imgW="1371600" imgH="1752480" progId="Equation.3">
                  <p:embed/>
                </p:oleObj>
              </mc:Choice>
              <mc:Fallback>
                <p:oleObj name="Equation" r:id="rId6" imgW="1371600" imgH="1752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3914775"/>
                        <a:ext cx="2281237" cy="2914650"/>
                      </a:xfrm>
                      <a:prstGeom prst="rect">
                        <a:avLst/>
                      </a:prstGeom>
                      <a:noFill/>
                      <a:ln w="12700" cap="sq">
                        <a:solidFill>
                          <a:schemeClr val="bg1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6" name="Text Box 5"/>
          <p:cNvSpPr txBox="1">
            <a:spLocks noChangeArrowheads="1"/>
          </p:cNvSpPr>
          <p:nvPr/>
        </p:nvSpPr>
        <p:spPr bwMode="auto">
          <a:xfrm>
            <a:off x="252612" y="930160"/>
            <a:ext cx="867568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it-IT" altLang="it-IT" sz="2400"/>
              <a:t>Si definisce centro di massa di un sistema di punti il punto geometrico la cui posizione è individuata, nel sistema di riferimento considerato, </a:t>
            </a:r>
            <a:r>
              <a:rPr lang="it-IT" altLang="it-IT" sz="2400" smtClean="0"/>
              <a:t>dal </a:t>
            </a:r>
            <a:r>
              <a:rPr lang="it-IT" altLang="it-IT" sz="2400"/>
              <a:t>vettore: </a:t>
            </a:r>
          </a:p>
        </p:txBody>
      </p:sp>
      <p:graphicFrame>
        <p:nvGraphicFramePr>
          <p:cNvPr id="205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4943254"/>
              </p:ext>
            </p:extLst>
          </p:nvPr>
        </p:nvGraphicFramePr>
        <p:xfrm>
          <a:off x="7173118" y="2557334"/>
          <a:ext cx="1643063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Equation" r:id="rId8" imgW="685800" imgH="431640" progId="Equation.3">
                  <p:embed/>
                </p:oleObj>
              </mc:Choice>
              <mc:Fallback>
                <p:oleObj name="Equation" r:id="rId8" imgW="685800" imgH="4316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3118" y="2557334"/>
                        <a:ext cx="1643063" cy="1035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Connettore 2 9"/>
          <p:cNvCxnSpPr/>
          <p:nvPr/>
        </p:nvCxnSpPr>
        <p:spPr>
          <a:xfrm flipV="1">
            <a:off x="1428750" y="4214813"/>
            <a:ext cx="928688" cy="85725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asellaDiTesto 1"/>
              <p:cNvSpPr txBox="1"/>
              <p:nvPr/>
            </p:nvSpPr>
            <p:spPr>
              <a:xfrm>
                <a:off x="3923928" y="2687637"/>
                <a:ext cx="2808312" cy="774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it-IT" b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r</a:t>
                </a:r>
                <a:r>
                  <a:rPr lang="it-IT" baseline="-250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CM</a:t>
                </a:r>
                <a:r>
                  <a:rPr lang="it-IT" sz="32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ctrlPr>
                              <a:rPr lang="it-IT" sz="32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it-IT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it-IT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it-IT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r>
                              <a:rPr lang="it-IT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it-IT" sz="3200" b="0" i="1" baseline="-2500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it-IT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it-IT" sz="32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𝒓</m:t>
                            </m:r>
                            <m:r>
                              <a:rPr lang="it-IT" sz="3200" b="0" i="1" baseline="-2500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e>
                        </m:nary>
                      </m:num>
                      <m:den>
                        <m:r>
                          <a:rPr lang="it-IT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𝑀</m:t>
                        </m:r>
                      </m:den>
                    </m:f>
                  </m:oMath>
                </a14:m>
                <a:endParaRPr lang="it-IT" sz="800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" name="CasellaDiTes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928" y="2687637"/>
                <a:ext cx="2808312" cy="774443"/>
              </a:xfrm>
              <a:prstGeom prst="rect">
                <a:avLst/>
              </a:prstGeom>
              <a:blipFill>
                <a:blip r:embed="rId10"/>
                <a:stretch>
                  <a:fillRect l="-7826" b="-15748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3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FF056-1E9E-4BFB-8447-25BF25080744}" type="slidenum">
              <a:rPr lang="it-IT" altLang="it-IT" smtClean="0"/>
              <a:pPr/>
              <a:t>2</a:t>
            </a:fld>
            <a:endParaRPr lang="it-IT" altLang="it-I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sellaDiTesto 2"/>
              <p:cNvSpPr txBox="1"/>
              <p:nvPr/>
            </p:nvSpPr>
            <p:spPr>
              <a:xfrm>
                <a:off x="846758" y="1853062"/>
                <a:ext cx="7397650" cy="200798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it-IT" b="1" smtClean="0"/>
                  <a:t>v</a:t>
                </a:r>
                <a:r>
                  <a:rPr lang="it-IT" baseline="-25000" smtClean="0"/>
                  <a:t>CM</a:t>
                </a:r>
                <a:r>
                  <a:rPr lang="it-IT" smtClean="0"/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𝑑𝑟</m:t>
                        </m:r>
                        <m:r>
                          <a:rPr lang="it-IT" b="0" i="1" baseline="-25000" smtClean="0">
                            <a:latin typeface="Cambria Math" panose="02040503050406030204" pitchFamily="18" charset="0"/>
                          </a:rPr>
                          <m:t>𝐶𝑀</m:t>
                        </m:r>
                      </m:num>
                      <m:den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it-IT" smtClean="0"/>
                  <a:t> </a:t>
                </a:r>
              </a:p>
              <a:p>
                <a:r>
                  <a:rPr lang="it-IT"/>
                  <a:t> </a:t>
                </a:r>
                <a:r>
                  <a:rPr lang="it-IT" smtClean="0"/>
                  <a:t>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it-IT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it-IT" smtClean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it-I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ctrlPr>
                                  <a:rPr lang="it-I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it-I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it-I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it-I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  <m:e>
                                <m:r>
                                  <a:rPr lang="it-I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𝑚</m:t>
                                </m:r>
                                <m:r>
                                  <a:rPr lang="it-IT" i="1" baseline="-2500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it-I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it-IT" b="1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𝒓</m:t>
                                </m:r>
                                <m:r>
                                  <a:rPr lang="it-IT" i="1" baseline="-2500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</m:nary>
                          </m:num>
                          <m:den>
                            <m:r>
                              <m:rPr>
                                <m:sty m:val="p"/>
                              </m:rPr>
                              <a:rPr lang="it-IT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</m:den>
                        </m:f>
                      </m:e>
                    </m:d>
                  </m:oMath>
                </a14:m>
                <a:r>
                  <a:rPr lang="it-IT" smtClean="0"/>
                  <a:t> </a:t>
                </a:r>
              </a:p>
              <a:p>
                <a:r>
                  <a:rPr lang="it-IT"/>
                  <a:t> </a:t>
                </a:r>
                <a:r>
                  <a:rPr lang="it-IT" smtClean="0"/>
                  <a:t>          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it-IT" b="0" i="0" smtClean="0">
                            <a:latin typeface="Cambria Math" panose="02040503050406030204" pitchFamily="18" charset="0"/>
                          </a:rPr>
                          <m:t>M</m:t>
                        </m:r>
                      </m:den>
                    </m:f>
                  </m:oMath>
                </a14:m>
                <a:r>
                  <a:rPr lang="it-IT" smtClean="0"/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it-IT" i="1" baseline="-25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it-IT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it-IT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it-IT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𝒓</m:t>
                            </m:r>
                            <m:r>
                              <a:rPr lang="it-IT" i="1" baseline="-250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num>
                          <m:den>
                            <m:r>
                              <a:rPr lang="it-IT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it-I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den>
                        </m:f>
                        <m:r>
                          <a:rPr lang="it-IT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=</m:t>
                        </m:r>
                        <m:f>
                          <m:f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it-IT" i="0">
                                <a:latin typeface="Cambria Math" panose="02040503050406030204" pitchFamily="18" charset="0"/>
                              </a:rPr>
                              <m:t>M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it-IT"/>
                          <m:t> </m:t>
                        </m:r>
                        <m:nary>
                          <m:naryPr>
                            <m:chr m:val="∑"/>
                            <m:ctrlPr>
                              <a:rPr lang="it-I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it-I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it-I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it-I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it-IT" i="1" baseline="-250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it-I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it-IT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𝒗</m:t>
                            </m:r>
                            <m:r>
                              <a:rPr lang="it-IT" b="0" i="1" baseline="-2500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e>
                        </m:nary>
                      </m:e>
                    </m:nary>
                  </m:oMath>
                </a14:m>
                <a:endParaRPr lang="it-IT"/>
              </a:p>
            </p:txBody>
          </p:sp>
        </mc:Choice>
        <mc:Fallback xmlns="">
          <p:sp>
            <p:nvSpPr>
              <p:cNvPr id="3" name="CasellaDiTes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758" y="1853062"/>
                <a:ext cx="7397650" cy="2007986"/>
              </a:xfrm>
              <a:prstGeom prst="rect">
                <a:avLst/>
              </a:prstGeom>
              <a:blipFill>
                <a:blip r:embed="rId2"/>
                <a:stretch>
                  <a:fillRect l="-2968" t="-912" b="-516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sellaDiTesto 3"/>
              <p:cNvSpPr txBox="1"/>
              <p:nvPr/>
            </p:nvSpPr>
            <p:spPr>
              <a:xfrm>
                <a:off x="3635896" y="4227523"/>
                <a:ext cx="1386598" cy="79496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it-IT" sz="3200" b="1"/>
                  <a:t>v</a:t>
                </a:r>
                <a:r>
                  <a:rPr lang="it-IT" sz="3200" baseline="-25000"/>
                  <a:t>CM</a:t>
                </a:r>
                <a:r>
                  <a:rPr lang="it-IT" sz="3600" baseline="-25000"/>
                  <a:t> </a:t>
                </a:r>
                <a:r>
                  <a:rPr lang="it-IT" sz="360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600" b="1" i="0" smtClean="0">
                            <a:latin typeface="Cambria Math" panose="02040503050406030204" pitchFamily="18" charset="0"/>
                          </a:rPr>
                          <m:t>𝐏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it-IT" sz="3600" b="0" i="0" smtClean="0">
                            <a:latin typeface="Cambria Math" panose="02040503050406030204" pitchFamily="18" charset="0"/>
                          </a:rPr>
                          <m:t>M</m:t>
                        </m:r>
                      </m:den>
                    </m:f>
                  </m:oMath>
                </a14:m>
                <a:endParaRPr lang="it-IT" sz="3600"/>
              </a:p>
            </p:txBody>
          </p:sp>
        </mc:Choice>
        <mc:Fallback xmlns=""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96" y="4227523"/>
                <a:ext cx="1386598" cy="794961"/>
              </a:xfrm>
              <a:prstGeom prst="rect">
                <a:avLst/>
              </a:prstGeom>
              <a:blipFill>
                <a:blip r:embed="rId3"/>
                <a:stretch>
                  <a:fillRect l="-16957" t="-3008" b="-16541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asellaDiTesto 4"/>
          <p:cNvSpPr txBox="1"/>
          <p:nvPr/>
        </p:nvSpPr>
        <p:spPr>
          <a:xfrm>
            <a:off x="179512" y="857970"/>
            <a:ext cx="87676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altLang="it-IT" sz="2400">
                <a:latin typeface="Cambria Math" panose="02040503050406030204" pitchFamily="18" charset="0"/>
                <a:ea typeface="Cambria Math" panose="02040503050406030204" pitchFamily="18" charset="0"/>
              </a:rPr>
              <a:t>Se i vari punti materiali si muovono, anche il centro di massa si muoverà con velocità: 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293339" y="5388959"/>
            <a:ext cx="866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smtClean="0"/>
              <a:t>la velocità del CdM equivale a quella di un punto materiale di massa M avente la stessa quantità di moto del sistema</a:t>
            </a:r>
            <a:endParaRPr lang="it-IT" sz="2400"/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2522538" y="260350"/>
            <a:ext cx="42941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it-IT" altLang="it-IT">
                <a:solidFill>
                  <a:schemeClr val="folHlink"/>
                </a:solidFill>
              </a:rPr>
              <a:t>Velocità del centro di massa </a:t>
            </a:r>
          </a:p>
        </p:txBody>
      </p:sp>
    </p:spTree>
    <p:extLst>
      <p:ext uri="{BB962C8B-B14F-4D97-AF65-F5344CB8AC3E}">
        <p14:creationId xmlns:p14="http://schemas.microsoft.com/office/powerpoint/2010/main" val="921851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FF056-1E9E-4BFB-8447-25BF25080744}" type="slidenum">
              <a:rPr lang="it-IT" altLang="it-IT" smtClean="0"/>
              <a:pPr/>
              <a:t>3</a:t>
            </a:fld>
            <a:endParaRPr lang="it-IT" altLang="it-I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sellaDiTesto 2"/>
              <p:cNvSpPr txBox="1"/>
              <p:nvPr/>
            </p:nvSpPr>
            <p:spPr>
              <a:xfrm>
                <a:off x="846758" y="1853062"/>
                <a:ext cx="7397650" cy="200798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it-IT" b="1" smtClean="0"/>
                  <a:t>a</a:t>
                </a:r>
                <a:r>
                  <a:rPr lang="it-IT" baseline="-25000" smtClean="0"/>
                  <a:t>CM</a:t>
                </a:r>
                <a:r>
                  <a:rPr lang="it-IT" smtClean="0"/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it-IT" b="1" i="1" smtClean="0">
                            <a:latin typeface="Cambria Math" panose="02040503050406030204" pitchFamily="18" charset="0"/>
                          </a:rPr>
                          <m:t>𝒗</m:t>
                        </m:r>
                        <m:r>
                          <a:rPr lang="it-IT" b="0" i="1" baseline="-25000" smtClean="0">
                            <a:latin typeface="Cambria Math" panose="02040503050406030204" pitchFamily="18" charset="0"/>
                          </a:rPr>
                          <m:t>𝐶𝑀</m:t>
                        </m:r>
                      </m:num>
                      <m:den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it-IT" smtClean="0"/>
                  <a:t> </a:t>
                </a:r>
              </a:p>
              <a:p>
                <a:r>
                  <a:rPr lang="it-IT"/>
                  <a:t> </a:t>
                </a:r>
                <a:r>
                  <a:rPr lang="it-IT" smtClean="0"/>
                  <a:t>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it-IT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it-IT" smtClean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it-I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ctrlPr>
                                  <a:rPr lang="it-I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it-I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it-I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it-I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  <m:e>
                                <m:r>
                                  <a:rPr lang="it-I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𝑚</m:t>
                                </m:r>
                                <m:r>
                                  <a:rPr lang="it-IT" i="1" baseline="-2500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it-I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it-IT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𝒗</m:t>
                                </m:r>
                                <m:r>
                                  <a:rPr lang="it-IT" i="1" baseline="-2500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</m:nary>
                          </m:num>
                          <m:den>
                            <m:r>
                              <m:rPr>
                                <m:sty m:val="p"/>
                              </m:rPr>
                              <a:rPr lang="it-IT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</m:den>
                        </m:f>
                      </m:e>
                    </m:d>
                  </m:oMath>
                </a14:m>
                <a:r>
                  <a:rPr lang="it-IT" smtClean="0"/>
                  <a:t> </a:t>
                </a:r>
              </a:p>
              <a:p>
                <a:r>
                  <a:rPr lang="it-IT"/>
                  <a:t> </a:t>
                </a:r>
                <a:r>
                  <a:rPr lang="it-IT" smtClean="0"/>
                  <a:t>          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it-IT" b="0" i="0" smtClean="0">
                            <a:latin typeface="Cambria Math" panose="02040503050406030204" pitchFamily="18" charset="0"/>
                          </a:rPr>
                          <m:t>M</m:t>
                        </m:r>
                      </m:den>
                    </m:f>
                  </m:oMath>
                </a14:m>
                <a:r>
                  <a:rPr lang="it-IT" smtClean="0"/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it-IT" i="1" baseline="-25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it-IT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it-IT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it-IT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𝒗</m:t>
                            </m:r>
                            <m:r>
                              <a:rPr lang="it-IT" i="1" baseline="-250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num>
                          <m:den>
                            <m:r>
                              <a:rPr lang="it-IT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it-I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den>
                        </m:f>
                        <m:r>
                          <a:rPr lang="it-IT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=</m:t>
                        </m:r>
                        <m:f>
                          <m:f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it-IT" i="0">
                                <a:latin typeface="Cambria Math" panose="02040503050406030204" pitchFamily="18" charset="0"/>
                              </a:rPr>
                              <m:t>M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it-IT"/>
                          <m:t> </m:t>
                        </m:r>
                        <m:nary>
                          <m:naryPr>
                            <m:chr m:val="∑"/>
                            <m:ctrlPr>
                              <a:rPr lang="it-I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it-I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it-I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it-I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it-IT" i="1" baseline="-250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it-I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it-IT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𝒂</m:t>
                            </m:r>
                            <m:r>
                              <a:rPr lang="it-IT" b="0" i="1" baseline="-2500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e>
                        </m:nary>
                      </m:e>
                    </m:nary>
                  </m:oMath>
                </a14:m>
                <a:endParaRPr lang="it-IT"/>
              </a:p>
            </p:txBody>
          </p:sp>
        </mc:Choice>
        <mc:Fallback xmlns="">
          <p:sp>
            <p:nvSpPr>
              <p:cNvPr id="3" name="CasellaDiTes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758" y="1853062"/>
                <a:ext cx="7397650" cy="2007986"/>
              </a:xfrm>
              <a:prstGeom prst="rect">
                <a:avLst/>
              </a:prstGeom>
              <a:blipFill>
                <a:blip r:embed="rId2"/>
                <a:stretch>
                  <a:fillRect l="-2968" t="-912" b="-516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2084632" y="260350"/>
            <a:ext cx="517000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it-IT" altLang="it-IT" smtClean="0">
                <a:solidFill>
                  <a:schemeClr val="folHlink"/>
                </a:solidFill>
              </a:rPr>
              <a:t>Accelerazione </a:t>
            </a:r>
            <a:r>
              <a:rPr lang="it-IT" altLang="it-IT">
                <a:solidFill>
                  <a:schemeClr val="folHlink"/>
                </a:solidFill>
              </a:rPr>
              <a:t>del centro di massa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sellaDiTesto 7"/>
              <p:cNvSpPr txBox="1"/>
              <p:nvPr/>
            </p:nvSpPr>
            <p:spPr>
              <a:xfrm>
                <a:off x="620751" y="4330702"/>
                <a:ext cx="7849663" cy="48109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it-IT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M</a:t>
                </a:r>
                <a:r>
                  <a:rPr lang="it-IT" b="1" smtClean="0"/>
                  <a:t>a</a:t>
                </a:r>
                <a:r>
                  <a:rPr lang="it-IT" baseline="-25000" smtClean="0"/>
                  <a:t>CM</a:t>
                </a:r>
                <a:r>
                  <a:rPr lang="it-IT" smtClean="0"/>
                  <a:t> =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it-IT" i="1" baseline="-25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it-IT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𝒂</m:t>
                        </m:r>
                        <m:r>
                          <a:rPr lang="it-IT" i="1" baseline="-25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e>
                    </m:nary>
                  </m:oMath>
                </a14:m>
                <a:r>
                  <a:rPr lang="it-IT" smtClean="0"/>
                  <a:t>  =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it-IT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𝑭</m:t>
                        </m:r>
                        <m:r>
                          <a:rPr lang="it-IT" b="0" i="1" baseline="-250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it-IT" b="0" i="1" baseline="300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𝑒𝑠𝑡𝑒𝑟𝑛𝑒</m:t>
                        </m:r>
                      </m:e>
                    </m:nary>
                  </m:oMath>
                </a14:m>
                <a:r>
                  <a:rPr lang="it-IT" smtClean="0"/>
                  <a:t> +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it-IT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it-IT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≠</m:t>
                        </m:r>
                        <m:r>
                          <a:rPr lang="it-IT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r>
                          <a:rPr lang="it-IT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𝑭</m:t>
                        </m:r>
                        <m:r>
                          <a:rPr lang="it-IT" i="1" baseline="-25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it-IT" b="0" i="1" baseline="-250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  <m:r>
                          <a:rPr lang="it-IT" b="0" i="1" baseline="300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𝑖𝑛𝑡𝑒𝑟𝑛𝑒</m:t>
                        </m:r>
                      </m:e>
                    </m:nary>
                  </m:oMath>
                </a14:m>
                <a:r>
                  <a:rPr lang="it-IT" smtClean="0"/>
                  <a:t> )</a:t>
                </a:r>
                <a:endParaRPr lang="it-IT"/>
              </a:p>
            </p:txBody>
          </p:sp>
        </mc:Choice>
        <mc:Fallback xmlns="">
          <p:sp>
            <p:nvSpPr>
              <p:cNvPr id="8" name="CasellaDiTes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751" y="4330702"/>
                <a:ext cx="7849663" cy="481094"/>
              </a:xfrm>
              <a:prstGeom prst="rect">
                <a:avLst/>
              </a:prstGeom>
              <a:blipFill>
                <a:blip r:embed="rId3"/>
                <a:stretch>
                  <a:fillRect l="-2795" t="-24051" r="-2407" b="-3417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asellaDiTesto 8"/>
              <p:cNvSpPr txBox="1"/>
              <p:nvPr/>
            </p:nvSpPr>
            <p:spPr>
              <a:xfrm>
                <a:off x="2555776" y="5328862"/>
                <a:ext cx="3744416" cy="4322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it-IT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M</a:t>
                </a:r>
                <a:r>
                  <a:rPr lang="it-IT" b="1" smtClean="0"/>
                  <a:t>a</a:t>
                </a:r>
                <a:r>
                  <a:rPr lang="it-IT" baseline="-25000" smtClean="0"/>
                  <a:t>CM</a:t>
                </a:r>
                <a:r>
                  <a:rPr lang="it-IT" smtClean="0"/>
                  <a:t> = 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r>
                          <a:rPr lang="it-IT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𝑭</m:t>
                        </m:r>
                        <m:r>
                          <a:rPr lang="it-IT" b="0" i="1" baseline="-250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it-IT" b="0" i="1" baseline="300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𝑒𝑠𝑡𝑒𝑟𝑛𝑒</m:t>
                        </m:r>
                      </m:e>
                    </m:nary>
                  </m:oMath>
                </a14:m>
                <a:r>
                  <a:rPr lang="it-IT" smtClean="0"/>
                  <a:t> </a:t>
                </a:r>
                <a:endParaRPr lang="it-IT"/>
              </a:p>
            </p:txBody>
          </p:sp>
        </mc:Choice>
        <mc:Fallback xmlns="">
          <p:sp>
            <p:nvSpPr>
              <p:cNvPr id="9" name="CasellaDiTes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5328862"/>
                <a:ext cx="3744416" cy="432298"/>
              </a:xfrm>
              <a:prstGeom prst="rect">
                <a:avLst/>
              </a:prstGeom>
              <a:blipFill>
                <a:blip r:embed="rId4"/>
                <a:stretch>
                  <a:fillRect l="-5700" t="-26761" b="-4929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2091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FF056-1E9E-4BFB-8447-25BF25080744}" type="slidenum">
              <a:rPr lang="it-IT" altLang="it-IT" smtClean="0"/>
              <a:pPr/>
              <a:t>4</a:t>
            </a:fld>
            <a:endParaRPr lang="it-IT" altLang="it-I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sellaDiTesto 3"/>
              <p:cNvSpPr txBox="1"/>
              <p:nvPr/>
            </p:nvSpPr>
            <p:spPr>
              <a:xfrm>
                <a:off x="2123728" y="1340768"/>
                <a:ext cx="3744416" cy="4322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it-IT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M</a:t>
                </a:r>
                <a:r>
                  <a:rPr lang="it-IT" b="1" smtClean="0"/>
                  <a:t>a</a:t>
                </a:r>
                <a:r>
                  <a:rPr lang="it-IT" baseline="-25000" smtClean="0"/>
                  <a:t>CM</a:t>
                </a:r>
                <a:r>
                  <a:rPr lang="it-IT" smtClean="0"/>
                  <a:t> = </a:t>
                </a:r>
                <a14:m>
                  <m:oMath xmlns:m="http://schemas.openxmlformats.org/officeDocument/2006/math">
                    <m:r>
                      <a:rPr lang="it-IT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𝑭</m:t>
                    </m:r>
                    <m:r>
                      <a:rPr lang="it-IT" i="1" baseline="30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𝑒𝑠𝑡𝑒𝑟𝑛𝑒</m:t>
                    </m:r>
                  </m:oMath>
                </a14:m>
                <a:endParaRPr lang="it-IT"/>
              </a:p>
            </p:txBody>
          </p:sp>
        </mc:Choice>
        <mc:Fallback xmlns=""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1340768"/>
                <a:ext cx="3744416" cy="432298"/>
              </a:xfrm>
              <a:prstGeom prst="rect">
                <a:avLst/>
              </a:prstGeom>
              <a:blipFill>
                <a:blip r:embed="rId2"/>
                <a:stretch>
                  <a:fillRect l="-5691" t="-26761" b="-4788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611560" y="2204864"/>
            <a:ext cx="7858125" cy="12001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it-IT" sz="2400" b="1" dirty="0">
                <a:solidFill>
                  <a:schemeClr val="hlink"/>
                </a:solidFill>
              </a:rPr>
              <a:t>Teorema del moto del </a:t>
            </a:r>
            <a:r>
              <a:rPr lang="it-IT" sz="2400" b="1" dirty="0" err="1">
                <a:solidFill>
                  <a:schemeClr val="hlink"/>
                </a:solidFill>
              </a:rPr>
              <a:t>CM</a:t>
            </a:r>
            <a:r>
              <a:rPr lang="it-IT" sz="2400" b="1" dirty="0">
                <a:solidFill>
                  <a:schemeClr val="hlink"/>
                </a:solidFill>
              </a:rPr>
              <a:t>:</a:t>
            </a:r>
            <a:r>
              <a:rPr lang="it-IT" sz="2400" dirty="0"/>
              <a:t> il </a:t>
            </a:r>
            <a:r>
              <a:rPr lang="it-IT" sz="2400" dirty="0" err="1"/>
              <a:t>CM</a:t>
            </a:r>
            <a:r>
              <a:rPr lang="it-IT" sz="2400" dirty="0"/>
              <a:t> si muove come un punto materiale in cui sia concentrata tutta la massa del sistema e a cui sia applicata la risultante delle forze esterne. </a:t>
            </a:r>
          </a:p>
        </p:txBody>
      </p:sp>
    </p:spTree>
    <p:extLst>
      <p:ext uri="{BB962C8B-B14F-4D97-AF65-F5344CB8AC3E}">
        <p14:creationId xmlns:p14="http://schemas.microsoft.com/office/powerpoint/2010/main" val="897503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FF056-1E9E-4BFB-8447-25BF25080744}" type="slidenum">
              <a:rPr lang="it-IT" altLang="it-IT" smtClean="0"/>
              <a:pPr/>
              <a:t>5</a:t>
            </a:fld>
            <a:endParaRPr lang="it-IT" altLang="it-I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sellaDiTesto 3"/>
              <p:cNvSpPr txBox="1"/>
              <p:nvPr/>
            </p:nvSpPr>
            <p:spPr>
              <a:xfrm>
                <a:off x="2123728" y="1340768"/>
                <a:ext cx="3744416" cy="4322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it-IT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M</a:t>
                </a:r>
                <a:r>
                  <a:rPr lang="it-IT" b="1" smtClean="0"/>
                  <a:t>a</a:t>
                </a:r>
                <a:r>
                  <a:rPr lang="it-IT" baseline="-25000" smtClean="0"/>
                  <a:t>CM</a:t>
                </a:r>
                <a:r>
                  <a:rPr lang="it-IT" smtClean="0"/>
                  <a:t> = </a:t>
                </a:r>
                <a14:m>
                  <m:oMath xmlns:m="http://schemas.openxmlformats.org/officeDocument/2006/math">
                    <m:r>
                      <a:rPr lang="it-IT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𝑭</m:t>
                    </m:r>
                    <m:r>
                      <a:rPr lang="it-IT" i="1" baseline="30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𝑒𝑠𝑡𝑒𝑟𝑛𝑒</m:t>
                    </m:r>
                  </m:oMath>
                </a14:m>
                <a:endParaRPr lang="it-IT"/>
              </a:p>
            </p:txBody>
          </p:sp>
        </mc:Choice>
        <mc:Fallback xmlns=""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1340768"/>
                <a:ext cx="3744416" cy="432298"/>
              </a:xfrm>
              <a:prstGeom prst="rect">
                <a:avLst/>
              </a:prstGeom>
              <a:blipFill>
                <a:blip r:embed="rId2"/>
                <a:stretch>
                  <a:fillRect l="-5691" t="-26761" b="-4788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sellaDiTesto 6"/>
              <p:cNvSpPr txBox="1"/>
              <p:nvPr/>
            </p:nvSpPr>
            <p:spPr>
              <a:xfrm>
                <a:off x="1907705" y="3573016"/>
                <a:ext cx="2160240" cy="7092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it-IT" sz="3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M</m:t>
                    </m:r>
                    <m:f>
                      <m:fPr>
                        <m:ctrlPr>
                          <a:rPr lang="it-IT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m:rPr>
                            <m:nor/>
                          </m:rPr>
                          <a:rPr lang="it-IT" sz="3200" b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it-IT" sz="3200" baseline="-25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CM</m:t>
                        </m:r>
                      </m:num>
                      <m:den>
                        <m:r>
                          <a:rPr lang="it-IT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it-IT" sz="3200" baseline="-250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it-IT" sz="32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it-IT" sz="32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𝑷</m:t>
                        </m:r>
                      </m:num>
                      <m:den>
                        <m:r>
                          <a:rPr lang="it-IT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it-IT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endParaRPr lang="it-IT" sz="3200"/>
              </a:p>
            </p:txBody>
          </p:sp>
        </mc:Choice>
        <mc:Fallback xmlns="">
          <p:sp>
            <p:nvSpPr>
              <p:cNvPr id="7" name="CasellaDiTes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7705" y="3573016"/>
                <a:ext cx="2160240" cy="709297"/>
              </a:xfrm>
              <a:prstGeom prst="rect">
                <a:avLst/>
              </a:prstGeom>
              <a:blipFill>
                <a:blip r:embed="rId3"/>
                <a:stretch>
                  <a:fillRect t="-3448" b="-1810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605898" y="5766355"/>
            <a:ext cx="7863787" cy="8309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it-IT" sz="2400" dirty="0"/>
              <a:t>La risultante delle forze esterne è pari alla derivata rispetto al tempo della quantità di moto totale del sistema.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asellaDiTesto 8"/>
              <p:cNvSpPr txBox="1"/>
              <p:nvPr/>
            </p:nvSpPr>
            <p:spPr>
              <a:xfrm>
                <a:off x="2411760" y="2204864"/>
                <a:ext cx="1386598" cy="79496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it-IT" sz="3200" b="1"/>
                  <a:t>v</a:t>
                </a:r>
                <a:r>
                  <a:rPr lang="it-IT" sz="3200" baseline="-25000"/>
                  <a:t>CM</a:t>
                </a:r>
                <a:r>
                  <a:rPr lang="it-IT" sz="3600" baseline="-25000"/>
                  <a:t> </a:t>
                </a:r>
                <a:r>
                  <a:rPr lang="it-IT" sz="360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600" b="1" i="0" smtClean="0">
                            <a:latin typeface="Cambria Math" panose="02040503050406030204" pitchFamily="18" charset="0"/>
                          </a:rPr>
                          <m:t>𝐏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it-IT" sz="3600" b="0" i="0" smtClean="0">
                            <a:latin typeface="Cambria Math" panose="02040503050406030204" pitchFamily="18" charset="0"/>
                          </a:rPr>
                          <m:t>M</m:t>
                        </m:r>
                      </m:den>
                    </m:f>
                  </m:oMath>
                </a14:m>
                <a:endParaRPr lang="it-IT" sz="3600"/>
              </a:p>
            </p:txBody>
          </p:sp>
        </mc:Choice>
        <mc:Fallback xmlns="">
          <p:sp>
            <p:nvSpPr>
              <p:cNvPr id="9" name="CasellaDiTes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2204864"/>
                <a:ext cx="1386598" cy="794961"/>
              </a:xfrm>
              <a:prstGeom prst="rect">
                <a:avLst/>
              </a:prstGeom>
              <a:blipFill>
                <a:blip r:embed="rId4"/>
                <a:stretch>
                  <a:fillRect l="-17467" t="-3030" b="-16667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asellaDiTesto 9"/>
              <p:cNvSpPr txBox="1"/>
              <p:nvPr/>
            </p:nvSpPr>
            <p:spPr>
              <a:xfrm>
                <a:off x="3059832" y="4510224"/>
                <a:ext cx="3024336" cy="9350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it-IT" sz="3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𝑷</m:t>
                          </m:r>
                        </m:num>
                        <m:den>
                          <m:r>
                            <a:rPr lang="it-IT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it-IT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it-IT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it-IT" sz="32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𝑭</m:t>
                      </m:r>
                      <m:r>
                        <a:rPr lang="it-IT" sz="3200" i="1" baseline="300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𝑒𝑠𝑡𝑒𝑟𝑛𝑒</m:t>
                      </m:r>
                    </m:oMath>
                  </m:oMathPara>
                </a14:m>
                <a:endParaRPr lang="it-IT" sz="3200"/>
              </a:p>
            </p:txBody>
          </p:sp>
        </mc:Choice>
        <mc:Fallback xmlns="">
          <p:sp>
            <p:nvSpPr>
              <p:cNvPr id="10" name="CasellaDiTes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9832" y="4510224"/>
                <a:ext cx="3024336" cy="9350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5846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090E54B-A3C4-4766-AA4C-8DDE01DC7348}" type="slidenum">
              <a:rPr lang="it-IT" altLang="it-IT" sz="1400">
                <a:latin typeface="Tahoma" panose="020B0604030504040204" pitchFamily="34" charset="0"/>
              </a:rPr>
              <a:pPr eaLnBrk="1" hangingPunct="1"/>
              <a:t>6</a:t>
            </a:fld>
            <a:endParaRPr lang="it-IT" altLang="it-IT" sz="1400">
              <a:latin typeface="Tahoma" panose="020B0604030504040204" pitchFamily="34" charset="0"/>
            </a:endParaRPr>
          </a:p>
        </p:txBody>
      </p:sp>
      <p:sp>
        <p:nvSpPr>
          <p:cNvPr id="7175" name="CasellaDiTesto 3"/>
          <p:cNvSpPr txBox="1">
            <a:spLocks noChangeArrowheads="1"/>
          </p:cNvSpPr>
          <p:nvPr/>
        </p:nvSpPr>
        <p:spPr bwMode="auto">
          <a:xfrm>
            <a:off x="232245" y="1329531"/>
            <a:ext cx="5643562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it-IT" altLang="it-IT" sz="2200"/>
              <a:t>Se il sistema </a:t>
            </a:r>
            <a:r>
              <a:rPr lang="it-IT" altLang="it-IT" sz="2200">
                <a:solidFill>
                  <a:srgbClr val="FF0000"/>
                </a:solidFill>
              </a:rPr>
              <a:t>è isolato</a:t>
            </a:r>
            <a:r>
              <a:rPr lang="it-IT" altLang="it-IT" sz="2200"/>
              <a:t> ossia non </a:t>
            </a:r>
            <a:r>
              <a:rPr lang="it-IT" altLang="it-IT" sz="2200" smtClean="0"/>
              <a:t>ci </a:t>
            </a:r>
            <a:r>
              <a:rPr lang="it-IT" altLang="it-IT" sz="2200"/>
              <a:t>sono forze esterne che agiscono…</a:t>
            </a:r>
            <a:endParaRPr lang="it-IT" altLang="it-IT" sz="2200" i="1"/>
          </a:p>
        </p:txBody>
      </p:sp>
      <p:sp>
        <p:nvSpPr>
          <p:cNvPr id="7177" name="CasellaDiTesto 8"/>
          <p:cNvSpPr txBox="1">
            <a:spLocks noChangeArrowheads="1"/>
          </p:cNvSpPr>
          <p:nvPr/>
        </p:nvSpPr>
        <p:spPr bwMode="auto">
          <a:xfrm>
            <a:off x="1475657" y="5842292"/>
            <a:ext cx="5832648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it-IT" altLang="it-IT" sz="2200" i="1">
                <a:solidFill>
                  <a:srgbClr val="FF0000"/>
                </a:solidFill>
              </a:rPr>
              <a:t>Nel sistema CM </a:t>
            </a:r>
            <a:r>
              <a:rPr lang="it-IT" altLang="it-IT" sz="2200"/>
              <a:t>la quantità di moto totale è nulla.  </a:t>
            </a:r>
          </a:p>
        </p:txBody>
      </p:sp>
      <p:sp>
        <p:nvSpPr>
          <p:cNvPr id="7181" name="Text Box 5"/>
          <p:cNvSpPr txBox="1">
            <a:spLocks noChangeArrowheads="1"/>
          </p:cNvSpPr>
          <p:nvPr/>
        </p:nvSpPr>
        <p:spPr bwMode="auto">
          <a:xfrm>
            <a:off x="2003425" y="260350"/>
            <a:ext cx="4175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it-IT" altLang="it-IT">
                <a:solidFill>
                  <a:schemeClr val="folHlink"/>
                </a:solidFill>
              </a:rPr>
              <a:t>Dinamica dei sistemi isolati</a:t>
            </a:r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auto">
          <a:xfrm>
            <a:off x="761281" y="3787587"/>
            <a:ext cx="7715250" cy="156966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 eaLnBrk="0" hangingPunct="0">
              <a:spcBef>
                <a:spcPct val="20000"/>
              </a:spcBef>
              <a:defRPr/>
            </a:pPr>
            <a:r>
              <a:rPr kumimoji="1" lang="it-IT" altLang="it-IT" sz="2400" dirty="0" err="1">
                <a:solidFill>
                  <a:srgbClr val="FF0000"/>
                </a:solidFill>
              </a:rPr>
              <a:t>…la</a:t>
            </a:r>
            <a:r>
              <a:rPr kumimoji="1" lang="it-IT" altLang="it-IT" sz="2400" dirty="0">
                <a:solidFill>
                  <a:srgbClr val="FF0000"/>
                </a:solidFill>
              </a:rPr>
              <a:t> quantità di moto </a:t>
            </a:r>
            <a:r>
              <a:rPr kumimoji="1" lang="it-IT" altLang="it-IT" sz="2400" dirty="0"/>
              <a:t>TOTALE del sistema  rimane </a:t>
            </a:r>
            <a:r>
              <a:rPr kumimoji="1" lang="it-IT" altLang="it-IT" sz="2400" dirty="0">
                <a:solidFill>
                  <a:srgbClr val="FF0000"/>
                </a:solidFill>
              </a:rPr>
              <a:t>costante</a:t>
            </a:r>
            <a:r>
              <a:rPr kumimoji="1" lang="it-IT" altLang="it-IT" sz="2400" dirty="0"/>
              <a:t> in modulo, direzione e verso</a:t>
            </a:r>
            <a:r>
              <a:rPr kumimoji="1" lang="it-IT" altLang="it-IT" sz="2400"/>
              <a:t>. </a:t>
            </a:r>
            <a:r>
              <a:rPr kumimoji="1" lang="it-IT" altLang="it-IT" sz="2400" smtClean="0"/>
              <a:t>La velocità del centro di massa rimane costante, mentre le </a:t>
            </a:r>
            <a:r>
              <a:rPr kumimoji="1" lang="it-IT" altLang="it-IT" sz="2400" b="1" dirty="0">
                <a:solidFill>
                  <a:schemeClr val="tx2"/>
                </a:solidFill>
              </a:rPr>
              <a:t>quantità di moto </a:t>
            </a:r>
            <a:r>
              <a:rPr kumimoji="1" lang="it-IT" altLang="it-IT" sz="2400" dirty="0"/>
              <a:t>delle </a:t>
            </a:r>
            <a:r>
              <a:rPr kumimoji="1" lang="it-IT" altLang="it-IT" sz="2400" b="1" dirty="0">
                <a:solidFill>
                  <a:schemeClr val="tx2"/>
                </a:solidFill>
              </a:rPr>
              <a:t>singole </a:t>
            </a:r>
            <a:r>
              <a:rPr kumimoji="1" lang="it-IT" altLang="it-IT" sz="2400" b="1">
                <a:solidFill>
                  <a:schemeClr val="tx2"/>
                </a:solidFill>
              </a:rPr>
              <a:t>particelle </a:t>
            </a:r>
            <a:r>
              <a:rPr kumimoji="1" lang="it-IT" altLang="it-IT" sz="2400" smtClean="0"/>
              <a:t>del </a:t>
            </a:r>
            <a:r>
              <a:rPr kumimoji="1" lang="it-IT" altLang="it-IT" sz="2400" dirty="0"/>
              <a:t>sistema possono variare.</a:t>
            </a:r>
          </a:p>
        </p:txBody>
      </p:sp>
      <p:graphicFrame>
        <p:nvGraphicFramePr>
          <p:cNvPr id="717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5239479"/>
              </p:ext>
            </p:extLst>
          </p:nvPr>
        </p:nvGraphicFramePr>
        <p:xfrm>
          <a:off x="6061261" y="1376075"/>
          <a:ext cx="1730375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6" name="Equazione" r:id="rId3" imgW="672840" imgH="253800" progId="Equation.3">
                  <p:embed/>
                </p:oleObj>
              </mc:Choice>
              <mc:Fallback>
                <p:oleObj name="Equazione" r:id="rId3" imgW="672840" imgH="253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1261" y="1376075"/>
                        <a:ext cx="1730375" cy="6540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asellaDiTesto 14"/>
              <p:cNvSpPr txBox="1"/>
              <p:nvPr/>
            </p:nvSpPr>
            <p:spPr>
              <a:xfrm>
                <a:off x="597322" y="2644775"/>
                <a:ext cx="1390917" cy="7092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it-IT" sz="32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it-IT" sz="32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𝑷</m:t>
                        </m:r>
                      </m:num>
                      <m:den>
                        <m:r>
                          <a:rPr lang="it-IT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it-IT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it-IT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endParaRPr lang="it-IT" sz="3200"/>
              </a:p>
            </p:txBody>
          </p:sp>
        </mc:Choice>
        <mc:Fallback xmlns="">
          <p:sp>
            <p:nvSpPr>
              <p:cNvPr id="15" name="CasellaDiTesto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322" y="2644775"/>
                <a:ext cx="1390917" cy="70929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asellaDiTesto 15"/>
              <p:cNvSpPr txBox="1"/>
              <p:nvPr/>
            </p:nvSpPr>
            <p:spPr>
              <a:xfrm>
                <a:off x="2770292" y="2721488"/>
                <a:ext cx="2641389" cy="49244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32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𝐏</m:t>
                      </m:r>
                      <m:r>
                        <a:rPr lang="it-IT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it-IT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costante</m:t>
                      </m:r>
                    </m:oMath>
                  </m:oMathPara>
                </a14:m>
                <a:endParaRPr lang="it-IT" sz="3200"/>
              </a:p>
            </p:txBody>
          </p:sp>
        </mc:Choice>
        <mc:Fallback xmlns="">
          <p:sp>
            <p:nvSpPr>
              <p:cNvPr id="16" name="CasellaDiTesto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0292" y="2721488"/>
                <a:ext cx="2641389" cy="49244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ttangolo 1"/>
          <p:cNvSpPr/>
          <p:nvPr/>
        </p:nvSpPr>
        <p:spPr>
          <a:xfrm>
            <a:off x="6063838" y="2650441"/>
            <a:ext cx="25987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3200" b="1" smtClean="0"/>
              <a:t>v</a:t>
            </a:r>
            <a:r>
              <a:rPr lang="it-IT" sz="3200" baseline="-25000" smtClean="0"/>
              <a:t>CM</a:t>
            </a:r>
            <a:r>
              <a:rPr lang="it-IT" sz="3200" smtClean="0"/>
              <a:t> = costante</a:t>
            </a:r>
            <a:endParaRPr lang="it-IT" sz="3200"/>
          </a:p>
        </p:txBody>
      </p:sp>
      <p:sp>
        <p:nvSpPr>
          <p:cNvPr id="19" name="Freccia a destra 18"/>
          <p:cNvSpPr/>
          <p:nvPr/>
        </p:nvSpPr>
        <p:spPr>
          <a:xfrm flipV="1">
            <a:off x="2293087" y="2897506"/>
            <a:ext cx="207688" cy="156531"/>
          </a:xfrm>
          <a:prstGeom prst="rightArrow">
            <a:avLst/>
          </a:prstGeom>
          <a:ln w="149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Freccia a destra 19"/>
          <p:cNvSpPr/>
          <p:nvPr/>
        </p:nvSpPr>
        <p:spPr>
          <a:xfrm flipV="1">
            <a:off x="5682079" y="2889445"/>
            <a:ext cx="207688" cy="156531"/>
          </a:xfrm>
          <a:prstGeom prst="rightArrow">
            <a:avLst/>
          </a:prstGeom>
          <a:ln w="149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7" grpId="0"/>
      <p:bldP spid="21" grpId="0" animBg="1"/>
      <p:bldP spid="15" grpId="0"/>
      <p:bldP spid="16" grpId="0"/>
      <p:bldP spid="2" grpId="0"/>
    </p:bldLst>
  </p:timing>
</p:sld>
</file>

<file path=ppt/theme/theme1.xml><?xml version="1.0" encoding="utf-8"?>
<a:theme xmlns:a="http://schemas.openxmlformats.org/drawingml/2006/main" name="Sfumature">
  <a:themeElements>
    <a:clrScheme name="Sfumature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fumat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fumatur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fumature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fumature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39897</TotalTime>
  <Words>238</Words>
  <Application>Microsoft Office PowerPoint</Application>
  <PresentationFormat>Presentazione su schermo (4:3)</PresentationFormat>
  <Paragraphs>37</Paragraphs>
  <Slides>6</Slides>
  <Notes>1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3</vt:i4>
      </vt:variant>
      <vt:variant>
        <vt:lpstr>Titoli diapositive</vt:lpstr>
      </vt:variant>
      <vt:variant>
        <vt:i4>6</vt:i4>
      </vt:variant>
    </vt:vector>
  </HeadingPairs>
  <TitlesOfParts>
    <vt:vector size="15" baseType="lpstr">
      <vt:lpstr>Arial</vt:lpstr>
      <vt:lpstr>Cambria Math</vt:lpstr>
      <vt:lpstr>Tahoma</vt:lpstr>
      <vt:lpstr>Times New Roman</vt:lpstr>
      <vt:lpstr>Wingdings</vt:lpstr>
      <vt:lpstr>Sfumature</vt:lpstr>
      <vt:lpstr>Picture</vt:lpstr>
      <vt:lpstr>Equation</vt:lpstr>
      <vt:lpstr>Equazione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Università di Bari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Pugliese</dc:creator>
  <cp:lastModifiedBy>Ferruccio</cp:lastModifiedBy>
  <cp:revision>301</cp:revision>
  <dcterms:created xsi:type="dcterms:W3CDTF">2006-03-30T14:32:44Z</dcterms:created>
  <dcterms:modified xsi:type="dcterms:W3CDTF">2018-05-04T16:44:31Z</dcterms:modified>
</cp:coreProperties>
</file>