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4262" r:id="rId2"/>
    <p:sldMasterId id="2147484274" r:id="rId3"/>
  </p:sldMasterIdLst>
  <p:notesMasterIdLst>
    <p:notesMasterId r:id="rId13"/>
  </p:notesMasterIdLst>
  <p:handoutMasterIdLst>
    <p:handoutMasterId r:id="rId14"/>
  </p:handoutMasterIdLst>
  <p:sldIdLst>
    <p:sldId id="709" r:id="rId4"/>
    <p:sldId id="728" r:id="rId5"/>
    <p:sldId id="710" r:id="rId6"/>
    <p:sldId id="707" r:id="rId7"/>
    <p:sldId id="708" r:id="rId8"/>
    <p:sldId id="730" r:id="rId9"/>
    <p:sldId id="726" r:id="rId10"/>
    <p:sldId id="727" r:id="rId11"/>
    <p:sldId id="712" r:id="rId12"/>
  </p:sldIdLst>
  <p:sldSz cx="9144000" cy="6858000" type="screen4x3"/>
  <p:notesSz cx="6858000" cy="9144000"/>
  <p:custDataLst>
    <p:tags r:id="rId15"/>
  </p:custDataLst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17" autoAdjust="0"/>
  </p:normalViewPr>
  <p:slideViewPr>
    <p:cSldViewPr>
      <p:cViewPr varScale="1">
        <p:scale>
          <a:sx n="88" d="100"/>
          <a:sy n="88" d="100"/>
        </p:scale>
        <p:origin x="124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621F559F-D7EA-4762-9B1A-5690951A8109}" type="datetimeFigureOut">
              <a:rPr lang="it-IT"/>
              <a:pPr>
                <a:defRPr/>
              </a:pPr>
              <a:t>01/05/2018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E5F261-1AC1-409E-8135-E9830A8A5C5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2DCCC024-FC84-4A78-A987-3C5815A64109}" type="datetimeFigureOut">
              <a:rPr lang="it-IT"/>
              <a:pPr>
                <a:defRPr/>
              </a:pPr>
              <a:t>01/05/2018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55347D-A56A-441D-851E-DDE86575143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CE39E-D195-4196-A828-0C2367BB5DF4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09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>
              <a:latin typeface="Arial" panose="020B0604020202020204" pitchFamily="34" charset="0"/>
            </a:endParaRPr>
          </a:p>
        </p:txBody>
      </p:sp>
      <p:sp>
        <p:nvSpPr>
          <p:cNvPr id="1434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A2B4EC-3113-450B-BE85-906D27F7CFB1}" type="slidenum">
              <a:rPr lang="it-IT" altLang="it-IT" smtClean="0"/>
              <a:pPr>
                <a:spcBef>
                  <a:spcPct val="0"/>
                </a:spcBef>
              </a:pPr>
              <a:t>6</a:t>
            </a:fld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379837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6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37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35005"/>
            <a:ext cx="6029325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759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785794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245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677881"/>
            <a:ext cx="8240713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507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875EF-7945-441F-9D11-FE934587603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7109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C3BD2-455A-4982-A58C-96EA6297A32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0730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CFE3CE-7FB7-472F-8168-942D81DA5BE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3065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7318C-5762-44B5-94BD-60712712AA5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47802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EF94D-2C9B-493C-AC36-FFD4493FBBC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40556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4598F-0DC1-4BDE-A778-0C7D47847A2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4930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7944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34BDB-EA2F-4FAE-A776-0D7C6C3F265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02714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F605-5D4B-43CA-A98B-87474199E08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66453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10127-6D0F-436E-BD74-9B0744AFF5E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48745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2C20B-5FF2-4877-90DC-D435622D15D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872986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41BE3-1CD0-4D71-965C-09E6679B645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911505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A887B-B790-415D-A026-03D7970AEA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0251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E1618-B9FD-4089-8E2B-A50D143666F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88191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CA4C-A1FD-40C0-BBBD-9018911EFF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35001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11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3588" y="14128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9A868-35F1-454B-9346-550744B88AD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456158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293C3-03D0-49FA-9B69-EC62E18822F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713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4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D5242-D7B8-4873-9313-C94EDD2685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01780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13F2-ED7E-4876-8A55-17476BC0C11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820037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EF1D-DD73-4147-A1EE-5C9003DB77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28695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3728F-660F-403C-9143-8189E681126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8159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22D1-E277-4C81-913F-DD89155907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546160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61175" y="188913"/>
            <a:ext cx="2082800" cy="53387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97587" cy="53387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316BF-BEC3-4FA4-B09B-D248D504E1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431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9313" y="1989138"/>
            <a:ext cx="40386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21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45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773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9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259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53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2296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2" name="Text Box 6"/>
          <p:cNvSpPr txBox="1">
            <a:spLocks noChangeArrowheads="1"/>
          </p:cNvSpPr>
          <p:nvPr userDrawn="1"/>
        </p:nvSpPr>
        <p:spPr bwMode="auto">
          <a:xfrm>
            <a:off x="323850" y="11588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 i="1" dirty="0">
                <a:latin typeface="Tahoma" charset="0"/>
              </a:rPr>
              <a:t>Raymond A. </a:t>
            </a:r>
            <a:r>
              <a:rPr lang="en-US" sz="1400" i="1" dirty="0" err="1">
                <a:latin typeface="Tahoma" charset="0"/>
              </a:rPr>
              <a:t>Serway</a:t>
            </a:r>
            <a:r>
              <a:rPr lang="en-US" sz="1400" i="1" dirty="0">
                <a:latin typeface="Tahoma" charset="0"/>
              </a:rPr>
              <a:t>, John W. Jewett, Jr. </a:t>
            </a:r>
            <a:r>
              <a:rPr lang="it-IT" sz="1400" i="1" dirty="0">
                <a:latin typeface="Tahoma" charset="0"/>
              </a:rPr>
              <a:t>- Fisica per Scienze ed Ingegneria -  Volume 1– Capitolo 9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5949950"/>
            <a:ext cx="8953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261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  <p:sldLayoutId id="2147484259" r:id="rId12"/>
    <p:sldLayoutId id="21474842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1C8F92-7912-4470-8C60-6A422512F1D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8117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306388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30638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728663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72866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79388" y="476250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98438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8901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it-IT" sz="2400" smtClean="0">
              <a:latin typeface="Tahoma" panose="020B0604030504040204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88913"/>
            <a:ext cx="77930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41287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91688B49-1A45-4920-AB9C-B0D79467B58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1036" name="Picture 14" descr="polib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62738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614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9" Type="http://schemas.openxmlformats.org/officeDocument/2006/relationships/image" Target="../media/image13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13" Type="http://schemas.openxmlformats.org/officeDocument/2006/relationships/image" Target="../media/image17.wmf"/><Relationship Id="rId3" Type="http://schemas.openxmlformats.org/officeDocument/2006/relationships/image" Target="../media/image18.gi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6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egnaposto contenuto 3" descr="0908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08050"/>
            <a:ext cx="7288213" cy="72519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028E35-44D6-4316-B0B8-D1BADA96A0AD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2124075" y="260350"/>
            <a:ext cx="518477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Urti elastici o anelastici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214313" y="1557338"/>
            <a:ext cx="84613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Dal punto di vista energetico gli urti si classificano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Elastici: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si conserva l’energia cinetica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Anelastici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non si conserva l’energia cinetica. Può:</a:t>
            </a:r>
          </a:p>
          <a:p>
            <a:pPr marL="1143000" marR="0" lvl="2" indent="-2286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5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diminuire (viene trasformata in altre forme di energia: energia interna dei corpi, riscaldamento dei corpi)</a:t>
            </a:r>
          </a:p>
          <a:p>
            <a:pPr marL="1143000" marR="0" lvl="2" indent="-2286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50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aumentare (l’energia interna dei corpi viene trasformata in energia meccanica: esplosioni)</a:t>
            </a:r>
          </a:p>
          <a:p>
            <a:pPr marL="1143000" marR="0" lvl="2" indent="-2286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50000"/>
              <a:buFont typeface="Wingdings" panose="05000000000000000000" pitchFamily="2" charset="2"/>
              <a:buChar char="n"/>
              <a:tabLst/>
              <a:defRPr/>
            </a:pPr>
            <a:endParaRPr kumimoji="0" lang="it-IT" altLang="it-IT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r>
              <a:rPr kumimoji="0" lang="it-IT" altLang="it-IT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Urti completamente anelastici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quando i due corpi restano attaccati dopo l’urto e non si conserva l’energia cinetica. 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55000"/>
              <a:buFont typeface="Wingdings" panose="05000000000000000000" pitchFamily="2" charset="2"/>
              <a:buChar char="n"/>
              <a:tabLst/>
              <a:defRPr/>
            </a:pPr>
            <a:endParaRPr kumimoji="0" lang="it-IT" altLang="it-IT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2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egnaposto contenuto 3" descr="0909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828601" y="404664"/>
            <a:ext cx="11001199" cy="64087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egnaposto contenuto 3" descr="090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696" y="-465054"/>
            <a:ext cx="6120679" cy="90860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egnaposto contenuto 3" descr="0907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-60306"/>
            <a:ext cx="5616623" cy="77112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B5FBAF-9020-4976-956D-E143A213B330}" type="slidenum">
              <a:rPr lang="it-IT" altLang="it-IT" sz="14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it-IT" altLang="it-IT" sz="1400" smtClean="0">
              <a:latin typeface="Tahoma" panose="020B0604030504040204" pitchFamily="34" charset="0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mtClean="0"/>
              <a:t>Urto elastico</a:t>
            </a:r>
          </a:p>
        </p:txBody>
      </p:sp>
      <p:pic>
        <p:nvPicPr>
          <p:cNvPr id="13316" name="Picture 5" descr="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95"/>
          <a:stretch>
            <a:fillRect/>
          </a:stretch>
        </p:blipFill>
        <p:spPr bwMode="auto">
          <a:xfrm>
            <a:off x="395288" y="1700213"/>
            <a:ext cx="3117850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628775"/>
            <a:ext cx="2814637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7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07122E-47F3-4B27-9D3B-3F1E7E0BCF95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295400" y="228600"/>
            <a:ext cx="632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600" b="1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URTI ELASTICI CENTRALI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11430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  <a:sym typeface="Symbol" panose="05050102010706020507" pitchFamily="18" charset="2"/>
              </a:rPr>
              <a:t> 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sono monodimensionali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0" y="2057400"/>
          <a:ext cx="4495800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r:id="rId3" imgW="2489200" imgH="685800" progId="Equation.3">
                  <p:embed/>
                </p:oleObj>
              </mc:Choice>
              <mc:Fallback>
                <p:oleObj r:id="rId3" imgW="2489200" imgH="685800" progId="Equation.3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57400"/>
                        <a:ext cx="4495800" cy="1241425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181600" y="1847850"/>
          <a:ext cx="3176588" cy="163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4" r:id="rId5" imgW="1778000" imgH="914400" progId="Equation.3">
                  <p:embed/>
                </p:oleObj>
              </mc:Choice>
              <mc:Fallback>
                <p:oleObj r:id="rId5" imgW="1778000" imgH="914400" progId="Equation.3">
                  <p:embed/>
                  <p:pic>
                    <p:nvPicPr>
                      <p:cNvPr id="225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47850"/>
                        <a:ext cx="3176588" cy="163036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495800" y="2362200"/>
            <a:ext cx="585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0" y="4267200"/>
            <a:ext cx="9391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Urto elastico</a:t>
            </a:r>
            <a:r>
              <a:rPr kumimoji="0" lang="en-GB" altLang="it-IT" sz="2800" b="1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centrale di due biglie di massa uguale: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5638800"/>
            <a:ext cx="1541463" cy="57943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1524000" y="5486400"/>
          <a:ext cx="106997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5" name="Equation" r:id="rId7" imgW="558720" imgH="507960" progId="Equation.3">
                  <p:embed/>
                </p:oleObj>
              </mc:Choice>
              <mc:Fallback>
                <p:oleObj name="Equation" r:id="rId7" imgW="558720" imgH="507960" progId="Equation.3">
                  <p:embed/>
                  <p:pic>
                    <p:nvPicPr>
                      <p:cNvPr id="225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86400"/>
                        <a:ext cx="1069975" cy="9636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2" name="Picture 14" descr="D:\Caterina\ConsQuanMoto\mediacontromedia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410200"/>
            <a:ext cx="552132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5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EBDB2-AA57-4187-8BFB-8C7B94525533}" type="slidenum">
              <a:rPr kumimoji="0" lang="it-IT" altLang="it-I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altLang="it-IT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4099" name="Picture 3" descr="D:\Caterina\ConsQuanMoto\grandecontropiccolo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43050"/>
            <a:ext cx="5097463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2286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Urto elastico centrale di una biglia contro una ferma (v</a:t>
            </a:r>
            <a:r>
              <a:rPr kumimoji="0" lang="en-GB" altLang="it-IT" sz="2800" b="0" i="0" u="none" strike="noStrike" kern="1200" cap="none" spc="0" normalizeH="0" baseline="-2500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&gt;0, v</a:t>
            </a:r>
            <a:r>
              <a:rPr kumimoji="0" lang="en-GB" altLang="it-IT" sz="2800" b="0" i="0" u="none" strike="noStrike" kern="1200" cap="none" spc="0" normalizeH="0" baseline="-2500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8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=0):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1706563"/>
            <a:ext cx="2455863" cy="5794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&gt;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438400" y="1550988"/>
          <a:ext cx="947738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0" name="Equation" r:id="rId4" imgW="495000" imgH="507960" progId="Equation.3">
                  <p:embed/>
                </p:oleObj>
              </mc:Choice>
              <mc:Fallback>
                <p:oleObj name="Equation" r:id="rId4" imgW="495000" imgH="507960" progId="Equation.3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550988"/>
                        <a:ext cx="947738" cy="963612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4191000"/>
            <a:ext cx="2455863" cy="57943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kumimoji="0" lang="it-IT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 </a:t>
            </a:r>
            <a:r>
              <a:rPr kumimoji="0" lang="en-GB" altLang="it-IT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&lt; m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altLang="it-IT" sz="2000" b="0" i="0" u="none" strike="noStrike" kern="1200" cap="none" spc="0" normalizeH="0" baseline="-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 </a:t>
            </a:r>
            <a:r>
              <a:rPr kumimoji="0" lang="it-IT" altLang="it-IT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438400" y="4038600"/>
          <a:ext cx="947738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1" name="Equation" r:id="rId6" imgW="495000" imgH="507960" progId="Equation.3">
                  <p:embed/>
                </p:oleObj>
              </mc:Choice>
              <mc:Fallback>
                <p:oleObj name="Equation" r:id="rId6" imgW="495000" imgH="507960" progId="Equation.3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38600"/>
                        <a:ext cx="947738" cy="963613"/>
                      </a:xfrm>
                      <a:prstGeom prst="rect">
                        <a:avLst/>
                      </a:prstGeom>
                      <a:solidFill>
                        <a:srgbClr val="DDDDDD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0" name="Picture 14" descr="D:\Caterina\ConsQuanMoto\piccolocontrogrande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8" y="3905250"/>
            <a:ext cx="5097462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D:\Caterina\ConsQuanMoto\Umur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181600"/>
            <a:ext cx="325120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76200" y="2895600"/>
            <a:ext cx="326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 particolare se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1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&gt;&gt; 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2    </a:t>
            </a:r>
            <a:r>
              <a:rPr kumimoji="0" lang="it-IT" altLang="it-IT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352800" y="2847975"/>
          <a:ext cx="83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Equation" r:id="rId10" imgW="647640" imgH="507960" progId="Equation.3">
                  <p:embed/>
                </p:oleObj>
              </mc:Choice>
              <mc:Fallback>
                <p:oleObj name="Equation" r:id="rId10" imgW="647640" imgH="507960" progId="Equation.3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47975"/>
                        <a:ext cx="83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88900" y="5410200"/>
            <a:ext cx="326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in particolare se</a:t>
            </a:r>
            <a:r>
              <a:rPr kumimoji="0" lang="it-IT" altLang="it-IT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1 </a:t>
            </a:r>
            <a:r>
              <a:rPr kumimoji="0" lang="it-IT" alt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&lt;&lt; m</a:t>
            </a:r>
            <a:r>
              <a:rPr kumimoji="0" lang="it-IT" altLang="it-IT" sz="1800" b="0" i="0" u="none" strike="noStrike" kern="120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2    </a:t>
            </a:r>
            <a:r>
              <a:rPr kumimoji="0" lang="it-IT" altLang="it-IT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  <a:sym typeface="Symbol" panose="05050102010706020507" pitchFamily="18" charset="2"/>
              </a:rPr>
              <a:t>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3429000" y="5334000"/>
          <a:ext cx="820738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Equation" r:id="rId12" imgW="634680" imgH="507960" progId="Equation.3">
                  <p:embed/>
                </p:oleObj>
              </mc:Choice>
              <mc:Fallback>
                <p:oleObj name="Equation" r:id="rId12" imgW="634680" imgH="507960" progId="Equation.3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334000"/>
                        <a:ext cx="820738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708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egnaposto contenuto 3" descr="0911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09888" y="908050"/>
            <a:ext cx="3335337" cy="5394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ruttura predefinita">
  <a:themeElements>
    <a:clrScheme name="">
      <a:dk1>
        <a:srgbClr val="000000"/>
      </a:dk1>
      <a:lt1>
        <a:srgbClr val="FFFFCC"/>
      </a:lt1>
      <a:dk2>
        <a:srgbClr val="996633"/>
      </a:dk2>
      <a:lt2>
        <a:srgbClr val="000000"/>
      </a:lt2>
      <a:accent1>
        <a:srgbClr val="FF9900"/>
      </a:accent1>
      <a:accent2>
        <a:srgbClr val="00FFFF"/>
      </a:accent2>
      <a:accent3>
        <a:srgbClr val="FFFFE2"/>
      </a:accent3>
      <a:accent4>
        <a:srgbClr val="0000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</TotalTime>
  <Words>145</Words>
  <Application>Microsoft Office PowerPoint</Application>
  <PresentationFormat>Presentazione su schermo (4:3)</PresentationFormat>
  <Paragraphs>25</Paragraphs>
  <Slides>9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3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22" baseType="lpstr">
      <vt:lpstr>Arial</vt:lpstr>
      <vt:lpstr>Calibri</vt:lpstr>
      <vt:lpstr>Comic Sans MS</vt:lpstr>
      <vt:lpstr>Symbol</vt:lpstr>
      <vt:lpstr>Tahoma</vt:lpstr>
      <vt:lpstr>Times New Roman</vt:lpstr>
      <vt:lpstr>Trebuchet MS</vt:lpstr>
      <vt:lpstr>Wingdings</vt:lpstr>
      <vt:lpstr>1_Strutturato</vt:lpstr>
      <vt:lpstr>Struttura predefinita</vt:lpstr>
      <vt:lpstr>Sfumature</vt:lpstr>
      <vt:lpstr>Equation.3</vt:lpstr>
      <vt:lpstr>Equation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Urto elastico</vt:lpstr>
      <vt:lpstr>Presentazione standard di PowerPoint</vt:lpstr>
      <vt:lpstr>Presentazione standard di PowerPoint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Fabrizio Crisafulli</dc:creator>
  <cp:lastModifiedBy>Ferruccio</cp:lastModifiedBy>
  <cp:revision>107</cp:revision>
  <dcterms:created xsi:type="dcterms:W3CDTF">2002-09-16T09:40:28Z</dcterms:created>
  <dcterms:modified xsi:type="dcterms:W3CDTF">2018-05-01T16:09:16Z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Cap1</vt:lpwstr>
  </property>
  <property fmtid="{D5CDD505-2E9C-101B-9397-08002B2CF9AE}" pid="4" name="ArticulateGUID">
    <vt:lpwstr>1A36A2F8-C520-479C-AF55-7827F99676CC</vt:lpwstr>
  </property>
  <property fmtid="{D5CDD505-2E9C-101B-9397-08002B2CF9AE}" pid="5" name="ArticulateProjectFull">
    <vt:lpwstr>C:\Users\pdelvecchio.EDI\Desktop\Sedra\PPT\Capitolo1.ppta</vt:lpwstr>
  </property>
</Properties>
</file>