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sldIdLst>
    <p:sldId id="279" r:id="rId2"/>
    <p:sldId id="280" r:id="rId3"/>
    <p:sldId id="293" r:id="rId4"/>
    <p:sldId id="283" r:id="rId5"/>
    <p:sldId id="292" r:id="rId6"/>
    <p:sldId id="281" r:id="rId7"/>
    <p:sldId id="288" r:id="rId8"/>
    <p:sldId id="286" r:id="rId9"/>
    <p:sldId id="289" r:id="rId10"/>
    <p:sldId id="290" r:id="rId11"/>
    <p:sldId id="291" r:id="rId12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35560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57150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78740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003300" indent="-185738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6" autoAdjust="0"/>
    <p:restoredTop sz="90929"/>
  </p:normalViewPr>
  <p:slideViewPr>
    <p:cSldViewPr>
      <p:cViewPr varScale="1">
        <p:scale>
          <a:sx n="80" d="100"/>
          <a:sy n="80" d="100"/>
        </p:scale>
        <p:origin x="1325" y="4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8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9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0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1" name="AutoShape 1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2" name="AutoShape 1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4" name="AutoShape 1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6" name="AutoShape 1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7" name="AutoShape 1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8" name="AutoShape 1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9" name="AutoShape 2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0" name="AutoShape 2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1" name="AutoShape 2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2" name="AutoShape 2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3" name="AutoShape 2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4" name="AutoShape 2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5" name="AutoShape 2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6" name="AutoShape 2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7" name="AutoShape 2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8" name="AutoShape 2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9" name="AutoShape 3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0" name="AutoShape 3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1" name="AutoShape 3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2" name="AutoShape 3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3" name="AutoShape 3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4" name="AutoShape 3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5" name="AutoShape 3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6" name="AutoShape 3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7" name="AutoShape 3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8" name="AutoShape 3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89" name="AutoShape 4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0" name="AutoShape 4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1" name="AutoShape 4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2" name="AutoShape 4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3" name="AutoShape 4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4" name="AutoShape 4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5" name="AutoShape 4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6" name="AutoShape 4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7" name="AutoShape 4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98" name="Rectangle 4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9188" y="812800"/>
            <a:ext cx="5241925" cy="393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122" name="Rectangle 50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5970588" cy="473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 smtClean="0"/>
          </a:p>
        </p:txBody>
      </p:sp>
      <p:sp>
        <p:nvSpPr>
          <p:cNvPr id="3123" name="Rectangle 51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0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124" name="Rectangle 52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0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125" name="Rectangle 53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0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126" name="Rectangle 54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0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953ECDCC-0433-4D8E-A727-4542B5181D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3F49C26C-E371-44E6-BB7D-D8D66972BDCE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1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4915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6A61CA3D-04D4-4D45-A2FF-EEB455F571A1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2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5120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E607F13B-B7BF-42D4-A25C-A14FE9A8604C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4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5734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B6FF6101-1ECF-418E-A1D1-6588AD5A935E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6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5325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CC563508-8C11-46EF-9129-A8F0CF3E1293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7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675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975B844E-D5A9-4BBA-8725-E02D563D2E8B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8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6349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D91F3F6E-5E71-4A26-B3A0-9F2E10E57CAA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9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696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926736C2-5CF9-48D8-92F9-135B65F9BFB5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10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716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14605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9177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23749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832100" indent="-1857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DB6A08BF-2075-4AAD-B12D-CE9171ECD4E5}" type="slidenum"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11</a:t>
            </a:fld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737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5972175" cy="47355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50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50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297738" y="84138"/>
            <a:ext cx="2320925" cy="71723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810375" cy="717232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14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169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8859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34963" y="755650"/>
            <a:ext cx="4565650" cy="650081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53013" y="755650"/>
            <a:ext cx="4565650" cy="650081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945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1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84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7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09469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11778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28370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755650"/>
            <a:ext cx="9283700" cy="650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195263" y="7253288"/>
            <a:ext cx="203358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indent="-1920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14605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19177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23749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28321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800" smtClean="0">
                <a:solidFill>
                  <a:schemeClr val="tx1"/>
                </a:solidFill>
                <a:latin typeface="Verdana" panose="020B0604030504040204" pitchFamily="34" charset="0"/>
              </a:rPr>
              <a:t>Copyright © 2009 Zanichelli editore</a:t>
            </a: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auto">
          <a:xfrm>
            <a:off x="3505200" y="72532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indent="-1920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14605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19177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23749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2832100" indent="-185738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800" smtClean="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  <p:pic>
        <p:nvPicPr>
          <p:cNvPr id="1031" name="Picture 9" descr="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7086600"/>
            <a:ext cx="21240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5pPr>
      <a:lvl6pPr marL="4572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6pPr>
      <a:lvl7pPr marL="9144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7pPr>
      <a:lvl8pPr marL="1371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8pPr>
      <a:lvl9pPr marL="18288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1016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20738" indent="-255588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19200" indent="-173038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49413" indent="-14605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82800" indent="-195263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2400" smtClean="0">
                <a:solidFill>
                  <a:srgbClr val="006B6B"/>
                </a:solidFill>
                <a:latin typeface="Arial Black" panose="020B0A04020102020204" pitchFamily="34" charset="0"/>
              </a:rPr>
              <a:t>Energia potenziale gravitazionale (della forza-peso)‏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2895600"/>
            <a:ext cx="7246937" cy="407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813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>
              <a:buFontTx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z="3000" smtClean="0"/>
              <a:t>E' quella posseduta da un corpo che si trova ad una certa quota rispetto al suolo: </a:t>
            </a:r>
            <a:r>
              <a:rPr lang="it-IT" altLang="it-IT" sz="3000" smtClean="0">
                <a:solidFill>
                  <a:srgbClr val="DC2300"/>
                </a:solidFill>
              </a:rPr>
              <a:t>energia potenziale gravitazionale</a:t>
            </a:r>
            <a:r>
              <a:rPr lang="it-IT" altLang="it-IT" sz="3000" smtClean="0"/>
              <a:t>,</a:t>
            </a:r>
            <a:r>
              <a:rPr lang="it-IT" altLang="it-IT" sz="3000" smtClean="0">
                <a:solidFill>
                  <a:srgbClr val="DC2300"/>
                </a:solidFill>
              </a:rPr>
              <a:t> </a:t>
            </a:r>
            <a:r>
              <a:rPr lang="it-IT" altLang="it-IT" sz="3000" smtClean="0"/>
              <a:t>che dipende dal lavoro della forza-peso.</a:t>
            </a:r>
            <a:r>
              <a:rPr lang="it-IT" altLang="it-IT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555750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10.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conservazione dell'energia totale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8" y="2879725"/>
            <a:ext cx="3052762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743200"/>
            <a:ext cx="28257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61" name="Rectangle 6"/>
          <p:cNvSpPr>
            <a:spLocks noChangeArrowheads="1"/>
          </p:cNvSpPr>
          <p:nvPr/>
        </p:nvSpPr>
        <p:spPr bwMode="auto">
          <a:xfrm>
            <a:off x="457200" y="762000"/>
            <a:ext cx="9186863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371600" indent="-2286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57400" indent="-228600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41613" indent="-3238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1988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560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132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5704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 eaLnBrk="1">
              <a:buFontTx/>
              <a:buNone/>
            </a:pPr>
            <a:r>
              <a:rPr lang="it-IT" altLang="it-IT" sz="2800"/>
              <a:t>Nella realtà ed in presenza di attriti l'energia totale di un sistema non si conserva. Ad esempio un meteorite cadendo acquista </a:t>
            </a:r>
            <a:r>
              <a:rPr lang="it-IT" altLang="it-IT" sz="2800" i="1"/>
              <a:t>K</a:t>
            </a:r>
            <a:r>
              <a:rPr lang="it-IT" altLang="it-IT" sz="2800"/>
              <a:t> a spese di </a:t>
            </a:r>
            <a:r>
              <a:rPr lang="it-IT" altLang="it-IT" sz="2800" i="1"/>
              <a:t>U</a:t>
            </a:r>
            <a:r>
              <a:rPr lang="it-IT" altLang="it-IT" sz="2800"/>
              <a:t>, ma nell'impatto al suolo perde ogni energia.</a:t>
            </a:r>
          </a:p>
          <a:p>
            <a:pPr algn="just" eaLnBrk="1">
              <a:buFontTx/>
              <a:buNone/>
            </a:pPr>
            <a:endParaRPr lang="it-IT" altLang="it-IT" sz="2800" i="1"/>
          </a:p>
          <a:p>
            <a:pPr algn="just" eaLnBrk="1">
              <a:buFontTx/>
              <a:buNone/>
            </a:pPr>
            <a:endParaRPr lang="it-IT" altLang="it-IT" sz="2800" i="1"/>
          </a:p>
          <a:p>
            <a:pPr algn="just" eaLnBrk="1">
              <a:buFontTx/>
              <a:buNone/>
            </a:pPr>
            <a:endParaRPr lang="it-IT" altLang="it-IT" sz="2800" i="1"/>
          </a:p>
          <a:p>
            <a:pPr algn="just" eaLnBrk="1">
              <a:buFontTx/>
              <a:buNone/>
            </a:pPr>
            <a:endParaRPr lang="it-IT" altLang="it-IT" sz="2800" i="1"/>
          </a:p>
          <a:p>
            <a:pPr algn="just" eaLnBrk="1">
              <a:buFontTx/>
              <a:buNone/>
            </a:pPr>
            <a:endParaRPr lang="it-IT" altLang="it-IT" sz="2800"/>
          </a:p>
          <a:p>
            <a:pPr algn="just" eaLnBrk="1">
              <a:buFontTx/>
              <a:buNone/>
            </a:pPr>
            <a:r>
              <a:rPr lang="it-IT" altLang="it-IT" sz="2800"/>
              <a:t>In questi casi l'energia meccanica si trasforma in energia interna dei corpi, che in genere si percepisce come aumento di temperatura.</a:t>
            </a:r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555750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10.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conservazione dell'energia totale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1813" y="900113"/>
            <a:ext cx="9188450" cy="5995987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L'energia cinetica del meteorite si è trasformata in rotture e deformazioni ed energia interna del terreno.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L'energia cinetica di un'automobile che frena si trasforma in energia interna dei freni – che si riscaldano – e dell'aria vicina.</a:t>
            </a:r>
            <a:endParaRPr lang="it-IT" altLang="it-IT" i="1" smtClean="0"/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In un sistema isolato l’</a:t>
            </a:r>
            <a:r>
              <a:rPr lang="it-IT" altLang="it-IT" smtClean="0">
                <a:solidFill>
                  <a:srgbClr val="DC2300"/>
                </a:solidFill>
              </a:rPr>
              <a:t>energia totale (meccanica + interna + chimica + elettrica...)</a:t>
            </a:r>
            <a:r>
              <a:rPr lang="it-IT" altLang="it-IT" smtClean="0"/>
              <a:t> del sistema si conserva.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Energia potenziale gravitazionale</a:t>
            </a:r>
            <a:b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</a:b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844550"/>
            <a:ext cx="9188450" cy="5995988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L'energia potenziale gravitazionale di un corpo è uguale al lavoro compiuto dalla forza-peso per </a:t>
            </a:r>
            <a:r>
              <a:rPr lang="it-IT" altLang="it-IT" smtClean="0">
                <a:solidFill>
                  <a:srgbClr val="DC2300"/>
                </a:solidFill>
              </a:rPr>
              <a:t>spostare il corpo dalla sua posizione a quella di riferimento</a:t>
            </a:r>
            <a:r>
              <a:rPr lang="it-IT" altLang="it-IT" smtClean="0"/>
              <a:t> (livello zero). 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Il lavoro è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i="1" smtClean="0"/>
              <a:t>F</a:t>
            </a:r>
            <a:r>
              <a:rPr lang="it-IT" altLang="it-IT" i="1" baseline="-33000" smtClean="0"/>
              <a:t>P</a:t>
            </a:r>
            <a:r>
              <a:rPr lang="it-IT" altLang="it-IT" i="1" smtClean="0"/>
              <a:t> = mg</a:t>
            </a:r>
            <a:r>
              <a:rPr lang="it-IT" altLang="it-IT" smtClean="0"/>
              <a:t> ; </a:t>
            </a:r>
            <a:r>
              <a:rPr lang="it-IT" altLang="it-IT" i="1" smtClean="0"/>
              <a:t>s = h</a:t>
            </a:r>
            <a:r>
              <a:rPr lang="it-IT" altLang="it-IT" smtClean="0"/>
              <a:t>, perciò </a:t>
            </a:r>
            <a:r>
              <a:rPr lang="it-IT" altLang="it-IT" i="1" smtClean="0"/>
              <a:t>W=mgh</a:t>
            </a:r>
            <a:r>
              <a:rPr lang="it-IT" altLang="it-IT" smtClean="0"/>
              <a:t>. </a:t>
            </a:r>
          </a:p>
        </p:txBody>
      </p:sp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438400"/>
            <a:ext cx="2581275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138" y="2819400"/>
            <a:ext cx="14954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018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5110163"/>
            <a:ext cx="6794500" cy="190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1295896" y="899517"/>
                <a:ext cx="2247988" cy="1205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it-IT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limLoc m:val="undOvr"/>
                          <m:ctrl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  <m:e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𝒅𝒔</m:t>
                          </m:r>
                        </m:e>
                      </m:nary>
                    </m:oMath>
                  </m:oMathPara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896" y="899517"/>
                <a:ext cx="2247988" cy="1205330"/>
              </a:xfrm>
              <a:prstGeom prst="rect">
                <a:avLst/>
              </a:prstGeom>
              <a:blipFill>
                <a:blip r:embed="rId2"/>
                <a:stretch>
                  <a:fillRect b="-659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4464248" y="1187549"/>
                <a:ext cx="3456384" cy="37859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ctrl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  <m:sup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  <m:e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𝑚𝑔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it-IT" sz="280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r>
                  <a:rPr lang="it-IT" sz="2800" smtClean="0">
                    <a:solidFill>
                      <a:schemeClr val="tx1"/>
                    </a:solidFill>
                  </a:rPr>
                  <a:t>    = -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𝑚𝑔𝑥</m:t>
                    </m:r>
                  </m:oMath>
                </a14:m>
                <a:r>
                  <a:rPr lang="it-IT" sz="280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it-IT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it-IT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lang="it-IT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mr>
                    </m:m>
                  </m:oMath>
                </a14:m>
                <a:endParaRPr lang="it-IT" sz="2800" smtClean="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r>
                  <a:rPr lang="it-IT" sz="280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248" y="1187549"/>
                <a:ext cx="3456384" cy="3785908"/>
              </a:xfrm>
              <a:prstGeom prst="rect">
                <a:avLst/>
              </a:prstGeom>
              <a:blipFill>
                <a:blip r:embed="rId3"/>
                <a:stretch>
                  <a:fillRect b="-467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nettore diritto 4"/>
          <p:cNvCxnSpPr/>
          <p:nvPr/>
        </p:nvCxnSpPr>
        <p:spPr bwMode="auto">
          <a:xfrm>
            <a:off x="6192440" y="2843733"/>
            <a:ext cx="0" cy="100811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4515437" y="4973457"/>
                <a:ext cx="3456384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r>
                  <a:rPr lang="it-IT" sz="280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endParaRPr lang="it-IT" sz="2800" baseline="-250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437" y="4973457"/>
                <a:ext cx="3456384" cy="861774"/>
              </a:xfrm>
              <a:prstGeom prst="rect">
                <a:avLst/>
              </a:prstGeom>
              <a:blipFill>
                <a:blip r:embed="rId4"/>
                <a:stretch>
                  <a:fillRect b="-2411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/>
          <p:cNvSpPr txBox="1"/>
          <p:nvPr/>
        </p:nvSpPr>
        <p:spPr>
          <a:xfrm>
            <a:off x="431800" y="5258649"/>
            <a:ext cx="3698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solidFill>
                  <a:schemeClr val="tx1"/>
                </a:solidFill>
              </a:rPr>
              <a:t>l’energia potenziale </a:t>
            </a:r>
            <a:r>
              <a:rPr lang="it-IT" u="sng" smtClean="0">
                <a:solidFill>
                  <a:schemeClr val="tx1"/>
                </a:solidFill>
              </a:rPr>
              <a:t>diminuisce</a:t>
            </a:r>
            <a:r>
              <a:rPr lang="it-IT" smtClean="0">
                <a:solidFill>
                  <a:schemeClr val="tx1"/>
                </a:solidFill>
              </a:rPr>
              <a:t> nel</a:t>
            </a:r>
          </a:p>
          <a:p>
            <a:r>
              <a:rPr lang="it-IT" smtClean="0">
                <a:solidFill>
                  <a:schemeClr val="tx1"/>
                </a:solidFill>
              </a:rPr>
              <a:t>moto dall’altezza h a 0</a:t>
            </a:r>
            <a:endParaRPr lang="it-IT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sellaDiTesto 6"/>
              <p:cNvSpPr txBox="1"/>
              <p:nvPr/>
            </p:nvSpPr>
            <p:spPr>
              <a:xfrm>
                <a:off x="4515436" y="5870391"/>
                <a:ext cx="5349411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it-IT" sz="2800" b="0" i="1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it-IT" sz="2800" b="0" smtClean="0">
                    <a:solidFill>
                      <a:schemeClr val="tx1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𝑈𝑖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𝑛𝑖𝑧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𝑖𝑎𝑙𝑒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𝑈𝑓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𝑖𝑛𝑎𝑙𝑒</m:t>
                    </m:r>
                  </m:oMath>
                </a14:m>
                <a:r>
                  <a:rPr lang="it-IT" sz="2800" baseline="-25000" smtClean="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= - </a:t>
                </a:r>
                <a:r>
                  <a:rPr lang="it-IT" sz="2800" smtClean="0">
                    <a:solidFill>
                      <a:schemeClr val="tx1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U </a:t>
                </a:r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436" y="5870391"/>
                <a:ext cx="5349411" cy="861774"/>
              </a:xfrm>
              <a:prstGeom prst="rect">
                <a:avLst/>
              </a:prstGeom>
              <a:blipFill>
                <a:blip r:embed="rId5"/>
                <a:stretch>
                  <a:fillRect b="-2411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62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555750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Energia potenziale elastica</a:t>
            </a: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1813" y="900113"/>
            <a:ext cx="9188450" cy="5995987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Una molla deformata può compiere un lavoro per tornare verso l'equilibrio: possiede </a:t>
            </a:r>
            <a:r>
              <a:rPr lang="it-IT" altLang="it-IT" smtClean="0">
                <a:solidFill>
                  <a:srgbClr val="DC2300"/>
                </a:solidFill>
              </a:rPr>
              <a:t>energia potenziale elastica</a:t>
            </a:r>
            <a:r>
              <a:rPr lang="it-IT" altLang="it-IT" smtClean="0"/>
              <a:t>. 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L'</a:t>
            </a:r>
            <a:r>
              <a:rPr lang="it-IT" altLang="it-IT" smtClean="0">
                <a:solidFill>
                  <a:srgbClr val="DC2300"/>
                </a:solidFill>
              </a:rPr>
              <a:t>energia potenziale elastica</a:t>
            </a:r>
            <a:r>
              <a:rPr lang="it-IT" altLang="it-IT" smtClean="0"/>
              <a:t> di una molla è uguale </a:t>
            </a:r>
            <a:r>
              <a:rPr lang="it-IT" altLang="it-IT" smtClean="0">
                <a:solidFill>
                  <a:schemeClr val="tx1"/>
                </a:solidFill>
              </a:rPr>
              <a:t>al lavoro compiuto dalla forza elastica per riportare la molla all'equilibrio</a:t>
            </a:r>
            <a:r>
              <a:rPr lang="it-IT" altLang="it-IT" smtClean="0"/>
              <a:t> (livello di zero).</a:t>
            </a:r>
          </a:p>
          <a:p>
            <a:pPr algn="just" eaLnBrk="1">
              <a:buFontTx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563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663" y="4611688"/>
            <a:ext cx="3884612" cy="185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1295896" y="899517"/>
                <a:ext cx="2247988" cy="1205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it-IT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limLoc m:val="undOvr"/>
                          <m:ctrl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  <m:e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𝒅𝒔</m:t>
                          </m:r>
                        </m:e>
                      </m:nary>
                    </m:oMath>
                  </m:oMathPara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896" y="899517"/>
                <a:ext cx="2247988" cy="1205330"/>
              </a:xfrm>
              <a:prstGeom prst="rect">
                <a:avLst/>
              </a:prstGeom>
              <a:blipFill>
                <a:blip r:embed="rId2"/>
                <a:stretch>
                  <a:fillRect b="-659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4464248" y="1187549"/>
                <a:ext cx="3456384" cy="39634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ctrl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  <m:e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𝑘𝑥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it-IT" sz="280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r>
                  <a:rPr lang="it-IT" sz="2800" smtClean="0">
                    <a:solidFill>
                      <a:schemeClr val="tx1"/>
                    </a:solidFill>
                  </a:rPr>
                  <a:t>   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it-IT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it-IT" sz="280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it-IT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it-IT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lang="it-IT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mr>
                    </m:m>
                  </m:oMath>
                </a14:m>
                <a:endParaRPr lang="it-IT" sz="2800" smtClean="0">
                  <a:solidFill>
                    <a:schemeClr val="tx1"/>
                  </a:solidFill>
                </a:endParaRPr>
              </a:p>
              <a:p>
                <a:endParaRPr lang="it-IT" sz="2800">
                  <a:solidFill>
                    <a:schemeClr val="tx1"/>
                  </a:solidFill>
                </a:endParaRPr>
              </a:p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r>
                  <a:rPr lang="it-IT" sz="280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it-IT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it-IT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it-IT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it-IT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248" y="1187549"/>
                <a:ext cx="3456384" cy="3963457"/>
              </a:xfrm>
              <a:prstGeom prst="rect">
                <a:avLst/>
              </a:prstGeom>
              <a:blipFill>
                <a:blip r:embed="rId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nettore diritto 4"/>
          <p:cNvCxnSpPr/>
          <p:nvPr/>
        </p:nvCxnSpPr>
        <p:spPr bwMode="auto">
          <a:xfrm>
            <a:off x="6480472" y="2843733"/>
            <a:ext cx="0" cy="100811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4536256" y="5474093"/>
                <a:ext cx="3456384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r>
                  <a:rPr lang="it-IT" sz="280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256" y="5474093"/>
                <a:ext cx="3456384" cy="861774"/>
              </a:xfrm>
              <a:prstGeom prst="rect">
                <a:avLst/>
              </a:prstGeom>
              <a:blipFill>
                <a:blip r:embed="rId4"/>
                <a:stretch>
                  <a:fillRect b="-2411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423189" y="4951221"/>
            <a:ext cx="3993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solidFill>
                  <a:schemeClr val="tx1"/>
                </a:solidFill>
              </a:rPr>
              <a:t>l’energia potenziale </a:t>
            </a:r>
            <a:r>
              <a:rPr lang="it-IT" u="sng" smtClean="0">
                <a:solidFill>
                  <a:schemeClr val="tx1"/>
                </a:solidFill>
              </a:rPr>
              <a:t>diminuisce</a:t>
            </a:r>
            <a:r>
              <a:rPr lang="it-IT" smtClean="0">
                <a:solidFill>
                  <a:schemeClr val="tx1"/>
                </a:solidFill>
              </a:rPr>
              <a:t> nel</a:t>
            </a:r>
          </a:p>
          <a:p>
            <a:r>
              <a:rPr lang="it-IT" smtClean="0">
                <a:solidFill>
                  <a:schemeClr val="tx1"/>
                </a:solidFill>
              </a:rPr>
              <a:t>moto dalla posizione x alla posizione </a:t>
            </a:r>
          </a:p>
          <a:p>
            <a:r>
              <a:rPr lang="it-IT" smtClean="0">
                <a:solidFill>
                  <a:schemeClr val="tx1"/>
                </a:solidFill>
              </a:rPr>
              <a:t>di equilibrio</a:t>
            </a:r>
            <a:endParaRPr lang="it-IT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4655921" y="6160859"/>
                <a:ext cx="5424703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it-IT" sz="2800" smtClean="0">
                  <a:solidFill>
                    <a:schemeClr val="tx1"/>
                  </a:solidFill>
                </a:endParaRPr>
              </a:p>
              <a:p>
                <a:r>
                  <a:rPr lang="it-IT" sz="2800">
                    <a:solidFill>
                      <a:schemeClr val="tx1"/>
                    </a:solidFill>
                  </a:rPr>
                  <a:t> 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𝑈𝑖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𝑛𝑖𝑧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𝑖𝑎𝑙𝑒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𝑈𝑓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𝑖𝑛𝑎</m:t>
                    </m:r>
                    <m:r>
                      <a:rPr lang="it-IT" sz="28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𝑙𝑒</m:t>
                    </m:r>
                  </m:oMath>
                </a14:m>
                <a:r>
                  <a:rPr lang="it-IT" sz="2800" smtClean="0">
                    <a:solidFill>
                      <a:schemeClr val="tx1"/>
                    </a:solidFill>
                  </a:rPr>
                  <a:t> = - </a:t>
                </a:r>
                <a:r>
                  <a:rPr lang="it-IT" sz="2800" smtClean="0">
                    <a:solidFill>
                      <a:schemeClr val="tx1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it-IT" sz="2800" smtClean="0">
                    <a:solidFill>
                      <a:schemeClr val="tx1"/>
                    </a:solidFill>
                  </a:rPr>
                  <a:t>U</a:t>
                </a:r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921" y="6160859"/>
                <a:ext cx="5424703" cy="861774"/>
              </a:xfrm>
              <a:prstGeom prst="rect">
                <a:avLst/>
              </a:prstGeom>
              <a:blipFill>
                <a:blip r:embed="rId5"/>
                <a:stretch>
                  <a:fillRect b="-2411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540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838200"/>
            <a:ext cx="9188450" cy="5995988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Energia potenziale di A</a:t>
            </a:r>
            <a:r>
              <a:rPr lang="it-IT" altLang="it-IT" smtClean="0"/>
              <a:t>: differenza di energia potenziale tra A e la posizione di riferimento R.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/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522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88" y="2555701"/>
            <a:ext cx="6605587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3388756" y="4715941"/>
                <a:ext cx="3463449" cy="1313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it-IT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it-IT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𝑛𝑖𝑧𝑖𝑎𝑙𝑒</m:t>
                          </m:r>
                        </m:sub>
                        <m:sup>
                          <m:r>
                            <a:rPr lang="it-IT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𝑓𝑖𝑛𝑎𝑙𝑒</m:t>
                          </m:r>
                        </m:sup>
                        <m:e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it-I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𝒅𝒔</m:t>
                          </m:r>
                        </m:e>
                      </m:nary>
                    </m:oMath>
                  </m:oMathPara>
                </a14:m>
                <a:endParaRPr lang="it-IT" sz="28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756" y="4715941"/>
                <a:ext cx="3463449" cy="1313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asellaDiTesto 2"/>
          <p:cNvSpPr txBox="1"/>
          <p:nvPr/>
        </p:nvSpPr>
        <p:spPr>
          <a:xfrm>
            <a:off x="539750" y="3635821"/>
            <a:ext cx="6200736" cy="10068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1600" lvl="0" algn="just" eaLnBrk="1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z="3200">
                <a:solidFill>
                  <a:srgbClr val="FF0000"/>
                </a:solidFill>
                <a:latin typeface="Arial"/>
              </a:rPr>
              <a:t>Variazione di energia potenziale:</a:t>
            </a:r>
          </a:p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195263"/>
            <a:ext cx="9407525" cy="1558925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2200" smtClean="0">
                <a:solidFill>
                  <a:srgbClr val="006B6B"/>
                </a:solidFill>
                <a:latin typeface="Arial Black" panose="020B0A04020102020204" pitchFamily="34" charset="0"/>
              </a:rPr>
              <a:t>conservazione dell'energia meccanica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1813" y="915988"/>
            <a:ext cx="9188450" cy="5994400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Per il teorema dell'energia cinetica si ha: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  <a:p>
            <a:pPr algn="just" eaLnBrk="1">
              <a:spcAft>
                <a:spcPts val="713"/>
              </a:spcAft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Per la definizione di variazione di energia potenziale:</a:t>
            </a:r>
          </a:p>
          <a:p>
            <a:pPr algn="just" eaLnBrk="1">
              <a:spcBef>
                <a:spcPts val="1425"/>
              </a:spcBef>
              <a:spcAft>
                <a:spcPts val="713"/>
              </a:spcAft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Allora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  <a:p>
            <a:pPr algn="just" eaLnBrk="1">
              <a:spcAft>
                <a:spcPct val="0"/>
              </a:spcAft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La somma </a:t>
            </a:r>
            <a:r>
              <a:rPr lang="it-IT" altLang="it-IT" i="1" smtClean="0">
                <a:solidFill>
                  <a:srgbClr val="DC2300"/>
                </a:solidFill>
              </a:rPr>
              <a:t>E = U + K</a:t>
            </a:r>
            <a:r>
              <a:rPr lang="it-IT" altLang="it-IT" smtClean="0"/>
              <a:t> rimane costante.</a:t>
            </a:r>
          </a:p>
        </p:txBody>
      </p:sp>
      <p:pic>
        <p:nvPicPr>
          <p:cNvPr id="6656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650" y="1524000"/>
            <a:ext cx="2297113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656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24163"/>
            <a:ext cx="2297113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656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962400"/>
            <a:ext cx="274955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6567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257800"/>
            <a:ext cx="9213850" cy="163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555750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2800" smtClean="0">
                <a:solidFill>
                  <a:srgbClr val="E60000"/>
                </a:solidFill>
                <a:latin typeface="Arial Black" panose="020B0A04020102020204" pitchFamily="34" charset="0"/>
              </a:rPr>
              <a:t>9. </a:t>
            </a:r>
            <a:r>
              <a:rPr lang="it-IT" altLang="it-IT" sz="2800" smtClean="0">
                <a:solidFill>
                  <a:srgbClr val="006B6B"/>
                </a:solidFill>
                <a:latin typeface="Arial Black" panose="020B0A04020102020204" pitchFamily="34" charset="0"/>
              </a:rPr>
              <a:t>La conservazione dell'energia meccanica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9440863" cy="323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2468" name="Rectangle 5"/>
          <p:cNvSpPr>
            <a:spLocks noChangeArrowheads="1"/>
          </p:cNvSpPr>
          <p:nvPr/>
        </p:nvSpPr>
        <p:spPr bwMode="auto">
          <a:xfrm>
            <a:off x="533400" y="762000"/>
            <a:ext cx="9297988" cy="601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371600" indent="-2286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57400" indent="-228600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41613" indent="-3238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1988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560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132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570413" indent="-32385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 eaLnBrk="1">
              <a:buFontTx/>
              <a:buNone/>
            </a:pPr>
            <a:r>
              <a:rPr lang="it-IT" altLang="it-IT"/>
              <a:t>Nel moto di un carrello l'energia potenziale si trasforma in energia cinetica:</a:t>
            </a:r>
          </a:p>
          <a:p>
            <a:pPr algn="just" eaLnBrk="1">
              <a:buFontTx/>
              <a:buNone/>
            </a:pPr>
            <a:endParaRPr lang="it-IT" altLang="it-IT"/>
          </a:p>
          <a:p>
            <a:pPr algn="just" eaLnBrk="1">
              <a:buFontTx/>
              <a:buNone/>
            </a:pPr>
            <a:endParaRPr lang="it-IT" altLang="it-IT"/>
          </a:p>
          <a:p>
            <a:pPr algn="just" eaLnBrk="1">
              <a:buFontTx/>
              <a:buNone/>
            </a:pPr>
            <a:endParaRPr lang="it-IT" altLang="it-IT"/>
          </a:p>
          <a:p>
            <a:pPr algn="just" eaLnBrk="1">
              <a:buFontTx/>
              <a:buNone/>
            </a:pPr>
            <a:endParaRPr lang="it-IT" altLang="it-IT"/>
          </a:p>
          <a:p>
            <a:pPr algn="just" eaLnBrk="1">
              <a:buFontTx/>
              <a:buNone/>
            </a:pPr>
            <a:endParaRPr lang="it-IT" altLang="it-IT"/>
          </a:p>
          <a:p>
            <a:pPr algn="just" eaLnBrk="1">
              <a:spcAft>
                <a:spcPts val="425"/>
              </a:spcAft>
              <a:buFontTx/>
              <a:buNone/>
            </a:pPr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533400" y="5620186"/>
            <a:ext cx="9115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1">
              <a:spcAft>
                <a:spcPts val="425"/>
              </a:spcAft>
            </a:pPr>
            <a:r>
              <a:rPr lang="it-IT" altLang="it-IT" sz="2800">
                <a:solidFill>
                  <a:schemeClr val="tx1"/>
                </a:solidFill>
              </a:rPr>
              <a:t>In assenza di attrito, l’</a:t>
            </a:r>
            <a:r>
              <a:rPr lang="it-IT" altLang="it-IT" sz="2800">
                <a:solidFill>
                  <a:srgbClr val="FF0000"/>
                </a:solidFill>
              </a:rPr>
              <a:t>energia meccanica = </a:t>
            </a:r>
            <a:r>
              <a:rPr lang="it-IT" altLang="it-IT" sz="2800" i="1">
                <a:solidFill>
                  <a:srgbClr val="FF0000"/>
                </a:solidFill>
              </a:rPr>
              <a:t>K + U</a:t>
            </a:r>
            <a:r>
              <a:rPr lang="it-IT" altLang="it-IT" sz="2800">
                <a:solidFill>
                  <a:srgbClr val="FF0000"/>
                </a:solidFill>
              </a:rPr>
              <a:t> </a:t>
            </a:r>
            <a:r>
              <a:rPr lang="it-IT" altLang="it-IT" sz="2800">
                <a:solidFill>
                  <a:schemeClr val="tx1"/>
                </a:solidFill>
              </a:rPr>
              <a:t>rimane costante</a:t>
            </a:r>
            <a:r>
              <a:rPr lang="it-IT" altLang="it-IT" sz="2800" smtClean="0">
                <a:solidFill>
                  <a:schemeClr val="tx1"/>
                </a:solidFill>
              </a:rPr>
              <a:t>.</a:t>
            </a:r>
            <a:endParaRPr lang="it-IT" altLang="it-IT" sz="2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555750"/>
          </a:xfrm>
        </p:spPr>
        <p:txBody>
          <a:bodyPr/>
          <a:lstStyle/>
          <a:p>
            <a:pPr eaLnBrk="1">
              <a:lnSpc>
                <a:spcPct val="100000"/>
              </a:lnSpc>
              <a:buFontTx/>
              <a:buNone/>
              <a:tabLst>
                <a:tab pos="330200" algn="l"/>
                <a:tab pos="776288" algn="l"/>
                <a:tab pos="1227138" algn="l"/>
                <a:tab pos="1676400" algn="l"/>
                <a:tab pos="2125663" algn="l"/>
                <a:tab pos="2573338" algn="l"/>
                <a:tab pos="3024188" algn="l"/>
                <a:tab pos="3473450" algn="l"/>
                <a:tab pos="3921125" algn="l"/>
                <a:tab pos="4371975" algn="l"/>
                <a:tab pos="4821238" algn="l"/>
                <a:tab pos="5270500" algn="l"/>
                <a:tab pos="5718175" algn="l"/>
                <a:tab pos="6169025" algn="l"/>
                <a:tab pos="6618288" algn="l"/>
                <a:tab pos="7065963" algn="l"/>
                <a:tab pos="7515225" algn="l"/>
                <a:tab pos="7966075" algn="l"/>
                <a:tab pos="8415338" algn="l"/>
                <a:tab pos="8863013" algn="l"/>
                <a:tab pos="9312275" algn="l"/>
              </a:tabLst>
            </a:pPr>
            <a:r>
              <a:rPr lang="it-IT" altLang="it-IT" sz="1800" smtClean="0">
                <a:solidFill>
                  <a:srgbClr val="006B6B"/>
                </a:solidFill>
                <a:latin typeface="Arial Black" panose="020B0A04020102020204" pitchFamily="34" charset="0"/>
              </a:rPr>
              <a:t>L'espressione generale del teorema di conservazione </a:t>
            </a:r>
            <a:br>
              <a:rPr lang="it-IT" altLang="it-IT" sz="1800" smtClean="0">
                <a:solidFill>
                  <a:srgbClr val="006B6B"/>
                </a:solidFill>
                <a:latin typeface="Arial Black" panose="020B0A04020102020204" pitchFamily="34" charset="0"/>
              </a:rPr>
            </a:br>
            <a:r>
              <a:rPr lang="it-IT" altLang="it-IT" sz="1800" smtClean="0">
                <a:solidFill>
                  <a:srgbClr val="006B6B"/>
                </a:solidFill>
                <a:latin typeface="Arial Black" panose="020B0A04020102020204" pitchFamily="34" charset="0"/>
              </a:rPr>
              <a:t>dell'energia meccanica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9299575" cy="5507038"/>
          </a:xfrm>
        </p:spPr>
        <p:txBody>
          <a:bodyPr/>
          <a:lstStyle/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In un sistema  </a:t>
            </a:r>
            <a:r>
              <a:rPr lang="it-IT" altLang="it-IT" smtClean="0">
                <a:solidFill>
                  <a:srgbClr val="DC2300"/>
                </a:solidFill>
              </a:rPr>
              <a:t>isolato</a:t>
            </a:r>
            <a:r>
              <a:rPr lang="it-IT" altLang="it-IT" smtClean="0"/>
              <a:t>  in cui agiscono solo </a:t>
            </a:r>
            <a:r>
              <a:rPr lang="it-IT" altLang="it-IT" smtClean="0">
                <a:solidFill>
                  <a:srgbClr val="DC2300"/>
                </a:solidFill>
              </a:rPr>
              <a:t>forze conservative</a:t>
            </a:r>
            <a:r>
              <a:rPr lang="it-IT" altLang="it-IT" smtClean="0"/>
              <a:t> l'energia meccanica totale del sistema </a:t>
            </a:r>
            <a:r>
              <a:rPr lang="it-IT" altLang="it-IT" i="1" smtClean="0">
                <a:solidFill>
                  <a:srgbClr val="DC2300"/>
                </a:solidFill>
              </a:rPr>
              <a:t>E = U + K </a:t>
            </a:r>
            <a:r>
              <a:rPr lang="it-IT" altLang="it-IT" smtClean="0"/>
              <a:t>si conserva (rimane costante).</a:t>
            </a:r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endParaRPr lang="it-IT" altLang="it-IT" smtClean="0"/>
          </a:p>
          <a:p>
            <a:pPr algn="just" eaLnBrk="1">
              <a:buFont typeface="Times" panose="02020603050405020304" pitchFamily="18" charset="0"/>
              <a:buNone/>
              <a:tabLst>
                <a:tab pos="90488" algn="l"/>
                <a:tab pos="539750" algn="l"/>
                <a:tab pos="989013" algn="l"/>
                <a:tab pos="1438275" algn="l"/>
                <a:tab pos="1887538" algn="l"/>
                <a:tab pos="2336800" algn="l"/>
                <a:tab pos="2786063" algn="l"/>
                <a:tab pos="3235325" algn="l"/>
                <a:tab pos="3683000" algn="l"/>
                <a:tab pos="4133850" algn="l"/>
                <a:tab pos="4583113" algn="l"/>
                <a:tab pos="5032375" algn="l"/>
                <a:tab pos="5480050" algn="l"/>
                <a:tab pos="5930900" algn="l"/>
                <a:tab pos="6380163" algn="l"/>
                <a:tab pos="6827838" algn="l"/>
                <a:tab pos="7277100" algn="l"/>
                <a:tab pos="7727950" algn="l"/>
                <a:tab pos="8175625" algn="l"/>
                <a:tab pos="8624888" algn="l"/>
                <a:tab pos="8686800" algn="l"/>
              </a:tabLst>
            </a:pPr>
            <a:r>
              <a:rPr lang="it-IT" altLang="it-IT" smtClean="0"/>
              <a:t>Se le forze non sono conservative non si può definire </a:t>
            </a:r>
            <a:r>
              <a:rPr lang="it-IT" altLang="it-IT" i="1" smtClean="0"/>
              <a:t>U</a:t>
            </a:r>
            <a:r>
              <a:rPr lang="it-IT" altLang="it-IT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453</Words>
  <Application>Microsoft Office PowerPoint</Application>
  <PresentationFormat>Personalizzato</PresentationFormat>
  <Paragraphs>84</Paragraphs>
  <Slides>11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1" baseType="lpstr">
      <vt:lpstr>Arial</vt:lpstr>
      <vt:lpstr>Arial Black</vt:lpstr>
      <vt:lpstr>Cambria Math</vt:lpstr>
      <vt:lpstr>Lucida Sans Unicode</vt:lpstr>
      <vt:lpstr>Symbol</vt:lpstr>
      <vt:lpstr>Times</vt:lpstr>
      <vt:lpstr>Times New Roman</vt:lpstr>
      <vt:lpstr>Verdana</vt:lpstr>
      <vt:lpstr>Wingdings</vt:lpstr>
      <vt:lpstr>Struttura predefinita</vt:lpstr>
      <vt:lpstr>Energia potenziale gravitazionale (della forza-peso)‏</vt:lpstr>
      <vt:lpstr>Energia potenziale gravitazionale </vt:lpstr>
      <vt:lpstr>Presentazione standard di PowerPoint</vt:lpstr>
      <vt:lpstr> Energia potenziale elastica</vt:lpstr>
      <vt:lpstr>Presentazione standard di PowerPoint</vt:lpstr>
      <vt:lpstr>Presentazione standard di PowerPoint</vt:lpstr>
      <vt:lpstr>conservazione dell'energia meccanica</vt:lpstr>
      <vt:lpstr>9. La conservazione dell'energia meccanica</vt:lpstr>
      <vt:lpstr>L'espressione generale del teorema di conservazione  dell'energia meccanica</vt:lpstr>
      <vt:lpstr>10. La conservazione dell'energia totale</vt:lpstr>
      <vt:lpstr>10. La conservazione dell'energia totale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10</dc:title>
  <dc:creator>Simona Graziadei</dc:creator>
  <cp:lastModifiedBy>Ferruccio</cp:lastModifiedBy>
  <cp:revision>58</cp:revision>
  <dcterms:modified xsi:type="dcterms:W3CDTF">2018-04-17T11:05:30Z</dcterms:modified>
</cp:coreProperties>
</file>