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6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85" r:id="rId9"/>
    <p:sldId id="262" r:id="rId10"/>
    <p:sldId id="286" r:id="rId11"/>
    <p:sldId id="263" r:id="rId12"/>
    <p:sldId id="287" r:id="rId13"/>
  </p:sldIdLst>
  <p:sldSz cx="10058400" cy="7772400"/>
  <p:notesSz cx="10058400" cy="77724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397" y="7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02920" y="1739795"/>
            <a:ext cx="4444207" cy="725064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02920" y="2464859"/>
            <a:ext cx="4444207" cy="4478126"/>
          </a:xfrm>
        </p:spPr>
        <p:txBody>
          <a:bodyPr/>
          <a:lstStyle>
            <a:lvl1pPr>
              <a:defRPr sz="2640"/>
            </a:lvl1pPr>
            <a:lvl2pPr>
              <a:defRPr sz="2200"/>
            </a:lvl2pPr>
            <a:lvl3pPr>
              <a:defRPr sz="1980"/>
            </a:lvl3pPr>
            <a:lvl4pPr>
              <a:defRPr sz="1760"/>
            </a:lvl4pPr>
            <a:lvl5pPr>
              <a:defRPr sz="1760"/>
            </a:lvl5pPr>
            <a:lvl6pPr>
              <a:defRPr sz="1760"/>
            </a:lvl6pPr>
            <a:lvl7pPr>
              <a:defRPr sz="1760"/>
            </a:lvl7pPr>
            <a:lvl8pPr>
              <a:defRPr sz="1760"/>
            </a:lvl8pPr>
            <a:lvl9pPr>
              <a:defRPr sz="176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5109528" y="1739795"/>
            <a:ext cx="4445953" cy="725064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5109528" y="2464859"/>
            <a:ext cx="4445953" cy="4478126"/>
          </a:xfrm>
        </p:spPr>
        <p:txBody>
          <a:bodyPr/>
          <a:lstStyle>
            <a:lvl1pPr>
              <a:defRPr sz="2640"/>
            </a:lvl1pPr>
            <a:lvl2pPr>
              <a:defRPr sz="2200"/>
            </a:lvl2pPr>
            <a:lvl3pPr>
              <a:defRPr sz="1980"/>
            </a:lvl3pPr>
            <a:lvl4pPr>
              <a:defRPr sz="1760"/>
            </a:lvl4pPr>
            <a:lvl5pPr>
              <a:defRPr sz="1760"/>
            </a:lvl5pPr>
            <a:lvl6pPr>
              <a:defRPr sz="1760"/>
            </a:lvl6pPr>
            <a:lvl7pPr>
              <a:defRPr sz="1760"/>
            </a:lvl7pPr>
            <a:lvl8pPr>
              <a:defRPr sz="1760"/>
            </a:lvl8pPr>
            <a:lvl9pPr>
              <a:defRPr sz="176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1025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46076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42491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1" y="309457"/>
            <a:ext cx="3309144" cy="1316990"/>
          </a:xfrm>
          <a:prstGeom prst="rect">
            <a:avLst/>
          </a:prstGeo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32555" y="309457"/>
            <a:ext cx="5622925" cy="6633528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502921" y="1626447"/>
            <a:ext cx="3309144" cy="5316538"/>
          </a:xfrm>
        </p:spPr>
        <p:txBody>
          <a:bodyPr/>
          <a:lstStyle>
            <a:lvl1pPr marL="0" indent="0">
              <a:buNone/>
              <a:defRPr sz="1540"/>
            </a:lvl1pPr>
            <a:lvl2pPr marL="502920" indent="0">
              <a:buNone/>
              <a:defRPr sz="1320"/>
            </a:lvl2pPr>
            <a:lvl3pPr marL="1005840" indent="0">
              <a:buNone/>
              <a:defRPr sz="1100"/>
            </a:lvl3pPr>
            <a:lvl4pPr marL="1508760" indent="0">
              <a:buNone/>
              <a:defRPr sz="990"/>
            </a:lvl4pPr>
            <a:lvl5pPr marL="2011680" indent="0">
              <a:buNone/>
              <a:defRPr sz="990"/>
            </a:lvl5pPr>
            <a:lvl6pPr marL="2514600" indent="0">
              <a:buNone/>
              <a:defRPr sz="990"/>
            </a:lvl6pPr>
            <a:lvl7pPr marL="3017520" indent="0">
              <a:buNone/>
              <a:defRPr sz="990"/>
            </a:lvl7pPr>
            <a:lvl8pPr marL="3520440" indent="0">
              <a:buNone/>
              <a:defRPr sz="990"/>
            </a:lvl8pPr>
            <a:lvl9pPr marL="4023360" indent="0">
              <a:buNone/>
              <a:defRPr sz="99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42255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71517" y="5440680"/>
            <a:ext cx="6035040" cy="642303"/>
          </a:xfrm>
          <a:prstGeom prst="rect">
            <a:avLst/>
          </a:prstGeo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971517" y="694478"/>
            <a:ext cx="6035040" cy="4663440"/>
          </a:xfrm>
        </p:spPr>
        <p:txBody>
          <a:bodyPr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971517" y="6082983"/>
            <a:ext cx="6035040" cy="912177"/>
          </a:xfrm>
        </p:spPr>
        <p:txBody>
          <a:bodyPr/>
          <a:lstStyle>
            <a:lvl1pPr marL="0" indent="0">
              <a:buNone/>
              <a:defRPr sz="1540"/>
            </a:lvl1pPr>
            <a:lvl2pPr marL="502920" indent="0">
              <a:buNone/>
              <a:defRPr sz="1320"/>
            </a:lvl2pPr>
            <a:lvl3pPr marL="1005840" indent="0">
              <a:buNone/>
              <a:defRPr sz="1100"/>
            </a:lvl3pPr>
            <a:lvl4pPr marL="1508760" indent="0">
              <a:buNone/>
              <a:defRPr sz="990"/>
            </a:lvl4pPr>
            <a:lvl5pPr marL="2011680" indent="0">
              <a:buNone/>
              <a:defRPr sz="990"/>
            </a:lvl5pPr>
            <a:lvl6pPr marL="2514600" indent="0">
              <a:buNone/>
              <a:defRPr sz="990"/>
            </a:lvl6pPr>
            <a:lvl7pPr marL="3017520" indent="0">
              <a:buNone/>
              <a:defRPr sz="990"/>
            </a:lvl7pPr>
            <a:lvl8pPr marL="3520440" indent="0">
              <a:buNone/>
              <a:defRPr sz="990"/>
            </a:lvl8pPr>
            <a:lvl9pPr marL="4023360" indent="0">
              <a:buNone/>
              <a:defRPr sz="99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51166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34914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302817" y="311257"/>
            <a:ext cx="2264887" cy="6113568"/>
          </a:xfrm>
          <a:prstGeom prst="rect">
            <a:avLst/>
          </a:prstGeom>
        </p:spPr>
        <p:txBody>
          <a:bodyPr vert="eaVert"/>
          <a:lstStyle/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02920" y="606340"/>
            <a:ext cx="6632258" cy="6113568"/>
          </a:xfrm>
        </p:spPr>
        <p:txBody>
          <a:bodyPr vert="eaVert"/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1686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502921" y="890567"/>
            <a:ext cx="9064784" cy="6113568"/>
          </a:xfrm>
        </p:spPr>
        <p:txBody>
          <a:bodyPr/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90296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1_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502921" y="768266"/>
            <a:ext cx="9064784" cy="6113568"/>
          </a:xfrm>
        </p:spPr>
        <p:txBody>
          <a:bodyPr/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4541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50" b="1" i="0">
                <a:solidFill>
                  <a:srgbClr val="FF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50" b="0" i="1">
                <a:solidFill>
                  <a:srgbClr val="00005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50" b="1" i="0">
                <a:solidFill>
                  <a:srgbClr val="FF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50" b="1" i="0">
                <a:solidFill>
                  <a:srgbClr val="FF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4770" y="6743277"/>
            <a:ext cx="984885" cy="906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508760" y="4404360"/>
            <a:ext cx="7040880" cy="198628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088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80718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94544" y="4994487"/>
            <a:ext cx="8549640" cy="1543685"/>
          </a:xfrm>
          <a:prstGeom prst="rect">
            <a:avLst/>
          </a:prstGeo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94544" y="3294275"/>
            <a:ext cx="8549640" cy="1700212"/>
          </a:xfrm>
        </p:spPr>
        <p:txBody>
          <a:bodyPr anchor="b"/>
          <a:lstStyle>
            <a:lvl1pPr marL="0" indent="0">
              <a:buNone/>
              <a:defRPr sz="2200"/>
            </a:lvl1pPr>
            <a:lvl2pPr marL="502920" indent="0">
              <a:buNone/>
              <a:defRPr sz="1980"/>
            </a:lvl2pPr>
            <a:lvl3pPr marL="1005840" indent="0">
              <a:buNone/>
              <a:defRPr sz="1760"/>
            </a:lvl3pPr>
            <a:lvl4pPr marL="1508760" indent="0">
              <a:buNone/>
              <a:defRPr sz="1540"/>
            </a:lvl4pPr>
            <a:lvl5pPr marL="2011680" indent="0">
              <a:buNone/>
              <a:defRPr sz="1540"/>
            </a:lvl5pPr>
            <a:lvl6pPr marL="2514600" indent="0">
              <a:buNone/>
              <a:defRPr sz="1540"/>
            </a:lvl6pPr>
            <a:lvl7pPr marL="3017520" indent="0">
              <a:buNone/>
              <a:defRPr sz="1540"/>
            </a:lvl7pPr>
            <a:lvl8pPr marL="3520440" indent="0">
              <a:buNone/>
              <a:defRPr sz="1540"/>
            </a:lvl8pPr>
            <a:lvl9pPr marL="4023360" indent="0">
              <a:buNone/>
              <a:defRPr sz="154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5261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15144" y="2254357"/>
            <a:ext cx="4442460" cy="4170468"/>
          </a:xfrm>
        </p:spPr>
        <p:txBody>
          <a:bodyPr/>
          <a:lstStyle>
            <a:lvl1pPr>
              <a:defRPr sz="3080"/>
            </a:lvl1pPr>
            <a:lvl2pPr>
              <a:defRPr sz="2640"/>
            </a:lvl2pPr>
            <a:lvl3pPr>
              <a:defRPr sz="2200"/>
            </a:lvl3pPr>
            <a:lvl4pPr>
              <a:defRPr sz="1980"/>
            </a:lvl4pPr>
            <a:lvl5pPr>
              <a:defRPr sz="1980"/>
            </a:lvl5pPr>
            <a:lvl6pPr>
              <a:defRPr sz="1980"/>
            </a:lvl6pPr>
            <a:lvl7pPr>
              <a:defRPr sz="1980"/>
            </a:lvl7pPr>
            <a:lvl8pPr>
              <a:defRPr sz="1980"/>
            </a:lvl8pPr>
            <a:lvl9pPr>
              <a:defRPr sz="198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125244" y="2254357"/>
            <a:ext cx="4442460" cy="4170468"/>
          </a:xfrm>
        </p:spPr>
        <p:txBody>
          <a:bodyPr/>
          <a:lstStyle>
            <a:lvl1pPr>
              <a:defRPr sz="3080"/>
            </a:lvl1pPr>
            <a:lvl2pPr>
              <a:defRPr sz="2640"/>
            </a:lvl2pPr>
            <a:lvl3pPr>
              <a:defRPr sz="2200"/>
            </a:lvl3pPr>
            <a:lvl4pPr>
              <a:defRPr sz="1980"/>
            </a:lvl4pPr>
            <a:lvl5pPr>
              <a:defRPr sz="1980"/>
            </a:lvl5pPr>
            <a:lvl6pPr>
              <a:defRPr sz="1980"/>
            </a:lvl6pPr>
            <a:lvl7pPr>
              <a:defRPr sz="1980"/>
            </a:lvl7pPr>
            <a:lvl8pPr>
              <a:defRPr sz="1980"/>
            </a:lvl8pPr>
            <a:lvl9pPr>
              <a:defRPr sz="198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3502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96248" y="89039"/>
            <a:ext cx="5265902" cy="4819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0" b="1" i="0">
                <a:solidFill>
                  <a:srgbClr val="FF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14096" y="2789732"/>
            <a:ext cx="4288790" cy="1588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50" b="0" i="1">
                <a:solidFill>
                  <a:srgbClr val="00005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5144" y="2254357"/>
            <a:ext cx="9052560" cy="41704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2920" y="7077922"/>
            <a:ext cx="234696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54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36620" y="7077922"/>
            <a:ext cx="318516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54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4822" name="Text Box 6"/>
          <p:cNvSpPr txBox="1">
            <a:spLocks noChangeArrowheads="1"/>
          </p:cNvSpPr>
          <p:nvPr userDrawn="1"/>
        </p:nvSpPr>
        <p:spPr bwMode="auto">
          <a:xfrm>
            <a:off x="356235" y="131340"/>
            <a:ext cx="9345930" cy="32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1540" i="1" dirty="0">
                <a:latin typeface="Tahoma" charset="0"/>
              </a:rPr>
              <a:t>Raymond A. </a:t>
            </a:r>
            <a:r>
              <a:rPr lang="en-US" sz="1540" i="1" dirty="0" err="1">
                <a:latin typeface="Tahoma" charset="0"/>
              </a:rPr>
              <a:t>Serway</a:t>
            </a:r>
            <a:r>
              <a:rPr lang="en-US" sz="1540" i="1" dirty="0">
                <a:latin typeface="Tahoma" charset="0"/>
              </a:rPr>
              <a:t>, John W. Jewett, Jr. </a:t>
            </a:r>
            <a:r>
              <a:rPr lang="it-IT" sz="1540" i="1" dirty="0">
                <a:latin typeface="Tahoma" charset="0"/>
              </a:rPr>
              <a:t>- Fisica per Scienze ed Ingegneria -  Volume 1– Capitolo 4</a:t>
            </a:r>
          </a:p>
        </p:txBody>
      </p:sp>
      <p:pic>
        <p:nvPicPr>
          <p:cNvPr id="1030" name="Picture 8" descr="logo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4770" y="6743277"/>
            <a:ext cx="984885" cy="906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2405826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4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4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4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4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4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502920" algn="ctr" rtl="0" fontAlgn="base">
        <a:spcBef>
          <a:spcPct val="0"/>
        </a:spcBef>
        <a:spcAft>
          <a:spcPct val="0"/>
        </a:spcAft>
        <a:defRPr sz="484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1005840" algn="ctr" rtl="0" fontAlgn="base">
        <a:spcBef>
          <a:spcPct val="0"/>
        </a:spcBef>
        <a:spcAft>
          <a:spcPct val="0"/>
        </a:spcAft>
        <a:defRPr sz="484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508760" algn="ctr" rtl="0" fontAlgn="base">
        <a:spcBef>
          <a:spcPct val="0"/>
        </a:spcBef>
        <a:spcAft>
          <a:spcPct val="0"/>
        </a:spcAft>
        <a:defRPr sz="484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2011680" algn="ctr" rtl="0" fontAlgn="base">
        <a:spcBef>
          <a:spcPct val="0"/>
        </a:spcBef>
        <a:spcAft>
          <a:spcPct val="0"/>
        </a:spcAft>
        <a:defRPr sz="484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77190" indent="-37719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52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817245" indent="-314325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308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257300" indent="-25146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64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760220" indent="-25146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263140" indent="-25146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766060" indent="-25146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3268980" indent="-25146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771900" indent="-25146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4274820" indent="-25146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it-IT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57500" y="89039"/>
            <a:ext cx="4343400" cy="4539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it-IT" spc="-55" smtClean="0"/>
              <a:t>Cinematica </a:t>
            </a:r>
            <a:r>
              <a:rPr spc="215" smtClean="0"/>
              <a:t> </a:t>
            </a:r>
            <a:r>
              <a:rPr spc="-70" dirty="0"/>
              <a:t>Rotazionale</a:t>
            </a:r>
          </a:p>
        </p:txBody>
      </p:sp>
      <p:sp>
        <p:nvSpPr>
          <p:cNvPr id="3" name="object 3"/>
          <p:cNvSpPr/>
          <p:nvPr/>
        </p:nvSpPr>
        <p:spPr>
          <a:xfrm>
            <a:off x="2869256" y="824901"/>
            <a:ext cx="4319889" cy="241975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71824" y="89039"/>
            <a:ext cx="3004820" cy="4819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60" dirty="0"/>
              <a:t>Direzione </a:t>
            </a:r>
            <a:r>
              <a:rPr spc="-125" dirty="0"/>
              <a:t>e</a:t>
            </a:r>
            <a:r>
              <a:rPr spc="509" dirty="0"/>
              <a:t> </a:t>
            </a:r>
            <a:r>
              <a:rPr spc="-175" dirty="0"/>
              <a:t>verso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14083" y="1225981"/>
            <a:ext cx="1371600" cy="6261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6545" indent="-283845">
              <a:lnSpc>
                <a:spcPct val="100000"/>
              </a:lnSpc>
              <a:buFont typeface="Lucida Sans Unicode"/>
              <a:buChar char="•"/>
              <a:tabLst>
                <a:tab pos="297180" algn="l"/>
              </a:tabLst>
            </a:pPr>
            <a:r>
              <a:rPr sz="2450" spc="114" dirty="0">
                <a:solidFill>
                  <a:srgbClr val="000059"/>
                </a:solidFill>
                <a:latin typeface="Tahoma"/>
                <a:cs typeface="Tahoma"/>
              </a:rPr>
              <a:t>V</a:t>
            </a:r>
            <a:r>
              <a:rPr sz="2450" spc="-75" dirty="0">
                <a:solidFill>
                  <a:srgbClr val="000059"/>
                </a:solidFill>
                <a:latin typeface="Tahoma"/>
                <a:cs typeface="Tahoma"/>
              </a:rPr>
              <a:t>el</a:t>
            </a:r>
            <a:r>
              <a:rPr sz="2450" spc="-35" dirty="0">
                <a:solidFill>
                  <a:srgbClr val="000059"/>
                </a:solidFill>
                <a:latin typeface="Tahoma"/>
                <a:cs typeface="Tahoma"/>
              </a:rPr>
              <a:t>o</a:t>
            </a:r>
            <a:r>
              <a:rPr sz="2450" spc="25" dirty="0">
                <a:solidFill>
                  <a:srgbClr val="000059"/>
                </a:solidFill>
                <a:latin typeface="Tahoma"/>
                <a:cs typeface="Tahoma"/>
              </a:rPr>
              <a:t>ci</a:t>
            </a:r>
            <a:r>
              <a:rPr sz="2450" spc="-5" dirty="0">
                <a:solidFill>
                  <a:srgbClr val="000059"/>
                </a:solidFill>
                <a:latin typeface="Tahoma"/>
                <a:cs typeface="Tahoma"/>
              </a:rPr>
              <a:t>t</a:t>
            </a:r>
            <a:r>
              <a:rPr sz="2450" spc="-1315" dirty="0">
                <a:solidFill>
                  <a:srgbClr val="000059"/>
                </a:solidFill>
                <a:latin typeface="Tahoma"/>
                <a:cs typeface="Tahoma"/>
              </a:rPr>
              <a:t>`</a:t>
            </a:r>
            <a:r>
              <a:rPr sz="2450" spc="-100" dirty="0">
                <a:solidFill>
                  <a:srgbClr val="000059"/>
                </a:solidFill>
                <a:latin typeface="Tahoma"/>
                <a:cs typeface="Tahoma"/>
              </a:rPr>
              <a:t>a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97181" y="1225981"/>
            <a:ext cx="3450590" cy="402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389255" algn="l"/>
                <a:tab pos="2343150" algn="l"/>
              </a:tabLst>
            </a:pPr>
            <a:r>
              <a:rPr sz="2450" spc="-190" dirty="0">
                <a:solidFill>
                  <a:srgbClr val="000059"/>
                </a:solidFill>
                <a:latin typeface="Tahoma"/>
                <a:cs typeface="Tahoma"/>
              </a:rPr>
              <a:t>e	</a:t>
            </a:r>
            <a:r>
              <a:rPr sz="2450" spc="-80" dirty="0">
                <a:solidFill>
                  <a:srgbClr val="000059"/>
                </a:solidFill>
                <a:latin typeface="Tahoma"/>
                <a:cs typeface="Tahoma"/>
              </a:rPr>
              <a:t>accelerazione	</a:t>
            </a:r>
            <a:r>
              <a:rPr sz="2450" spc="-75" dirty="0">
                <a:solidFill>
                  <a:srgbClr val="000059"/>
                </a:solidFill>
                <a:latin typeface="Tahoma"/>
                <a:cs typeface="Tahoma"/>
              </a:rPr>
              <a:t>angol</a:t>
            </a:r>
            <a:r>
              <a:rPr sz="2450" spc="-155" dirty="0">
                <a:solidFill>
                  <a:srgbClr val="000059"/>
                </a:solidFill>
                <a:latin typeface="Tahoma"/>
                <a:cs typeface="Tahoma"/>
              </a:rPr>
              <a:t>a</a:t>
            </a:r>
            <a:r>
              <a:rPr sz="2450" spc="-114" dirty="0">
                <a:solidFill>
                  <a:srgbClr val="000059"/>
                </a:solidFill>
                <a:latin typeface="Tahoma"/>
                <a:cs typeface="Tahoma"/>
              </a:rPr>
              <a:t>re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8017" y="1599493"/>
            <a:ext cx="4988383" cy="13379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08400"/>
              </a:lnSpc>
            </a:pPr>
            <a:r>
              <a:rPr sz="2450" spc="-95" dirty="0">
                <a:solidFill>
                  <a:srgbClr val="000059"/>
                </a:solidFill>
                <a:latin typeface="Tahoma"/>
                <a:cs typeface="Tahoma"/>
              </a:rPr>
              <a:t>possono </a:t>
            </a:r>
            <a:r>
              <a:rPr sz="2450" spc="-150" dirty="0">
                <a:solidFill>
                  <a:srgbClr val="000059"/>
                </a:solidFill>
                <a:latin typeface="Tahoma"/>
                <a:cs typeface="Tahoma"/>
              </a:rPr>
              <a:t>essere </a:t>
            </a:r>
            <a:r>
              <a:rPr sz="2450" spc="-30" dirty="0">
                <a:solidFill>
                  <a:srgbClr val="000059"/>
                </a:solidFill>
                <a:latin typeface="Tahoma"/>
                <a:cs typeface="Tahoma"/>
              </a:rPr>
              <a:t>definiti </a:t>
            </a:r>
            <a:r>
              <a:rPr sz="2450" spc="-100" dirty="0">
                <a:solidFill>
                  <a:srgbClr val="000059"/>
                </a:solidFill>
                <a:latin typeface="Tahoma"/>
                <a:cs typeface="Tahoma"/>
              </a:rPr>
              <a:t>come </a:t>
            </a:r>
            <a:r>
              <a:rPr sz="2450" i="1" spc="-150">
                <a:solidFill>
                  <a:srgbClr val="000059"/>
                </a:solidFill>
                <a:latin typeface="Trebuchet MS"/>
                <a:cs typeface="Trebuchet MS"/>
              </a:rPr>
              <a:t>vettori </a:t>
            </a:r>
            <a:r>
              <a:rPr lang="el-GR" sz="2800" b="1" i="1" spc="-370" smtClean="0">
                <a:solidFill>
                  <a:srgbClr val="000059"/>
                </a:solidFill>
                <a:latin typeface="Arial"/>
                <a:cs typeface="Arial"/>
              </a:rPr>
              <a:t>ω</a:t>
            </a:r>
            <a:r>
              <a:rPr lang="it-IT" sz="2800" b="1" i="1" spc="-370" smtClean="0">
                <a:solidFill>
                  <a:srgbClr val="000059"/>
                </a:solidFill>
                <a:latin typeface="Arial"/>
                <a:cs typeface="Arial"/>
              </a:rPr>
              <a:t> </a:t>
            </a:r>
            <a:r>
              <a:rPr lang="it-IT" sz="2450" spc="-190" smtClean="0">
                <a:solidFill>
                  <a:srgbClr val="000059"/>
                </a:solidFill>
                <a:latin typeface="Tahoma"/>
                <a:cs typeface="Tahoma"/>
              </a:rPr>
              <a:t>e </a:t>
            </a:r>
            <a:r>
              <a:rPr lang="el-GR" sz="2800" b="1" i="1" spc="70" smtClean="0">
                <a:solidFill>
                  <a:srgbClr val="000059"/>
                </a:solidFill>
                <a:latin typeface="Arial"/>
                <a:cs typeface="Arial"/>
              </a:rPr>
              <a:t>α</a:t>
            </a:r>
            <a:r>
              <a:rPr lang="el-GR" sz="2450" i="1" spc="70" smtClean="0">
                <a:solidFill>
                  <a:srgbClr val="000059"/>
                </a:solidFill>
                <a:latin typeface="Arial"/>
                <a:cs typeface="Arial"/>
              </a:rPr>
              <a:t> </a:t>
            </a:r>
            <a:r>
              <a:rPr sz="2450" spc="-55" smtClean="0">
                <a:solidFill>
                  <a:srgbClr val="000059"/>
                </a:solidFill>
                <a:latin typeface="Tahoma"/>
                <a:cs typeface="Tahoma"/>
              </a:rPr>
              <a:t>rispettivamente </a:t>
            </a:r>
            <a:r>
              <a:rPr sz="2450" spc="-25" dirty="0">
                <a:solidFill>
                  <a:srgbClr val="000059"/>
                </a:solidFill>
                <a:latin typeface="Tahoma"/>
                <a:cs typeface="Tahoma"/>
              </a:rPr>
              <a:t>di </a:t>
            </a:r>
            <a:r>
              <a:rPr sz="2450" spc="-60" dirty="0">
                <a:solidFill>
                  <a:srgbClr val="000059"/>
                </a:solidFill>
                <a:latin typeface="Tahoma"/>
                <a:cs typeface="Tahoma"/>
              </a:rPr>
              <a:t>modulo </a:t>
            </a:r>
            <a:r>
              <a:rPr sz="2450" i="1" spc="-370" dirty="0">
                <a:solidFill>
                  <a:srgbClr val="000059"/>
                </a:solidFill>
                <a:latin typeface="Arial"/>
                <a:cs typeface="Arial"/>
              </a:rPr>
              <a:t>ω </a:t>
            </a:r>
            <a:r>
              <a:rPr sz="2450" i="1" spc="-60" dirty="0">
                <a:solidFill>
                  <a:srgbClr val="000059"/>
                </a:solidFill>
                <a:latin typeface="Arial"/>
                <a:cs typeface="Arial"/>
              </a:rPr>
              <a:t> </a:t>
            </a:r>
            <a:r>
              <a:rPr sz="2450" spc="-190" dirty="0">
                <a:solidFill>
                  <a:srgbClr val="000059"/>
                </a:solidFill>
                <a:latin typeface="Tahoma"/>
                <a:cs typeface="Tahoma"/>
              </a:rPr>
              <a:t>e </a:t>
            </a:r>
            <a:r>
              <a:rPr sz="2450" i="1" spc="70" dirty="0">
                <a:solidFill>
                  <a:srgbClr val="000059"/>
                </a:solidFill>
                <a:latin typeface="Arial"/>
                <a:cs typeface="Arial"/>
              </a:rPr>
              <a:t>α</a:t>
            </a:r>
            <a:r>
              <a:rPr sz="2450" spc="70" dirty="0">
                <a:solidFill>
                  <a:srgbClr val="000059"/>
                </a:solidFill>
                <a:latin typeface="Tahoma"/>
                <a:cs typeface="Tahoma"/>
              </a:rPr>
              <a:t>, </a:t>
            </a:r>
            <a:r>
              <a:rPr sz="2450" spc="-15" dirty="0">
                <a:solidFill>
                  <a:srgbClr val="000059"/>
                </a:solidFill>
                <a:latin typeface="Tahoma"/>
                <a:cs typeface="Tahoma"/>
              </a:rPr>
              <a:t>diretti </a:t>
            </a:r>
            <a:r>
              <a:rPr sz="2450" spc="-70" dirty="0">
                <a:solidFill>
                  <a:srgbClr val="000059"/>
                </a:solidFill>
                <a:latin typeface="Tahoma"/>
                <a:cs typeface="Tahoma"/>
              </a:rPr>
              <a:t>lungo </a:t>
            </a:r>
            <a:r>
              <a:rPr sz="2450" spc="-65" dirty="0">
                <a:solidFill>
                  <a:srgbClr val="000059"/>
                </a:solidFill>
                <a:latin typeface="Tahoma"/>
                <a:cs typeface="Tahoma"/>
              </a:rPr>
              <a:t>l’asse </a:t>
            </a:r>
            <a:r>
              <a:rPr sz="2450" spc="-25" dirty="0">
                <a:solidFill>
                  <a:srgbClr val="000059"/>
                </a:solidFill>
                <a:latin typeface="Tahoma"/>
                <a:cs typeface="Tahoma"/>
              </a:rPr>
              <a:t>di</a:t>
            </a:r>
            <a:r>
              <a:rPr sz="2450" spc="585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60" dirty="0">
                <a:solidFill>
                  <a:srgbClr val="000059"/>
                </a:solidFill>
                <a:latin typeface="Tahoma"/>
                <a:cs typeface="Tahoma"/>
              </a:rPr>
              <a:t>rotazione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14083" y="3113894"/>
            <a:ext cx="5272317" cy="11310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6545" indent="-283845">
              <a:buFont typeface="Lucida Sans Unicode"/>
              <a:buChar char="•"/>
              <a:tabLst>
                <a:tab pos="297180" algn="l"/>
              </a:tabLst>
            </a:pPr>
            <a:r>
              <a:rPr sz="2450" spc="-100" dirty="0">
                <a:solidFill>
                  <a:srgbClr val="000059"/>
                </a:solidFill>
                <a:latin typeface="Tahoma"/>
                <a:cs typeface="Tahoma"/>
              </a:rPr>
              <a:t>Il </a:t>
            </a:r>
            <a:r>
              <a:rPr sz="2450" spc="-110">
                <a:solidFill>
                  <a:srgbClr val="000059"/>
                </a:solidFill>
                <a:latin typeface="Tahoma"/>
                <a:cs typeface="Tahoma"/>
              </a:rPr>
              <a:t>verso </a:t>
            </a:r>
            <a:r>
              <a:rPr sz="2450" spc="-25" smtClean="0">
                <a:solidFill>
                  <a:srgbClr val="000059"/>
                </a:solidFill>
                <a:latin typeface="Tahoma"/>
                <a:cs typeface="Tahoma"/>
              </a:rPr>
              <a:t>di</a:t>
            </a:r>
            <a:r>
              <a:rPr lang="it-IT" sz="2450" spc="-25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lang="el-GR" sz="2400" b="1" i="1" spc="-370" smtClean="0">
                <a:solidFill>
                  <a:srgbClr val="000059"/>
                </a:solidFill>
                <a:latin typeface="Arial"/>
                <a:cs typeface="Arial"/>
              </a:rPr>
              <a:t>ω</a:t>
            </a:r>
            <a:r>
              <a:rPr sz="2450" spc="-25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730" smtClean="0">
                <a:solidFill>
                  <a:srgbClr val="000059"/>
                </a:solidFill>
                <a:latin typeface="Tahoma"/>
                <a:cs typeface="Tahoma"/>
              </a:rPr>
              <a:t>                   </a:t>
            </a:r>
            <a:r>
              <a:rPr lang="it-IT" sz="2450" spc="-730" smtClean="0">
                <a:solidFill>
                  <a:srgbClr val="000059"/>
                </a:solidFill>
                <a:latin typeface="Tahoma"/>
                <a:cs typeface="Tahoma"/>
              </a:rPr>
              <a:t>   </a:t>
            </a:r>
            <a:r>
              <a:rPr lang="it-IT" sz="2450" spc="-50" smtClean="0">
                <a:solidFill>
                  <a:srgbClr val="000059"/>
                </a:solidFill>
                <a:latin typeface="Tahoma"/>
                <a:cs typeface="Tahoma"/>
              </a:rPr>
              <a:t>è d</a:t>
            </a:r>
            <a:r>
              <a:rPr sz="2450" spc="-50" smtClean="0">
                <a:solidFill>
                  <a:srgbClr val="000059"/>
                </a:solidFill>
                <a:latin typeface="Tahoma"/>
                <a:cs typeface="Tahoma"/>
              </a:rPr>
              <a:t>ato </a:t>
            </a:r>
            <a:r>
              <a:rPr sz="2450" spc="-45" dirty="0">
                <a:solidFill>
                  <a:srgbClr val="000059"/>
                </a:solidFill>
                <a:latin typeface="Tahoma"/>
                <a:cs typeface="Tahoma"/>
              </a:rPr>
              <a:t>dalla </a:t>
            </a:r>
            <a:r>
              <a:rPr sz="2450" spc="-85">
                <a:solidFill>
                  <a:srgbClr val="000059"/>
                </a:solidFill>
                <a:latin typeface="Tahoma"/>
                <a:cs typeface="Tahoma"/>
              </a:rPr>
              <a:t>regola</a:t>
            </a:r>
            <a:r>
              <a:rPr sz="2450" spc="-75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60" smtClean="0">
                <a:solidFill>
                  <a:srgbClr val="000059"/>
                </a:solidFill>
                <a:latin typeface="Tahoma"/>
                <a:cs typeface="Tahoma"/>
              </a:rPr>
              <a:t>della</a:t>
            </a:r>
            <a:r>
              <a:rPr lang="it-IT" sz="2450" spc="-60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lang="it-IT" sz="2450" spc="-95" smtClean="0">
                <a:solidFill>
                  <a:srgbClr val="000059"/>
                </a:solidFill>
                <a:latin typeface="Tahoma"/>
                <a:cs typeface="Tahoma"/>
              </a:rPr>
              <a:t>mano</a:t>
            </a:r>
            <a:r>
              <a:rPr lang="it-IT" sz="2450" spc="-15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lang="it-IT" sz="2450" spc="-80" smtClean="0">
                <a:solidFill>
                  <a:srgbClr val="000059"/>
                </a:solidFill>
                <a:latin typeface="Tahoma"/>
                <a:cs typeface="Tahoma"/>
              </a:rPr>
              <a:t>destra</a:t>
            </a:r>
            <a:endParaRPr lang="it-IT" sz="2450" smtClean="0">
              <a:latin typeface="Tahoma"/>
              <a:cs typeface="Tahoma"/>
            </a:endParaRPr>
          </a:p>
          <a:p>
            <a:pPr marL="296545" indent="-283845">
              <a:lnSpc>
                <a:spcPct val="100000"/>
              </a:lnSpc>
              <a:buFont typeface="Lucida Sans Unicode"/>
              <a:buChar char="•"/>
              <a:tabLst>
                <a:tab pos="297180" algn="l"/>
              </a:tabLst>
            </a:pPr>
            <a:endParaRPr sz="2450">
              <a:latin typeface="Tahoma"/>
              <a:cs typeface="Tahoma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761098" y="1044138"/>
            <a:ext cx="3960068" cy="475918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 rotWithShape="1">
          <a:blip r:embed="rId2"/>
          <a:srcRect l="13334" r="14166"/>
          <a:stretch/>
        </p:blipFill>
        <p:spPr>
          <a:xfrm>
            <a:off x="-76200" y="-1"/>
            <a:ext cx="10134599" cy="7863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1300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67405" y="89039"/>
            <a:ext cx="3213100" cy="4819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25" dirty="0"/>
              <a:t>Posizione</a:t>
            </a:r>
            <a:r>
              <a:rPr spc="195" dirty="0"/>
              <a:t> </a:t>
            </a:r>
            <a:r>
              <a:rPr spc="-120" dirty="0"/>
              <a:t>angolare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1698" y="1095100"/>
            <a:ext cx="9460230" cy="838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8400"/>
              </a:lnSpc>
              <a:tabLst>
                <a:tab pos="419100" algn="l"/>
                <a:tab pos="913765" algn="l"/>
                <a:tab pos="1808480" algn="l"/>
              </a:tabLst>
            </a:pPr>
            <a:r>
              <a:rPr sz="2450" spc="-70" dirty="0">
                <a:solidFill>
                  <a:srgbClr val="000059"/>
                </a:solidFill>
                <a:latin typeface="Tahoma"/>
                <a:cs typeface="Tahoma"/>
              </a:rPr>
              <a:t>Come </a:t>
            </a:r>
            <a:r>
              <a:rPr sz="2450" spc="-90" dirty="0">
                <a:solidFill>
                  <a:srgbClr val="000059"/>
                </a:solidFill>
                <a:latin typeface="Tahoma"/>
                <a:cs typeface="Tahoma"/>
              </a:rPr>
              <a:t>possiamo </a:t>
            </a:r>
            <a:r>
              <a:rPr sz="2450" spc="-95" dirty="0">
                <a:solidFill>
                  <a:srgbClr val="000059"/>
                </a:solidFill>
                <a:latin typeface="Tahoma"/>
                <a:cs typeface="Tahoma"/>
              </a:rPr>
              <a:t>descrivere </a:t>
            </a:r>
            <a:r>
              <a:rPr sz="2450" spc="-35" dirty="0">
                <a:solidFill>
                  <a:srgbClr val="000059"/>
                </a:solidFill>
                <a:latin typeface="Tahoma"/>
                <a:cs typeface="Tahoma"/>
              </a:rPr>
              <a:t>la </a:t>
            </a:r>
            <a:r>
              <a:rPr sz="2450" spc="-65" dirty="0">
                <a:solidFill>
                  <a:srgbClr val="000059"/>
                </a:solidFill>
                <a:latin typeface="Tahoma"/>
                <a:cs typeface="Tahoma"/>
              </a:rPr>
              <a:t>posizione </a:t>
            </a:r>
            <a:r>
              <a:rPr sz="2450" spc="-95" dirty="0">
                <a:solidFill>
                  <a:srgbClr val="000059"/>
                </a:solidFill>
                <a:latin typeface="Tahoma"/>
                <a:cs typeface="Tahoma"/>
              </a:rPr>
              <a:t>angolare </a:t>
            </a:r>
            <a:r>
              <a:rPr sz="2450" spc="-30" dirty="0">
                <a:solidFill>
                  <a:srgbClr val="000059"/>
                </a:solidFill>
                <a:latin typeface="Tahoma"/>
                <a:cs typeface="Tahoma"/>
              </a:rPr>
              <a:t>in </a:t>
            </a:r>
            <a:r>
              <a:rPr sz="2450" spc="-90" dirty="0">
                <a:solidFill>
                  <a:srgbClr val="000059"/>
                </a:solidFill>
                <a:latin typeface="Tahoma"/>
                <a:cs typeface="Tahoma"/>
              </a:rPr>
              <a:t>un </a:t>
            </a:r>
            <a:r>
              <a:rPr sz="2450" spc="-50" dirty="0">
                <a:solidFill>
                  <a:srgbClr val="000059"/>
                </a:solidFill>
                <a:latin typeface="Tahoma"/>
                <a:cs typeface="Tahoma"/>
              </a:rPr>
              <a:t>moto </a:t>
            </a:r>
            <a:r>
              <a:rPr sz="2450" spc="-25" dirty="0">
                <a:solidFill>
                  <a:srgbClr val="000059"/>
                </a:solidFill>
                <a:latin typeface="Tahoma"/>
                <a:cs typeface="Tahoma"/>
              </a:rPr>
              <a:t>di </a:t>
            </a:r>
            <a:r>
              <a:rPr sz="2450" spc="-60" dirty="0">
                <a:solidFill>
                  <a:srgbClr val="000059"/>
                </a:solidFill>
                <a:latin typeface="Tahoma"/>
                <a:cs typeface="Tahoma"/>
              </a:rPr>
              <a:t>rotazione  </a:t>
            </a:r>
            <a:r>
              <a:rPr sz="2450" spc="-25" dirty="0">
                <a:solidFill>
                  <a:srgbClr val="000059"/>
                </a:solidFill>
                <a:latin typeface="Tahoma"/>
                <a:cs typeface="Tahoma"/>
              </a:rPr>
              <a:t>di	</a:t>
            </a:r>
            <a:r>
              <a:rPr sz="2450" spc="-90" dirty="0">
                <a:solidFill>
                  <a:srgbClr val="000059"/>
                </a:solidFill>
                <a:latin typeface="Tahoma"/>
                <a:cs typeface="Tahoma"/>
              </a:rPr>
              <a:t>un	</a:t>
            </a:r>
            <a:r>
              <a:rPr sz="2450" spc="-65" dirty="0">
                <a:solidFill>
                  <a:srgbClr val="000059"/>
                </a:solidFill>
                <a:latin typeface="Tahoma"/>
                <a:cs typeface="Tahoma"/>
              </a:rPr>
              <a:t>corpo	</a:t>
            </a:r>
            <a:r>
              <a:rPr sz="2450" spc="-40" dirty="0">
                <a:solidFill>
                  <a:srgbClr val="000059"/>
                </a:solidFill>
                <a:latin typeface="Tahoma"/>
                <a:cs typeface="Tahoma"/>
              </a:rPr>
              <a:t>rigido?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314401" y="1964357"/>
            <a:ext cx="3600096" cy="21720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14083" y="4647400"/>
            <a:ext cx="9355455" cy="11310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6545" indent="-283845">
              <a:buFont typeface="Lucida Sans Unicode"/>
              <a:buChar char="•"/>
              <a:tabLst>
                <a:tab pos="297180" algn="l"/>
                <a:tab pos="1065530" algn="l"/>
              </a:tabLst>
            </a:pPr>
            <a:r>
              <a:rPr sz="2450" i="1" spc="-10" dirty="0">
                <a:solidFill>
                  <a:srgbClr val="000059"/>
                </a:solidFill>
                <a:latin typeface="Trebuchet MS"/>
                <a:cs typeface="Trebuchet MS"/>
              </a:rPr>
              <a:t>Ogni	</a:t>
            </a:r>
            <a:r>
              <a:rPr sz="2450" spc="-45" dirty="0">
                <a:solidFill>
                  <a:srgbClr val="000059"/>
                </a:solidFill>
                <a:latin typeface="Tahoma"/>
                <a:cs typeface="Tahoma"/>
              </a:rPr>
              <a:t>particella </a:t>
            </a:r>
            <a:r>
              <a:rPr sz="2450" spc="-85" dirty="0">
                <a:solidFill>
                  <a:srgbClr val="000059"/>
                </a:solidFill>
                <a:latin typeface="Tahoma"/>
                <a:cs typeface="Tahoma"/>
              </a:rPr>
              <a:t>nel  </a:t>
            </a:r>
            <a:r>
              <a:rPr sz="2450" spc="-65" dirty="0">
                <a:solidFill>
                  <a:srgbClr val="000059"/>
                </a:solidFill>
                <a:latin typeface="Tahoma"/>
                <a:cs typeface="Tahoma"/>
              </a:rPr>
              <a:t>corpo  </a:t>
            </a:r>
            <a:r>
              <a:rPr sz="2450" spc="-45" dirty="0">
                <a:solidFill>
                  <a:srgbClr val="000059"/>
                </a:solidFill>
                <a:latin typeface="Tahoma"/>
                <a:cs typeface="Tahoma"/>
              </a:rPr>
              <a:t>rigido </a:t>
            </a:r>
            <a:r>
              <a:rPr sz="2450" spc="-90" dirty="0">
                <a:solidFill>
                  <a:srgbClr val="000059"/>
                </a:solidFill>
                <a:latin typeface="Tahoma"/>
                <a:cs typeface="Tahoma"/>
              </a:rPr>
              <a:t>percorre  un  </a:t>
            </a:r>
            <a:r>
              <a:rPr sz="2450" spc="-50" dirty="0">
                <a:solidFill>
                  <a:srgbClr val="000059"/>
                </a:solidFill>
                <a:latin typeface="Tahoma"/>
                <a:cs typeface="Tahoma"/>
              </a:rPr>
              <a:t>moto </a:t>
            </a:r>
            <a:r>
              <a:rPr sz="2450" spc="-55">
                <a:solidFill>
                  <a:srgbClr val="000059"/>
                </a:solidFill>
                <a:latin typeface="Tahoma"/>
                <a:cs typeface="Tahoma"/>
              </a:rPr>
              <a:t>circolare</a:t>
            </a:r>
            <a:r>
              <a:rPr sz="2450" spc="625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50" smtClean="0">
                <a:solidFill>
                  <a:srgbClr val="000059"/>
                </a:solidFill>
                <a:latin typeface="Tahoma"/>
                <a:cs typeface="Tahoma"/>
              </a:rPr>
              <a:t>attorno</a:t>
            </a:r>
            <a:r>
              <a:rPr lang="it-IT" sz="2450" spc="-50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lang="it-IT" sz="2450" spc="-40" smtClean="0">
                <a:solidFill>
                  <a:srgbClr val="000059"/>
                </a:solidFill>
                <a:latin typeface="Tahoma"/>
                <a:cs typeface="Tahoma"/>
              </a:rPr>
              <a:t>all’origine</a:t>
            </a:r>
            <a:r>
              <a:rPr lang="it-IT" sz="2450" spc="-5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lang="it-IT" sz="2450" i="1" spc="-20" smtClean="0">
                <a:solidFill>
                  <a:srgbClr val="000059"/>
                </a:solidFill>
                <a:latin typeface="Arial"/>
                <a:cs typeface="Arial"/>
              </a:rPr>
              <a:t>O</a:t>
            </a:r>
            <a:endParaRPr lang="it-IT" sz="245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tabLst>
                <a:tab pos="297180" algn="l"/>
                <a:tab pos="1065530" algn="l"/>
              </a:tabLst>
            </a:pPr>
            <a:endParaRPr sz="245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14083" y="5811431"/>
            <a:ext cx="9274175" cy="15081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6545" indent="-283845">
              <a:buFont typeface="Lucida Sans Unicode"/>
              <a:buChar char="•"/>
              <a:tabLst>
                <a:tab pos="297180" algn="l"/>
              </a:tabLst>
            </a:pPr>
            <a:r>
              <a:rPr sz="2450" spc="-80" dirty="0">
                <a:solidFill>
                  <a:srgbClr val="000059"/>
                </a:solidFill>
                <a:latin typeface="Tahoma"/>
                <a:cs typeface="Tahoma"/>
              </a:rPr>
              <a:t>Conviene</a:t>
            </a:r>
            <a:r>
              <a:rPr sz="2450" spc="-21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125" dirty="0">
                <a:solidFill>
                  <a:srgbClr val="000059"/>
                </a:solidFill>
                <a:latin typeface="Tahoma"/>
                <a:cs typeface="Tahoma"/>
              </a:rPr>
              <a:t>usare</a:t>
            </a:r>
            <a:r>
              <a:rPr sz="2450" spc="-21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60" dirty="0">
                <a:solidFill>
                  <a:srgbClr val="000059"/>
                </a:solidFill>
                <a:latin typeface="Tahoma"/>
                <a:cs typeface="Tahoma"/>
              </a:rPr>
              <a:t>coordinate</a:t>
            </a:r>
            <a:r>
              <a:rPr sz="2450" spc="-22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40" dirty="0">
                <a:solidFill>
                  <a:srgbClr val="000059"/>
                </a:solidFill>
                <a:latin typeface="Tahoma"/>
                <a:cs typeface="Tahoma"/>
              </a:rPr>
              <a:t>polari</a:t>
            </a:r>
            <a:r>
              <a:rPr sz="2450" spc="-21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105" dirty="0">
                <a:solidFill>
                  <a:srgbClr val="000059"/>
                </a:solidFill>
                <a:latin typeface="Tahoma"/>
                <a:cs typeface="Tahoma"/>
              </a:rPr>
              <a:t>per</a:t>
            </a:r>
            <a:r>
              <a:rPr sz="2450" spc="-215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100" dirty="0">
                <a:solidFill>
                  <a:srgbClr val="000059"/>
                </a:solidFill>
                <a:latin typeface="Tahoma"/>
                <a:cs typeface="Tahoma"/>
              </a:rPr>
              <a:t>rappresentare</a:t>
            </a:r>
            <a:r>
              <a:rPr sz="2450" spc="-21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35" dirty="0">
                <a:solidFill>
                  <a:srgbClr val="000059"/>
                </a:solidFill>
                <a:latin typeface="Tahoma"/>
                <a:cs typeface="Tahoma"/>
              </a:rPr>
              <a:t>la</a:t>
            </a:r>
            <a:r>
              <a:rPr sz="2450" spc="-215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70" dirty="0">
                <a:solidFill>
                  <a:srgbClr val="000059"/>
                </a:solidFill>
                <a:latin typeface="Tahoma"/>
                <a:cs typeface="Tahoma"/>
              </a:rPr>
              <a:t>posizione</a:t>
            </a:r>
            <a:r>
              <a:rPr sz="2450" spc="-225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25" dirty="0">
                <a:solidFill>
                  <a:srgbClr val="000059"/>
                </a:solidFill>
                <a:latin typeface="Tahoma"/>
                <a:cs typeface="Tahoma"/>
              </a:rPr>
              <a:t>di</a:t>
            </a:r>
            <a:r>
              <a:rPr sz="2450" spc="-21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i="1" spc="-45" dirty="0">
                <a:solidFill>
                  <a:srgbClr val="000059"/>
                </a:solidFill>
                <a:latin typeface="Arial"/>
                <a:cs typeface="Arial"/>
              </a:rPr>
              <a:t>P</a:t>
            </a:r>
            <a:r>
              <a:rPr sz="2450" i="1" spc="-125" dirty="0">
                <a:solidFill>
                  <a:srgbClr val="000059"/>
                </a:solidFill>
                <a:latin typeface="Arial"/>
                <a:cs typeface="Arial"/>
              </a:rPr>
              <a:t> </a:t>
            </a:r>
            <a:r>
              <a:rPr sz="2450" spc="-35">
                <a:solidFill>
                  <a:srgbClr val="000059"/>
                </a:solidFill>
                <a:latin typeface="Tahoma"/>
                <a:cs typeface="Tahoma"/>
              </a:rPr>
              <a:t>(</a:t>
            </a:r>
            <a:r>
              <a:rPr sz="2450" spc="-35" smtClean="0">
                <a:solidFill>
                  <a:srgbClr val="000059"/>
                </a:solidFill>
                <a:latin typeface="Tahoma"/>
                <a:cs typeface="Tahoma"/>
              </a:rPr>
              <a:t>o</a:t>
            </a:r>
            <a:r>
              <a:rPr lang="it-IT" sz="2450" spc="-35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lang="it-IT" sz="2450" spc="-25" smtClean="0">
                <a:solidFill>
                  <a:srgbClr val="000059"/>
                </a:solidFill>
                <a:latin typeface="Tahoma"/>
                <a:cs typeface="Tahoma"/>
              </a:rPr>
              <a:t>di</a:t>
            </a:r>
            <a:r>
              <a:rPr lang="it-IT" sz="2450" spc="-204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lang="it-IT" sz="2450" smtClean="0">
                <a:solidFill>
                  <a:srgbClr val="000059"/>
                </a:solidFill>
                <a:latin typeface="Tahoma"/>
                <a:cs typeface="Tahoma"/>
              </a:rPr>
              <a:t>altri</a:t>
            </a:r>
            <a:r>
              <a:rPr lang="it-IT" sz="2450" spc="-210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lang="it-IT" sz="2450" spc="-45" smtClean="0">
                <a:solidFill>
                  <a:srgbClr val="000059"/>
                </a:solidFill>
                <a:latin typeface="Tahoma"/>
                <a:cs typeface="Tahoma"/>
              </a:rPr>
              <a:t>punti):</a:t>
            </a:r>
            <a:r>
              <a:rPr lang="it-IT" sz="2450" spc="-215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</a:p>
          <a:p>
            <a:pPr marL="296545" indent="-283845">
              <a:buFont typeface="Lucida Sans Unicode"/>
              <a:buChar char="•"/>
              <a:tabLst>
                <a:tab pos="297180" algn="l"/>
              </a:tabLst>
            </a:pPr>
            <a:r>
              <a:rPr lang="it-IT" sz="2450" i="1" spc="-45" smtClean="0">
                <a:solidFill>
                  <a:srgbClr val="000059"/>
                </a:solidFill>
                <a:latin typeface="Arial"/>
                <a:cs typeface="Arial"/>
              </a:rPr>
              <a:t>P</a:t>
            </a:r>
            <a:r>
              <a:rPr lang="it-IT" sz="2450" i="1" spc="-120" smtClean="0">
                <a:solidFill>
                  <a:srgbClr val="000059"/>
                </a:solidFill>
                <a:latin typeface="Arial"/>
                <a:cs typeface="Arial"/>
              </a:rPr>
              <a:t> </a:t>
            </a:r>
            <a:r>
              <a:rPr lang="it-IT" sz="2450" spc="140" smtClean="0">
                <a:solidFill>
                  <a:srgbClr val="000059"/>
                </a:solidFill>
                <a:latin typeface="Tahoma"/>
                <a:cs typeface="Tahoma"/>
              </a:rPr>
              <a:t>=</a:t>
            </a:r>
            <a:r>
              <a:rPr lang="it-IT" sz="2450" spc="-204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lang="it-IT" sz="2450" spc="85" smtClean="0">
                <a:solidFill>
                  <a:srgbClr val="000059"/>
                </a:solidFill>
                <a:latin typeface="Tahoma"/>
                <a:cs typeface="Tahoma"/>
              </a:rPr>
              <a:t>(</a:t>
            </a:r>
            <a:r>
              <a:rPr lang="it-IT" sz="2450" i="1" spc="85" smtClean="0">
                <a:solidFill>
                  <a:srgbClr val="000059"/>
                </a:solidFill>
                <a:latin typeface="Arial"/>
                <a:cs typeface="Arial"/>
              </a:rPr>
              <a:t>r,</a:t>
            </a:r>
            <a:r>
              <a:rPr lang="it-IT" sz="2450" i="1" spc="-120" smtClean="0">
                <a:solidFill>
                  <a:srgbClr val="000059"/>
                </a:solidFill>
                <a:latin typeface="Arial"/>
                <a:cs typeface="Arial"/>
              </a:rPr>
              <a:t> </a:t>
            </a:r>
            <a:r>
              <a:rPr lang="it-IT" sz="2450" i="1" spc="-45" smtClean="0">
                <a:solidFill>
                  <a:srgbClr val="000059"/>
                </a:solidFill>
                <a:latin typeface="Arial"/>
                <a:cs typeface="Arial"/>
              </a:rPr>
              <a:t>θ</a:t>
            </a:r>
            <a:r>
              <a:rPr lang="it-IT" sz="2450" spc="-45" smtClean="0">
                <a:solidFill>
                  <a:srgbClr val="000059"/>
                </a:solidFill>
                <a:latin typeface="Tahoma"/>
                <a:cs typeface="Tahoma"/>
              </a:rPr>
              <a:t>)	 </a:t>
            </a:r>
            <a:r>
              <a:rPr lang="it-IT" sz="2450" i="1" spc="300" smtClean="0">
                <a:solidFill>
                  <a:srgbClr val="000059"/>
                </a:solidFill>
                <a:latin typeface="Arial"/>
                <a:cs typeface="Arial"/>
              </a:rPr>
              <a:t>r</a:t>
            </a:r>
            <a:r>
              <a:rPr lang="it-IT" sz="2450" i="1" spc="-120" smtClean="0">
                <a:solidFill>
                  <a:srgbClr val="000059"/>
                </a:solidFill>
                <a:latin typeface="Arial"/>
                <a:cs typeface="Arial"/>
              </a:rPr>
              <a:t> </a:t>
            </a:r>
            <a:r>
              <a:rPr lang="it-IT" sz="2450" spc="-730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lang="it-IT" sz="2450" spc="-210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lang="it-IT" sz="2450" spc="-55" smtClean="0">
                <a:solidFill>
                  <a:srgbClr val="000059"/>
                </a:solidFill>
                <a:latin typeface="Tahoma"/>
                <a:cs typeface="Tahoma"/>
              </a:rPr>
              <a:t>distanza</a:t>
            </a:r>
            <a:r>
              <a:rPr lang="it-IT" sz="2450" spc="-220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lang="it-IT" sz="2450" spc="-40" smtClean="0">
                <a:solidFill>
                  <a:srgbClr val="000059"/>
                </a:solidFill>
                <a:latin typeface="Tahoma"/>
                <a:cs typeface="Tahoma"/>
              </a:rPr>
              <a:t>dall’origine</a:t>
            </a:r>
            <a:r>
              <a:rPr lang="it-IT" sz="2450" spc="-215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lang="it-IT" sz="2450" spc="-100" smtClean="0">
                <a:solidFill>
                  <a:srgbClr val="000059"/>
                </a:solidFill>
                <a:latin typeface="Tahoma"/>
                <a:cs typeface="Tahoma"/>
              </a:rPr>
              <a:t>a</a:t>
            </a:r>
            <a:r>
              <a:rPr lang="it-IT" sz="2450" spc="-204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lang="it-IT" sz="2450" i="1" spc="-45" smtClean="0">
                <a:solidFill>
                  <a:srgbClr val="000059"/>
                </a:solidFill>
                <a:latin typeface="Arial"/>
                <a:cs typeface="Arial"/>
              </a:rPr>
              <a:t>P</a:t>
            </a:r>
            <a:r>
              <a:rPr lang="it-IT" sz="2450" i="1" spc="-120" smtClean="0">
                <a:solidFill>
                  <a:srgbClr val="000059"/>
                </a:solidFill>
                <a:latin typeface="Arial"/>
                <a:cs typeface="Arial"/>
              </a:rPr>
              <a:t> </a:t>
            </a:r>
          </a:p>
          <a:p>
            <a:pPr marL="12700">
              <a:tabLst>
                <a:tab pos="297180" algn="l"/>
              </a:tabLst>
            </a:pPr>
            <a:r>
              <a:rPr lang="it-IT" sz="2450" spc="-19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lang="it-IT" sz="2450" spc="-190" smtClean="0">
                <a:solidFill>
                  <a:srgbClr val="000059"/>
                </a:solidFill>
                <a:latin typeface="Tahoma"/>
                <a:cs typeface="Tahoma"/>
              </a:rPr>
              <a:t>		</a:t>
            </a:r>
            <a:r>
              <a:rPr lang="it-IT" sz="2450" spc="-204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lang="it-IT" sz="2450" i="1" spc="-170" smtClean="0">
                <a:solidFill>
                  <a:srgbClr val="000059"/>
                </a:solidFill>
                <a:latin typeface="Arial"/>
                <a:cs typeface="Arial"/>
              </a:rPr>
              <a:t>θ</a:t>
            </a:r>
            <a:r>
              <a:rPr lang="it-IT" sz="2450" i="1" spc="-120" smtClean="0">
                <a:solidFill>
                  <a:srgbClr val="000059"/>
                </a:solidFill>
                <a:latin typeface="Arial"/>
                <a:cs typeface="Arial"/>
              </a:rPr>
              <a:t>  </a:t>
            </a:r>
            <a:r>
              <a:rPr lang="it-IT" sz="2450" spc="-120" smtClean="0">
                <a:solidFill>
                  <a:srgbClr val="000059"/>
                </a:solidFill>
                <a:latin typeface="Arial"/>
                <a:cs typeface="Arial"/>
              </a:rPr>
              <a:t>mi</a:t>
            </a:r>
            <a:r>
              <a:rPr lang="it-IT" sz="2450" spc="-55" smtClean="0">
                <a:solidFill>
                  <a:srgbClr val="000059"/>
                </a:solidFill>
                <a:latin typeface="Tahoma"/>
                <a:cs typeface="Tahoma"/>
              </a:rPr>
              <a:t>surato</a:t>
            </a:r>
            <a:r>
              <a:rPr lang="it-IT" sz="2450" spc="-204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lang="it-IT" sz="2450" spc="-45" smtClean="0">
                <a:solidFill>
                  <a:srgbClr val="000059"/>
                </a:solidFill>
                <a:latin typeface="Tahoma"/>
                <a:cs typeface="Tahoma"/>
              </a:rPr>
              <a:t>dalla</a:t>
            </a:r>
            <a:r>
              <a:rPr lang="it-IT" sz="2450" spc="-204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lang="it-IT" sz="2450" spc="-65" smtClean="0">
                <a:solidFill>
                  <a:srgbClr val="000059"/>
                </a:solidFill>
                <a:latin typeface="Tahoma"/>
                <a:cs typeface="Tahoma"/>
              </a:rPr>
              <a:t>linea</a:t>
            </a:r>
            <a:r>
              <a:rPr lang="it-IT" sz="2450" spc="-210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lang="it-IT" sz="2450" spc="-25" smtClean="0">
                <a:solidFill>
                  <a:srgbClr val="000059"/>
                </a:solidFill>
                <a:latin typeface="Tahoma"/>
                <a:cs typeface="Tahoma"/>
              </a:rPr>
              <a:t>di</a:t>
            </a:r>
            <a:r>
              <a:rPr lang="it-IT" sz="2450" spc="-200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lang="it-IT" sz="2450" spc="-60" smtClean="0">
                <a:solidFill>
                  <a:srgbClr val="000059"/>
                </a:solidFill>
                <a:latin typeface="Tahoma"/>
                <a:cs typeface="Tahoma"/>
              </a:rPr>
              <a:t>riferimento</a:t>
            </a:r>
            <a:r>
              <a:rPr lang="it-IT" sz="2450" spc="-220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lang="it-IT" sz="2450" spc="-30" smtClean="0">
                <a:solidFill>
                  <a:srgbClr val="000059"/>
                </a:solidFill>
                <a:latin typeface="Tahoma"/>
                <a:cs typeface="Tahoma"/>
              </a:rPr>
              <a:t>in</a:t>
            </a:r>
            <a:r>
              <a:rPr lang="it-IT" sz="2450" spc="-204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lang="it-IT" sz="2450" spc="-135" smtClean="0">
                <a:solidFill>
                  <a:srgbClr val="000059"/>
                </a:solidFill>
                <a:latin typeface="Tahoma"/>
                <a:cs typeface="Tahoma"/>
              </a:rPr>
              <a:t>senso</a:t>
            </a:r>
            <a:r>
              <a:rPr lang="it-IT" sz="2450" spc="-204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lang="it-IT" sz="2450" spc="-50" smtClean="0">
                <a:solidFill>
                  <a:srgbClr val="000059"/>
                </a:solidFill>
                <a:latin typeface="Tahoma"/>
                <a:cs typeface="Tahoma"/>
              </a:rPr>
              <a:t>antiorario</a:t>
            </a:r>
            <a:endParaRPr lang="it-IT" sz="2450" smtClean="0">
              <a:latin typeface="Tahoma"/>
              <a:cs typeface="Tahom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67481" y="89039"/>
            <a:ext cx="3613785" cy="4819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25" dirty="0"/>
              <a:t>Posizione  </a:t>
            </a:r>
            <a:r>
              <a:rPr spc="-120" dirty="0"/>
              <a:t>angolare</a:t>
            </a:r>
            <a:r>
              <a:rPr spc="-100" dirty="0"/>
              <a:t> </a:t>
            </a:r>
            <a:r>
              <a:rPr spc="204" dirty="0"/>
              <a:t>II</a:t>
            </a:r>
          </a:p>
        </p:txBody>
      </p:sp>
      <p:sp>
        <p:nvSpPr>
          <p:cNvPr id="3" name="object 3"/>
          <p:cNvSpPr/>
          <p:nvPr/>
        </p:nvSpPr>
        <p:spPr>
          <a:xfrm>
            <a:off x="6314401" y="1052605"/>
            <a:ext cx="3600076" cy="26143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14083" y="1335646"/>
            <a:ext cx="4370070" cy="6261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6545" indent="-283845">
              <a:lnSpc>
                <a:spcPct val="100000"/>
              </a:lnSpc>
              <a:buFont typeface="Lucida Sans Unicode"/>
              <a:buChar char="•"/>
              <a:tabLst>
                <a:tab pos="297180" algn="l"/>
                <a:tab pos="910590" algn="l"/>
                <a:tab pos="1437005" algn="l"/>
                <a:tab pos="2919095" algn="l"/>
                <a:tab pos="3414395" algn="l"/>
              </a:tabLst>
            </a:pPr>
            <a:r>
              <a:rPr sz="2450" spc="-90" dirty="0">
                <a:solidFill>
                  <a:srgbClr val="000059"/>
                </a:solidFill>
                <a:latin typeface="Tahoma"/>
                <a:cs typeface="Tahoma"/>
              </a:rPr>
              <a:t>Se	</a:t>
            </a:r>
            <a:r>
              <a:rPr sz="2450" spc="-35" dirty="0">
                <a:solidFill>
                  <a:srgbClr val="000059"/>
                </a:solidFill>
                <a:latin typeface="Tahoma"/>
                <a:cs typeface="Tahoma"/>
              </a:rPr>
              <a:t>la	</a:t>
            </a:r>
            <a:r>
              <a:rPr sz="2450" spc="-90" dirty="0">
                <a:solidFill>
                  <a:srgbClr val="000059"/>
                </a:solidFill>
                <a:latin typeface="Tahoma"/>
                <a:cs typeface="Tahoma"/>
              </a:rPr>
              <a:t>p</a:t>
            </a:r>
            <a:r>
              <a:rPr sz="2450" spc="-155" dirty="0">
                <a:solidFill>
                  <a:srgbClr val="000059"/>
                </a:solidFill>
                <a:latin typeface="Tahoma"/>
                <a:cs typeface="Tahoma"/>
              </a:rPr>
              <a:t>a</a:t>
            </a:r>
            <a:r>
              <a:rPr sz="2450" spc="-25" dirty="0">
                <a:solidFill>
                  <a:srgbClr val="000059"/>
                </a:solidFill>
                <a:latin typeface="Tahoma"/>
                <a:cs typeface="Tahoma"/>
              </a:rPr>
              <a:t>rticella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60" dirty="0">
                <a:solidFill>
                  <a:srgbClr val="000059"/>
                </a:solidFill>
                <a:latin typeface="Tahoma"/>
                <a:cs typeface="Tahoma"/>
              </a:rPr>
              <a:t>si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100" dirty="0">
                <a:solidFill>
                  <a:srgbClr val="000059"/>
                </a:solidFill>
                <a:latin typeface="Tahoma"/>
                <a:cs typeface="Tahoma"/>
              </a:rPr>
              <a:t>muove,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07000" y="1335646"/>
            <a:ext cx="1056005" cy="402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538480" algn="l"/>
              </a:tabLst>
            </a:pPr>
            <a:r>
              <a:rPr sz="2450" spc="-35" dirty="0">
                <a:solidFill>
                  <a:srgbClr val="000059"/>
                </a:solidFill>
                <a:latin typeface="Tahoma"/>
                <a:cs typeface="Tahoma"/>
              </a:rPr>
              <a:t>la	</a:t>
            </a:r>
            <a:r>
              <a:rPr sz="2450" spc="-80" dirty="0">
                <a:solidFill>
                  <a:srgbClr val="000059"/>
                </a:solidFill>
                <a:latin typeface="Tahoma"/>
                <a:cs typeface="Tahoma"/>
              </a:rPr>
              <a:t>sola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98005" y="1740522"/>
            <a:ext cx="3356610" cy="37702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50" spc="-55" dirty="0">
                <a:solidFill>
                  <a:srgbClr val="000059"/>
                </a:solidFill>
                <a:latin typeface="Tahoma"/>
                <a:cs typeface="Tahoma"/>
              </a:rPr>
              <a:t>coordinata </a:t>
            </a:r>
            <a:r>
              <a:rPr sz="2450" spc="-105" dirty="0">
                <a:solidFill>
                  <a:srgbClr val="000059"/>
                </a:solidFill>
                <a:latin typeface="Tahoma"/>
                <a:cs typeface="Tahoma"/>
              </a:rPr>
              <a:t>che </a:t>
            </a:r>
            <a:r>
              <a:rPr sz="2450" spc="-60">
                <a:solidFill>
                  <a:srgbClr val="000059"/>
                </a:solidFill>
                <a:latin typeface="Tahoma"/>
                <a:cs typeface="Tahoma"/>
              </a:rPr>
              <a:t>cambia</a:t>
            </a:r>
            <a:r>
              <a:rPr sz="2450" spc="-555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lang="it-IT" sz="2450" spc="-735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lang="it-IT" sz="2450" spc="-735" smtClean="0">
                <a:solidFill>
                  <a:srgbClr val="000059"/>
                </a:solidFill>
                <a:latin typeface="Tahoma"/>
                <a:cs typeface="Tahoma"/>
              </a:rPr>
              <a:t>   </a:t>
            </a:r>
            <a:r>
              <a:rPr sz="2450" spc="-735" smtClean="0">
                <a:solidFill>
                  <a:srgbClr val="000059"/>
                </a:solidFill>
                <a:latin typeface="Tahoma"/>
                <a:cs typeface="Tahoma"/>
              </a:rPr>
              <a:t>                  </a:t>
            </a:r>
            <a:r>
              <a:rPr lang="it-IT" sz="2450" spc="-735" smtClean="0">
                <a:solidFill>
                  <a:srgbClr val="000059"/>
                </a:solidFill>
                <a:latin typeface="Tahoma"/>
                <a:cs typeface="Tahoma"/>
              </a:rPr>
              <a:t>           </a:t>
            </a:r>
            <a:r>
              <a:rPr sz="2450" i="1" spc="-170" smtClean="0">
                <a:solidFill>
                  <a:srgbClr val="000059"/>
                </a:solidFill>
                <a:latin typeface="Arial"/>
                <a:cs typeface="Arial"/>
              </a:rPr>
              <a:t>θ</a:t>
            </a:r>
            <a:endParaRPr sz="24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14083" y="2499677"/>
            <a:ext cx="5092065" cy="6261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6545" indent="-283845">
              <a:lnSpc>
                <a:spcPct val="100000"/>
              </a:lnSpc>
              <a:buFont typeface="Lucida Sans Unicode"/>
              <a:buChar char="•"/>
              <a:tabLst>
                <a:tab pos="297180" algn="l"/>
              </a:tabLst>
            </a:pPr>
            <a:r>
              <a:rPr sz="2450" spc="-90" dirty="0">
                <a:solidFill>
                  <a:srgbClr val="000059"/>
                </a:solidFill>
                <a:latin typeface="Tahoma"/>
                <a:cs typeface="Tahoma"/>
              </a:rPr>
              <a:t>Se</a:t>
            </a:r>
            <a:r>
              <a:rPr sz="2450" spc="-21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35" dirty="0">
                <a:solidFill>
                  <a:srgbClr val="000059"/>
                </a:solidFill>
                <a:latin typeface="Tahoma"/>
                <a:cs typeface="Tahoma"/>
              </a:rPr>
              <a:t>la</a:t>
            </a:r>
            <a:r>
              <a:rPr sz="2450" spc="-215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45" dirty="0">
                <a:solidFill>
                  <a:srgbClr val="000059"/>
                </a:solidFill>
                <a:latin typeface="Tahoma"/>
                <a:cs typeface="Tahoma"/>
              </a:rPr>
              <a:t>particella</a:t>
            </a:r>
            <a:r>
              <a:rPr sz="2450" spc="-225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50" dirty="0">
                <a:solidFill>
                  <a:srgbClr val="000059"/>
                </a:solidFill>
                <a:latin typeface="Tahoma"/>
                <a:cs typeface="Tahoma"/>
              </a:rPr>
              <a:t>ruota</a:t>
            </a:r>
            <a:r>
              <a:rPr sz="2450" spc="-215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25" dirty="0">
                <a:solidFill>
                  <a:srgbClr val="000059"/>
                </a:solidFill>
                <a:latin typeface="Tahoma"/>
                <a:cs typeface="Tahoma"/>
              </a:rPr>
              <a:t>di</a:t>
            </a:r>
            <a:r>
              <a:rPr sz="2450" spc="-21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i="1" spc="-80" dirty="0">
                <a:solidFill>
                  <a:srgbClr val="000059"/>
                </a:solidFill>
                <a:latin typeface="Arial"/>
                <a:cs typeface="Arial"/>
              </a:rPr>
              <a:t>θ</a:t>
            </a:r>
            <a:r>
              <a:rPr sz="2450" spc="-80" dirty="0">
                <a:solidFill>
                  <a:srgbClr val="000059"/>
                </a:solidFill>
                <a:latin typeface="Tahoma"/>
                <a:cs typeface="Tahoma"/>
              </a:rPr>
              <a:t>,</a:t>
            </a:r>
            <a:r>
              <a:rPr sz="2450" spc="-21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90" dirty="0">
                <a:solidFill>
                  <a:srgbClr val="000059"/>
                </a:solidFill>
                <a:latin typeface="Tahoma"/>
                <a:cs typeface="Tahoma"/>
              </a:rPr>
              <a:t>percorre</a:t>
            </a:r>
            <a:r>
              <a:rPr sz="2450" spc="-215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90" dirty="0">
                <a:solidFill>
                  <a:srgbClr val="000059"/>
                </a:solidFill>
                <a:latin typeface="Tahoma"/>
                <a:cs typeface="Tahoma"/>
              </a:rPr>
              <a:t>un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98005" y="2904553"/>
            <a:ext cx="5133975" cy="402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50" spc="-85" dirty="0">
                <a:solidFill>
                  <a:srgbClr val="000059"/>
                </a:solidFill>
                <a:latin typeface="Tahoma"/>
                <a:cs typeface="Tahoma"/>
              </a:rPr>
              <a:t>arco</a:t>
            </a:r>
            <a:r>
              <a:rPr sz="2450" spc="-215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25" dirty="0">
                <a:solidFill>
                  <a:srgbClr val="000059"/>
                </a:solidFill>
                <a:latin typeface="Tahoma"/>
                <a:cs typeface="Tahoma"/>
              </a:rPr>
              <a:t>di</a:t>
            </a:r>
            <a:r>
              <a:rPr sz="2450" spc="-21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75" dirty="0">
                <a:solidFill>
                  <a:srgbClr val="000059"/>
                </a:solidFill>
                <a:latin typeface="Tahoma"/>
                <a:cs typeface="Tahoma"/>
              </a:rPr>
              <a:t>lunghezza</a:t>
            </a:r>
            <a:r>
              <a:rPr sz="2450" spc="-229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i="1" spc="-60" dirty="0">
                <a:solidFill>
                  <a:srgbClr val="000059"/>
                </a:solidFill>
                <a:latin typeface="Arial"/>
                <a:cs typeface="Arial"/>
              </a:rPr>
              <a:t>s</a:t>
            </a:r>
            <a:r>
              <a:rPr sz="2450" spc="-60" dirty="0">
                <a:solidFill>
                  <a:srgbClr val="000059"/>
                </a:solidFill>
                <a:latin typeface="Tahoma"/>
                <a:cs typeface="Tahoma"/>
              </a:rPr>
              <a:t>,</a:t>
            </a:r>
            <a:r>
              <a:rPr sz="2450" spc="-21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65" dirty="0">
                <a:solidFill>
                  <a:srgbClr val="000059"/>
                </a:solidFill>
                <a:latin typeface="Tahoma"/>
                <a:cs typeface="Tahoma"/>
              </a:rPr>
              <a:t>legato</a:t>
            </a:r>
            <a:r>
              <a:rPr sz="2450" spc="-22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100" dirty="0">
                <a:solidFill>
                  <a:srgbClr val="000059"/>
                </a:solidFill>
                <a:latin typeface="Tahoma"/>
                <a:cs typeface="Tahoma"/>
              </a:rPr>
              <a:t>a</a:t>
            </a:r>
            <a:r>
              <a:rPr sz="2450" spc="-21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i="1" spc="300" dirty="0">
                <a:solidFill>
                  <a:srgbClr val="000059"/>
                </a:solidFill>
                <a:latin typeface="Arial"/>
                <a:cs typeface="Arial"/>
              </a:rPr>
              <a:t>r</a:t>
            </a:r>
            <a:r>
              <a:rPr sz="2450" i="1" spc="-125" dirty="0">
                <a:solidFill>
                  <a:srgbClr val="000059"/>
                </a:solidFill>
                <a:latin typeface="Arial"/>
                <a:cs typeface="Arial"/>
              </a:rPr>
              <a:t> </a:t>
            </a:r>
            <a:r>
              <a:rPr sz="2450" spc="-90" dirty="0">
                <a:solidFill>
                  <a:srgbClr val="000059"/>
                </a:solidFill>
                <a:latin typeface="Tahoma"/>
                <a:cs typeface="Tahoma"/>
              </a:rPr>
              <a:t>da</a:t>
            </a:r>
            <a:r>
              <a:rPr sz="2450" spc="-21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i="1" spc="-65" dirty="0">
                <a:solidFill>
                  <a:srgbClr val="000059"/>
                </a:solidFill>
                <a:latin typeface="Arial"/>
                <a:cs typeface="Arial"/>
              </a:rPr>
              <a:t>s</a:t>
            </a:r>
            <a:r>
              <a:rPr sz="2450" i="1" spc="-125" dirty="0">
                <a:solidFill>
                  <a:srgbClr val="000059"/>
                </a:solidFill>
                <a:latin typeface="Arial"/>
                <a:cs typeface="Arial"/>
              </a:rPr>
              <a:t> </a:t>
            </a:r>
            <a:r>
              <a:rPr sz="2450" spc="140" dirty="0">
                <a:solidFill>
                  <a:srgbClr val="000059"/>
                </a:solidFill>
                <a:latin typeface="Tahoma"/>
                <a:cs typeface="Tahoma"/>
              </a:rPr>
              <a:t>=</a:t>
            </a:r>
            <a:r>
              <a:rPr sz="2450" spc="-21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i="1" spc="100" dirty="0">
                <a:solidFill>
                  <a:srgbClr val="000059"/>
                </a:solidFill>
                <a:latin typeface="Arial"/>
                <a:cs typeface="Arial"/>
              </a:rPr>
              <a:t>rθ</a:t>
            </a:r>
            <a:endParaRPr sz="245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607532" y="4351387"/>
            <a:ext cx="7306945" cy="31547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50" spc="-60" smtClean="0">
                <a:solidFill>
                  <a:srgbClr val="000059"/>
                </a:solidFill>
                <a:latin typeface="Tahoma"/>
                <a:cs typeface="Tahoma"/>
              </a:rPr>
              <a:t>ogni </a:t>
            </a:r>
            <a:r>
              <a:rPr sz="2050" spc="-40" dirty="0">
                <a:solidFill>
                  <a:srgbClr val="000059"/>
                </a:solidFill>
                <a:latin typeface="Tahoma"/>
                <a:cs typeface="Tahoma"/>
              </a:rPr>
              <a:t>particella dell’oggetto </a:t>
            </a:r>
            <a:r>
              <a:rPr sz="2050" spc="-45" dirty="0">
                <a:solidFill>
                  <a:srgbClr val="000059"/>
                </a:solidFill>
                <a:latin typeface="Tahoma"/>
                <a:cs typeface="Tahoma"/>
              </a:rPr>
              <a:t>ruota </a:t>
            </a:r>
            <a:r>
              <a:rPr sz="2050" spc="-55" dirty="0">
                <a:solidFill>
                  <a:srgbClr val="000059"/>
                </a:solidFill>
                <a:latin typeface="Tahoma"/>
                <a:cs typeface="Tahoma"/>
              </a:rPr>
              <a:t>dello </a:t>
            </a:r>
            <a:r>
              <a:rPr sz="2050" spc="-95" dirty="0">
                <a:solidFill>
                  <a:srgbClr val="000059"/>
                </a:solidFill>
                <a:latin typeface="Tahoma"/>
                <a:cs typeface="Tahoma"/>
              </a:rPr>
              <a:t>stesso </a:t>
            </a:r>
            <a:r>
              <a:rPr sz="2050" spc="24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050" spc="-70" dirty="0">
                <a:solidFill>
                  <a:srgbClr val="000059"/>
                </a:solidFill>
                <a:latin typeface="Tahoma"/>
                <a:cs typeface="Tahoma"/>
              </a:rPr>
              <a:t>angolo</a:t>
            </a:r>
            <a:endParaRPr sz="2050">
              <a:latin typeface="Tahoma"/>
              <a:cs typeface="Tahom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14083" y="5560860"/>
            <a:ext cx="9352915" cy="6261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6545" indent="-283845">
              <a:lnSpc>
                <a:spcPct val="100000"/>
              </a:lnSpc>
              <a:buFont typeface="Lucida Sans Unicode"/>
              <a:buChar char="•"/>
              <a:tabLst>
                <a:tab pos="297180" algn="l"/>
                <a:tab pos="772160" algn="l"/>
                <a:tab pos="2122805" algn="l"/>
                <a:tab pos="3371215" algn="l"/>
                <a:tab pos="3902710" algn="l"/>
                <a:tab pos="4781550" algn="l"/>
                <a:tab pos="5965190" algn="l"/>
                <a:tab pos="7143115" algn="l"/>
                <a:tab pos="7454265" algn="l"/>
                <a:tab pos="7962900" algn="l"/>
                <a:tab pos="8343900" algn="l"/>
                <a:tab pos="9102090" algn="l"/>
              </a:tabLst>
            </a:pPr>
            <a:r>
              <a:rPr sz="2450" spc="10" dirty="0">
                <a:solidFill>
                  <a:srgbClr val="000059"/>
                </a:solidFill>
                <a:latin typeface="Tahoma"/>
                <a:cs typeface="Tahoma"/>
              </a:rPr>
              <a:t>La	</a:t>
            </a:r>
            <a:r>
              <a:rPr sz="2450" i="1" spc="-20" dirty="0">
                <a:solidFill>
                  <a:srgbClr val="000059"/>
                </a:solidFill>
                <a:latin typeface="Trebuchet MS"/>
                <a:cs typeface="Trebuchet MS"/>
              </a:rPr>
              <a:t>p</a:t>
            </a:r>
            <a:r>
              <a:rPr sz="2450" i="1" spc="-110" dirty="0">
                <a:solidFill>
                  <a:srgbClr val="000059"/>
                </a:solidFill>
                <a:latin typeface="Trebuchet MS"/>
                <a:cs typeface="Trebuchet MS"/>
              </a:rPr>
              <a:t>osizione</a:t>
            </a:r>
            <a:r>
              <a:rPr sz="2450" i="1" dirty="0">
                <a:solidFill>
                  <a:srgbClr val="000059"/>
                </a:solidFill>
                <a:latin typeface="Trebuchet MS"/>
                <a:cs typeface="Trebuchet MS"/>
              </a:rPr>
              <a:t>	</a:t>
            </a:r>
            <a:r>
              <a:rPr sz="2450" i="1" spc="-85" dirty="0">
                <a:solidFill>
                  <a:srgbClr val="000059"/>
                </a:solidFill>
                <a:latin typeface="Trebuchet MS"/>
                <a:cs typeface="Trebuchet MS"/>
              </a:rPr>
              <a:t>angol</a:t>
            </a:r>
            <a:r>
              <a:rPr sz="2450" i="1" spc="-165" dirty="0">
                <a:solidFill>
                  <a:srgbClr val="000059"/>
                </a:solidFill>
                <a:latin typeface="Trebuchet MS"/>
                <a:cs typeface="Trebuchet MS"/>
              </a:rPr>
              <a:t>a</a:t>
            </a:r>
            <a:r>
              <a:rPr sz="2450" i="1" spc="-200" dirty="0">
                <a:solidFill>
                  <a:srgbClr val="000059"/>
                </a:solidFill>
                <a:latin typeface="Trebuchet MS"/>
                <a:cs typeface="Trebuchet MS"/>
              </a:rPr>
              <a:t>re</a:t>
            </a:r>
            <a:r>
              <a:rPr sz="2450" i="1" dirty="0">
                <a:solidFill>
                  <a:srgbClr val="000059"/>
                </a:solidFill>
                <a:latin typeface="Trebuchet MS"/>
                <a:cs typeface="Trebuchet MS"/>
              </a:rPr>
              <a:t>	</a:t>
            </a:r>
            <a:r>
              <a:rPr sz="2450" spc="-80" dirty="0">
                <a:solidFill>
                  <a:srgbClr val="000059"/>
                </a:solidFill>
                <a:latin typeface="Tahoma"/>
                <a:cs typeface="Tahoma"/>
              </a:rPr>
              <a:t>del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60" dirty="0">
                <a:solidFill>
                  <a:srgbClr val="000059"/>
                </a:solidFill>
                <a:latin typeface="Tahoma"/>
                <a:cs typeface="Tahoma"/>
              </a:rPr>
              <a:t>c</a:t>
            </a:r>
            <a:r>
              <a:rPr sz="2450" spc="-140" dirty="0">
                <a:solidFill>
                  <a:srgbClr val="000059"/>
                </a:solidFill>
                <a:latin typeface="Tahoma"/>
                <a:cs typeface="Tahoma"/>
              </a:rPr>
              <a:t>o</a:t>
            </a:r>
            <a:r>
              <a:rPr sz="2450" spc="-45" dirty="0">
                <a:solidFill>
                  <a:srgbClr val="000059"/>
                </a:solidFill>
                <a:latin typeface="Tahoma"/>
                <a:cs typeface="Tahoma"/>
              </a:rPr>
              <a:t>r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p</a:t>
            </a:r>
            <a:r>
              <a:rPr sz="2450" spc="-95" dirty="0">
                <a:solidFill>
                  <a:srgbClr val="000059"/>
                </a:solidFill>
                <a:latin typeface="Tahoma"/>
                <a:cs typeface="Tahoma"/>
              </a:rPr>
              <a:t>o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45" dirty="0">
                <a:solidFill>
                  <a:srgbClr val="000059"/>
                </a:solidFill>
                <a:latin typeface="Tahoma"/>
                <a:cs typeface="Tahoma"/>
              </a:rPr>
              <a:t>rigido</a:t>
            </a:r>
            <a:r>
              <a:rPr sz="2450" spc="375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1270" dirty="0">
                <a:solidFill>
                  <a:srgbClr val="000059"/>
                </a:solidFill>
                <a:latin typeface="Tahoma"/>
                <a:cs typeface="Tahoma"/>
              </a:rPr>
              <a:t>`</a:t>
            </a:r>
            <a:r>
              <a:rPr sz="2450" spc="-190" dirty="0">
                <a:solidFill>
                  <a:srgbClr val="000059"/>
                </a:solidFill>
                <a:latin typeface="Tahoma"/>
                <a:cs typeface="Tahoma"/>
              </a:rPr>
              <a:t>e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35" dirty="0">
                <a:solidFill>
                  <a:srgbClr val="000059"/>
                </a:solidFill>
                <a:latin typeface="Tahoma"/>
                <a:cs typeface="Tahoma"/>
              </a:rPr>
              <a:t>l’angolo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i="1" spc="-170" dirty="0">
                <a:solidFill>
                  <a:srgbClr val="000059"/>
                </a:solidFill>
                <a:latin typeface="Arial"/>
                <a:cs typeface="Arial"/>
              </a:rPr>
              <a:t>θ</a:t>
            </a:r>
            <a:r>
              <a:rPr sz="2450" i="1" dirty="0">
                <a:solidFill>
                  <a:srgbClr val="000059"/>
                </a:solidFill>
                <a:latin typeface="Arial"/>
                <a:cs typeface="Arial"/>
              </a:rPr>
              <a:t>	</a:t>
            </a:r>
            <a:r>
              <a:rPr sz="2450" spc="-55" dirty="0">
                <a:solidFill>
                  <a:srgbClr val="000059"/>
                </a:solidFill>
                <a:latin typeface="Tahoma"/>
                <a:cs typeface="Tahoma"/>
              </a:rPr>
              <a:t>fra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35" dirty="0">
                <a:solidFill>
                  <a:srgbClr val="000059"/>
                </a:solidFill>
                <a:latin typeface="Tahoma"/>
                <a:cs typeface="Tahoma"/>
              </a:rPr>
              <a:t>la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65" dirty="0">
                <a:solidFill>
                  <a:srgbClr val="000059"/>
                </a:solidFill>
                <a:latin typeface="Tahoma"/>
                <a:cs typeface="Tahoma"/>
              </a:rPr>
              <a:t>linea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25" dirty="0">
                <a:solidFill>
                  <a:srgbClr val="000059"/>
                </a:solidFill>
                <a:latin typeface="Tahoma"/>
                <a:cs typeface="Tahoma"/>
              </a:rPr>
              <a:t>di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8017" y="5965749"/>
            <a:ext cx="8192770" cy="9378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50" spc="-60" dirty="0">
                <a:solidFill>
                  <a:srgbClr val="000059"/>
                </a:solidFill>
                <a:latin typeface="Tahoma"/>
                <a:cs typeface="Tahoma"/>
              </a:rPr>
              <a:t>riferimento </a:t>
            </a:r>
            <a:r>
              <a:rPr sz="2450" spc="-70" dirty="0">
                <a:solidFill>
                  <a:srgbClr val="000059"/>
                </a:solidFill>
                <a:latin typeface="Tahoma"/>
                <a:cs typeface="Tahoma"/>
              </a:rPr>
              <a:t>sul </a:t>
            </a:r>
            <a:r>
              <a:rPr sz="2450" spc="-65" dirty="0">
                <a:solidFill>
                  <a:srgbClr val="000059"/>
                </a:solidFill>
                <a:latin typeface="Tahoma"/>
                <a:cs typeface="Tahoma"/>
              </a:rPr>
              <a:t>corpo </a:t>
            </a:r>
            <a:r>
              <a:rPr sz="2450" spc="-190" dirty="0">
                <a:solidFill>
                  <a:srgbClr val="000059"/>
                </a:solidFill>
                <a:latin typeface="Tahoma"/>
                <a:cs typeface="Tahoma"/>
              </a:rPr>
              <a:t>e </a:t>
            </a:r>
            <a:r>
              <a:rPr sz="2450" spc="-35" dirty="0">
                <a:solidFill>
                  <a:srgbClr val="000059"/>
                </a:solidFill>
                <a:latin typeface="Tahoma"/>
                <a:cs typeface="Tahoma"/>
              </a:rPr>
              <a:t>la </a:t>
            </a:r>
            <a:r>
              <a:rPr sz="2450" spc="-65" dirty="0">
                <a:solidFill>
                  <a:srgbClr val="000059"/>
                </a:solidFill>
                <a:latin typeface="Tahoma"/>
                <a:cs typeface="Tahoma"/>
              </a:rPr>
              <a:t>linea </a:t>
            </a:r>
            <a:r>
              <a:rPr sz="2450" spc="-80" dirty="0">
                <a:solidFill>
                  <a:srgbClr val="000059"/>
                </a:solidFill>
                <a:latin typeface="Tahoma"/>
                <a:cs typeface="Tahoma"/>
              </a:rPr>
              <a:t>fissa </a:t>
            </a:r>
            <a:r>
              <a:rPr sz="2450" spc="-25" dirty="0">
                <a:solidFill>
                  <a:srgbClr val="000059"/>
                </a:solidFill>
                <a:latin typeface="Tahoma"/>
                <a:cs typeface="Tahoma"/>
              </a:rPr>
              <a:t>di </a:t>
            </a:r>
            <a:r>
              <a:rPr sz="2450" spc="-60" dirty="0">
                <a:solidFill>
                  <a:srgbClr val="000059"/>
                </a:solidFill>
                <a:latin typeface="Tahoma"/>
                <a:cs typeface="Tahoma"/>
              </a:rPr>
              <a:t>riferimento </a:t>
            </a:r>
            <a:r>
              <a:rPr sz="2450" spc="-65" dirty="0">
                <a:solidFill>
                  <a:srgbClr val="000059"/>
                </a:solidFill>
                <a:latin typeface="Tahoma"/>
                <a:cs typeface="Tahoma"/>
              </a:rPr>
              <a:t>nello </a:t>
            </a:r>
            <a:r>
              <a:rPr sz="2450" spc="58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65" dirty="0">
                <a:solidFill>
                  <a:srgbClr val="000059"/>
                </a:solidFill>
                <a:latin typeface="Tahoma"/>
                <a:cs typeface="Tahoma"/>
              </a:rPr>
              <a:t>spazio</a:t>
            </a:r>
            <a:endParaRPr sz="24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545"/>
              </a:spcBef>
            </a:pPr>
            <a:r>
              <a:rPr sz="2050" spc="5" dirty="0">
                <a:solidFill>
                  <a:srgbClr val="000059"/>
                </a:solidFill>
                <a:latin typeface="Tahoma"/>
                <a:cs typeface="Tahoma"/>
              </a:rPr>
              <a:t>La</a:t>
            </a:r>
            <a:r>
              <a:rPr sz="2050" spc="-18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050" spc="-60" dirty="0">
                <a:solidFill>
                  <a:srgbClr val="000059"/>
                </a:solidFill>
                <a:latin typeface="Tahoma"/>
                <a:cs typeface="Tahoma"/>
              </a:rPr>
              <a:t>linea</a:t>
            </a:r>
            <a:r>
              <a:rPr sz="2050" spc="-185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050" spc="-70" dirty="0">
                <a:solidFill>
                  <a:srgbClr val="000059"/>
                </a:solidFill>
                <a:latin typeface="Tahoma"/>
                <a:cs typeface="Tahoma"/>
              </a:rPr>
              <a:t>fissa</a:t>
            </a:r>
            <a:r>
              <a:rPr sz="2050" spc="-18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050" spc="-25" dirty="0">
                <a:solidFill>
                  <a:srgbClr val="000059"/>
                </a:solidFill>
                <a:latin typeface="Tahoma"/>
                <a:cs typeface="Tahoma"/>
              </a:rPr>
              <a:t>di</a:t>
            </a:r>
            <a:r>
              <a:rPr sz="2050" spc="-18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050" spc="-50" dirty="0">
                <a:solidFill>
                  <a:srgbClr val="000059"/>
                </a:solidFill>
                <a:latin typeface="Tahoma"/>
                <a:cs typeface="Tahoma"/>
              </a:rPr>
              <a:t>riferimento</a:t>
            </a:r>
            <a:r>
              <a:rPr sz="2050" spc="-195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050" spc="-55" dirty="0">
                <a:solidFill>
                  <a:srgbClr val="000059"/>
                </a:solidFill>
                <a:latin typeface="Tahoma"/>
                <a:cs typeface="Tahoma"/>
              </a:rPr>
              <a:t>nello</a:t>
            </a:r>
            <a:r>
              <a:rPr sz="2050" spc="-185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050" spc="-60" dirty="0">
                <a:solidFill>
                  <a:srgbClr val="000059"/>
                </a:solidFill>
                <a:latin typeface="Tahoma"/>
                <a:cs typeface="Tahoma"/>
              </a:rPr>
              <a:t>spazio</a:t>
            </a:r>
            <a:r>
              <a:rPr sz="2050" spc="-18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050" spc="-615" dirty="0">
                <a:solidFill>
                  <a:srgbClr val="000059"/>
                </a:solidFill>
                <a:latin typeface="Tahoma"/>
                <a:cs typeface="Tahoma"/>
              </a:rPr>
              <a:t>`e                  </a:t>
            </a:r>
            <a:r>
              <a:rPr sz="2050" spc="-60" dirty="0">
                <a:solidFill>
                  <a:srgbClr val="000059"/>
                </a:solidFill>
                <a:latin typeface="Palatino Linotype"/>
                <a:cs typeface="Palatino Linotype"/>
              </a:rPr>
              <a:t>il</a:t>
            </a:r>
            <a:r>
              <a:rPr sz="2050" spc="-50" dirty="0">
                <a:solidFill>
                  <a:srgbClr val="000059"/>
                </a:solidFill>
                <a:latin typeface="Palatino Linotype"/>
                <a:cs typeface="Palatino Linotype"/>
              </a:rPr>
              <a:t> </a:t>
            </a:r>
            <a:r>
              <a:rPr sz="2050" spc="-110" dirty="0">
                <a:solidFill>
                  <a:srgbClr val="000059"/>
                </a:solidFill>
                <a:latin typeface="Palatino Linotype"/>
                <a:cs typeface="Palatino Linotype"/>
              </a:rPr>
              <a:t>semi</a:t>
            </a:r>
            <a:r>
              <a:rPr sz="2050" spc="-110" dirty="0">
                <a:solidFill>
                  <a:srgbClr val="000059"/>
                </a:solidFill>
                <a:latin typeface="Tahoma"/>
                <a:cs typeface="Tahoma"/>
              </a:rPr>
              <a:t>asse</a:t>
            </a:r>
            <a:r>
              <a:rPr sz="2050" spc="-185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050" spc="160" dirty="0">
                <a:solidFill>
                  <a:srgbClr val="000059"/>
                </a:solidFill>
                <a:latin typeface="Palatino Linotype"/>
                <a:cs typeface="Palatino Linotype"/>
              </a:rPr>
              <a:t>+</a:t>
            </a:r>
            <a:r>
              <a:rPr sz="2050" i="1" spc="160" dirty="0">
                <a:solidFill>
                  <a:srgbClr val="000059"/>
                </a:solidFill>
                <a:latin typeface="Arial"/>
                <a:cs typeface="Arial"/>
              </a:rPr>
              <a:t>x</a:t>
            </a:r>
            <a:endParaRPr sz="205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38132" y="89039"/>
            <a:ext cx="3872865" cy="4819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80" dirty="0"/>
              <a:t>Spostamento</a:t>
            </a:r>
            <a:r>
              <a:rPr spc="225" dirty="0"/>
              <a:t> </a:t>
            </a:r>
            <a:r>
              <a:rPr spc="-120" dirty="0"/>
              <a:t>angolare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14083" y="1195501"/>
            <a:ext cx="5753735" cy="37702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6545" indent="-283845">
              <a:lnSpc>
                <a:spcPct val="100000"/>
              </a:lnSpc>
              <a:buFont typeface="Lucida Sans Unicode"/>
              <a:buChar char="•"/>
              <a:tabLst>
                <a:tab pos="297180" algn="l"/>
              </a:tabLst>
            </a:pPr>
            <a:r>
              <a:rPr sz="2450" spc="15" dirty="0">
                <a:solidFill>
                  <a:srgbClr val="000059"/>
                </a:solidFill>
                <a:latin typeface="Tahoma"/>
                <a:cs typeface="Tahoma"/>
              </a:rPr>
              <a:t>Lo </a:t>
            </a:r>
            <a:r>
              <a:rPr sz="2450" spc="-75">
                <a:solidFill>
                  <a:srgbClr val="000059"/>
                </a:solidFill>
                <a:latin typeface="Tahoma"/>
                <a:cs typeface="Tahoma"/>
              </a:rPr>
              <a:t>spostamento </a:t>
            </a:r>
            <a:r>
              <a:rPr sz="2450" spc="-95" smtClean="0">
                <a:solidFill>
                  <a:srgbClr val="000059"/>
                </a:solidFill>
                <a:latin typeface="Tahoma"/>
                <a:cs typeface="Tahoma"/>
              </a:rPr>
              <a:t>angolare</a:t>
            </a:r>
            <a:r>
              <a:rPr sz="2450" spc="-730" smtClean="0">
                <a:solidFill>
                  <a:srgbClr val="000059"/>
                </a:solidFill>
                <a:latin typeface="Tahoma"/>
                <a:cs typeface="Tahoma"/>
              </a:rPr>
              <a:t>                    </a:t>
            </a:r>
            <a:r>
              <a:rPr sz="2450" spc="-45" smtClean="0">
                <a:solidFill>
                  <a:srgbClr val="000059"/>
                </a:solidFill>
                <a:latin typeface="Tahoma"/>
                <a:cs typeface="Tahoma"/>
              </a:rPr>
              <a:t>definito</a:t>
            </a:r>
            <a:r>
              <a:rPr sz="2450" spc="495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100" dirty="0">
                <a:solidFill>
                  <a:srgbClr val="000059"/>
                </a:solidFill>
                <a:latin typeface="Tahoma"/>
                <a:cs typeface="Tahoma"/>
              </a:rPr>
              <a:t>come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98017" y="1569026"/>
            <a:ext cx="5469255" cy="838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8400"/>
              </a:lnSpc>
              <a:tabLst>
                <a:tab pos="1212215" algn="l"/>
                <a:tab pos="1625600" algn="l"/>
                <a:tab pos="3003550" algn="l"/>
                <a:tab pos="4716780" algn="l"/>
                <a:tab pos="5130800" algn="l"/>
              </a:tabLst>
            </a:pPr>
            <a:r>
              <a:rPr sz="2450" spc="-35" dirty="0">
                <a:solidFill>
                  <a:srgbClr val="000059"/>
                </a:solidFill>
                <a:latin typeface="Tahoma"/>
                <a:cs typeface="Tahoma"/>
              </a:rPr>
              <a:t>l’angolo	</a:t>
            </a:r>
            <a:r>
              <a:rPr sz="2450" spc="-25" dirty="0">
                <a:solidFill>
                  <a:srgbClr val="000059"/>
                </a:solidFill>
                <a:latin typeface="Tahoma"/>
                <a:cs typeface="Tahoma"/>
              </a:rPr>
              <a:t>di	</a:t>
            </a:r>
            <a:r>
              <a:rPr sz="2450" spc="-60" dirty="0">
                <a:solidFill>
                  <a:srgbClr val="000059"/>
                </a:solidFill>
                <a:latin typeface="Tahoma"/>
                <a:cs typeface="Tahoma"/>
              </a:rPr>
              <a:t>rotazione	</a:t>
            </a:r>
            <a:r>
              <a:rPr sz="2450" spc="-45" dirty="0">
                <a:solidFill>
                  <a:srgbClr val="000059"/>
                </a:solidFill>
                <a:latin typeface="Tahoma"/>
                <a:cs typeface="Tahoma"/>
              </a:rPr>
              <a:t>dell’oggetto	</a:t>
            </a:r>
            <a:r>
              <a:rPr sz="2450" spc="-30" dirty="0">
                <a:solidFill>
                  <a:srgbClr val="000059"/>
                </a:solidFill>
                <a:latin typeface="Tahoma"/>
                <a:cs typeface="Tahoma"/>
              </a:rPr>
              <a:t>in	</a:t>
            </a:r>
            <a:r>
              <a:rPr sz="2450" spc="-70" dirty="0">
                <a:solidFill>
                  <a:srgbClr val="000059"/>
                </a:solidFill>
                <a:latin typeface="Tahoma"/>
                <a:cs typeface="Tahoma"/>
              </a:rPr>
              <a:t>un  </a:t>
            </a:r>
            <a:r>
              <a:rPr sz="2450" spc="-45" dirty="0">
                <a:solidFill>
                  <a:srgbClr val="000059"/>
                </a:solidFill>
                <a:latin typeface="Tahoma"/>
                <a:cs typeface="Tahoma"/>
              </a:rPr>
              <a:t>intervallo </a:t>
            </a:r>
            <a:r>
              <a:rPr sz="2450" spc="-25" dirty="0">
                <a:solidFill>
                  <a:srgbClr val="000059"/>
                </a:solidFill>
                <a:latin typeface="Tahoma"/>
                <a:cs typeface="Tahoma"/>
              </a:rPr>
              <a:t>di </a:t>
            </a:r>
            <a:r>
              <a:rPr sz="2450" spc="-60" dirty="0">
                <a:solidFill>
                  <a:srgbClr val="000059"/>
                </a:solidFill>
                <a:latin typeface="Tahoma"/>
                <a:cs typeface="Tahoma"/>
              </a:rPr>
              <a:t>tempo</a:t>
            </a:r>
            <a:r>
              <a:rPr sz="2450" spc="195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40" dirty="0">
                <a:solidFill>
                  <a:srgbClr val="000059"/>
                </a:solidFill>
                <a:latin typeface="Tahoma"/>
                <a:cs typeface="Tahoma"/>
              </a:rPr>
              <a:t>finito: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134235">
              <a:lnSpc>
                <a:spcPct val="100000"/>
              </a:lnSpc>
            </a:pPr>
            <a:r>
              <a:rPr i="0" spc="190" dirty="0">
                <a:latin typeface="Tahoma"/>
                <a:cs typeface="Tahoma"/>
              </a:rPr>
              <a:t>∆</a:t>
            </a:r>
            <a:r>
              <a:rPr spc="190" dirty="0"/>
              <a:t>θ </a:t>
            </a:r>
            <a:r>
              <a:rPr i="0" spc="140" dirty="0">
                <a:latin typeface="Tahoma"/>
                <a:cs typeface="Tahoma"/>
              </a:rPr>
              <a:t>= </a:t>
            </a:r>
            <a:r>
              <a:rPr spc="160" dirty="0"/>
              <a:t>θ</a:t>
            </a:r>
            <a:r>
              <a:rPr sz="2550" spc="240" baseline="-11437" dirty="0"/>
              <a:t>f </a:t>
            </a:r>
            <a:r>
              <a:rPr sz="2450" i="0" spc="-25" dirty="0">
                <a:latin typeface="Lucida Sans Unicode"/>
                <a:cs typeface="Lucida Sans Unicode"/>
              </a:rPr>
              <a:t>−</a:t>
            </a:r>
            <a:r>
              <a:rPr sz="2450" i="0" spc="-480" dirty="0">
                <a:latin typeface="Lucida Sans Unicode"/>
                <a:cs typeface="Lucida Sans Unicode"/>
              </a:rPr>
              <a:t> </a:t>
            </a:r>
            <a:r>
              <a:rPr sz="2450" spc="75" dirty="0"/>
              <a:t>θ</a:t>
            </a:r>
            <a:r>
              <a:rPr sz="2550" spc="112" baseline="-11437" dirty="0"/>
              <a:t>i</a:t>
            </a:r>
            <a:endParaRPr sz="2550" baseline="-11437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4000">
              <a:latin typeface="Times New Roman"/>
              <a:cs typeface="Times New Roman"/>
            </a:endParaRPr>
          </a:p>
          <a:p>
            <a:pPr marL="296545" indent="-283845">
              <a:lnSpc>
                <a:spcPct val="100000"/>
              </a:lnSpc>
              <a:buFont typeface="Lucida Sans Unicode"/>
              <a:buChar char="•"/>
              <a:tabLst>
                <a:tab pos="297180" algn="l"/>
                <a:tab pos="882650" algn="l"/>
                <a:tab pos="2218055" algn="l"/>
                <a:tab pos="3659504" algn="l"/>
              </a:tabLst>
            </a:pPr>
            <a:r>
              <a:rPr i="0" spc="135" dirty="0">
                <a:latin typeface="Tahoma"/>
                <a:cs typeface="Tahoma"/>
              </a:rPr>
              <a:t>E’	</a:t>
            </a:r>
            <a:r>
              <a:rPr i="0" spc="-35" dirty="0">
                <a:latin typeface="Tahoma"/>
                <a:cs typeface="Tahoma"/>
              </a:rPr>
              <a:t>l’angolo	</a:t>
            </a:r>
            <a:r>
              <a:rPr i="0" spc="-60" dirty="0">
                <a:latin typeface="Tahoma"/>
                <a:cs typeface="Tahoma"/>
              </a:rPr>
              <a:t>spazzato	</a:t>
            </a:r>
            <a:r>
              <a:rPr i="0" spc="-45" dirty="0">
                <a:latin typeface="Tahoma"/>
                <a:cs typeface="Tahoma"/>
              </a:rPr>
              <a:t>dalla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788469" y="3751326"/>
            <a:ext cx="1178560" cy="402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927735" algn="l"/>
              </a:tabLst>
            </a:pPr>
            <a:r>
              <a:rPr sz="2450" spc="-65" dirty="0">
                <a:solidFill>
                  <a:srgbClr val="000059"/>
                </a:solidFill>
                <a:latin typeface="Tahoma"/>
                <a:cs typeface="Tahoma"/>
              </a:rPr>
              <a:t>linea	</a:t>
            </a:r>
            <a:r>
              <a:rPr sz="2450" spc="-25" dirty="0">
                <a:solidFill>
                  <a:srgbClr val="000059"/>
                </a:solidFill>
                <a:latin typeface="Tahoma"/>
                <a:cs typeface="Tahoma"/>
              </a:rPr>
              <a:t>di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98017" y="4156202"/>
            <a:ext cx="3430904" cy="402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50" spc="-60" dirty="0">
                <a:solidFill>
                  <a:srgbClr val="000059"/>
                </a:solidFill>
                <a:latin typeface="Tahoma"/>
                <a:cs typeface="Tahoma"/>
              </a:rPr>
              <a:t>riferimento </a:t>
            </a:r>
            <a:r>
              <a:rPr sz="2450" spc="-25" dirty="0">
                <a:solidFill>
                  <a:srgbClr val="000059"/>
                </a:solidFill>
                <a:latin typeface="Tahoma"/>
                <a:cs typeface="Tahoma"/>
              </a:rPr>
              <a:t>di </a:t>
            </a:r>
            <a:r>
              <a:rPr sz="2450" spc="-75" dirty="0">
                <a:solidFill>
                  <a:srgbClr val="000059"/>
                </a:solidFill>
                <a:latin typeface="Tahoma"/>
                <a:cs typeface="Tahoma"/>
              </a:rPr>
              <a:t>lunghezza</a:t>
            </a:r>
            <a:r>
              <a:rPr sz="2450" spc="229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i="1" spc="300" dirty="0">
                <a:solidFill>
                  <a:srgbClr val="000059"/>
                </a:solidFill>
                <a:latin typeface="Arial"/>
                <a:cs typeface="Arial"/>
              </a:rPr>
              <a:t>r</a:t>
            </a:r>
            <a:endParaRPr sz="245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314401" y="852896"/>
            <a:ext cx="3599974" cy="41108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339234" y="5347627"/>
            <a:ext cx="207645" cy="0"/>
          </a:xfrm>
          <a:custGeom>
            <a:avLst/>
            <a:gdLst/>
            <a:ahLst/>
            <a:cxnLst/>
            <a:rect l="l" t="t" r="r" b="b"/>
            <a:pathLst>
              <a:path w="207645">
                <a:moveTo>
                  <a:pt x="0" y="0"/>
                </a:moveTo>
                <a:lnTo>
                  <a:pt x="207238" y="0"/>
                </a:lnTo>
              </a:path>
            </a:pathLst>
          </a:custGeom>
          <a:ln w="12585">
            <a:solidFill>
              <a:srgbClr val="0000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14083" y="5216093"/>
            <a:ext cx="9353550" cy="6261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6545" indent="-283845">
              <a:lnSpc>
                <a:spcPct val="100000"/>
              </a:lnSpc>
              <a:buFont typeface="Lucida Sans Unicode"/>
              <a:buChar char="•"/>
              <a:tabLst>
                <a:tab pos="297180" algn="l"/>
                <a:tab pos="774700" algn="l"/>
                <a:tab pos="1938020" algn="l"/>
                <a:tab pos="3188970" algn="l"/>
                <a:tab pos="4124960" algn="l"/>
                <a:tab pos="4488815" algn="l"/>
                <a:tab pos="4883150" algn="l"/>
                <a:tab pos="5365750" algn="l"/>
                <a:tab pos="6247130" algn="l"/>
                <a:tab pos="7139305" algn="l"/>
                <a:tab pos="7534275" algn="l"/>
                <a:tab pos="8884285" algn="l"/>
                <a:tab pos="9189720" algn="l"/>
              </a:tabLst>
            </a:pPr>
            <a:r>
              <a:rPr sz="2450" spc="10" dirty="0">
                <a:solidFill>
                  <a:srgbClr val="000059"/>
                </a:solidFill>
                <a:latin typeface="Tahoma"/>
                <a:cs typeface="Tahoma"/>
              </a:rPr>
              <a:t>La	</a:t>
            </a:r>
            <a:r>
              <a:rPr sz="2450" spc="-80" dirty="0">
                <a:solidFill>
                  <a:srgbClr val="000059"/>
                </a:solidFill>
                <a:latin typeface="Tahoma"/>
                <a:cs typeface="Tahoma"/>
              </a:rPr>
              <a:t>vel</a:t>
            </a:r>
            <a:r>
              <a:rPr sz="2450" spc="-30" dirty="0">
                <a:solidFill>
                  <a:srgbClr val="000059"/>
                </a:solidFill>
                <a:latin typeface="Tahoma"/>
                <a:cs typeface="Tahoma"/>
              </a:rPr>
              <a:t>o</a:t>
            </a:r>
            <a:r>
              <a:rPr sz="2450" spc="25" dirty="0">
                <a:solidFill>
                  <a:srgbClr val="000059"/>
                </a:solidFill>
                <a:latin typeface="Tahoma"/>
                <a:cs typeface="Tahoma"/>
              </a:rPr>
              <a:t>ci</a:t>
            </a:r>
            <a:r>
              <a:rPr sz="2450" spc="-5" dirty="0">
                <a:solidFill>
                  <a:srgbClr val="000059"/>
                </a:solidFill>
                <a:latin typeface="Tahoma"/>
                <a:cs typeface="Tahoma"/>
              </a:rPr>
              <a:t>t</a:t>
            </a:r>
            <a:r>
              <a:rPr sz="2450" spc="-1315" dirty="0">
                <a:solidFill>
                  <a:srgbClr val="000059"/>
                </a:solidFill>
                <a:latin typeface="Tahoma"/>
                <a:cs typeface="Tahoma"/>
              </a:rPr>
              <a:t>`</a:t>
            </a:r>
            <a:r>
              <a:rPr sz="2450" spc="-100" dirty="0">
                <a:solidFill>
                  <a:srgbClr val="000059"/>
                </a:solidFill>
                <a:latin typeface="Tahoma"/>
                <a:cs typeface="Tahoma"/>
              </a:rPr>
              <a:t>a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75" dirty="0">
                <a:solidFill>
                  <a:srgbClr val="000059"/>
                </a:solidFill>
                <a:latin typeface="Tahoma"/>
                <a:cs typeface="Tahoma"/>
              </a:rPr>
              <a:t>angol</a:t>
            </a:r>
            <a:r>
              <a:rPr sz="2450" spc="-155" dirty="0">
                <a:solidFill>
                  <a:srgbClr val="000059"/>
                </a:solidFill>
                <a:latin typeface="Tahoma"/>
                <a:cs typeface="Tahoma"/>
              </a:rPr>
              <a:t>a</a:t>
            </a:r>
            <a:r>
              <a:rPr sz="2450" spc="-114" dirty="0">
                <a:solidFill>
                  <a:srgbClr val="000059"/>
                </a:solidFill>
                <a:latin typeface="Tahoma"/>
                <a:cs typeface="Tahoma"/>
              </a:rPr>
              <a:t>re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i="1" spc="-130" dirty="0">
                <a:solidFill>
                  <a:srgbClr val="000059"/>
                </a:solidFill>
                <a:latin typeface="Trebuchet MS"/>
                <a:cs typeface="Trebuchet MS"/>
              </a:rPr>
              <a:t>media</a:t>
            </a:r>
            <a:r>
              <a:rPr sz="2450" i="1" dirty="0">
                <a:solidFill>
                  <a:srgbClr val="000059"/>
                </a:solidFill>
                <a:latin typeface="Trebuchet MS"/>
                <a:cs typeface="Trebuchet MS"/>
              </a:rPr>
              <a:t>	</a:t>
            </a:r>
            <a:r>
              <a:rPr sz="2450" i="1" spc="-370" dirty="0">
                <a:solidFill>
                  <a:srgbClr val="000059"/>
                </a:solidFill>
                <a:latin typeface="Arial"/>
                <a:cs typeface="Arial"/>
              </a:rPr>
              <a:t>ω</a:t>
            </a:r>
            <a:r>
              <a:rPr sz="2450" i="1" dirty="0">
                <a:solidFill>
                  <a:srgbClr val="000059"/>
                </a:solidFill>
                <a:latin typeface="Arial"/>
                <a:cs typeface="Arial"/>
              </a:rPr>
              <a:t>	</a:t>
            </a:r>
            <a:r>
              <a:rPr sz="2450" spc="-25" dirty="0">
                <a:solidFill>
                  <a:srgbClr val="000059"/>
                </a:solidFill>
                <a:latin typeface="Tahoma"/>
                <a:cs typeface="Tahoma"/>
              </a:rPr>
              <a:t>di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90" dirty="0">
                <a:solidFill>
                  <a:srgbClr val="000059"/>
                </a:solidFill>
                <a:latin typeface="Tahoma"/>
                <a:cs typeface="Tahoma"/>
              </a:rPr>
              <a:t>un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60" dirty="0">
                <a:solidFill>
                  <a:srgbClr val="000059"/>
                </a:solidFill>
                <a:latin typeface="Tahoma"/>
                <a:cs typeface="Tahoma"/>
              </a:rPr>
              <a:t>c</a:t>
            </a:r>
            <a:r>
              <a:rPr sz="2450" spc="-140" dirty="0">
                <a:solidFill>
                  <a:srgbClr val="000059"/>
                </a:solidFill>
                <a:latin typeface="Tahoma"/>
                <a:cs typeface="Tahoma"/>
              </a:rPr>
              <a:t>o</a:t>
            </a:r>
            <a:r>
              <a:rPr sz="2450" spc="-45" dirty="0">
                <a:solidFill>
                  <a:srgbClr val="000059"/>
                </a:solidFill>
                <a:latin typeface="Tahoma"/>
                <a:cs typeface="Tahoma"/>
              </a:rPr>
              <a:t>r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p</a:t>
            </a:r>
            <a:r>
              <a:rPr sz="2450" spc="-95" dirty="0">
                <a:solidFill>
                  <a:srgbClr val="000059"/>
                </a:solidFill>
                <a:latin typeface="Tahoma"/>
                <a:cs typeface="Tahoma"/>
              </a:rPr>
              <a:t>o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45" dirty="0">
                <a:solidFill>
                  <a:srgbClr val="000059"/>
                </a:solidFill>
                <a:latin typeface="Tahoma"/>
                <a:cs typeface="Tahoma"/>
              </a:rPr>
              <a:t>rigido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30" dirty="0">
                <a:solidFill>
                  <a:srgbClr val="000059"/>
                </a:solidFill>
                <a:latin typeface="Tahoma"/>
                <a:cs typeface="Tahoma"/>
              </a:rPr>
              <a:t>in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60" dirty="0">
                <a:solidFill>
                  <a:srgbClr val="000059"/>
                </a:solidFill>
                <a:latin typeface="Tahoma"/>
                <a:cs typeface="Tahoma"/>
              </a:rPr>
              <a:t>rotazione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1275" dirty="0">
                <a:solidFill>
                  <a:srgbClr val="000059"/>
                </a:solidFill>
                <a:latin typeface="Tahoma"/>
                <a:cs typeface="Tahoma"/>
              </a:rPr>
              <a:t>`</a:t>
            </a:r>
            <a:r>
              <a:rPr sz="2450" spc="-190" dirty="0">
                <a:solidFill>
                  <a:srgbClr val="000059"/>
                </a:solidFill>
                <a:latin typeface="Tahoma"/>
                <a:cs typeface="Tahoma"/>
              </a:rPr>
              <a:t>e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30" dirty="0">
                <a:solidFill>
                  <a:srgbClr val="000059"/>
                </a:solidFill>
                <a:latin typeface="Tahoma"/>
                <a:cs typeface="Tahoma"/>
              </a:rPr>
              <a:t>il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8017" y="5620969"/>
            <a:ext cx="7488555" cy="402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50" spc="-55" dirty="0">
                <a:solidFill>
                  <a:srgbClr val="000059"/>
                </a:solidFill>
                <a:latin typeface="Tahoma"/>
                <a:cs typeface="Tahoma"/>
              </a:rPr>
              <a:t>rapporto fra </a:t>
            </a:r>
            <a:r>
              <a:rPr sz="2450" spc="-75" dirty="0">
                <a:solidFill>
                  <a:srgbClr val="000059"/>
                </a:solidFill>
                <a:latin typeface="Tahoma"/>
                <a:cs typeface="Tahoma"/>
              </a:rPr>
              <a:t>spostamento </a:t>
            </a:r>
            <a:r>
              <a:rPr sz="2450" spc="-95" dirty="0">
                <a:solidFill>
                  <a:srgbClr val="000059"/>
                </a:solidFill>
                <a:latin typeface="Tahoma"/>
                <a:cs typeface="Tahoma"/>
              </a:rPr>
              <a:t>angolare </a:t>
            </a:r>
            <a:r>
              <a:rPr sz="2450" spc="-190" dirty="0">
                <a:solidFill>
                  <a:srgbClr val="000059"/>
                </a:solidFill>
                <a:latin typeface="Tahoma"/>
                <a:cs typeface="Tahoma"/>
              </a:rPr>
              <a:t>e </a:t>
            </a:r>
            <a:r>
              <a:rPr sz="2450" spc="-45" dirty="0">
                <a:solidFill>
                  <a:srgbClr val="000059"/>
                </a:solidFill>
                <a:latin typeface="Tahoma"/>
                <a:cs typeface="Tahoma"/>
              </a:rPr>
              <a:t>intervallo </a:t>
            </a:r>
            <a:r>
              <a:rPr sz="2450" spc="-25" dirty="0">
                <a:solidFill>
                  <a:srgbClr val="000059"/>
                </a:solidFill>
                <a:latin typeface="Tahoma"/>
                <a:cs typeface="Tahoma"/>
              </a:rPr>
              <a:t>di </a:t>
            </a:r>
            <a:r>
              <a:rPr sz="2450" spc="195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80" dirty="0">
                <a:solidFill>
                  <a:srgbClr val="000059"/>
                </a:solidFill>
                <a:latin typeface="Tahoma"/>
                <a:cs typeface="Tahoma"/>
              </a:rPr>
              <a:t>tempo: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3804920" y="6555803"/>
            <a:ext cx="207645" cy="0"/>
          </a:xfrm>
          <a:custGeom>
            <a:avLst/>
            <a:gdLst/>
            <a:ahLst/>
            <a:cxnLst/>
            <a:rect l="l" t="t" r="r" b="b"/>
            <a:pathLst>
              <a:path w="207645">
                <a:moveTo>
                  <a:pt x="0" y="0"/>
                </a:moveTo>
                <a:lnTo>
                  <a:pt x="207238" y="0"/>
                </a:lnTo>
              </a:path>
            </a:pathLst>
          </a:custGeom>
          <a:ln w="12585">
            <a:solidFill>
              <a:srgbClr val="0000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447070" y="6656717"/>
            <a:ext cx="929005" cy="0"/>
          </a:xfrm>
          <a:custGeom>
            <a:avLst/>
            <a:gdLst/>
            <a:ahLst/>
            <a:cxnLst/>
            <a:rect l="l" t="t" r="r" b="b"/>
            <a:pathLst>
              <a:path w="929004">
                <a:moveTo>
                  <a:pt x="0" y="0"/>
                </a:moveTo>
                <a:lnTo>
                  <a:pt x="928992" y="0"/>
                </a:lnTo>
              </a:path>
            </a:pathLst>
          </a:custGeom>
          <a:ln w="12585">
            <a:solidFill>
              <a:srgbClr val="0000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792220" y="6211303"/>
            <a:ext cx="2456815" cy="6261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54685">
              <a:lnSpc>
                <a:spcPts val="2310"/>
              </a:lnSpc>
              <a:tabLst>
                <a:tab pos="2033270" algn="l"/>
              </a:tabLst>
            </a:pPr>
            <a:r>
              <a:rPr sz="2450" i="1" spc="-170" dirty="0">
                <a:solidFill>
                  <a:srgbClr val="000059"/>
                </a:solidFill>
                <a:latin typeface="Arial"/>
                <a:cs typeface="Arial"/>
              </a:rPr>
              <a:t>θ</a:t>
            </a:r>
            <a:r>
              <a:rPr sz="2550" i="1" spc="735" baseline="-11437" dirty="0">
                <a:solidFill>
                  <a:srgbClr val="000059"/>
                </a:solidFill>
                <a:latin typeface="Arial"/>
                <a:cs typeface="Arial"/>
              </a:rPr>
              <a:t>f </a:t>
            </a:r>
            <a:r>
              <a:rPr sz="2550" i="1" spc="-225" baseline="-11437" dirty="0">
                <a:solidFill>
                  <a:srgbClr val="000059"/>
                </a:solidFill>
                <a:latin typeface="Arial"/>
                <a:cs typeface="Arial"/>
              </a:rPr>
              <a:t> </a:t>
            </a:r>
            <a:r>
              <a:rPr sz="2450" spc="-25" dirty="0">
                <a:solidFill>
                  <a:srgbClr val="000059"/>
                </a:solidFill>
                <a:latin typeface="Lucida Sans Unicode"/>
                <a:cs typeface="Lucida Sans Unicode"/>
              </a:rPr>
              <a:t>−</a:t>
            </a:r>
            <a:r>
              <a:rPr sz="2450" spc="-225" dirty="0">
                <a:solidFill>
                  <a:srgbClr val="000059"/>
                </a:solidFill>
                <a:latin typeface="Lucida Sans Unicode"/>
                <a:cs typeface="Lucida Sans Unicode"/>
              </a:rPr>
              <a:t> </a:t>
            </a:r>
            <a:r>
              <a:rPr sz="2450" i="1" spc="-170" dirty="0">
                <a:solidFill>
                  <a:srgbClr val="000059"/>
                </a:solidFill>
                <a:latin typeface="Arial"/>
                <a:cs typeface="Arial"/>
              </a:rPr>
              <a:t>θ</a:t>
            </a:r>
            <a:r>
              <a:rPr sz="2550" i="1" spc="480" baseline="-11437" dirty="0">
                <a:solidFill>
                  <a:srgbClr val="000059"/>
                </a:solidFill>
                <a:latin typeface="Arial"/>
                <a:cs typeface="Arial"/>
              </a:rPr>
              <a:t>i</a:t>
            </a:r>
            <a:r>
              <a:rPr sz="2550" i="1" baseline="-11437" dirty="0">
                <a:solidFill>
                  <a:srgbClr val="000059"/>
                </a:solidFill>
                <a:latin typeface="Arial"/>
                <a:cs typeface="Arial"/>
              </a:rPr>
              <a:t>	</a:t>
            </a:r>
            <a:r>
              <a:rPr sz="2450" spc="545" dirty="0">
                <a:solidFill>
                  <a:srgbClr val="000059"/>
                </a:solidFill>
                <a:latin typeface="Tahoma"/>
                <a:cs typeface="Tahoma"/>
              </a:rPr>
              <a:t>∆</a:t>
            </a:r>
            <a:r>
              <a:rPr sz="2450" i="1" spc="-170" dirty="0">
                <a:solidFill>
                  <a:srgbClr val="000059"/>
                </a:solidFill>
                <a:latin typeface="Arial"/>
                <a:cs typeface="Arial"/>
              </a:rPr>
              <a:t>θ</a:t>
            </a:r>
            <a:endParaRPr sz="2450">
              <a:latin typeface="Arial"/>
              <a:cs typeface="Arial"/>
            </a:endParaRPr>
          </a:p>
          <a:p>
            <a:pPr marL="12700">
              <a:lnSpc>
                <a:spcPts val="2310"/>
              </a:lnSpc>
              <a:tabLst>
                <a:tab pos="1685925" algn="l"/>
              </a:tabLst>
            </a:pPr>
            <a:r>
              <a:rPr sz="2450" i="1" spc="-370" dirty="0">
                <a:solidFill>
                  <a:srgbClr val="000059"/>
                </a:solidFill>
                <a:latin typeface="Arial"/>
                <a:cs typeface="Arial"/>
              </a:rPr>
              <a:t>ω </a:t>
            </a:r>
            <a:r>
              <a:rPr sz="2450" i="1" spc="-215" dirty="0">
                <a:solidFill>
                  <a:srgbClr val="000059"/>
                </a:solidFill>
                <a:latin typeface="Arial"/>
                <a:cs typeface="Arial"/>
              </a:rPr>
              <a:t> </a:t>
            </a:r>
            <a:r>
              <a:rPr sz="2450" spc="140" dirty="0">
                <a:solidFill>
                  <a:srgbClr val="000059"/>
                </a:solidFill>
                <a:latin typeface="Tahoma"/>
                <a:cs typeface="Tahoma"/>
              </a:rPr>
              <a:t>=	=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5826150" y="6656717"/>
            <a:ext cx="419100" cy="0"/>
          </a:xfrm>
          <a:custGeom>
            <a:avLst/>
            <a:gdLst/>
            <a:ahLst/>
            <a:cxnLst/>
            <a:rect l="l" t="t" r="r" b="b"/>
            <a:pathLst>
              <a:path w="419100">
                <a:moveTo>
                  <a:pt x="0" y="0"/>
                </a:moveTo>
                <a:lnTo>
                  <a:pt x="418858" y="0"/>
                </a:lnTo>
              </a:path>
            </a:pathLst>
          </a:custGeom>
          <a:ln w="12585">
            <a:solidFill>
              <a:srgbClr val="0000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4468469" y="6640194"/>
            <a:ext cx="1767839" cy="6261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378585" algn="l"/>
              </a:tabLst>
            </a:pPr>
            <a:r>
              <a:rPr sz="2450" i="1" spc="210" dirty="0">
                <a:solidFill>
                  <a:srgbClr val="000059"/>
                </a:solidFill>
                <a:latin typeface="Arial"/>
                <a:cs typeface="Arial"/>
              </a:rPr>
              <a:t>t</a:t>
            </a:r>
            <a:r>
              <a:rPr sz="2550" i="1" spc="735" baseline="-11437" dirty="0">
                <a:solidFill>
                  <a:srgbClr val="000059"/>
                </a:solidFill>
                <a:latin typeface="Arial"/>
                <a:cs typeface="Arial"/>
              </a:rPr>
              <a:t>f </a:t>
            </a:r>
            <a:r>
              <a:rPr sz="2550" i="1" spc="-225" baseline="-11437" dirty="0">
                <a:solidFill>
                  <a:srgbClr val="000059"/>
                </a:solidFill>
                <a:latin typeface="Arial"/>
                <a:cs typeface="Arial"/>
              </a:rPr>
              <a:t> </a:t>
            </a:r>
            <a:r>
              <a:rPr sz="2450" spc="-25" dirty="0">
                <a:solidFill>
                  <a:srgbClr val="000059"/>
                </a:solidFill>
                <a:latin typeface="Lucida Sans Unicode"/>
                <a:cs typeface="Lucida Sans Unicode"/>
              </a:rPr>
              <a:t>−</a:t>
            </a:r>
            <a:r>
              <a:rPr sz="2450" spc="-225" dirty="0">
                <a:solidFill>
                  <a:srgbClr val="000059"/>
                </a:solidFill>
                <a:latin typeface="Lucida Sans Unicode"/>
                <a:cs typeface="Lucida Sans Unicode"/>
              </a:rPr>
              <a:t> </a:t>
            </a:r>
            <a:r>
              <a:rPr sz="2450" i="1" spc="210" dirty="0">
                <a:solidFill>
                  <a:srgbClr val="000059"/>
                </a:solidFill>
                <a:latin typeface="Arial"/>
                <a:cs typeface="Arial"/>
              </a:rPr>
              <a:t>t</a:t>
            </a:r>
            <a:r>
              <a:rPr sz="2550" i="1" spc="480" baseline="-11437" dirty="0">
                <a:solidFill>
                  <a:srgbClr val="000059"/>
                </a:solidFill>
                <a:latin typeface="Arial"/>
                <a:cs typeface="Arial"/>
              </a:rPr>
              <a:t>i</a:t>
            </a:r>
            <a:r>
              <a:rPr sz="2550" i="1" baseline="-11437" dirty="0">
                <a:solidFill>
                  <a:srgbClr val="000059"/>
                </a:solidFill>
                <a:latin typeface="Arial"/>
                <a:cs typeface="Arial"/>
              </a:rPr>
              <a:t>	</a:t>
            </a:r>
            <a:r>
              <a:rPr sz="2450" spc="545" dirty="0">
                <a:solidFill>
                  <a:srgbClr val="000059"/>
                </a:solidFill>
                <a:latin typeface="Tahoma"/>
                <a:cs typeface="Tahoma"/>
              </a:rPr>
              <a:t>∆</a:t>
            </a:r>
            <a:r>
              <a:rPr sz="2450" i="1" spc="210" dirty="0">
                <a:solidFill>
                  <a:srgbClr val="000059"/>
                </a:solidFill>
                <a:latin typeface="Arial"/>
                <a:cs typeface="Arial"/>
              </a:rPr>
              <a:t>t</a:t>
            </a:r>
            <a:endParaRPr sz="245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67519" y="89039"/>
            <a:ext cx="3014345" cy="4539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40" smtClean="0"/>
              <a:t>Velocit</a:t>
            </a:r>
            <a:r>
              <a:rPr lang="it-IT" spc="-140"/>
              <a:t>à</a:t>
            </a:r>
            <a:r>
              <a:rPr spc="204" smtClean="0"/>
              <a:t> </a:t>
            </a:r>
            <a:r>
              <a:rPr spc="-120" dirty="0"/>
              <a:t>angolare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14083" y="1336154"/>
            <a:ext cx="9353550" cy="6261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6545" indent="-283845">
              <a:lnSpc>
                <a:spcPct val="100000"/>
              </a:lnSpc>
              <a:buFont typeface="Lucida Sans Unicode"/>
              <a:buChar char="•"/>
              <a:tabLst>
                <a:tab pos="297180" algn="l"/>
                <a:tab pos="796925" algn="l"/>
                <a:tab pos="1981835" algn="l"/>
                <a:tab pos="3254375" algn="l"/>
                <a:tab pos="4775200" algn="l"/>
                <a:tab pos="5152390" algn="l"/>
                <a:tab pos="5480050" algn="l"/>
                <a:tab pos="6632575" algn="l"/>
                <a:tab pos="7498715" algn="l"/>
                <a:tab pos="7827645" algn="l"/>
                <a:tab pos="8735695" algn="l"/>
              </a:tabLst>
            </a:pPr>
            <a:r>
              <a:rPr sz="2450" spc="10" dirty="0">
                <a:solidFill>
                  <a:srgbClr val="000059"/>
                </a:solidFill>
                <a:latin typeface="Tahoma"/>
                <a:cs typeface="Tahoma"/>
              </a:rPr>
              <a:t>La	</a:t>
            </a:r>
            <a:r>
              <a:rPr sz="2450" spc="-80" dirty="0">
                <a:solidFill>
                  <a:srgbClr val="000059"/>
                </a:solidFill>
                <a:latin typeface="Tahoma"/>
                <a:cs typeface="Tahoma"/>
              </a:rPr>
              <a:t>vel</a:t>
            </a:r>
            <a:r>
              <a:rPr sz="2450" spc="-35" dirty="0">
                <a:solidFill>
                  <a:srgbClr val="000059"/>
                </a:solidFill>
                <a:latin typeface="Tahoma"/>
                <a:cs typeface="Tahoma"/>
              </a:rPr>
              <a:t>o</a:t>
            </a:r>
            <a:r>
              <a:rPr sz="2450" spc="25" dirty="0">
                <a:solidFill>
                  <a:srgbClr val="000059"/>
                </a:solidFill>
                <a:latin typeface="Tahoma"/>
                <a:cs typeface="Tahoma"/>
              </a:rPr>
              <a:t>ci</a:t>
            </a:r>
            <a:r>
              <a:rPr sz="2450" spc="-5" dirty="0">
                <a:solidFill>
                  <a:srgbClr val="000059"/>
                </a:solidFill>
                <a:latin typeface="Tahoma"/>
                <a:cs typeface="Tahoma"/>
              </a:rPr>
              <a:t>t</a:t>
            </a:r>
            <a:r>
              <a:rPr sz="2450" spc="-1320" dirty="0">
                <a:solidFill>
                  <a:srgbClr val="000059"/>
                </a:solidFill>
                <a:latin typeface="Tahoma"/>
                <a:cs typeface="Tahoma"/>
              </a:rPr>
              <a:t>`</a:t>
            </a:r>
            <a:r>
              <a:rPr sz="2450" spc="-100" dirty="0">
                <a:solidFill>
                  <a:srgbClr val="000059"/>
                </a:solidFill>
                <a:latin typeface="Tahoma"/>
                <a:cs typeface="Tahoma"/>
              </a:rPr>
              <a:t>a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75" dirty="0">
                <a:solidFill>
                  <a:srgbClr val="000059"/>
                </a:solidFill>
                <a:latin typeface="Tahoma"/>
                <a:cs typeface="Tahoma"/>
              </a:rPr>
              <a:t>angol</a:t>
            </a:r>
            <a:r>
              <a:rPr sz="2450" spc="-155" dirty="0">
                <a:solidFill>
                  <a:srgbClr val="000059"/>
                </a:solidFill>
                <a:latin typeface="Tahoma"/>
                <a:cs typeface="Tahoma"/>
              </a:rPr>
              <a:t>a</a:t>
            </a:r>
            <a:r>
              <a:rPr sz="2450" spc="-114" dirty="0">
                <a:solidFill>
                  <a:srgbClr val="000059"/>
                </a:solidFill>
                <a:latin typeface="Tahoma"/>
                <a:cs typeface="Tahoma"/>
              </a:rPr>
              <a:t>re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i="1" spc="-110" dirty="0">
                <a:solidFill>
                  <a:srgbClr val="000059"/>
                </a:solidFill>
                <a:latin typeface="Trebuchet MS"/>
                <a:cs typeface="Trebuchet MS"/>
              </a:rPr>
              <a:t>istantanea</a:t>
            </a:r>
            <a:r>
              <a:rPr sz="2450" i="1" dirty="0">
                <a:solidFill>
                  <a:srgbClr val="000059"/>
                </a:solidFill>
                <a:latin typeface="Trebuchet MS"/>
                <a:cs typeface="Trebuchet MS"/>
              </a:rPr>
              <a:t>	</a:t>
            </a:r>
            <a:r>
              <a:rPr sz="2450" i="1" spc="-370" dirty="0">
                <a:solidFill>
                  <a:srgbClr val="000059"/>
                </a:solidFill>
                <a:latin typeface="Arial"/>
                <a:cs typeface="Arial"/>
              </a:rPr>
              <a:t>ω</a:t>
            </a:r>
            <a:r>
              <a:rPr sz="2450" i="1" dirty="0">
                <a:solidFill>
                  <a:srgbClr val="000059"/>
                </a:solidFill>
                <a:latin typeface="Arial"/>
                <a:cs typeface="Arial"/>
              </a:rPr>
              <a:t>	</a:t>
            </a:r>
            <a:r>
              <a:rPr sz="2450" spc="-1270" dirty="0">
                <a:solidFill>
                  <a:srgbClr val="000059"/>
                </a:solidFill>
                <a:latin typeface="Tahoma"/>
                <a:cs typeface="Tahoma"/>
              </a:rPr>
              <a:t>`</a:t>
            </a:r>
            <a:r>
              <a:rPr sz="2450" spc="-190" dirty="0">
                <a:solidFill>
                  <a:srgbClr val="000059"/>
                </a:solidFill>
                <a:latin typeface="Tahoma"/>
                <a:cs typeface="Tahoma"/>
              </a:rPr>
              <a:t>e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135" dirty="0">
                <a:solidFill>
                  <a:srgbClr val="000059"/>
                </a:solidFill>
                <a:latin typeface="Tahoma"/>
                <a:cs typeface="Tahoma"/>
              </a:rPr>
              <a:t>de</a:t>
            </a:r>
            <a:r>
              <a:rPr sz="2450" spc="-10" dirty="0">
                <a:solidFill>
                  <a:srgbClr val="000059"/>
                </a:solidFill>
                <a:latin typeface="Tahoma"/>
                <a:cs typeface="Tahoma"/>
              </a:rPr>
              <a:t>fi</a:t>
            </a:r>
            <a:r>
              <a:rPr sz="2450" spc="-20" dirty="0">
                <a:solidFill>
                  <a:srgbClr val="000059"/>
                </a:solidFill>
                <a:latin typeface="Tahoma"/>
                <a:cs typeface="Tahoma"/>
              </a:rPr>
              <a:t>nita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100" dirty="0">
                <a:solidFill>
                  <a:srgbClr val="000059"/>
                </a:solidFill>
                <a:latin typeface="Tahoma"/>
                <a:cs typeface="Tahoma"/>
              </a:rPr>
              <a:t>come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30" dirty="0">
                <a:solidFill>
                  <a:srgbClr val="000059"/>
                </a:solidFill>
                <a:latin typeface="Tahoma"/>
                <a:cs typeface="Tahoma"/>
              </a:rPr>
              <a:t>il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20" dirty="0">
                <a:solidFill>
                  <a:srgbClr val="000059"/>
                </a:solidFill>
                <a:latin typeface="Tahoma"/>
                <a:cs typeface="Tahoma"/>
              </a:rPr>
              <a:t>limite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60" dirty="0">
                <a:solidFill>
                  <a:srgbClr val="000059"/>
                </a:solidFill>
                <a:latin typeface="Tahoma"/>
                <a:cs typeface="Tahoma"/>
              </a:rPr>
              <a:t>della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705021" y="1872576"/>
            <a:ext cx="207645" cy="0"/>
          </a:xfrm>
          <a:custGeom>
            <a:avLst/>
            <a:gdLst/>
            <a:ahLst/>
            <a:cxnLst/>
            <a:rect l="l" t="t" r="r" b="b"/>
            <a:pathLst>
              <a:path w="207645">
                <a:moveTo>
                  <a:pt x="0" y="0"/>
                </a:moveTo>
                <a:lnTo>
                  <a:pt x="207238" y="0"/>
                </a:lnTo>
              </a:path>
            </a:pathLst>
          </a:custGeom>
          <a:ln w="12585">
            <a:solidFill>
              <a:srgbClr val="0000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98017" y="1741030"/>
            <a:ext cx="9057005" cy="402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50" spc="-180" dirty="0">
                <a:solidFill>
                  <a:srgbClr val="000059"/>
                </a:solidFill>
                <a:latin typeface="Tahoma"/>
                <a:cs typeface="Tahoma"/>
              </a:rPr>
              <a:t>velocit`a </a:t>
            </a:r>
            <a:r>
              <a:rPr sz="2450" spc="-95" dirty="0">
                <a:solidFill>
                  <a:srgbClr val="000059"/>
                </a:solidFill>
                <a:latin typeface="Tahoma"/>
                <a:cs typeface="Tahoma"/>
              </a:rPr>
              <a:t>angolare </a:t>
            </a:r>
            <a:r>
              <a:rPr sz="2450" spc="-85" dirty="0">
                <a:solidFill>
                  <a:srgbClr val="000059"/>
                </a:solidFill>
                <a:latin typeface="Tahoma"/>
                <a:cs typeface="Tahoma"/>
              </a:rPr>
              <a:t>media </a:t>
            </a:r>
            <a:r>
              <a:rPr sz="2450" i="1" spc="-370" dirty="0">
                <a:solidFill>
                  <a:srgbClr val="000059"/>
                </a:solidFill>
                <a:latin typeface="Arial"/>
                <a:cs typeface="Arial"/>
              </a:rPr>
              <a:t>ω </a:t>
            </a:r>
            <a:r>
              <a:rPr sz="2450" i="1" spc="-60" dirty="0">
                <a:solidFill>
                  <a:srgbClr val="000059"/>
                </a:solidFill>
                <a:latin typeface="Arial"/>
                <a:cs typeface="Arial"/>
              </a:rPr>
              <a:t> </a:t>
            </a:r>
            <a:r>
              <a:rPr sz="2450" spc="-90" dirty="0">
                <a:solidFill>
                  <a:srgbClr val="000059"/>
                </a:solidFill>
                <a:latin typeface="Tahoma"/>
                <a:cs typeface="Tahoma"/>
              </a:rPr>
              <a:t>quando </a:t>
            </a:r>
            <a:r>
              <a:rPr sz="2450" spc="-20" dirty="0">
                <a:solidFill>
                  <a:srgbClr val="000059"/>
                </a:solidFill>
                <a:latin typeface="Tahoma"/>
                <a:cs typeface="Tahoma"/>
              </a:rPr>
              <a:t>l’intervallo </a:t>
            </a:r>
            <a:r>
              <a:rPr sz="2450" spc="-25" dirty="0">
                <a:solidFill>
                  <a:srgbClr val="000059"/>
                </a:solidFill>
                <a:latin typeface="Tahoma"/>
                <a:cs typeface="Tahoma"/>
              </a:rPr>
              <a:t>di </a:t>
            </a:r>
            <a:r>
              <a:rPr sz="2450" spc="-60" dirty="0">
                <a:solidFill>
                  <a:srgbClr val="000059"/>
                </a:solidFill>
                <a:latin typeface="Tahoma"/>
                <a:cs typeface="Tahoma"/>
              </a:rPr>
              <a:t>tempo </a:t>
            </a:r>
            <a:r>
              <a:rPr sz="2450" spc="-95" dirty="0">
                <a:solidFill>
                  <a:srgbClr val="000059"/>
                </a:solidFill>
                <a:latin typeface="Tahoma"/>
                <a:cs typeface="Tahoma"/>
              </a:rPr>
              <a:t>tende </a:t>
            </a:r>
            <a:r>
              <a:rPr sz="2450" spc="-100" dirty="0">
                <a:solidFill>
                  <a:srgbClr val="000059"/>
                </a:solidFill>
                <a:latin typeface="Tahoma"/>
                <a:cs typeface="Tahoma"/>
              </a:rPr>
              <a:t>a </a:t>
            </a:r>
            <a:r>
              <a:rPr sz="2450" spc="495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105" dirty="0">
                <a:solidFill>
                  <a:srgbClr val="000059"/>
                </a:solidFill>
                <a:latin typeface="Tahoma"/>
                <a:cs typeface="Tahoma"/>
              </a:rPr>
              <a:t>zero: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731831" y="2626042"/>
            <a:ext cx="1209675" cy="402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759460" algn="l"/>
              </a:tabLst>
            </a:pPr>
            <a:r>
              <a:rPr sz="2450" i="1" spc="-370" dirty="0">
                <a:solidFill>
                  <a:srgbClr val="000059"/>
                </a:solidFill>
                <a:latin typeface="Arial"/>
                <a:cs typeface="Arial"/>
              </a:rPr>
              <a:t>ω</a:t>
            </a:r>
            <a:r>
              <a:rPr sz="2450" i="1" spc="95" dirty="0">
                <a:solidFill>
                  <a:srgbClr val="000059"/>
                </a:solidFill>
                <a:latin typeface="Arial"/>
                <a:cs typeface="Arial"/>
              </a:rPr>
              <a:t> </a:t>
            </a:r>
            <a:r>
              <a:rPr sz="2450" spc="140" dirty="0">
                <a:solidFill>
                  <a:srgbClr val="000059"/>
                </a:solidFill>
                <a:latin typeface="Tahoma"/>
                <a:cs typeface="Tahoma"/>
              </a:rPr>
              <a:t>=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120" dirty="0">
                <a:solidFill>
                  <a:srgbClr val="000059"/>
                </a:solidFill>
                <a:latin typeface="Tahoma"/>
                <a:cs typeface="Tahoma"/>
              </a:rPr>
              <a:t>l</a:t>
            </a:r>
            <a:r>
              <a:rPr sz="2450" spc="65" dirty="0">
                <a:solidFill>
                  <a:srgbClr val="000059"/>
                </a:solidFill>
                <a:latin typeface="Tahoma"/>
                <a:cs typeface="Tahoma"/>
              </a:rPr>
              <a:t>im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116080" y="2858490"/>
            <a:ext cx="419100" cy="0"/>
          </a:xfrm>
          <a:custGeom>
            <a:avLst/>
            <a:gdLst/>
            <a:ahLst/>
            <a:cxnLst/>
            <a:rect l="l" t="t" r="r" b="b"/>
            <a:pathLst>
              <a:path w="419100">
                <a:moveTo>
                  <a:pt x="0" y="0"/>
                </a:moveTo>
                <a:lnTo>
                  <a:pt x="418858" y="0"/>
                </a:lnTo>
              </a:path>
            </a:pathLst>
          </a:custGeom>
          <a:ln w="12585">
            <a:solidFill>
              <a:srgbClr val="0000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358792" y="2828772"/>
            <a:ext cx="1167765" cy="533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spc="340" dirty="0">
                <a:solidFill>
                  <a:srgbClr val="000059"/>
                </a:solidFill>
                <a:latin typeface="Times New Roman"/>
                <a:cs typeface="Times New Roman"/>
              </a:rPr>
              <a:t>∆</a:t>
            </a:r>
            <a:r>
              <a:rPr sz="1700" i="1" spc="340" dirty="0">
                <a:solidFill>
                  <a:srgbClr val="000059"/>
                </a:solidFill>
                <a:latin typeface="Arial"/>
                <a:cs typeface="Arial"/>
              </a:rPr>
              <a:t>t</a:t>
            </a:r>
            <a:r>
              <a:rPr sz="1700" spc="340" dirty="0">
                <a:solidFill>
                  <a:srgbClr val="000059"/>
                </a:solidFill>
                <a:latin typeface="Lucida Sans Unicode"/>
                <a:cs typeface="Lucida Sans Unicode"/>
              </a:rPr>
              <a:t>→</a:t>
            </a:r>
            <a:r>
              <a:rPr sz="1700" spc="340" dirty="0">
                <a:solidFill>
                  <a:srgbClr val="000059"/>
                </a:solidFill>
                <a:latin typeface="Times New Roman"/>
                <a:cs typeface="Times New Roman"/>
              </a:rPr>
              <a:t>0</a:t>
            </a:r>
            <a:r>
              <a:rPr sz="1700" spc="180" dirty="0">
                <a:solidFill>
                  <a:srgbClr val="000059"/>
                </a:solidFill>
                <a:latin typeface="Times New Roman"/>
                <a:cs typeface="Times New Roman"/>
              </a:rPr>
              <a:t> </a:t>
            </a:r>
            <a:r>
              <a:rPr sz="3675" spc="569" baseline="-2267" dirty="0">
                <a:solidFill>
                  <a:srgbClr val="000059"/>
                </a:solidFill>
                <a:latin typeface="Tahoma"/>
                <a:cs typeface="Tahoma"/>
              </a:rPr>
              <a:t>∆</a:t>
            </a:r>
            <a:r>
              <a:rPr sz="3675" i="1" spc="569" baseline="-2267" dirty="0">
                <a:solidFill>
                  <a:srgbClr val="000059"/>
                </a:solidFill>
                <a:latin typeface="Arial"/>
                <a:cs typeface="Arial"/>
              </a:rPr>
              <a:t>t</a:t>
            </a:r>
            <a:endParaRPr sz="3675" baseline="-2267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624868" y="2626042"/>
            <a:ext cx="270510" cy="402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50" spc="140" dirty="0">
                <a:solidFill>
                  <a:srgbClr val="000059"/>
                </a:solidFill>
                <a:latin typeface="Tahoma"/>
                <a:cs typeface="Tahoma"/>
              </a:rPr>
              <a:t>=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103380" y="2413076"/>
            <a:ext cx="1206500" cy="402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881380" algn="l"/>
              </a:tabLst>
            </a:pPr>
            <a:r>
              <a:rPr sz="2450" spc="545" dirty="0">
                <a:solidFill>
                  <a:srgbClr val="000059"/>
                </a:solidFill>
                <a:latin typeface="Tahoma"/>
                <a:cs typeface="Tahoma"/>
              </a:rPr>
              <a:t>∆</a:t>
            </a:r>
            <a:r>
              <a:rPr sz="2450" i="1" spc="-170" dirty="0">
                <a:solidFill>
                  <a:srgbClr val="000059"/>
                </a:solidFill>
                <a:latin typeface="Arial"/>
                <a:cs typeface="Arial"/>
              </a:rPr>
              <a:t>θ	</a:t>
            </a:r>
            <a:r>
              <a:rPr sz="2450" i="1" spc="-125" dirty="0">
                <a:solidFill>
                  <a:srgbClr val="000059"/>
                </a:solidFill>
                <a:latin typeface="Arial"/>
                <a:cs typeface="Arial"/>
              </a:rPr>
              <a:t>dθ</a:t>
            </a:r>
            <a:endParaRPr sz="245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985027" y="2858490"/>
            <a:ext cx="320675" cy="0"/>
          </a:xfrm>
          <a:custGeom>
            <a:avLst/>
            <a:gdLst/>
            <a:ahLst/>
            <a:cxnLst/>
            <a:rect l="l" t="t" r="r" b="b"/>
            <a:pathLst>
              <a:path w="320675">
                <a:moveTo>
                  <a:pt x="0" y="0"/>
                </a:moveTo>
                <a:lnTo>
                  <a:pt x="320370" y="0"/>
                </a:lnTo>
              </a:path>
            </a:pathLst>
          </a:custGeom>
          <a:ln w="12585">
            <a:solidFill>
              <a:srgbClr val="0000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5993752" y="2841980"/>
            <a:ext cx="303530" cy="402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50" i="1" spc="70" dirty="0">
                <a:solidFill>
                  <a:srgbClr val="000059"/>
                </a:solidFill>
                <a:latin typeface="Arial"/>
                <a:cs typeface="Arial"/>
              </a:rPr>
              <a:t>dt</a:t>
            </a:r>
            <a:endParaRPr sz="245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14083" y="3685565"/>
            <a:ext cx="9353550" cy="37702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6545" indent="-283845">
              <a:lnSpc>
                <a:spcPct val="100000"/>
              </a:lnSpc>
              <a:buFont typeface="Lucida Sans Unicode"/>
              <a:buChar char="•"/>
              <a:tabLst>
                <a:tab pos="297180" algn="l"/>
                <a:tab pos="4280535" algn="l"/>
              </a:tabLst>
            </a:pPr>
            <a:r>
              <a:rPr sz="2450" spc="-220" smtClean="0">
                <a:solidFill>
                  <a:srgbClr val="000059"/>
                </a:solidFill>
                <a:latin typeface="Tahoma"/>
                <a:cs typeface="Tahoma"/>
              </a:rPr>
              <a:t>Unit</a:t>
            </a:r>
            <a:r>
              <a:rPr lang="it-IT" sz="2450" spc="-220" smtClean="0">
                <a:solidFill>
                  <a:srgbClr val="000059"/>
                </a:solidFill>
                <a:latin typeface="Tahoma"/>
                <a:cs typeface="Tahoma"/>
              </a:rPr>
              <a:t>a’</a:t>
            </a:r>
            <a:r>
              <a:rPr sz="2450" spc="-220" smtClean="0">
                <a:solidFill>
                  <a:srgbClr val="000059"/>
                </a:solidFill>
                <a:latin typeface="Tahoma"/>
                <a:cs typeface="Tahoma"/>
              </a:rPr>
              <a:t>  </a:t>
            </a:r>
            <a:r>
              <a:rPr sz="2450" spc="-60">
                <a:solidFill>
                  <a:srgbClr val="000059"/>
                </a:solidFill>
                <a:latin typeface="Tahoma"/>
                <a:cs typeface="Tahoma"/>
              </a:rPr>
              <a:t>della</a:t>
            </a:r>
            <a:r>
              <a:rPr sz="2450" spc="-105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185" smtClean="0">
                <a:solidFill>
                  <a:srgbClr val="000059"/>
                </a:solidFill>
                <a:latin typeface="Tahoma"/>
                <a:cs typeface="Tahoma"/>
              </a:rPr>
              <a:t>velocit</a:t>
            </a:r>
            <a:r>
              <a:rPr lang="it-IT" sz="2450" spc="-185">
                <a:solidFill>
                  <a:srgbClr val="000059"/>
                </a:solidFill>
                <a:latin typeface="Tahoma"/>
                <a:cs typeface="Tahoma"/>
              </a:rPr>
              <a:t>à</a:t>
            </a:r>
            <a:r>
              <a:rPr sz="2450" spc="105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105" dirty="0">
                <a:solidFill>
                  <a:srgbClr val="000059"/>
                </a:solidFill>
                <a:latin typeface="Tahoma"/>
                <a:cs typeface="Tahoma"/>
              </a:rPr>
              <a:t>angolare:	</a:t>
            </a:r>
            <a:r>
              <a:rPr sz="2450" spc="-15" dirty="0">
                <a:solidFill>
                  <a:srgbClr val="000059"/>
                </a:solidFill>
                <a:latin typeface="Tahoma"/>
                <a:cs typeface="Tahoma"/>
              </a:rPr>
              <a:t>radianti/s, </a:t>
            </a:r>
            <a:r>
              <a:rPr sz="2450" spc="-95" dirty="0">
                <a:solidFill>
                  <a:srgbClr val="000059"/>
                </a:solidFill>
                <a:latin typeface="Tahoma"/>
                <a:cs typeface="Tahoma"/>
              </a:rPr>
              <a:t>o </a:t>
            </a:r>
            <a:r>
              <a:rPr sz="2450" spc="-100" dirty="0">
                <a:solidFill>
                  <a:srgbClr val="000059"/>
                </a:solidFill>
                <a:latin typeface="Tahoma"/>
                <a:cs typeface="Tahoma"/>
              </a:rPr>
              <a:t>anche </a:t>
            </a:r>
            <a:r>
              <a:rPr sz="2450" spc="60" dirty="0">
                <a:solidFill>
                  <a:srgbClr val="000059"/>
                </a:solidFill>
                <a:latin typeface="Tahoma"/>
                <a:cs typeface="Tahoma"/>
              </a:rPr>
              <a:t>s</a:t>
            </a:r>
            <a:r>
              <a:rPr sz="2550" spc="89" baseline="29411" dirty="0">
                <a:solidFill>
                  <a:srgbClr val="000059"/>
                </a:solidFill>
                <a:latin typeface="Lucida Sans Unicode"/>
                <a:cs typeface="Lucida Sans Unicode"/>
              </a:rPr>
              <a:t>−</a:t>
            </a:r>
            <a:r>
              <a:rPr sz="2550" spc="89" baseline="29411" dirty="0">
                <a:solidFill>
                  <a:srgbClr val="000059"/>
                </a:solidFill>
                <a:latin typeface="Times New Roman"/>
                <a:cs typeface="Times New Roman"/>
              </a:rPr>
              <a:t>1  </a:t>
            </a:r>
            <a:r>
              <a:rPr sz="2450" spc="25" dirty="0">
                <a:solidFill>
                  <a:srgbClr val="000059"/>
                </a:solidFill>
                <a:latin typeface="Tahoma"/>
                <a:cs typeface="Tahoma"/>
              </a:rPr>
              <a:t>(i </a:t>
            </a:r>
            <a:r>
              <a:rPr sz="2450" spc="-35" dirty="0">
                <a:solidFill>
                  <a:srgbClr val="000059"/>
                </a:solidFill>
                <a:latin typeface="Tahoma"/>
                <a:cs typeface="Tahoma"/>
              </a:rPr>
              <a:t>radianti</a:t>
            </a:r>
            <a:r>
              <a:rPr sz="2450" spc="52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90" dirty="0">
                <a:solidFill>
                  <a:srgbClr val="000059"/>
                </a:solidFill>
                <a:latin typeface="Tahoma"/>
                <a:cs typeface="Tahoma"/>
              </a:rPr>
              <a:t>non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8017" y="4090454"/>
            <a:ext cx="2496185" cy="402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50" spc="-90" dirty="0">
                <a:solidFill>
                  <a:srgbClr val="000059"/>
                </a:solidFill>
                <a:latin typeface="Tahoma"/>
                <a:cs typeface="Tahoma"/>
              </a:rPr>
              <a:t>hanno</a:t>
            </a:r>
            <a:r>
              <a:rPr sz="2450" spc="-35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80" dirty="0">
                <a:solidFill>
                  <a:srgbClr val="000059"/>
                </a:solidFill>
                <a:latin typeface="Tahoma"/>
                <a:cs typeface="Tahoma"/>
              </a:rPr>
              <a:t>dimensione)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14083" y="4849609"/>
            <a:ext cx="9352915" cy="6261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6545" indent="-283845">
              <a:lnSpc>
                <a:spcPct val="100000"/>
              </a:lnSpc>
              <a:buFont typeface="Lucida Sans Unicode"/>
              <a:buChar char="•"/>
              <a:tabLst>
                <a:tab pos="297180" algn="l"/>
                <a:tab pos="784225" algn="l"/>
                <a:tab pos="1956435" algn="l"/>
                <a:tab pos="3207385" algn="l"/>
                <a:tab pos="3522345" algn="l"/>
                <a:tab pos="4697730" algn="l"/>
                <a:tab pos="5124450" algn="l"/>
                <a:tab pos="5447030" algn="l"/>
                <a:tab pos="6744334" algn="l"/>
                <a:tab pos="8234680" algn="l"/>
                <a:tab pos="8638540" algn="l"/>
              </a:tabLst>
            </a:pPr>
            <a:r>
              <a:rPr sz="2450" spc="10" dirty="0">
                <a:solidFill>
                  <a:srgbClr val="000059"/>
                </a:solidFill>
                <a:latin typeface="Tahoma"/>
                <a:cs typeface="Tahoma"/>
              </a:rPr>
              <a:t>La	</a:t>
            </a:r>
            <a:r>
              <a:rPr sz="2450" spc="-80" dirty="0">
                <a:solidFill>
                  <a:srgbClr val="000059"/>
                </a:solidFill>
                <a:latin typeface="Tahoma"/>
                <a:cs typeface="Tahoma"/>
              </a:rPr>
              <a:t>vel</a:t>
            </a:r>
            <a:r>
              <a:rPr sz="2450" spc="-30" dirty="0">
                <a:solidFill>
                  <a:srgbClr val="000059"/>
                </a:solidFill>
                <a:latin typeface="Tahoma"/>
                <a:cs typeface="Tahoma"/>
              </a:rPr>
              <a:t>o</a:t>
            </a:r>
            <a:r>
              <a:rPr sz="2450" spc="25" dirty="0">
                <a:solidFill>
                  <a:srgbClr val="000059"/>
                </a:solidFill>
                <a:latin typeface="Tahoma"/>
                <a:cs typeface="Tahoma"/>
              </a:rPr>
              <a:t>ci</a:t>
            </a:r>
            <a:r>
              <a:rPr sz="2450" spc="-5" dirty="0">
                <a:solidFill>
                  <a:srgbClr val="000059"/>
                </a:solidFill>
                <a:latin typeface="Tahoma"/>
                <a:cs typeface="Tahoma"/>
              </a:rPr>
              <a:t>t</a:t>
            </a:r>
            <a:r>
              <a:rPr sz="2450" spc="-1315" dirty="0">
                <a:solidFill>
                  <a:srgbClr val="000059"/>
                </a:solidFill>
                <a:latin typeface="Tahoma"/>
                <a:cs typeface="Tahoma"/>
              </a:rPr>
              <a:t>`</a:t>
            </a:r>
            <a:r>
              <a:rPr sz="2450" spc="-100" dirty="0">
                <a:solidFill>
                  <a:srgbClr val="000059"/>
                </a:solidFill>
                <a:latin typeface="Tahoma"/>
                <a:cs typeface="Tahoma"/>
              </a:rPr>
              <a:t>a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75" dirty="0">
                <a:solidFill>
                  <a:srgbClr val="000059"/>
                </a:solidFill>
                <a:latin typeface="Tahoma"/>
                <a:cs typeface="Tahoma"/>
              </a:rPr>
              <a:t>angol</a:t>
            </a:r>
            <a:r>
              <a:rPr sz="2450" spc="-155" dirty="0">
                <a:solidFill>
                  <a:srgbClr val="000059"/>
                </a:solidFill>
                <a:latin typeface="Tahoma"/>
                <a:cs typeface="Tahoma"/>
              </a:rPr>
              <a:t>a</a:t>
            </a:r>
            <a:r>
              <a:rPr sz="2450" spc="-114" dirty="0">
                <a:solidFill>
                  <a:srgbClr val="000059"/>
                </a:solidFill>
                <a:latin typeface="Tahoma"/>
                <a:cs typeface="Tahoma"/>
              </a:rPr>
              <a:t>re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1275" dirty="0">
                <a:solidFill>
                  <a:srgbClr val="000059"/>
                </a:solidFill>
                <a:latin typeface="Tahoma"/>
                <a:cs typeface="Tahoma"/>
              </a:rPr>
              <a:t>`</a:t>
            </a:r>
            <a:r>
              <a:rPr sz="2450" spc="-190" dirty="0">
                <a:solidFill>
                  <a:srgbClr val="000059"/>
                </a:solidFill>
                <a:latin typeface="Tahoma"/>
                <a:cs typeface="Tahoma"/>
              </a:rPr>
              <a:t>e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15" dirty="0">
                <a:solidFill>
                  <a:srgbClr val="000059"/>
                </a:solidFill>
                <a:latin typeface="Tahoma"/>
                <a:cs typeface="Tahoma"/>
              </a:rPr>
              <a:t>p</a:t>
            </a:r>
            <a:r>
              <a:rPr sz="2450" spc="-40" dirty="0">
                <a:solidFill>
                  <a:srgbClr val="000059"/>
                </a:solidFill>
                <a:latin typeface="Tahoma"/>
                <a:cs typeface="Tahoma"/>
              </a:rPr>
              <a:t>ositiva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145" dirty="0">
                <a:solidFill>
                  <a:srgbClr val="000059"/>
                </a:solidFill>
                <a:latin typeface="Tahoma"/>
                <a:cs typeface="Tahoma"/>
              </a:rPr>
              <a:t>s</a:t>
            </a:r>
            <a:r>
              <a:rPr sz="2450" spc="-190" dirty="0">
                <a:solidFill>
                  <a:srgbClr val="000059"/>
                </a:solidFill>
                <a:latin typeface="Tahoma"/>
                <a:cs typeface="Tahoma"/>
              </a:rPr>
              <a:t>e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i="1" spc="-170" dirty="0">
                <a:solidFill>
                  <a:srgbClr val="000059"/>
                </a:solidFill>
                <a:latin typeface="Arial"/>
                <a:cs typeface="Arial"/>
              </a:rPr>
              <a:t>θ</a:t>
            </a:r>
            <a:r>
              <a:rPr sz="2450" i="1" dirty="0">
                <a:solidFill>
                  <a:srgbClr val="000059"/>
                </a:solidFill>
                <a:latin typeface="Arial"/>
                <a:cs typeface="Arial"/>
              </a:rPr>
              <a:t>	</a:t>
            </a:r>
            <a:r>
              <a:rPr sz="2450" spc="-85" dirty="0">
                <a:solidFill>
                  <a:srgbClr val="000059"/>
                </a:solidFill>
                <a:latin typeface="Tahoma"/>
                <a:cs typeface="Tahoma"/>
              </a:rPr>
              <a:t>aumenta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50" dirty="0">
                <a:solidFill>
                  <a:srgbClr val="000059"/>
                </a:solidFill>
                <a:latin typeface="Tahoma"/>
                <a:cs typeface="Tahoma"/>
              </a:rPr>
              <a:t>(rotazione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30" dirty="0">
                <a:solidFill>
                  <a:srgbClr val="000059"/>
                </a:solidFill>
                <a:latin typeface="Tahoma"/>
                <a:cs typeface="Tahoma"/>
              </a:rPr>
              <a:t>in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135" dirty="0">
                <a:solidFill>
                  <a:srgbClr val="000059"/>
                </a:solidFill>
                <a:latin typeface="Tahoma"/>
                <a:cs typeface="Tahoma"/>
              </a:rPr>
              <a:t>senso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98017" y="5254485"/>
            <a:ext cx="8319770" cy="402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50" spc="-50" dirty="0">
                <a:solidFill>
                  <a:srgbClr val="000059"/>
                </a:solidFill>
                <a:latin typeface="Tahoma"/>
                <a:cs typeface="Tahoma"/>
              </a:rPr>
              <a:t>antiorario), </a:t>
            </a:r>
            <a:r>
              <a:rPr sz="2450" spc="-70" dirty="0">
                <a:solidFill>
                  <a:srgbClr val="000059"/>
                </a:solidFill>
                <a:latin typeface="Tahoma"/>
                <a:cs typeface="Tahoma"/>
              </a:rPr>
              <a:t>negativa </a:t>
            </a:r>
            <a:r>
              <a:rPr sz="2450" spc="-170" dirty="0">
                <a:solidFill>
                  <a:srgbClr val="000059"/>
                </a:solidFill>
                <a:latin typeface="Tahoma"/>
                <a:cs typeface="Tahoma"/>
              </a:rPr>
              <a:t>se </a:t>
            </a:r>
            <a:r>
              <a:rPr sz="2450" i="1" spc="-170" dirty="0">
                <a:solidFill>
                  <a:srgbClr val="000059"/>
                </a:solidFill>
                <a:latin typeface="Arial"/>
                <a:cs typeface="Arial"/>
              </a:rPr>
              <a:t>θ  </a:t>
            </a:r>
            <a:r>
              <a:rPr sz="2450" spc="-65" dirty="0">
                <a:solidFill>
                  <a:srgbClr val="000059"/>
                </a:solidFill>
                <a:latin typeface="Tahoma"/>
                <a:cs typeface="Tahoma"/>
              </a:rPr>
              <a:t>diminuisce </a:t>
            </a:r>
            <a:r>
              <a:rPr sz="2450" spc="-50" dirty="0">
                <a:solidFill>
                  <a:srgbClr val="000059"/>
                </a:solidFill>
                <a:latin typeface="Tahoma"/>
                <a:cs typeface="Tahoma"/>
              </a:rPr>
              <a:t>(rotazione </a:t>
            </a:r>
            <a:r>
              <a:rPr sz="2450" spc="-30" dirty="0">
                <a:solidFill>
                  <a:srgbClr val="000059"/>
                </a:solidFill>
                <a:latin typeface="Tahoma"/>
                <a:cs typeface="Tahoma"/>
              </a:rPr>
              <a:t>in </a:t>
            </a:r>
            <a:r>
              <a:rPr sz="2450" spc="-135" dirty="0">
                <a:solidFill>
                  <a:srgbClr val="000059"/>
                </a:solidFill>
                <a:latin typeface="Tahoma"/>
                <a:cs typeface="Tahoma"/>
              </a:rPr>
              <a:t>senso </a:t>
            </a:r>
            <a:r>
              <a:rPr sz="2450" spc="12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65" dirty="0">
                <a:solidFill>
                  <a:srgbClr val="000059"/>
                </a:solidFill>
                <a:latin typeface="Tahoma"/>
                <a:cs typeface="Tahoma"/>
              </a:rPr>
              <a:t>orario)</a:t>
            </a:r>
            <a:endParaRPr sz="2450">
              <a:latin typeface="Tahoma"/>
              <a:cs typeface="Tahom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92120" y="89039"/>
            <a:ext cx="3964940" cy="4819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0" dirty="0"/>
              <a:t>Accelerazione</a:t>
            </a:r>
            <a:r>
              <a:rPr spc="200" dirty="0"/>
              <a:t> </a:t>
            </a:r>
            <a:r>
              <a:rPr spc="-120" dirty="0"/>
              <a:t>angolare</a:t>
            </a:r>
          </a:p>
        </p:txBody>
      </p:sp>
      <p:sp>
        <p:nvSpPr>
          <p:cNvPr id="3" name="object 3"/>
          <p:cNvSpPr/>
          <p:nvPr/>
        </p:nvSpPr>
        <p:spPr>
          <a:xfrm>
            <a:off x="4924704" y="1467688"/>
            <a:ext cx="202565" cy="0"/>
          </a:xfrm>
          <a:custGeom>
            <a:avLst/>
            <a:gdLst/>
            <a:ahLst/>
            <a:cxnLst/>
            <a:rect l="l" t="t" r="r" b="b"/>
            <a:pathLst>
              <a:path w="202564">
                <a:moveTo>
                  <a:pt x="0" y="0"/>
                </a:moveTo>
                <a:lnTo>
                  <a:pt x="202539" y="0"/>
                </a:lnTo>
              </a:path>
            </a:pathLst>
          </a:custGeom>
          <a:ln w="12585">
            <a:solidFill>
              <a:srgbClr val="0000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14083" y="1336154"/>
            <a:ext cx="9353550" cy="6261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6545" indent="-283845">
              <a:lnSpc>
                <a:spcPct val="100000"/>
              </a:lnSpc>
              <a:buFont typeface="Lucida Sans Unicode"/>
              <a:buChar char="•"/>
              <a:tabLst>
                <a:tab pos="297180" algn="l"/>
                <a:tab pos="2426335" algn="l"/>
                <a:tab pos="3676015" algn="l"/>
                <a:tab pos="4710430" algn="l"/>
                <a:tab pos="5168265" algn="l"/>
                <a:tab pos="5561330" algn="l"/>
                <a:tab pos="6042025" algn="l"/>
                <a:tab pos="6913245" algn="l"/>
                <a:tab pos="7217409" algn="l"/>
                <a:tab pos="8347075" algn="l"/>
                <a:tab pos="9189720" algn="l"/>
              </a:tabLst>
            </a:pPr>
            <a:r>
              <a:rPr sz="2450" spc="-50" dirty="0">
                <a:solidFill>
                  <a:srgbClr val="000059"/>
                </a:solidFill>
                <a:latin typeface="Tahoma"/>
                <a:cs typeface="Tahoma"/>
              </a:rPr>
              <a:t>L’accelerazione	</a:t>
            </a:r>
            <a:r>
              <a:rPr sz="2450" spc="-75" dirty="0">
                <a:solidFill>
                  <a:srgbClr val="000059"/>
                </a:solidFill>
                <a:latin typeface="Tahoma"/>
                <a:cs typeface="Tahoma"/>
              </a:rPr>
              <a:t>angol</a:t>
            </a:r>
            <a:r>
              <a:rPr sz="2450" spc="-155" dirty="0">
                <a:solidFill>
                  <a:srgbClr val="000059"/>
                </a:solidFill>
                <a:latin typeface="Tahoma"/>
                <a:cs typeface="Tahoma"/>
              </a:rPr>
              <a:t>a</a:t>
            </a:r>
            <a:r>
              <a:rPr sz="2450" spc="-114" dirty="0">
                <a:solidFill>
                  <a:srgbClr val="000059"/>
                </a:solidFill>
                <a:latin typeface="Tahoma"/>
                <a:cs typeface="Tahoma"/>
              </a:rPr>
              <a:t>re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80" dirty="0">
                <a:solidFill>
                  <a:srgbClr val="000059"/>
                </a:solidFill>
                <a:latin typeface="Tahoma"/>
                <a:cs typeface="Tahoma"/>
              </a:rPr>
              <a:t>media,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i="1" spc="195" dirty="0">
                <a:solidFill>
                  <a:srgbClr val="000059"/>
                </a:solidFill>
                <a:latin typeface="Arial"/>
                <a:cs typeface="Arial"/>
              </a:rPr>
              <a:t>α</a:t>
            </a:r>
            <a:r>
              <a:rPr sz="2450" spc="-55" dirty="0">
                <a:solidFill>
                  <a:srgbClr val="000059"/>
                </a:solidFill>
                <a:latin typeface="Tahoma"/>
                <a:cs typeface="Tahoma"/>
              </a:rPr>
              <a:t>,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25" dirty="0">
                <a:solidFill>
                  <a:srgbClr val="000059"/>
                </a:solidFill>
                <a:latin typeface="Tahoma"/>
                <a:cs typeface="Tahoma"/>
              </a:rPr>
              <a:t>di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90" dirty="0">
                <a:solidFill>
                  <a:srgbClr val="000059"/>
                </a:solidFill>
                <a:latin typeface="Tahoma"/>
                <a:cs typeface="Tahoma"/>
              </a:rPr>
              <a:t>un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60" dirty="0">
                <a:solidFill>
                  <a:srgbClr val="000059"/>
                </a:solidFill>
                <a:latin typeface="Tahoma"/>
                <a:cs typeface="Tahoma"/>
              </a:rPr>
              <a:t>c</a:t>
            </a:r>
            <a:r>
              <a:rPr sz="2450" spc="-140" dirty="0">
                <a:solidFill>
                  <a:srgbClr val="000059"/>
                </a:solidFill>
                <a:latin typeface="Tahoma"/>
                <a:cs typeface="Tahoma"/>
              </a:rPr>
              <a:t>o</a:t>
            </a:r>
            <a:r>
              <a:rPr sz="2450" spc="-45" dirty="0">
                <a:solidFill>
                  <a:srgbClr val="000059"/>
                </a:solidFill>
                <a:latin typeface="Tahoma"/>
                <a:cs typeface="Tahoma"/>
              </a:rPr>
              <a:t>r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p</a:t>
            </a:r>
            <a:r>
              <a:rPr sz="2450" spc="-95" dirty="0">
                <a:solidFill>
                  <a:srgbClr val="000059"/>
                </a:solidFill>
                <a:latin typeface="Tahoma"/>
                <a:cs typeface="Tahoma"/>
              </a:rPr>
              <a:t>o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1270" dirty="0">
                <a:solidFill>
                  <a:srgbClr val="000059"/>
                </a:solidFill>
                <a:latin typeface="Tahoma"/>
                <a:cs typeface="Tahoma"/>
              </a:rPr>
              <a:t>`</a:t>
            </a:r>
            <a:r>
              <a:rPr sz="2450" spc="-190" dirty="0">
                <a:solidFill>
                  <a:srgbClr val="000059"/>
                </a:solidFill>
                <a:latin typeface="Tahoma"/>
                <a:cs typeface="Tahoma"/>
              </a:rPr>
              <a:t>e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135" dirty="0">
                <a:solidFill>
                  <a:srgbClr val="000059"/>
                </a:solidFill>
                <a:latin typeface="Tahoma"/>
                <a:cs typeface="Tahoma"/>
              </a:rPr>
              <a:t>de</a:t>
            </a:r>
            <a:r>
              <a:rPr sz="2450" spc="-10" dirty="0">
                <a:solidFill>
                  <a:srgbClr val="000059"/>
                </a:solidFill>
                <a:latin typeface="Tahoma"/>
                <a:cs typeface="Tahoma"/>
              </a:rPr>
              <a:t>fi</a:t>
            </a:r>
            <a:r>
              <a:rPr sz="2450" spc="-20" dirty="0">
                <a:solidFill>
                  <a:srgbClr val="000059"/>
                </a:solidFill>
                <a:latin typeface="Tahoma"/>
                <a:cs typeface="Tahoma"/>
              </a:rPr>
              <a:t>nita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100" dirty="0">
                <a:solidFill>
                  <a:srgbClr val="000059"/>
                </a:solidFill>
                <a:latin typeface="Tahoma"/>
                <a:cs typeface="Tahoma"/>
              </a:rPr>
              <a:t>come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30" dirty="0">
                <a:solidFill>
                  <a:srgbClr val="000059"/>
                </a:solidFill>
                <a:latin typeface="Tahoma"/>
                <a:cs typeface="Tahoma"/>
              </a:rPr>
              <a:t>il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733749" y="2718180"/>
            <a:ext cx="202565" cy="0"/>
          </a:xfrm>
          <a:custGeom>
            <a:avLst/>
            <a:gdLst/>
            <a:ahLst/>
            <a:cxnLst/>
            <a:rect l="l" t="t" r="r" b="b"/>
            <a:pathLst>
              <a:path w="202564">
                <a:moveTo>
                  <a:pt x="0" y="0"/>
                </a:moveTo>
                <a:lnTo>
                  <a:pt x="202539" y="0"/>
                </a:lnTo>
              </a:path>
            </a:pathLst>
          </a:custGeom>
          <a:ln w="12585">
            <a:solidFill>
              <a:srgbClr val="0000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371200" y="2819095"/>
            <a:ext cx="1025525" cy="0"/>
          </a:xfrm>
          <a:custGeom>
            <a:avLst/>
            <a:gdLst/>
            <a:ahLst/>
            <a:cxnLst/>
            <a:rect l="l" t="t" r="r" b="b"/>
            <a:pathLst>
              <a:path w="1025525">
                <a:moveTo>
                  <a:pt x="0" y="0"/>
                </a:moveTo>
                <a:lnTo>
                  <a:pt x="1025321" y="0"/>
                </a:lnTo>
              </a:path>
            </a:pathLst>
          </a:custGeom>
          <a:ln w="12585">
            <a:solidFill>
              <a:srgbClr val="0000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98017" y="1709666"/>
            <a:ext cx="9069070" cy="12903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8400"/>
              </a:lnSpc>
            </a:pPr>
            <a:r>
              <a:rPr sz="2450" spc="-55" dirty="0">
                <a:solidFill>
                  <a:srgbClr val="000059"/>
                </a:solidFill>
                <a:latin typeface="Tahoma"/>
                <a:cs typeface="Tahoma"/>
              </a:rPr>
              <a:t>rapporto fra </a:t>
            </a:r>
            <a:r>
              <a:rPr sz="2450" spc="-70" dirty="0">
                <a:solidFill>
                  <a:srgbClr val="000059"/>
                </a:solidFill>
                <a:latin typeface="Tahoma"/>
                <a:cs typeface="Tahoma"/>
              </a:rPr>
              <a:t>variazione </a:t>
            </a:r>
            <a:r>
              <a:rPr sz="2450" spc="-60">
                <a:solidFill>
                  <a:srgbClr val="000059"/>
                </a:solidFill>
                <a:latin typeface="Tahoma"/>
                <a:cs typeface="Tahoma"/>
              </a:rPr>
              <a:t>della </a:t>
            </a:r>
            <a:r>
              <a:rPr sz="2450" spc="-185" smtClean="0">
                <a:solidFill>
                  <a:srgbClr val="000059"/>
                </a:solidFill>
                <a:latin typeface="Tahoma"/>
                <a:cs typeface="Tahoma"/>
              </a:rPr>
              <a:t>velocit</a:t>
            </a:r>
            <a:r>
              <a:rPr lang="it-IT" sz="2450" spc="-185" smtClean="0">
                <a:solidFill>
                  <a:srgbClr val="000059"/>
                </a:solidFill>
                <a:latin typeface="Tahoma"/>
                <a:cs typeface="Tahoma"/>
              </a:rPr>
              <a:t>à </a:t>
            </a:r>
            <a:r>
              <a:rPr sz="2450" spc="-95" smtClean="0">
                <a:solidFill>
                  <a:srgbClr val="000059"/>
                </a:solidFill>
                <a:latin typeface="Tahoma"/>
                <a:cs typeface="Tahoma"/>
              </a:rPr>
              <a:t>angolare </a:t>
            </a:r>
            <a:r>
              <a:rPr sz="2450" spc="-190" dirty="0">
                <a:solidFill>
                  <a:srgbClr val="000059"/>
                </a:solidFill>
                <a:latin typeface="Tahoma"/>
                <a:cs typeface="Tahoma"/>
              </a:rPr>
              <a:t>e </a:t>
            </a:r>
            <a:r>
              <a:rPr sz="2450" spc="30" dirty="0">
                <a:solidFill>
                  <a:srgbClr val="000059"/>
                </a:solidFill>
                <a:latin typeface="Tahoma"/>
                <a:cs typeface="Tahoma"/>
              </a:rPr>
              <a:t>il </a:t>
            </a:r>
            <a:r>
              <a:rPr sz="2450" spc="-60" dirty="0">
                <a:solidFill>
                  <a:srgbClr val="000059"/>
                </a:solidFill>
                <a:latin typeface="Tahoma"/>
                <a:cs typeface="Tahoma"/>
              </a:rPr>
              <a:t>tempo </a:t>
            </a:r>
            <a:r>
              <a:rPr sz="2450" spc="-50" dirty="0">
                <a:solidFill>
                  <a:srgbClr val="000059"/>
                </a:solidFill>
                <a:latin typeface="Tahoma"/>
                <a:cs typeface="Tahoma"/>
              </a:rPr>
              <a:t>richiesto </a:t>
            </a:r>
            <a:r>
              <a:rPr sz="2450" spc="-80" dirty="0">
                <a:solidFill>
                  <a:srgbClr val="000059"/>
                </a:solidFill>
                <a:latin typeface="Tahoma"/>
                <a:cs typeface="Tahoma"/>
              </a:rPr>
              <a:t>per  </a:t>
            </a:r>
            <a:r>
              <a:rPr sz="2450" spc="-35" dirty="0">
                <a:solidFill>
                  <a:srgbClr val="000059"/>
                </a:solidFill>
                <a:latin typeface="Tahoma"/>
                <a:cs typeface="Tahoma"/>
              </a:rPr>
              <a:t>la </a:t>
            </a:r>
            <a:r>
              <a:rPr sz="2450" spc="-80" dirty="0">
                <a:solidFill>
                  <a:srgbClr val="000059"/>
                </a:solidFill>
                <a:latin typeface="Tahoma"/>
                <a:cs typeface="Tahoma"/>
              </a:rPr>
              <a:t>variazione:</a:t>
            </a:r>
            <a:endParaRPr sz="2450">
              <a:latin typeface="Tahoma"/>
              <a:cs typeface="Tahoma"/>
            </a:endParaRPr>
          </a:p>
          <a:p>
            <a:pPr marL="610870" algn="ctr">
              <a:lnSpc>
                <a:spcPts val="1160"/>
              </a:lnSpc>
              <a:tabLst>
                <a:tab pos="2085975" algn="l"/>
              </a:tabLst>
            </a:pPr>
            <a:r>
              <a:rPr sz="2450" i="1" spc="60" dirty="0">
                <a:solidFill>
                  <a:srgbClr val="000059"/>
                </a:solidFill>
                <a:latin typeface="Arial"/>
                <a:cs typeface="Arial"/>
              </a:rPr>
              <a:t>ω</a:t>
            </a:r>
            <a:r>
              <a:rPr sz="2550" i="1" spc="89" baseline="-11437" dirty="0">
                <a:solidFill>
                  <a:srgbClr val="000059"/>
                </a:solidFill>
                <a:latin typeface="Arial"/>
                <a:cs typeface="Arial"/>
              </a:rPr>
              <a:t>f</a:t>
            </a:r>
            <a:r>
              <a:rPr sz="2550" i="1" spc="487" baseline="-11437" dirty="0">
                <a:solidFill>
                  <a:srgbClr val="000059"/>
                </a:solidFill>
                <a:latin typeface="Arial"/>
                <a:cs typeface="Arial"/>
              </a:rPr>
              <a:t> </a:t>
            </a:r>
            <a:r>
              <a:rPr sz="2450" spc="-25" dirty="0">
                <a:solidFill>
                  <a:srgbClr val="000059"/>
                </a:solidFill>
                <a:latin typeface="Lucida Sans Unicode"/>
                <a:cs typeface="Lucida Sans Unicode"/>
              </a:rPr>
              <a:t>−</a:t>
            </a:r>
            <a:r>
              <a:rPr sz="2450" spc="-225" dirty="0">
                <a:solidFill>
                  <a:srgbClr val="000059"/>
                </a:solidFill>
                <a:latin typeface="Lucida Sans Unicode"/>
                <a:cs typeface="Lucida Sans Unicode"/>
              </a:rPr>
              <a:t> </a:t>
            </a:r>
            <a:r>
              <a:rPr sz="2450" i="1" spc="-25" dirty="0">
                <a:solidFill>
                  <a:srgbClr val="000059"/>
                </a:solidFill>
                <a:latin typeface="Arial"/>
                <a:cs typeface="Arial"/>
              </a:rPr>
              <a:t>ω</a:t>
            </a:r>
            <a:r>
              <a:rPr sz="2550" i="1" spc="-37" baseline="-11437" dirty="0">
                <a:solidFill>
                  <a:srgbClr val="000059"/>
                </a:solidFill>
                <a:latin typeface="Arial"/>
                <a:cs typeface="Arial"/>
              </a:rPr>
              <a:t>i	</a:t>
            </a:r>
            <a:r>
              <a:rPr sz="2450" spc="90" dirty="0">
                <a:solidFill>
                  <a:srgbClr val="000059"/>
                </a:solidFill>
                <a:latin typeface="Tahoma"/>
                <a:cs typeface="Tahoma"/>
              </a:rPr>
              <a:t>∆</a:t>
            </a:r>
            <a:r>
              <a:rPr sz="2450" i="1" spc="90" dirty="0">
                <a:solidFill>
                  <a:srgbClr val="000059"/>
                </a:solidFill>
                <a:latin typeface="Arial"/>
                <a:cs typeface="Arial"/>
              </a:rPr>
              <a:t>ω</a:t>
            </a:r>
            <a:endParaRPr sz="2450">
              <a:latin typeface="Arial"/>
              <a:cs typeface="Arial"/>
            </a:endParaRPr>
          </a:p>
          <a:p>
            <a:pPr marR="579755" algn="ctr">
              <a:lnSpc>
                <a:spcPts val="2310"/>
              </a:lnSpc>
              <a:tabLst>
                <a:tab pos="1765300" algn="l"/>
              </a:tabLst>
            </a:pPr>
            <a:r>
              <a:rPr sz="2450" i="1" spc="185" dirty="0">
                <a:solidFill>
                  <a:srgbClr val="000059"/>
                </a:solidFill>
                <a:latin typeface="Arial"/>
                <a:cs typeface="Arial"/>
              </a:rPr>
              <a:t>α</a:t>
            </a:r>
            <a:r>
              <a:rPr sz="2450" i="1" spc="15" dirty="0">
                <a:solidFill>
                  <a:srgbClr val="000059"/>
                </a:solidFill>
                <a:latin typeface="Arial"/>
                <a:cs typeface="Arial"/>
              </a:rPr>
              <a:t> </a:t>
            </a:r>
            <a:r>
              <a:rPr sz="2450" spc="140" dirty="0">
                <a:solidFill>
                  <a:srgbClr val="000059"/>
                </a:solidFill>
                <a:latin typeface="Tahoma"/>
                <a:cs typeface="Tahoma"/>
              </a:rPr>
              <a:t>=	=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846610" y="2819095"/>
            <a:ext cx="469900" cy="0"/>
          </a:xfrm>
          <a:custGeom>
            <a:avLst/>
            <a:gdLst/>
            <a:ahLst/>
            <a:cxnLst/>
            <a:rect l="l" t="t" r="r" b="b"/>
            <a:pathLst>
              <a:path w="469900">
                <a:moveTo>
                  <a:pt x="0" y="0"/>
                </a:moveTo>
                <a:lnTo>
                  <a:pt x="469569" y="0"/>
                </a:lnTo>
              </a:path>
            </a:pathLst>
          </a:custGeom>
          <a:ln w="12585">
            <a:solidFill>
              <a:srgbClr val="0000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4440770" y="2802572"/>
            <a:ext cx="1841500" cy="6261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229360" algn="l"/>
                <a:tab pos="1452245" algn="l"/>
              </a:tabLst>
            </a:pPr>
            <a:r>
              <a:rPr sz="2450" i="1" spc="210" dirty="0">
                <a:solidFill>
                  <a:srgbClr val="000059"/>
                </a:solidFill>
                <a:latin typeface="Arial"/>
                <a:cs typeface="Arial"/>
              </a:rPr>
              <a:t>t</a:t>
            </a:r>
            <a:r>
              <a:rPr sz="2550" i="1" spc="735" baseline="-11437" dirty="0">
                <a:solidFill>
                  <a:srgbClr val="000059"/>
                </a:solidFill>
                <a:latin typeface="Arial"/>
                <a:cs typeface="Arial"/>
              </a:rPr>
              <a:t>f </a:t>
            </a:r>
            <a:r>
              <a:rPr sz="2550" i="1" spc="-225" baseline="-11437" dirty="0">
                <a:solidFill>
                  <a:srgbClr val="000059"/>
                </a:solidFill>
                <a:latin typeface="Arial"/>
                <a:cs typeface="Arial"/>
              </a:rPr>
              <a:t> </a:t>
            </a:r>
            <a:r>
              <a:rPr sz="2450" spc="-25" dirty="0">
                <a:solidFill>
                  <a:srgbClr val="000059"/>
                </a:solidFill>
                <a:latin typeface="Lucida Sans Unicode"/>
                <a:cs typeface="Lucida Sans Unicode"/>
              </a:rPr>
              <a:t>−</a:t>
            </a:r>
            <a:r>
              <a:rPr sz="2450" spc="-225" dirty="0">
                <a:solidFill>
                  <a:srgbClr val="000059"/>
                </a:solidFill>
                <a:latin typeface="Lucida Sans Unicode"/>
                <a:cs typeface="Lucida Sans Unicode"/>
              </a:rPr>
              <a:t> </a:t>
            </a:r>
            <a:r>
              <a:rPr sz="2450" i="1" spc="210" dirty="0">
                <a:solidFill>
                  <a:srgbClr val="000059"/>
                </a:solidFill>
                <a:latin typeface="Arial"/>
                <a:cs typeface="Arial"/>
              </a:rPr>
              <a:t>t</a:t>
            </a:r>
            <a:r>
              <a:rPr sz="2550" i="1" spc="480" baseline="-11437" dirty="0">
                <a:solidFill>
                  <a:srgbClr val="000059"/>
                </a:solidFill>
                <a:latin typeface="Arial"/>
                <a:cs typeface="Arial"/>
              </a:rPr>
              <a:t>i</a:t>
            </a:r>
            <a:r>
              <a:rPr sz="2550" i="1" baseline="-11437" dirty="0">
                <a:solidFill>
                  <a:srgbClr val="000059"/>
                </a:solidFill>
                <a:latin typeface="Arial"/>
                <a:cs typeface="Arial"/>
              </a:rPr>
              <a:t> </a:t>
            </a:r>
            <a:r>
              <a:rPr sz="2550" i="1" spc="-142" baseline="-11437" dirty="0">
                <a:solidFill>
                  <a:srgbClr val="000059"/>
                </a:solidFill>
                <a:latin typeface="Arial"/>
                <a:cs typeface="Arial"/>
              </a:rPr>
              <a:t> </a:t>
            </a:r>
            <a:r>
              <a:rPr sz="2550" u="sng" spc="7" baseline="-11437" dirty="0">
                <a:solidFill>
                  <a:srgbClr val="000059"/>
                </a:solidFill>
                <a:latin typeface="Times New Roman"/>
                <a:cs typeface="Times New Roman"/>
              </a:rPr>
              <a:t> </a:t>
            </a:r>
            <a:r>
              <a:rPr sz="2550" u="sng" baseline="-11437" dirty="0">
                <a:solidFill>
                  <a:srgbClr val="000059"/>
                </a:solidFill>
                <a:latin typeface="Times New Roman"/>
                <a:cs typeface="Times New Roman"/>
              </a:rPr>
              <a:t>	</a:t>
            </a:r>
            <a:r>
              <a:rPr sz="2550" baseline="-11437" dirty="0">
                <a:solidFill>
                  <a:srgbClr val="000059"/>
                </a:solidFill>
                <a:latin typeface="Times New Roman"/>
                <a:cs typeface="Times New Roman"/>
              </a:rPr>
              <a:t>	</a:t>
            </a:r>
            <a:r>
              <a:rPr sz="2450" spc="545" dirty="0">
                <a:solidFill>
                  <a:srgbClr val="000059"/>
                </a:solidFill>
                <a:latin typeface="Tahoma"/>
                <a:cs typeface="Tahoma"/>
              </a:rPr>
              <a:t>∆</a:t>
            </a:r>
            <a:r>
              <a:rPr sz="2450" i="1" spc="210" dirty="0">
                <a:solidFill>
                  <a:srgbClr val="000059"/>
                </a:solidFill>
                <a:latin typeface="Arial"/>
                <a:cs typeface="Arial"/>
              </a:rPr>
              <a:t>t</a:t>
            </a:r>
            <a:endParaRPr sz="245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593619" y="3748798"/>
            <a:ext cx="207645" cy="0"/>
          </a:xfrm>
          <a:custGeom>
            <a:avLst/>
            <a:gdLst/>
            <a:ahLst/>
            <a:cxnLst/>
            <a:rect l="l" t="t" r="r" b="b"/>
            <a:pathLst>
              <a:path w="207644">
                <a:moveTo>
                  <a:pt x="0" y="0"/>
                </a:moveTo>
                <a:lnTo>
                  <a:pt x="207238" y="0"/>
                </a:lnTo>
              </a:path>
            </a:pathLst>
          </a:custGeom>
          <a:ln w="12585">
            <a:solidFill>
              <a:srgbClr val="0000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98017" y="3181012"/>
            <a:ext cx="9070340" cy="838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8400"/>
              </a:lnSpc>
              <a:tabLst>
                <a:tab pos="2152015" algn="l"/>
                <a:tab pos="3410585" algn="l"/>
                <a:tab pos="4917440" algn="l"/>
                <a:tab pos="5276215" algn="l"/>
                <a:tab pos="5589270" algn="l"/>
                <a:tab pos="5904230" algn="l"/>
                <a:tab pos="6798945" algn="l"/>
              </a:tabLst>
            </a:pPr>
            <a:r>
              <a:rPr sz="2450" spc="-50" dirty="0">
                <a:solidFill>
                  <a:srgbClr val="000059"/>
                </a:solidFill>
                <a:latin typeface="Tahoma"/>
                <a:cs typeface="Tahoma"/>
              </a:rPr>
              <a:t>L’accelerazione	</a:t>
            </a:r>
            <a:r>
              <a:rPr sz="2450" spc="-75" dirty="0">
                <a:solidFill>
                  <a:srgbClr val="000059"/>
                </a:solidFill>
                <a:latin typeface="Tahoma"/>
                <a:cs typeface="Tahoma"/>
              </a:rPr>
              <a:t>angol</a:t>
            </a:r>
            <a:r>
              <a:rPr sz="2450" spc="-155" dirty="0">
                <a:solidFill>
                  <a:srgbClr val="000059"/>
                </a:solidFill>
                <a:latin typeface="Tahoma"/>
                <a:cs typeface="Tahoma"/>
              </a:rPr>
              <a:t>a</a:t>
            </a:r>
            <a:r>
              <a:rPr sz="2450" spc="-114" dirty="0">
                <a:solidFill>
                  <a:srgbClr val="000059"/>
                </a:solidFill>
                <a:latin typeface="Tahoma"/>
                <a:cs typeface="Tahoma"/>
              </a:rPr>
              <a:t>re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65" dirty="0">
                <a:solidFill>
                  <a:srgbClr val="000059"/>
                </a:solidFill>
                <a:latin typeface="Tahoma"/>
                <a:cs typeface="Tahoma"/>
              </a:rPr>
              <a:t>istantanea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i="1" spc="185" dirty="0">
                <a:solidFill>
                  <a:srgbClr val="000059"/>
                </a:solidFill>
                <a:latin typeface="Arial"/>
                <a:cs typeface="Arial"/>
              </a:rPr>
              <a:t>α</a:t>
            </a:r>
            <a:r>
              <a:rPr sz="2450" i="1" dirty="0">
                <a:solidFill>
                  <a:srgbClr val="000059"/>
                </a:solidFill>
                <a:latin typeface="Arial"/>
                <a:cs typeface="Arial"/>
              </a:rPr>
              <a:t>	</a:t>
            </a:r>
            <a:r>
              <a:rPr sz="2450" spc="-1270" dirty="0">
                <a:solidFill>
                  <a:srgbClr val="000059"/>
                </a:solidFill>
                <a:latin typeface="Tahoma"/>
                <a:cs typeface="Tahoma"/>
              </a:rPr>
              <a:t>`</a:t>
            </a:r>
            <a:r>
              <a:rPr sz="2450" spc="-190" dirty="0">
                <a:solidFill>
                  <a:srgbClr val="000059"/>
                </a:solidFill>
                <a:latin typeface="Tahoma"/>
                <a:cs typeface="Tahoma"/>
              </a:rPr>
              <a:t>e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30" dirty="0">
                <a:solidFill>
                  <a:srgbClr val="000059"/>
                </a:solidFill>
                <a:latin typeface="Tahoma"/>
                <a:cs typeface="Tahoma"/>
              </a:rPr>
              <a:t>il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20" dirty="0">
                <a:solidFill>
                  <a:srgbClr val="000059"/>
                </a:solidFill>
                <a:latin typeface="Tahoma"/>
                <a:cs typeface="Tahoma"/>
              </a:rPr>
              <a:t>limite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60" dirty="0">
                <a:solidFill>
                  <a:srgbClr val="000059"/>
                </a:solidFill>
                <a:latin typeface="Tahoma"/>
                <a:cs typeface="Tahoma"/>
              </a:rPr>
              <a:t>dell’accelerazione  </a:t>
            </a:r>
            <a:r>
              <a:rPr sz="2450" spc="-95" dirty="0">
                <a:solidFill>
                  <a:srgbClr val="000059"/>
                </a:solidFill>
                <a:latin typeface="Tahoma"/>
                <a:cs typeface="Tahoma"/>
              </a:rPr>
              <a:t>angolare </a:t>
            </a:r>
            <a:r>
              <a:rPr sz="2450" spc="-85" dirty="0">
                <a:solidFill>
                  <a:srgbClr val="000059"/>
                </a:solidFill>
                <a:latin typeface="Tahoma"/>
                <a:cs typeface="Tahoma"/>
              </a:rPr>
              <a:t>media </a:t>
            </a:r>
            <a:r>
              <a:rPr sz="2450" i="1" spc="-370" dirty="0">
                <a:solidFill>
                  <a:srgbClr val="000059"/>
                </a:solidFill>
                <a:latin typeface="Arial"/>
                <a:cs typeface="Arial"/>
              </a:rPr>
              <a:t>ω </a:t>
            </a:r>
            <a:r>
              <a:rPr sz="2450" i="1" spc="-60" dirty="0">
                <a:solidFill>
                  <a:srgbClr val="000059"/>
                </a:solidFill>
                <a:latin typeface="Arial"/>
                <a:cs typeface="Arial"/>
              </a:rPr>
              <a:t> </a:t>
            </a:r>
            <a:r>
              <a:rPr sz="2450" spc="-90" dirty="0">
                <a:solidFill>
                  <a:srgbClr val="000059"/>
                </a:solidFill>
                <a:latin typeface="Tahoma"/>
                <a:cs typeface="Tahoma"/>
              </a:rPr>
              <a:t>quando </a:t>
            </a:r>
            <a:r>
              <a:rPr sz="2450" spc="-20" dirty="0">
                <a:solidFill>
                  <a:srgbClr val="000059"/>
                </a:solidFill>
                <a:latin typeface="Tahoma"/>
                <a:cs typeface="Tahoma"/>
              </a:rPr>
              <a:t>l’intervallo </a:t>
            </a:r>
            <a:r>
              <a:rPr sz="2450" spc="-25" dirty="0">
                <a:solidFill>
                  <a:srgbClr val="000059"/>
                </a:solidFill>
                <a:latin typeface="Tahoma"/>
                <a:cs typeface="Tahoma"/>
              </a:rPr>
              <a:t>di </a:t>
            </a:r>
            <a:r>
              <a:rPr sz="2450" spc="-60" dirty="0">
                <a:solidFill>
                  <a:srgbClr val="000059"/>
                </a:solidFill>
                <a:latin typeface="Tahoma"/>
                <a:cs typeface="Tahoma"/>
              </a:rPr>
              <a:t>tempo </a:t>
            </a:r>
            <a:r>
              <a:rPr sz="2450" spc="-95" dirty="0">
                <a:solidFill>
                  <a:srgbClr val="000059"/>
                </a:solidFill>
                <a:latin typeface="Tahoma"/>
                <a:cs typeface="Tahoma"/>
              </a:rPr>
              <a:t>tende </a:t>
            </a:r>
            <a:r>
              <a:rPr sz="2450" spc="-100" dirty="0">
                <a:solidFill>
                  <a:srgbClr val="000059"/>
                </a:solidFill>
                <a:latin typeface="Tahoma"/>
                <a:cs typeface="Tahoma"/>
              </a:rPr>
              <a:t>a </a:t>
            </a:r>
            <a:r>
              <a:rPr sz="2450" spc="245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105" dirty="0">
                <a:solidFill>
                  <a:srgbClr val="000059"/>
                </a:solidFill>
                <a:latin typeface="Tahoma"/>
                <a:cs typeface="Tahoma"/>
              </a:rPr>
              <a:t>zero: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232454" y="4539615"/>
            <a:ext cx="1204595" cy="402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754380" algn="l"/>
              </a:tabLst>
            </a:pPr>
            <a:r>
              <a:rPr sz="2450" i="1" spc="185" dirty="0">
                <a:solidFill>
                  <a:srgbClr val="000059"/>
                </a:solidFill>
                <a:latin typeface="Arial"/>
                <a:cs typeface="Arial"/>
              </a:rPr>
              <a:t>α</a:t>
            </a:r>
            <a:r>
              <a:rPr sz="2450" i="1" spc="15" dirty="0">
                <a:solidFill>
                  <a:srgbClr val="000059"/>
                </a:solidFill>
                <a:latin typeface="Arial"/>
                <a:cs typeface="Arial"/>
              </a:rPr>
              <a:t> </a:t>
            </a:r>
            <a:r>
              <a:rPr sz="2450" spc="140" dirty="0">
                <a:solidFill>
                  <a:srgbClr val="000059"/>
                </a:solidFill>
                <a:latin typeface="Tahoma"/>
                <a:cs typeface="Tahoma"/>
              </a:rPr>
              <a:t>=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125" dirty="0">
                <a:solidFill>
                  <a:srgbClr val="000059"/>
                </a:solidFill>
                <a:latin typeface="Tahoma"/>
                <a:cs typeface="Tahoma"/>
              </a:rPr>
              <a:t>l</a:t>
            </a:r>
            <a:r>
              <a:rPr sz="2450" spc="120" dirty="0">
                <a:solidFill>
                  <a:srgbClr val="000059"/>
                </a:solidFill>
                <a:latin typeface="Tahoma"/>
                <a:cs typeface="Tahoma"/>
              </a:rPr>
              <a:t>i</a:t>
            </a:r>
            <a:r>
              <a:rPr sz="2450" spc="5" dirty="0">
                <a:solidFill>
                  <a:srgbClr val="000059"/>
                </a:solidFill>
                <a:latin typeface="Tahoma"/>
                <a:cs typeface="Tahoma"/>
              </a:rPr>
              <a:t>m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612017" y="4772062"/>
            <a:ext cx="469900" cy="0"/>
          </a:xfrm>
          <a:custGeom>
            <a:avLst/>
            <a:gdLst/>
            <a:ahLst/>
            <a:cxnLst/>
            <a:rect l="l" t="t" r="r" b="b"/>
            <a:pathLst>
              <a:path w="469900">
                <a:moveTo>
                  <a:pt x="0" y="0"/>
                </a:moveTo>
                <a:lnTo>
                  <a:pt x="469569" y="0"/>
                </a:lnTo>
              </a:path>
            </a:pathLst>
          </a:custGeom>
          <a:ln w="12585">
            <a:solidFill>
              <a:srgbClr val="0000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854716" y="4742345"/>
            <a:ext cx="1193165" cy="533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spc="340" dirty="0">
                <a:solidFill>
                  <a:srgbClr val="000059"/>
                </a:solidFill>
                <a:latin typeface="Times New Roman"/>
                <a:cs typeface="Times New Roman"/>
              </a:rPr>
              <a:t>∆</a:t>
            </a:r>
            <a:r>
              <a:rPr sz="1700" i="1" spc="340" dirty="0">
                <a:solidFill>
                  <a:srgbClr val="000059"/>
                </a:solidFill>
                <a:latin typeface="Arial"/>
                <a:cs typeface="Arial"/>
              </a:rPr>
              <a:t>t</a:t>
            </a:r>
            <a:r>
              <a:rPr sz="1700" spc="340" dirty="0">
                <a:solidFill>
                  <a:srgbClr val="000059"/>
                </a:solidFill>
                <a:latin typeface="Lucida Sans Unicode"/>
                <a:cs typeface="Lucida Sans Unicode"/>
              </a:rPr>
              <a:t>→</a:t>
            </a:r>
            <a:r>
              <a:rPr sz="1700" spc="340" dirty="0">
                <a:solidFill>
                  <a:srgbClr val="000059"/>
                </a:solidFill>
                <a:latin typeface="Times New Roman"/>
                <a:cs typeface="Times New Roman"/>
              </a:rPr>
              <a:t>0</a:t>
            </a:r>
            <a:r>
              <a:rPr sz="1700" spc="380" dirty="0">
                <a:solidFill>
                  <a:srgbClr val="000059"/>
                </a:solidFill>
                <a:latin typeface="Times New Roman"/>
                <a:cs typeface="Times New Roman"/>
              </a:rPr>
              <a:t> </a:t>
            </a:r>
            <a:r>
              <a:rPr sz="3675" spc="569" baseline="-2267" dirty="0">
                <a:solidFill>
                  <a:srgbClr val="000059"/>
                </a:solidFill>
                <a:latin typeface="Tahoma"/>
                <a:cs typeface="Tahoma"/>
              </a:rPr>
              <a:t>∆</a:t>
            </a:r>
            <a:r>
              <a:rPr sz="3675" i="1" spc="569" baseline="-2267" dirty="0">
                <a:solidFill>
                  <a:srgbClr val="000059"/>
                </a:solidFill>
                <a:latin typeface="Arial"/>
                <a:cs typeface="Arial"/>
              </a:rPr>
              <a:t>t</a:t>
            </a:r>
            <a:endParaRPr sz="3675" baseline="-2267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171503" y="4539615"/>
            <a:ext cx="270510" cy="402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50" spc="140" dirty="0">
                <a:solidFill>
                  <a:srgbClr val="000059"/>
                </a:solidFill>
                <a:latin typeface="Tahoma"/>
                <a:cs typeface="Tahoma"/>
              </a:rPr>
              <a:t>=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5531675" y="4772062"/>
            <a:ext cx="371475" cy="0"/>
          </a:xfrm>
          <a:custGeom>
            <a:avLst/>
            <a:gdLst/>
            <a:ahLst/>
            <a:cxnLst/>
            <a:rect l="l" t="t" r="r" b="b"/>
            <a:pathLst>
              <a:path w="371475">
                <a:moveTo>
                  <a:pt x="0" y="0"/>
                </a:moveTo>
                <a:lnTo>
                  <a:pt x="371081" y="0"/>
                </a:lnTo>
              </a:path>
            </a:pathLst>
          </a:custGeom>
          <a:ln w="12585">
            <a:solidFill>
              <a:srgbClr val="0000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5992685" y="4539615"/>
            <a:ext cx="270510" cy="402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50" spc="140" dirty="0">
                <a:solidFill>
                  <a:srgbClr val="000059"/>
                </a:solidFill>
                <a:latin typeface="Tahoma"/>
                <a:cs typeface="Tahoma"/>
              </a:rPr>
              <a:t>=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599317" y="4326648"/>
            <a:ext cx="2209800" cy="402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932180" algn="l"/>
                <a:tab pos="1753235" algn="l"/>
              </a:tabLst>
            </a:pPr>
            <a:r>
              <a:rPr sz="2450" spc="545" dirty="0">
                <a:solidFill>
                  <a:srgbClr val="000059"/>
                </a:solidFill>
                <a:latin typeface="Tahoma"/>
                <a:cs typeface="Tahoma"/>
              </a:rPr>
              <a:t>∆</a:t>
            </a:r>
            <a:r>
              <a:rPr sz="2450" i="1" spc="-370" dirty="0">
                <a:solidFill>
                  <a:srgbClr val="000059"/>
                </a:solidFill>
                <a:latin typeface="Arial"/>
                <a:cs typeface="Arial"/>
              </a:rPr>
              <a:t>ω	</a:t>
            </a:r>
            <a:r>
              <a:rPr sz="2450" i="1" spc="-220" dirty="0">
                <a:solidFill>
                  <a:srgbClr val="000059"/>
                </a:solidFill>
                <a:latin typeface="Arial"/>
                <a:cs typeface="Arial"/>
              </a:rPr>
              <a:t>dω	</a:t>
            </a:r>
            <a:r>
              <a:rPr sz="2450" i="1" spc="-75" dirty="0">
                <a:solidFill>
                  <a:srgbClr val="000059"/>
                </a:solidFill>
                <a:latin typeface="Arial"/>
                <a:cs typeface="Arial"/>
              </a:rPr>
              <a:t>d</a:t>
            </a:r>
            <a:r>
              <a:rPr sz="2550" spc="277" baseline="29411" dirty="0">
                <a:solidFill>
                  <a:srgbClr val="000059"/>
                </a:solidFill>
                <a:latin typeface="Times New Roman"/>
                <a:cs typeface="Times New Roman"/>
              </a:rPr>
              <a:t>2</a:t>
            </a:r>
            <a:r>
              <a:rPr sz="2450" i="1" spc="-170" dirty="0">
                <a:solidFill>
                  <a:srgbClr val="000059"/>
                </a:solidFill>
                <a:latin typeface="Arial"/>
                <a:cs typeface="Arial"/>
              </a:rPr>
              <a:t>θ</a:t>
            </a:r>
            <a:endParaRPr sz="2450">
              <a:latin typeface="Arial"/>
              <a:cs typeface="Aria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6352857" y="4772062"/>
            <a:ext cx="452120" cy="0"/>
          </a:xfrm>
          <a:custGeom>
            <a:avLst/>
            <a:gdLst/>
            <a:ahLst/>
            <a:cxnLst/>
            <a:rect l="l" t="t" r="r" b="b"/>
            <a:pathLst>
              <a:path w="452120">
                <a:moveTo>
                  <a:pt x="0" y="0"/>
                </a:moveTo>
                <a:lnTo>
                  <a:pt x="451916" y="0"/>
                </a:lnTo>
              </a:path>
            </a:pathLst>
          </a:custGeom>
          <a:ln w="12585">
            <a:solidFill>
              <a:srgbClr val="0000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5565762" y="4755540"/>
            <a:ext cx="1099185" cy="402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808355" algn="l"/>
              </a:tabLst>
            </a:pPr>
            <a:r>
              <a:rPr sz="2450" i="1" spc="70" dirty="0">
                <a:solidFill>
                  <a:srgbClr val="000059"/>
                </a:solidFill>
                <a:latin typeface="Arial"/>
                <a:cs typeface="Arial"/>
              </a:rPr>
              <a:t>dt	dt</a:t>
            </a:r>
            <a:endParaRPr sz="245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639102" y="4759858"/>
            <a:ext cx="151130" cy="2838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spc="135" dirty="0">
                <a:solidFill>
                  <a:srgbClr val="000059"/>
                </a:solidFill>
                <a:latin typeface="Times New Roman"/>
                <a:cs typeface="Times New Roman"/>
              </a:rPr>
              <a:t>2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14083" y="5599138"/>
            <a:ext cx="7632700" cy="37702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6545" indent="-283845">
              <a:lnSpc>
                <a:spcPct val="100000"/>
              </a:lnSpc>
              <a:buFont typeface="Lucida Sans Unicode"/>
              <a:buChar char="•"/>
              <a:tabLst>
                <a:tab pos="297180" algn="l"/>
                <a:tab pos="786765" algn="l"/>
                <a:tab pos="1632585" algn="l"/>
                <a:tab pos="4070350" algn="l"/>
                <a:tab pos="5344160" algn="l"/>
                <a:tab pos="6122670" algn="l"/>
              </a:tabLst>
            </a:pPr>
            <a:r>
              <a:rPr sz="2450" spc="-35" dirty="0">
                <a:solidFill>
                  <a:srgbClr val="000059"/>
                </a:solidFill>
                <a:latin typeface="Tahoma"/>
                <a:cs typeface="Tahoma"/>
              </a:rPr>
              <a:t>Le</a:t>
            </a:r>
            <a:r>
              <a:rPr sz="2450" spc="-35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254" smtClean="0">
                <a:solidFill>
                  <a:srgbClr val="000059"/>
                </a:solidFill>
                <a:latin typeface="Tahoma"/>
                <a:cs typeface="Tahoma"/>
              </a:rPr>
              <a:t>unit</a:t>
            </a:r>
            <a:r>
              <a:rPr lang="it-IT" sz="2450" spc="-254" smtClean="0">
                <a:solidFill>
                  <a:srgbClr val="000059"/>
                </a:solidFill>
                <a:latin typeface="Tahoma"/>
                <a:cs typeface="Tahoma"/>
              </a:rPr>
              <a:t>à</a:t>
            </a:r>
            <a:r>
              <a:rPr sz="2450" spc="-254" dirty="0">
                <a:solidFill>
                  <a:srgbClr val="000059"/>
                </a:solidFill>
                <a:latin typeface="Tahoma"/>
                <a:cs typeface="Tahoma"/>
              </a:rPr>
              <a:t>	</a:t>
            </a:r>
            <a:r>
              <a:rPr sz="2450" spc="-60" dirty="0">
                <a:solidFill>
                  <a:srgbClr val="000059"/>
                </a:solidFill>
                <a:latin typeface="Tahoma"/>
                <a:cs typeface="Tahoma"/>
              </a:rPr>
              <a:t>dell’accelerazione	</a:t>
            </a:r>
            <a:r>
              <a:rPr sz="2450" spc="-95" dirty="0">
                <a:solidFill>
                  <a:srgbClr val="000059"/>
                </a:solidFill>
                <a:latin typeface="Tahoma"/>
                <a:cs typeface="Tahoma"/>
              </a:rPr>
              <a:t>angolare	</a:t>
            </a:r>
            <a:r>
              <a:rPr sz="2450" spc="-105" dirty="0">
                <a:solidFill>
                  <a:srgbClr val="000059"/>
                </a:solidFill>
                <a:latin typeface="Tahoma"/>
                <a:cs typeface="Tahoma"/>
              </a:rPr>
              <a:t>sono	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radianti/s</a:t>
            </a:r>
            <a:r>
              <a:rPr sz="2550" baseline="29411" dirty="0">
                <a:solidFill>
                  <a:srgbClr val="000059"/>
                </a:solidFill>
                <a:latin typeface="Times New Roman"/>
                <a:cs typeface="Times New Roman"/>
              </a:rPr>
              <a:t>2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,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019977" y="5599138"/>
            <a:ext cx="1541145" cy="419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085850" algn="l"/>
              </a:tabLst>
            </a:pPr>
            <a:r>
              <a:rPr sz="2450" spc="-95" dirty="0">
                <a:solidFill>
                  <a:srgbClr val="000059"/>
                </a:solidFill>
                <a:latin typeface="Tahoma"/>
                <a:cs typeface="Tahoma"/>
              </a:rPr>
              <a:t>oppure	</a:t>
            </a:r>
            <a:r>
              <a:rPr sz="2450" spc="-145" dirty="0">
                <a:solidFill>
                  <a:srgbClr val="000059"/>
                </a:solidFill>
                <a:latin typeface="Tahoma"/>
                <a:cs typeface="Tahoma"/>
              </a:rPr>
              <a:t>s</a:t>
            </a:r>
            <a:r>
              <a:rPr sz="2550" spc="284" baseline="29411" dirty="0">
                <a:solidFill>
                  <a:srgbClr val="000059"/>
                </a:solidFill>
                <a:latin typeface="Lucida Sans Unicode"/>
                <a:cs typeface="Lucida Sans Unicode"/>
              </a:rPr>
              <a:t>−</a:t>
            </a:r>
            <a:r>
              <a:rPr sz="2550" spc="202" baseline="29411" dirty="0">
                <a:solidFill>
                  <a:srgbClr val="000059"/>
                </a:solidFill>
                <a:latin typeface="Times New Roman"/>
                <a:cs typeface="Times New Roman"/>
              </a:rPr>
              <a:t>2</a:t>
            </a:r>
            <a:endParaRPr sz="2550" baseline="29411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Segnaposto contenuto 3" descr="0416.gif"/>
          <p:cNvPicPr>
            <a:picLocks noGrp="1" noChangeAspect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706196" y="1447800"/>
            <a:ext cx="11678996" cy="4648200"/>
          </a:xfrm>
        </p:spPr>
      </p:pic>
    </p:spTree>
    <p:extLst>
      <p:ext uri="{BB962C8B-B14F-4D97-AF65-F5344CB8AC3E}">
        <p14:creationId xmlns:p14="http://schemas.microsoft.com/office/powerpoint/2010/main" val="4128689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83763" y="89039"/>
            <a:ext cx="4180204" cy="4539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40" smtClean="0"/>
              <a:t>Velocit</a:t>
            </a:r>
            <a:r>
              <a:rPr lang="it-IT" spc="-140"/>
              <a:t>à</a:t>
            </a:r>
            <a:r>
              <a:rPr spc="-140" smtClean="0"/>
              <a:t>  </a:t>
            </a:r>
            <a:r>
              <a:rPr spc="-125" dirty="0"/>
              <a:t>e</a:t>
            </a:r>
            <a:r>
              <a:rPr spc="-65" dirty="0"/>
              <a:t> </a:t>
            </a:r>
            <a:r>
              <a:rPr spc="-110" dirty="0"/>
              <a:t>accelerazione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1698" y="1162982"/>
            <a:ext cx="5990502" cy="838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8400"/>
              </a:lnSpc>
            </a:pPr>
            <a:r>
              <a:rPr sz="2450" spc="10">
                <a:solidFill>
                  <a:srgbClr val="000059"/>
                </a:solidFill>
                <a:latin typeface="Tahoma"/>
                <a:cs typeface="Tahoma"/>
              </a:rPr>
              <a:t>La </a:t>
            </a:r>
            <a:r>
              <a:rPr sz="2450" spc="-180" smtClean="0">
                <a:solidFill>
                  <a:srgbClr val="000059"/>
                </a:solidFill>
                <a:latin typeface="Tahoma"/>
                <a:cs typeface="Tahoma"/>
              </a:rPr>
              <a:t>velocit</a:t>
            </a:r>
            <a:r>
              <a:rPr lang="it-IT" sz="2450" spc="-180">
                <a:solidFill>
                  <a:srgbClr val="000059"/>
                </a:solidFill>
                <a:latin typeface="Tahoma"/>
                <a:cs typeface="Tahoma"/>
              </a:rPr>
              <a:t>à</a:t>
            </a:r>
            <a:r>
              <a:rPr sz="2450" spc="-180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30" dirty="0">
                <a:solidFill>
                  <a:srgbClr val="000059"/>
                </a:solidFill>
                <a:latin typeface="Tahoma"/>
                <a:cs typeface="Tahoma"/>
              </a:rPr>
              <a:t>in </a:t>
            </a:r>
            <a:r>
              <a:rPr sz="2450" spc="-90" dirty="0">
                <a:solidFill>
                  <a:srgbClr val="000059"/>
                </a:solidFill>
                <a:latin typeface="Tahoma"/>
                <a:cs typeface="Tahoma"/>
              </a:rPr>
              <a:t>un </a:t>
            </a:r>
            <a:r>
              <a:rPr sz="2450" spc="-65">
                <a:solidFill>
                  <a:srgbClr val="000059"/>
                </a:solidFill>
                <a:latin typeface="Tahoma"/>
                <a:cs typeface="Tahoma"/>
              </a:rPr>
              <a:t>corpo </a:t>
            </a:r>
            <a:r>
              <a:rPr lang="it-IT" sz="2450" spc="-145" smtClean="0">
                <a:solidFill>
                  <a:srgbClr val="000059"/>
                </a:solidFill>
                <a:latin typeface="Tahoma"/>
                <a:cs typeface="Tahoma"/>
              </a:rPr>
              <a:t>è  </a:t>
            </a:r>
            <a:r>
              <a:rPr sz="2450" spc="-730" smtClean="0">
                <a:solidFill>
                  <a:srgbClr val="000059"/>
                </a:solidFill>
                <a:latin typeface="Tahoma"/>
                <a:cs typeface="Tahoma"/>
              </a:rPr>
              <a:t>  </a:t>
            </a:r>
            <a:r>
              <a:rPr sz="2450" spc="-135" smtClean="0">
                <a:solidFill>
                  <a:srgbClr val="000059"/>
                </a:solidFill>
                <a:latin typeface="Tahoma"/>
                <a:cs typeface="Tahoma"/>
              </a:rPr>
              <a:t>sempre </a:t>
            </a:r>
            <a:r>
              <a:rPr sz="2450" i="1" spc="-114" dirty="0">
                <a:solidFill>
                  <a:srgbClr val="000059"/>
                </a:solidFill>
                <a:latin typeface="Trebuchet MS"/>
                <a:cs typeface="Trebuchet MS"/>
              </a:rPr>
              <a:t>tangente </a:t>
            </a:r>
            <a:r>
              <a:rPr sz="2450" spc="-35" dirty="0">
                <a:solidFill>
                  <a:srgbClr val="000059"/>
                </a:solidFill>
                <a:latin typeface="Tahoma"/>
                <a:cs typeface="Tahoma"/>
              </a:rPr>
              <a:t>al</a:t>
            </a:r>
            <a:r>
              <a:rPr sz="2450" spc="155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100" dirty="0">
                <a:solidFill>
                  <a:srgbClr val="000059"/>
                </a:solidFill>
                <a:latin typeface="Tahoma"/>
                <a:cs typeface="Tahoma"/>
              </a:rPr>
              <a:t>percorso: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0723" y="2046871"/>
            <a:ext cx="1190625" cy="448945"/>
          </a:xfrm>
          <a:prstGeom prst="rect">
            <a:avLst/>
          </a:prstGeom>
          <a:ln w="12649">
            <a:solidFill>
              <a:srgbClr val="000059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26364">
              <a:lnSpc>
                <a:spcPts val="2555"/>
              </a:lnSpc>
            </a:pPr>
            <a:r>
              <a:rPr sz="2450" i="1" spc="-30" dirty="0">
                <a:solidFill>
                  <a:srgbClr val="000059"/>
                </a:solidFill>
                <a:latin typeface="Arial"/>
                <a:cs typeface="Arial"/>
              </a:rPr>
              <a:t>v </a:t>
            </a:r>
            <a:r>
              <a:rPr sz="2450" spc="140" dirty="0">
                <a:solidFill>
                  <a:srgbClr val="000059"/>
                </a:solidFill>
                <a:latin typeface="Tahoma"/>
                <a:cs typeface="Tahoma"/>
              </a:rPr>
              <a:t>=</a:t>
            </a:r>
            <a:r>
              <a:rPr sz="2450" spc="-4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i="1" spc="50" dirty="0">
                <a:solidFill>
                  <a:srgbClr val="000059"/>
                </a:solidFill>
                <a:latin typeface="Arial"/>
                <a:cs typeface="Arial"/>
              </a:rPr>
              <a:t>v</a:t>
            </a:r>
            <a:r>
              <a:rPr sz="2550" i="1" spc="75" baseline="-11437" dirty="0">
                <a:solidFill>
                  <a:srgbClr val="000059"/>
                </a:solidFill>
                <a:latin typeface="Arial"/>
                <a:cs typeface="Arial"/>
              </a:rPr>
              <a:t>T</a:t>
            </a:r>
            <a:endParaRPr sz="2550" baseline="-11437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89710" y="2004110"/>
            <a:ext cx="2933065" cy="37702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50" spc="-160">
                <a:solidFill>
                  <a:srgbClr val="000059"/>
                </a:solidFill>
                <a:latin typeface="Tahoma"/>
                <a:cs typeface="Tahoma"/>
              </a:rPr>
              <a:t>(</a:t>
            </a:r>
            <a:r>
              <a:rPr sz="2450" spc="-160" smtClean="0">
                <a:solidFill>
                  <a:srgbClr val="000059"/>
                </a:solidFill>
                <a:latin typeface="Tahoma"/>
                <a:cs typeface="Tahoma"/>
              </a:rPr>
              <a:t>velocit</a:t>
            </a:r>
            <a:r>
              <a:rPr lang="it-IT" sz="2450" spc="-160">
                <a:solidFill>
                  <a:srgbClr val="000059"/>
                </a:solidFill>
                <a:latin typeface="Tahoma"/>
                <a:cs typeface="Tahoma"/>
              </a:rPr>
              <a:t>à</a:t>
            </a:r>
            <a:r>
              <a:rPr sz="2450" spc="-30" smtClean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spc="-60" dirty="0">
                <a:solidFill>
                  <a:srgbClr val="000059"/>
                </a:solidFill>
                <a:latin typeface="Tahoma"/>
                <a:cs typeface="Tahoma"/>
              </a:rPr>
              <a:t>tangenziale).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507591" y="6094133"/>
            <a:ext cx="340360" cy="12560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50" spc="1930" dirty="0">
                <a:solidFill>
                  <a:srgbClr val="000059"/>
                </a:solidFill>
                <a:latin typeface="Arial"/>
                <a:cs typeface="Arial"/>
              </a:rPr>
              <a:t>j</a:t>
            </a:r>
            <a:endParaRPr sz="2450">
              <a:latin typeface="Arial"/>
              <a:cs typeface="Arial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5954395" y="1015998"/>
            <a:ext cx="2880113" cy="602532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83763" y="89039"/>
            <a:ext cx="4180204" cy="4539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40" smtClean="0"/>
              <a:t>Velocit</a:t>
            </a:r>
            <a:r>
              <a:rPr lang="it-IT" spc="-140"/>
              <a:t>à</a:t>
            </a:r>
            <a:r>
              <a:rPr spc="-140" smtClean="0"/>
              <a:t>  </a:t>
            </a:r>
            <a:r>
              <a:rPr spc="-125" dirty="0"/>
              <a:t>e</a:t>
            </a:r>
            <a:r>
              <a:rPr spc="-65" dirty="0"/>
              <a:t> </a:t>
            </a:r>
            <a:r>
              <a:rPr spc="-110" dirty="0"/>
              <a:t>accelerazione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503194" y="2421775"/>
            <a:ext cx="1162685" cy="402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673100" algn="l"/>
              </a:tabLst>
            </a:pPr>
            <a:r>
              <a:rPr sz="2450" spc="-95" dirty="0">
                <a:solidFill>
                  <a:srgbClr val="000059"/>
                </a:solidFill>
                <a:latin typeface="Tahoma"/>
                <a:cs typeface="Tahoma"/>
              </a:rPr>
              <a:t>ha	una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986608" y="2421775"/>
            <a:ext cx="1619885" cy="402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50" spc="-75" dirty="0">
                <a:solidFill>
                  <a:srgbClr val="000059"/>
                </a:solidFill>
                <a:latin typeface="Tahoma"/>
                <a:cs typeface="Tahoma"/>
              </a:rPr>
              <a:t>com</a:t>
            </a:r>
            <a:r>
              <a:rPr sz="2450" dirty="0">
                <a:solidFill>
                  <a:srgbClr val="000059"/>
                </a:solidFill>
                <a:latin typeface="Tahoma"/>
                <a:cs typeface="Tahoma"/>
              </a:rPr>
              <a:t>p</a:t>
            </a:r>
            <a:r>
              <a:rPr sz="2450" spc="-95" dirty="0">
                <a:solidFill>
                  <a:srgbClr val="000059"/>
                </a:solidFill>
                <a:latin typeface="Tahoma"/>
                <a:cs typeface="Tahoma"/>
              </a:rPr>
              <a:t>onente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1698" y="2421775"/>
            <a:ext cx="2001520" cy="8077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50" spc="-50" dirty="0">
                <a:solidFill>
                  <a:srgbClr val="000059"/>
                </a:solidFill>
                <a:latin typeface="Tahoma"/>
                <a:cs typeface="Tahoma"/>
              </a:rPr>
              <a:t>L’accelerazione</a:t>
            </a:r>
            <a:endParaRPr sz="24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45"/>
              </a:spcBef>
            </a:pPr>
            <a:r>
              <a:rPr sz="2450" i="1" spc="-125" dirty="0">
                <a:solidFill>
                  <a:srgbClr val="000059"/>
                </a:solidFill>
                <a:latin typeface="Trebuchet MS"/>
                <a:cs typeface="Trebuchet MS"/>
              </a:rPr>
              <a:t>tangenziale</a:t>
            </a:r>
            <a:r>
              <a:rPr sz="2450" spc="-125" dirty="0">
                <a:solidFill>
                  <a:srgbClr val="000059"/>
                </a:solidFill>
                <a:latin typeface="Tahoma"/>
                <a:cs typeface="Tahoma"/>
              </a:rPr>
              <a:t>: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718638" y="3498697"/>
            <a:ext cx="342265" cy="402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50" i="1" spc="-50" dirty="0">
                <a:solidFill>
                  <a:srgbClr val="000059"/>
                </a:solidFill>
                <a:latin typeface="Arial"/>
                <a:cs typeface="Arial"/>
              </a:rPr>
              <a:t>dv</a:t>
            </a:r>
            <a:endParaRPr sz="245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731338" y="3944111"/>
            <a:ext cx="328295" cy="0"/>
          </a:xfrm>
          <a:custGeom>
            <a:avLst/>
            <a:gdLst/>
            <a:ahLst/>
            <a:cxnLst/>
            <a:rect l="l" t="t" r="r" b="b"/>
            <a:pathLst>
              <a:path w="328294">
                <a:moveTo>
                  <a:pt x="0" y="0"/>
                </a:moveTo>
                <a:lnTo>
                  <a:pt x="327736" y="0"/>
                </a:lnTo>
              </a:path>
            </a:pathLst>
          </a:custGeom>
          <a:ln w="12585">
            <a:solidFill>
              <a:srgbClr val="0000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928812" y="3711663"/>
            <a:ext cx="1930400" cy="6184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454659" algn="l"/>
              </a:tabLst>
            </a:pPr>
            <a:r>
              <a:rPr sz="2450" i="1" spc="35" dirty="0">
                <a:solidFill>
                  <a:srgbClr val="000059"/>
                </a:solidFill>
                <a:latin typeface="Arial"/>
                <a:cs typeface="Arial"/>
              </a:rPr>
              <a:t>a</a:t>
            </a:r>
            <a:r>
              <a:rPr sz="2550" i="1" spc="52" baseline="-11437" dirty="0">
                <a:solidFill>
                  <a:srgbClr val="000059"/>
                </a:solidFill>
                <a:latin typeface="Arial"/>
                <a:cs typeface="Arial"/>
              </a:rPr>
              <a:t>T	</a:t>
            </a:r>
            <a:r>
              <a:rPr sz="2450" spc="140" dirty="0">
                <a:solidFill>
                  <a:srgbClr val="000059"/>
                </a:solidFill>
                <a:latin typeface="Tahoma"/>
                <a:cs typeface="Tahoma"/>
              </a:rPr>
              <a:t>= </a:t>
            </a:r>
            <a:r>
              <a:rPr sz="3675" i="1" spc="104" baseline="-38548" dirty="0">
                <a:solidFill>
                  <a:srgbClr val="000059"/>
                </a:solidFill>
                <a:latin typeface="Arial"/>
                <a:cs typeface="Arial"/>
              </a:rPr>
              <a:t>dt </a:t>
            </a:r>
            <a:r>
              <a:rPr sz="2450" spc="140" dirty="0">
                <a:solidFill>
                  <a:srgbClr val="000059"/>
                </a:solidFill>
                <a:latin typeface="Tahoma"/>
                <a:cs typeface="Tahoma"/>
              </a:rPr>
              <a:t>=</a:t>
            </a:r>
            <a:r>
              <a:rPr sz="2450" spc="19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i="1" spc="275" dirty="0">
                <a:solidFill>
                  <a:srgbClr val="000059"/>
                </a:solidFill>
                <a:latin typeface="Arial"/>
                <a:cs typeface="Arial"/>
              </a:rPr>
              <a:t>rα</a:t>
            </a:r>
            <a:endParaRPr sz="245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81698" y="4538433"/>
            <a:ext cx="3571875" cy="402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50" spc="-190" dirty="0">
                <a:solidFill>
                  <a:srgbClr val="000059"/>
                </a:solidFill>
                <a:latin typeface="Tahoma"/>
                <a:cs typeface="Tahoma"/>
              </a:rPr>
              <a:t>e </a:t>
            </a:r>
            <a:r>
              <a:rPr sz="2450" spc="-95" dirty="0">
                <a:solidFill>
                  <a:srgbClr val="000059"/>
                </a:solidFill>
                <a:latin typeface="Tahoma"/>
                <a:cs typeface="Tahoma"/>
              </a:rPr>
              <a:t>una </a:t>
            </a:r>
            <a:r>
              <a:rPr sz="2450" spc="-65" dirty="0">
                <a:solidFill>
                  <a:srgbClr val="000059"/>
                </a:solidFill>
                <a:latin typeface="Tahoma"/>
                <a:cs typeface="Tahoma"/>
              </a:rPr>
              <a:t>radiale, </a:t>
            </a:r>
            <a:r>
              <a:rPr sz="2450" spc="-95" dirty="0">
                <a:solidFill>
                  <a:srgbClr val="000059"/>
                </a:solidFill>
                <a:latin typeface="Tahoma"/>
                <a:cs typeface="Tahoma"/>
              </a:rPr>
              <a:t>o</a:t>
            </a:r>
            <a:r>
              <a:rPr sz="2450" spc="55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i="1" spc="-130" dirty="0">
                <a:solidFill>
                  <a:srgbClr val="000059"/>
                </a:solidFill>
                <a:latin typeface="Trebuchet MS"/>
                <a:cs typeface="Trebuchet MS"/>
              </a:rPr>
              <a:t>centripeta</a:t>
            </a:r>
            <a:r>
              <a:rPr sz="2450" spc="-130" dirty="0">
                <a:solidFill>
                  <a:srgbClr val="000059"/>
                </a:solidFill>
                <a:latin typeface="Tahoma"/>
                <a:cs typeface="Tahoma"/>
              </a:rPr>
              <a:t>: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644406" y="5693244"/>
            <a:ext cx="295910" cy="0"/>
          </a:xfrm>
          <a:custGeom>
            <a:avLst/>
            <a:gdLst/>
            <a:ahLst/>
            <a:cxnLst/>
            <a:rect l="l" t="t" r="r" b="b"/>
            <a:pathLst>
              <a:path w="295910">
                <a:moveTo>
                  <a:pt x="0" y="0"/>
                </a:moveTo>
                <a:lnTo>
                  <a:pt x="295427" y="0"/>
                </a:lnTo>
              </a:path>
            </a:pathLst>
          </a:custGeom>
          <a:ln w="12585">
            <a:solidFill>
              <a:srgbClr val="0000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911794" y="5133594"/>
            <a:ext cx="1822450" cy="9461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60325" algn="ctr">
              <a:lnSpc>
                <a:spcPts val="2760"/>
              </a:lnSpc>
            </a:pPr>
            <a:r>
              <a:rPr sz="3675" i="1" spc="150" baseline="-20408" dirty="0">
                <a:solidFill>
                  <a:srgbClr val="000059"/>
                </a:solidFill>
                <a:latin typeface="Arial"/>
                <a:cs typeface="Arial"/>
              </a:rPr>
              <a:t>v</a:t>
            </a:r>
            <a:r>
              <a:rPr sz="1700" spc="100" dirty="0">
                <a:solidFill>
                  <a:srgbClr val="000059"/>
                </a:solidFill>
                <a:latin typeface="Times New Roman"/>
                <a:cs typeface="Times New Roman"/>
              </a:rPr>
              <a:t>2</a:t>
            </a:r>
            <a:endParaRPr sz="1700">
              <a:latin typeface="Times New Roman"/>
              <a:cs typeface="Times New Roman"/>
            </a:endParaRPr>
          </a:p>
          <a:p>
            <a:pPr algn="ctr">
              <a:lnSpc>
                <a:spcPts val="2760"/>
              </a:lnSpc>
              <a:tabLst>
                <a:tab pos="791845" algn="l"/>
                <a:tab pos="1117600" algn="l"/>
              </a:tabLst>
            </a:pPr>
            <a:r>
              <a:rPr sz="2450" i="1" spc="-15" dirty="0">
                <a:solidFill>
                  <a:srgbClr val="000059"/>
                </a:solidFill>
                <a:latin typeface="Arial"/>
                <a:cs typeface="Arial"/>
              </a:rPr>
              <a:t>a</a:t>
            </a:r>
            <a:r>
              <a:rPr sz="2550" i="1" spc="-22" baseline="-11437" dirty="0">
                <a:solidFill>
                  <a:srgbClr val="000059"/>
                </a:solidFill>
                <a:latin typeface="Arial"/>
                <a:cs typeface="Arial"/>
              </a:rPr>
              <a:t>c</a:t>
            </a:r>
            <a:r>
              <a:rPr sz="2550" i="1" spc="397" baseline="-11437" dirty="0">
                <a:solidFill>
                  <a:srgbClr val="000059"/>
                </a:solidFill>
                <a:latin typeface="Arial"/>
                <a:cs typeface="Arial"/>
              </a:rPr>
              <a:t> </a:t>
            </a:r>
            <a:r>
              <a:rPr sz="2450" spc="140" dirty="0">
                <a:solidFill>
                  <a:srgbClr val="000059"/>
                </a:solidFill>
                <a:latin typeface="Tahoma"/>
                <a:cs typeface="Tahoma"/>
              </a:rPr>
              <a:t>=	</a:t>
            </a:r>
            <a:r>
              <a:rPr sz="3675" i="1" spc="450" baseline="-38548" dirty="0">
                <a:solidFill>
                  <a:srgbClr val="000059"/>
                </a:solidFill>
                <a:latin typeface="Arial"/>
                <a:cs typeface="Arial"/>
              </a:rPr>
              <a:t>r	</a:t>
            </a:r>
            <a:r>
              <a:rPr sz="2450" spc="140" dirty="0">
                <a:solidFill>
                  <a:srgbClr val="000059"/>
                </a:solidFill>
                <a:latin typeface="Tahoma"/>
                <a:cs typeface="Tahoma"/>
              </a:rPr>
              <a:t>=</a:t>
            </a:r>
            <a:r>
              <a:rPr sz="2450" spc="-180" dirty="0">
                <a:solidFill>
                  <a:srgbClr val="000059"/>
                </a:solidFill>
                <a:latin typeface="Tahoma"/>
                <a:cs typeface="Tahoma"/>
              </a:rPr>
              <a:t> </a:t>
            </a:r>
            <a:r>
              <a:rPr sz="2450" i="1" dirty="0">
                <a:solidFill>
                  <a:srgbClr val="000059"/>
                </a:solidFill>
                <a:latin typeface="Arial"/>
                <a:cs typeface="Arial"/>
              </a:rPr>
              <a:t>rω</a:t>
            </a:r>
            <a:endParaRPr sz="245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720058" y="5426062"/>
            <a:ext cx="151130" cy="2838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spc="135" dirty="0">
                <a:solidFill>
                  <a:srgbClr val="000059"/>
                </a:solidFill>
                <a:latin typeface="Times New Roman"/>
                <a:cs typeface="Times New Roman"/>
              </a:rPr>
              <a:t>2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5954395" y="1015998"/>
            <a:ext cx="2880113" cy="602532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27819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Strutturato">
  <a:themeElements>
    <a:clrScheme name="1_Strutturato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1_Strutturato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trutturato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to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to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to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to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to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to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rutturato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</TotalTime>
  <Words>316</Words>
  <Application>Microsoft Office PowerPoint</Application>
  <PresentationFormat>Personalizzato</PresentationFormat>
  <Paragraphs>79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11</vt:i4>
      </vt:variant>
    </vt:vector>
  </HeadingPairs>
  <TitlesOfParts>
    <vt:vector size="21" baseType="lpstr">
      <vt:lpstr>Arial</vt:lpstr>
      <vt:lpstr>Calibri</vt:lpstr>
      <vt:lpstr>Lucida Sans Unicode</vt:lpstr>
      <vt:lpstr>Palatino Linotype</vt:lpstr>
      <vt:lpstr>Tahoma</vt:lpstr>
      <vt:lpstr>Times New Roman</vt:lpstr>
      <vt:lpstr>Trebuchet MS</vt:lpstr>
      <vt:lpstr>Wingdings</vt:lpstr>
      <vt:lpstr>Office Theme</vt:lpstr>
      <vt:lpstr>1_Strutturato</vt:lpstr>
      <vt:lpstr>Cinematica  Rotazionale</vt:lpstr>
      <vt:lpstr>Posizione angolare</vt:lpstr>
      <vt:lpstr>Posizione  angolare II</vt:lpstr>
      <vt:lpstr>Spostamento angolare</vt:lpstr>
      <vt:lpstr>Velocità angolare</vt:lpstr>
      <vt:lpstr>Accelerazione angolare</vt:lpstr>
      <vt:lpstr>Presentazione standard di PowerPoint</vt:lpstr>
      <vt:lpstr>Velocità  e accelerazione</vt:lpstr>
      <vt:lpstr>Velocità  e accelerazione</vt:lpstr>
      <vt:lpstr>Direzione e verso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Dinamica Rotazionale</dc:title>
  <dc:creator>Ferruccio</dc:creator>
  <cp:lastModifiedBy>Ferruccio</cp:lastModifiedBy>
  <cp:revision>4</cp:revision>
  <dcterms:created xsi:type="dcterms:W3CDTF">2017-04-11T09:30:29Z</dcterms:created>
  <dcterms:modified xsi:type="dcterms:W3CDTF">2018-05-08T17:52:51Z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2013-11-05T00:00:00Z</vt:filetime>
  </property>
  <property fmtid="{D5CDD505-2E9C-101B-9397-08002B2CF9AE}" pid="3" name="Creator">
    <vt:lpwstr>TeX</vt:lpwstr>
  </property>
  <property fmtid="{D5CDD505-2E9C-101B-9397-08002B2CF9AE}" pid="4" name="LastSaved">
    <vt:filetime>2017-04-11T00:00:00Z</vt:filetime>
  </property>
</Properties>
</file>