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98" r:id="rId2"/>
    <p:sldMasterId id="2147484310" r:id="rId3"/>
    <p:sldMasterId id="2147484324" r:id="rId4"/>
  </p:sldMasterIdLst>
  <p:notesMasterIdLst>
    <p:notesMasterId r:id="rId12"/>
  </p:notesMasterIdLst>
  <p:handoutMasterIdLst>
    <p:handoutMasterId r:id="rId13"/>
  </p:handoutMasterIdLst>
  <p:sldIdLst>
    <p:sldId id="736" r:id="rId5"/>
    <p:sldId id="737" r:id="rId6"/>
    <p:sldId id="741" r:id="rId7"/>
    <p:sldId id="739" r:id="rId8"/>
    <p:sldId id="740" r:id="rId9"/>
    <p:sldId id="744" r:id="rId10"/>
    <p:sldId id="742" r:id="rId11"/>
  </p:sldIdLst>
  <p:sldSz cx="9144000" cy="6858000" type="screen4x3"/>
  <p:notesSz cx="6858000" cy="9144000"/>
  <p:custDataLst>
    <p:tags r:id="rId14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17" autoAdjust="0"/>
  </p:normalViewPr>
  <p:slideViewPr>
    <p:cSldViewPr>
      <p:cViewPr varScale="1">
        <p:scale>
          <a:sx n="88" d="100"/>
          <a:sy n="88" d="100"/>
        </p:scale>
        <p:origin x="124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621F559F-D7EA-4762-9B1A-5690951A8109}" type="datetimeFigureOut">
              <a:rPr lang="it-IT"/>
              <a:pPr>
                <a:defRPr/>
              </a:pPr>
              <a:t>08/05/2018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5F261-1AC1-409E-8135-E9830A8A5C5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2DCCC024-FC84-4A78-A987-3C5815A64109}" type="datetimeFigureOut">
              <a:rPr lang="it-IT"/>
              <a:pPr>
                <a:defRPr/>
              </a:pPr>
              <a:t>08/05/2018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55347D-A56A-441D-851E-DDE86575143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7AB415C1-B830-4548-9F89-8906CA813D77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644173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175B7DF-0727-4955-BF6A-E77486CE8593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49707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222E5F-30D8-406A-965E-A0D731E200BA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47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6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37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35005"/>
            <a:ext cx="6029325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75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785794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45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677881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507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360" y="1121879"/>
            <a:ext cx="685728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360" y="3601819"/>
            <a:ext cx="685728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26" indent="0" algn="ctr">
              <a:buNone/>
              <a:defRPr sz="1814"/>
            </a:lvl2pPr>
            <a:lvl3pPr marL="829452" indent="0" algn="ctr">
              <a:buNone/>
              <a:defRPr sz="1633"/>
            </a:lvl3pPr>
            <a:lvl4pPr marL="1244178" indent="0" algn="ctr">
              <a:buNone/>
              <a:defRPr sz="1451"/>
            </a:lvl4pPr>
            <a:lvl5pPr marL="1658904" indent="0" algn="ctr">
              <a:buNone/>
              <a:defRPr sz="1451"/>
            </a:lvl5pPr>
            <a:lvl6pPr marL="2073631" indent="0" algn="ctr">
              <a:buNone/>
              <a:defRPr sz="1451"/>
            </a:lvl6pPr>
            <a:lvl7pPr marL="2488357" indent="0" algn="ctr">
              <a:buNone/>
              <a:defRPr sz="1451"/>
            </a:lvl7pPr>
            <a:lvl8pPr marL="2903083" indent="0" algn="ctr">
              <a:buNone/>
              <a:defRPr sz="1451"/>
            </a:lvl8pPr>
            <a:lvl9pPr marL="3317809" indent="0" algn="ctr">
              <a:buNone/>
              <a:defRPr sz="1451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64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488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521" y="1709460"/>
            <a:ext cx="7886880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521" y="4589763"/>
            <a:ext cx="7886880" cy="1499197"/>
          </a:xfrm>
        </p:spPr>
        <p:txBody>
          <a:bodyPr/>
          <a:lstStyle>
            <a:lvl1pPr marL="0" indent="0">
              <a:buNone/>
              <a:defRPr sz="2177"/>
            </a:lvl1pPr>
            <a:lvl2pPr marL="414726" indent="0">
              <a:buNone/>
              <a:defRPr sz="1814"/>
            </a:lvl2pPr>
            <a:lvl3pPr marL="829452" indent="0">
              <a:buNone/>
              <a:defRPr sz="1633"/>
            </a:lvl3pPr>
            <a:lvl4pPr marL="1244178" indent="0">
              <a:buNone/>
              <a:defRPr sz="1451"/>
            </a:lvl4pPr>
            <a:lvl5pPr marL="1658904" indent="0">
              <a:buNone/>
              <a:defRPr sz="1451"/>
            </a:lvl5pPr>
            <a:lvl6pPr marL="2073631" indent="0">
              <a:buNone/>
              <a:defRPr sz="1451"/>
            </a:lvl6pPr>
            <a:lvl7pPr marL="2488357" indent="0">
              <a:buNone/>
              <a:defRPr sz="1451"/>
            </a:lvl7pPr>
            <a:lvl8pPr marL="2903083" indent="0">
              <a:buNone/>
              <a:defRPr sz="1451"/>
            </a:lvl8pPr>
            <a:lvl9pPr marL="3317809" indent="0">
              <a:buNone/>
              <a:defRPr sz="145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25521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14720" y="1313418"/>
            <a:ext cx="4161600" cy="593774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14560" y="1313418"/>
            <a:ext cx="4161600" cy="593774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199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281" y="365798"/>
            <a:ext cx="7886880" cy="132493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280" y="1680657"/>
            <a:ext cx="3869280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26" indent="0">
              <a:buNone/>
              <a:defRPr sz="1814" b="1"/>
            </a:lvl2pPr>
            <a:lvl3pPr marL="829452" indent="0">
              <a:buNone/>
              <a:defRPr sz="1633" b="1"/>
            </a:lvl3pPr>
            <a:lvl4pPr marL="1244178" indent="0">
              <a:buNone/>
              <a:defRPr sz="1451" b="1"/>
            </a:lvl4pPr>
            <a:lvl5pPr marL="1658904" indent="0">
              <a:buNone/>
              <a:defRPr sz="1451" b="1"/>
            </a:lvl5pPr>
            <a:lvl6pPr marL="2073631" indent="0">
              <a:buNone/>
              <a:defRPr sz="1451" b="1"/>
            </a:lvl6pPr>
            <a:lvl7pPr marL="2488357" indent="0">
              <a:buNone/>
              <a:defRPr sz="1451" b="1"/>
            </a:lvl7pPr>
            <a:lvl8pPr marL="2903083" indent="0">
              <a:buNone/>
              <a:defRPr sz="1451" b="1"/>
            </a:lvl8pPr>
            <a:lvl9pPr marL="3317809" indent="0">
              <a:buNone/>
              <a:defRPr sz="1451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280" y="2504424"/>
            <a:ext cx="3869280" cy="368534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600" y="1680657"/>
            <a:ext cx="3886560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26" indent="0">
              <a:buNone/>
              <a:defRPr sz="1814" b="1"/>
            </a:lvl2pPr>
            <a:lvl3pPr marL="829452" indent="0">
              <a:buNone/>
              <a:defRPr sz="1633" b="1"/>
            </a:lvl3pPr>
            <a:lvl4pPr marL="1244178" indent="0">
              <a:buNone/>
              <a:defRPr sz="1451" b="1"/>
            </a:lvl4pPr>
            <a:lvl5pPr marL="1658904" indent="0">
              <a:buNone/>
              <a:defRPr sz="1451" b="1"/>
            </a:lvl5pPr>
            <a:lvl6pPr marL="2073631" indent="0">
              <a:buNone/>
              <a:defRPr sz="1451" b="1"/>
            </a:lvl6pPr>
            <a:lvl7pPr marL="2488357" indent="0">
              <a:buNone/>
              <a:defRPr sz="1451" b="1"/>
            </a:lvl7pPr>
            <a:lvl8pPr marL="2903083" indent="0">
              <a:buNone/>
              <a:defRPr sz="1451" b="1"/>
            </a:lvl8pPr>
            <a:lvl9pPr marL="3317809" indent="0">
              <a:buNone/>
              <a:defRPr sz="1451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600" y="2504424"/>
            <a:ext cx="3886560" cy="368534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0455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18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944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090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451"/>
            </a:lvl1pPr>
            <a:lvl2pPr marL="414726" indent="0">
              <a:buNone/>
              <a:defRPr sz="1270"/>
            </a:lvl2pPr>
            <a:lvl3pPr marL="829452" indent="0">
              <a:buNone/>
              <a:defRPr sz="1089"/>
            </a:lvl3pPr>
            <a:lvl4pPr marL="1244178" indent="0">
              <a:buNone/>
              <a:defRPr sz="907"/>
            </a:lvl4pPr>
            <a:lvl5pPr marL="1658904" indent="0">
              <a:buNone/>
              <a:defRPr sz="907"/>
            </a:lvl5pPr>
            <a:lvl6pPr marL="2073631" indent="0">
              <a:buNone/>
              <a:defRPr sz="907"/>
            </a:lvl6pPr>
            <a:lvl7pPr marL="2488357" indent="0">
              <a:buNone/>
              <a:defRPr sz="907"/>
            </a:lvl7pPr>
            <a:lvl8pPr marL="2903083" indent="0">
              <a:buNone/>
              <a:defRPr sz="907"/>
            </a:lvl8pPr>
            <a:lvl9pPr marL="3317809" indent="0">
              <a:buNone/>
              <a:defRPr sz="907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31800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26" indent="0">
              <a:buNone/>
              <a:defRPr sz="2540"/>
            </a:lvl2pPr>
            <a:lvl3pPr marL="829452" indent="0">
              <a:buNone/>
              <a:defRPr sz="2177"/>
            </a:lvl3pPr>
            <a:lvl4pPr marL="1244178" indent="0">
              <a:buNone/>
              <a:defRPr sz="1814"/>
            </a:lvl4pPr>
            <a:lvl5pPr marL="1658904" indent="0">
              <a:buNone/>
              <a:defRPr sz="1814"/>
            </a:lvl5pPr>
            <a:lvl6pPr marL="2073631" indent="0">
              <a:buNone/>
              <a:defRPr sz="1814"/>
            </a:lvl6pPr>
            <a:lvl7pPr marL="2488357" indent="0">
              <a:buNone/>
              <a:defRPr sz="1814"/>
            </a:lvl7pPr>
            <a:lvl8pPr marL="2903083" indent="0">
              <a:buNone/>
              <a:defRPr sz="1814"/>
            </a:lvl8pPr>
            <a:lvl9pPr marL="3317809" indent="0">
              <a:buNone/>
              <a:defRPr sz="1814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451"/>
            </a:lvl1pPr>
            <a:lvl2pPr marL="414726" indent="0">
              <a:buNone/>
              <a:defRPr sz="1270"/>
            </a:lvl2pPr>
            <a:lvl3pPr marL="829452" indent="0">
              <a:buNone/>
              <a:defRPr sz="1089"/>
            </a:lvl3pPr>
            <a:lvl4pPr marL="1244178" indent="0">
              <a:buNone/>
              <a:defRPr sz="907"/>
            </a:lvl4pPr>
            <a:lvl5pPr marL="1658904" indent="0">
              <a:buNone/>
              <a:defRPr sz="907"/>
            </a:lvl5pPr>
            <a:lvl6pPr marL="2073631" indent="0">
              <a:buNone/>
              <a:defRPr sz="907"/>
            </a:lvl6pPr>
            <a:lvl7pPr marL="2488357" indent="0">
              <a:buNone/>
              <a:defRPr sz="907"/>
            </a:lvl7pPr>
            <a:lvl8pPr marL="2903083" indent="0">
              <a:buNone/>
              <a:defRPr sz="907"/>
            </a:lvl8pPr>
            <a:lvl9pPr marL="3317809" indent="0">
              <a:buNone/>
              <a:defRPr sz="907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99987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7855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33440" y="76329"/>
            <a:ext cx="2142720" cy="71748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3841" y="76329"/>
            <a:ext cx="6291360" cy="7174833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63582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9378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0475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6413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666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37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4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8238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589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3494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9167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1165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35005"/>
            <a:ext cx="6029325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06341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785794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5106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677881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17201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A887B-B790-415D-A026-03D7970AEA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330565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1618-B9FD-4089-8E2B-A50D143666F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9145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2188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CA4C-A1FD-40C0-BBBD-9018911EFF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79053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9A868-35F1-454B-9346-550744B88AD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719220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293C3-03D0-49FA-9B69-EC62E18822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43365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D5242-D7B8-4873-9313-C94EDD2685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60141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13F2-ED7E-4876-8A55-17476BC0C1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91761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EF1D-DD73-4147-A1EE-5C9003DB77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22671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3728F-660F-403C-9143-8189E68112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37228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22D1-E277-4C81-913F-DD89155907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798066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316BF-BEC3-4FA4-B09B-D248D504E1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2919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45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73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9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259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53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2296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23850" y="11588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i="1" dirty="0">
                <a:latin typeface="Tahoma" charset="0"/>
              </a:rPr>
              <a:t>Raymond A. </a:t>
            </a:r>
            <a:r>
              <a:rPr lang="en-US" sz="1400" i="1" dirty="0" err="1">
                <a:latin typeface="Tahoma" charset="0"/>
              </a:rPr>
              <a:t>Serway</a:t>
            </a:r>
            <a:r>
              <a:rPr lang="en-US" sz="1400" i="1" dirty="0">
                <a:latin typeface="Tahoma" charset="0"/>
              </a:rPr>
              <a:t>, John W. Jewett, Jr. </a:t>
            </a:r>
            <a:r>
              <a:rPr lang="it-IT" sz="1400" i="1" dirty="0">
                <a:latin typeface="Tahoma" charset="0"/>
              </a:rPr>
              <a:t>- Fisica per Scienze ed Ingegneria -  Volume 1– Capitolo 9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261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  <p:sldLayoutId id="2147484259" r:id="rId12"/>
    <p:sldLayoutId id="21474842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3840" y="76328"/>
            <a:ext cx="8461440" cy="1214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720" y="1313418"/>
            <a:ext cx="8461440" cy="5937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305280" y="609185"/>
            <a:ext cx="8533440" cy="1440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207360" y="6567090"/>
            <a:ext cx="1853849" cy="187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35" tIns="41468" rIns="82935" bIns="41468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it-IT" altLang="it-IT" sz="726">
                <a:solidFill>
                  <a:schemeClr val="tx1"/>
                </a:solidFill>
                <a:latin typeface="Verdana" panose="020B0604030504040204" pitchFamily="34" charset="0"/>
              </a:rPr>
              <a:t>Copyright © 2009 Zanichelli editore</a:t>
            </a:r>
          </a:p>
        </p:txBody>
      </p:sp>
      <p:sp>
        <p:nvSpPr>
          <p:cNvPr id="1030" name="Rectangle 8"/>
          <p:cNvSpPr>
            <a:spLocks noChangeArrowheads="1"/>
          </p:cNvSpPr>
          <p:nvPr userDrawn="1"/>
        </p:nvSpPr>
        <p:spPr bwMode="auto">
          <a:xfrm>
            <a:off x="2972160" y="6580051"/>
            <a:ext cx="2236967" cy="195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35" tIns="41468" rIns="82935" bIns="41468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726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  <p:pic>
        <p:nvPicPr>
          <p:cNvPr id="1031" name="Picture 9" descr="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240" y="6427396"/>
            <a:ext cx="1926720" cy="347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35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9" r:id="rId1"/>
    <p:sldLayoutId id="2147484300" r:id="rId2"/>
    <p:sldLayoutId id="2147484301" r:id="rId3"/>
    <p:sldLayoutId id="2147484302" r:id="rId4"/>
    <p:sldLayoutId id="2147484303" r:id="rId5"/>
    <p:sldLayoutId id="2147484304" r:id="rId6"/>
    <p:sldLayoutId id="2147484305" r:id="rId7"/>
    <p:sldLayoutId id="2147484306" r:id="rId8"/>
    <p:sldLayoutId id="2147484307" r:id="rId9"/>
    <p:sldLayoutId id="2147484308" r:id="rId10"/>
    <p:sldLayoutId id="2147484309" r:id="rId11"/>
  </p:sldLayoutIdLst>
  <p:txStyles>
    <p:titleStyle>
      <a:lvl1pPr algn="ctr" defTabSz="407526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2pPr>
      <a:lvl3pPr algn="ctr" defTabSz="407526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3pPr>
      <a:lvl4pPr algn="ctr" defTabSz="407526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4pPr>
      <a:lvl5pPr algn="ctr" defTabSz="407526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5pPr>
      <a:lvl6pPr marL="414726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6pPr>
      <a:lvl7pPr marL="829452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7pPr>
      <a:lvl8pPr marL="1244178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8pPr>
      <a:lvl9pPr marL="1658904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399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92161" indent="2880" algn="l" defTabSz="407526" rtl="0" eaLnBrk="0" fontAlgn="base" hangingPunct="0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45000"/>
        <a:buFont typeface="Wingdings" panose="05000000000000000000" pitchFamily="2" charset="2"/>
        <a:defRPr sz="2903" kern="1200">
          <a:solidFill>
            <a:srgbClr val="000000"/>
          </a:solidFill>
          <a:latin typeface="+mn-lt"/>
          <a:ea typeface="+mn-ea"/>
          <a:cs typeface="+mn-cs"/>
        </a:defRPr>
      </a:lvl1pPr>
      <a:lvl2pPr marL="757451" indent="-244804" algn="l" defTabSz="407526" rtl="0" eaLnBrk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540" kern="1200">
          <a:solidFill>
            <a:srgbClr val="000000"/>
          </a:solidFill>
          <a:latin typeface="+mn-lt"/>
          <a:ea typeface="+mn-ea"/>
          <a:cs typeface="+mn-cs"/>
        </a:defRPr>
      </a:lvl2pPr>
      <a:lvl3pPr marL="1146257" indent="-190083" algn="l" defTabSz="407526" rtl="0" eaLnBrk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177" kern="1200">
          <a:solidFill>
            <a:srgbClr val="000000"/>
          </a:solidFill>
          <a:latin typeface="+mn-lt"/>
          <a:ea typeface="+mn-ea"/>
          <a:cs typeface="+mn-cs"/>
        </a:defRPr>
      </a:lvl3pPr>
      <a:lvl4pPr marL="1537943" indent="-174243" algn="l" defTabSz="407526" rtl="0" eaLnBrk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1814" kern="1200">
          <a:solidFill>
            <a:srgbClr val="000000"/>
          </a:solidFill>
          <a:latin typeface="+mn-lt"/>
          <a:ea typeface="+mn-ea"/>
          <a:cs typeface="+mn-cs"/>
        </a:defRPr>
      </a:lvl4pPr>
      <a:lvl5pPr marL="1929628" indent="-175683" algn="l" defTabSz="407526" rtl="0" eaLnBrk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1814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2296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23850" y="11588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i="1" dirty="0">
                <a:latin typeface="Tahoma" charset="0"/>
              </a:rPr>
              <a:t>Raymond A. </a:t>
            </a:r>
            <a:r>
              <a:rPr lang="en-US" sz="1400" i="1" dirty="0" err="1">
                <a:latin typeface="Tahoma" charset="0"/>
              </a:rPr>
              <a:t>Serway</a:t>
            </a:r>
            <a:r>
              <a:rPr lang="en-US" sz="1400" i="1" dirty="0">
                <a:latin typeface="Tahoma" charset="0"/>
              </a:rPr>
              <a:t>, John W. Jewett, Jr. </a:t>
            </a:r>
            <a:r>
              <a:rPr lang="it-IT" sz="1400" i="1" dirty="0">
                <a:latin typeface="Tahoma" charset="0"/>
              </a:rPr>
              <a:t>- Fisica per Scienze ed Ingegneria -  Volume 1– Capitolo 4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71443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  <p:sldLayoutId id="2147484322" r:id="rId12"/>
    <p:sldLayoutId id="214748432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1688B49-1A45-4920-AB9C-B0D79467B5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1036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00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4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6.wmf"/><Relationship Id="rId4" Type="http://schemas.openxmlformats.org/officeDocument/2006/relationships/image" Target="../media/image18.jpeg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81" y="1796041"/>
            <a:ext cx="2905920" cy="36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321" y="2157481"/>
            <a:ext cx="2871360" cy="36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841" y="2544841"/>
            <a:ext cx="2836800" cy="3651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14" name="Rectangle 7"/>
          <p:cNvSpPr>
            <a:spLocks noChangeArrowheads="1"/>
          </p:cNvSpPr>
          <p:nvPr/>
        </p:nvSpPr>
        <p:spPr bwMode="auto">
          <a:xfrm>
            <a:off x="483841" y="760681"/>
            <a:ext cx="8163360" cy="511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630" tIns="42447" rIns="81630" bIns="42447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defTabSz="407526" hangingPunct="0">
              <a:spcAft>
                <a:spcPts val="1293"/>
              </a:spcAft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r>
              <a:rPr lang="it-IT" altLang="it-IT" sz="2903"/>
              <a:t>Consideriamo una persona che si sposta su una nave in movimento:</a:t>
            </a:r>
          </a:p>
          <a:p>
            <a:pPr defTabSz="407526" hangingPunct="0">
              <a:spcAft>
                <a:spcPts val="1293"/>
              </a:spcAft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endParaRPr lang="it-IT" altLang="it-IT" sz="2903"/>
          </a:p>
          <a:p>
            <a:pPr defTabSz="407526" hangingPunct="0">
              <a:spcAft>
                <a:spcPts val="1293"/>
              </a:spcAft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endParaRPr lang="it-IT" altLang="it-IT" sz="2903"/>
          </a:p>
        </p:txBody>
      </p:sp>
    </p:spTree>
    <p:extLst>
      <p:ext uri="{BB962C8B-B14F-4D97-AF65-F5344CB8AC3E}">
        <p14:creationId xmlns:p14="http://schemas.microsoft.com/office/powerpoint/2010/main" val="26716079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326881" y="10441"/>
            <a:ext cx="8533440" cy="969120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39845" algn="l"/>
                <a:tab pos="745931" algn="l"/>
                <a:tab pos="1153457" algn="l"/>
                <a:tab pos="1560983" algn="l"/>
                <a:tab pos="1968510" algn="l"/>
                <a:tab pos="2376035" algn="l"/>
                <a:tab pos="2782121" algn="l"/>
                <a:tab pos="3191087" algn="l"/>
                <a:tab pos="3598614" algn="l"/>
                <a:tab pos="4006139" algn="l"/>
                <a:tab pos="4412225" algn="l"/>
                <a:tab pos="4821191" algn="l"/>
                <a:tab pos="5228718" algn="l"/>
                <a:tab pos="5634804" algn="l"/>
                <a:tab pos="6042329" algn="l"/>
                <a:tab pos="6451295" algn="l"/>
                <a:tab pos="6858822" algn="l"/>
                <a:tab pos="7264908" algn="l"/>
                <a:tab pos="7673874" algn="l"/>
                <a:tab pos="8081399" algn="l"/>
                <a:tab pos="8487485" algn="l"/>
              </a:tabLst>
            </a:pPr>
            <a:r>
              <a:rPr lang="it-IT" altLang="it-IT" sz="2903">
                <a:solidFill>
                  <a:srgbClr val="006B6B"/>
                </a:solidFill>
                <a:latin typeface="Arial Black" panose="020B0A04020102020204" pitchFamily="34" charset="0"/>
              </a:rPr>
              <a:t>Composizione di spostamenti e velocità</a:t>
            </a: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0481" y="760681"/>
            <a:ext cx="8164800" cy="5110560"/>
          </a:xfrm>
        </p:spPr>
        <p:txBody>
          <a:bodyPr/>
          <a:lstStyle/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r>
              <a:rPr lang="it-IT" altLang="it-IT" smtClean="0"/>
              <a:t>Se un corpo è soggetto a due spostamenti simultanei, lo spostamento complessivo è dato dalla </a:t>
            </a:r>
            <a:r>
              <a:rPr lang="it-IT" altLang="it-IT" smtClean="0">
                <a:solidFill>
                  <a:srgbClr val="DC2300"/>
                </a:solidFill>
              </a:rPr>
              <a:t>somma vettoriale</a:t>
            </a:r>
            <a:r>
              <a:rPr lang="it-IT" altLang="it-IT" smtClean="0"/>
              <a:t> </a:t>
            </a:r>
            <a:r>
              <a:rPr lang="it-IT" altLang="it-IT" smtClean="0">
                <a:solidFill>
                  <a:srgbClr val="DC2300"/>
                </a:solidFill>
              </a:rPr>
              <a:t>dei due spostamenti</a:t>
            </a:r>
            <a:r>
              <a:rPr lang="it-IT" altLang="it-IT" smtClean="0"/>
              <a:t>:</a:t>
            </a:r>
          </a:p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endParaRPr lang="it-IT" altLang="it-IT" smtClean="0"/>
          </a:p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r>
              <a:rPr lang="it-IT" altLang="it-IT" smtClean="0"/>
              <a:t>Per le velocità vale la stessa legge: dividendo la formula per </a:t>
            </a:r>
            <a:r>
              <a:rPr lang="it-IT" altLang="it-IT" smtClean="0">
                <a:latin typeface="Symbol" panose="05050102010706020507" pitchFamily="18" charset="2"/>
              </a:rPr>
              <a:t></a:t>
            </a:r>
            <a:r>
              <a:rPr lang="it-IT" altLang="it-IT" i="1" smtClean="0"/>
              <a:t>t </a:t>
            </a:r>
            <a:r>
              <a:rPr lang="it-IT" altLang="it-IT" smtClean="0"/>
              <a:t>:</a:t>
            </a:r>
          </a:p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endParaRPr lang="it-IT" altLang="it-IT" smtClean="0"/>
          </a:p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endParaRPr lang="it-IT" altLang="it-IT" smtClean="0"/>
          </a:p>
          <a:p>
            <a:pPr algn="just" eaLnBrk="1">
              <a:lnSpc>
                <a:spcPct val="83000"/>
              </a:lnSpc>
              <a:tabLst>
                <a:tab pos="41761" algn="l"/>
                <a:tab pos="449287" algn="l"/>
                <a:tab pos="856813" algn="l"/>
                <a:tab pos="1262899" algn="l"/>
                <a:tab pos="1671865" algn="l"/>
                <a:tab pos="2079391" algn="l"/>
                <a:tab pos="2486917" algn="l"/>
                <a:tab pos="2893003" algn="l"/>
                <a:tab pos="3301969" algn="l"/>
                <a:tab pos="3709495" algn="l"/>
                <a:tab pos="4115581" algn="l"/>
                <a:tab pos="4524547" algn="l"/>
                <a:tab pos="4932073" algn="l"/>
                <a:tab pos="5339599" algn="l"/>
                <a:tab pos="5745685" algn="l"/>
                <a:tab pos="6154651" algn="l"/>
                <a:tab pos="6562177" algn="l"/>
                <a:tab pos="6968263" algn="l"/>
                <a:tab pos="7375789" algn="l"/>
                <a:tab pos="7784755" algn="l"/>
                <a:tab pos="7879796" algn="l"/>
              </a:tabLst>
            </a:pPr>
            <a:r>
              <a:rPr lang="it-IT" altLang="it-IT" smtClean="0"/>
              <a:t>la velocità totale è la </a:t>
            </a:r>
            <a:r>
              <a:rPr lang="it-IT" altLang="it-IT" smtClean="0">
                <a:solidFill>
                  <a:srgbClr val="DC2300"/>
                </a:solidFill>
              </a:rPr>
              <a:t>somma vettoriale delle velocità.</a:t>
            </a:r>
          </a:p>
        </p:txBody>
      </p:sp>
      <p:pic>
        <p:nvPicPr>
          <p:cNvPr id="706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601" y="2073961"/>
            <a:ext cx="2322720" cy="45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066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40" y="3525481"/>
            <a:ext cx="2597760" cy="79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62" name="Line 5"/>
          <p:cNvSpPr>
            <a:spLocks noChangeShapeType="1"/>
          </p:cNvSpPr>
          <p:nvPr/>
        </p:nvSpPr>
        <p:spPr bwMode="auto">
          <a:xfrm>
            <a:off x="4407841" y="3940201"/>
            <a:ext cx="653760" cy="1440"/>
          </a:xfrm>
          <a:prstGeom prst="line">
            <a:avLst/>
          </a:prstGeom>
          <a:noFill/>
          <a:ln w="360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07526" eaLnBrk="0" hangingPunct="0"/>
            <a:endParaRPr lang="it-IT" sz="1633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7066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640" y="3663720"/>
            <a:ext cx="1843200" cy="43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70832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Segnaposto contenuto 3" descr="0421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972616" y="476672"/>
            <a:ext cx="9373546" cy="7103891"/>
          </a:xfrm>
        </p:spPr>
      </p:pic>
    </p:spTree>
    <p:extLst>
      <p:ext uri="{BB962C8B-B14F-4D97-AF65-F5344CB8AC3E}">
        <p14:creationId xmlns:p14="http://schemas.microsoft.com/office/powerpoint/2010/main" val="285595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Segnaposto contenuto 3" descr="0419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-594600"/>
            <a:ext cx="7488831" cy="9084988"/>
          </a:xfrm>
        </p:spPr>
      </p:pic>
    </p:spTree>
    <p:extLst>
      <p:ext uri="{BB962C8B-B14F-4D97-AF65-F5344CB8AC3E}">
        <p14:creationId xmlns:p14="http://schemas.microsoft.com/office/powerpoint/2010/main" val="402692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Segnaposto contenuto 3" descr="0420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5616" y="-560791"/>
            <a:ext cx="6552727" cy="8832277"/>
          </a:xfrm>
        </p:spPr>
      </p:pic>
    </p:spTree>
    <p:extLst>
      <p:ext uri="{BB962C8B-B14F-4D97-AF65-F5344CB8AC3E}">
        <p14:creationId xmlns:p14="http://schemas.microsoft.com/office/powerpoint/2010/main" val="228824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egnaposto contenuto 3" descr="0420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8" b="53197"/>
          <a:stretch/>
        </p:blipFill>
        <p:spPr>
          <a:xfrm>
            <a:off x="1187624" y="476672"/>
            <a:ext cx="6552727" cy="3341719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619672" y="4077072"/>
            <a:ext cx="597666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sz="2800" b="1" smtClean="0">
                <a:solidFill>
                  <a:schemeClr val="bg2"/>
                </a:solidFill>
              </a:rPr>
              <a:t>r</a:t>
            </a:r>
            <a:r>
              <a:rPr lang="it-IT" sz="2800" baseline="-25000" smtClean="0">
                <a:solidFill>
                  <a:schemeClr val="bg2"/>
                </a:solidFill>
              </a:rPr>
              <a:t>PA</a:t>
            </a:r>
            <a:r>
              <a:rPr lang="it-IT" sz="2800" smtClean="0">
                <a:solidFill>
                  <a:schemeClr val="bg2"/>
                </a:solidFill>
              </a:rPr>
              <a:t> = </a:t>
            </a:r>
            <a:r>
              <a:rPr lang="it-IT" sz="2800" b="1" smtClean="0">
                <a:solidFill>
                  <a:schemeClr val="bg2"/>
                </a:solidFill>
              </a:rPr>
              <a:t>r</a:t>
            </a:r>
            <a:r>
              <a:rPr lang="it-IT" sz="2800" baseline="-25000" smtClean="0">
                <a:solidFill>
                  <a:schemeClr val="bg2"/>
                </a:solidFill>
              </a:rPr>
              <a:t>PB</a:t>
            </a:r>
            <a:r>
              <a:rPr lang="it-IT" sz="2800" smtClean="0">
                <a:solidFill>
                  <a:schemeClr val="bg2"/>
                </a:solidFill>
              </a:rPr>
              <a:t> + </a:t>
            </a:r>
            <a:r>
              <a:rPr lang="it-IT" sz="2800" b="1" smtClean="0">
                <a:solidFill>
                  <a:schemeClr val="bg2"/>
                </a:solidFill>
              </a:rPr>
              <a:t>v</a:t>
            </a:r>
            <a:r>
              <a:rPr lang="it-IT" sz="2800" baseline="-25000">
                <a:solidFill>
                  <a:schemeClr val="bg2"/>
                </a:solidFill>
              </a:rPr>
              <a:t>B</a:t>
            </a:r>
            <a:r>
              <a:rPr lang="it-IT" sz="2800" baseline="-25000" smtClean="0">
                <a:solidFill>
                  <a:schemeClr val="bg2"/>
                </a:solidFill>
              </a:rPr>
              <a:t>A</a:t>
            </a:r>
            <a:r>
              <a:rPr lang="it-IT" sz="2800" smtClean="0">
                <a:solidFill>
                  <a:schemeClr val="bg2"/>
                </a:solidFill>
              </a:rPr>
              <a:t> t   </a:t>
            </a:r>
            <a:endParaRPr lang="it-IT" sz="2800">
              <a:solidFill>
                <a:schemeClr val="bg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619672" y="4725144"/>
                <a:ext cx="5976664" cy="73975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sz="28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𝒅𝒓</m:t>
                        </m:r>
                        <m:r>
                          <a:rPr lang="it-IT" sz="2800" b="1" i="1" baseline="-2500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𝑷𝑨</m:t>
                        </m:r>
                      </m:num>
                      <m:den>
                        <m:r>
                          <a:rPr lang="it-IT" sz="28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</m:oMath>
                </a14:m>
                <a:r>
                  <a:rPr lang="it-IT" sz="2800" smtClean="0">
                    <a:solidFill>
                      <a:schemeClr val="bg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b="1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b="1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𝒅𝒓</m:t>
                        </m:r>
                        <m:r>
                          <a:rPr lang="it-IT" sz="2800" b="1" i="1" baseline="-2500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it-IT" sz="2800" b="1" i="1" baseline="-2500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num>
                      <m:den>
                        <m:r>
                          <a:rPr lang="it-IT" sz="2800" b="1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</m:oMath>
                </a14:m>
                <a:r>
                  <a:rPr lang="it-IT" sz="2800" smtClean="0">
                    <a:solidFill>
                      <a:schemeClr val="bg2"/>
                    </a:solidFill>
                  </a:rPr>
                  <a:t> + </a:t>
                </a:r>
                <a:r>
                  <a:rPr lang="it-IT" sz="2800" b="1" smtClean="0">
                    <a:solidFill>
                      <a:schemeClr val="bg2"/>
                    </a:solidFill>
                  </a:rPr>
                  <a:t>v</a:t>
                </a:r>
                <a:r>
                  <a:rPr lang="it-IT" sz="2800" baseline="-25000" smtClean="0">
                    <a:solidFill>
                      <a:schemeClr val="bg2"/>
                    </a:solidFill>
                  </a:rPr>
                  <a:t>BA</a:t>
                </a:r>
                <a:r>
                  <a:rPr lang="it-IT" sz="2800" smtClean="0">
                    <a:solidFill>
                      <a:schemeClr val="bg2"/>
                    </a:solidFill>
                  </a:rPr>
                  <a:t>  </a:t>
                </a:r>
                <a:endParaRPr lang="it-IT" sz="280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725144"/>
                <a:ext cx="5976664" cy="739754"/>
              </a:xfrm>
              <a:prstGeom prst="rect">
                <a:avLst/>
              </a:prstGeom>
              <a:blipFill>
                <a:blip r:embed="rId3"/>
                <a:stretch>
                  <a:fillRect b="-495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1619672" y="5589750"/>
            <a:ext cx="597666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sz="2800" b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it-IT" sz="2800" baseline="-25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2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it-IT" sz="2800" b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it-IT" sz="2800" baseline="-250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sz="2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it-IT" sz="2800" b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it-IT" sz="2800" baseline="-250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it-IT" sz="2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smtClean="0">
                <a:solidFill>
                  <a:schemeClr val="bg2"/>
                </a:solidFill>
              </a:rPr>
              <a:t> </a:t>
            </a:r>
            <a:endParaRPr lang="it-IT" sz="2800">
              <a:solidFill>
                <a:schemeClr val="bg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19672" y="6232129"/>
            <a:ext cx="597666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sz="28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2800" baseline="-250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2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it-IT" sz="2800" b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2800" baseline="-250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sz="2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smtClean="0">
                <a:solidFill>
                  <a:schemeClr val="bg2"/>
                </a:solidFill>
              </a:rPr>
              <a:t> </a:t>
            </a:r>
            <a:endParaRPr lang="it-IT" sz="28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4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2400" smtClean="0"/>
              <a:t>Urto perfettamente anelastico, Sistema di riferimento del CM</a:t>
            </a:r>
          </a:p>
        </p:txBody>
      </p:sp>
      <p:sp>
        <p:nvSpPr>
          <p:cNvPr id="15363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3572B5-EB83-4A66-A6D2-382643D1FC38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pic>
        <p:nvPicPr>
          <p:cNvPr id="15364" name="Picture 2" descr="C:\Users\gabri\Documents\didattica\testi_figure\halliday\cap10\10_05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1" t="21875" r="19363" b="32291"/>
          <a:stretch>
            <a:fillRect/>
          </a:stretch>
        </p:blipFill>
        <p:spPr bwMode="auto">
          <a:xfrm>
            <a:off x="0" y="2214563"/>
            <a:ext cx="3571875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CasellaDiTesto 4"/>
          <p:cNvSpPr txBox="1">
            <a:spLocks noChangeArrowheads="1"/>
          </p:cNvSpPr>
          <p:nvPr/>
        </p:nvSpPr>
        <p:spPr bwMode="auto">
          <a:xfrm>
            <a:off x="214313" y="1214438"/>
            <a:ext cx="87868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Un punto di massa m</a:t>
            </a:r>
            <a:r>
              <a:rPr kumimoji="0" lang="it-IT" altLang="it-IT" sz="20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con velocità v1 urta un punto di massa m</a:t>
            </a:r>
            <a:r>
              <a:rPr kumimoji="0" lang="it-IT" altLang="it-IT" sz="20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inizialmente fermo. Dopo l’urto, i due corpi si muovono attaccati. Calcolare la velocità finale dei due corpi. Nel sistema CM quali sono le velocità dei punti prima dell’urto?</a:t>
            </a: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/>
        </p:nvGraphicFramePr>
        <p:xfrm>
          <a:off x="3571875" y="2400300"/>
          <a:ext cx="49545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Equazione" r:id="rId5" imgW="2463800" imgH="431800" progId="Equation.3">
                  <p:embed/>
                </p:oleObj>
              </mc:Choice>
              <mc:Fallback>
                <p:oleObj name="Equazione" r:id="rId5" imgW="2463800" imgH="431800" progId="Equation.3">
                  <p:embed/>
                  <p:pic>
                    <p:nvPicPr>
                      <p:cNvPr id="153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2400300"/>
                        <a:ext cx="4954588" cy="742950"/>
                      </a:xfrm>
                      <a:prstGeom prst="rect">
                        <a:avLst/>
                      </a:prstGeom>
                      <a:solidFill>
                        <a:srgbClr val="EAEAEA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3"/>
          <p:cNvGraphicFramePr>
            <a:graphicFrameLocks noChangeAspect="1"/>
          </p:cNvGraphicFramePr>
          <p:nvPr/>
        </p:nvGraphicFramePr>
        <p:xfrm>
          <a:off x="3500438" y="3500438"/>
          <a:ext cx="1628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Equazione" r:id="rId7" imgW="787400" imgH="228600" progId="Equation.3">
                  <p:embed/>
                </p:oleObj>
              </mc:Choice>
              <mc:Fallback>
                <p:oleObj name="Equazione" r:id="rId7" imgW="787400" imgH="228600" progId="Equation.3">
                  <p:embed/>
                  <p:pic>
                    <p:nvPicPr>
                      <p:cNvPr id="153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3500438"/>
                        <a:ext cx="1628775" cy="415925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9"/>
          <p:cNvGraphicFramePr>
            <a:graphicFrameLocks noChangeAspect="1"/>
          </p:cNvGraphicFramePr>
          <p:nvPr/>
        </p:nvGraphicFramePr>
        <p:xfrm>
          <a:off x="3500438" y="4429125"/>
          <a:ext cx="41243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Equazione" r:id="rId9" imgW="1993900" imgH="431800" progId="Equation.3">
                  <p:embed/>
                </p:oleObj>
              </mc:Choice>
              <mc:Fallback>
                <p:oleObj name="Equazione" r:id="rId9" imgW="1993900" imgH="431800" progId="Equation.3">
                  <p:embed/>
                  <p:pic>
                    <p:nvPicPr>
                      <p:cNvPr id="1536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429125"/>
                        <a:ext cx="4124325" cy="785813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3500438" y="5429250"/>
          <a:ext cx="44132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9" name="Equazione" r:id="rId11" imgW="2133600" imgH="431800" progId="Equation.3">
                  <p:embed/>
                </p:oleObj>
              </mc:Choice>
              <mc:Fallback>
                <p:oleObj name="Equazione" r:id="rId11" imgW="2133600" imgH="431800" progId="Equation.3">
                  <p:embed/>
                  <p:pic>
                    <p:nvPicPr>
                      <p:cNvPr id="1536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5429250"/>
                        <a:ext cx="4413250" cy="785813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hlink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arentesi graffa chiusa 11"/>
          <p:cNvSpPr/>
          <p:nvPr/>
        </p:nvSpPr>
        <p:spPr>
          <a:xfrm>
            <a:off x="8286750" y="4429125"/>
            <a:ext cx="642938" cy="1785938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371" name="CasellaDiTesto 10"/>
          <p:cNvSpPr txBox="1">
            <a:spLocks noChangeArrowheads="1"/>
          </p:cNvSpPr>
          <p:nvPr/>
        </p:nvSpPr>
        <p:spPr bwMode="auto">
          <a:xfrm>
            <a:off x="6000750" y="3786188"/>
            <a:ext cx="2357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Prima dell’urto</a:t>
            </a:r>
          </a:p>
        </p:txBody>
      </p:sp>
    </p:spTree>
    <p:extLst>
      <p:ext uri="{BB962C8B-B14F-4D97-AF65-F5344CB8AC3E}">
        <p14:creationId xmlns:p14="http://schemas.microsoft.com/office/powerpoint/2010/main" val="150366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140</Words>
  <Application>Microsoft Office PowerPoint</Application>
  <PresentationFormat>Presentazione su schermo (4:3)</PresentationFormat>
  <Paragraphs>19</Paragraphs>
  <Slides>7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4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22" baseType="lpstr">
      <vt:lpstr>Arial</vt:lpstr>
      <vt:lpstr>Arial Black</vt:lpstr>
      <vt:lpstr>Calibri</vt:lpstr>
      <vt:lpstr>Cambria Math</vt:lpstr>
      <vt:lpstr>Lucida Sans Unicode</vt:lpstr>
      <vt:lpstr>Symbol</vt:lpstr>
      <vt:lpstr>Tahoma</vt:lpstr>
      <vt:lpstr>Times New Roman</vt:lpstr>
      <vt:lpstr>Verdana</vt:lpstr>
      <vt:lpstr>Wingdings</vt:lpstr>
      <vt:lpstr>1_Strutturato</vt:lpstr>
      <vt:lpstr>Presentazione vuota</vt:lpstr>
      <vt:lpstr>2_Strutturato</vt:lpstr>
      <vt:lpstr>Sfumature</vt:lpstr>
      <vt:lpstr>Equazione</vt:lpstr>
      <vt:lpstr>Presentazione standard di PowerPoint</vt:lpstr>
      <vt:lpstr>Composizione di spostamenti e velocità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Urto perfettamente anelastico, Sistema di riferimento del CM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Fabrizio Crisafulli</dc:creator>
  <cp:lastModifiedBy>Ferruccio</cp:lastModifiedBy>
  <cp:revision>111</cp:revision>
  <dcterms:created xsi:type="dcterms:W3CDTF">2002-09-16T09:40:28Z</dcterms:created>
  <dcterms:modified xsi:type="dcterms:W3CDTF">2018-05-08T09:29:50Z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Cap1</vt:lpwstr>
  </property>
  <property fmtid="{D5CDD505-2E9C-101B-9397-08002B2CF9AE}" pid="4" name="ArticulateGUID">
    <vt:lpwstr>1A36A2F8-C520-479C-AF55-7827F99676CC</vt:lpwstr>
  </property>
  <property fmtid="{D5CDD505-2E9C-101B-9397-08002B2CF9AE}" pid="5" name="ArticulateProjectFull">
    <vt:lpwstr>C:\Users\pdelvecchio.EDI\Desktop\Sedra\PPT\Capitolo1.ppta</vt:lpwstr>
  </property>
</Properties>
</file>