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64" r:id="rId3"/>
    <p:sldId id="256" r:id="rId4"/>
    <p:sldId id="275" r:id="rId5"/>
    <p:sldId id="274" r:id="rId6"/>
    <p:sldId id="276" r:id="rId7"/>
    <p:sldId id="257" r:id="rId8"/>
    <p:sldId id="259" r:id="rId9"/>
    <p:sldId id="260" r:id="rId10"/>
    <p:sldId id="266" r:id="rId11"/>
    <p:sldId id="263" r:id="rId12"/>
    <p:sldId id="267" r:id="rId13"/>
    <p:sldId id="268" r:id="rId14"/>
    <p:sldId id="271" r:id="rId15"/>
    <p:sldId id="269" r:id="rId16"/>
  </p:sldIdLst>
  <p:sldSz cx="10080625" cy="7559675"/>
  <p:notesSz cx="6794500" cy="9906000"/>
  <p:defaultTextStyle>
    <a:defPPr>
      <a:defRPr lang="en-GB"/>
    </a:defPPr>
    <a:lvl1pPr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101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36">
          <p15:clr>
            <a:srgbClr val="A4A3A4"/>
          </p15:clr>
        </p15:guide>
        <p15:guide id="2" pos="1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9" autoAdjust="0"/>
    <p:restoredTop sz="94660" autoAdjust="0"/>
  </p:normalViewPr>
  <p:slideViewPr>
    <p:cSldViewPr snapToGrid="0">
      <p:cViewPr varScale="1">
        <p:scale>
          <a:sx n="80" d="100"/>
          <a:sy n="80" d="100"/>
        </p:scale>
        <p:origin x="1310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1512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36"/>
        <p:guide pos="188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D5582-F525-461E-AA22-E43CF9B796CE}" type="datetime1">
              <a:rPr lang="it-IT" smtClean="0"/>
              <a:t>02/05/2018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07BC0-12A0-4190-9EA4-EE0266319E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0555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73125" y="1011238"/>
            <a:ext cx="4857750" cy="364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4063" cy="404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6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591851-92FC-445E-8198-CD552CA5BB9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158875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34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11688" cy="37338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05634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46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67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77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1146175" y="1011238"/>
            <a:ext cx="4313238" cy="3644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08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022350" y="5008563"/>
            <a:ext cx="4565650" cy="40465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7CA4C7-959D-4B08-B6BF-03A1E78262C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23710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7CA4C7-959D-4B08-B6BF-03A1E78262CF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60083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552223-B6BA-481D-AFB8-FD3A5F5C8573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altLang="it-IT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157288" y="933450"/>
            <a:ext cx="4352925" cy="336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915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1031875" y="4622800"/>
            <a:ext cx="4608513" cy="37353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lIns="85643" tIns="42821" rIns="85643" bIns="42821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4635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730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01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73938" y="306388"/>
            <a:ext cx="2205037" cy="6542087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55650" y="306388"/>
            <a:ext cx="6465888" cy="6542087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3822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078" y="1237197"/>
            <a:ext cx="7560469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010951-2527-4830-AF25-4F73DC07C059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0408-726B-45BF-B783-B3CC34674FD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24172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EEDBF0-26AA-4F23-8B69-A9C7FDBB1CB2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30871-16D6-425E-BF48-684FC231E1E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9571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793" y="1884670"/>
            <a:ext cx="869453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793" y="5059034"/>
            <a:ext cx="8694539" cy="1653678"/>
          </a:xfrm>
        </p:spPr>
        <p:txBody>
          <a:bodyPr/>
          <a:lstStyle>
            <a:lvl1pPr marL="0" indent="0">
              <a:buNone/>
              <a:defRPr sz="2646"/>
            </a:lvl1pPr>
            <a:lvl2pPr marL="503972" indent="0">
              <a:buNone/>
              <a:defRPr sz="2205"/>
            </a:lvl2pPr>
            <a:lvl3pPr marL="1007943" indent="0">
              <a:buNone/>
              <a:defRPr sz="198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533EF0-4CAF-4B27-BCEF-4537B249543B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31BDC-9468-4C72-A04F-0C3DD206DED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64300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1E3563-1257-4446-A288-DCFF74D7E7BB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CD3AD-6C5D-4AC8-915C-744D13183CB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5072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402483"/>
            <a:ext cx="8694539" cy="1461188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4794" y="1853171"/>
            <a:ext cx="4265014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4794" y="2761381"/>
            <a:ext cx="4265014" cy="406157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317" y="1853171"/>
            <a:ext cx="428601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317" y="2761381"/>
            <a:ext cx="4286016" cy="406157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1228BE-0936-4D07-A5A0-5D2858F5B521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7CAC7-3D81-4445-8DE1-8355A1BBD27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00192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E58802-2ACA-4230-BA85-EE3107B8E096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EA056-446A-4CD8-9181-EBE89D112D0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39125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8850F4-6C9D-412E-8CA6-CFA2A234AF2C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BFDD8-1D69-4E43-9876-E8EC983091D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5737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503978"/>
            <a:ext cx="3251702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016" y="1088454"/>
            <a:ext cx="510331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4794" y="2267902"/>
            <a:ext cx="3251702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A2F85-7349-4CD4-A0DB-5C3DF9024BFE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04C1F-3D03-4196-8E93-C1665C942A4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9045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333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4794" y="503978"/>
            <a:ext cx="3251702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016" y="1088454"/>
            <a:ext cx="5103316" cy="5372269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4794" y="2267902"/>
            <a:ext cx="3251702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0352D1-9D80-4A69-8B7E-895F5B525C23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DEC00-EA1E-4FF1-B3C7-B18D0617DDD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33137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B17895-1414-41F3-8E11-15AD59F37A67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FC352-BCD8-41E2-80BD-7530676C37B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97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2A7370-3292-42B6-B161-6B3494B748DD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FDF8-B7A2-460E-BF77-05D3224B223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33524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FA091B0A-0FAC-49BB-A7B2-9B1D851636F8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416C4029-38C0-4252-B866-0AB55FB2DA0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894065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5124318" y="1763924"/>
            <a:ext cx="4452276" cy="2409647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5124318" y="4341565"/>
            <a:ext cx="4452276" cy="241139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BFD9DD94-70D3-405F-9F28-1FB66527C810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</p:spPr>
        <p:txBody>
          <a:bodyPr/>
          <a:lstStyle>
            <a:lvl1pPr>
              <a:defRPr/>
            </a:lvl1pPr>
          </a:lstStyle>
          <a:p>
            <a:fld id="{E97F2600-4EA2-4DC2-8CFD-2AA223D1182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980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923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55650" y="1152525"/>
            <a:ext cx="4335463" cy="569595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43513" y="1152525"/>
            <a:ext cx="4335462" cy="569595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22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442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93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096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8378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90155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5400675"/>
            <a:ext cx="1800225" cy="175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152525"/>
            <a:ext cx="8823325" cy="569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326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the outline text format</a:t>
            </a:r>
          </a:p>
          <a:p>
            <a:pPr lvl="1"/>
            <a:r>
              <a:rPr lang="en-GB" altLang="it-IT" smtClean="0"/>
              <a:t>Second Outline Level</a:t>
            </a:r>
          </a:p>
          <a:p>
            <a:pPr lvl="2"/>
            <a:r>
              <a:rPr lang="en-GB" altLang="it-IT" smtClean="0"/>
              <a:t>Third Outline Level</a:t>
            </a:r>
          </a:p>
          <a:p>
            <a:pPr lvl="3"/>
            <a:r>
              <a:rPr lang="en-GB" altLang="it-IT" smtClean="0"/>
              <a:t>Fourth Outline Level</a:t>
            </a:r>
          </a:p>
          <a:p>
            <a:pPr lvl="4"/>
            <a:r>
              <a:rPr lang="en-GB" altLang="it-IT" smtClean="0"/>
              <a:t>Fifth Outline Level</a:t>
            </a:r>
          </a:p>
          <a:p>
            <a:pPr lvl="4"/>
            <a:r>
              <a:rPr lang="en-GB" altLang="it-IT" smtClean="0"/>
              <a:t>Sixth Outline Level</a:t>
            </a:r>
          </a:p>
          <a:p>
            <a:pPr lvl="4"/>
            <a:r>
              <a:rPr lang="en-GB" altLang="it-IT" smtClean="0"/>
              <a:t>Seventh Outline Level</a:t>
            </a:r>
          </a:p>
          <a:p>
            <a:pPr lvl="4"/>
            <a:r>
              <a:rPr lang="en-GB" altLang="it-IT" smtClean="0"/>
              <a:t>Eighth Outline Level</a:t>
            </a:r>
          </a:p>
          <a:p>
            <a:pPr lvl="4"/>
            <a:r>
              <a:rPr lang="en-GB" altLang="it-IT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47750" y="306388"/>
            <a:ext cx="7991475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the title text format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8656638" y="6964363"/>
            <a:ext cx="746125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algn="r">
              <a:lnSpc>
                <a:spcPct val="100000"/>
              </a:lnSpc>
            </a:pPr>
            <a:fld id="{98408775-C226-494D-89E9-DE26EC8D1B4B}" type="slidenum">
              <a:rPr lang="it-IT" altLang="it-IT" sz="1200" b="0" i="1">
                <a:latin typeface="Utopia" pitchFamily="16" charset="0"/>
              </a:rPr>
              <a:pPr algn="r">
                <a:lnSpc>
                  <a:spcPct val="100000"/>
                </a:lnSpc>
              </a:pPr>
              <a:t>‹N›</a:t>
            </a:fld>
            <a:endParaRPr lang="it-IT" altLang="it-IT" sz="1200" b="0" i="1">
              <a:latin typeface="Utopia" pitchFamily="16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785813" y="6945313"/>
            <a:ext cx="85058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784225" y="1008063"/>
            <a:ext cx="8505825" cy="1587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2pPr>
      <a:lvl3pPr marL="11430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3pPr>
      <a:lvl4pPr marL="16002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4pPr>
      <a:lvl5pPr marL="20574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5pPr>
      <a:lvl6pPr marL="25146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6pPr>
      <a:lvl7pPr marL="29718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7pPr>
      <a:lvl8pPr marL="34290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8pPr>
      <a:lvl9pPr marL="3886200" indent="-2286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FFFFFF"/>
          </a:solidFill>
          <a:effectDag name="">
            <a:cont type="tree" name="">
              <a:effect ref="fillLine"/>
              <a:outerShdw dist="38100" dir="13500000" algn="br">
                <a:srgbClr val="FFFFFF"/>
              </a:outerShdw>
            </a:cont>
            <a:cont type="tree" name="">
              <a:effect ref="fillLine"/>
              <a:outerShdw dist="38100" dir="2700000" algn="tl">
                <a:srgbClr val="999999"/>
              </a:outerShdw>
            </a:cont>
            <a:effect ref="fillLine"/>
          </a:effectDag>
          <a:latin typeface="Utopia" pitchFamily="16" charset="0"/>
        </a:defRPr>
      </a:lvl9pPr>
    </p:titleStyle>
    <p:bodyStyle>
      <a:lvl1pPr marL="342900" indent="-342900" algn="l" defTabSz="449263" rtl="0" fontAlgn="base" hangingPunct="0">
        <a:lnSpc>
          <a:spcPct val="89000"/>
        </a:lnSpc>
        <a:spcBef>
          <a:spcPct val="0"/>
        </a:spcBef>
        <a:spcAft>
          <a:spcPts val="1063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89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89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89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89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031" y="302737"/>
            <a:ext cx="9072563" cy="1259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031" y="1763925"/>
            <a:ext cx="9072563" cy="498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031" y="6884204"/>
            <a:ext cx="2352146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43"/>
            </a:lvl1pPr>
          </a:lstStyle>
          <a:p>
            <a:fld id="{03F6AE0A-E205-4499-91AA-C8DE1466063C}" type="datetime1">
              <a:rPr lang="it-IT" altLang="it-IT" smtClean="0"/>
              <a:t>02/05/2018</a:t>
            </a:fld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214" y="6884204"/>
            <a:ext cx="3192198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543"/>
            </a:lvl1pPr>
          </a:lstStyle>
          <a:p>
            <a:r>
              <a:rPr lang="it-IT" altLang="it-IT"/>
              <a:t>29/4/2010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448" y="6884204"/>
            <a:ext cx="2352146" cy="524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543"/>
            </a:lvl1pPr>
          </a:lstStyle>
          <a:p>
            <a:fld id="{C4338AEF-501D-4920-8DA1-B190474C207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8541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85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77979" indent="-377979" algn="l" rtl="0" fontAlgn="base">
        <a:spcBef>
          <a:spcPct val="20000"/>
        </a:spcBef>
        <a:spcAft>
          <a:spcPct val="0"/>
        </a:spcAft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fontAlgn="base">
        <a:spcBef>
          <a:spcPct val="20000"/>
        </a:spcBef>
        <a:spcAft>
          <a:spcPct val="0"/>
        </a:spcAft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rtl="0" fontAlgn="base">
        <a:spcBef>
          <a:spcPct val="20000"/>
        </a:spcBef>
        <a:spcAft>
          <a:spcPct val="0"/>
        </a:spcAft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rtl="0" fontAlgn="base">
        <a:spcBef>
          <a:spcPct val="20000"/>
        </a:spcBef>
        <a:spcAft>
          <a:spcPct val="0"/>
        </a:spcAft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rtl="0" fontAlgn="base">
        <a:spcBef>
          <a:spcPct val="20000"/>
        </a:spcBef>
        <a:spcAft>
          <a:spcPct val="0"/>
        </a:spcAft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3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jpe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7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03287" y="3788682"/>
            <a:ext cx="8410574" cy="133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0"/>
              <a:t>Slides scelte e rielaborate da: </a:t>
            </a:r>
            <a:endParaRPr lang="it-IT" b="0" smtClean="0"/>
          </a:p>
          <a:p>
            <a:r>
              <a:rPr lang="it-IT" b="0" smtClean="0"/>
              <a:t>sito </a:t>
            </a:r>
            <a:r>
              <a:rPr lang="it-IT" b="0"/>
              <a:t>web </a:t>
            </a:r>
            <a:r>
              <a:rPr lang="it-IT" b="0" smtClean="0"/>
              <a:t>Zanichelli</a:t>
            </a:r>
          </a:p>
          <a:p>
            <a:r>
              <a:rPr lang="it-IT" b="0" smtClean="0"/>
              <a:t>sito web Edises</a:t>
            </a:r>
            <a:endParaRPr lang="it-IT" b="0"/>
          </a:p>
          <a:p>
            <a:r>
              <a:rPr lang="it-IT" b="0" smtClean="0"/>
              <a:t>http</a:t>
            </a:r>
            <a:r>
              <a:rPr lang="it-IT" b="0"/>
              <a:t>://www.pd.infn.it/~fgaspari/lezioni_informatica/ </a:t>
            </a: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903287" y="1258888"/>
            <a:ext cx="7993063" cy="701675"/>
          </a:xfrm>
          <a:prstGeom prst="rect">
            <a:avLst/>
          </a:prstGeom>
          <a:ln/>
        </p:spPr>
        <p:txBody>
          <a:bodyPr/>
          <a:lstStyle>
            <a:lvl1pPr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 kern="1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2pPr>
            <a:lvl3pPr marL="11430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3pPr>
            <a:lvl4pPr marL="16002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4pPr>
            <a:lvl5pPr marL="20574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5pPr>
            <a:lvl6pPr marL="25146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6pPr>
            <a:lvl7pPr marL="29718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7pPr>
            <a:lvl8pPr marL="34290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8pPr>
            <a:lvl9pPr marL="3886200" indent="-228600" algn="ctr" defTabSz="449263" rtl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Utopia" pitchFamily="16" charset="0"/>
              </a:defRPr>
            </a:lvl9pPr>
          </a:lstStyle>
          <a:p>
            <a:pPr algn="l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b="0" smtClean="0">
                <a:solidFill>
                  <a:srgbClr val="B80047"/>
                </a:solidFill>
                <a:effectLst/>
              </a:rPr>
              <a:t>Quantità di moto</a:t>
            </a:r>
          </a:p>
          <a:p>
            <a:pPr algn="l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b="0" smtClean="0">
                <a:solidFill>
                  <a:srgbClr val="B80047"/>
                </a:solidFill>
                <a:effectLst/>
              </a:rPr>
              <a:t>e conservazione della quantità di moto</a:t>
            </a:r>
            <a:endParaRPr lang="it-IT" altLang="it-IT" b="0">
              <a:solidFill>
                <a:srgbClr val="B80047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10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Conservazione della quantità di moto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FF0000"/>
                </a:solidFill>
              </a:rPr>
              <a:t>il principio di conservazione della quantità di moto è uno dei principi fondamentali della Fisica</a:t>
            </a:r>
          </a:p>
          <a:p>
            <a:pPr marL="576262" lvl="1" indent="0">
              <a:buClr>
                <a:srgbClr val="00AE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FF0000"/>
                </a:solidFill>
              </a:rPr>
              <a:t>la sua validità è generale, sussiste cioè qualunque sia il numero di particelle che si considerano, purché interagenti esclusivamente tra loro, costituenti quindi un sistema isolato</a:t>
            </a:r>
          </a:p>
          <a:p>
            <a:pPr marL="576262" lvl="1" indent="0">
              <a:buClr>
                <a:srgbClr val="FF6633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0000FF"/>
                </a:solidFill>
              </a:rPr>
              <a:t>non si conoscono violazioni a questo principio</a:t>
            </a:r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200" b="1"/>
          </a:p>
          <a:p>
            <a:pPr marL="576262" lvl="1" indent="0">
              <a:buClr>
                <a:srgbClr val="CCCC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333366"/>
                </a:solidFill>
              </a:rPr>
              <a:t>abbiamo dedotto la conservazione della quantità di moto dal principio di azione e reazione, ma è possibile fare il viceversa</a:t>
            </a:r>
            <a:r>
              <a:rPr lang="it-IT" altLang="it-IT" b="1"/>
              <a:t>: </a:t>
            </a:r>
          </a:p>
          <a:p>
            <a:pPr marL="1079500" lvl="2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i due principi sono uno conseguenza dell'altro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1" dur="1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5" dur="10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0" dur="10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10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06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81575" y="-1"/>
            <a:ext cx="5189852" cy="76295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409575" y="723900"/>
            <a:ext cx="4339650" cy="102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latin typeface="+mn-lt"/>
              </a:rPr>
              <a:t>...e se il sistema di punti</a:t>
            </a:r>
          </a:p>
          <a:p>
            <a:r>
              <a:rPr lang="it-IT" smtClean="0">
                <a:latin typeface="+mn-lt"/>
              </a:rPr>
              <a:t>interagisce anche con </a:t>
            </a:r>
          </a:p>
          <a:p>
            <a:r>
              <a:rPr lang="it-IT" smtClean="0">
                <a:latin typeface="+mn-lt"/>
              </a:rPr>
              <a:t>corpi esterni al sistema</a:t>
            </a:r>
            <a:r>
              <a:rPr lang="it-IT" smtClean="0"/>
              <a:t>?</a:t>
            </a:r>
            <a:endParaRPr lang="it-IT"/>
          </a:p>
        </p:txBody>
      </p:sp>
      <p:pic>
        <p:nvPicPr>
          <p:cNvPr id="4" name="Picture 3" descr="C:\Documents and Settings\a\Documenti\SemQdiMoto\sistisolat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095500"/>
            <a:ext cx="5147496" cy="262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6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4507" y="302737"/>
            <a:ext cx="9071610" cy="262489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495223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>
                <a:latin typeface="Courier New" panose="02070309020205020404" pitchFamily="49" charset="0"/>
                <a:cs typeface="Courier New" panose="02070309020205020404" pitchFamily="49" charset="0"/>
              </a:rPr>
              <a:t>Forze interne ed esterne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815465"/>
            <a:ext cx="10080625" cy="508051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33261" rIns="0" bIns="0" numCol="1" anchor="t" anchorCtr="0" compatLnSpc="1">
            <a:prstTxWarp prst="textNoShape">
              <a:avLst/>
            </a:prstTxWarp>
          </a:bodyPr>
          <a:lstStyle/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per distinguere il contributo delle forze indichiamo con   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forza di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su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    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 baseline="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la risultante delle </a:t>
            </a:r>
            <a:r>
              <a:rPr lang="it-IT" altLang="it-IT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forze interne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agenti sul punto </a:t>
            </a:r>
            <a:r>
              <a:rPr lang="it-IT" altLang="it-IT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i-esimo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 baseline="3300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la risultante delle </a:t>
            </a:r>
            <a:r>
              <a:rPr lang="it-IT" altLang="it-IT" sz="2000" b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forze esterne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agenti sul punto </a:t>
            </a:r>
            <a:r>
              <a:rPr lang="it-IT" altLang="it-IT" sz="20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i-esimo</a:t>
            </a: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>
              <a:lnSpc>
                <a:spcPct val="150000"/>
              </a:lnSpc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la forza totale agente sul punto i-esimo sarà allora:  </a:t>
            </a:r>
          </a:p>
          <a:p>
            <a:pPr marL="475973" indent="-356980" defTabSz="495223">
              <a:buFontTx/>
              <a:buChar char="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 b="1"/>
          </a:p>
        </p:txBody>
      </p:sp>
      <p:graphicFrame>
        <p:nvGraphicFramePr>
          <p:cNvPr id="33798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54208848"/>
              </p:ext>
            </p:extLst>
          </p:nvPr>
        </p:nvGraphicFramePr>
        <p:xfrm>
          <a:off x="3998459" y="2334542"/>
          <a:ext cx="1823422" cy="1046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4" imgW="774360" imgH="444240" progId="Equation.3">
                  <p:embed/>
                </p:oleObj>
              </mc:Choice>
              <mc:Fallback>
                <p:oleObj name="Equation" r:id="rId4" imgW="774360" imgH="444240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459" y="2334542"/>
                        <a:ext cx="1823422" cy="10464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872411907"/>
              </p:ext>
            </p:extLst>
          </p:nvPr>
        </p:nvGraphicFramePr>
        <p:xfrm>
          <a:off x="3948113" y="5859463"/>
          <a:ext cx="18796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zione" r:id="rId6" imgW="825480" imgH="241200" progId="Equation.3">
                  <p:embed/>
                </p:oleObj>
              </mc:Choice>
              <mc:Fallback>
                <p:oleObj name="Equazione" r:id="rId6" imgW="825480" imgH="241200" progId="Equation.3">
                  <p:embed/>
                  <p:pic>
                    <p:nvPicPr>
                      <p:cNvPr id="338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5859463"/>
                        <a:ext cx="18796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968710"/>
              </p:ext>
            </p:extLst>
          </p:nvPr>
        </p:nvGraphicFramePr>
        <p:xfrm>
          <a:off x="4067175" y="3952875"/>
          <a:ext cx="1709738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zione" r:id="rId8" imgW="736560" imgH="431640" progId="Equation.3">
                  <p:embed/>
                </p:oleObj>
              </mc:Choice>
              <mc:Fallback>
                <p:oleObj name="Equazione" r:id="rId8" imgW="736560" imgH="431640" progId="Equation.3">
                  <p:embed/>
                  <p:pic>
                    <p:nvPicPr>
                      <p:cNvPr id="3380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952875"/>
                        <a:ext cx="1709738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0400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285750" y="810577"/>
            <a:ext cx="9648825" cy="2451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marL="431800" indent="-32385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63600" indent="-287338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18993" indent="0" defTabSz="495223" hangingPunct="1">
              <a:lnSpc>
                <a:spcPct val="150000"/>
              </a:lnSpc>
              <a:buClrTx/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 consideriamo la forza che il punto P</a:t>
            </a:r>
            <a:r>
              <a:rPr lang="it-IT" altLang="it-IT" sz="2000" baseline="-33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esercita sul punto P</a:t>
            </a:r>
            <a:r>
              <a:rPr lang="it-IT" altLang="it-IT" sz="2000" baseline="-33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it-IT" altLang="it-IT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dal principio di azione-reazione </a:t>
            </a:r>
            <a:r>
              <a:rPr lang="it-IT" altLang="it-IT" sz="200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ricaviamo</a:t>
            </a: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75973" indent="-356980" defTabSz="495223" hangingPunct="1">
              <a:lnSpc>
                <a:spcPct val="15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200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8993" indent="0" defTabSz="495223" hangingPunct="1">
              <a:lnSpc>
                <a:spcPct val="150000"/>
              </a:lnSpc>
              <a:buClrTx/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475973" indent="-356980" defTabSz="495223" hangingPunct="1">
              <a:lnSpc>
                <a:spcPct val="150000"/>
              </a:lnSpc>
              <a:buClrTx/>
              <a:buSzTx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</a:t>
            </a:r>
            <a:r>
              <a:rPr lang="it-IT" altLang="it-IT" sz="200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ogni istante la risultante di tutte le forze interne agenti in un </a:t>
            </a:r>
            <a:r>
              <a:rPr lang="it-IT" altLang="it-IT" sz="2000" smtClean="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sistema di punti materiali </a:t>
            </a:r>
            <a:r>
              <a:rPr lang="it-IT" altLang="it-IT" sz="2000">
                <a:solidFill>
                  <a:srgbClr val="FF33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è nulla</a:t>
            </a:r>
          </a:p>
          <a:p>
            <a:pPr marL="951946" lvl="1" indent="-316733" defTabSz="495223" hangingPunct="1">
              <a:lnSpc>
                <a:spcPct val="100000"/>
              </a:lnSpc>
              <a:buClr>
                <a:srgbClr val="B80047"/>
              </a:buClr>
              <a:buSzTx/>
              <a:buFont typeface="Dingbats" pitchFamily="1" charset="2"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  <a:p>
            <a:pPr marL="951946" lvl="1" indent="-316733" defTabSz="495223" hangingPunct="1">
              <a:lnSpc>
                <a:spcPct val="100000"/>
              </a:lnSpc>
              <a:buClr>
                <a:srgbClr val="B80047"/>
              </a:buClr>
              <a:buSzTx/>
              <a:buFont typeface="Dingbats" pitchFamily="1" charset="2"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  <a:p>
            <a:pPr marL="475973" indent="-356980" defTabSz="495223" hangingPunct="1">
              <a:lnSpc>
                <a:spcPct val="100000"/>
              </a:lnSpc>
              <a:buClrTx/>
              <a:buSzTx/>
              <a:buFontTx/>
              <a:buChar char="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>
              <a:solidFill>
                <a:srgbClr val="000000"/>
              </a:solidFill>
            </a:endParaRP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388949"/>
              </p:ext>
            </p:extLst>
          </p:nvPr>
        </p:nvGraphicFramePr>
        <p:xfrm>
          <a:off x="4433887" y="1859269"/>
          <a:ext cx="12128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9" name="Equation" r:id="rId4" imgW="609480" imgH="241200" progId="Equation.3">
                  <p:embed/>
                </p:oleObj>
              </mc:Choice>
              <mc:Fallback>
                <p:oleObj name="Equation" r:id="rId4" imgW="609480" imgH="241200" progId="Equation.3">
                  <p:embed/>
                  <p:pic>
                    <p:nvPicPr>
                      <p:cNvPr id="3380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7" y="1859269"/>
                        <a:ext cx="12128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504507" y="302737"/>
            <a:ext cx="9071610" cy="262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85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503972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1007943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511915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2015886" algn="ctr" rtl="0" fontAlgn="base">
              <a:spcBef>
                <a:spcPct val="0"/>
              </a:spcBef>
              <a:spcAft>
                <a:spcPct val="0"/>
              </a:spcAft>
              <a:defRPr sz="485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defTabSz="495223" hangingPunct="1">
              <a:lnSpc>
                <a:spcPct val="100000"/>
              </a:lnSpc>
              <a:buClrTx/>
              <a:buSzTx/>
              <a:buFontTx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Forze interne ed esterne</a:t>
            </a:r>
          </a:p>
        </p:txBody>
      </p:sp>
      <p:graphicFrame>
        <p:nvGraphicFramePr>
          <p:cNvPr id="20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086763593"/>
              </p:ext>
            </p:extLst>
          </p:nvPr>
        </p:nvGraphicFramePr>
        <p:xfrm>
          <a:off x="3444356" y="2628874"/>
          <a:ext cx="3061220" cy="1010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0" name="Equazione" r:id="rId6" imgW="1346040" imgH="444240" progId="Equation.3">
                  <p:embed/>
                </p:oleObj>
              </mc:Choice>
              <mc:Fallback>
                <p:oleObj name="Equazione" r:id="rId6" imgW="1346040" imgH="444240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356" y="2628874"/>
                        <a:ext cx="3061220" cy="10109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808416715"/>
              </p:ext>
            </p:extLst>
          </p:nvPr>
        </p:nvGraphicFramePr>
        <p:xfrm>
          <a:off x="2936875" y="5952342"/>
          <a:ext cx="4824413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quazione" r:id="rId8" imgW="2234880" imgH="431640" progId="Equation.3">
                  <p:embed/>
                </p:oleObj>
              </mc:Choice>
              <mc:Fallback>
                <p:oleObj name="Equazione" r:id="rId8" imgW="2234880" imgH="43164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5952342"/>
                        <a:ext cx="4824413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285750" y="5325869"/>
            <a:ext cx="8329642" cy="62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89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defTabSz="449725">
              <a:lnSpc>
                <a:spcPct val="89000"/>
              </a:lnSpc>
              <a:buClr>
                <a:srgbClr val="FF3366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la somma di tutte le forze agenti risulta allora:</a:t>
            </a:r>
          </a:p>
        </p:txBody>
      </p:sp>
    </p:spTree>
    <p:extLst>
      <p:ext uri="{BB962C8B-B14F-4D97-AF65-F5344CB8AC3E}">
        <p14:creationId xmlns:p14="http://schemas.microsoft.com/office/powerpoint/2010/main" val="13461637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338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4031" y="302737"/>
            <a:ext cx="9072563" cy="430688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495223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2400" b="1"/>
              <a:t>Dinamica dei sistemi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4030" y="973350"/>
            <a:ext cx="8468519" cy="379867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33261" rIns="0" bIns="0" numCol="1" anchor="t" anchorCtr="0" compatLnSpc="1">
            <a:prstTxWarp prst="textNoShape">
              <a:avLst/>
            </a:prstTxWarp>
          </a:bodyPr>
          <a:lstStyle/>
          <a:p>
            <a:pPr marL="118993" indent="0" defTabSz="495223">
              <a:buSzPct val="45000"/>
              <a:buNone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l'equazione del moto del punto P</a:t>
            </a:r>
            <a:r>
              <a:rPr lang="it-IT" altLang="it-IT" sz="2000" b="1" baseline="-3300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it-IT" altLang="it-IT" sz="2000" b="1">
                <a:latin typeface="Courier New" panose="02070309020205020404" pitchFamily="49" charset="0"/>
                <a:cs typeface="Courier New" panose="02070309020205020404" pitchFamily="49" charset="0"/>
              </a:rPr>
              <a:t> è:</a:t>
            </a:r>
          </a:p>
          <a:p>
            <a:pPr marL="475973" indent="-356980" defTabSz="495223">
              <a:buFontTx/>
              <a:buChar char="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endParaRPr lang="it-IT" altLang="it-IT" sz="1764" b="1"/>
          </a:p>
        </p:txBody>
      </p:sp>
      <p:graphicFrame>
        <p:nvGraphicFramePr>
          <p:cNvPr id="37898" name="Object 10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55699578"/>
              </p:ext>
            </p:extLst>
          </p:nvPr>
        </p:nvGraphicFramePr>
        <p:xfrm>
          <a:off x="3268676" y="1484946"/>
          <a:ext cx="3027349" cy="977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0" name="Equazione" r:id="rId4" imgW="1218960" imgH="393480" progId="Equation.3">
                  <p:embed/>
                </p:oleObj>
              </mc:Choice>
              <mc:Fallback>
                <p:oleObj name="Equazione" r:id="rId4" imgW="1218960" imgH="393480" progId="Equation.3">
                  <p:embed/>
                  <p:pic>
                    <p:nvPicPr>
                      <p:cNvPr id="378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676" y="1484946"/>
                        <a:ext cx="3027349" cy="9774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504030" y="2693759"/>
            <a:ext cx="8329642" cy="62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89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defTabSz="449725">
              <a:lnSpc>
                <a:spcPct val="89000"/>
              </a:lnSpc>
              <a:buClr>
                <a:srgbClr val="FF3366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la somma di tutte le forze agenti </a:t>
            </a:r>
            <a:r>
              <a:rPr lang="it-IT" altLang="it-IT">
                <a:solidFill>
                  <a:srgbClr val="000000"/>
                </a:solidFill>
                <a:latin typeface="Courier New" panose="02070309020205020404" pitchFamily="49" charset="0"/>
              </a:rPr>
              <a:t>risulta</a:t>
            </a:r>
            <a:r>
              <a:rPr lang="it-IT" altLang="it-IT" sz="1984">
                <a:solidFill>
                  <a:srgbClr val="000000"/>
                </a:solidFill>
                <a:latin typeface="Courier New" panose="02070309020205020404" pitchFamily="49" charset="0"/>
              </a:rPr>
              <a:t> allora:</a:t>
            </a:r>
          </a:p>
        </p:txBody>
      </p:sp>
      <p:graphicFrame>
        <p:nvGraphicFramePr>
          <p:cNvPr id="37900" name="Object 1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21731315"/>
              </p:ext>
            </p:extLst>
          </p:nvPr>
        </p:nvGraphicFramePr>
        <p:xfrm>
          <a:off x="2608263" y="3263900"/>
          <a:ext cx="48923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1" name="Equazione" r:id="rId6" imgW="2158920" imgH="431640" progId="Equation.3">
                  <p:embed/>
                </p:oleObj>
              </mc:Choice>
              <mc:Fallback>
                <p:oleObj name="Equazione" r:id="rId6" imgW="2158920" imgH="43164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8263" y="3263900"/>
                        <a:ext cx="48923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504030" y="5822721"/>
            <a:ext cx="9072564" cy="122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algn="ctr" defTabSz="449725">
              <a:lnSpc>
                <a:spcPct val="89000"/>
              </a:lnSpc>
              <a:spcBef>
                <a:spcPts val="290"/>
              </a:spcBef>
              <a:spcAft>
                <a:spcPts val="135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 ogni istante la </a:t>
            </a:r>
            <a:r>
              <a:rPr lang="it-IT" altLang="it-IT" u="sng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risultante di tutte le forze esterne</a:t>
            </a: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agenti su un sistema materiale è uguale alla derivata rispetto al tempo della </a:t>
            </a:r>
            <a:r>
              <a:rPr lang="it-IT" altLang="it-IT" u="sng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quantità di moto totale</a:t>
            </a:r>
            <a:r>
              <a:rPr lang="it-IT" altLang="it-IT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del sistema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842173"/>
              </p:ext>
            </p:extLst>
          </p:nvPr>
        </p:nvGraphicFramePr>
        <p:xfrm>
          <a:off x="4106863" y="4465638"/>
          <a:ext cx="1524000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2" name="Equazione" r:id="rId8" imgW="583920" imgH="393480" progId="Equation.3">
                  <p:embed/>
                </p:oleObj>
              </mc:Choice>
              <mc:Fallback>
                <p:oleObj name="Equazione" r:id="rId8" imgW="583920" imgH="393480" progId="Equation.3">
                  <p:embed/>
                  <p:pic>
                    <p:nvPicPr>
                      <p:cNvPr id="3790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4465638"/>
                        <a:ext cx="1524000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542755" y="4575118"/>
            <a:ext cx="4306095" cy="76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92113" indent="-293688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6638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50975" indent="-206375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66900" indent="-207963" defTabSz="407988"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241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813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385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95700" indent="-207963" defTabSz="407988" fontAlgn="base">
              <a:spcBef>
                <a:spcPct val="0"/>
              </a:spcBef>
              <a:spcAft>
                <a:spcPct val="0"/>
              </a:spcAft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08494" lvl="1" indent="0" algn="ctr" defTabSz="449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mtClean="0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Prima equazione </a:t>
            </a:r>
          </a:p>
          <a:p>
            <a:pPr marL="108494" lvl="1" indent="0" algn="ctr" defTabSz="449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tabLst>
                <a:tab pos="724459" algn="l"/>
                <a:tab pos="1447169" algn="l"/>
                <a:tab pos="2171628" algn="l"/>
                <a:tab pos="2896087" algn="l"/>
                <a:tab pos="3618796" algn="l"/>
                <a:tab pos="4343255" algn="l"/>
                <a:tab pos="5065965" algn="l"/>
                <a:tab pos="5790424" algn="l"/>
                <a:tab pos="6514883" algn="l"/>
                <a:tab pos="7237592" algn="l"/>
                <a:tab pos="7962051" algn="l"/>
              </a:tabLst>
            </a:pPr>
            <a:r>
              <a:rPr lang="it-IT" altLang="it-IT" smtClean="0">
                <a:solidFill>
                  <a:srgbClr val="FF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cardinale della dinamica</a:t>
            </a:r>
            <a:endParaRPr lang="it-IT" altLang="it-IT">
              <a:solidFill>
                <a:srgbClr val="FF33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33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smtClean="0">
                <a:solidFill>
                  <a:srgbClr val="B80047"/>
                </a:solidFill>
                <a:effectLst/>
              </a:rPr>
              <a:t>Quantità di moto</a:t>
            </a:r>
            <a:endParaRPr lang="it-IT" altLang="it-IT">
              <a:solidFill>
                <a:srgbClr val="B80047"/>
              </a:solidFill>
              <a:effectLst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 smtClean="0">
                <a:solidFill>
                  <a:srgbClr val="FF3333"/>
                </a:solidFill>
              </a:rPr>
              <a:t>quantità di moto</a:t>
            </a:r>
            <a:r>
              <a:rPr lang="it-IT" altLang="it-IT" b="1" smtClean="0"/>
              <a:t> di una particella di massa </a:t>
            </a:r>
            <a:r>
              <a:rPr lang="it-IT" altLang="it-IT" b="1" smtClean="0">
                <a:solidFill>
                  <a:srgbClr val="000080"/>
                </a:solidFill>
              </a:rPr>
              <a:t>m</a:t>
            </a:r>
            <a:r>
              <a:rPr lang="it-IT" altLang="it-IT" b="1" smtClean="0"/>
              <a:t> che si muove con velocità </a:t>
            </a:r>
            <a:r>
              <a:rPr lang="it-IT" altLang="it-IT" b="1" smtClean="0">
                <a:solidFill>
                  <a:srgbClr val="000080"/>
                </a:solidFill>
              </a:rPr>
              <a:t>v</a:t>
            </a:r>
            <a:r>
              <a:rPr lang="it-IT" altLang="it-IT" b="1" smtClean="0"/>
              <a:t>: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b="1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3288" y="5924550"/>
            <a:ext cx="8134350" cy="62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 marL="863600" indent="-2873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576262" lvl="2" indent="0">
              <a:lnSpc>
                <a:spcPct val="89000"/>
              </a:lnSpc>
              <a:buClr>
                <a:srgbClr val="3DEB3D"/>
              </a:buClr>
            </a:pPr>
            <a:r>
              <a:rPr lang="it-IT" altLang="it-IT" sz="2200">
                <a:solidFill>
                  <a:srgbClr val="DC2300"/>
                </a:solidFill>
                <a:latin typeface="Courier New" panose="02070309020205020404" pitchFamily="49" charset="0"/>
              </a:rPr>
              <a:t>nel caso in cui non ci sia una forza agente </a:t>
            </a:r>
            <a:r>
              <a:rPr lang="it-IT" altLang="it-IT" sz="2800" i="1">
                <a:solidFill>
                  <a:srgbClr val="DC2300"/>
                </a:solidFill>
                <a:latin typeface="Courier New" panose="02070309020205020404" pitchFamily="49" charset="0"/>
              </a:rPr>
              <a:t>p</a:t>
            </a:r>
            <a:r>
              <a:rPr lang="it-IT" altLang="it-IT" sz="2200" smtClean="0">
                <a:solidFill>
                  <a:srgbClr val="DC2300"/>
                </a:solidFill>
                <a:latin typeface="Courier New" panose="02070309020205020404" pitchFamily="49" charset="0"/>
              </a:rPr>
              <a:t> </a:t>
            </a:r>
            <a:r>
              <a:rPr lang="it-IT" altLang="it-IT" sz="2200">
                <a:solidFill>
                  <a:srgbClr val="DC2300"/>
                </a:solidFill>
                <a:latin typeface="Courier New" panose="02070309020205020404" pitchFamily="49" charset="0"/>
              </a:rPr>
              <a:t>rimane costante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047750" y="3607375"/>
            <a:ext cx="8145463" cy="62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107950" lvl="1" indent="0">
              <a:lnSpc>
                <a:spcPct val="89000"/>
              </a:lnSpc>
              <a:buClr>
                <a:srgbClr val="FF3333"/>
              </a:buClr>
            </a:pPr>
            <a:r>
              <a:rPr lang="it-IT" altLang="it-IT" sz="2200" smtClean="0">
                <a:latin typeface="Courier New" panose="02070309020205020404" pitchFamily="49" charset="0"/>
              </a:rPr>
              <a:t>Se m e’ costante possiamo riscrivere la </a:t>
            </a:r>
            <a:r>
              <a:rPr lang="it-IT" altLang="it-IT" sz="2200" smtClean="0">
                <a:solidFill>
                  <a:srgbClr val="2323DC"/>
                </a:solidFill>
                <a:latin typeface="Courier New" panose="02070309020205020404" pitchFamily="49" charset="0"/>
              </a:rPr>
              <a:t>seconda legge della dinamica</a:t>
            </a:r>
            <a:r>
              <a:rPr lang="it-IT" altLang="it-IT" sz="2200" smtClean="0">
                <a:latin typeface="Courier New" panose="02070309020205020404" pitchFamily="49" charset="0"/>
              </a:rPr>
              <a:t> mediante la quantità di moto:</a:t>
            </a:r>
          </a:p>
          <a:p>
            <a:pPr marL="1828800" lvl="4" indent="0">
              <a:lnSpc>
                <a:spcPct val="89000"/>
              </a:lnSpc>
              <a:buClr>
                <a:srgbClr val="FF3333"/>
              </a:buClr>
            </a:pPr>
            <a:endParaRPr lang="it-IT" altLang="it-IT" sz="2200">
              <a:latin typeface="Courier New" panose="02070309020205020404" pitchFamily="49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812800" y="2765425"/>
            <a:ext cx="7858125" cy="62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 marL="863600" indent="-2873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576262" lvl="2" indent="0">
              <a:lnSpc>
                <a:spcPct val="89000"/>
              </a:lnSpc>
              <a:buClr>
                <a:srgbClr val="EB613D"/>
              </a:buClr>
            </a:pPr>
            <a:r>
              <a:rPr lang="it-IT" altLang="it-IT" sz="2200">
                <a:latin typeface="Courier New" panose="02070309020205020404" pitchFamily="49" charset="0"/>
              </a:rPr>
              <a:t>è un </a:t>
            </a:r>
            <a:r>
              <a:rPr lang="it-IT" altLang="it-IT" sz="2200">
                <a:solidFill>
                  <a:srgbClr val="0066CC"/>
                </a:solidFill>
                <a:latin typeface="Courier New" panose="02070309020205020404" pitchFamily="49" charset="0"/>
              </a:rPr>
              <a:t>vettore</a:t>
            </a:r>
            <a:r>
              <a:rPr lang="it-IT" altLang="it-IT" sz="2200">
                <a:latin typeface="Courier New" panose="02070309020205020404" pitchFamily="49" charset="0"/>
              </a:rPr>
              <a:t> la cui direzione e il cui verso sono quelli del vettore velocità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863429" y="1789162"/>
            <a:ext cx="2214068" cy="7762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400" i="1" smtClean="0">
                <a:latin typeface="+mn-lt"/>
              </a:rPr>
              <a:t>p </a:t>
            </a:r>
            <a:r>
              <a:rPr lang="it-IT" sz="4400" b="0" i="1" smtClean="0">
                <a:latin typeface="+mn-lt"/>
              </a:rPr>
              <a:t>= m</a:t>
            </a:r>
            <a:r>
              <a:rPr lang="it-IT" sz="4400" i="1" smtClean="0">
                <a:latin typeface="+mn-lt"/>
              </a:rPr>
              <a:t>v</a:t>
            </a:r>
            <a:endParaRPr lang="it-IT" sz="4400" i="1">
              <a:latin typeface="+mn-lt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140660" y="4716877"/>
            <a:ext cx="1665841" cy="5897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i="1">
                <a:latin typeface="+mn-lt"/>
              </a:rPr>
              <a:t>F</a:t>
            </a:r>
            <a:r>
              <a:rPr lang="it-IT" sz="3200" i="1" smtClean="0">
                <a:latin typeface="+mn-lt"/>
              </a:rPr>
              <a:t> </a:t>
            </a:r>
            <a:r>
              <a:rPr lang="it-IT" sz="3200" b="0" i="1" smtClean="0">
                <a:latin typeface="+mn-lt"/>
              </a:rPr>
              <a:t>= m</a:t>
            </a:r>
            <a:r>
              <a:rPr lang="it-IT" sz="3200" i="1">
                <a:latin typeface="+mn-lt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5146651" y="4523525"/>
                <a:ext cx="1557478" cy="918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𝒗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it-IT" sz="3200" b="0">
                  <a:latin typeface="+mn-lt"/>
                </a:endParaRPr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651" y="4523525"/>
                <a:ext cx="1557478" cy="9185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sellaDiTesto 16"/>
              <p:cNvSpPr txBox="1"/>
              <p:nvPr/>
            </p:nvSpPr>
            <p:spPr>
              <a:xfrm>
                <a:off x="6855486" y="4536437"/>
                <a:ext cx="1198149" cy="9185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it-IT" sz="3200" b="0">
                  <a:latin typeface="+mn-lt"/>
                </a:endParaRPr>
              </a:p>
            </p:txBody>
          </p:sp>
        </mc:Choice>
        <mc:Fallback xmlns="">
          <p:sp>
            <p:nvSpPr>
              <p:cNvPr id="17" name="CasellaDiTes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5486" y="4536437"/>
                <a:ext cx="1198149" cy="9185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66750" y="666750"/>
            <a:ext cx="8886825" cy="195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mtClean="0"/>
              <a:t>Un pallone di massa m=100 g cade sul pavimento da un’altezza h= 2 m</a:t>
            </a:r>
          </a:p>
          <a:p>
            <a:r>
              <a:rPr lang="it-IT" smtClean="0"/>
              <a:t>e rimbalza verticalmente fino ad un’altezza h’ = 1.5 m</a:t>
            </a:r>
          </a:p>
          <a:p>
            <a:r>
              <a:rPr lang="it-IT" smtClean="0"/>
              <a:t>a) calcolare la quantità di moto della palla immediatamente prima e dopo l’urto</a:t>
            </a:r>
          </a:p>
          <a:p>
            <a:r>
              <a:rPr lang="it-IT" smtClean="0"/>
              <a:t>b) determinare la forza media esercitata dal pavimento sul pallone, se la durata dell’urto è stata di 10 ms</a:t>
            </a:r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/>
              <p:cNvSpPr txBox="1"/>
              <p:nvPr/>
            </p:nvSpPr>
            <p:spPr>
              <a:xfrm>
                <a:off x="914400" y="2809875"/>
                <a:ext cx="1783309" cy="6742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l-GR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l-G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𝑚𝑣</m:t>
                          </m:r>
                        </m:e>
                        <m:sup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𝑚𝑔h</m:t>
                      </m:r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809875"/>
                <a:ext cx="1783309" cy="6742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/>
              <p:cNvSpPr txBox="1"/>
              <p:nvPr/>
            </p:nvSpPr>
            <p:spPr>
              <a:xfrm>
                <a:off x="4324350" y="2958793"/>
                <a:ext cx="1272015" cy="376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it-IT" b="0" i="1" baseline="-25000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𝑔h</m:t>
                          </m:r>
                        </m:e>
                      </m:rad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4350" y="2958793"/>
                <a:ext cx="1272015" cy="376450"/>
              </a:xfrm>
              <a:prstGeom prst="rect">
                <a:avLst/>
              </a:prstGeom>
              <a:blipFill>
                <a:blip r:embed="rId3"/>
                <a:stretch>
                  <a:fillRect l="-478" r="-4785" b="-2096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7153275" y="2977843"/>
                <a:ext cx="1392048" cy="3764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it-IT" b="0" i="1" baseline="-2500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𝑔h</m:t>
                          </m:r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rad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275" y="2977843"/>
                <a:ext cx="1392048" cy="3764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sellaDiTesto 10"/>
              <p:cNvSpPr txBox="1"/>
              <p:nvPr/>
            </p:nvSpPr>
            <p:spPr>
              <a:xfrm>
                <a:off x="4314283" y="3690272"/>
                <a:ext cx="2618666" cy="3108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1" i="1" smtClean="0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it-IT" b="1" i="1" baseline="-250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=−0.63 </m:t>
                      </m:r>
                      <m:r>
                        <a:rPr lang="it-IT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11" name="CasellaDiTes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4283" y="3690272"/>
                <a:ext cx="2618666" cy="310854"/>
              </a:xfrm>
              <a:prstGeom prst="rect">
                <a:avLst/>
              </a:prstGeom>
              <a:blipFill>
                <a:blip r:embed="rId5"/>
                <a:stretch>
                  <a:fillRect l="-1865" t="-1961" r="-466" b="-313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asellaDiTesto 11"/>
              <p:cNvSpPr txBox="1"/>
              <p:nvPr/>
            </p:nvSpPr>
            <p:spPr>
              <a:xfrm>
                <a:off x="7153275" y="3690272"/>
                <a:ext cx="2554545" cy="3108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1" i="1" smtClean="0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=+0.54 </m:t>
                      </m:r>
                      <m:r>
                        <a:rPr lang="it-IT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it-IT" b="0"/>
              </a:p>
            </p:txBody>
          </p:sp>
        </mc:Choice>
        <mc:Fallback xmlns="">
          <p:sp>
            <p:nvSpPr>
              <p:cNvPr id="12" name="CasellaDiTesto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275" y="3690272"/>
                <a:ext cx="2554545" cy="310854"/>
              </a:xfrm>
              <a:prstGeom prst="rect">
                <a:avLst/>
              </a:prstGeom>
              <a:blipFill>
                <a:blip r:embed="rId6"/>
                <a:stretch>
                  <a:fillRect l="-1671" t="-1961" r="-716" b="-3137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sellaDiTesto 12"/>
              <p:cNvSpPr txBox="1"/>
              <p:nvPr/>
            </p:nvSpPr>
            <p:spPr>
              <a:xfrm>
                <a:off x="940047" y="4292900"/>
                <a:ext cx="1270348" cy="808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800" b="1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sz="3200" b="0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</m:t>
                        </m:r>
                      </m:num>
                      <m:den>
                        <m:r>
                          <a:rPr lang="it-IT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it-IT" sz="3200" i="1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CasellaDiTes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047" y="4292900"/>
                <a:ext cx="1270348" cy="808748"/>
              </a:xfrm>
              <a:prstGeom prst="rect">
                <a:avLst/>
              </a:prstGeom>
              <a:blipFill>
                <a:blip r:embed="rId7"/>
                <a:stretch>
                  <a:fillRect l="-9569" b="-3759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asellaDiTesto 14"/>
              <p:cNvSpPr txBox="1"/>
              <p:nvPr/>
            </p:nvSpPr>
            <p:spPr>
              <a:xfrm>
                <a:off x="914400" y="5350736"/>
                <a:ext cx="1515158" cy="7915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400" smtClean="0">
                    <a:latin typeface="+mn-lt"/>
                    <a:ea typeface="Cambria Math" panose="02040503050406030204" pitchFamily="18" charset="0"/>
                  </a:rPr>
                  <a:t>F</a:t>
                </a:r>
                <a:r>
                  <a:rPr lang="it-IT" sz="2400" b="0" baseline="-25000" smtClean="0">
                    <a:latin typeface="+mn-lt"/>
                    <a:ea typeface="Cambria Math" panose="02040503050406030204" pitchFamily="18" charset="0"/>
                  </a:rPr>
                  <a:t>m</a:t>
                </a:r>
                <a:r>
                  <a:rPr lang="it-IT" sz="2400" b="0" smtClean="0">
                    <a:latin typeface="+mn-lt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sz="2400" b="0" i="0">
                        <a:latin typeface="+mn-lt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sz="2800" b="0" i="1">
                    <a:latin typeface="+mn-lt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it-IT" sz="2800" b="0">
                            <a:latin typeface="Symbol" panose="05050102010706020507" pitchFamily="18" charset="2"/>
                            <a:ea typeface="Cambria Math" panose="020405030504060302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it-IT" sz="2800">
                            <a:ea typeface="Cambria Math" panose="02040503050406030204" pitchFamily="18" charset="0"/>
                          </a:rPr>
                          <m:t>p</m:t>
                        </m:r>
                      </m:num>
                      <m:den>
                        <m:r>
                          <m:rPr>
                            <m:nor/>
                          </m:rPr>
                          <a:rPr lang="it-IT" sz="2800" b="0">
                            <a:latin typeface="Symbol" panose="05050102010706020507" pitchFamily="18" charset="2"/>
                            <a:ea typeface="Cambria Math" panose="020405030504060302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it-IT" sz="2800" b="0">
                            <a:ea typeface="Cambria Math" panose="02040503050406030204" pitchFamily="18" charset="0"/>
                          </a:rPr>
                          <m:t>t</m:t>
                        </m:r>
                      </m:den>
                    </m:f>
                  </m:oMath>
                </a14:m>
                <a:endParaRPr lang="it-IT" sz="2800" b="0">
                  <a:latin typeface="+mj-lt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5" name="CasellaDiTes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5350736"/>
                <a:ext cx="1515158" cy="791563"/>
              </a:xfrm>
              <a:prstGeom prst="rect">
                <a:avLst/>
              </a:prstGeom>
              <a:blipFill>
                <a:blip r:embed="rId8"/>
                <a:stretch>
                  <a:fillRect l="-6024" b="-538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asellaDiTesto 16"/>
              <p:cNvSpPr txBox="1"/>
              <p:nvPr/>
            </p:nvSpPr>
            <p:spPr>
              <a:xfrm>
                <a:off x="3381375" y="6400800"/>
                <a:ext cx="1698094" cy="4031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mtClean="0">
                    <a:ea typeface="Cambria Math" panose="02040503050406030204" pitchFamily="18" charset="0"/>
                  </a:rPr>
                  <a:t>F</a:t>
                </a:r>
                <a:r>
                  <a:rPr lang="it-IT" b="0" baseline="-25000" smtClean="0">
                    <a:ea typeface="Cambria Math" panose="02040503050406030204" pitchFamily="18" charset="0"/>
                  </a:rPr>
                  <a:t>m </a:t>
                </a:r>
                <a:r>
                  <a:rPr lang="it-IT" b="0" smtClean="0">
                    <a:ea typeface="Cambria Math" panose="02040503050406030204" pitchFamily="18" charset="0"/>
                  </a:rPr>
                  <a:t>= 117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b="0" smtClean="0">
                    <a:ea typeface="Cambria Math" panose="02040503050406030204" pitchFamily="18" charset="0"/>
                  </a:rPr>
                  <a:t> N</a:t>
                </a:r>
                <a:endParaRPr lang="it-IT"/>
              </a:p>
            </p:txBody>
          </p:sp>
        </mc:Choice>
        <mc:Fallback>
          <p:sp>
            <p:nvSpPr>
              <p:cNvPr id="17" name="CasellaDiTes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1375" y="6400800"/>
                <a:ext cx="1698094" cy="403187"/>
              </a:xfrm>
              <a:prstGeom prst="rect">
                <a:avLst/>
              </a:prstGeom>
              <a:blipFill>
                <a:blip r:embed="rId9"/>
                <a:stretch>
                  <a:fillRect l="-3957" t="-10606" r="-2878" b="-2272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27" descr="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917"/>
          <a:stretch>
            <a:fillRect/>
          </a:stretch>
        </p:blipFill>
        <p:spPr bwMode="auto">
          <a:xfrm>
            <a:off x="6188075" y="4492925"/>
            <a:ext cx="3240088" cy="2643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uppo 22"/>
          <p:cNvGrpSpPr/>
          <p:nvPr/>
        </p:nvGrpSpPr>
        <p:grpSpPr>
          <a:xfrm>
            <a:off x="6459831" y="5560286"/>
            <a:ext cx="2007894" cy="907189"/>
            <a:chOff x="6583656" y="5788886"/>
            <a:chExt cx="2007894" cy="907189"/>
          </a:xfrm>
        </p:grpSpPr>
        <p:cxnSp>
          <p:nvCxnSpPr>
            <p:cNvPr id="20" name="Connettore diritto 19"/>
            <p:cNvCxnSpPr/>
            <p:nvPr/>
          </p:nvCxnSpPr>
          <p:spPr bwMode="auto">
            <a:xfrm>
              <a:off x="6972300" y="5962650"/>
              <a:ext cx="257175" cy="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CasellaDiTesto 20"/>
            <p:cNvSpPr txBox="1"/>
            <p:nvPr/>
          </p:nvSpPr>
          <p:spPr>
            <a:xfrm>
              <a:off x="6583656" y="5788886"/>
              <a:ext cx="431528" cy="3255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600" smtClean="0"/>
                <a:t>F</a:t>
              </a:r>
              <a:r>
                <a:rPr lang="it-IT" sz="1600" baseline="-25000" smtClean="0"/>
                <a:t>m</a:t>
              </a:r>
              <a:endParaRPr lang="it-IT" sz="1600" baseline="-25000"/>
            </a:p>
          </p:txBody>
        </p:sp>
        <p:sp>
          <p:nvSpPr>
            <p:cNvPr id="22" name="Rettangolo 21"/>
            <p:cNvSpPr/>
            <p:nvPr/>
          </p:nvSpPr>
          <p:spPr bwMode="auto">
            <a:xfrm>
              <a:off x="7229475" y="5962650"/>
              <a:ext cx="1362075" cy="733425"/>
            </a:xfrm>
            <a:prstGeom prst="rect">
              <a:avLst/>
            </a:prstGeom>
            <a:solidFill>
              <a:srgbClr val="00B8FF">
                <a:alpha val="38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0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</a:pPr>
              <a:endParaRPr kumimoji="0" lang="it-IT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CasellaDiTesto 23"/>
              <p:cNvSpPr txBox="1"/>
              <p:nvPr/>
            </p:nvSpPr>
            <p:spPr>
              <a:xfrm>
                <a:off x="3222099" y="5614494"/>
                <a:ext cx="2332433" cy="4031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b="0">
                        <a:latin typeface="Symbol" panose="05050102010706020507" pitchFamily="18" charset="2"/>
                        <a:ea typeface="Cambria Math" panose="02040503050406030204" pitchFamily="18" charset="0"/>
                      </a:rPr>
                      <m:t>D</m:t>
                    </m:r>
                    <m:r>
                      <m:rPr>
                        <m:nor/>
                      </m:rPr>
                      <a:rPr lang="it-IT">
                        <a:ea typeface="Cambria Math" panose="02040503050406030204" pitchFamily="18" charset="0"/>
                      </a:rPr>
                      <m:t>p</m:t>
                    </m:r>
                  </m:oMath>
                </a14:m>
                <a:r>
                  <a:rPr lang="it-IT" b="0" smtClean="0"/>
                  <a:t> = 1.17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b="0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kg m/s</a:t>
                </a:r>
                <a:endParaRPr lang="it-IT" b="0" i="1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4" name="CasellaDiTes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2099" y="5614494"/>
                <a:ext cx="2332433" cy="403187"/>
              </a:xfrm>
              <a:prstGeom prst="rect">
                <a:avLst/>
              </a:prstGeom>
              <a:blipFill>
                <a:blip r:embed="rId11"/>
                <a:stretch>
                  <a:fillRect t="-12121" r="-2094" b="-2272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428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1" grpId="0"/>
      <p:bldP spid="12" grpId="0"/>
      <p:bldP spid="13" grpId="0"/>
      <p:bldP spid="15" grpId="0"/>
      <p:bldP spid="17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2438847" y="3517262"/>
                <a:ext cx="1148456" cy="719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800" b="1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it-IT" sz="28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it-IT" sz="28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num>
                      <m:den>
                        <m:r>
                          <a:rPr lang="it-IT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it-IT" sz="3200" b="0">
                  <a:latin typeface="+mn-lt"/>
                </a:endParaRPr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847" y="3517262"/>
                <a:ext cx="1148456" cy="719108"/>
              </a:xfrm>
              <a:prstGeom prst="rect">
                <a:avLst/>
              </a:prstGeom>
              <a:blipFill>
                <a:blip r:embed="rId5"/>
                <a:stretch>
                  <a:fillRect l="-10638" b="-847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5029647" y="3597444"/>
                <a:ext cx="1823320" cy="5587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800" b="1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it-IT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it-IT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it-IT" sz="3200" b="0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d</a:t>
                </a:r>
                <a:r>
                  <a:rPr lang="it-IT" sz="3200" i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</a:t>
                </a:r>
                <a:endParaRPr lang="it-IT" sz="3200" i="1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647" y="3597444"/>
                <a:ext cx="1823320" cy="558743"/>
              </a:xfrm>
              <a:prstGeom prst="rect">
                <a:avLst/>
              </a:prstGeom>
              <a:blipFill>
                <a:blip r:embed="rId6"/>
                <a:stretch>
                  <a:fillRect l="-6689" t="-18478" r="-7023" b="-3478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5845175" y="616899"/>
            <a:ext cx="3708400" cy="2643188"/>
            <a:chOff x="3538" y="2614"/>
            <a:chExt cx="2336" cy="1665"/>
          </a:xfrm>
        </p:grpSpPr>
        <p:pic>
          <p:nvPicPr>
            <p:cNvPr id="8" name="Picture 27" descr="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1917"/>
            <a:stretch>
              <a:fillRect/>
            </a:stretch>
          </p:blipFill>
          <p:spPr bwMode="auto">
            <a:xfrm>
              <a:off x="3538" y="2614"/>
              <a:ext cx="2041" cy="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Line 28"/>
            <p:cNvSpPr>
              <a:spLocks noChangeShapeType="1"/>
            </p:cNvSpPr>
            <p:nvPr/>
          </p:nvSpPr>
          <p:spPr bwMode="auto">
            <a:xfrm>
              <a:off x="3991" y="3748"/>
              <a:ext cx="1452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" name="Text Box 29"/>
            <p:cNvSpPr txBox="1">
              <a:spLocks noChangeArrowheads="1"/>
            </p:cNvSpPr>
            <p:nvPr/>
          </p:nvSpPr>
          <p:spPr bwMode="auto">
            <a:xfrm>
              <a:off x="4785" y="3249"/>
              <a:ext cx="108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t-IT" altLang="it-IT" sz="1700"/>
                <a:t>F</a:t>
              </a:r>
              <a:r>
                <a:rPr lang="it-IT" altLang="it-IT" sz="1700" baseline="30000"/>
                <a:t>est</a:t>
              </a:r>
              <a:r>
                <a:rPr lang="it-IT" altLang="it-IT" sz="1700"/>
                <a:t> non impulsiva</a:t>
              </a:r>
            </a:p>
          </p:txBody>
        </p:sp>
        <p:sp>
          <p:nvSpPr>
            <p:cNvPr id="11" name="Text Box 30"/>
            <p:cNvSpPr txBox="1">
              <a:spLocks noChangeArrowheads="1"/>
            </p:cNvSpPr>
            <p:nvPr/>
          </p:nvSpPr>
          <p:spPr bwMode="auto">
            <a:xfrm>
              <a:off x="4128" y="2750"/>
              <a:ext cx="1089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it-IT" altLang="it-IT" sz="1700"/>
                <a:t>F impulsiva</a:t>
              </a:r>
            </a:p>
          </p:txBody>
        </p:sp>
      </p:grpSp>
      <p:sp>
        <p:nvSpPr>
          <p:cNvPr id="12" name="CasellaDiTesto 11"/>
          <p:cNvSpPr txBox="1"/>
          <p:nvPr/>
        </p:nvSpPr>
        <p:spPr>
          <a:xfrm>
            <a:off x="729860" y="466280"/>
            <a:ext cx="3262432" cy="4031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latin typeface="Courier New" panose="02070309020205020404" pitchFamily="49" charset="0"/>
                <a:cs typeface="Courier New" panose="02070309020205020404" pitchFamily="49" charset="0"/>
              </a:rPr>
              <a:t>Impulso di una forza</a:t>
            </a:r>
            <a:endParaRPr lang="it-IT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sellaDiTesto 12"/>
              <p:cNvSpPr txBox="1"/>
              <p:nvPr/>
            </p:nvSpPr>
            <p:spPr>
              <a:xfrm>
                <a:off x="2191237" y="1322231"/>
                <a:ext cx="2838410" cy="8361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40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  </a:t>
                </a:r>
                <a:r>
                  <a:rPr lang="it-IT" sz="28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t-IT" sz="4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it-IT" sz="4000" b="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4000" b="0" i="1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4000" b="0" i="1" baseline="-25000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r>
                          <a:rPr lang="it-IT" sz="40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it-IT" sz="4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40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it-IT" sz="2400"/>
              </a:p>
            </p:txBody>
          </p:sp>
        </mc:Choice>
        <mc:Fallback xmlns="">
          <p:sp>
            <p:nvSpPr>
              <p:cNvPr id="13" name="CasellaDiTes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237" y="1322231"/>
                <a:ext cx="2838410" cy="836191"/>
              </a:xfrm>
              <a:prstGeom prst="rect">
                <a:avLst/>
              </a:prstGeom>
              <a:blipFill>
                <a:blip r:embed="rId8"/>
                <a:stretch>
                  <a:fillRect l="-10730" t="-4380" b="-2408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sellaDiTesto 13"/>
              <p:cNvSpPr txBox="1"/>
              <p:nvPr/>
            </p:nvSpPr>
            <p:spPr>
              <a:xfrm>
                <a:off x="4235797" y="4836956"/>
                <a:ext cx="3410397" cy="668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  </a:t>
                </a:r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t-IT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it-IT" sz="3200" b="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3200" b="0" i="1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3200" b="0" i="1" baseline="-25000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r>
                          <a:rPr lang="it-IT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r>
                  <a:rPr lang="it-IT" sz="1800" smtClean="0"/>
                  <a:t>    </a:t>
                </a:r>
                <a:r>
                  <a:rPr lang="it-IT" b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it-IT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it-IT" sz="3200" b="0">
                        <a:latin typeface="Symbol" panose="05050102010706020507" pitchFamily="18" charset="2"/>
                        <a:ea typeface="Cambria Math" panose="02040503050406030204" pitchFamily="18" charset="0"/>
                      </a:rPr>
                      <m:t>D</m:t>
                    </m:r>
                    <m:r>
                      <m:rPr>
                        <m:nor/>
                      </m:rPr>
                      <a:rPr lang="it-IT" sz="3200">
                        <a:ea typeface="Cambria Math" panose="02040503050406030204" pitchFamily="18" charset="0"/>
                      </a:rPr>
                      <m:t>p</m:t>
                    </m:r>
                  </m:oMath>
                </a14:m>
                <a:r>
                  <a:rPr lang="it-IT" sz="2800" b="0" smtClean="0"/>
                  <a:t>  </a:t>
                </a:r>
                <a:endParaRPr lang="it-IT" sz="2800" b="0"/>
              </a:p>
            </p:txBody>
          </p:sp>
        </mc:Choice>
        <mc:Fallback xmlns="">
          <p:sp>
            <p:nvSpPr>
              <p:cNvPr id="14" name="CasellaDiTes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797" y="4836956"/>
                <a:ext cx="3410397" cy="668966"/>
              </a:xfrm>
              <a:prstGeom prst="rect">
                <a:avLst/>
              </a:prstGeom>
              <a:blipFill>
                <a:blip r:embed="rId9"/>
                <a:stretch>
                  <a:fillRect l="-7335" t="-3636" b="-2454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70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4507" y="302737"/>
            <a:ext cx="9071610" cy="381484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defTabSz="495223"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</a:tabLst>
            </a:pPr>
            <a:r>
              <a:rPr lang="it-IT" altLang="it-IT" sz="1984" b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Impulso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334765" y="643972"/>
            <a:ext cx="9540590" cy="1619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1007943" hangingPunct="1">
              <a:lnSpc>
                <a:spcPct val="100000"/>
              </a:lnSpc>
              <a:buClrTx/>
              <a:buSzTx/>
            </a:pPr>
            <a:r>
              <a:rPr lang="it-IT" altLang="it-IT" sz="1984" b="0" smtClean="0">
                <a:solidFill>
                  <a:srgbClr val="000000"/>
                </a:solidFill>
                <a:cs typeface="Arial" panose="020B0604020202020204" pitchFamily="34" charset="0"/>
              </a:rPr>
              <a:t>                  </a:t>
            </a:r>
            <a:endParaRPr lang="it-IT" altLang="it-IT" sz="1984" b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defTabSz="1007943" hangingPunct="1">
              <a:lnSpc>
                <a:spcPct val="100000"/>
              </a:lnSpc>
              <a:buClrTx/>
              <a:buSzTx/>
            </a:pPr>
            <a:r>
              <a:rPr lang="it-IT" altLang="it-IT" sz="1984" b="0">
                <a:solidFill>
                  <a:srgbClr val="000000"/>
                </a:solidFill>
                <a:cs typeface="Arial" panose="020B0604020202020204" pitchFamily="34" charset="0"/>
              </a:rPr>
              <a:t>L’impulso e’ un vettore che ha la stessa direzione della  </a:t>
            </a:r>
            <a:r>
              <a:rPr lang="it-IT" altLang="it-IT" sz="1984" b="0" smtClean="0">
                <a:solidFill>
                  <a:srgbClr val="000000"/>
                </a:solidFill>
                <a:cs typeface="Arial" panose="020B0604020202020204" pitchFamily="34" charset="0"/>
              </a:rPr>
              <a:t>forza </a:t>
            </a:r>
            <a:r>
              <a:rPr lang="it-IT" altLang="it-IT" sz="1984" b="0">
                <a:solidFill>
                  <a:srgbClr val="000000"/>
                </a:solidFill>
                <a:cs typeface="Arial" panose="020B0604020202020204" pitchFamily="34" charset="0"/>
              </a:rPr>
              <a:t>e si misura in  N sec.</a:t>
            </a:r>
          </a:p>
          <a:p>
            <a:pPr defTabSz="1007943" hangingPunct="1">
              <a:lnSpc>
                <a:spcPct val="100000"/>
              </a:lnSpc>
              <a:buClrTx/>
              <a:buSzTx/>
            </a:pPr>
            <a:endParaRPr lang="it-IT" altLang="it-IT" sz="1984" b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defTabSz="1007943" hangingPunct="1">
              <a:lnSpc>
                <a:spcPct val="100000"/>
              </a:lnSpc>
              <a:buClrTx/>
              <a:buSzTx/>
            </a:pPr>
            <a:endParaRPr lang="it-IT" altLang="it-IT" sz="1984" b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defTabSz="1007943" hangingPunct="1">
              <a:lnSpc>
                <a:spcPct val="100000"/>
              </a:lnSpc>
              <a:buClrTx/>
              <a:buSzTx/>
            </a:pPr>
            <a:r>
              <a:rPr lang="it-IT" altLang="it-IT" sz="1984" b="0">
                <a:solidFill>
                  <a:srgbClr val="000000"/>
                </a:solidFill>
                <a:cs typeface="Arial" panose="020B0604020202020204" pitchFamily="34" charset="0"/>
              </a:rPr>
              <a:t>Se la forza non e’ costante l’impulso e’ dato dall’integrale </a:t>
            </a:r>
            <a:endParaRPr lang="el-GR" altLang="it-IT" sz="1984" b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56339" name="Rectangle 19"/>
          <p:cNvSpPr>
            <a:spLocks noChangeArrowheads="1"/>
          </p:cNvSpPr>
          <p:nvPr/>
        </p:nvSpPr>
        <p:spPr bwMode="auto">
          <a:xfrm>
            <a:off x="334765" y="4015707"/>
            <a:ext cx="9073360" cy="11024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3261" rIns="0" bIns="0"/>
          <a:lstStyle>
            <a:lvl1pPr marL="431800" indent="-32385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75973" indent="-356980" defTabSz="495223" hangingPunct="1">
              <a:lnSpc>
                <a:spcPct val="100000"/>
              </a:lnSpc>
              <a:buClrTx/>
              <a:buSzPct val="45000"/>
              <a:buFont typeface="Wingdings" panose="05000000000000000000" pitchFamily="2" charset="2"/>
              <a:buChar char=""/>
              <a:tabLst>
                <a:tab pos="797955" algn="l"/>
                <a:tab pos="1595910" algn="l"/>
                <a:tab pos="2393865" algn="l"/>
                <a:tab pos="3191820" algn="l"/>
                <a:tab pos="3989775" algn="l"/>
                <a:tab pos="4787730" algn="l"/>
                <a:tab pos="5585685" algn="l"/>
                <a:tab pos="6383640" algn="l"/>
                <a:tab pos="7181595" algn="l"/>
                <a:tab pos="7979550" algn="l"/>
                <a:tab pos="8777505" algn="l"/>
                <a:tab pos="9575460" algn="l"/>
              </a:tabLst>
            </a:pPr>
            <a:r>
              <a:rPr lang="it-IT" altLang="it-IT" sz="1984" u="sng">
                <a:solidFill>
                  <a:srgbClr val="FF0000"/>
                </a:solidFill>
              </a:rPr>
              <a:t>Teorema dell'impulso</a:t>
            </a:r>
            <a:r>
              <a:rPr lang="it-IT" altLang="it-IT" sz="1984">
                <a:solidFill>
                  <a:srgbClr val="000000"/>
                </a:solidFill>
              </a:rPr>
              <a:t>: </a:t>
            </a:r>
            <a:r>
              <a:rPr lang="it-IT" altLang="it-IT" sz="1984">
                <a:solidFill>
                  <a:srgbClr val="000080"/>
                </a:solidFill>
              </a:rPr>
              <a:t>l'impulso di una forza in un certo intervallo di tempo è uguale alla variazione, in quell'intervallo di tempo, della quantità di moto del corpo sul quale agisce la forza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3238987" y="2560481"/>
                <a:ext cx="2838410" cy="8361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40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  </a:t>
                </a:r>
                <a:r>
                  <a:rPr lang="it-IT" sz="28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t-IT" sz="4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it-IT" sz="4000" b="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4000" b="0" i="1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4000" b="0" i="1" baseline="-25000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r>
                          <a:rPr lang="it-IT" sz="40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it-IT" sz="4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40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it-IT" sz="240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987" y="2560481"/>
                <a:ext cx="2838410" cy="836191"/>
              </a:xfrm>
              <a:prstGeom prst="rect">
                <a:avLst/>
              </a:prstGeom>
              <a:blipFill>
                <a:blip r:embed="rId3"/>
                <a:stretch>
                  <a:fillRect l="-10730" t="-3650" b="-2481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3140422" y="5513231"/>
                <a:ext cx="3410397" cy="6689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it-IT" sz="32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  </a:t>
                </a:r>
                <a:r>
                  <a:rPr lang="it-IT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it-IT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it-IT" sz="3200" b="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3200" b="0" i="1" baseline="-2500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it-IT" sz="3200" b="0" i="1" baseline="-25000" smtClean="0">
                            <a:latin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r>
                          <a:rPr lang="it-IT" sz="3200" b="1" i="1" smtClean="0"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it-IT" sz="32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sz="32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r>
                  <a:rPr lang="it-IT" sz="1800" smtClean="0"/>
                  <a:t>    </a:t>
                </a:r>
                <a:r>
                  <a:rPr lang="it-IT" b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it-IT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it-IT" sz="3200" b="0">
                        <a:latin typeface="Symbol" panose="05050102010706020507" pitchFamily="18" charset="2"/>
                        <a:ea typeface="Cambria Math" panose="02040503050406030204" pitchFamily="18" charset="0"/>
                      </a:rPr>
                      <m:t>D</m:t>
                    </m:r>
                    <m:r>
                      <m:rPr>
                        <m:nor/>
                      </m:rPr>
                      <a:rPr lang="it-IT" sz="3200">
                        <a:ea typeface="Cambria Math" panose="02040503050406030204" pitchFamily="18" charset="0"/>
                      </a:rPr>
                      <m:t>p</m:t>
                    </m:r>
                  </m:oMath>
                </a14:m>
                <a:r>
                  <a:rPr lang="it-IT" sz="2800" b="0" smtClean="0"/>
                  <a:t>  </a:t>
                </a:r>
                <a:endParaRPr lang="it-IT" sz="2800" b="0"/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0422" y="5513231"/>
                <a:ext cx="3410397" cy="668966"/>
              </a:xfrm>
              <a:prstGeom prst="rect">
                <a:avLst/>
              </a:prstGeom>
              <a:blipFill>
                <a:blip r:embed="rId4"/>
                <a:stretch>
                  <a:fillRect l="-7143" t="-3636" b="-2454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0310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Leggi della dinamica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3333"/>
                </a:solidFill>
              </a:rPr>
              <a:t>prima legge della dinamica</a:t>
            </a:r>
            <a:r>
              <a:rPr lang="it-IT" altLang="it-IT" b="1"/>
              <a:t>: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in assenza di forze, o in presenza di forze a risultante nulla, </a:t>
            </a:r>
            <a:r>
              <a:rPr lang="it-IT" altLang="it-IT" sz="2800" b="1">
                <a:solidFill>
                  <a:srgbClr val="2323DC"/>
                </a:solidFill>
              </a:rPr>
              <a:t>la quantità di moto di un corpo non muta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800" b="1">
              <a:solidFill>
                <a:srgbClr val="2323DC"/>
              </a:solidFill>
            </a:endParaRP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800" b="1">
              <a:solidFill>
                <a:srgbClr val="2323DC"/>
              </a:solidFill>
            </a:endParaRP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3333"/>
                </a:solidFill>
              </a:rPr>
              <a:t>seconda legge della dinamica</a:t>
            </a:r>
            <a:r>
              <a:rPr lang="it-IT" altLang="it-IT" b="1"/>
              <a:t>: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in presenza di forze non equilibrate </a:t>
            </a:r>
            <a:r>
              <a:rPr lang="it-IT" altLang="it-IT" sz="2800" b="1">
                <a:solidFill>
                  <a:srgbClr val="2323DC"/>
                </a:solidFill>
              </a:rPr>
              <a:t>la risultante delle forze eguaglia istante per istante la derivata della quantità di moto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40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Terza legge della dinamica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dati due corpi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e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FF00FF"/>
                </a:solidFill>
              </a:rPr>
              <a:t>osserviamo</a:t>
            </a:r>
            <a:r>
              <a:rPr lang="it-IT" altLang="it-IT" b="1"/>
              <a:t> che, se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esercita una forza su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, anche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esercita una forza su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il modulo delle due forze risulta uguale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la direzione è la stessa</a:t>
            </a:r>
          </a:p>
          <a:p>
            <a:pPr marL="863600" lvl="1" indent="-287338">
              <a:buClr>
                <a:srgbClr val="FF3333"/>
              </a:buClr>
              <a:buFont typeface="Zapf Dingbats" charset="2"/>
              <a:buChar char="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2323DC"/>
                </a:solidFill>
              </a:rPr>
              <a:t>il verso è opposto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possiamo dire che se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800000"/>
                </a:solidFill>
              </a:rPr>
              <a:t>agisce</a:t>
            </a:r>
            <a:r>
              <a:rPr lang="it-IT" altLang="it-IT" b="1"/>
              <a:t> su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, </a:t>
            </a:r>
            <a:r>
              <a:rPr lang="it-IT" altLang="it-IT" b="1">
                <a:solidFill>
                  <a:srgbClr val="993366"/>
                </a:solidFill>
              </a:rPr>
              <a:t>B</a:t>
            </a:r>
            <a:r>
              <a:rPr lang="it-IT" altLang="it-IT" b="1"/>
              <a:t> </a:t>
            </a:r>
            <a:r>
              <a:rPr lang="it-IT" altLang="it-IT" b="1">
                <a:solidFill>
                  <a:srgbClr val="0066CC"/>
                </a:solidFill>
              </a:rPr>
              <a:t>reagisce</a:t>
            </a:r>
            <a:r>
              <a:rPr lang="it-IT" altLang="it-IT" b="1"/>
              <a:t> su </a:t>
            </a:r>
            <a:r>
              <a:rPr lang="it-IT" altLang="it-IT" b="1">
                <a:solidFill>
                  <a:srgbClr val="993366"/>
                </a:solidFill>
              </a:rPr>
              <a:t>A</a:t>
            </a:r>
          </a:p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dobbiamo allora parlare di </a:t>
            </a:r>
            <a:r>
              <a:rPr lang="it-IT" altLang="it-IT" b="1">
                <a:solidFill>
                  <a:srgbClr val="DC2300"/>
                </a:solidFill>
              </a:rPr>
              <a:t>mutua interazione</a:t>
            </a:r>
            <a:r>
              <a:rPr lang="it-IT" altLang="it-IT" b="1"/>
              <a:t> tra i corpi</a:t>
            </a:r>
          </a:p>
          <a:p>
            <a:pPr marL="863600" lvl="1" indent="-287338"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questo lo osserviamo quotidianamente: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quando spingiamo un oggetto tendiamo ad allontanarcene</a:t>
            </a:r>
          </a:p>
          <a:p>
            <a:pPr marL="1295400" lvl="2" indent="-21590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quando lo tiriamo tendiamo ad avvicinarcene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1000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1000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2" dur="1000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1000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047750" y="306388"/>
            <a:ext cx="7993063" cy="7016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>
                <a:solidFill>
                  <a:srgbClr val="B80047"/>
                </a:solidFill>
                <a:effectLst/>
              </a:rPr>
              <a:t>Terza legge della dinamica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52525"/>
            <a:ext cx="8824913" cy="5697538"/>
          </a:xfrm>
          <a:ln/>
        </p:spPr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 u="sng">
                <a:solidFill>
                  <a:srgbClr val="FF0000"/>
                </a:solidFill>
              </a:rPr>
              <a:t>terza legge della dinamica</a:t>
            </a:r>
            <a:r>
              <a:rPr lang="it-IT" altLang="it-IT"/>
              <a:t>:</a:t>
            </a:r>
          </a:p>
          <a:p>
            <a:pPr marL="431800" indent="-323850"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>
                <a:solidFill>
                  <a:srgbClr val="000080"/>
                </a:solidFill>
              </a:rPr>
              <a:t>se un corpo A esercita una forza F</a:t>
            </a:r>
            <a:r>
              <a:rPr lang="it-IT" altLang="it-IT" b="1" baseline="-33000">
                <a:solidFill>
                  <a:srgbClr val="000080"/>
                </a:solidFill>
              </a:rPr>
              <a:t>A</a:t>
            </a:r>
            <a:r>
              <a:rPr lang="it-IT" altLang="it-IT" b="1">
                <a:solidFill>
                  <a:srgbClr val="000080"/>
                </a:solidFill>
              </a:rPr>
              <a:t> su un corpo B, questo a sua volta esercita su A una forza F</a:t>
            </a:r>
            <a:r>
              <a:rPr lang="it-IT" altLang="it-IT" b="1" baseline="-33000">
                <a:solidFill>
                  <a:srgbClr val="000080"/>
                </a:solidFill>
              </a:rPr>
              <a:t>B</a:t>
            </a:r>
            <a:r>
              <a:rPr lang="it-IT" altLang="it-IT" b="1">
                <a:solidFill>
                  <a:srgbClr val="000080"/>
                </a:solidFill>
              </a:rPr>
              <a:t> avente la stessa intensità, la medesima direzione e verso opposto</a:t>
            </a:r>
          </a:p>
          <a:p>
            <a:pPr marL="576262" lvl="1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b="1"/>
              <a:t>la somma dei due vettori è nulla:</a:t>
            </a:r>
          </a:p>
          <a:p>
            <a:pPr marL="863600" lvl="1" indent="-287338">
              <a:buClr>
                <a:srgbClr val="FF0000"/>
              </a:buClr>
              <a:buFont typeface="Dingbats" pitchFamily="1" charset="2"/>
              <a:buChar char="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b="1"/>
          </a:p>
          <a:p>
            <a:pPr marL="576262" lvl="1" indent="0">
              <a:buClr>
                <a:srgbClr val="FF0000"/>
              </a:buCl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3600" b="1"/>
              <a:t>      F</a:t>
            </a:r>
            <a:r>
              <a:rPr lang="it-IT" altLang="it-IT" sz="3600" b="1" baseline="-25000"/>
              <a:t>A</a:t>
            </a:r>
            <a:r>
              <a:rPr lang="it-IT" altLang="it-IT" sz="3600" b="1"/>
              <a:t> + F</a:t>
            </a:r>
            <a:r>
              <a:rPr lang="it-IT" altLang="it-IT" sz="3600" b="1" baseline="-25000"/>
              <a:t>B</a:t>
            </a:r>
            <a:r>
              <a:rPr lang="it-IT" altLang="it-IT" sz="3600" b="1"/>
              <a:t> = 0</a:t>
            </a:r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3600" b="1"/>
          </a:p>
          <a:p>
            <a:pPr marL="431800" indent="-323850">
              <a:spcAft>
                <a:spcPts val="1138"/>
              </a:spcAft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it-IT" altLang="it-IT" sz="22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10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10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10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011061" y="1587520"/>
            <a:ext cx="2118657" cy="5897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it-IT" sz="320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r>
              <a:rPr lang="it-IT" altLang="it-IT" sz="3200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it-IT" altLang="it-IT" sz="3200" b="0">
                <a:latin typeface="Cambria Math" panose="02040503050406030204" pitchFamily="18" charset="0"/>
                <a:ea typeface="Cambria Math" panose="02040503050406030204" pitchFamily="18" charset="0"/>
              </a:rPr>
              <a:t> + </a:t>
            </a:r>
            <a:r>
              <a:rPr lang="it-IT" altLang="it-IT" sz="320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r>
              <a:rPr lang="it-IT" altLang="it-IT" sz="3200" baseline="-2500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r>
              <a:rPr lang="it-IT" altLang="it-IT" sz="3200" b="0">
                <a:latin typeface="Cambria Math" panose="02040503050406030204" pitchFamily="18" charset="0"/>
                <a:ea typeface="Cambria Math" panose="02040503050406030204" pitchFamily="18" charset="0"/>
              </a:rPr>
              <a:t> = 0</a:t>
            </a:r>
            <a:endParaRPr lang="it-IT" sz="3200" b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904875" y="2838450"/>
                <a:ext cx="2503891" cy="826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it-IT" sz="2800" b="1" i="1" baseline="-2500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it-IT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it-IT" sz="28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it-IT" sz="2800" b="1" i="1" baseline="-2500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num>
                        <m:den>
                          <m:r>
                            <a:rPr lang="it-IT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it-IT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it-IT" sz="2800" b="0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75" y="2838450"/>
                <a:ext cx="2503891" cy="8266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egnaposto contenuto 3" descr="090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99315" y="945022"/>
            <a:ext cx="6487735" cy="91664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tangolo 5"/>
              <p:cNvSpPr/>
              <p:nvPr/>
            </p:nvSpPr>
            <p:spPr>
              <a:xfrm>
                <a:off x="904875" y="6267890"/>
                <a:ext cx="3434786" cy="5275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𝒑</m:t>
                    </m:r>
                    <m:r>
                      <a:rPr lang="it-IT" sz="2800" i="1" baseline="-25000">
                        <a:latin typeface="Cambria Math" panose="02040503050406030204" pitchFamily="18" charset="0"/>
                      </a:rPr>
                      <m:t>𝑨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it-IT" sz="2800" i="1">
                        <a:latin typeface="Cambria Math" panose="02040503050406030204" pitchFamily="18" charset="0"/>
                      </a:rPr>
                      <m:t>𝒑</m:t>
                    </m:r>
                    <m:r>
                      <a:rPr lang="it-IT" sz="2800" b="1" i="1" baseline="-25000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it-IT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it-IT" sz="2800" b="0" smtClean="0"/>
                  <a:t>= costante</a:t>
                </a:r>
                <a:endParaRPr lang="it-IT" sz="2800" b="0"/>
              </a:p>
            </p:txBody>
          </p:sp>
        </mc:Choice>
        <mc:Fallback xmlns="">
          <p:sp>
            <p:nvSpPr>
              <p:cNvPr id="6" name="Rettango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75" y="6267890"/>
                <a:ext cx="3434786" cy="527517"/>
              </a:xfrm>
              <a:prstGeom prst="rect">
                <a:avLst/>
              </a:prstGeom>
              <a:blipFill>
                <a:blip r:embed="rId4"/>
                <a:stretch>
                  <a:fillRect t="-16092" r="-2128" b="-2528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asellaDiTesto 6"/>
          <p:cNvSpPr txBox="1"/>
          <p:nvPr/>
        </p:nvSpPr>
        <p:spPr>
          <a:xfrm>
            <a:off x="447733" y="588001"/>
            <a:ext cx="4493538" cy="7140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>
                <a:latin typeface="+mn-lt"/>
              </a:rPr>
              <a:t>Se le particelle </a:t>
            </a:r>
          </a:p>
          <a:p>
            <a:r>
              <a:rPr lang="it-IT" smtClean="0">
                <a:latin typeface="+mn-lt"/>
              </a:rPr>
              <a:t>interagiscono solo fra loro:</a:t>
            </a:r>
            <a:endParaRPr lang="it-IT"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942140" y="2796353"/>
            <a:ext cx="5989638" cy="2240986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800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30492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1pPr>
            <a:lvl2pPr marL="431800" indent="-3238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5pPr>
            <a:lvl6pPr marL="25146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6pPr>
            <a:lvl7pPr marL="29718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7pPr>
            <a:lvl8pPr marL="34290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8pPr>
            <a:lvl9pPr marL="3886200" indent="-228600" defTabSz="449263" fontAlgn="base" hangingPunct="0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Verdana" panose="020B0604030504040204" pitchFamily="34" charset="0"/>
              </a:defRPr>
            </a:lvl9pPr>
          </a:lstStyle>
          <a:p>
            <a:pPr marL="107950" lvl="1" indent="0">
              <a:lnSpc>
                <a:spcPct val="89000"/>
              </a:lnSpc>
              <a:buClr>
                <a:srgbClr val="0000FF"/>
              </a:buClr>
            </a:pPr>
            <a:r>
              <a:rPr lang="it-IT" altLang="it-IT" sz="2200" u="sng">
                <a:solidFill>
                  <a:srgbClr val="FF0000"/>
                </a:solidFill>
                <a:latin typeface="Courier New" panose="02070309020205020404" pitchFamily="49" charset="0"/>
              </a:rPr>
              <a:t>Principio di conservazione della quantità di moto</a:t>
            </a:r>
            <a:r>
              <a:rPr lang="it-IT" altLang="it-IT" sz="2200">
                <a:latin typeface="Courier New" panose="02070309020205020404" pitchFamily="49" charset="0"/>
              </a:rPr>
              <a:t>: l</a:t>
            </a:r>
            <a:r>
              <a:rPr lang="it-IT" altLang="it-IT" sz="2200">
                <a:solidFill>
                  <a:srgbClr val="000080"/>
                </a:solidFill>
                <a:latin typeface="Courier New" panose="02070309020205020404" pitchFamily="49" charset="0"/>
              </a:rPr>
              <a:t>a quantità di moto di un sistema di due particelle soggette solamente alla loro mutua interazione rimane costante nel tempo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asellaDiTesto 9"/>
              <p:cNvSpPr txBox="1"/>
              <p:nvPr/>
            </p:nvSpPr>
            <p:spPr>
              <a:xfrm>
                <a:off x="1009457" y="4627771"/>
                <a:ext cx="2121863" cy="8191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it-IT" sz="3600" i="1" baseline="-25000"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it-IT" sz="3600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it-IT" sz="3600" b="1" i="1" baseline="-25000" smtClean="0"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it-IT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it-IT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r>
                  <a:rPr lang="it-IT" sz="360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it-IT" sz="2800" b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0</a:t>
                </a:r>
                <a:endParaRPr lang="it-IT" sz="2800" b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CasellaDiTes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457" y="4627771"/>
                <a:ext cx="2121863" cy="819135"/>
              </a:xfrm>
              <a:prstGeom prst="rect">
                <a:avLst/>
              </a:prstGeom>
              <a:blipFill>
                <a:blip r:embed="rId5"/>
                <a:stretch>
                  <a:fillRect l="-287" r="-8908" b="-666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818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 animBg="1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Utopia"/>
        <a:ea typeface=""/>
        <a:cs typeface=""/>
      </a:majorFont>
      <a:minorFont>
        <a:latin typeface="Courier N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1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4427</TotalTime>
  <Words>799</Words>
  <Application>Microsoft Office PowerPoint</Application>
  <PresentationFormat>Personalizzato</PresentationFormat>
  <Paragraphs>114</Paragraphs>
  <Slides>14</Slides>
  <Notes>9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7" baseType="lpstr">
      <vt:lpstr>Arial</vt:lpstr>
      <vt:lpstr>Cambria Math</vt:lpstr>
      <vt:lpstr>Courier New</vt:lpstr>
      <vt:lpstr>Dingbats</vt:lpstr>
      <vt:lpstr>Symbol</vt:lpstr>
      <vt:lpstr>Times New Roman</vt:lpstr>
      <vt:lpstr>Utopia</vt:lpstr>
      <vt:lpstr>Wingdings</vt:lpstr>
      <vt:lpstr>Zapf Dingbats</vt:lpstr>
      <vt:lpstr>Struttura predefinita</vt:lpstr>
      <vt:lpstr>1_Struttura predefinita</vt:lpstr>
      <vt:lpstr>Equazione</vt:lpstr>
      <vt:lpstr>Equation</vt:lpstr>
      <vt:lpstr>Presentazione standard di PowerPoint</vt:lpstr>
      <vt:lpstr>Quantità di moto</vt:lpstr>
      <vt:lpstr>Presentazione standard di PowerPoint</vt:lpstr>
      <vt:lpstr>Presentazione standard di PowerPoint</vt:lpstr>
      <vt:lpstr>Impulso</vt:lpstr>
      <vt:lpstr>Leggi della dinamica</vt:lpstr>
      <vt:lpstr>Terza legge della dinamica</vt:lpstr>
      <vt:lpstr>Terza legge della dinamica</vt:lpstr>
      <vt:lpstr>Presentazione standard di PowerPoint</vt:lpstr>
      <vt:lpstr>Conservazione della quantità di moto</vt:lpstr>
      <vt:lpstr>Presentazione standard di PowerPoint</vt:lpstr>
      <vt:lpstr>Forze interne ed esterne</vt:lpstr>
      <vt:lpstr>Presentazione standard di PowerPoint</vt:lpstr>
      <vt:lpstr>Dinamica dei sistemi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Quantità di moto</dc:title>
  <dc:creator>Roberto Stroili</dc:creator>
  <cp:lastModifiedBy>Ferruccio</cp:lastModifiedBy>
  <cp:revision>881</cp:revision>
  <cp:lastPrinted>2007-11-07T10:39:13Z</cp:lastPrinted>
  <dcterms:created xsi:type="dcterms:W3CDTF">2002-09-20T14:43:50Z</dcterms:created>
  <dcterms:modified xsi:type="dcterms:W3CDTF">2018-05-02T09:39:08Z</dcterms:modified>
</cp:coreProperties>
</file>