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7" r:id="rId3"/>
    <p:sldId id="256" r:id="rId4"/>
    <p:sldId id="281" r:id="rId5"/>
    <p:sldId id="257" r:id="rId6"/>
    <p:sldId id="285" r:id="rId7"/>
    <p:sldId id="286" r:id="rId8"/>
    <p:sldId id="258" r:id="rId9"/>
    <p:sldId id="271" r:id="rId10"/>
    <p:sldId id="283" r:id="rId11"/>
    <p:sldId id="259" r:id="rId12"/>
    <p:sldId id="282" r:id="rId13"/>
    <p:sldId id="270" r:id="rId14"/>
    <p:sldId id="260" r:id="rId15"/>
    <p:sldId id="278" r:id="rId16"/>
    <p:sldId id="279" r:id="rId17"/>
    <p:sldId id="261" r:id="rId18"/>
    <p:sldId id="262" r:id="rId19"/>
    <p:sldId id="263" r:id="rId20"/>
    <p:sldId id="264" r:id="rId21"/>
    <p:sldId id="269" r:id="rId22"/>
    <p:sldId id="277" r:id="rId23"/>
    <p:sldId id="272" r:id="rId24"/>
    <p:sldId id="275" r:id="rId25"/>
    <p:sldId id="273" r:id="rId26"/>
    <p:sldId id="274" r:id="rId27"/>
    <p:sldId id="280" r:id="rId28"/>
    <p:sldId id="276" r:id="rId29"/>
    <p:sldId id="288" r:id="rId30"/>
    <p:sldId id="265" r:id="rId31"/>
    <p:sldId id="266" r:id="rId32"/>
    <p:sldId id="267" r:id="rId33"/>
    <p:sldId id="268"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447" autoAdjust="0"/>
  </p:normalViewPr>
  <p:slideViewPr>
    <p:cSldViewPr>
      <p:cViewPr>
        <p:scale>
          <a:sx n="80" d="100"/>
          <a:sy n="80" d="100"/>
        </p:scale>
        <p:origin x="-912" y="360"/>
      </p:cViewPr>
      <p:guideLst>
        <p:guide orient="horz" pos="2160"/>
        <p:guide pos="2880"/>
      </p:guideLst>
    </p:cSldViewPr>
  </p:slideViewPr>
  <p:notesTextViewPr>
    <p:cViewPr>
      <p:scale>
        <a:sx n="1" d="1"/>
        <a:sy n="1" d="1"/>
      </p:scale>
      <p:origin x="0" y="0"/>
    </p:cViewPr>
  </p:notesTextViewPr>
  <p:sorterViewPr>
    <p:cViewPr>
      <p:scale>
        <a:sx n="100" d="100"/>
        <a:sy n="100" d="100"/>
      </p:scale>
      <p:origin x="0" y="934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56DE211-6ACD-471A-82BE-0E1420103756}" type="datetimeFigureOut">
              <a:rPr lang="it-IT" smtClean="0"/>
              <a:t>29/10/2019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F4CBBD-B325-4AA8-B487-DA753FC6909B}" type="slidenum">
              <a:rPr lang="it-IT" smtClean="0"/>
              <a:t>‹N›</a:t>
            </a:fld>
            <a:endParaRPr lang="it-IT"/>
          </a:p>
        </p:txBody>
      </p:sp>
    </p:spTree>
    <p:extLst>
      <p:ext uri="{BB962C8B-B14F-4D97-AF65-F5344CB8AC3E}">
        <p14:creationId xmlns:p14="http://schemas.microsoft.com/office/powerpoint/2010/main" val="183565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56DE211-6ACD-471A-82BE-0E1420103756}" type="datetimeFigureOut">
              <a:rPr lang="it-IT" smtClean="0"/>
              <a:t>29/10/2019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F4CBBD-B325-4AA8-B487-DA753FC6909B}" type="slidenum">
              <a:rPr lang="it-IT" smtClean="0"/>
              <a:t>‹N›</a:t>
            </a:fld>
            <a:endParaRPr lang="it-IT"/>
          </a:p>
        </p:txBody>
      </p:sp>
    </p:spTree>
    <p:extLst>
      <p:ext uri="{BB962C8B-B14F-4D97-AF65-F5344CB8AC3E}">
        <p14:creationId xmlns:p14="http://schemas.microsoft.com/office/powerpoint/2010/main" val="392438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56DE211-6ACD-471A-82BE-0E1420103756}" type="datetimeFigureOut">
              <a:rPr lang="it-IT" smtClean="0"/>
              <a:t>29/10/2019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F4CBBD-B325-4AA8-B487-DA753FC6909B}" type="slidenum">
              <a:rPr lang="it-IT" smtClean="0"/>
              <a:t>‹N›</a:t>
            </a:fld>
            <a:endParaRPr lang="it-IT"/>
          </a:p>
        </p:txBody>
      </p:sp>
    </p:spTree>
    <p:extLst>
      <p:ext uri="{BB962C8B-B14F-4D97-AF65-F5344CB8AC3E}">
        <p14:creationId xmlns:p14="http://schemas.microsoft.com/office/powerpoint/2010/main" val="69258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56DE211-6ACD-471A-82BE-0E1420103756}" type="datetimeFigureOut">
              <a:rPr lang="it-IT" smtClean="0"/>
              <a:t>29/10/2019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F4CBBD-B325-4AA8-B487-DA753FC6909B}" type="slidenum">
              <a:rPr lang="it-IT" smtClean="0"/>
              <a:t>‹N›</a:t>
            </a:fld>
            <a:endParaRPr lang="it-IT"/>
          </a:p>
        </p:txBody>
      </p:sp>
    </p:spTree>
    <p:extLst>
      <p:ext uri="{BB962C8B-B14F-4D97-AF65-F5344CB8AC3E}">
        <p14:creationId xmlns:p14="http://schemas.microsoft.com/office/powerpoint/2010/main" val="31771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56DE211-6ACD-471A-82BE-0E1420103756}" type="datetimeFigureOut">
              <a:rPr lang="it-IT" smtClean="0"/>
              <a:t>29/10/2019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F4CBBD-B325-4AA8-B487-DA753FC6909B}" type="slidenum">
              <a:rPr lang="it-IT" smtClean="0"/>
              <a:t>‹N›</a:t>
            </a:fld>
            <a:endParaRPr lang="it-IT"/>
          </a:p>
        </p:txBody>
      </p:sp>
    </p:spTree>
    <p:extLst>
      <p:ext uri="{BB962C8B-B14F-4D97-AF65-F5344CB8AC3E}">
        <p14:creationId xmlns:p14="http://schemas.microsoft.com/office/powerpoint/2010/main" val="356456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56DE211-6ACD-471A-82BE-0E1420103756}" type="datetimeFigureOut">
              <a:rPr lang="it-IT" smtClean="0"/>
              <a:t>29/10/2019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F4CBBD-B325-4AA8-B487-DA753FC6909B}" type="slidenum">
              <a:rPr lang="it-IT" smtClean="0"/>
              <a:t>‹N›</a:t>
            </a:fld>
            <a:endParaRPr lang="it-IT"/>
          </a:p>
        </p:txBody>
      </p:sp>
    </p:spTree>
    <p:extLst>
      <p:ext uri="{BB962C8B-B14F-4D97-AF65-F5344CB8AC3E}">
        <p14:creationId xmlns:p14="http://schemas.microsoft.com/office/powerpoint/2010/main" val="150938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56DE211-6ACD-471A-82BE-0E1420103756}" type="datetimeFigureOut">
              <a:rPr lang="it-IT" smtClean="0"/>
              <a:t>29/10/2019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CF4CBBD-B325-4AA8-B487-DA753FC6909B}" type="slidenum">
              <a:rPr lang="it-IT" smtClean="0"/>
              <a:t>‹N›</a:t>
            </a:fld>
            <a:endParaRPr lang="it-IT"/>
          </a:p>
        </p:txBody>
      </p:sp>
    </p:spTree>
    <p:extLst>
      <p:ext uri="{BB962C8B-B14F-4D97-AF65-F5344CB8AC3E}">
        <p14:creationId xmlns:p14="http://schemas.microsoft.com/office/powerpoint/2010/main" val="173670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56DE211-6ACD-471A-82BE-0E1420103756}" type="datetimeFigureOut">
              <a:rPr lang="it-IT" smtClean="0"/>
              <a:t>29/10/2019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CF4CBBD-B325-4AA8-B487-DA753FC6909B}" type="slidenum">
              <a:rPr lang="it-IT" smtClean="0"/>
              <a:t>‹N›</a:t>
            </a:fld>
            <a:endParaRPr lang="it-IT"/>
          </a:p>
        </p:txBody>
      </p:sp>
    </p:spTree>
    <p:extLst>
      <p:ext uri="{BB962C8B-B14F-4D97-AF65-F5344CB8AC3E}">
        <p14:creationId xmlns:p14="http://schemas.microsoft.com/office/powerpoint/2010/main" val="265881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56DE211-6ACD-471A-82BE-0E1420103756}" type="datetimeFigureOut">
              <a:rPr lang="it-IT" smtClean="0"/>
              <a:t>29/10/2019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CF4CBBD-B325-4AA8-B487-DA753FC6909B}" type="slidenum">
              <a:rPr lang="it-IT" smtClean="0"/>
              <a:t>‹N›</a:t>
            </a:fld>
            <a:endParaRPr lang="it-IT"/>
          </a:p>
        </p:txBody>
      </p:sp>
    </p:spTree>
    <p:extLst>
      <p:ext uri="{BB962C8B-B14F-4D97-AF65-F5344CB8AC3E}">
        <p14:creationId xmlns:p14="http://schemas.microsoft.com/office/powerpoint/2010/main" val="10475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56DE211-6ACD-471A-82BE-0E1420103756}" type="datetimeFigureOut">
              <a:rPr lang="it-IT" smtClean="0"/>
              <a:t>29/10/2019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F4CBBD-B325-4AA8-B487-DA753FC6909B}" type="slidenum">
              <a:rPr lang="it-IT" smtClean="0"/>
              <a:t>‹N›</a:t>
            </a:fld>
            <a:endParaRPr lang="it-IT"/>
          </a:p>
        </p:txBody>
      </p:sp>
    </p:spTree>
    <p:extLst>
      <p:ext uri="{BB962C8B-B14F-4D97-AF65-F5344CB8AC3E}">
        <p14:creationId xmlns:p14="http://schemas.microsoft.com/office/powerpoint/2010/main" val="146315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56DE211-6ACD-471A-82BE-0E1420103756}" type="datetimeFigureOut">
              <a:rPr lang="it-IT" smtClean="0"/>
              <a:t>29/10/2019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F4CBBD-B325-4AA8-B487-DA753FC6909B}" type="slidenum">
              <a:rPr lang="it-IT" smtClean="0"/>
              <a:t>‹N›</a:t>
            </a:fld>
            <a:endParaRPr lang="it-IT"/>
          </a:p>
        </p:txBody>
      </p:sp>
    </p:spTree>
    <p:extLst>
      <p:ext uri="{BB962C8B-B14F-4D97-AF65-F5344CB8AC3E}">
        <p14:creationId xmlns:p14="http://schemas.microsoft.com/office/powerpoint/2010/main" val="274763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DE211-6ACD-471A-82BE-0E1420103756}" type="datetimeFigureOut">
              <a:rPr lang="it-IT" smtClean="0"/>
              <a:t>29/10/2019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4CBBD-B325-4AA8-B487-DA753FC6909B}" type="slidenum">
              <a:rPr lang="it-IT" smtClean="0"/>
              <a:t>‹N›</a:t>
            </a:fld>
            <a:endParaRPr lang="it-IT"/>
          </a:p>
        </p:txBody>
      </p:sp>
    </p:spTree>
    <p:extLst>
      <p:ext uri="{BB962C8B-B14F-4D97-AF65-F5344CB8AC3E}">
        <p14:creationId xmlns:p14="http://schemas.microsoft.com/office/powerpoint/2010/main" val="169198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finitoteatrodelcosmo.it/wp-content/uploads/2014/09/panettone.png"/>
          <p:cNvPicPr>
            <a:picLocks noChangeAspect="1" noChangeArrowheads="1"/>
          </p:cNvPicPr>
          <p:nvPr/>
        </p:nvPicPr>
        <p:blipFill rotWithShape="1">
          <a:blip r:embed="rId2">
            <a:extLst>
              <a:ext uri="{28A0092B-C50C-407E-A947-70E740481C1C}">
                <a14:useLocalDpi xmlns:a14="http://schemas.microsoft.com/office/drawing/2010/main" val="0"/>
              </a:ext>
            </a:extLst>
          </a:blip>
          <a:srcRect l="48616" t="1690" r="1189" b="2932"/>
          <a:stretch/>
        </p:blipFill>
        <p:spPr bwMode="auto">
          <a:xfrm>
            <a:off x="2825238" y="1190625"/>
            <a:ext cx="3781555" cy="371868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627784" y="332656"/>
            <a:ext cx="4032448" cy="523220"/>
          </a:xfrm>
          <a:prstGeom prst="rect">
            <a:avLst/>
          </a:prstGeom>
          <a:noFill/>
        </p:spPr>
        <p:txBody>
          <a:bodyPr wrap="square" rtlCol="0">
            <a:spAutoFit/>
          </a:bodyPr>
          <a:lstStyle/>
          <a:p>
            <a:pPr algn="ctr"/>
            <a:r>
              <a:rPr lang="it-IT" sz="2800" b="1" dirty="0" smtClean="0"/>
              <a:t>Atomo di Thomson</a:t>
            </a:r>
            <a:endParaRPr lang="it-IT" sz="2800" b="1" dirty="0"/>
          </a:p>
        </p:txBody>
      </p:sp>
      <p:sp>
        <p:nvSpPr>
          <p:cNvPr id="4" name="CasellaDiTesto 3"/>
          <p:cNvSpPr txBox="1"/>
          <p:nvPr/>
        </p:nvSpPr>
        <p:spPr>
          <a:xfrm>
            <a:off x="2627784" y="5373216"/>
            <a:ext cx="4176464" cy="492443"/>
          </a:xfrm>
          <a:prstGeom prst="rect">
            <a:avLst/>
          </a:prstGeom>
          <a:noFill/>
        </p:spPr>
        <p:txBody>
          <a:bodyPr wrap="square" rtlCol="0">
            <a:spAutoFit/>
          </a:bodyPr>
          <a:lstStyle/>
          <a:p>
            <a:pPr algn="ctr"/>
            <a:r>
              <a:rPr lang="it-IT" sz="2600" dirty="0" smtClean="0"/>
              <a:t>Raggio atomico </a:t>
            </a:r>
            <a:r>
              <a:rPr lang="it-IT" sz="2600" dirty="0" smtClean="0">
                <a:sym typeface="Symbol"/>
              </a:rPr>
              <a:t> 10</a:t>
            </a:r>
            <a:r>
              <a:rPr lang="it-IT" sz="2600" baseline="30000" dirty="0" smtClean="0">
                <a:sym typeface="Symbol"/>
              </a:rPr>
              <a:t>-10</a:t>
            </a:r>
            <a:r>
              <a:rPr lang="it-IT" sz="2600" dirty="0" smtClean="0">
                <a:sym typeface="Symbol"/>
              </a:rPr>
              <a:t> m</a:t>
            </a:r>
            <a:endParaRPr lang="it-IT" sz="2600" dirty="0"/>
          </a:p>
        </p:txBody>
      </p:sp>
    </p:spTree>
    <p:extLst>
      <p:ext uri="{BB962C8B-B14F-4D97-AF65-F5344CB8AC3E}">
        <p14:creationId xmlns:p14="http://schemas.microsoft.com/office/powerpoint/2010/main" val="1517858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2123728" y="1484784"/>
            <a:ext cx="5550061" cy="4680520"/>
            <a:chOff x="2123728" y="1484784"/>
            <a:chExt cx="5550061" cy="4680520"/>
          </a:xfrm>
        </p:grpSpPr>
        <p:pic>
          <p:nvPicPr>
            <p:cNvPr id="7170" name="Picture 2" descr="http://hyperphysics.phy-astr.gsu.edu/hbase/Nuclear/imgnuc/geigma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84784"/>
              <a:ext cx="5082206"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4814292" y="3573016"/>
              <a:ext cx="2859497"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106715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54" y="692696"/>
            <a:ext cx="7633593" cy="375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631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yperphysics.phy-astr.gsu.edu/hbase/Nuclear/imgnuc/rut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06" y="584973"/>
            <a:ext cx="3096344" cy="36660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hyperphysics.phy-astr.gsu.edu/hbase/Nuclear/imgnuc/ruthdep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95654"/>
            <a:ext cx="4248472" cy="460149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899592" y="5048016"/>
            <a:ext cx="7272808" cy="1477328"/>
          </a:xfrm>
          <a:prstGeom prst="rect">
            <a:avLst/>
          </a:prstGeom>
          <a:noFill/>
        </p:spPr>
        <p:txBody>
          <a:bodyPr wrap="square" rtlCol="0">
            <a:spAutoFit/>
          </a:bodyPr>
          <a:lstStyle/>
          <a:p>
            <a:pPr algn="just"/>
            <a:r>
              <a:rPr lang="en-US" dirty="0"/>
              <a:t>With high enough alpha energies, however, the projectile punches in close enough to the nuclear center to come into range of the nuclear strong force and the distribution of scattered alphas departs from the Rutherford formula. </a:t>
            </a:r>
            <a:r>
              <a:rPr lang="en-US" b="1" dirty="0" smtClean="0"/>
              <a:t>You </a:t>
            </a:r>
            <a:r>
              <a:rPr lang="en-US" b="1" dirty="0"/>
              <a:t>can use the point of departure from the Rutherford scattering formula to estimate the nuclear </a:t>
            </a:r>
            <a:r>
              <a:rPr lang="en-US" b="1" dirty="0" smtClean="0"/>
              <a:t>radius.</a:t>
            </a:r>
            <a:endParaRPr lang="it-IT" b="1" dirty="0"/>
          </a:p>
        </p:txBody>
      </p:sp>
    </p:spTree>
    <p:extLst>
      <p:ext uri="{BB962C8B-B14F-4D97-AF65-F5344CB8AC3E}">
        <p14:creationId xmlns:p14="http://schemas.microsoft.com/office/powerpoint/2010/main" val="3215565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42" y="836712"/>
            <a:ext cx="7816916" cy="460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010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28599"/>
            <a:ext cx="7398086" cy="42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999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97" y="260648"/>
            <a:ext cx="8208000" cy="28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80" y="3726929"/>
            <a:ext cx="8172000" cy="265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755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764704"/>
            <a:ext cx="752475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97" y="3284984"/>
            <a:ext cx="8714606" cy="190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085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98" y="1340768"/>
            <a:ext cx="7748498" cy="338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447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311" y="958010"/>
            <a:ext cx="6801805" cy="406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017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91" y="0"/>
            <a:ext cx="7416824" cy="6578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17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finitoteatrodelcosmo.it/wp-content/uploads/2014/09/panett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54" y="1340768"/>
            <a:ext cx="7488000" cy="389886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627784" y="332656"/>
            <a:ext cx="4032448" cy="523220"/>
          </a:xfrm>
          <a:prstGeom prst="rect">
            <a:avLst/>
          </a:prstGeom>
          <a:noFill/>
        </p:spPr>
        <p:txBody>
          <a:bodyPr wrap="square" rtlCol="0">
            <a:spAutoFit/>
          </a:bodyPr>
          <a:lstStyle/>
          <a:p>
            <a:pPr algn="ctr"/>
            <a:r>
              <a:rPr lang="it-IT" sz="2800" b="1" dirty="0" smtClean="0"/>
              <a:t>Atomo di Thomson</a:t>
            </a:r>
            <a:endParaRPr lang="it-IT" sz="2800" b="1" dirty="0"/>
          </a:p>
        </p:txBody>
      </p:sp>
    </p:spTree>
    <p:extLst>
      <p:ext uri="{BB962C8B-B14F-4D97-AF65-F5344CB8AC3E}">
        <p14:creationId xmlns:p14="http://schemas.microsoft.com/office/powerpoint/2010/main" val="432863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692696"/>
            <a:ext cx="7201490" cy="511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864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1553"/>
            <a:ext cx="6177126" cy="651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566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b/b2/Hydrogen_transitions.svg/600px-Hydrogen_transition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7632848" cy="572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53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yperphysics.phy-astr.gsu.edu/hbase/Imgmdl/FHZ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15" y="1107604"/>
            <a:ext cx="7337171"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123728" y="210662"/>
            <a:ext cx="4896544" cy="461665"/>
          </a:xfrm>
          <a:prstGeom prst="rect">
            <a:avLst/>
          </a:prstGeom>
          <a:noFill/>
        </p:spPr>
        <p:txBody>
          <a:bodyPr wrap="square" rtlCol="0">
            <a:spAutoFit/>
          </a:bodyPr>
          <a:lstStyle/>
          <a:p>
            <a:pPr algn="ctr"/>
            <a:r>
              <a:rPr lang="it-IT" sz="2400" dirty="0" smtClean="0"/>
              <a:t>The </a:t>
            </a:r>
            <a:r>
              <a:rPr lang="it-IT" sz="2400" dirty="0" err="1" smtClean="0"/>
              <a:t>Franck</a:t>
            </a:r>
            <a:r>
              <a:rPr lang="it-IT" sz="2400" dirty="0"/>
              <a:t>-</a:t>
            </a:r>
            <a:r>
              <a:rPr lang="it-IT" sz="2400" dirty="0" smtClean="0"/>
              <a:t>Hertz </a:t>
            </a:r>
            <a:r>
              <a:rPr lang="it-IT" sz="2400" dirty="0" err="1" smtClean="0"/>
              <a:t>experiment</a:t>
            </a:r>
            <a:endParaRPr lang="it-IT" sz="2400" dirty="0"/>
          </a:p>
        </p:txBody>
      </p:sp>
      <p:sp>
        <p:nvSpPr>
          <p:cNvPr id="3" name="CasellaDiTesto 2"/>
          <p:cNvSpPr txBox="1"/>
          <p:nvPr/>
        </p:nvSpPr>
        <p:spPr>
          <a:xfrm>
            <a:off x="1331640" y="5013176"/>
            <a:ext cx="1368152" cy="369332"/>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3810371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6947010" cy="3605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3995936" y="4725144"/>
            <a:ext cx="1728192" cy="1446550"/>
          </a:xfrm>
          <a:prstGeom prst="rect">
            <a:avLst/>
          </a:prstGeom>
          <a:noFill/>
        </p:spPr>
        <p:txBody>
          <a:bodyPr wrap="square" rtlCol="0">
            <a:spAutoFit/>
          </a:bodyPr>
          <a:lstStyle/>
          <a:p>
            <a:r>
              <a:rPr lang="it-IT" sz="2200" dirty="0" smtClean="0"/>
              <a:t>4.89 V</a:t>
            </a:r>
          </a:p>
          <a:p>
            <a:r>
              <a:rPr lang="it-IT" sz="2200" dirty="0" smtClean="0"/>
              <a:t>6.67 V</a:t>
            </a:r>
          </a:p>
          <a:p>
            <a:r>
              <a:rPr lang="it-IT" sz="2200" dirty="0" smtClean="0"/>
              <a:t>8.84 V</a:t>
            </a:r>
          </a:p>
          <a:p>
            <a:r>
              <a:rPr lang="it-IT" sz="2200" dirty="0" smtClean="0"/>
              <a:t>9.8 V</a:t>
            </a:r>
            <a:endParaRPr lang="it-IT" sz="2200" dirty="0"/>
          </a:p>
        </p:txBody>
      </p:sp>
    </p:spTree>
    <p:extLst>
      <p:ext uri="{BB962C8B-B14F-4D97-AF65-F5344CB8AC3E}">
        <p14:creationId xmlns:p14="http://schemas.microsoft.com/office/powerpoint/2010/main" val="1414914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3" y="351631"/>
            <a:ext cx="2808312"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967" y="2264246"/>
            <a:ext cx="2889418"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20688"/>
            <a:ext cx="4716778" cy="244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294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51" y="332656"/>
            <a:ext cx="8872686"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120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280" y="680492"/>
            <a:ext cx="6643371"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164939" y="5937075"/>
            <a:ext cx="7030051" cy="646331"/>
          </a:xfrm>
          <a:prstGeom prst="rect">
            <a:avLst/>
          </a:prstGeom>
          <a:noFill/>
        </p:spPr>
        <p:txBody>
          <a:bodyPr wrap="square" rtlCol="0">
            <a:spAutoFit/>
          </a:bodyPr>
          <a:lstStyle/>
          <a:p>
            <a:r>
              <a:rPr lang="it-IT" dirty="0" smtClean="0"/>
              <a:t>Attenzione: in questo diagramma,  per comodità di lettura, i valori di energia dei livelli mostrati sono positivi e il </a:t>
            </a:r>
            <a:r>
              <a:rPr lang="it-IT" dirty="0" err="1" smtClean="0"/>
              <a:t>ground</a:t>
            </a:r>
            <a:r>
              <a:rPr lang="it-IT" dirty="0" smtClean="0"/>
              <a:t> state si trova a 0 </a:t>
            </a:r>
            <a:r>
              <a:rPr lang="it-IT" dirty="0" err="1" smtClean="0"/>
              <a:t>eV</a:t>
            </a:r>
            <a:r>
              <a:rPr lang="it-IT" dirty="0" smtClean="0"/>
              <a:t>.</a:t>
            </a:r>
            <a:endParaRPr lang="it-IT" dirty="0"/>
          </a:p>
        </p:txBody>
      </p:sp>
    </p:spTree>
    <p:extLst>
      <p:ext uri="{BB962C8B-B14F-4D97-AF65-F5344CB8AC3E}">
        <p14:creationId xmlns:p14="http://schemas.microsoft.com/office/powerpoint/2010/main" val="2477602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2606"/>
            <a:ext cx="80962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68" y="3356992"/>
            <a:ext cx="4068000" cy="317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863" y="2276872"/>
            <a:ext cx="52482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354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2606"/>
            <a:ext cx="80962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68" y="3356992"/>
            <a:ext cx="4068000" cy="317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439196"/>
            <a:ext cx="4752000" cy="301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863" y="2276872"/>
            <a:ext cx="52482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508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04" y="1196752"/>
            <a:ext cx="8566632" cy="36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386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6632"/>
            <a:ext cx="7334122"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932040" y="232494"/>
            <a:ext cx="3960440" cy="461665"/>
          </a:xfrm>
          <a:prstGeom prst="rect">
            <a:avLst/>
          </a:prstGeom>
          <a:noFill/>
        </p:spPr>
        <p:txBody>
          <a:bodyPr wrap="square" rtlCol="0">
            <a:spAutoFit/>
          </a:bodyPr>
          <a:lstStyle/>
          <a:p>
            <a:r>
              <a:rPr lang="it-IT" sz="2400" b="1" dirty="0" smtClean="0"/>
              <a:t>Wilson and </a:t>
            </a:r>
            <a:r>
              <a:rPr lang="it-IT" sz="2400" b="1" dirty="0" err="1" smtClean="0"/>
              <a:t>Sommerfeld</a:t>
            </a:r>
            <a:r>
              <a:rPr lang="it-IT" sz="2400" b="1" dirty="0" smtClean="0"/>
              <a:t> </a:t>
            </a:r>
            <a:r>
              <a:rPr lang="it-IT" sz="2400" b="1" dirty="0" err="1" smtClean="0"/>
              <a:t>rules</a:t>
            </a:r>
            <a:endParaRPr lang="it-IT" sz="2400" b="1" dirty="0"/>
          </a:p>
        </p:txBody>
      </p:sp>
    </p:spTree>
    <p:extLst>
      <p:ext uri="{BB962C8B-B14F-4D97-AF65-F5344CB8AC3E}">
        <p14:creationId xmlns:p14="http://schemas.microsoft.com/office/powerpoint/2010/main" val="771974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52736"/>
            <a:ext cx="7889771" cy="439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910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1" t="7607" r="48372" b="6295"/>
          <a:stretch/>
        </p:blipFill>
        <p:spPr bwMode="auto">
          <a:xfrm>
            <a:off x="539552" y="260648"/>
            <a:ext cx="5529500" cy="443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896" t="62182" r="2864" b="7583"/>
          <a:stretch/>
        </p:blipFill>
        <p:spPr bwMode="auto">
          <a:xfrm>
            <a:off x="2858112" y="4803726"/>
            <a:ext cx="5933463" cy="161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459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3" r="24133" b="22935"/>
          <a:stretch/>
        </p:blipFill>
        <p:spPr bwMode="auto">
          <a:xfrm>
            <a:off x="251520" y="245046"/>
            <a:ext cx="870639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5" t="77027"/>
          <a:stretch/>
        </p:blipFill>
        <p:spPr bwMode="auto">
          <a:xfrm>
            <a:off x="0" y="4653136"/>
            <a:ext cx="913755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174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hyperphysics.phy-astr.gsu.edu/hbase/nuclear/imgnuc/ruth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28" y="1268760"/>
            <a:ext cx="826063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31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6" y="1025518"/>
            <a:ext cx="9009756" cy="2824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838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a 8"/>
          <p:cNvPicPr>
            <a:picLocks noChangeAspect="1" noChangeArrowheads="1"/>
          </p:cNvPicPr>
          <p:nvPr/>
        </p:nvPicPr>
        <p:blipFill rotWithShape="1">
          <a:blip r:embed="rId2">
            <a:extLst>
              <a:ext uri="{28A0092B-C50C-407E-A947-70E740481C1C}">
                <a14:useLocalDpi xmlns:a14="http://schemas.microsoft.com/office/drawing/2010/main" val="0"/>
              </a:ext>
            </a:extLst>
          </a:blip>
          <a:srcRect r="33175"/>
          <a:stretch/>
        </p:blipFill>
        <p:spPr bwMode="auto">
          <a:xfrm>
            <a:off x="1259632" y="692696"/>
            <a:ext cx="6444000" cy="543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66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a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30861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51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2576"/>
            <a:ext cx="8857910" cy="637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468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62414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846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10451</TotalTime>
  <Words>113</Words>
  <Application>Microsoft Office PowerPoint</Application>
  <PresentationFormat>Presentazione su schermo (4:3)</PresentationFormat>
  <Paragraphs>11</Paragraphs>
  <Slides>33</Slides>
  <Notes>0</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Lucia</dc:creator>
  <cp:lastModifiedBy>Lucia</cp:lastModifiedBy>
  <cp:revision>47</cp:revision>
  <dcterms:created xsi:type="dcterms:W3CDTF">2015-10-13T11:57:58Z</dcterms:created>
  <dcterms:modified xsi:type="dcterms:W3CDTF">2019-10-29T15:39:39Z</dcterms:modified>
</cp:coreProperties>
</file>