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74" r:id="rId7"/>
    <p:sldId id="266" r:id="rId8"/>
    <p:sldId id="265" r:id="rId9"/>
    <p:sldId id="276" r:id="rId10"/>
    <p:sldId id="267" r:id="rId11"/>
    <p:sldId id="260" r:id="rId12"/>
    <p:sldId id="278" r:id="rId13"/>
    <p:sldId id="261" r:id="rId14"/>
    <p:sldId id="277" r:id="rId15"/>
    <p:sldId id="262" r:id="rId16"/>
    <p:sldId id="263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418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6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47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082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261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55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2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33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50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46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825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3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7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B5220-2147-4C1E-962F-96C4C3BACEBF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833EB-9A73-4341-A2AE-D312C0A119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452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it/url?sa=i&amp;rct=j&amp;q=&amp;esrc=s&amp;source=images&amp;cd=&amp;cad=rja&amp;uact=8&amp;ved=0ahUKEwi84rmgrq_PAhXFyRoKHT3aCi4QjRwIBw&amp;url=http://staff.orecity.k12.or.us/les.sitton/Nuclear/Photons%20and%20the%20Photoelectric%20Effect.htm&amp;psig=AFQjCNF32pSGlaglAM3qhfWlrGX7mVj1og&amp;ust=147505924619624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hyperlink" Target="http://hyperphysics.phy-astr.gsu.edu/hbase/quantum/bragg.html#c2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835696" y="-99392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tx2"/>
                </a:solidFill>
              </a:rPr>
              <a:t>Effetto fotoelettrico</a:t>
            </a:r>
            <a:endParaRPr lang="it-IT" sz="3200" b="1" dirty="0">
              <a:solidFill>
                <a:schemeClr val="tx2"/>
              </a:solidFill>
            </a:endParaRPr>
          </a:p>
        </p:txBody>
      </p:sp>
      <p:pic>
        <p:nvPicPr>
          <p:cNvPr id="12366" name="Picture 78" descr="Risultati immagini per photoelectric effec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472" y="836712"/>
            <a:ext cx="4824536" cy="582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4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b="0" dirty="0"/>
              <a:t>Example: Diffraction Patterns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772400" cy="4114800"/>
          </a:xfrm>
        </p:spPr>
        <p:txBody>
          <a:bodyPr/>
          <a:lstStyle/>
          <a:p>
            <a:r>
              <a:rPr lang="en-US" sz="2000" dirty="0"/>
              <a:t>Each peak represents the solution to Bragg’s law for known radiation wavelength (</a:t>
            </a:r>
            <a:r>
              <a:rPr lang="en-US" sz="2000" dirty="0">
                <a:latin typeface="Symbol" pitchFamily="18" charset="2"/>
              </a:rPr>
              <a:t>l </a:t>
            </a:r>
            <a:r>
              <a:rPr lang="en-US" sz="2000" dirty="0"/>
              <a:t>=  0.154nm)</a:t>
            </a:r>
          </a:p>
          <a:p>
            <a:r>
              <a:rPr lang="en-US" sz="2000" dirty="0"/>
              <a:t>The unique relationship between such patterns and crystal structures provide a powerful tool for identification of the phase composition of powders and polycrystalline materials.</a:t>
            </a:r>
          </a:p>
        </p:txBody>
      </p:sp>
      <p:pic>
        <p:nvPicPr>
          <p:cNvPr id="180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667000"/>
            <a:ext cx="5105400" cy="372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587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2" y="1358061"/>
            <a:ext cx="8919531" cy="4447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483768" y="188640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tx2"/>
                </a:solidFill>
              </a:rPr>
              <a:t>Effetto Compton</a:t>
            </a:r>
            <a:endParaRPr lang="it-IT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3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3717032"/>
            <a:ext cx="612068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Compton's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original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experiment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made use of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molybdenum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K-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alpha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x-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rays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which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have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wavelength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0.0709 nm.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These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were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scattered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from a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block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of carbon and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observed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at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different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angles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with a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Bragg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spectrometer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spectrometer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consists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</a:t>
            </a:r>
            <a:r>
              <a:rPr kumimoji="0" lang="it-IT" altLang="it-I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rotating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framework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with a calcite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crystal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to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diffract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the x-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rays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and an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ionization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chamber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for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detection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the x-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rays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Since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the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spacing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the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crystal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planes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in calcite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known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angle of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diffraction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gives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an accurate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measure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of the </a:t>
            </a:r>
            <a:r>
              <a:rPr kumimoji="0" lang="it-IT" altLang="it-IT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wavelength</a:t>
            </a:r>
            <a:r>
              <a:rPr kumimoji="0" lang="it-IT" alt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1874416" y="260648"/>
            <a:ext cx="6147048" cy="3268216"/>
            <a:chOff x="1874416" y="44624"/>
            <a:chExt cx="6147048" cy="3268216"/>
          </a:xfrm>
        </p:grpSpPr>
        <p:pic>
          <p:nvPicPr>
            <p:cNvPr id="3" name="Picture 4" descr="http://hyperphysics.phy-astr.gsu.edu/hbase/quantum/imgqua/compdat2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16" y="188640"/>
              <a:ext cx="5715000" cy="3124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ttangolo 4"/>
            <p:cNvSpPr/>
            <p:nvPr/>
          </p:nvSpPr>
          <p:spPr>
            <a:xfrm>
              <a:off x="5508104" y="2276872"/>
              <a:ext cx="2009304" cy="10359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/>
            <p:cNvSpPr/>
            <p:nvPr/>
          </p:nvSpPr>
          <p:spPr>
            <a:xfrm>
              <a:off x="6012160" y="44624"/>
              <a:ext cx="2009304" cy="792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934686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624"/>
            <a:ext cx="2806675" cy="678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473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hyperphysics.phy-astr.gsu.edu/hbase/quantum/imgqua/compda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9004"/>
            <a:ext cx="4824536" cy="640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876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54" y="836712"/>
            <a:ext cx="8920142" cy="465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906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226" y="260648"/>
            <a:ext cx="6634141" cy="5607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9414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768550" cy="3770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63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35999"/>
            <a:ext cx="8520354" cy="5085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06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43112"/>
            <a:ext cx="8820472" cy="2943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35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0648"/>
            <a:ext cx="6516216" cy="593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36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003362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611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84" y="764704"/>
            <a:ext cx="7780527" cy="4839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374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189405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18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199831" cy="5405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631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8263"/>
            <a:ext cx="3441700" cy="672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783" y="67850"/>
            <a:ext cx="27146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499" y="3429000"/>
            <a:ext cx="43338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237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052736"/>
            <a:ext cx="889635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1043608" y="5013176"/>
            <a:ext cx="25922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267744" y="188640"/>
            <a:ext cx="4536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 smtClean="0"/>
              <a:t>Reticolo cubico semplice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68473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9676"/>
            <a:ext cx="8686800" cy="655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39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76200" y="9525"/>
            <a:ext cx="58674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 William Henry Bragg</a:t>
            </a:r>
            <a:r>
              <a:rPr lang="en-GB" sz="2400" dirty="0">
                <a:solidFill>
                  <a:srgbClr val="800000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nb-NO" sz="1800" dirty="0"/>
              <a:t>William Henry and William Lawrence Bragg </a:t>
            </a:r>
            <a:endParaRPr lang="nb-NO" sz="1800" dirty="0" smtClean="0"/>
          </a:p>
          <a:p>
            <a:r>
              <a:rPr lang="nb-NO" sz="1800" dirty="0" smtClean="0"/>
              <a:t>(</a:t>
            </a:r>
            <a:r>
              <a:rPr lang="nb-NO" sz="1800" dirty="0"/>
              <a:t>father and son) found a simple interpretation </a:t>
            </a:r>
            <a:endParaRPr lang="nb-NO" sz="1800" dirty="0" smtClean="0"/>
          </a:p>
          <a:p>
            <a:r>
              <a:rPr lang="nb-NO" sz="1800" dirty="0" smtClean="0"/>
              <a:t>of </a:t>
            </a:r>
            <a:r>
              <a:rPr lang="nb-NO" sz="1800" dirty="0"/>
              <a:t>von Laue’s </a:t>
            </a:r>
            <a:r>
              <a:rPr lang="nb-NO" sz="1800" dirty="0" smtClean="0"/>
              <a:t>experiment.</a:t>
            </a:r>
          </a:p>
          <a:p>
            <a:pPr>
              <a:buFont typeface="Arial" pitchFamily="34" charset="0"/>
              <a:buChar char="•"/>
            </a:pPr>
            <a:r>
              <a:rPr lang="nb-NO" sz="1800" dirty="0" smtClean="0"/>
              <a:t> They assume </a:t>
            </a:r>
            <a:r>
              <a:rPr lang="nb-NO" sz="1800" dirty="0"/>
              <a:t>that each crystal plane reflects </a:t>
            </a:r>
            <a:r>
              <a:rPr lang="nb-NO" sz="1800" b="1" dirty="0"/>
              <a:t>radiation as a </a:t>
            </a:r>
            <a:r>
              <a:rPr lang="nb-NO" sz="1800" b="1" dirty="0" smtClean="0"/>
              <a:t>mirror and </a:t>
            </a:r>
            <a:r>
              <a:rPr lang="nb-NO" sz="1800" dirty="0" smtClean="0"/>
              <a:t>analyze </a:t>
            </a:r>
            <a:r>
              <a:rPr lang="nb-NO" sz="1800" dirty="0"/>
              <a:t>this situation for cases of constructive and destructive </a:t>
            </a:r>
            <a:r>
              <a:rPr lang="nb-NO" sz="1800" dirty="0" smtClean="0"/>
              <a:t>interference</a:t>
            </a:r>
            <a:r>
              <a:rPr lang="en-GB" sz="2400" dirty="0" smtClean="0">
                <a:solidFill>
                  <a:srgbClr val="800000"/>
                </a:solidFill>
              </a:rPr>
              <a:t>.</a:t>
            </a:r>
            <a:endParaRPr lang="en-GB" sz="2400" b="1" dirty="0">
              <a:solidFill>
                <a:srgbClr val="800000"/>
              </a:solidFill>
            </a:endParaRP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085994"/>
              </p:ext>
            </p:extLst>
          </p:nvPr>
        </p:nvGraphicFramePr>
        <p:xfrm>
          <a:off x="4738737" y="5233988"/>
          <a:ext cx="2335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MathType Equation" r:id="rId3" imgW="815369" imgH="152496" progId="Equation">
                  <p:embed/>
                </p:oleObj>
              </mc:Choice>
              <mc:Fallback>
                <p:oleObj name="MathType Equation" r:id="rId3" imgW="815369" imgH="152496" progId="Equation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737" y="5233988"/>
                        <a:ext cx="2335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58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203200" y="53340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2400" dirty="0">
                <a:solidFill>
                  <a:srgbClr val="800000"/>
                </a:solidFill>
              </a:rPr>
              <a:t>Conditions for reflection: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286000" y="4160837"/>
            <a:ext cx="1219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2000" b="1" dirty="0">
                <a:solidFill>
                  <a:srgbClr val="FF0000"/>
                </a:solidFill>
                <a:latin typeface="Comic Sans MS" pitchFamily="66" charset="0"/>
              </a:rPr>
              <a:t>Noble prize 1915!</a:t>
            </a:r>
          </a:p>
        </p:txBody>
      </p:sp>
      <p:pic>
        <p:nvPicPr>
          <p:cNvPr id="30728" name="Picture 8" descr="wh-bragg_portre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38413"/>
            <a:ext cx="1884363" cy="2667000"/>
          </a:xfrm>
          <a:prstGeom prst="rect">
            <a:avLst/>
          </a:prstGeom>
          <a:noFill/>
          <a:ln>
            <a:noFill/>
          </a:ln>
          <a:effectLst>
            <a:outerShdw dist="107763" dir="81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626225" y="243681"/>
            <a:ext cx="2312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orte" pitchFamily="66" charset="0"/>
              </a:rPr>
              <a:t>Bragg’s law</a:t>
            </a:r>
          </a:p>
        </p:txBody>
      </p: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4262860" y="3006350"/>
            <a:ext cx="2690812" cy="1736725"/>
            <a:chOff x="5143504" y="3121479"/>
            <a:chExt cx="2690141" cy="1736282"/>
          </a:xfrm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5715008" y="407194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auto">
            <a:xfrm>
              <a:off x="6072198" y="407194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Oval 7"/>
            <p:cNvSpPr>
              <a:spLocks noChangeArrowheads="1"/>
            </p:cNvSpPr>
            <p:nvPr/>
          </p:nvSpPr>
          <p:spPr bwMode="auto">
            <a:xfrm>
              <a:off x="6429388" y="407194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6786578" y="407194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7143768" y="407194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6" name="Oval 10"/>
            <p:cNvSpPr>
              <a:spLocks noChangeArrowheads="1"/>
            </p:cNvSpPr>
            <p:nvPr/>
          </p:nvSpPr>
          <p:spPr bwMode="auto">
            <a:xfrm>
              <a:off x="5715008" y="4714885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Oval 11"/>
            <p:cNvSpPr>
              <a:spLocks noChangeArrowheads="1"/>
            </p:cNvSpPr>
            <p:nvPr/>
          </p:nvSpPr>
          <p:spPr bwMode="auto">
            <a:xfrm>
              <a:off x="6072198" y="4714885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Oval 12"/>
            <p:cNvSpPr>
              <a:spLocks noChangeArrowheads="1"/>
            </p:cNvSpPr>
            <p:nvPr/>
          </p:nvSpPr>
          <p:spPr bwMode="auto">
            <a:xfrm>
              <a:off x="6429388" y="4714885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Oval 13"/>
            <p:cNvSpPr>
              <a:spLocks noChangeArrowheads="1"/>
            </p:cNvSpPr>
            <p:nvPr/>
          </p:nvSpPr>
          <p:spPr bwMode="auto">
            <a:xfrm>
              <a:off x="6786578" y="4714885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Oval 14"/>
            <p:cNvSpPr>
              <a:spLocks noChangeArrowheads="1"/>
            </p:cNvSpPr>
            <p:nvPr/>
          </p:nvSpPr>
          <p:spPr bwMode="auto">
            <a:xfrm>
              <a:off x="7143768" y="4714885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cxnSp>
          <p:nvCxnSpPr>
            <p:cNvPr id="21" name="Straight Connector 15"/>
            <p:cNvCxnSpPr>
              <a:cxnSpLocks noChangeShapeType="1"/>
            </p:cNvCxnSpPr>
            <p:nvPr/>
          </p:nvCxnSpPr>
          <p:spPr bwMode="auto">
            <a:xfrm>
              <a:off x="5429256" y="4143381"/>
              <a:ext cx="214314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16"/>
            <p:cNvCxnSpPr>
              <a:cxnSpLocks noChangeShapeType="1"/>
            </p:cNvCxnSpPr>
            <p:nvPr/>
          </p:nvCxnSpPr>
          <p:spPr bwMode="auto">
            <a:xfrm>
              <a:off x="5429256" y="4786323"/>
              <a:ext cx="214314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17"/>
            <p:cNvCxnSpPr>
              <a:cxnSpLocks noChangeShapeType="1"/>
            </p:cNvCxnSpPr>
            <p:nvPr/>
          </p:nvCxnSpPr>
          <p:spPr bwMode="auto">
            <a:xfrm rot="16200000" flipH="1">
              <a:off x="5500694" y="3143250"/>
              <a:ext cx="928694" cy="9286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18"/>
            <p:cNvCxnSpPr>
              <a:cxnSpLocks noChangeShapeType="1"/>
            </p:cNvCxnSpPr>
            <p:nvPr/>
          </p:nvCxnSpPr>
          <p:spPr bwMode="auto">
            <a:xfrm rot="16200000" flipH="1">
              <a:off x="5143504" y="3429001"/>
              <a:ext cx="1285884" cy="128588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21"/>
            <p:cNvCxnSpPr>
              <a:cxnSpLocks noChangeShapeType="1"/>
            </p:cNvCxnSpPr>
            <p:nvPr/>
          </p:nvCxnSpPr>
          <p:spPr bwMode="auto">
            <a:xfrm rot="5400000" flipH="1" flipV="1">
              <a:off x="6547761" y="3407230"/>
              <a:ext cx="1285884" cy="128588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Arrow Connector 22"/>
            <p:cNvCxnSpPr>
              <a:cxnSpLocks noChangeShapeType="1"/>
            </p:cNvCxnSpPr>
            <p:nvPr/>
          </p:nvCxnSpPr>
          <p:spPr bwMode="auto">
            <a:xfrm rot="5400000" flipH="1" flipV="1">
              <a:off x="6578379" y="3121479"/>
              <a:ext cx="928694" cy="9286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0723" name="Picture 3" descr="BAB_FigA_20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898" y="2125028"/>
            <a:ext cx="4528361" cy="3108960"/>
          </a:xfrm>
          <a:prstGeom prst="rect">
            <a:avLst/>
          </a:prstGeom>
          <a:noFill/>
          <a:ln>
            <a:noFill/>
          </a:ln>
          <a:effectLst>
            <a:outerShdw dist="107763" dir="81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25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 idx="4294967295"/>
          </p:nvPr>
        </p:nvSpPr>
        <p:spPr>
          <a:xfrm>
            <a:off x="774701" y="44624"/>
            <a:ext cx="7772400" cy="1143000"/>
          </a:xfrm>
        </p:spPr>
        <p:txBody>
          <a:bodyPr/>
          <a:lstStyle/>
          <a:p>
            <a:pPr eaLnBrk="1" hangingPunct="1"/>
            <a:r>
              <a:rPr lang="nb-N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Derivation of Bragg’s law</a:t>
            </a:r>
          </a:p>
        </p:txBody>
      </p:sp>
      <p:graphicFrame>
        <p:nvGraphicFramePr>
          <p:cNvPr id="1229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1818"/>
              </p:ext>
            </p:extLst>
          </p:nvPr>
        </p:nvGraphicFramePr>
        <p:xfrm>
          <a:off x="762000" y="1365250"/>
          <a:ext cx="1685925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3" imgW="1066800" imgH="660400" progId="Equation.3">
                  <p:embed/>
                </p:oleObj>
              </mc:Choice>
              <mc:Fallback>
                <p:oleObj name="Equation" r:id="rId3" imgW="10668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65250"/>
                        <a:ext cx="1685925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Box 38"/>
          <p:cNvSpPr txBox="1">
            <a:spLocks noChangeArrowheads="1"/>
          </p:cNvSpPr>
          <p:nvPr/>
        </p:nvSpPr>
        <p:spPr bwMode="auto">
          <a:xfrm>
            <a:off x="417513" y="2904331"/>
            <a:ext cx="5480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nb-NO" i="0" dirty="0">
                <a:solidFill>
                  <a:schemeClr val="tx1"/>
                </a:solidFill>
              </a:rPr>
              <a:t>Path difference </a:t>
            </a:r>
            <a:r>
              <a:rPr lang="el-GR" i="0" dirty="0">
                <a:solidFill>
                  <a:schemeClr val="tx1"/>
                </a:solidFill>
              </a:rPr>
              <a:t>Δ</a:t>
            </a:r>
            <a:r>
              <a:rPr lang="nb-NO" i="0" dirty="0">
                <a:solidFill>
                  <a:schemeClr val="tx1"/>
                </a:solidFill>
              </a:rPr>
              <a:t>= 2x =&gt; phase shift</a:t>
            </a:r>
          </a:p>
          <a:p>
            <a:pPr algn="l" eaLnBrk="1" hangingPunct="1"/>
            <a:r>
              <a:rPr lang="nb-NO" i="0" dirty="0">
                <a:solidFill>
                  <a:schemeClr val="tx1"/>
                </a:solidFill>
              </a:rPr>
              <a:t>Constructive interference if </a:t>
            </a:r>
            <a:r>
              <a:rPr lang="el-GR" i="0" dirty="0">
                <a:solidFill>
                  <a:schemeClr val="tx1"/>
                </a:solidFill>
              </a:rPr>
              <a:t>Δ</a:t>
            </a:r>
            <a:r>
              <a:rPr lang="nb-NO" i="0" dirty="0">
                <a:solidFill>
                  <a:schemeClr val="tx1"/>
                </a:solidFill>
              </a:rPr>
              <a:t>=n</a:t>
            </a:r>
            <a:r>
              <a:rPr lang="el-GR" i="0" dirty="0">
                <a:solidFill>
                  <a:schemeClr val="tx1"/>
                </a:solidFill>
              </a:rPr>
              <a:t>λ</a:t>
            </a:r>
            <a:endParaRPr lang="nb-NO" i="0" dirty="0">
              <a:solidFill>
                <a:schemeClr val="tx1"/>
              </a:solidFill>
            </a:endParaRPr>
          </a:p>
          <a:p>
            <a:pPr algn="l" eaLnBrk="1" hangingPunct="1"/>
            <a:r>
              <a:rPr lang="nb-NO" i="0" dirty="0">
                <a:solidFill>
                  <a:schemeClr val="tx1"/>
                </a:solidFill>
              </a:rPr>
              <a:t>This gives the criterion for constructive interference: </a:t>
            </a:r>
          </a:p>
        </p:txBody>
      </p:sp>
      <p:graphicFrame>
        <p:nvGraphicFramePr>
          <p:cNvPr id="1229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056888"/>
              </p:ext>
            </p:extLst>
          </p:nvPr>
        </p:nvGraphicFramePr>
        <p:xfrm>
          <a:off x="1839913" y="4267200"/>
          <a:ext cx="40862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5" imgW="1485900" imgH="228600" progId="Equation.3">
                  <p:embed/>
                </p:oleObj>
              </mc:Choice>
              <mc:Fallback>
                <p:oleObj name="Equation" r:id="rId5" imgW="1485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4267200"/>
                        <a:ext cx="40862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296" name="Group 26"/>
          <p:cNvGrpSpPr>
            <a:grpSpLocks/>
          </p:cNvGrpSpPr>
          <p:nvPr/>
        </p:nvGrpSpPr>
        <p:grpSpPr bwMode="auto">
          <a:xfrm>
            <a:off x="3157538" y="1045369"/>
            <a:ext cx="5092700" cy="1749425"/>
            <a:chOff x="1231" y="1126"/>
            <a:chExt cx="3208" cy="1102"/>
          </a:xfrm>
        </p:grpSpPr>
        <p:cxnSp>
          <p:nvCxnSpPr>
            <p:cNvPr id="12298" name="Straight Connector 4"/>
            <p:cNvCxnSpPr>
              <a:cxnSpLocks noChangeShapeType="1"/>
            </p:cNvCxnSpPr>
            <p:nvPr/>
          </p:nvCxnSpPr>
          <p:spPr bwMode="auto">
            <a:xfrm>
              <a:off x="1268" y="1640"/>
              <a:ext cx="256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9" name="Straight Connector 5"/>
            <p:cNvCxnSpPr>
              <a:cxnSpLocks noChangeShapeType="1"/>
            </p:cNvCxnSpPr>
            <p:nvPr/>
          </p:nvCxnSpPr>
          <p:spPr bwMode="auto">
            <a:xfrm>
              <a:off x="1268" y="2080"/>
              <a:ext cx="2564" cy="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0" name="Straight Arrow Connector 7"/>
            <p:cNvCxnSpPr>
              <a:cxnSpLocks noChangeShapeType="1"/>
            </p:cNvCxnSpPr>
            <p:nvPr/>
          </p:nvCxnSpPr>
          <p:spPr bwMode="auto">
            <a:xfrm>
              <a:off x="1427" y="1128"/>
              <a:ext cx="1196" cy="51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1" name="Straight Arrow Connector 8"/>
            <p:cNvCxnSpPr>
              <a:cxnSpLocks noChangeShapeType="1"/>
            </p:cNvCxnSpPr>
            <p:nvPr/>
          </p:nvCxnSpPr>
          <p:spPr bwMode="auto">
            <a:xfrm>
              <a:off x="1231" y="1483"/>
              <a:ext cx="1392" cy="59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2" name="Straight Connector 10"/>
            <p:cNvCxnSpPr>
              <a:cxnSpLocks noChangeShapeType="1"/>
            </p:cNvCxnSpPr>
            <p:nvPr/>
          </p:nvCxnSpPr>
          <p:spPr bwMode="auto">
            <a:xfrm rot="5400000">
              <a:off x="2401" y="1856"/>
              <a:ext cx="438" cy="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3" name="Straight Arrow Connector 17"/>
            <p:cNvCxnSpPr>
              <a:cxnSpLocks noChangeShapeType="1"/>
            </p:cNvCxnSpPr>
            <p:nvPr/>
          </p:nvCxnSpPr>
          <p:spPr bwMode="auto">
            <a:xfrm flipV="1">
              <a:off x="2626" y="1473"/>
              <a:ext cx="1392" cy="597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4" name="Straight Arrow Connector 18"/>
            <p:cNvCxnSpPr>
              <a:cxnSpLocks noChangeShapeType="1"/>
            </p:cNvCxnSpPr>
            <p:nvPr/>
          </p:nvCxnSpPr>
          <p:spPr bwMode="auto">
            <a:xfrm flipV="1">
              <a:off x="2624" y="1126"/>
              <a:ext cx="1196" cy="51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5" name="Straight Connector 20"/>
            <p:cNvCxnSpPr>
              <a:cxnSpLocks noChangeShapeType="1"/>
            </p:cNvCxnSpPr>
            <p:nvPr/>
          </p:nvCxnSpPr>
          <p:spPr bwMode="auto">
            <a:xfrm rot="5400000">
              <a:off x="2331" y="1698"/>
              <a:ext cx="345" cy="22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6" name="Arc 23"/>
            <p:cNvSpPr>
              <a:spLocks noChangeArrowheads="1"/>
            </p:cNvSpPr>
            <p:nvPr/>
          </p:nvSpPr>
          <p:spPr bwMode="auto">
            <a:xfrm rot="-6768600">
              <a:off x="2305" y="1515"/>
              <a:ext cx="172" cy="183"/>
            </a:xfrm>
            <a:custGeom>
              <a:avLst/>
              <a:gdLst>
                <a:gd name="T0" fmla="*/ 86 w 273050"/>
                <a:gd name="T1" fmla="*/ 0 h 290512"/>
                <a:gd name="T2" fmla="*/ 86 w 273050"/>
                <a:gd name="T3" fmla="*/ 92 h 290512"/>
                <a:gd name="T4" fmla="*/ 172 w 273050"/>
                <a:gd name="T5" fmla="*/ 92 h 290512"/>
                <a:gd name="T6" fmla="*/ 11796480 60000 65536"/>
                <a:gd name="T7" fmla="*/ 11796480 60000 65536"/>
                <a:gd name="T8" fmla="*/ 5898240 60000 65536"/>
                <a:gd name="T9" fmla="*/ 136525 w 273050"/>
                <a:gd name="T10" fmla="*/ 0 h 290512"/>
                <a:gd name="T11" fmla="*/ 273050 w 273050"/>
                <a:gd name="T12" fmla="*/ 146050 h 2905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50" h="290512" stroke="0">
                  <a:moveTo>
                    <a:pt x="136525" y="0"/>
                  </a:moveTo>
                  <a:lnTo>
                    <a:pt x="136524" y="0"/>
                  </a:lnTo>
                  <a:cubicBezTo>
                    <a:pt x="211925" y="0"/>
                    <a:pt x="273050" y="65033"/>
                    <a:pt x="273050" y="145256"/>
                  </a:cubicBezTo>
                  <a:lnTo>
                    <a:pt x="136525" y="145256"/>
                  </a:lnTo>
                  <a:lnTo>
                    <a:pt x="136525" y="0"/>
                  </a:lnTo>
                  <a:close/>
                </a:path>
                <a:path w="273050" h="290512" fill="none">
                  <a:moveTo>
                    <a:pt x="136525" y="0"/>
                  </a:moveTo>
                  <a:lnTo>
                    <a:pt x="136524" y="0"/>
                  </a:lnTo>
                  <a:cubicBezTo>
                    <a:pt x="211925" y="0"/>
                    <a:pt x="273050" y="65033"/>
                    <a:pt x="273050" y="145256"/>
                  </a:cubicBezTo>
                </a:path>
              </a:pathLst>
            </a:cu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/>
            <a:lstStyle/>
            <a:p>
              <a:endParaRPr lang="en-US" dirty="0"/>
            </a:p>
          </p:txBody>
        </p:sp>
        <p:sp>
          <p:nvSpPr>
            <p:cNvPr id="12307" name="Arc 24"/>
            <p:cNvSpPr>
              <a:spLocks noChangeArrowheads="1"/>
            </p:cNvSpPr>
            <p:nvPr/>
          </p:nvSpPr>
          <p:spPr bwMode="auto">
            <a:xfrm rot="-6768600">
              <a:off x="2292" y="1950"/>
              <a:ext cx="172" cy="182"/>
            </a:xfrm>
            <a:custGeom>
              <a:avLst/>
              <a:gdLst>
                <a:gd name="T0" fmla="*/ 86 w 273050"/>
                <a:gd name="T1" fmla="*/ 0 h 288925"/>
                <a:gd name="T2" fmla="*/ 86 w 273050"/>
                <a:gd name="T3" fmla="*/ 91 h 288925"/>
                <a:gd name="T4" fmla="*/ 172 w 273050"/>
                <a:gd name="T5" fmla="*/ 91 h 288925"/>
                <a:gd name="T6" fmla="*/ 11796480 60000 65536"/>
                <a:gd name="T7" fmla="*/ 11796480 60000 65536"/>
                <a:gd name="T8" fmla="*/ 5898240 60000 65536"/>
                <a:gd name="T9" fmla="*/ 136525 w 273050"/>
                <a:gd name="T10" fmla="*/ 0 h 288925"/>
                <a:gd name="T11" fmla="*/ 273050 w 273050"/>
                <a:gd name="T12" fmla="*/ 144463 h 2889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50" h="288925" stroke="0">
                  <a:moveTo>
                    <a:pt x="136525" y="0"/>
                  </a:moveTo>
                  <a:lnTo>
                    <a:pt x="136524" y="0"/>
                  </a:lnTo>
                  <a:cubicBezTo>
                    <a:pt x="211925" y="0"/>
                    <a:pt x="273050" y="64678"/>
                    <a:pt x="273050" y="144463"/>
                  </a:cubicBezTo>
                  <a:lnTo>
                    <a:pt x="136525" y="144463"/>
                  </a:lnTo>
                  <a:lnTo>
                    <a:pt x="136525" y="0"/>
                  </a:lnTo>
                  <a:close/>
                </a:path>
                <a:path w="273050" h="288925" fill="none">
                  <a:moveTo>
                    <a:pt x="136525" y="0"/>
                  </a:moveTo>
                  <a:lnTo>
                    <a:pt x="136524" y="0"/>
                  </a:lnTo>
                  <a:cubicBezTo>
                    <a:pt x="211925" y="0"/>
                    <a:pt x="273050" y="64678"/>
                    <a:pt x="273050" y="144463"/>
                  </a:cubicBezTo>
                </a:path>
              </a:pathLst>
            </a:cu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/>
            <a:lstStyle/>
            <a:p>
              <a:endParaRPr lang="en-US" dirty="0"/>
            </a:p>
          </p:txBody>
        </p:sp>
        <p:sp>
          <p:nvSpPr>
            <p:cNvPr id="12308" name="Arc 29"/>
            <p:cNvSpPr>
              <a:spLocks noChangeArrowheads="1"/>
            </p:cNvSpPr>
            <p:nvPr/>
          </p:nvSpPr>
          <p:spPr bwMode="auto">
            <a:xfrm rot="9010885">
              <a:off x="2543" y="1653"/>
              <a:ext cx="107" cy="114"/>
            </a:xfrm>
            <a:custGeom>
              <a:avLst/>
              <a:gdLst>
                <a:gd name="T0" fmla="*/ 54 w 169862"/>
                <a:gd name="T1" fmla="*/ 0 h 180975"/>
                <a:gd name="T2" fmla="*/ 54 w 169862"/>
                <a:gd name="T3" fmla="*/ 57 h 180975"/>
                <a:gd name="T4" fmla="*/ 107 w 169862"/>
                <a:gd name="T5" fmla="*/ 57 h 180975"/>
                <a:gd name="T6" fmla="*/ 11796480 60000 65536"/>
                <a:gd name="T7" fmla="*/ 11796480 60000 65536"/>
                <a:gd name="T8" fmla="*/ 5898240 60000 65536"/>
                <a:gd name="T9" fmla="*/ 85725 w 169862"/>
                <a:gd name="T10" fmla="*/ 0 h 180975"/>
                <a:gd name="T11" fmla="*/ 169862 w 169862"/>
                <a:gd name="T12" fmla="*/ 90488 h 1809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862" h="180975" stroke="0">
                  <a:moveTo>
                    <a:pt x="84931" y="0"/>
                  </a:moveTo>
                  <a:lnTo>
                    <a:pt x="84930" y="0"/>
                  </a:lnTo>
                  <a:cubicBezTo>
                    <a:pt x="131837" y="0"/>
                    <a:pt x="169862" y="40512"/>
                    <a:pt x="169862" y="90488"/>
                  </a:cubicBezTo>
                  <a:lnTo>
                    <a:pt x="84931" y="90488"/>
                  </a:lnTo>
                  <a:lnTo>
                    <a:pt x="84931" y="0"/>
                  </a:lnTo>
                  <a:close/>
                </a:path>
                <a:path w="169862" h="180975" fill="none">
                  <a:moveTo>
                    <a:pt x="84931" y="0"/>
                  </a:moveTo>
                  <a:lnTo>
                    <a:pt x="84930" y="0"/>
                  </a:lnTo>
                  <a:cubicBezTo>
                    <a:pt x="131837" y="0"/>
                    <a:pt x="169862" y="40512"/>
                    <a:pt x="169862" y="90488"/>
                  </a:cubicBezTo>
                </a:path>
              </a:pathLst>
            </a:cu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78" y="1500"/>
              <a:ext cx="160" cy="1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050" i="0" dirty="0">
                  <a:solidFill>
                    <a:schemeClr val="tx1"/>
                  </a:solidFill>
                  <a:latin typeface="+mn-lt"/>
                </a:rPr>
                <a:t>θ</a:t>
              </a:r>
              <a:endParaRPr lang="nb-NO" sz="1050" i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170" y="1941"/>
              <a:ext cx="160" cy="1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050" i="0" dirty="0">
                  <a:solidFill>
                    <a:schemeClr val="tx1"/>
                  </a:solidFill>
                  <a:latin typeface="+mn-lt"/>
                </a:rPr>
                <a:t>θ</a:t>
              </a:r>
              <a:endParaRPr lang="nb-NO" sz="1050" i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2311" name="TextBox 34"/>
            <p:cNvSpPr txBox="1">
              <a:spLocks noChangeArrowheads="1"/>
            </p:cNvSpPr>
            <p:nvPr/>
          </p:nvSpPr>
          <p:spPr bwMode="auto">
            <a:xfrm>
              <a:off x="2513" y="1739"/>
              <a:ext cx="15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1pPr>
              <a:lvl2pPr marL="742950" indent="-28575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l" eaLnBrk="1" hangingPunct="1"/>
              <a:r>
                <a:rPr lang="el-GR" sz="800" i="0">
                  <a:solidFill>
                    <a:schemeClr val="tx1"/>
                  </a:solidFill>
                </a:rPr>
                <a:t>θ</a:t>
              </a:r>
              <a:endParaRPr lang="nb-NO" sz="800" i="0">
                <a:solidFill>
                  <a:schemeClr val="tx1"/>
                </a:solidFill>
              </a:endParaRPr>
            </a:p>
          </p:txBody>
        </p:sp>
        <p:sp>
          <p:nvSpPr>
            <p:cNvPr id="12312" name="TextBox 35"/>
            <p:cNvSpPr txBox="1">
              <a:spLocks noChangeArrowheads="1"/>
            </p:cNvSpPr>
            <p:nvPr/>
          </p:nvSpPr>
          <p:spPr bwMode="auto">
            <a:xfrm>
              <a:off x="2372" y="1947"/>
              <a:ext cx="1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1pPr>
              <a:lvl2pPr marL="742950" indent="-28575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l" eaLnBrk="1" hangingPunct="1"/>
              <a:r>
                <a:rPr lang="nb-NO" sz="1400" i="0">
                  <a:solidFill>
                    <a:schemeClr val="tx1"/>
                  </a:solidFill>
                </a:rPr>
                <a:t>x</a:t>
              </a:r>
            </a:p>
          </p:txBody>
        </p:sp>
        <p:graphicFrame>
          <p:nvGraphicFramePr>
            <p:cNvPr id="12313" name="Object 3"/>
            <p:cNvGraphicFramePr>
              <a:graphicFrameLocks noChangeAspect="1"/>
            </p:cNvGraphicFramePr>
            <p:nvPr/>
          </p:nvGraphicFramePr>
          <p:xfrm>
            <a:off x="2844" y="2092"/>
            <a:ext cx="7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4" name="Equation" r:id="rId7" imgW="114151" imgH="215619" progId="Equation.3">
                    <p:embed/>
                  </p:oleObj>
                </mc:Choice>
                <mc:Fallback>
                  <p:oleObj name="Equation" r:id="rId7" imgW="114151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4" y="2092"/>
                          <a:ext cx="7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14" name="Right Brace 42"/>
            <p:cNvSpPr>
              <a:spLocks/>
            </p:cNvSpPr>
            <p:nvPr/>
          </p:nvSpPr>
          <p:spPr bwMode="auto">
            <a:xfrm>
              <a:off x="3963" y="1618"/>
              <a:ext cx="103" cy="480"/>
            </a:xfrm>
            <a:prstGeom prst="rightBrace">
              <a:avLst>
                <a:gd name="adj1" fmla="val 8328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eaLnBrk="0" hangingPunct="0"/>
              <a:endParaRPr lang="en-US" sz="2400" i="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315" name="TextBox 43"/>
            <p:cNvSpPr txBox="1">
              <a:spLocks noChangeArrowheads="1"/>
            </p:cNvSpPr>
            <p:nvPr/>
          </p:nvSpPr>
          <p:spPr bwMode="auto">
            <a:xfrm>
              <a:off x="4121" y="1749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1pPr>
              <a:lvl2pPr marL="742950" indent="-28575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2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l" eaLnBrk="1" hangingPunct="1"/>
              <a:r>
                <a:rPr lang="nb-NO">
                  <a:solidFill>
                    <a:schemeClr val="tx1"/>
                  </a:solidFill>
                </a:rPr>
                <a:t>d</a:t>
              </a:r>
              <a:r>
                <a:rPr lang="nb-NO" baseline="-25000">
                  <a:solidFill>
                    <a:schemeClr val="tx1"/>
                  </a:solidFill>
                </a:rPr>
                <a:t>hkl</a:t>
              </a:r>
            </a:p>
          </p:txBody>
        </p:sp>
      </p:grpSp>
      <p:sp>
        <p:nvSpPr>
          <p:cNvPr id="12297" name="TextBox 44"/>
          <p:cNvSpPr txBox="1">
            <a:spLocks noChangeArrowheads="1"/>
          </p:cNvSpPr>
          <p:nvPr/>
        </p:nvSpPr>
        <p:spPr bwMode="auto">
          <a:xfrm>
            <a:off x="490538" y="4953000"/>
            <a:ext cx="72548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i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nb-NO" sz="2000" i="0" dirty="0">
                <a:solidFill>
                  <a:schemeClr val="tx1"/>
                </a:solidFill>
              </a:rPr>
              <a:t>Bragg’s law tells you at which angle </a:t>
            </a:r>
            <a:r>
              <a:rPr lang="el-GR" sz="2000" i="0" dirty="0">
                <a:solidFill>
                  <a:schemeClr val="tx1"/>
                </a:solidFill>
              </a:rPr>
              <a:t>θ</a:t>
            </a:r>
            <a:r>
              <a:rPr lang="nb-NO" sz="2000" i="0" baseline="-25000" dirty="0">
                <a:solidFill>
                  <a:schemeClr val="tx1"/>
                </a:solidFill>
              </a:rPr>
              <a:t>B </a:t>
            </a:r>
            <a:r>
              <a:rPr lang="nb-NO" sz="2000" i="0" dirty="0">
                <a:solidFill>
                  <a:schemeClr val="tx1"/>
                </a:solidFill>
              </a:rPr>
              <a:t>to expect maximum diffracted intensity for a particular family of crystal planes. </a:t>
            </a:r>
            <a:endParaRPr lang="nb-NO" sz="2000" i="0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nb-NO" sz="2000" i="0" dirty="0" smtClean="0">
                <a:solidFill>
                  <a:schemeClr val="tx1"/>
                </a:solidFill>
              </a:rPr>
              <a:t>For </a:t>
            </a:r>
            <a:r>
              <a:rPr lang="nb-NO" sz="2000" i="0" dirty="0">
                <a:solidFill>
                  <a:schemeClr val="tx1"/>
                </a:solidFill>
              </a:rPr>
              <a:t>large crystals, all other angles give zero intensity.</a:t>
            </a:r>
          </a:p>
        </p:txBody>
      </p:sp>
    </p:spTree>
    <p:extLst>
      <p:ext uri="{BB962C8B-B14F-4D97-AF65-F5344CB8AC3E}">
        <p14:creationId xmlns:p14="http://schemas.microsoft.com/office/powerpoint/2010/main" val="203368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16632"/>
            <a:ext cx="589285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861048"/>
            <a:ext cx="6011690" cy="249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1125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262</Words>
  <Application>Microsoft Office PowerPoint</Application>
  <PresentationFormat>Presentazione su schermo (4:3)</PresentationFormat>
  <Paragraphs>33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22</vt:i4>
      </vt:variant>
    </vt:vector>
  </HeadingPairs>
  <TitlesOfParts>
    <vt:vector size="25" baseType="lpstr">
      <vt:lpstr>Tema di Office</vt:lpstr>
      <vt:lpstr>MathType Equation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Derivation of Bragg’s law</vt:lpstr>
      <vt:lpstr>Presentazione standard di PowerPoint</vt:lpstr>
      <vt:lpstr>Example: Diffraction Patterns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Lucia</dc:creator>
  <cp:lastModifiedBy>Lucia</cp:lastModifiedBy>
  <cp:revision>15</cp:revision>
  <dcterms:created xsi:type="dcterms:W3CDTF">2015-09-11T07:18:24Z</dcterms:created>
  <dcterms:modified xsi:type="dcterms:W3CDTF">2017-09-28T07:52:55Z</dcterms:modified>
</cp:coreProperties>
</file>