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5" r:id="rId6"/>
    <p:sldId id="274" r:id="rId7"/>
    <p:sldId id="266" r:id="rId8"/>
    <p:sldId id="265" r:id="rId9"/>
    <p:sldId id="276" r:id="rId10"/>
    <p:sldId id="267" r:id="rId11"/>
    <p:sldId id="260" r:id="rId12"/>
    <p:sldId id="278" r:id="rId13"/>
    <p:sldId id="261" r:id="rId14"/>
    <p:sldId id="277" r:id="rId15"/>
    <p:sldId id="262" r:id="rId16"/>
    <p:sldId id="263" r:id="rId17"/>
    <p:sldId id="268" r:id="rId18"/>
    <p:sldId id="269" r:id="rId19"/>
    <p:sldId id="270" r:id="rId20"/>
    <p:sldId id="271" r:id="rId21"/>
    <p:sldId id="272" r:id="rId22"/>
    <p:sldId id="273" r:id="rId2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418" y="28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861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B5220-2147-4C1E-962F-96C4C3BACEBF}" type="datetimeFigureOut">
              <a:rPr lang="it-IT" smtClean="0"/>
              <a:t>28/09/2017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833EB-9A73-4341-A2AE-D312C0A119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6473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B5220-2147-4C1E-962F-96C4C3BACEBF}" type="datetimeFigureOut">
              <a:rPr lang="it-IT" smtClean="0"/>
              <a:t>28/09/2017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833EB-9A73-4341-A2AE-D312C0A119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0821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B5220-2147-4C1E-962F-96C4C3BACEBF}" type="datetimeFigureOut">
              <a:rPr lang="it-IT" smtClean="0"/>
              <a:t>28/09/2017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833EB-9A73-4341-A2AE-D312C0A119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2618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B5220-2147-4C1E-962F-96C4C3BACEBF}" type="datetimeFigureOut">
              <a:rPr lang="it-IT" smtClean="0"/>
              <a:t>28/09/2017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833EB-9A73-4341-A2AE-D312C0A119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9555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B5220-2147-4C1E-962F-96C4C3BACEBF}" type="datetimeFigureOut">
              <a:rPr lang="it-IT" smtClean="0"/>
              <a:t>28/09/2017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833EB-9A73-4341-A2AE-D312C0A119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5296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B5220-2147-4C1E-962F-96C4C3BACEBF}" type="datetimeFigureOut">
              <a:rPr lang="it-IT" smtClean="0"/>
              <a:t>28/09/2017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833EB-9A73-4341-A2AE-D312C0A119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0337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B5220-2147-4C1E-962F-96C4C3BACEBF}" type="datetimeFigureOut">
              <a:rPr lang="it-IT" smtClean="0"/>
              <a:t>28/09/2017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833EB-9A73-4341-A2AE-D312C0A119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3503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B5220-2147-4C1E-962F-96C4C3BACEBF}" type="datetimeFigureOut">
              <a:rPr lang="it-IT" smtClean="0"/>
              <a:t>28/09/2017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833EB-9A73-4341-A2AE-D312C0A119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3465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B5220-2147-4C1E-962F-96C4C3BACEBF}" type="datetimeFigureOut">
              <a:rPr lang="it-IT" smtClean="0"/>
              <a:t>28/09/2017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833EB-9A73-4341-A2AE-D312C0A119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8256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B5220-2147-4C1E-962F-96C4C3BACEBF}" type="datetimeFigureOut">
              <a:rPr lang="it-IT" smtClean="0"/>
              <a:t>28/09/2017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833EB-9A73-4341-A2AE-D312C0A119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636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B5220-2147-4C1E-962F-96C4C3BACEBF}" type="datetimeFigureOut">
              <a:rPr lang="it-IT" smtClean="0"/>
              <a:t>28/09/2017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833EB-9A73-4341-A2AE-D312C0A119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272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B5220-2147-4C1E-962F-96C4C3BACEBF}" type="datetimeFigureOut">
              <a:rPr lang="it-IT" smtClean="0"/>
              <a:t>28/09/2017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833EB-9A73-4341-A2AE-D312C0A119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9452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google.it/url?sa=i&amp;rct=j&amp;q=&amp;esrc=s&amp;source=images&amp;cd=&amp;cad=rja&amp;uact=8&amp;ved=0ahUKEwi84rmgrq_PAhXFyRoKHT3aCi4QjRwIBw&amp;url=http://staff.orecity.k12.or.us/les.sitton/Nuclear/Photons%20and%20the%20Photoelectric%20Effect.htm&amp;psig=AFQjCNF32pSGlaglAM3qhfWlrGX7mVj1og&amp;ust=1475059246196249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hyperlink" Target="http://hyperphysics.phy-astr.gsu.edu/hbase/quantum/bragg.html#c2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835696" y="-99392"/>
            <a:ext cx="5112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>
                <a:solidFill>
                  <a:schemeClr val="tx2"/>
                </a:solidFill>
              </a:rPr>
              <a:t>Effetto fotoelettrico</a:t>
            </a:r>
            <a:endParaRPr lang="it-IT" sz="3200" b="1" dirty="0">
              <a:solidFill>
                <a:schemeClr val="tx2"/>
              </a:solidFill>
            </a:endParaRPr>
          </a:p>
        </p:txBody>
      </p:sp>
      <p:pic>
        <p:nvPicPr>
          <p:cNvPr id="12366" name="Picture 78" descr="Risultati immagini per photoelectric effect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0472" y="836712"/>
            <a:ext cx="4824536" cy="5823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445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0" dirty="0"/>
              <a:t>Example: Diffraction Patterns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90600"/>
            <a:ext cx="7772400" cy="4114800"/>
          </a:xfrm>
        </p:spPr>
        <p:txBody>
          <a:bodyPr/>
          <a:lstStyle/>
          <a:p>
            <a:r>
              <a:rPr lang="en-US" sz="2000" dirty="0"/>
              <a:t>Each peak represents the solution to Bragg’s law for known radiation wavelength (</a:t>
            </a:r>
            <a:r>
              <a:rPr lang="en-US" sz="2000" dirty="0">
                <a:latin typeface="Symbol" pitchFamily="18" charset="2"/>
              </a:rPr>
              <a:t>l </a:t>
            </a:r>
            <a:r>
              <a:rPr lang="en-US" sz="2000" dirty="0"/>
              <a:t>=  0.154nm)</a:t>
            </a:r>
          </a:p>
          <a:p>
            <a:r>
              <a:rPr lang="en-US" sz="2000" dirty="0"/>
              <a:t>The unique relationship between such patterns and crystal structures provide a powerful tool for identification of the phase composition of powders and polycrystalline materials.</a:t>
            </a:r>
          </a:p>
        </p:txBody>
      </p:sp>
      <p:pic>
        <p:nvPicPr>
          <p:cNvPr id="1802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2667000"/>
            <a:ext cx="5105400" cy="3722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8587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62" y="1358061"/>
            <a:ext cx="8919531" cy="4447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2483768" y="188640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>
                <a:solidFill>
                  <a:schemeClr val="tx2"/>
                </a:solidFill>
              </a:rPr>
              <a:t>Effetto Compton</a:t>
            </a:r>
            <a:endParaRPr lang="it-IT" sz="32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23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691680" y="3717032"/>
            <a:ext cx="6120680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it-IT" altLang="it-I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Compton's</a:t>
            </a: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it-IT" altLang="it-I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original</a:t>
            </a: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it-IT" altLang="it-I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experiment</a:t>
            </a: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made use of </a:t>
            </a:r>
            <a:r>
              <a:rPr kumimoji="0" lang="it-IT" altLang="it-I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molybdenum</a:t>
            </a: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K-</a:t>
            </a:r>
            <a:r>
              <a:rPr kumimoji="0" lang="it-IT" altLang="it-I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alpha</a:t>
            </a: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x-</a:t>
            </a:r>
            <a:r>
              <a:rPr kumimoji="0" lang="it-IT" altLang="it-I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rays</a:t>
            </a: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kumimoji="0" lang="it-IT" altLang="it-I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which</a:t>
            </a: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it-IT" altLang="it-I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have</a:t>
            </a: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a </a:t>
            </a:r>
            <a:r>
              <a:rPr kumimoji="0" lang="it-IT" altLang="it-I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wavelength</a:t>
            </a: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of 0.0709 nm.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These</a:t>
            </a: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it-IT" altLang="it-I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were</a:t>
            </a: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it-IT" altLang="it-I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scattered</a:t>
            </a: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from a </a:t>
            </a:r>
            <a:r>
              <a:rPr kumimoji="0" lang="it-IT" altLang="it-I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block</a:t>
            </a: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it-IT" altLang="it-IT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of carbon and </a:t>
            </a:r>
            <a:r>
              <a:rPr kumimoji="0" lang="it-IT" altLang="it-I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observed</a:t>
            </a: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it-IT" altLang="it-I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at</a:t>
            </a: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it-IT" altLang="it-I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different</a:t>
            </a: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it-IT" altLang="it-I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angles</a:t>
            </a: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with a </a:t>
            </a:r>
            <a:r>
              <a:rPr kumimoji="0" lang="it-IT" altLang="it-I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  <a:hlinkClick r:id="rId2"/>
              </a:rPr>
              <a:t>Bragg</a:t>
            </a: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  <a:hlinkClick r:id="rId2"/>
              </a:rPr>
              <a:t> </a:t>
            </a:r>
            <a:r>
              <a:rPr kumimoji="0" lang="it-IT" altLang="it-I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  <a:hlinkClick r:id="rId2"/>
              </a:rPr>
              <a:t>spectrometer</a:t>
            </a: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The </a:t>
            </a:r>
            <a:r>
              <a:rPr kumimoji="0" lang="it-IT" altLang="it-I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spectrometer</a:t>
            </a: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it-IT" altLang="it-I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consists</a:t>
            </a: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of </a:t>
            </a:r>
            <a:r>
              <a:rPr kumimoji="0" lang="it-IT" altLang="it-IT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 </a:t>
            </a:r>
            <a:r>
              <a:rPr kumimoji="0" lang="it-IT" altLang="it-I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rotating</a:t>
            </a: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it-IT" altLang="it-I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framework</a:t>
            </a: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with a calcite </a:t>
            </a:r>
            <a:r>
              <a:rPr kumimoji="0" lang="it-IT" altLang="it-I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crystal</a:t>
            </a: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to </a:t>
            </a:r>
            <a:r>
              <a:rPr kumimoji="0" lang="it-IT" altLang="it-I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diffract</a:t>
            </a: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the x-</a:t>
            </a:r>
            <a:r>
              <a:rPr kumimoji="0" lang="it-IT" altLang="it-I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rays</a:t>
            </a: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it-IT" altLang="it-IT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and an </a:t>
            </a:r>
            <a:r>
              <a:rPr kumimoji="0" lang="it-IT" altLang="it-I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ionization</a:t>
            </a: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it-IT" altLang="it-I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chamber</a:t>
            </a: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for </a:t>
            </a:r>
            <a:r>
              <a:rPr kumimoji="0" lang="it-IT" altLang="it-I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detection</a:t>
            </a: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of the x-</a:t>
            </a:r>
            <a:r>
              <a:rPr kumimoji="0" lang="it-IT" altLang="it-I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rays</a:t>
            </a: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Since</a:t>
            </a: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the </a:t>
            </a:r>
            <a:r>
              <a:rPr kumimoji="0" lang="it-IT" altLang="it-I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spacing</a:t>
            </a: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of the </a:t>
            </a:r>
            <a:r>
              <a:rPr kumimoji="0" lang="it-IT" altLang="it-I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crystal</a:t>
            </a: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it-IT" altLang="it-I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planes</a:t>
            </a: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in calcite </a:t>
            </a:r>
            <a:r>
              <a:rPr kumimoji="0" lang="it-IT" altLang="it-I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is</a:t>
            </a: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it-IT" altLang="it-I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known</a:t>
            </a: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the angle of </a:t>
            </a:r>
            <a:r>
              <a:rPr kumimoji="0" lang="it-IT" altLang="it-I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diffraction</a:t>
            </a: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it-IT" altLang="it-I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gives</a:t>
            </a: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an accurate </a:t>
            </a:r>
            <a:r>
              <a:rPr kumimoji="0" lang="it-IT" altLang="it-I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measure</a:t>
            </a: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of the </a:t>
            </a:r>
            <a:r>
              <a:rPr kumimoji="0" lang="it-IT" altLang="it-I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wavelength</a:t>
            </a: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 </a:t>
            </a:r>
          </a:p>
        </p:txBody>
      </p:sp>
      <p:grpSp>
        <p:nvGrpSpPr>
          <p:cNvPr id="7" name="Gruppo 6"/>
          <p:cNvGrpSpPr/>
          <p:nvPr/>
        </p:nvGrpSpPr>
        <p:grpSpPr>
          <a:xfrm>
            <a:off x="1874416" y="260648"/>
            <a:ext cx="6147048" cy="3268216"/>
            <a:chOff x="1874416" y="44624"/>
            <a:chExt cx="6147048" cy="3268216"/>
          </a:xfrm>
        </p:grpSpPr>
        <p:pic>
          <p:nvPicPr>
            <p:cNvPr id="3" name="Picture 4" descr="http://hyperphysics.phy-astr.gsu.edu/hbase/quantum/imgqua/compdat2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4416" y="188640"/>
              <a:ext cx="5715000" cy="3124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Rettangolo 4"/>
            <p:cNvSpPr/>
            <p:nvPr/>
          </p:nvSpPr>
          <p:spPr>
            <a:xfrm>
              <a:off x="5508104" y="2276872"/>
              <a:ext cx="2009304" cy="103596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" name="Rettangolo 5"/>
            <p:cNvSpPr/>
            <p:nvPr/>
          </p:nvSpPr>
          <p:spPr>
            <a:xfrm>
              <a:off x="6012160" y="44624"/>
              <a:ext cx="2009304" cy="7920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39346868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4624"/>
            <a:ext cx="2806675" cy="678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473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hyperphysics.phy-astr.gsu.edu/hbase/quantum/imgqua/compda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89004"/>
            <a:ext cx="4824536" cy="6408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18767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354" y="836712"/>
            <a:ext cx="8920142" cy="465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906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0226" y="260648"/>
            <a:ext cx="6634141" cy="5607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94141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24744"/>
            <a:ext cx="8768550" cy="3770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1631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35999"/>
            <a:ext cx="8520354" cy="5085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1060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43112"/>
            <a:ext cx="8820472" cy="2943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5351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60648"/>
            <a:ext cx="6516216" cy="5936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336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980728"/>
            <a:ext cx="7003362" cy="439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06116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84" y="764704"/>
            <a:ext cx="7780527" cy="4839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63742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8189405" cy="590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8189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76672"/>
            <a:ext cx="7199831" cy="5405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631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8263"/>
            <a:ext cx="3441700" cy="672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9783" y="67850"/>
            <a:ext cx="2714625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6499" y="3429000"/>
            <a:ext cx="4333875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8237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1052736"/>
            <a:ext cx="889635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tangolo 1"/>
          <p:cNvSpPr/>
          <p:nvPr/>
        </p:nvSpPr>
        <p:spPr>
          <a:xfrm>
            <a:off x="1043608" y="5013176"/>
            <a:ext cx="2592288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2267744" y="188640"/>
            <a:ext cx="45365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dirty="0" smtClean="0"/>
              <a:t>Reticolo cubico semplice</a:t>
            </a:r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2684736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49676"/>
            <a:ext cx="8686800" cy="6558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639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76200" y="9525"/>
            <a:ext cx="5867400" cy="2215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24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Sir William Henry Bragg</a:t>
            </a:r>
            <a:r>
              <a:rPr lang="en-GB" sz="2400" dirty="0">
                <a:solidFill>
                  <a:srgbClr val="800000"/>
                </a:solidFill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nb-NO" sz="1800" dirty="0"/>
              <a:t>William Henry and William Lawrence Bragg </a:t>
            </a:r>
            <a:endParaRPr lang="nb-NO" sz="1800" dirty="0" smtClean="0"/>
          </a:p>
          <a:p>
            <a:r>
              <a:rPr lang="nb-NO" sz="1800" dirty="0" smtClean="0"/>
              <a:t>(</a:t>
            </a:r>
            <a:r>
              <a:rPr lang="nb-NO" sz="1800" dirty="0"/>
              <a:t>father and son) found a simple interpretation </a:t>
            </a:r>
            <a:endParaRPr lang="nb-NO" sz="1800" dirty="0" smtClean="0"/>
          </a:p>
          <a:p>
            <a:r>
              <a:rPr lang="nb-NO" sz="1800" dirty="0" smtClean="0"/>
              <a:t>of </a:t>
            </a:r>
            <a:r>
              <a:rPr lang="nb-NO" sz="1800" dirty="0"/>
              <a:t>von Laue’s </a:t>
            </a:r>
            <a:r>
              <a:rPr lang="nb-NO" sz="1800" dirty="0" smtClean="0"/>
              <a:t>experiment.</a:t>
            </a:r>
          </a:p>
          <a:p>
            <a:pPr>
              <a:buFont typeface="Arial" pitchFamily="34" charset="0"/>
              <a:buChar char="•"/>
            </a:pPr>
            <a:r>
              <a:rPr lang="nb-NO" sz="1800" dirty="0" smtClean="0"/>
              <a:t> They assume </a:t>
            </a:r>
            <a:r>
              <a:rPr lang="nb-NO" sz="1800" dirty="0"/>
              <a:t>that each crystal plane reflects </a:t>
            </a:r>
            <a:r>
              <a:rPr lang="nb-NO" sz="1800" b="1" dirty="0"/>
              <a:t>radiation as a </a:t>
            </a:r>
            <a:r>
              <a:rPr lang="nb-NO" sz="1800" b="1" dirty="0" smtClean="0"/>
              <a:t>mirror and </a:t>
            </a:r>
            <a:r>
              <a:rPr lang="nb-NO" sz="1800" dirty="0" smtClean="0"/>
              <a:t>analyze </a:t>
            </a:r>
            <a:r>
              <a:rPr lang="nb-NO" sz="1800" dirty="0"/>
              <a:t>this situation for cases of constructive and destructive </a:t>
            </a:r>
            <a:r>
              <a:rPr lang="nb-NO" sz="1800" dirty="0" smtClean="0"/>
              <a:t>interference</a:t>
            </a:r>
            <a:r>
              <a:rPr lang="en-GB" sz="2400" dirty="0" smtClean="0">
                <a:solidFill>
                  <a:srgbClr val="800000"/>
                </a:solidFill>
              </a:rPr>
              <a:t>.</a:t>
            </a:r>
            <a:endParaRPr lang="en-GB" sz="2400" b="1" dirty="0">
              <a:solidFill>
                <a:srgbClr val="800000"/>
              </a:solidFill>
            </a:endParaRPr>
          </a:p>
        </p:txBody>
      </p:sp>
      <p:graphicFrame>
        <p:nvGraphicFramePr>
          <p:cNvPr id="3072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4085994"/>
              </p:ext>
            </p:extLst>
          </p:nvPr>
        </p:nvGraphicFramePr>
        <p:xfrm>
          <a:off x="4738737" y="5233988"/>
          <a:ext cx="23352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MathType Equation" r:id="rId3" imgW="815369" imgH="152496" progId="Equation">
                  <p:embed/>
                </p:oleObj>
              </mc:Choice>
              <mc:Fallback>
                <p:oleObj name="MathType Equation" r:id="rId3" imgW="815369" imgH="152496" progId="Equation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8737" y="5233988"/>
                        <a:ext cx="2335213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58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203200" y="5334000"/>
            <a:ext cx="350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400" dirty="0">
                <a:solidFill>
                  <a:srgbClr val="800000"/>
                </a:solidFill>
              </a:rPr>
              <a:t>Conditions for reflection:</a:t>
            </a: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286000" y="4160837"/>
            <a:ext cx="1219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000" b="1" dirty="0">
                <a:solidFill>
                  <a:srgbClr val="FF0000"/>
                </a:solidFill>
                <a:latin typeface="Comic Sans MS" pitchFamily="66" charset="0"/>
              </a:rPr>
              <a:t>Noble prize 1915!</a:t>
            </a:r>
          </a:p>
        </p:txBody>
      </p:sp>
      <p:pic>
        <p:nvPicPr>
          <p:cNvPr id="30728" name="Picture 8" descr="wh-bragg_portre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538413"/>
            <a:ext cx="1884363" cy="2667000"/>
          </a:xfrm>
          <a:prstGeom prst="rect">
            <a:avLst/>
          </a:prstGeom>
          <a:noFill/>
          <a:ln>
            <a:noFill/>
          </a:ln>
          <a:effectLst>
            <a:outerShdw dist="107763" dir="81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6626225" y="243681"/>
            <a:ext cx="23129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orte" pitchFamily="66" charset="0"/>
              </a:rPr>
              <a:t>Bragg’s law</a:t>
            </a:r>
          </a:p>
        </p:txBody>
      </p:sp>
      <p:grpSp>
        <p:nvGrpSpPr>
          <p:cNvPr id="10" name="Group 23"/>
          <p:cNvGrpSpPr>
            <a:grpSpLocks/>
          </p:cNvGrpSpPr>
          <p:nvPr/>
        </p:nvGrpSpPr>
        <p:grpSpPr bwMode="auto">
          <a:xfrm>
            <a:off x="4262860" y="3006350"/>
            <a:ext cx="2690812" cy="1736725"/>
            <a:chOff x="5143504" y="3121479"/>
            <a:chExt cx="2690141" cy="1736282"/>
          </a:xfrm>
        </p:grpSpPr>
        <p:sp>
          <p:nvSpPr>
            <p:cNvPr id="11" name="Oval 5"/>
            <p:cNvSpPr>
              <a:spLocks noChangeArrowheads="1"/>
            </p:cNvSpPr>
            <p:nvPr/>
          </p:nvSpPr>
          <p:spPr bwMode="auto">
            <a:xfrm>
              <a:off x="5715008" y="4071943"/>
              <a:ext cx="142876" cy="1428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0" hangingPunct="0"/>
              <a:endParaRPr lang="en-US" sz="2400" i="0" dirty="0">
                <a:solidFill>
                  <a:schemeClr val="tx1"/>
                </a:solidFill>
                <a:latin typeface="Times" charset="0"/>
              </a:endParaRPr>
            </a:p>
          </p:txBody>
        </p:sp>
        <p:sp>
          <p:nvSpPr>
            <p:cNvPr id="12" name="Oval 6"/>
            <p:cNvSpPr>
              <a:spLocks noChangeArrowheads="1"/>
            </p:cNvSpPr>
            <p:nvPr/>
          </p:nvSpPr>
          <p:spPr bwMode="auto">
            <a:xfrm>
              <a:off x="6072198" y="4071943"/>
              <a:ext cx="142876" cy="1428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0" hangingPunct="0"/>
              <a:endParaRPr lang="en-US" sz="2400" i="0" dirty="0">
                <a:solidFill>
                  <a:schemeClr val="tx1"/>
                </a:solidFill>
                <a:latin typeface="Times" charset="0"/>
              </a:endParaRPr>
            </a:p>
          </p:txBody>
        </p:sp>
        <p:sp>
          <p:nvSpPr>
            <p:cNvPr id="13" name="Oval 7"/>
            <p:cNvSpPr>
              <a:spLocks noChangeArrowheads="1"/>
            </p:cNvSpPr>
            <p:nvPr/>
          </p:nvSpPr>
          <p:spPr bwMode="auto">
            <a:xfrm>
              <a:off x="6429388" y="4071943"/>
              <a:ext cx="142876" cy="1428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0" hangingPunct="0"/>
              <a:endParaRPr lang="en-US" sz="2400" i="0" dirty="0">
                <a:solidFill>
                  <a:schemeClr val="tx1"/>
                </a:solidFill>
                <a:latin typeface="Times" charset="0"/>
              </a:endParaRPr>
            </a:p>
          </p:txBody>
        </p:sp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6786578" y="4071943"/>
              <a:ext cx="142876" cy="1428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0" hangingPunct="0"/>
              <a:endParaRPr lang="en-US" sz="2400" i="0" dirty="0">
                <a:solidFill>
                  <a:schemeClr val="tx1"/>
                </a:solidFill>
                <a:latin typeface="Times" charset="0"/>
              </a:endParaRPr>
            </a:p>
          </p:txBody>
        </p:sp>
        <p:sp>
          <p:nvSpPr>
            <p:cNvPr id="15" name="Oval 9"/>
            <p:cNvSpPr>
              <a:spLocks noChangeArrowheads="1"/>
            </p:cNvSpPr>
            <p:nvPr/>
          </p:nvSpPr>
          <p:spPr bwMode="auto">
            <a:xfrm>
              <a:off x="7143768" y="4071943"/>
              <a:ext cx="142876" cy="1428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0" hangingPunct="0"/>
              <a:endParaRPr lang="en-US" sz="2400" i="0" dirty="0">
                <a:solidFill>
                  <a:schemeClr val="tx1"/>
                </a:solidFill>
                <a:latin typeface="Times" charset="0"/>
              </a:endParaRPr>
            </a:p>
          </p:txBody>
        </p:sp>
        <p:sp>
          <p:nvSpPr>
            <p:cNvPr id="16" name="Oval 10"/>
            <p:cNvSpPr>
              <a:spLocks noChangeArrowheads="1"/>
            </p:cNvSpPr>
            <p:nvPr/>
          </p:nvSpPr>
          <p:spPr bwMode="auto">
            <a:xfrm>
              <a:off x="5715008" y="4714885"/>
              <a:ext cx="142876" cy="1428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0" hangingPunct="0"/>
              <a:endParaRPr lang="en-US" sz="2400" i="0" dirty="0">
                <a:solidFill>
                  <a:schemeClr val="tx1"/>
                </a:solidFill>
                <a:latin typeface="Times" charset="0"/>
              </a:endParaRPr>
            </a:p>
          </p:txBody>
        </p:sp>
        <p:sp>
          <p:nvSpPr>
            <p:cNvPr id="17" name="Oval 11"/>
            <p:cNvSpPr>
              <a:spLocks noChangeArrowheads="1"/>
            </p:cNvSpPr>
            <p:nvPr/>
          </p:nvSpPr>
          <p:spPr bwMode="auto">
            <a:xfrm>
              <a:off x="6072198" y="4714885"/>
              <a:ext cx="142876" cy="1428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0" hangingPunct="0"/>
              <a:endParaRPr lang="en-US" sz="2400" i="0" dirty="0">
                <a:solidFill>
                  <a:schemeClr val="tx1"/>
                </a:solidFill>
                <a:latin typeface="Times" charset="0"/>
              </a:endParaRPr>
            </a:p>
          </p:txBody>
        </p:sp>
        <p:sp>
          <p:nvSpPr>
            <p:cNvPr id="18" name="Oval 12"/>
            <p:cNvSpPr>
              <a:spLocks noChangeArrowheads="1"/>
            </p:cNvSpPr>
            <p:nvPr/>
          </p:nvSpPr>
          <p:spPr bwMode="auto">
            <a:xfrm>
              <a:off x="6429388" y="4714885"/>
              <a:ext cx="142876" cy="1428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0" hangingPunct="0"/>
              <a:endParaRPr lang="en-US" sz="2400" i="0" dirty="0">
                <a:solidFill>
                  <a:schemeClr val="tx1"/>
                </a:solidFill>
                <a:latin typeface="Times" charset="0"/>
              </a:endParaRPr>
            </a:p>
          </p:txBody>
        </p:sp>
        <p:sp>
          <p:nvSpPr>
            <p:cNvPr id="19" name="Oval 13"/>
            <p:cNvSpPr>
              <a:spLocks noChangeArrowheads="1"/>
            </p:cNvSpPr>
            <p:nvPr/>
          </p:nvSpPr>
          <p:spPr bwMode="auto">
            <a:xfrm>
              <a:off x="6786578" y="4714885"/>
              <a:ext cx="142876" cy="1428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0" hangingPunct="0"/>
              <a:endParaRPr lang="en-US" sz="2400" i="0" dirty="0">
                <a:solidFill>
                  <a:schemeClr val="tx1"/>
                </a:solidFill>
                <a:latin typeface="Times" charset="0"/>
              </a:endParaRPr>
            </a:p>
          </p:txBody>
        </p:sp>
        <p:sp>
          <p:nvSpPr>
            <p:cNvPr id="20" name="Oval 14"/>
            <p:cNvSpPr>
              <a:spLocks noChangeArrowheads="1"/>
            </p:cNvSpPr>
            <p:nvPr/>
          </p:nvSpPr>
          <p:spPr bwMode="auto">
            <a:xfrm>
              <a:off x="7143768" y="4714885"/>
              <a:ext cx="142876" cy="1428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0" hangingPunct="0"/>
              <a:endParaRPr lang="en-US" sz="2400" i="0" dirty="0">
                <a:solidFill>
                  <a:schemeClr val="tx1"/>
                </a:solidFill>
                <a:latin typeface="Times" charset="0"/>
              </a:endParaRPr>
            </a:p>
          </p:txBody>
        </p:sp>
        <p:cxnSp>
          <p:nvCxnSpPr>
            <p:cNvPr id="21" name="Straight Connector 15"/>
            <p:cNvCxnSpPr>
              <a:cxnSpLocks noChangeShapeType="1"/>
            </p:cNvCxnSpPr>
            <p:nvPr/>
          </p:nvCxnSpPr>
          <p:spPr bwMode="auto">
            <a:xfrm>
              <a:off x="5429256" y="4143381"/>
              <a:ext cx="214314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16"/>
            <p:cNvCxnSpPr>
              <a:cxnSpLocks noChangeShapeType="1"/>
            </p:cNvCxnSpPr>
            <p:nvPr/>
          </p:nvCxnSpPr>
          <p:spPr bwMode="auto">
            <a:xfrm>
              <a:off x="5429256" y="4786323"/>
              <a:ext cx="214314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traight Arrow Connector 17"/>
            <p:cNvCxnSpPr>
              <a:cxnSpLocks noChangeShapeType="1"/>
            </p:cNvCxnSpPr>
            <p:nvPr/>
          </p:nvCxnSpPr>
          <p:spPr bwMode="auto">
            <a:xfrm rot="16200000" flipH="1">
              <a:off x="5500694" y="3143250"/>
              <a:ext cx="928694" cy="928694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Arrow Connector 18"/>
            <p:cNvCxnSpPr>
              <a:cxnSpLocks noChangeShapeType="1"/>
            </p:cNvCxnSpPr>
            <p:nvPr/>
          </p:nvCxnSpPr>
          <p:spPr bwMode="auto">
            <a:xfrm rot="16200000" flipH="1">
              <a:off x="5143504" y="3429001"/>
              <a:ext cx="1285884" cy="1285884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traight Arrow Connector 21"/>
            <p:cNvCxnSpPr>
              <a:cxnSpLocks noChangeShapeType="1"/>
            </p:cNvCxnSpPr>
            <p:nvPr/>
          </p:nvCxnSpPr>
          <p:spPr bwMode="auto">
            <a:xfrm rot="5400000" flipH="1" flipV="1">
              <a:off x="6547761" y="3407230"/>
              <a:ext cx="1285884" cy="1285884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Straight Arrow Connector 22"/>
            <p:cNvCxnSpPr>
              <a:cxnSpLocks noChangeShapeType="1"/>
            </p:cNvCxnSpPr>
            <p:nvPr/>
          </p:nvCxnSpPr>
          <p:spPr bwMode="auto">
            <a:xfrm rot="5400000" flipH="1" flipV="1">
              <a:off x="6578379" y="3121479"/>
              <a:ext cx="928694" cy="928694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pic>
        <p:nvPicPr>
          <p:cNvPr id="30723" name="Picture 3" descr="BAB_FigA_20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0898" y="2125028"/>
            <a:ext cx="4528361" cy="3108960"/>
          </a:xfrm>
          <a:prstGeom prst="rect">
            <a:avLst/>
          </a:prstGeom>
          <a:noFill/>
          <a:ln>
            <a:noFill/>
          </a:ln>
          <a:effectLst>
            <a:outerShdw dist="107763" dir="81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1257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itle 1"/>
          <p:cNvSpPr>
            <a:spLocks noGrp="1"/>
          </p:cNvSpPr>
          <p:nvPr>
            <p:ph type="title" idx="4294967295"/>
          </p:nvPr>
        </p:nvSpPr>
        <p:spPr>
          <a:xfrm>
            <a:off x="774701" y="44624"/>
            <a:ext cx="7772400" cy="1143000"/>
          </a:xfrm>
        </p:spPr>
        <p:txBody>
          <a:bodyPr/>
          <a:lstStyle/>
          <a:p>
            <a:pPr eaLnBrk="1" hangingPunct="1"/>
            <a:r>
              <a:rPr lang="nb-N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Derivation of Bragg’s law</a:t>
            </a:r>
          </a:p>
        </p:txBody>
      </p:sp>
      <p:graphicFrame>
        <p:nvGraphicFramePr>
          <p:cNvPr id="1229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01818"/>
              </p:ext>
            </p:extLst>
          </p:nvPr>
        </p:nvGraphicFramePr>
        <p:xfrm>
          <a:off x="762000" y="1365250"/>
          <a:ext cx="1685925" cy="104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2" name="Equation" r:id="rId3" imgW="1066800" imgH="660400" progId="Equation.3">
                  <p:embed/>
                </p:oleObj>
              </mc:Choice>
              <mc:Fallback>
                <p:oleObj name="Equation" r:id="rId3" imgW="1066800" imgH="660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365250"/>
                        <a:ext cx="1685925" cy="1042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4" name="TextBox 38"/>
          <p:cNvSpPr txBox="1">
            <a:spLocks noChangeArrowheads="1"/>
          </p:cNvSpPr>
          <p:nvPr/>
        </p:nvSpPr>
        <p:spPr bwMode="auto">
          <a:xfrm>
            <a:off x="417513" y="2904331"/>
            <a:ext cx="54800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i="1">
                <a:solidFill>
                  <a:schemeClr val="tx2"/>
                </a:solidFill>
                <a:latin typeface="Arial" pitchFamily="34" charset="0"/>
              </a:defRPr>
            </a:lvl1pPr>
            <a:lvl2pPr marL="742950" indent="-285750" eaLnBrk="0" hangingPunct="0">
              <a:defRPr i="1">
                <a:solidFill>
                  <a:schemeClr val="tx2"/>
                </a:solidFill>
                <a:latin typeface="Arial" pitchFamily="34" charset="0"/>
              </a:defRPr>
            </a:lvl2pPr>
            <a:lvl3pPr marL="1143000" indent="-228600" eaLnBrk="0" hangingPunct="0">
              <a:defRPr i="1">
                <a:solidFill>
                  <a:schemeClr val="tx2"/>
                </a:solidFill>
                <a:latin typeface="Arial" pitchFamily="34" charset="0"/>
              </a:defRPr>
            </a:lvl3pPr>
            <a:lvl4pPr marL="1600200" indent="-228600" eaLnBrk="0" hangingPunct="0">
              <a:defRPr i="1">
                <a:solidFill>
                  <a:schemeClr val="tx2"/>
                </a:solidFill>
                <a:latin typeface="Arial" pitchFamily="34" charset="0"/>
              </a:defRPr>
            </a:lvl4pPr>
            <a:lvl5pPr marL="2057400" indent="-228600" eaLnBrk="0" hangingPunct="0">
              <a:defRPr i="1">
                <a:solidFill>
                  <a:schemeClr val="tx2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2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2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2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 eaLnBrk="1" hangingPunct="1"/>
            <a:r>
              <a:rPr lang="nb-NO" i="0" dirty="0">
                <a:solidFill>
                  <a:schemeClr val="tx1"/>
                </a:solidFill>
              </a:rPr>
              <a:t>Path difference </a:t>
            </a:r>
            <a:r>
              <a:rPr lang="el-GR" i="0" dirty="0">
                <a:solidFill>
                  <a:schemeClr val="tx1"/>
                </a:solidFill>
              </a:rPr>
              <a:t>Δ</a:t>
            </a:r>
            <a:r>
              <a:rPr lang="nb-NO" i="0" dirty="0">
                <a:solidFill>
                  <a:schemeClr val="tx1"/>
                </a:solidFill>
              </a:rPr>
              <a:t>= 2x =&gt; phase shift</a:t>
            </a:r>
          </a:p>
          <a:p>
            <a:pPr algn="l" eaLnBrk="1" hangingPunct="1"/>
            <a:r>
              <a:rPr lang="nb-NO" i="0" dirty="0">
                <a:solidFill>
                  <a:schemeClr val="tx1"/>
                </a:solidFill>
              </a:rPr>
              <a:t>Constructive interference if </a:t>
            </a:r>
            <a:r>
              <a:rPr lang="el-GR" i="0" dirty="0">
                <a:solidFill>
                  <a:schemeClr val="tx1"/>
                </a:solidFill>
              </a:rPr>
              <a:t>Δ</a:t>
            </a:r>
            <a:r>
              <a:rPr lang="nb-NO" i="0" dirty="0">
                <a:solidFill>
                  <a:schemeClr val="tx1"/>
                </a:solidFill>
              </a:rPr>
              <a:t>=n</a:t>
            </a:r>
            <a:r>
              <a:rPr lang="el-GR" i="0" dirty="0">
                <a:solidFill>
                  <a:schemeClr val="tx1"/>
                </a:solidFill>
              </a:rPr>
              <a:t>λ</a:t>
            </a:r>
            <a:endParaRPr lang="nb-NO" i="0" dirty="0">
              <a:solidFill>
                <a:schemeClr val="tx1"/>
              </a:solidFill>
            </a:endParaRPr>
          </a:p>
          <a:p>
            <a:pPr algn="l" eaLnBrk="1" hangingPunct="1"/>
            <a:r>
              <a:rPr lang="nb-NO" i="0" dirty="0">
                <a:solidFill>
                  <a:schemeClr val="tx1"/>
                </a:solidFill>
              </a:rPr>
              <a:t>This gives the criterion for constructive interference: </a:t>
            </a:r>
          </a:p>
        </p:txBody>
      </p:sp>
      <p:graphicFrame>
        <p:nvGraphicFramePr>
          <p:cNvPr id="1229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2056888"/>
              </p:ext>
            </p:extLst>
          </p:nvPr>
        </p:nvGraphicFramePr>
        <p:xfrm>
          <a:off x="1839913" y="4267200"/>
          <a:ext cx="4086225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3" name="Equation" r:id="rId5" imgW="1485900" imgH="228600" progId="Equation.3">
                  <p:embed/>
                </p:oleObj>
              </mc:Choice>
              <mc:Fallback>
                <p:oleObj name="Equation" r:id="rId5" imgW="14859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9913" y="4267200"/>
                        <a:ext cx="4086225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296" name="Group 26"/>
          <p:cNvGrpSpPr>
            <a:grpSpLocks/>
          </p:cNvGrpSpPr>
          <p:nvPr/>
        </p:nvGrpSpPr>
        <p:grpSpPr bwMode="auto">
          <a:xfrm>
            <a:off x="3157538" y="1045369"/>
            <a:ext cx="5092700" cy="1749425"/>
            <a:chOff x="1231" y="1126"/>
            <a:chExt cx="3208" cy="1102"/>
          </a:xfrm>
        </p:grpSpPr>
        <p:cxnSp>
          <p:nvCxnSpPr>
            <p:cNvPr id="12298" name="Straight Connector 4"/>
            <p:cNvCxnSpPr>
              <a:cxnSpLocks noChangeShapeType="1"/>
            </p:cNvCxnSpPr>
            <p:nvPr/>
          </p:nvCxnSpPr>
          <p:spPr bwMode="auto">
            <a:xfrm>
              <a:off x="1268" y="1640"/>
              <a:ext cx="2564" cy="1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299" name="Straight Connector 5"/>
            <p:cNvCxnSpPr>
              <a:cxnSpLocks noChangeShapeType="1"/>
            </p:cNvCxnSpPr>
            <p:nvPr/>
          </p:nvCxnSpPr>
          <p:spPr bwMode="auto">
            <a:xfrm>
              <a:off x="1268" y="2080"/>
              <a:ext cx="2564" cy="1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00" name="Straight Arrow Connector 7"/>
            <p:cNvCxnSpPr>
              <a:cxnSpLocks noChangeShapeType="1"/>
            </p:cNvCxnSpPr>
            <p:nvPr/>
          </p:nvCxnSpPr>
          <p:spPr bwMode="auto">
            <a:xfrm>
              <a:off x="1427" y="1128"/>
              <a:ext cx="1196" cy="512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01" name="Straight Arrow Connector 8"/>
            <p:cNvCxnSpPr>
              <a:cxnSpLocks noChangeShapeType="1"/>
            </p:cNvCxnSpPr>
            <p:nvPr/>
          </p:nvCxnSpPr>
          <p:spPr bwMode="auto">
            <a:xfrm>
              <a:off x="1231" y="1483"/>
              <a:ext cx="1392" cy="597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02" name="Straight Connector 10"/>
            <p:cNvCxnSpPr>
              <a:cxnSpLocks noChangeShapeType="1"/>
            </p:cNvCxnSpPr>
            <p:nvPr/>
          </p:nvCxnSpPr>
          <p:spPr bwMode="auto">
            <a:xfrm rot="5400000">
              <a:off x="2401" y="1856"/>
              <a:ext cx="438" cy="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03" name="Straight Arrow Connector 17"/>
            <p:cNvCxnSpPr>
              <a:cxnSpLocks noChangeShapeType="1"/>
            </p:cNvCxnSpPr>
            <p:nvPr/>
          </p:nvCxnSpPr>
          <p:spPr bwMode="auto">
            <a:xfrm flipV="1">
              <a:off x="2626" y="1473"/>
              <a:ext cx="1392" cy="597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04" name="Straight Arrow Connector 18"/>
            <p:cNvCxnSpPr>
              <a:cxnSpLocks noChangeShapeType="1"/>
            </p:cNvCxnSpPr>
            <p:nvPr/>
          </p:nvCxnSpPr>
          <p:spPr bwMode="auto">
            <a:xfrm flipV="1">
              <a:off x="2624" y="1126"/>
              <a:ext cx="1196" cy="513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05" name="Straight Connector 20"/>
            <p:cNvCxnSpPr>
              <a:cxnSpLocks noChangeShapeType="1"/>
            </p:cNvCxnSpPr>
            <p:nvPr/>
          </p:nvCxnSpPr>
          <p:spPr bwMode="auto">
            <a:xfrm rot="5400000">
              <a:off x="2331" y="1698"/>
              <a:ext cx="345" cy="22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306" name="Arc 23"/>
            <p:cNvSpPr>
              <a:spLocks noChangeArrowheads="1"/>
            </p:cNvSpPr>
            <p:nvPr/>
          </p:nvSpPr>
          <p:spPr bwMode="auto">
            <a:xfrm rot="-6768600">
              <a:off x="2305" y="1515"/>
              <a:ext cx="172" cy="183"/>
            </a:xfrm>
            <a:custGeom>
              <a:avLst/>
              <a:gdLst>
                <a:gd name="T0" fmla="*/ 86 w 273050"/>
                <a:gd name="T1" fmla="*/ 0 h 290512"/>
                <a:gd name="T2" fmla="*/ 86 w 273050"/>
                <a:gd name="T3" fmla="*/ 92 h 290512"/>
                <a:gd name="T4" fmla="*/ 172 w 273050"/>
                <a:gd name="T5" fmla="*/ 92 h 290512"/>
                <a:gd name="T6" fmla="*/ 11796480 60000 65536"/>
                <a:gd name="T7" fmla="*/ 11796480 60000 65536"/>
                <a:gd name="T8" fmla="*/ 5898240 60000 65536"/>
                <a:gd name="T9" fmla="*/ 136525 w 273050"/>
                <a:gd name="T10" fmla="*/ 0 h 290512"/>
                <a:gd name="T11" fmla="*/ 273050 w 273050"/>
                <a:gd name="T12" fmla="*/ 146050 h 2905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3050" h="290512" stroke="0">
                  <a:moveTo>
                    <a:pt x="136525" y="0"/>
                  </a:moveTo>
                  <a:lnTo>
                    <a:pt x="136524" y="0"/>
                  </a:lnTo>
                  <a:cubicBezTo>
                    <a:pt x="211925" y="0"/>
                    <a:pt x="273050" y="65033"/>
                    <a:pt x="273050" y="145256"/>
                  </a:cubicBezTo>
                  <a:lnTo>
                    <a:pt x="136525" y="145256"/>
                  </a:lnTo>
                  <a:lnTo>
                    <a:pt x="136525" y="0"/>
                  </a:lnTo>
                  <a:close/>
                </a:path>
                <a:path w="273050" h="290512" fill="none">
                  <a:moveTo>
                    <a:pt x="136525" y="0"/>
                  </a:moveTo>
                  <a:lnTo>
                    <a:pt x="136524" y="0"/>
                  </a:lnTo>
                  <a:cubicBezTo>
                    <a:pt x="211925" y="0"/>
                    <a:pt x="273050" y="65033"/>
                    <a:pt x="273050" y="145256"/>
                  </a:cubicBezTo>
                </a:path>
              </a:pathLst>
            </a:cu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eaVert"/>
            <a:lstStyle/>
            <a:p>
              <a:endParaRPr lang="en-US" dirty="0"/>
            </a:p>
          </p:txBody>
        </p:sp>
        <p:sp>
          <p:nvSpPr>
            <p:cNvPr id="12307" name="Arc 24"/>
            <p:cNvSpPr>
              <a:spLocks noChangeArrowheads="1"/>
            </p:cNvSpPr>
            <p:nvPr/>
          </p:nvSpPr>
          <p:spPr bwMode="auto">
            <a:xfrm rot="-6768600">
              <a:off x="2292" y="1950"/>
              <a:ext cx="172" cy="182"/>
            </a:xfrm>
            <a:custGeom>
              <a:avLst/>
              <a:gdLst>
                <a:gd name="T0" fmla="*/ 86 w 273050"/>
                <a:gd name="T1" fmla="*/ 0 h 288925"/>
                <a:gd name="T2" fmla="*/ 86 w 273050"/>
                <a:gd name="T3" fmla="*/ 91 h 288925"/>
                <a:gd name="T4" fmla="*/ 172 w 273050"/>
                <a:gd name="T5" fmla="*/ 91 h 288925"/>
                <a:gd name="T6" fmla="*/ 11796480 60000 65536"/>
                <a:gd name="T7" fmla="*/ 11796480 60000 65536"/>
                <a:gd name="T8" fmla="*/ 5898240 60000 65536"/>
                <a:gd name="T9" fmla="*/ 136525 w 273050"/>
                <a:gd name="T10" fmla="*/ 0 h 288925"/>
                <a:gd name="T11" fmla="*/ 273050 w 273050"/>
                <a:gd name="T12" fmla="*/ 144463 h 28892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3050" h="288925" stroke="0">
                  <a:moveTo>
                    <a:pt x="136525" y="0"/>
                  </a:moveTo>
                  <a:lnTo>
                    <a:pt x="136524" y="0"/>
                  </a:lnTo>
                  <a:cubicBezTo>
                    <a:pt x="211925" y="0"/>
                    <a:pt x="273050" y="64678"/>
                    <a:pt x="273050" y="144463"/>
                  </a:cubicBezTo>
                  <a:lnTo>
                    <a:pt x="136525" y="144463"/>
                  </a:lnTo>
                  <a:lnTo>
                    <a:pt x="136525" y="0"/>
                  </a:lnTo>
                  <a:close/>
                </a:path>
                <a:path w="273050" h="288925" fill="none">
                  <a:moveTo>
                    <a:pt x="136525" y="0"/>
                  </a:moveTo>
                  <a:lnTo>
                    <a:pt x="136524" y="0"/>
                  </a:lnTo>
                  <a:cubicBezTo>
                    <a:pt x="211925" y="0"/>
                    <a:pt x="273050" y="64678"/>
                    <a:pt x="273050" y="144463"/>
                  </a:cubicBezTo>
                </a:path>
              </a:pathLst>
            </a:cu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eaVert"/>
            <a:lstStyle/>
            <a:p>
              <a:endParaRPr lang="en-US" dirty="0"/>
            </a:p>
          </p:txBody>
        </p:sp>
        <p:sp>
          <p:nvSpPr>
            <p:cNvPr id="12308" name="Arc 29"/>
            <p:cNvSpPr>
              <a:spLocks noChangeArrowheads="1"/>
            </p:cNvSpPr>
            <p:nvPr/>
          </p:nvSpPr>
          <p:spPr bwMode="auto">
            <a:xfrm rot="9010885">
              <a:off x="2543" y="1653"/>
              <a:ext cx="107" cy="114"/>
            </a:xfrm>
            <a:custGeom>
              <a:avLst/>
              <a:gdLst>
                <a:gd name="T0" fmla="*/ 54 w 169862"/>
                <a:gd name="T1" fmla="*/ 0 h 180975"/>
                <a:gd name="T2" fmla="*/ 54 w 169862"/>
                <a:gd name="T3" fmla="*/ 57 h 180975"/>
                <a:gd name="T4" fmla="*/ 107 w 169862"/>
                <a:gd name="T5" fmla="*/ 57 h 180975"/>
                <a:gd name="T6" fmla="*/ 11796480 60000 65536"/>
                <a:gd name="T7" fmla="*/ 11796480 60000 65536"/>
                <a:gd name="T8" fmla="*/ 5898240 60000 65536"/>
                <a:gd name="T9" fmla="*/ 85725 w 169862"/>
                <a:gd name="T10" fmla="*/ 0 h 180975"/>
                <a:gd name="T11" fmla="*/ 169862 w 169862"/>
                <a:gd name="T12" fmla="*/ 90488 h 18097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9862" h="180975" stroke="0">
                  <a:moveTo>
                    <a:pt x="84931" y="0"/>
                  </a:moveTo>
                  <a:lnTo>
                    <a:pt x="84930" y="0"/>
                  </a:lnTo>
                  <a:cubicBezTo>
                    <a:pt x="131837" y="0"/>
                    <a:pt x="169862" y="40512"/>
                    <a:pt x="169862" y="90488"/>
                  </a:cubicBezTo>
                  <a:lnTo>
                    <a:pt x="84931" y="90488"/>
                  </a:lnTo>
                  <a:lnTo>
                    <a:pt x="84931" y="0"/>
                  </a:lnTo>
                  <a:close/>
                </a:path>
                <a:path w="169862" h="180975" fill="none">
                  <a:moveTo>
                    <a:pt x="84931" y="0"/>
                  </a:moveTo>
                  <a:lnTo>
                    <a:pt x="84930" y="0"/>
                  </a:lnTo>
                  <a:cubicBezTo>
                    <a:pt x="131837" y="0"/>
                    <a:pt x="169862" y="40512"/>
                    <a:pt x="169862" y="90488"/>
                  </a:cubicBezTo>
                </a:path>
              </a:pathLst>
            </a:cu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/>
            <a:lstStyle/>
            <a:p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178" y="1500"/>
              <a:ext cx="160" cy="1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l-GR" sz="1050" i="0" dirty="0">
                  <a:solidFill>
                    <a:schemeClr val="tx1"/>
                  </a:solidFill>
                  <a:latin typeface="+mn-lt"/>
                </a:rPr>
                <a:t>θ</a:t>
              </a:r>
              <a:endParaRPr lang="nb-NO" sz="1050" i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170" y="1941"/>
              <a:ext cx="160" cy="1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l-GR" sz="1050" i="0" dirty="0">
                  <a:solidFill>
                    <a:schemeClr val="tx1"/>
                  </a:solidFill>
                  <a:latin typeface="+mn-lt"/>
                </a:rPr>
                <a:t>θ</a:t>
              </a:r>
              <a:endParaRPr lang="nb-NO" sz="1050" i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2311" name="TextBox 34"/>
            <p:cNvSpPr txBox="1">
              <a:spLocks noChangeArrowheads="1"/>
            </p:cNvSpPr>
            <p:nvPr/>
          </p:nvSpPr>
          <p:spPr bwMode="auto">
            <a:xfrm>
              <a:off x="2513" y="1739"/>
              <a:ext cx="152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i="1">
                  <a:solidFill>
                    <a:schemeClr val="tx2"/>
                  </a:solidFill>
                  <a:latin typeface="Arial" pitchFamily="34" charset="0"/>
                </a:defRPr>
              </a:lvl1pPr>
              <a:lvl2pPr marL="742950" indent="-285750" eaLnBrk="0" hangingPunct="0">
                <a:defRPr i="1">
                  <a:solidFill>
                    <a:schemeClr val="tx2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i="1">
                  <a:solidFill>
                    <a:schemeClr val="tx2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i="1">
                  <a:solidFill>
                    <a:schemeClr val="tx2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i="1">
                  <a:solidFill>
                    <a:schemeClr val="tx2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2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2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2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2"/>
                  </a:solidFill>
                  <a:latin typeface="Arial" pitchFamily="34" charset="0"/>
                </a:defRPr>
              </a:lvl9pPr>
            </a:lstStyle>
            <a:p>
              <a:pPr algn="l" eaLnBrk="1" hangingPunct="1"/>
              <a:r>
                <a:rPr lang="el-GR" sz="800" i="0">
                  <a:solidFill>
                    <a:schemeClr val="tx1"/>
                  </a:solidFill>
                </a:rPr>
                <a:t>θ</a:t>
              </a:r>
              <a:endParaRPr lang="nb-NO" sz="800" i="0">
                <a:solidFill>
                  <a:schemeClr val="tx1"/>
                </a:solidFill>
              </a:endParaRPr>
            </a:p>
          </p:txBody>
        </p:sp>
        <p:sp>
          <p:nvSpPr>
            <p:cNvPr id="12312" name="TextBox 35"/>
            <p:cNvSpPr txBox="1">
              <a:spLocks noChangeArrowheads="1"/>
            </p:cNvSpPr>
            <p:nvPr/>
          </p:nvSpPr>
          <p:spPr bwMode="auto">
            <a:xfrm>
              <a:off x="2372" y="1947"/>
              <a:ext cx="17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i="1">
                  <a:solidFill>
                    <a:schemeClr val="tx2"/>
                  </a:solidFill>
                  <a:latin typeface="Arial" pitchFamily="34" charset="0"/>
                </a:defRPr>
              </a:lvl1pPr>
              <a:lvl2pPr marL="742950" indent="-285750" eaLnBrk="0" hangingPunct="0">
                <a:defRPr i="1">
                  <a:solidFill>
                    <a:schemeClr val="tx2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i="1">
                  <a:solidFill>
                    <a:schemeClr val="tx2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i="1">
                  <a:solidFill>
                    <a:schemeClr val="tx2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i="1">
                  <a:solidFill>
                    <a:schemeClr val="tx2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2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2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2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2"/>
                  </a:solidFill>
                  <a:latin typeface="Arial" pitchFamily="34" charset="0"/>
                </a:defRPr>
              </a:lvl9pPr>
            </a:lstStyle>
            <a:p>
              <a:pPr algn="l" eaLnBrk="1" hangingPunct="1"/>
              <a:r>
                <a:rPr lang="nb-NO" sz="1400" i="0">
                  <a:solidFill>
                    <a:schemeClr val="tx1"/>
                  </a:solidFill>
                </a:rPr>
                <a:t>x</a:t>
              </a:r>
            </a:p>
          </p:txBody>
        </p:sp>
        <p:graphicFrame>
          <p:nvGraphicFramePr>
            <p:cNvPr id="12313" name="Object 3"/>
            <p:cNvGraphicFramePr>
              <a:graphicFrameLocks noChangeAspect="1"/>
            </p:cNvGraphicFramePr>
            <p:nvPr/>
          </p:nvGraphicFramePr>
          <p:xfrm>
            <a:off x="2844" y="2092"/>
            <a:ext cx="72" cy="1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74" name="Equation" r:id="rId7" imgW="114151" imgH="215619" progId="Equation.3">
                    <p:embed/>
                  </p:oleObj>
                </mc:Choice>
                <mc:Fallback>
                  <p:oleObj name="Equation" r:id="rId7" imgW="114151" imgH="21561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44" y="2092"/>
                          <a:ext cx="72" cy="1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314" name="Right Brace 42"/>
            <p:cNvSpPr>
              <a:spLocks/>
            </p:cNvSpPr>
            <p:nvPr/>
          </p:nvSpPr>
          <p:spPr bwMode="auto">
            <a:xfrm>
              <a:off x="3963" y="1618"/>
              <a:ext cx="103" cy="480"/>
            </a:xfrm>
            <a:prstGeom prst="rightBrace">
              <a:avLst>
                <a:gd name="adj1" fmla="val 8328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l" eaLnBrk="0" hangingPunct="0"/>
              <a:endParaRPr lang="en-US" sz="2400" i="0" dirty="0">
                <a:solidFill>
                  <a:schemeClr val="tx1"/>
                </a:solidFill>
                <a:latin typeface="Times" charset="0"/>
              </a:endParaRPr>
            </a:p>
          </p:txBody>
        </p:sp>
        <p:sp>
          <p:nvSpPr>
            <p:cNvPr id="12315" name="TextBox 43"/>
            <p:cNvSpPr txBox="1">
              <a:spLocks noChangeArrowheads="1"/>
            </p:cNvSpPr>
            <p:nvPr/>
          </p:nvSpPr>
          <p:spPr bwMode="auto">
            <a:xfrm>
              <a:off x="4121" y="1749"/>
              <a:ext cx="31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i="1">
                  <a:solidFill>
                    <a:schemeClr val="tx2"/>
                  </a:solidFill>
                  <a:latin typeface="Arial" pitchFamily="34" charset="0"/>
                </a:defRPr>
              </a:lvl1pPr>
              <a:lvl2pPr marL="742950" indent="-285750" eaLnBrk="0" hangingPunct="0">
                <a:defRPr i="1">
                  <a:solidFill>
                    <a:schemeClr val="tx2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i="1">
                  <a:solidFill>
                    <a:schemeClr val="tx2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i="1">
                  <a:solidFill>
                    <a:schemeClr val="tx2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i="1">
                  <a:solidFill>
                    <a:schemeClr val="tx2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2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2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2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2"/>
                  </a:solidFill>
                  <a:latin typeface="Arial" pitchFamily="34" charset="0"/>
                </a:defRPr>
              </a:lvl9pPr>
            </a:lstStyle>
            <a:p>
              <a:pPr algn="l" eaLnBrk="1" hangingPunct="1"/>
              <a:r>
                <a:rPr lang="nb-NO">
                  <a:solidFill>
                    <a:schemeClr val="tx1"/>
                  </a:solidFill>
                </a:rPr>
                <a:t>d</a:t>
              </a:r>
              <a:r>
                <a:rPr lang="nb-NO" baseline="-25000">
                  <a:solidFill>
                    <a:schemeClr val="tx1"/>
                  </a:solidFill>
                </a:rPr>
                <a:t>hkl</a:t>
              </a:r>
            </a:p>
          </p:txBody>
        </p:sp>
      </p:grpSp>
      <p:sp>
        <p:nvSpPr>
          <p:cNvPr id="12297" name="TextBox 44"/>
          <p:cNvSpPr txBox="1">
            <a:spLocks noChangeArrowheads="1"/>
          </p:cNvSpPr>
          <p:nvPr/>
        </p:nvSpPr>
        <p:spPr bwMode="auto">
          <a:xfrm>
            <a:off x="490538" y="4953000"/>
            <a:ext cx="725487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i="1">
                <a:solidFill>
                  <a:schemeClr val="tx2"/>
                </a:solidFill>
                <a:latin typeface="Arial" pitchFamily="34" charset="0"/>
              </a:defRPr>
            </a:lvl1pPr>
            <a:lvl2pPr marL="742950" indent="-285750" eaLnBrk="0" hangingPunct="0">
              <a:defRPr i="1">
                <a:solidFill>
                  <a:schemeClr val="tx2"/>
                </a:solidFill>
                <a:latin typeface="Arial" pitchFamily="34" charset="0"/>
              </a:defRPr>
            </a:lvl2pPr>
            <a:lvl3pPr marL="1143000" indent="-228600" eaLnBrk="0" hangingPunct="0">
              <a:defRPr i="1">
                <a:solidFill>
                  <a:schemeClr val="tx2"/>
                </a:solidFill>
                <a:latin typeface="Arial" pitchFamily="34" charset="0"/>
              </a:defRPr>
            </a:lvl3pPr>
            <a:lvl4pPr marL="1600200" indent="-228600" eaLnBrk="0" hangingPunct="0">
              <a:defRPr i="1">
                <a:solidFill>
                  <a:schemeClr val="tx2"/>
                </a:solidFill>
                <a:latin typeface="Arial" pitchFamily="34" charset="0"/>
              </a:defRPr>
            </a:lvl4pPr>
            <a:lvl5pPr marL="2057400" indent="-228600" eaLnBrk="0" hangingPunct="0">
              <a:defRPr i="1">
                <a:solidFill>
                  <a:schemeClr val="tx2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2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2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2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 eaLnBrk="1" hangingPunct="1"/>
            <a:r>
              <a:rPr lang="nb-NO" sz="2000" i="0" dirty="0">
                <a:solidFill>
                  <a:schemeClr val="tx1"/>
                </a:solidFill>
              </a:rPr>
              <a:t>Bragg’s law tells you at which angle </a:t>
            </a:r>
            <a:r>
              <a:rPr lang="el-GR" sz="2000" i="0" dirty="0">
                <a:solidFill>
                  <a:schemeClr val="tx1"/>
                </a:solidFill>
              </a:rPr>
              <a:t>θ</a:t>
            </a:r>
            <a:r>
              <a:rPr lang="nb-NO" sz="2000" i="0" baseline="-25000" dirty="0">
                <a:solidFill>
                  <a:schemeClr val="tx1"/>
                </a:solidFill>
              </a:rPr>
              <a:t>B </a:t>
            </a:r>
            <a:r>
              <a:rPr lang="nb-NO" sz="2000" i="0" dirty="0">
                <a:solidFill>
                  <a:schemeClr val="tx1"/>
                </a:solidFill>
              </a:rPr>
              <a:t>to expect maximum diffracted intensity for a particular family of crystal planes. </a:t>
            </a:r>
            <a:endParaRPr lang="nb-NO" sz="2000" i="0" dirty="0" smtClean="0">
              <a:solidFill>
                <a:schemeClr val="tx1"/>
              </a:solidFill>
            </a:endParaRPr>
          </a:p>
          <a:p>
            <a:pPr algn="l" eaLnBrk="1" hangingPunct="1"/>
            <a:r>
              <a:rPr lang="nb-NO" sz="2000" i="0" dirty="0" smtClean="0">
                <a:solidFill>
                  <a:schemeClr val="tx1"/>
                </a:solidFill>
              </a:rPr>
              <a:t>For </a:t>
            </a:r>
            <a:r>
              <a:rPr lang="nb-NO" sz="2000" i="0" dirty="0">
                <a:solidFill>
                  <a:schemeClr val="tx1"/>
                </a:solidFill>
              </a:rPr>
              <a:t>large crystals, all other angles give zero intensity.</a:t>
            </a:r>
          </a:p>
        </p:txBody>
      </p:sp>
    </p:spTree>
    <p:extLst>
      <p:ext uri="{BB962C8B-B14F-4D97-AF65-F5344CB8AC3E}">
        <p14:creationId xmlns:p14="http://schemas.microsoft.com/office/powerpoint/2010/main" val="203368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116632"/>
            <a:ext cx="5892853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861048"/>
            <a:ext cx="6011690" cy="2499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11252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262</Words>
  <Application>Microsoft Office PowerPoint</Application>
  <PresentationFormat>Presentazione su schermo (4:3)</PresentationFormat>
  <Paragraphs>33</Paragraphs>
  <Slides>22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22</vt:i4>
      </vt:variant>
    </vt:vector>
  </HeadingPairs>
  <TitlesOfParts>
    <vt:vector size="25" baseType="lpstr">
      <vt:lpstr>Tema di Office</vt:lpstr>
      <vt:lpstr>MathType Equation</vt:lpstr>
      <vt:lpstr>Equation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Derivation of Bragg’s law</vt:lpstr>
      <vt:lpstr>Presentazione standard di PowerPoint</vt:lpstr>
      <vt:lpstr>Example: Diffraction Patterns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Lucia</dc:creator>
  <cp:lastModifiedBy>Lucia</cp:lastModifiedBy>
  <cp:revision>15</cp:revision>
  <dcterms:created xsi:type="dcterms:W3CDTF">2015-09-11T07:18:24Z</dcterms:created>
  <dcterms:modified xsi:type="dcterms:W3CDTF">2017-09-28T07:52:55Z</dcterms:modified>
</cp:coreProperties>
</file>