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DB017-BFAF-4FE8-9A96-6055C24360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5AA5055-87C4-47E0-B8E1-889FF82252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Classificazione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dei plastidi</a:t>
          </a:r>
          <a:endParaRPr kumimoji="0" lang="it-IT" altLang="it-IT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1ACABAB-5427-4CBE-BC5B-0CA679E5E536}" type="parTrans" cxnId="{EF0118F7-DF98-4193-9430-58F9C25E8296}">
      <dgm:prSet/>
      <dgm:spPr/>
    </dgm:pt>
    <dgm:pt modelId="{41F136D1-279C-49E1-9DD2-25B7EF8BC2B9}" type="sibTrans" cxnId="{EF0118F7-DF98-4193-9430-58F9C25E8296}">
      <dgm:prSet/>
      <dgm:spPr/>
    </dgm:pt>
    <dgm:pt modelId="{0BB82DBD-5820-452A-B825-751C757B0B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Plastidi pigmentati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(CROMATOFORI)</a:t>
          </a:r>
          <a:endParaRPr kumimoji="0" lang="it-IT" alt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5689F69-B0D2-4822-ADD1-51D561A5D59E}" type="parTrans" cxnId="{17747D2C-0ED0-493F-B0BA-16F493ADAF84}">
      <dgm:prSet/>
      <dgm:spPr/>
    </dgm:pt>
    <dgm:pt modelId="{F981181F-96CF-4B0D-B799-A035D1DA326C}" type="sibTrans" cxnId="{17747D2C-0ED0-493F-B0BA-16F493ADAF84}">
      <dgm:prSet/>
      <dgm:spPr/>
    </dgm:pt>
    <dgm:pt modelId="{C493C658-E54B-4DB9-9DA9-5A5DD6748A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Fotosinteticamente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ATTIVI</a:t>
          </a:r>
          <a:endParaRPr kumimoji="0" lang="it-IT" alt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CC1952D-E3EA-4E06-90D6-3AEB32A1207E}" type="parTrans" cxnId="{DEADB463-9347-4CB6-BE94-DA1BE5127717}">
      <dgm:prSet/>
      <dgm:spPr/>
    </dgm:pt>
    <dgm:pt modelId="{80BFED10-2F22-44D4-A053-286C51D259FB}" type="sibTrans" cxnId="{DEADB463-9347-4CB6-BE94-DA1BE5127717}">
      <dgm:prSet/>
      <dgm:spPr/>
    </dgm:pt>
    <dgm:pt modelId="{4630B511-18ED-4D78-9DE0-667C8F5B0B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Rodoplasti</a:t>
          </a:r>
          <a:endParaRPr kumimoji="0" lang="it-IT" alt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907420C-7896-4B5C-8DA4-5E1F4E65231B}" type="parTrans" cxnId="{D1D43420-60C1-440E-BB82-9872A852EF53}">
      <dgm:prSet/>
      <dgm:spPr/>
    </dgm:pt>
    <dgm:pt modelId="{75985F98-4EE7-470A-955B-9EA3096FA723}" type="sibTrans" cxnId="{D1D43420-60C1-440E-BB82-9872A852EF53}">
      <dgm:prSet/>
      <dgm:spPr/>
    </dgm:pt>
    <dgm:pt modelId="{B78E482A-DD21-4B1E-8963-10BF857C57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Feoplasti</a:t>
          </a:r>
          <a:endParaRPr kumimoji="0" lang="it-IT" alt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3607E79-D98D-4154-9D74-E4E7D1DE683B}" type="parTrans" cxnId="{14D3DBF5-8EDA-4E13-9150-264821C767E9}">
      <dgm:prSet/>
      <dgm:spPr/>
    </dgm:pt>
    <dgm:pt modelId="{E5BBB5C6-2C37-4F50-9541-320867493E99}" type="sibTrans" cxnId="{14D3DBF5-8EDA-4E13-9150-264821C767E9}">
      <dgm:prSet/>
      <dgm:spPr/>
    </dgm:pt>
    <dgm:pt modelId="{F156884B-697F-4686-BFA7-0E075A44E9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CLOROPLASTI</a:t>
          </a:r>
          <a:endParaRPr kumimoji="0" lang="it-IT" altLang="it-IT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81A63E4-8549-426C-BA44-C4A9148CBAE1}" type="parTrans" cxnId="{4FFE4574-92B8-4A75-9752-5C389833284B}">
      <dgm:prSet/>
      <dgm:spPr/>
    </dgm:pt>
    <dgm:pt modelId="{CC007097-F2CA-4CAB-AD0F-B848A0F94920}" type="sibTrans" cxnId="{4FFE4574-92B8-4A75-9752-5C389833284B}">
      <dgm:prSet/>
      <dgm:spPr/>
    </dgm:pt>
    <dgm:pt modelId="{87944221-6BEC-4229-AD22-16DEA0CD76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Fotosinteticamente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INATTIVI</a:t>
          </a:r>
          <a:endParaRPr kumimoji="0" lang="it-IT" alt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D19E565-E584-4809-B241-7357B153EDEB}" type="parTrans" cxnId="{220049AC-B0A4-4CEE-A7FF-5C79528C03A6}">
      <dgm:prSet/>
      <dgm:spPr/>
    </dgm:pt>
    <dgm:pt modelId="{1D008CD9-30F7-4012-A0B9-73964B7A5545}" type="sibTrans" cxnId="{220049AC-B0A4-4CEE-A7FF-5C79528C03A6}">
      <dgm:prSet/>
      <dgm:spPr/>
    </dgm:pt>
    <dgm:pt modelId="{6E187CB3-4AF6-476D-9FBC-ABE98491D4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CROMOPLASTI</a:t>
          </a:r>
          <a:endParaRPr kumimoji="0" lang="it-IT" altLang="it-IT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1DD0BA9-F132-44A0-9A79-418A0870197F}" type="parTrans" cxnId="{78EF1D69-78C6-4407-B5AB-2DE934E6E842}">
      <dgm:prSet/>
      <dgm:spPr/>
    </dgm:pt>
    <dgm:pt modelId="{ED78D1E8-47E1-4DB7-8805-D95CD3D593CB}" type="sibTrans" cxnId="{78EF1D69-78C6-4407-B5AB-2DE934E6E842}">
      <dgm:prSet/>
      <dgm:spPr/>
    </dgm:pt>
    <dgm:pt modelId="{56BA39C5-A37D-455A-88B5-FF39CA0872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Plastidi incolori (o quasi)</a:t>
          </a:r>
          <a:endParaRPr kumimoji="0" lang="it-IT" alt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327A55F-0987-4D86-8EBC-3F993C3FFB18}" type="parTrans" cxnId="{64603F34-3454-491B-8DBA-F491F6B09824}">
      <dgm:prSet/>
      <dgm:spPr/>
    </dgm:pt>
    <dgm:pt modelId="{83C26D5A-BB73-4925-B7D5-BF157F576D01}" type="sibTrans" cxnId="{64603F34-3454-491B-8DBA-F491F6B09824}">
      <dgm:prSet/>
      <dgm:spPr/>
    </dgm:pt>
    <dgm:pt modelId="{64F0A625-E980-43AE-8CA0-AEBBE5CFB0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PROPLASTIDI</a:t>
          </a:r>
          <a:endParaRPr kumimoji="0" lang="it-IT" altLang="it-IT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5853D55-50B8-4148-9A7E-726A5E252F2E}" type="parTrans" cxnId="{D7B67702-22CD-4752-80AA-B809CE12849C}">
      <dgm:prSet/>
      <dgm:spPr/>
    </dgm:pt>
    <dgm:pt modelId="{DBE1FB1C-D247-47AD-89EE-CF12A5790A9C}" type="sibTrans" cxnId="{D7B67702-22CD-4752-80AA-B809CE12849C}">
      <dgm:prSet/>
      <dgm:spPr/>
    </dgm:pt>
    <dgm:pt modelId="{ACC90C0E-0374-48D3-A8A8-A492955B27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EZIOPLASTI</a:t>
          </a:r>
          <a:endParaRPr kumimoji="0" lang="it-IT" altLang="it-IT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3C5A3C4-5BC5-437A-9A9C-3939037C6B27}" type="parTrans" cxnId="{67B46C3E-8113-41E4-B533-824FA6AA3F1A}">
      <dgm:prSet/>
      <dgm:spPr/>
    </dgm:pt>
    <dgm:pt modelId="{AB22AD07-95ED-4463-B427-B69EECFFF7D0}" type="sibTrans" cxnId="{67B46C3E-8113-41E4-B533-824FA6AA3F1A}">
      <dgm:prSet/>
      <dgm:spPr/>
    </dgm:pt>
    <dgm:pt modelId="{736050FA-1DC9-45FC-931D-3474169962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LEUCOPLASTI</a:t>
          </a:r>
          <a:endParaRPr kumimoji="0" lang="it-IT" altLang="it-IT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CB42D81-61CE-4571-B7E6-52DE8210A3FD}" type="parTrans" cxnId="{70DE1F97-5AFD-4D0F-B448-45CBBE73E553}">
      <dgm:prSet/>
      <dgm:spPr/>
    </dgm:pt>
    <dgm:pt modelId="{0768C294-76E4-4E5A-A1AA-4C1E842F0713}" type="sibTrans" cxnId="{70DE1F97-5AFD-4D0F-B448-45CBBE73E553}">
      <dgm:prSet/>
      <dgm:spPr/>
    </dgm:pt>
    <dgm:pt modelId="{B53F3524-7377-4F09-BB72-3AD9F33ADD6E}" type="pres">
      <dgm:prSet presAssocID="{57BDB017-BFAF-4FE8-9A96-6055C24360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DB7644-40AC-4474-8687-1F92A0AE8A93}" type="pres">
      <dgm:prSet presAssocID="{F5AA5055-87C4-47E0-B8E1-889FF82252A7}" presName="hierRoot1" presStyleCnt="0">
        <dgm:presLayoutVars>
          <dgm:hierBranch/>
        </dgm:presLayoutVars>
      </dgm:prSet>
      <dgm:spPr/>
    </dgm:pt>
    <dgm:pt modelId="{DA8AF378-C752-4FFE-97A3-417E815801B8}" type="pres">
      <dgm:prSet presAssocID="{F5AA5055-87C4-47E0-B8E1-889FF82252A7}" presName="rootComposite1" presStyleCnt="0"/>
      <dgm:spPr/>
    </dgm:pt>
    <dgm:pt modelId="{87C6F968-1653-4CF3-B7B2-76B93C20AD7C}" type="pres">
      <dgm:prSet presAssocID="{F5AA5055-87C4-47E0-B8E1-889FF82252A7}" presName="rootText1" presStyleLbl="node0" presStyleIdx="0" presStyleCnt="1">
        <dgm:presLayoutVars>
          <dgm:chPref val="3"/>
        </dgm:presLayoutVars>
      </dgm:prSet>
      <dgm:spPr/>
    </dgm:pt>
    <dgm:pt modelId="{31044875-299A-48FC-BE44-18B4FA7D90DF}" type="pres">
      <dgm:prSet presAssocID="{F5AA5055-87C4-47E0-B8E1-889FF82252A7}" presName="rootConnector1" presStyleLbl="node1" presStyleIdx="0" presStyleCnt="0"/>
      <dgm:spPr/>
    </dgm:pt>
    <dgm:pt modelId="{C1FC9D63-BEEC-4483-9649-82A95B93EF46}" type="pres">
      <dgm:prSet presAssocID="{F5AA5055-87C4-47E0-B8E1-889FF82252A7}" presName="hierChild2" presStyleCnt="0"/>
      <dgm:spPr/>
    </dgm:pt>
    <dgm:pt modelId="{D0A961D7-F2BD-4D53-BD6E-569FA1B519A5}" type="pres">
      <dgm:prSet presAssocID="{25689F69-B0D2-4822-ADD1-51D561A5D59E}" presName="Name35" presStyleLbl="parChTrans1D2" presStyleIdx="0" presStyleCnt="2"/>
      <dgm:spPr/>
    </dgm:pt>
    <dgm:pt modelId="{934C7376-3FDC-49FB-B0B3-118EBF4B789C}" type="pres">
      <dgm:prSet presAssocID="{0BB82DBD-5820-452A-B825-751C757B0B33}" presName="hierRoot2" presStyleCnt="0">
        <dgm:presLayoutVars>
          <dgm:hierBranch val="r"/>
        </dgm:presLayoutVars>
      </dgm:prSet>
      <dgm:spPr/>
    </dgm:pt>
    <dgm:pt modelId="{96175F77-9EF5-4B52-AE40-C2C2D3B3520C}" type="pres">
      <dgm:prSet presAssocID="{0BB82DBD-5820-452A-B825-751C757B0B33}" presName="rootComposite" presStyleCnt="0"/>
      <dgm:spPr/>
    </dgm:pt>
    <dgm:pt modelId="{73049883-42C0-4C5B-83DB-C533DED876CC}" type="pres">
      <dgm:prSet presAssocID="{0BB82DBD-5820-452A-B825-751C757B0B33}" presName="rootText" presStyleLbl="node2" presStyleIdx="0" presStyleCnt="2">
        <dgm:presLayoutVars>
          <dgm:chPref val="3"/>
        </dgm:presLayoutVars>
      </dgm:prSet>
      <dgm:spPr/>
    </dgm:pt>
    <dgm:pt modelId="{A6DF87F9-7EFE-4707-8023-8BE9A90211D8}" type="pres">
      <dgm:prSet presAssocID="{0BB82DBD-5820-452A-B825-751C757B0B33}" presName="rootConnector" presStyleLbl="node2" presStyleIdx="0" presStyleCnt="2"/>
      <dgm:spPr/>
    </dgm:pt>
    <dgm:pt modelId="{AEECEED1-B529-4798-90CF-A1AAD0343E4C}" type="pres">
      <dgm:prSet presAssocID="{0BB82DBD-5820-452A-B825-751C757B0B33}" presName="hierChild4" presStyleCnt="0"/>
      <dgm:spPr/>
    </dgm:pt>
    <dgm:pt modelId="{A20CEBF3-763E-45D8-B4B4-16082244AD3D}" type="pres">
      <dgm:prSet presAssocID="{ECC1952D-E3EA-4E06-90D6-3AEB32A1207E}" presName="Name50" presStyleLbl="parChTrans1D3" presStyleIdx="0" presStyleCnt="5"/>
      <dgm:spPr/>
    </dgm:pt>
    <dgm:pt modelId="{1EEE48F4-A396-4974-8CDE-3FBDF284C979}" type="pres">
      <dgm:prSet presAssocID="{C493C658-E54B-4DB9-9DA9-5A5DD6748A98}" presName="hierRoot2" presStyleCnt="0">
        <dgm:presLayoutVars>
          <dgm:hierBranch val="r"/>
        </dgm:presLayoutVars>
      </dgm:prSet>
      <dgm:spPr/>
    </dgm:pt>
    <dgm:pt modelId="{0EFC5B0C-7E00-4097-AAA3-6704B606EE0F}" type="pres">
      <dgm:prSet presAssocID="{C493C658-E54B-4DB9-9DA9-5A5DD6748A98}" presName="rootComposite" presStyleCnt="0"/>
      <dgm:spPr/>
    </dgm:pt>
    <dgm:pt modelId="{322CD987-C633-42A0-881A-739FD77EFEEC}" type="pres">
      <dgm:prSet presAssocID="{C493C658-E54B-4DB9-9DA9-5A5DD6748A98}" presName="rootText" presStyleLbl="node3" presStyleIdx="0" presStyleCnt="5">
        <dgm:presLayoutVars>
          <dgm:chPref val="3"/>
        </dgm:presLayoutVars>
      </dgm:prSet>
      <dgm:spPr/>
    </dgm:pt>
    <dgm:pt modelId="{543583CB-5729-4916-A456-5BCC790F3CBB}" type="pres">
      <dgm:prSet presAssocID="{C493C658-E54B-4DB9-9DA9-5A5DD6748A98}" presName="rootConnector" presStyleLbl="node3" presStyleIdx="0" presStyleCnt="5"/>
      <dgm:spPr/>
    </dgm:pt>
    <dgm:pt modelId="{D0664275-A8F8-404C-8DB0-B38CD0C5E3AA}" type="pres">
      <dgm:prSet presAssocID="{C493C658-E54B-4DB9-9DA9-5A5DD6748A98}" presName="hierChild4" presStyleCnt="0"/>
      <dgm:spPr/>
    </dgm:pt>
    <dgm:pt modelId="{EFF88DCC-C90E-40B3-A33D-8EC1A408C2DD}" type="pres">
      <dgm:prSet presAssocID="{7907420C-7896-4B5C-8DA4-5E1F4E65231B}" presName="Name50" presStyleLbl="parChTrans1D4" presStyleIdx="0" presStyleCnt="4"/>
      <dgm:spPr/>
    </dgm:pt>
    <dgm:pt modelId="{99E3FE88-1D89-4F7E-8997-B0B169B4EC59}" type="pres">
      <dgm:prSet presAssocID="{4630B511-18ED-4D78-9DE0-667C8F5B0B5B}" presName="hierRoot2" presStyleCnt="0">
        <dgm:presLayoutVars>
          <dgm:hierBranch val="r"/>
        </dgm:presLayoutVars>
      </dgm:prSet>
      <dgm:spPr/>
    </dgm:pt>
    <dgm:pt modelId="{C9154E99-E997-4BDB-867C-42D7E73608E5}" type="pres">
      <dgm:prSet presAssocID="{4630B511-18ED-4D78-9DE0-667C8F5B0B5B}" presName="rootComposite" presStyleCnt="0"/>
      <dgm:spPr/>
    </dgm:pt>
    <dgm:pt modelId="{4D1A52A5-BFF1-4CCB-9A0D-D41FABB763B4}" type="pres">
      <dgm:prSet presAssocID="{4630B511-18ED-4D78-9DE0-667C8F5B0B5B}" presName="rootText" presStyleLbl="node4" presStyleIdx="0" presStyleCnt="4">
        <dgm:presLayoutVars>
          <dgm:chPref val="3"/>
        </dgm:presLayoutVars>
      </dgm:prSet>
      <dgm:spPr/>
    </dgm:pt>
    <dgm:pt modelId="{56027635-0B83-4718-B528-58B1B98C49AB}" type="pres">
      <dgm:prSet presAssocID="{4630B511-18ED-4D78-9DE0-667C8F5B0B5B}" presName="rootConnector" presStyleLbl="node4" presStyleIdx="0" presStyleCnt="4"/>
      <dgm:spPr/>
    </dgm:pt>
    <dgm:pt modelId="{7A067E3A-4166-4946-9EE8-66C7F969ABEA}" type="pres">
      <dgm:prSet presAssocID="{4630B511-18ED-4D78-9DE0-667C8F5B0B5B}" presName="hierChild4" presStyleCnt="0"/>
      <dgm:spPr/>
    </dgm:pt>
    <dgm:pt modelId="{731355E1-A15C-43A2-A676-841A53D6118D}" type="pres">
      <dgm:prSet presAssocID="{4630B511-18ED-4D78-9DE0-667C8F5B0B5B}" presName="hierChild5" presStyleCnt="0"/>
      <dgm:spPr/>
    </dgm:pt>
    <dgm:pt modelId="{0475D6FD-0896-4ADA-BF86-6B9F01445C30}" type="pres">
      <dgm:prSet presAssocID="{13607E79-D98D-4154-9D74-E4E7D1DE683B}" presName="Name50" presStyleLbl="parChTrans1D4" presStyleIdx="1" presStyleCnt="4"/>
      <dgm:spPr/>
    </dgm:pt>
    <dgm:pt modelId="{1DDB3582-D75C-41F6-B53E-7085ED182C7A}" type="pres">
      <dgm:prSet presAssocID="{B78E482A-DD21-4B1E-8963-10BF857C5708}" presName="hierRoot2" presStyleCnt="0">
        <dgm:presLayoutVars>
          <dgm:hierBranch val="r"/>
        </dgm:presLayoutVars>
      </dgm:prSet>
      <dgm:spPr/>
    </dgm:pt>
    <dgm:pt modelId="{91DDCFA4-2E69-4592-AFA6-5D6FE9D2B39E}" type="pres">
      <dgm:prSet presAssocID="{B78E482A-DD21-4B1E-8963-10BF857C5708}" presName="rootComposite" presStyleCnt="0"/>
      <dgm:spPr/>
    </dgm:pt>
    <dgm:pt modelId="{7CDB46B4-AD6A-4C01-930F-F53746F990E2}" type="pres">
      <dgm:prSet presAssocID="{B78E482A-DD21-4B1E-8963-10BF857C5708}" presName="rootText" presStyleLbl="node4" presStyleIdx="1" presStyleCnt="4">
        <dgm:presLayoutVars>
          <dgm:chPref val="3"/>
        </dgm:presLayoutVars>
      </dgm:prSet>
      <dgm:spPr/>
    </dgm:pt>
    <dgm:pt modelId="{F102AC96-4ED9-4656-8819-ECE5D22659D4}" type="pres">
      <dgm:prSet presAssocID="{B78E482A-DD21-4B1E-8963-10BF857C5708}" presName="rootConnector" presStyleLbl="node4" presStyleIdx="1" presStyleCnt="4"/>
      <dgm:spPr/>
    </dgm:pt>
    <dgm:pt modelId="{A1210EF2-464C-44C5-BF44-C507C6104C4A}" type="pres">
      <dgm:prSet presAssocID="{B78E482A-DD21-4B1E-8963-10BF857C5708}" presName="hierChild4" presStyleCnt="0"/>
      <dgm:spPr/>
    </dgm:pt>
    <dgm:pt modelId="{F23FC569-44E7-48D1-8415-E94566B67CF8}" type="pres">
      <dgm:prSet presAssocID="{B78E482A-DD21-4B1E-8963-10BF857C5708}" presName="hierChild5" presStyleCnt="0"/>
      <dgm:spPr/>
    </dgm:pt>
    <dgm:pt modelId="{60C3C0AF-4F90-4C26-A6B2-E9236001C4F3}" type="pres">
      <dgm:prSet presAssocID="{A81A63E4-8549-426C-BA44-C4A9148CBAE1}" presName="Name50" presStyleLbl="parChTrans1D4" presStyleIdx="2" presStyleCnt="4"/>
      <dgm:spPr/>
    </dgm:pt>
    <dgm:pt modelId="{910819E4-2500-415C-9A54-948ECE14714F}" type="pres">
      <dgm:prSet presAssocID="{F156884B-697F-4686-BFA7-0E075A44E951}" presName="hierRoot2" presStyleCnt="0">
        <dgm:presLayoutVars>
          <dgm:hierBranch val="r"/>
        </dgm:presLayoutVars>
      </dgm:prSet>
      <dgm:spPr/>
    </dgm:pt>
    <dgm:pt modelId="{4CBA6E85-746F-4945-9E41-8F79D0DEE204}" type="pres">
      <dgm:prSet presAssocID="{F156884B-697F-4686-BFA7-0E075A44E951}" presName="rootComposite" presStyleCnt="0"/>
      <dgm:spPr/>
    </dgm:pt>
    <dgm:pt modelId="{68A9083C-7333-4B40-B3C8-B07D5E19FCE7}" type="pres">
      <dgm:prSet presAssocID="{F156884B-697F-4686-BFA7-0E075A44E951}" presName="rootText" presStyleLbl="node4" presStyleIdx="2" presStyleCnt="4">
        <dgm:presLayoutVars>
          <dgm:chPref val="3"/>
        </dgm:presLayoutVars>
      </dgm:prSet>
      <dgm:spPr/>
    </dgm:pt>
    <dgm:pt modelId="{4650BC81-5693-4DAB-98FE-EF797AADC78D}" type="pres">
      <dgm:prSet presAssocID="{F156884B-697F-4686-BFA7-0E075A44E951}" presName="rootConnector" presStyleLbl="node4" presStyleIdx="2" presStyleCnt="4"/>
      <dgm:spPr/>
    </dgm:pt>
    <dgm:pt modelId="{8CB2AECF-8D30-4039-A6F8-5D4D7B1436E1}" type="pres">
      <dgm:prSet presAssocID="{F156884B-697F-4686-BFA7-0E075A44E951}" presName="hierChild4" presStyleCnt="0"/>
      <dgm:spPr/>
    </dgm:pt>
    <dgm:pt modelId="{CCE8C4FB-CC57-4979-BBE5-3964BFC0BE9C}" type="pres">
      <dgm:prSet presAssocID="{F156884B-697F-4686-BFA7-0E075A44E951}" presName="hierChild5" presStyleCnt="0"/>
      <dgm:spPr/>
    </dgm:pt>
    <dgm:pt modelId="{26289EC7-22AA-4A8D-918B-74943070DA41}" type="pres">
      <dgm:prSet presAssocID="{C493C658-E54B-4DB9-9DA9-5A5DD6748A98}" presName="hierChild5" presStyleCnt="0"/>
      <dgm:spPr/>
    </dgm:pt>
    <dgm:pt modelId="{8E0F1753-6DF4-401F-B148-738F1B529302}" type="pres">
      <dgm:prSet presAssocID="{ED19E565-E584-4809-B241-7357B153EDEB}" presName="Name50" presStyleLbl="parChTrans1D3" presStyleIdx="1" presStyleCnt="5"/>
      <dgm:spPr/>
    </dgm:pt>
    <dgm:pt modelId="{62C01B36-8D8D-4215-AA99-02C07D60059A}" type="pres">
      <dgm:prSet presAssocID="{87944221-6BEC-4229-AD22-16DEA0CD7682}" presName="hierRoot2" presStyleCnt="0">
        <dgm:presLayoutVars>
          <dgm:hierBranch val="r"/>
        </dgm:presLayoutVars>
      </dgm:prSet>
      <dgm:spPr/>
    </dgm:pt>
    <dgm:pt modelId="{3ABE3284-A51F-405F-A1E1-A737D7C9C221}" type="pres">
      <dgm:prSet presAssocID="{87944221-6BEC-4229-AD22-16DEA0CD7682}" presName="rootComposite" presStyleCnt="0"/>
      <dgm:spPr/>
    </dgm:pt>
    <dgm:pt modelId="{3B391072-3159-4396-8AA8-E3E86621E912}" type="pres">
      <dgm:prSet presAssocID="{87944221-6BEC-4229-AD22-16DEA0CD7682}" presName="rootText" presStyleLbl="node3" presStyleIdx="1" presStyleCnt="5">
        <dgm:presLayoutVars>
          <dgm:chPref val="3"/>
        </dgm:presLayoutVars>
      </dgm:prSet>
      <dgm:spPr/>
    </dgm:pt>
    <dgm:pt modelId="{E3D1EF71-2511-4CF1-BE7B-FBB878853D1B}" type="pres">
      <dgm:prSet presAssocID="{87944221-6BEC-4229-AD22-16DEA0CD7682}" presName="rootConnector" presStyleLbl="node3" presStyleIdx="1" presStyleCnt="5"/>
      <dgm:spPr/>
    </dgm:pt>
    <dgm:pt modelId="{B461AF10-196E-41FC-ACA4-1D6709ABFC47}" type="pres">
      <dgm:prSet presAssocID="{87944221-6BEC-4229-AD22-16DEA0CD7682}" presName="hierChild4" presStyleCnt="0"/>
      <dgm:spPr/>
    </dgm:pt>
    <dgm:pt modelId="{DE5F3B25-AE5A-4001-84B6-85A22902C0F1}" type="pres">
      <dgm:prSet presAssocID="{D1DD0BA9-F132-44A0-9A79-418A0870197F}" presName="Name50" presStyleLbl="parChTrans1D4" presStyleIdx="3" presStyleCnt="4"/>
      <dgm:spPr/>
    </dgm:pt>
    <dgm:pt modelId="{CDE4446A-C86C-4B85-A39A-6BFD3052603D}" type="pres">
      <dgm:prSet presAssocID="{6E187CB3-4AF6-476D-9FBC-ABE98491D43F}" presName="hierRoot2" presStyleCnt="0">
        <dgm:presLayoutVars>
          <dgm:hierBranch val="r"/>
        </dgm:presLayoutVars>
      </dgm:prSet>
      <dgm:spPr/>
    </dgm:pt>
    <dgm:pt modelId="{07A06497-9D03-410B-82AC-7369DAAEA459}" type="pres">
      <dgm:prSet presAssocID="{6E187CB3-4AF6-476D-9FBC-ABE98491D43F}" presName="rootComposite" presStyleCnt="0"/>
      <dgm:spPr/>
    </dgm:pt>
    <dgm:pt modelId="{9307FAF7-BE18-44B7-9672-AD39495755AD}" type="pres">
      <dgm:prSet presAssocID="{6E187CB3-4AF6-476D-9FBC-ABE98491D43F}" presName="rootText" presStyleLbl="node4" presStyleIdx="3" presStyleCnt="4">
        <dgm:presLayoutVars>
          <dgm:chPref val="3"/>
        </dgm:presLayoutVars>
      </dgm:prSet>
      <dgm:spPr/>
    </dgm:pt>
    <dgm:pt modelId="{92E6EEF8-2093-4C13-ADBF-6DD30E2E4C97}" type="pres">
      <dgm:prSet presAssocID="{6E187CB3-4AF6-476D-9FBC-ABE98491D43F}" presName="rootConnector" presStyleLbl="node4" presStyleIdx="3" presStyleCnt="4"/>
      <dgm:spPr/>
    </dgm:pt>
    <dgm:pt modelId="{7425BB17-2622-4DE9-8121-37878EC54AAC}" type="pres">
      <dgm:prSet presAssocID="{6E187CB3-4AF6-476D-9FBC-ABE98491D43F}" presName="hierChild4" presStyleCnt="0"/>
      <dgm:spPr/>
    </dgm:pt>
    <dgm:pt modelId="{330B2503-200B-4C48-B707-3D5AE62DB52E}" type="pres">
      <dgm:prSet presAssocID="{6E187CB3-4AF6-476D-9FBC-ABE98491D43F}" presName="hierChild5" presStyleCnt="0"/>
      <dgm:spPr/>
    </dgm:pt>
    <dgm:pt modelId="{2C5F1315-51F6-4930-9209-AB31C7118923}" type="pres">
      <dgm:prSet presAssocID="{87944221-6BEC-4229-AD22-16DEA0CD7682}" presName="hierChild5" presStyleCnt="0"/>
      <dgm:spPr/>
    </dgm:pt>
    <dgm:pt modelId="{D8A08960-A151-4D0A-BD8F-A4A7F0BFDD13}" type="pres">
      <dgm:prSet presAssocID="{0BB82DBD-5820-452A-B825-751C757B0B33}" presName="hierChild5" presStyleCnt="0"/>
      <dgm:spPr/>
    </dgm:pt>
    <dgm:pt modelId="{788E74DF-7E26-4622-814F-9711A65D3429}" type="pres">
      <dgm:prSet presAssocID="{C327A55F-0987-4D86-8EBC-3F993C3FFB18}" presName="Name35" presStyleLbl="parChTrans1D2" presStyleIdx="1" presStyleCnt="2"/>
      <dgm:spPr/>
    </dgm:pt>
    <dgm:pt modelId="{7BECB96C-DA43-4840-AAD6-5C0017BC5A50}" type="pres">
      <dgm:prSet presAssocID="{56BA39C5-A37D-455A-88B5-FF39CA087296}" presName="hierRoot2" presStyleCnt="0">
        <dgm:presLayoutVars>
          <dgm:hierBranch val="r"/>
        </dgm:presLayoutVars>
      </dgm:prSet>
      <dgm:spPr/>
    </dgm:pt>
    <dgm:pt modelId="{E12B5393-FC4C-409E-8BE2-986895FD8ECA}" type="pres">
      <dgm:prSet presAssocID="{56BA39C5-A37D-455A-88B5-FF39CA087296}" presName="rootComposite" presStyleCnt="0"/>
      <dgm:spPr/>
    </dgm:pt>
    <dgm:pt modelId="{70773D8A-BB32-471A-9EBD-6EB89EE3D706}" type="pres">
      <dgm:prSet presAssocID="{56BA39C5-A37D-455A-88B5-FF39CA087296}" presName="rootText" presStyleLbl="node2" presStyleIdx="1" presStyleCnt="2">
        <dgm:presLayoutVars>
          <dgm:chPref val="3"/>
        </dgm:presLayoutVars>
      </dgm:prSet>
      <dgm:spPr/>
    </dgm:pt>
    <dgm:pt modelId="{4604A282-FC8F-46C7-8E56-A6A43755F31C}" type="pres">
      <dgm:prSet presAssocID="{56BA39C5-A37D-455A-88B5-FF39CA087296}" presName="rootConnector" presStyleLbl="node2" presStyleIdx="1" presStyleCnt="2"/>
      <dgm:spPr/>
    </dgm:pt>
    <dgm:pt modelId="{46EFB872-CD7F-4B26-90BB-9EC811AD8EBE}" type="pres">
      <dgm:prSet presAssocID="{56BA39C5-A37D-455A-88B5-FF39CA087296}" presName="hierChild4" presStyleCnt="0"/>
      <dgm:spPr/>
    </dgm:pt>
    <dgm:pt modelId="{EFB28027-FB51-4D77-81AA-3B3FB2A63A5E}" type="pres">
      <dgm:prSet presAssocID="{D5853D55-50B8-4148-9A7E-726A5E252F2E}" presName="Name50" presStyleLbl="parChTrans1D3" presStyleIdx="2" presStyleCnt="5"/>
      <dgm:spPr/>
    </dgm:pt>
    <dgm:pt modelId="{4DEB8560-2106-4556-B75D-856675FE16C1}" type="pres">
      <dgm:prSet presAssocID="{64F0A625-E980-43AE-8CA0-AEBBE5CFB030}" presName="hierRoot2" presStyleCnt="0">
        <dgm:presLayoutVars>
          <dgm:hierBranch val="r"/>
        </dgm:presLayoutVars>
      </dgm:prSet>
      <dgm:spPr/>
    </dgm:pt>
    <dgm:pt modelId="{594DBF09-E577-48E2-81F1-04878D4BC109}" type="pres">
      <dgm:prSet presAssocID="{64F0A625-E980-43AE-8CA0-AEBBE5CFB030}" presName="rootComposite" presStyleCnt="0"/>
      <dgm:spPr/>
    </dgm:pt>
    <dgm:pt modelId="{7D6CB255-2A3D-49C5-8997-7767C7364151}" type="pres">
      <dgm:prSet presAssocID="{64F0A625-E980-43AE-8CA0-AEBBE5CFB030}" presName="rootText" presStyleLbl="node3" presStyleIdx="2" presStyleCnt="5">
        <dgm:presLayoutVars>
          <dgm:chPref val="3"/>
        </dgm:presLayoutVars>
      </dgm:prSet>
      <dgm:spPr/>
    </dgm:pt>
    <dgm:pt modelId="{96EDF7A7-C695-40A7-BB4C-C09BD3638AA5}" type="pres">
      <dgm:prSet presAssocID="{64F0A625-E980-43AE-8CA0-AEBBE5CFB030}" presName="rootConnector" presStyleLbl="node3" presStyleIdx="2" presStyleCnt="5"/>
      <dgm:spPr/>
    </dgm:pt>
    <dgm:pt modelId="{B2D89AC3-99F1-47F0-B47D-C149F40F578A}" type="pres">
      <dgm:prSet presAssocID="{64F0A625-E980-43AE-8CA0-AEBBE5CFB030}" presName="hierChild4" presStyleCnt="0"/>
      <dgm:spPr/>
    </dgm:pt>
    <dgm:pt modelId="{815A96E2-AC08-4429-A65A-8ECC2ED3B56A}" type="pres">
      <dgm:prSet presAssocID="{64F0A625-E980-43AE-8CA0-AEBBE5CFB030}" presName="hierChild5" presStyleCnt="0"/>
      <dgm:spPr/>
    </dgm:pt>
    <dgm:pt modelId="{6F991D8F-AD17-4741-87DA-43F2DFC4D356}" type="pres">
      <dgm:prSet presAssocID="{93C5A3C4-5BC5-437A-9A9C-3939037C6B27}" presName="Name50" presStyleLbl="parChTrans1D3" presStyleIdx="3" presStyleCnt="5"/>
      <dgm:spPr/>
    </dgm:pt>
    <dgm:pt modelId="{C151F44C-B6EA-49DA-B4B6-26F24D220F7E}" type="pres">
      <dgm:prSet presAssocID="{ACC90C0E-0374-48D3-A8A8-A492955B27E1}" presName="hierRoot2" presStyleCnt="0">
        <dgm:presLayoutVars>
          <dgm:hierBranch val="r"/>
        </dgm:presLayoutVars>
      </dgm:prSet>
      <dgm:spPr/>
    </dgm:pt>
    <dgm:pt modelId="{1B9AFE2A-549D-42F9-9AF5-5BE100202E6D}" type="pres">
      <dgm:prSet presAssocID="{ACC90C0E-0374-48D3-A8A8-A492955B27E1}" presName="rootComposite" presStyleCnt="0"/>
      <dgm:spPr/>
    </dgm:pt>
    <dgm:pt modelId="{4E52D00D-A0F9-45E7-98A4-339BB0679897}" type="pres">
      <dgm:prSet presAssocID="{ACC90C0E-0374-48D3-A8A8-A492955B27E1}" presName="rootText" presStyleLbl="node3" presStyleIdx="3" presStyleCnt="5">
        <dgm:presLayoutVars>
          <dgm:chPref val="3"/>
        </dgm:presLayoutVars>
      </dgm:prSet>
      <dgm:spPr/>
    </dgm:pt>
    <dgm:pt modelId="{AA4186DB-BE6B-4D25-9267-AA70DEB47C67}" type="pres">
      <dgm:prSet presAssocID="{ACC90C0E-0374-48D3-A8A8-A492955B27E1}" presName="rootConnector" presStyleLbl="node3" presStyleIdx="3" presStyleCnt="5"/>
      <dgm:spPr/>
    </dgm:pt>
    <dgm:pt modelId="{F0332F80-3224-4768-9E8E-8B927FB9B2FA}" type="pres">
      <dgm:prSet presAssocID="{ACC90C0E-0374-48D3-A8A8-A492955B27E1}" presName="hierChild4" presStyleCnt="0"/>
      <dgm:spPr/>
    </dgm:pt>
    <dgm:pt modelId="{23B0B49C-48F2-47A8-95F0-F8082D713F42}" type="pres">
      <dgm:prSet presAssocID="{ACC90C0E-0374-48D3-A8A8-A492955B27E1}" presName="hierChild5" presStyleCnt="0"/>
      <dgm:spPr/>
    </dgm:pt>
    <dgm:pt modelId="{A833EABC-7211-490B-91DC-C9A069F0F751}" type="pres">
      <dgm:prSet presAssocID="{ACB42D81-61CE-4571-B7E6-52DE8210A3FD}" presName="Name50" presStyleLbl="parChTrans1D3" presStyleIdx="4" presStyleCnt="5"/>
      <dgm:spPr/>
    </dgm:pt>
    <dgm:pt modelId="{A9F0A09B-94B3-4632-878A-6092801E0A88}" type="pres">
      <dgm:prSet presAssocID="{736050FA-1DC9-45FC-931D-347416996219}" presName="hierRoot2" presStyleCnt="0">
        <dgm:presLayoutVars>
          <dgm:hierBranch val="r"/>
        </dgm:presLayoutVars>
      </dgm:prSet>
      <dgm:spPr/>
    </dgm:pt>
    <dgm:pt modelId="{80A7E96D-404A-4C0B-9DAC-C72A0A3DCB70}" type="pres">
      <dgm:prSet presAssocID="{736050FA-1DC9-45FC-931D-347416996219}" presName="rootComposite" presStyleCnt="0"/>
      <dgm:spPr/>
    </dgm:pt>
    <dgm:pt modelId="{97EF04F1-0FCA-4D43-B3E3-8D25253C45D8}" type="pres">
      <dgm:prSet presAssocID="{736050FA-1DC9-45FC-931D-347416996219}" presName="rootText" presStyleLbl="node3" presStyleIdx="4" presStyleCnt="5">
        <dgm:presLayoutVars>
          <dgm:chPref val="3"/>
        </dgm:presLayoutVars>
      </dgm:prSet>
      <dgm:spPr/>
    </dgm:pt>
    <dgm:pt modelId="{CFEB840E-5FF6-47B5-9109-09286D11EA50}" type="pres">
      <dgm:prSet presAssocID="{736050FA-1DC9-45FC-931D-347416996219}" presName="rootConnector" presStyleLbl="node3" presStyleIdx="4" presStyleCnt="5"/>
      <dgm:spPr/>
    </dgm:pt>
    <dgm:pt modelId="{E492436A-E6B4-4809-8CA0-7D3AFD0B4837}" type="pres">
      <dgm:prSet presAssocID="{736050FA-1DC9-45FC-931D-347416996219}" presName="hierChild4" presStyleCnt="0"/>
      <dgm:spPr/>
    </dgm:pt>
    <dgm:pt modelId="{2DE81A97-75E3-4335-B4EC-B931C3ED01E2}" type="pres">
      <dgm:prSet presAssocID="{736050FA-1DC9-45FC-931D-347416996219}" presName="hierChild5" presStyleCnt="0"/>
      <dgm:spPr/>
    </dgm:pt>
    <dgm:pt modelId="{83BA9C51-BF86-46C2-A866-24C403E1C576}" type="pres">
      <dgm:prSet presAssocID="{56BA39C5-A37D-455A-88B5-FF39CA087296}" presName="hierChild5" presStyleCnt="0"/>
      <dgm:spPr/>
    </dgm:pt>
    <dgm:pt modelId="{6EBD49A6-2BD8-496D-843E-ED4BE7381AFC}" type="pres">
      <dgm:prSet presAssocID="{F5AA5055-87C4-47E0-B8E1-889FF82252A7}" presName="hierChild3" presStyleCnt="0"/>
      <dgm:spPr/>
    </dgm:pt>
  </dgm:ptLst>
  <dgm:cxnLst>
    <dgm:cxn modelId="{2D685C0B-1404-43CB-825F-A69DD4849B6B}" type="presOf" srcId="{A81A63E4-8549-426C-BA44-C4A9148CBAE1}" destId="{60C3C0AF-4F90-4C26-A6B2-E9236001C4F3}" srcOrd="0" destOrd="0" presId="urn:microsoft.com/office/officeart/2005/8/layout/orgChart1"/>
    <dgm:cxn modelId="{79E4E83B-40FB-41AE-B42E-781FACE20318}" type="presOf" srcId="{13607E79-D98D-4154-9D74-E4E7D1DE683B}" destId="{0475D6FD-0896-4ADA-BF86-6B9F01445C30}" srcOrd="0" destOrd="0" presId="urn:microsoft.com/office/officeart/2005/8/layout/orgChart1"/>
    <dgm:cxn modelId="{3D5CBCCA-9E60-446C-B888-A248EDF14C82}" type="presOf" srcId="{736050FA-1DC9-45FC-931D-347416996219}" destId="{CFEB840E-5FF6-47B5-9109-09286D11EA50}" srcOrd="1" destOrd="0" presId="urn:microsoft.com/office/officeart/2005/8/layout/orgChart1"/>
    <dgm:cxn modelId="{63D85A97-3307-4F62-A014-B641004AEF57}" type="presOf" srcId="{64F0A625-E980-43AE-8CA0-AEBBE5CFB030}" destId="{96EDF7A7-C695-40A7-BB4C-C09BD3638AA5}" srcOrd="1" destOrd="0" presId="urn:microsoft.com/office/officeart/2005/8/layout/orgChart1"/>
    <dgm:cxn modelId="{67B46C3E-8113-41E4-B533-824FA6AA3F1A}" srcId="{56BA39C5-A37D-455A-88B5-FF39CA087296}" destId="{ACC90C0E-0374-48D3-A8A8-A492955B27E1}" srcOrd="1" destOrd="0" parTransId="{93C5A3C4-5BC5-437A-9A9C-3939037C6B27}" sibTransId="{AB22AD07-95ED-4463-B427-B69EECFFF7D0}"/>
    <dgm:cxn modelId="{B928EE7E-423D-4BBD-8BD7-CA9AB48528E8}" type="presOf" srcId="{736050FA-1DC9-45FC-931D-347416996219}" destId="{97EF04F1-0FCA-4D43-B3E3-8D25253C45D8}" srcOrd="0" destOrd="0" presId="urn:microsoft.com/office/officeart/2005/8/layout/orgChart1"/>
    <dgm:cxn modelId="{3CDEC026-1520-4B89-9B95-C7F53F3621CF}" type="presOf" srcId="{0BB82DBD-5820-452A-B825-751C757B0B33}" destId="{73049883-42C0-4C5B-83DB-C533DED876CC}" srcOrd="0" destOrd="0" presId="urn:microsoft.com/office/officeart/2005/8/layout/orgChart1"/>
    <dgm:cxn modelId="{5064B602-95FA-4B2F-9C36-7B050F2F2C75}" type="presOf" srcId="{93C5A3C4-5BC5-437A-9A9C-3939037C6B27}" destId="{6F991D8F-AD17-4741-87DA-43F2DFC4D356}" srcOrd="0" destOrd="0" presId="urn:microsoft.com/office/officeart/2005/8/layout/orgChart1"/>
    <dgm:cxn modelId="{EE12630E-AF18-4171-BAA8-BD55AD36CA7C}" type="presOf" srcId="{4630B511-18ED-4D78-9DE0-667C8F5B0B5B}" destId="{56027635-0B83-4718-B528-58B1B98C49AB}" srcOrd="1" destOrd="0" presId="urn:microsoft.com/office/officeart/2005/8/layout/orgChart1"/>
    <dgm:cxn modelId="{660A1C6B-EE90-4426-BCF9-567F42F376D7}" type="presOf" srcId="{6E187CB3-4AF6-476D-9FBC-ABE98491D43F}" destId="{92E6EEF8-2093-4C13-ADBF-6DD30E2E4C97}" srcOrd="1" destOrd="0" presId="urn:microsoft.com/office/officeart/2005/8/layout/orgChart1"/>
    <dgm:cxn modelId="{D7B67702-22CD-4752-80AA-B809CE12849C}" srcId="{56BA39C5-A37D-455A-88B5-FF39CA087296}" destId="{64F0A625-E980-43AE-8CA0-AEBBE5CFB030}" srcOrd="0" destOrd="0" parTransId="{D5853D55-50B8-4148-9A7E-726A5E252F2E}" sibTransId="{DBE1FB1C-D247-47AD-89EE-CF12A5790A9C}"/>
    <dgm:cxn modelId="{6527BE0D-A041-4620-8218-ECDCF0A71B65}" type="presOf" srcId="{56BA39C5-A37D-455A-88B5-FF39CA087296}" destId="{70773D8A-BB32-471A-9EBD-6EB89EE3D706}" srcOrd="0" destOrd="0" presId="urn:microsoft.com/office/officeart/2005/8/layout/orgChart1"/>
    <dgm:cxn modelId="{220049AC-B0A4-4CEE-A7FF-5C79528C03A6}" srcId="{0BB82DBD-5820-452A-B825-751C757B0B33}" destId="{87944221-6BEC-4229-AD22-16DEA0CD7682}" srcOrd="1" destOrd="0" parTransId="{ED19E565-E584-4809-B241-7357B153EDEB}" sibTransId="{1D008CD9-30F7-4012-A0B9-73964B7A5545}"/>
    <dgm:cxn modelId="{EFDB8A92-9983-4ED2-9993-48CBB0FEDA8A}" type="presOf" srcId="{F156884B-697F-4686-BFA7-0E075A44E951}" destId="{4650BC81-5693-4DAB-98FE-EF797AADC78D}" srcOrd="1" destOrd="0" presId="urn:microsoft.com/office/officeart/2005/8/layout/orgChart1"/>
    <dgm:cxn modelId="{98EFA16A-26BB-4D3F-A46C-821E080AD3B4}" type="presOf" srcId="{6E187CB3-4AF6-476D-9FBC-ABE98491D43F}" destId="{9307FAF7-BE18-44B7-9672-AD39495755AD}" srcOrd="0" destOrd="0" presId="urn:microsoft.com/office/officeart/2005/8/layout/orgChart1"/>
    <dgm:cxn modelId="{351D18D8-4206-4B86-AE6E-62A2E96C934D}" type="presOf" srcId="{0BB82DBD-5820-452A-B825-751C757B0B33}" destId="{A6DF87F9-7EFE-4707-8023-8BE9A90211D8}" srcOrd="1" destOrd="0" presId="urn:microsoft.com/office/officeart/2005/8/layout/orgChart1"/>
    <dgm:cxn modelId="{01F3B738-3E16-445B-9E04-506D5153BC75}" type="presOf" srcId="{D5853D55-50B8-4148-9A7E-726A5E252F2E}" destId="{EFB28027-FB51-4D77-81AA-3B3FB2A63A5E}" srcOrd="0" destOrd="0" presId="urn:microsoft.com/office/officeart/2005/8/layout/orgChart1"/>
    <dgm:cxn modelId="{18B145EA-FF85-4AD4-9F76-00F66C97406B}" type="presOf" srcId="{B78E482A-DD21-4B1E-8963-10BF857C5708}" destId="{7CDB46B4-AD6A-4C01-930F-F53746F990E2}" srcOrd="0" destOrd="0" presId="urn:microsoft.com/office/officeart/2005/8/layout/orgChart1"/>
    <dgm:cxn modelId="{70DE1F97-5AFD-4D0F-B448-45CBBE73E553}" srcId="{56BA39C5-A37D-455A-88B5-FF39CA087296}" destId="{736050FA-1DC9-45FC-931D-347416996219}" srcOrd="2" destOrd="0" parTransId="{ACB42D81-61CE-4571-B7E6-52DE8210A3FD}" sibTransId="{0768C294-76E4-4E5A-A1AA-4C1E842F0713}"/>
    <dgm:cxn modelId="{A1264205-1121-4977-9B90-01986ED8FE30}" type="presOf" srcId="{25689F69-B0D2-4822-ADD1-51D561A5D59E}" destId="{D0A961D7-F2BD-4D53-BD6E-569FA1B519A5}" srcOrd="0" destOrd="0" presId="urn:microsoft.com/office/officeart/2005/8/layout/orgChart1"/>
    <dgm:cxn modelId="{CD6547E8-9E72-4AC9-ACF2-EF767BB90D65}" type="presOf" srcId="{4630B511-18ED-4D78-9DE0-667C8F5B0B5B}" destId="{4D1A52A5-BFF1-4CCB-9A0D-D41FABB763B4}" srcOrd="0" destOrd="0" presId="urn:microsoft.com/office/officeart/2005/8/layout/orgChart1"/>
    <dgm:cxn modelId="{96DBE397-3491-427C-9BAB-B28A4707CC47}" type="presOf" srcId="{ACB42D81-61CE-4571-B7E6-52DE8210A3FD}" destId="{A833EABC-7211-490B-91DC-C9A069F0F751}" srcOrd="0" destOrd="0" presId="urn:microsoft.com/office/officeart/2005/8/layout/orgChart1"/>
    <dgm:cxn modelId="{3CB47650-14B3-4758-8732-F2181D7D0012}" type="presOf" srcId="{7907420C-7896-4B5C-8DA4-5E1F4E65231B}" destId="{EFF88DCC-C90E-40B3-A33D-8EC1A408C2DD}" srcOrd="0" destOrd="0" presId="urn:microsoft.com/office/officeart/2005/8/layout/orgChart1"/>
    <dgm:cxn modelId="{D0349A3A-0919-4BDF-B26E-E7E7D6379F1B}" type="presOf" srcId="{B78E482A-DD21-4B1E-8963-10BF857C5708}" destId="{F102AC96-4ED9-4656-8819-ECE5D22659D4}" srcOrd="1" destOrd="0" presId="urn:microsoft.com/office/officeart/2005/8/layout/orgChart1"/>
    <dgm:cxn modelId="{39AF5023-C63C-48C2-91ED-D17DA52AEB17}" type="presOf" srcId="{ED19E565-E584-4809-B241-7357B153EDEB}" destId="{8E0F1753-6DF4-401F-B148-738F1B529302}" srcOrd="0" destOrd="0" presId="urn:microsoft.com/office/officeart/2005/8/layout/orgChart1"/>
    <dgm:cxn modelId="{508A2ED0-DF30-41E8-AD56-1384FA5F66DC}" type="presOf" srcId="{56BA39C5-A37D-455A-88B5-FF39CA087296}" destId="{4604A282-FC8F-46C7-8E56-A6A43755F31C}" srcOrd="1" destOrd="0" presId="urn:microsoft.com/office/officeart/2005/8/layout/orgChart1"/>
    <dgm:cxn modelId="{F1C19DF2-C50B-4531-8EFA-2A2D9F2FBD09}" type="presOf" srcId="{C327A55F-0987-4D86-8EBC-3F993C3FFB18}" destId="{788E74DF-7E26-4622-814F-9711A65D3429}" srcOrd="0" destOrd="0" presId="urn:microsoft.com/office/officeart/2005/8/layout/orgChart1"/>
    <dgm:cxn modelId="{64603F34-3454-491B-8DBA-F491F6B09824}" srcId="{F5AA5055-87C4-47E0-B8E1-889FF82252A7}" destId="{56BA39C5-A37D-455A-88B5-FF39CA087296}" srcOrd="1" destOrd="0" parTransId="{C327A55F-0987-4D86-8EBC-3F993C3FFB18}" sibTransId="{83C26D5A-BB73-4925-B7D5-BF157F576D01}"/>
    <dgm:cxn modelId="{14D3DBF5-8EDA-4E13-9150-264821C767E9}" srcId="{C493C658-E54B-4DB9-9DA9-5A5DD6748A98}" destId="{B78E482A-DD21-4B1E-8963-10BF857C5708}" srcOrd="1" destOrd="0" parTransId="{13607E79-D98D-4154-9D74-E4E7D1DE683B}" sibTransId="{E5BBB5C6-2C37-4F50-9541-320867493E99}"/>
    <dgm:cxn modelId="{E38E95CB-A800-499D-A6CF-56035D5A4044}" type="presOf" srcId="{87944221-6BEC-4229-AD22-16DEA0CD7682}" destId="{3B391072-3159-4396-8AA8-E3E86621E912}" srcOrd="0" destOrd="0" presId="urn:microsoft.com/office/officeart/2005/8/layout/orgChart1"/>
    <dgm:cxn modelId="{CC95A192-B84B-4311-91BC-6B503999EE45}" type="presOf" srcId="{ACC90C0E-0374-48D3-A8A8-A492955B27E1}" destId="{AA4186DB-BE6B-4D25-9267-AA70DEB47C67}" srcOrd="1" destOrd="0" presId="urn:microsoft.com/office/officeart/2005/8/layout/orgChart1"/>
    <dgm:cxn modelId="{EF0118F7-DF98-4193-9430-58F9C25E8296}" srcId="{57BDB017-BFAF-4FE8-9A96-6055C2436078}" destId="{F5AA5055-87C4-47E0-B8E1-889FF82252A7}" srcOrd="0" destOrd="0" parTransId="{21ACABAB-5427-4CBE-BC5B-0CA679E5E536}" sibTransId="{41F136D1-279C-49E1-9DD2-25B7EF8BC2B9}"/>
    <dgm:cxn modelId="{E09D533D-181B-44ED-841D-11A9275F16E2}" type="presOf" srcId="{64F0A625-E980-43AE-8CA0-AEBBE5CFB030}" destId="{7D6CB255-2A3D-49C5-8997-7767C7364151}" srcOrd="0" destOrd="0" presId="urn:microsoft.com/office/officeart/2005/8/layout/orgChart1"/>
    <dgm:cxn modelId="{CD495261-6C99-45D3-B3AE-2C03754AB4B9}" type="presOf" srcId="{C493C658-E54B-4DB9-9DA9-5A5DD6748A98}" destId="{543583CB-5729-4916-A456-5BCC790F3CBB}" srcOrd="1" destOrd="0" presId="urn:microsoft.com/office/officeart/2005/8/layout/orgChart1"/>
    <dgm:cxn modelId="{17747D2C-0ED0-493F-B0BA-16F493ADAF84}" srcId="{F5AA5055-87C4-47E0-B8E1-889FF82252A7}" destId="{0BB82DBD-5820-452A-B825-751C757B0B33}" srcOrd="0" destOrd="0" parTransId="{25689F69-B0D2-4822-ADD1-51D561A5D59E}" sibTransId="{F981181F-96CF-4B0D-B799-A035D1DA326C}"/>
    <dgm:cxn modelId="{4E1DF2F1-93B9-4024-893E-03719393AE84}" type="presOf" srcId="{ACC90C0E-0374-48D3-A8A8-A492955B27E1}" destId="{4E52D00D-A0F9-45E7-98A4-339BB0679897}" srcOrd="0" destOrd="0" presId="urn:microsoft.com/office/officeart/2005/8/layout/orgChart1"/>
    <dgm:cxn modelId="{58749A70-36B6-4239-BB96-1C4BDBFB1918}" type="presOf" srcId="{D1DD0BA9-F132-44A0-9A79-418A0870197F}" destId="{DE5F3B25-AE5A-4001-84B6-85A22902C0F1}" srcOrd="0" destOrd="0" presId="urn:microsoft.com/office/officeart/2005/8/layout/orgChart1"/>
    <dgm:cxn modelId="{F7CE722B-AD1B-42A2-B215-14332AC902E2}" type="presOf" srcId="{57BDB017-BFAF-4FE8-9A96-6055C2436078}" destId="{B53F3524-7377-4F09-BB72-3AD9F33ADD6E}" srcOrd="0" destOrd="0" presId="urn:microsoft.com/office/officeart/2005/8/layout/orgChart1"/>
    <dgm:cxn modelId="{D5DC344E-AFA2-49A8-B98E-885ED3688C7A}" type="presOf" srcId="{ECC1952D-E3EA-4E06-90D6-3AEB32A1207E}" destId="{A20CEBF3-763E-45D8-B4B4-16082244AD3D}" srcOrd="0" destOrd="0" presId="urn:microsoft.com/office/officeart/2005/8/layout/orgChart1"/>
    <dgm:cxn modelId="{D1D43420-60C1-440E-BB82-9872A852EF53}" srcId="{C493C658-E54B-4DB9-9DA9-5A5DD6748A98}" destId="{4630B511-18ED-4D78-9DE0-667C8F5B0B5B}" srcOrd="0" destOrd="0" parTransId="{7907420C-7896-4B5C-8DA4-5E1F4E65231B}" sibTransId="{75985F98-4EE7-470A-955B-9EA3096FA723}"/>
    <dgm:cxn modelId="{DEADB463-9347-4CB6-BE94-DA1BE5127717}" srcId="{0BB82DBD-5820-452A-B825-751C757B0B33}" destId="{C493C658-E54B-4DB9-9DA9-5A5DD6748A98}" srcOrd="0" destOrd="0" parTransId="{ECC1952D-E3EA-4E06-90D6-3AEB32A1207E}" sibTransId="{80BFED10-2F22-44D4-A053-286C51D259FB}"/>
    <dgm:cxn modelId="{C7F6A2BD-F6D0-443A-87CF-84A3905AC4DC}" type="presOf" srcId="{F5AA5055-87C4-47E0-B8E1-889FF82252A7}" destId="{87C6F968-1653-4CF3-B7B2-76B93C20AD7C}" srcOrd="0" destOrd="0" presId="urn:microsoft.com/office/officeart/2005/8/layout/orgChart1"/>
    <dgm:cxn modelId="{78EF1D69-78C6-4407-B5AB-2DE934E6E842}" srcId="{87944221-6BEC-4229-AD22-16DEA0CD7682}" destId="{6E187CB3-4AF6-476D-9FBC-ABE98491D43F}" srcOrd="0" destOrd="0" parTransId="{D1DD0BA9-F132-44A0-9A79-418A0870197F}" sibTransId="{ED78D1E8-47E1-4DB7-8805-D95CD3D593CB}"/>
    <dgm:cxn modelId="{DEB450AF-C7BA-4375-8C9B-82F38E494683}" type="presOf" srcId="{C493C658-E54B-4DB9-9DA9-5A5DD6748A98}" destId="{322CD987-C633-42A0-881A-739FD77EFEEC}" srcOrd="0" destOrd="0" presId="urn:microsoft.com/office/officeart/2005/8/layout/orgChart1"/>
    <dgm:cxn modelId="{C4C34577-9102-4810-8F07-DF436727FAE8}" type="presOf" srcId="{F156884B-697F-4686-BFA7-0E075A44E951}" destId="{68A9083C-7333-4B40-B3C8-B07D5E19FCE7}" srcOrd="0" destOrd="0" presId="urn:microsoft.com/office/officeart/2005/8/layout/orgChart1"/>
    <dgm:cxn modelId="{EA0FD2C3-FA07-476C-9328-738E449BE7F7}" type="presOf" srcId="{F5AA5055-87C4-47E0-B8E1-889FF82252A7}" destId="{31044875-299A-48FC-BE44-18B4FA7D90DF}" srcOrd="1" destOrd="0" presId="urn:microsoft.com/office/officeart/2005/8/layout/orgChart1"/>
    <dgm:cxn modelId="{6EEA3CAF-E761-4AA1-9542-406B1E2AD3FD}" type="presOf" srcId="{87944221-6BEC-4229-AD22-16DEA0CD7682}" destId="{E3D1EF71-2511-4CF1-BE7B-FBB878853D1B}" srcOrd="1" destOrd="0" presId="urn:microsoft.com/office/officeart/2005/8/layout/orgChart1"/>
    <dgm:cxn modelId="{4FFE4574-92B8-4A75-9752-5C389833284B}" srcId="{C493C658-E54B-4DB9-9DA9-5A5DD6748A98}" destId="{F156884B-697F-4686-BFA7-0E075A44E951}" srcOrd="2" destOrd="0" parTransId="{A81A63E4-8549-426C-BA44-C4A9148CBAE1}" sibTransId="{CC007097-F2CA-4CAB-AD0F-B848A0F94920}"/>
    <dgm:cxn modelId="{335C179A-1DDA-4B0E-B35B-6E17A33C838A}" type="presParOf" srcId="{B53F3524-7377-4F09-BB72-3AD9F33ADD6E}" destId="{74DB7644-40AC-4474-8687-1F92A0AE8A93}" srcOrd="0" destOrd="0" presId="urn:microsoft.com/office/officeart/2005/8/layout/orgChart1"/>
    <dgm:cxn modelId="{F358E168-8C09-4783-B799-398A8F28841F}" type="presParOf" srcId="{74DB7644-40AC-4474-8687-1F92A0AE8A93}" destId="{DA8AF378-C752-4FFE-97A3-417E815801B8}" srcOrd="0" destOrd="0" presId="urn:microsoft.com/office/officeart/2005/8/layout/orgChart1"/>
    <dgm:cxn modelId="{CEACFB7F-4A7A-436A-8B2E-2151A2CCF709}" type="presParOf" srcId="{DA8AF378-C752-4FFE-97A3-417E815801B8}" destId="{87C6F968-1653-4CF3-B7B2-76B93C20AD7C}" srcOrd="0" destOrd="0" presId="urn:microsoft.com/office/officeart/2005/8/layout/orgChart1"/>
    <dgm:cxn modelId="{1B9F7896-4552-4B15-9113-AEFB801380D9}" type="presParOf" srcId="{DA8AF378-C752-4FFE-97A3-417E815801B8}" destId="{31044875-299A-48FC-BE44-18B4FA7D90DF}" srcOrd="1" destOrd="0" presId="urn:microsoft.com/office/officeart/2005/8/layout/orgChart1"/>
    <dgm:cxn modelId="{F1215200-FCAA-4565-86F1-9A8518C436FD}" type="presParOf" srcId="{74DB7644-40AC-4474-8687-1F92A0AE8A93}" destId="{C1FC9D63-BEEC-4483-9649-82A95B93EF46}" srcOrd="1" destOrd="0" presId="urn:microsoft.com/office/officeart/2005/8/layout/orgChart1"/>
    <dgm:cxn modelId="{5441EAFF-5339-451E-9C0B-49FA782BE52B}" type="presParOf" srcId="{C1FC9D63-BEEC-4483-9649-82A95B93EF46}" destId="{D0A961D7-F2BD-4D53-BD6E-569FA1B519A5}" srcOrd="0" destOrd="0" presId="urn:microsoft.com/office/officeart/2005/8/layout/orgChart1"/>
    <dgm:cxn modelId="{5BDB34A2-21A2-4C9E-8D9E-9E6AA44E3C22}" type="presParOf" srcId="{C1FC9D63-BEEC-4483-9649-82A95B93EF46}" destId="{934C7376-3FDC-49FB-B0B3-118EBF4B789C}" srcOrd="1" destOrd="0" presId="urn:microsoft.com/office/officeart/2005/8/layout/orgChart1"/>
    <dgm:cxn modelId="{E98EAF01-FD86-40ED-865B-1AA2451F2603}" type="presParOf" srcId="{934C7376-3FDC-49FB-B0B3-118EBF4B789C}" destId="{96175F77-9EF5-4B52-AE40-C2C2D3B3520C}" srcOrd="0" destOrd="0" presId="urn:microsoft.com/office/officeart/2005/8/layout/orgChart1"/>
    <dgm:cxn modelId="{3706D7E9-4E38-4BD4-A4FE-E6687C65F8D0}" type="presParOf" srcId="{96175F77-9EF5-4B52-AE40-C2C2D3B3520C}" destId="{73049883-42C0-4C5B-83DB-C533DED876CC}" srcOrd="0" destOrd="0" presId="urn:microsoft.com/office/officeart/2005/8/layout/orgChart1"/>
    <dgm:cxn modelId="{390ED670-C03A-4473-BC1F-3185FCCE1F7B}" type="presParOf" srcId="{96175F77-9EF5-4B52-AE40-C2C2D3B3520C}" destId="{A6DF87F9-7EFE-4707-8023-8BE9A90211D8}" srcOrd="1" destOrd="0" presId="urn:microsoft.com/office/officeart/2005/8/layout/orgChart1"/>
    <dgm:cxn modelId="{D2532610-9A06-4A08-9EFA-FD5C655CA751}" type="presParOf" srcId="{934C7376-3FDC-49FB-B0B3-118EBF4B789C}" destId="{AEECEED1-B529-4798-90CF-A1AAD0343E4C}" srcOrd="1" destOrd="0" presId="urn:microsoft.com/office/officeart/2005/8/layout/orgChart1"/>
    <dgm:cxn modelId="{B9C4328E-9518-4811-87EC-79E8AB41EBF9}" type="presParOf" srcId="{AEECEED1-B529-4798-90CF-A1AAD0343E4C}" destId="{A20CEBF3-763E-45D8-B4B4-16082244AD3D}" srcOrd="0" destOrd="0" presId="urn:microsoft.com/office/officeart/2005/8/layout/orgChart1"/>
    <dgm:cxn modelId="{96FB7C49-AB84-4494-9F28-79BBA29C202B}" type="presParOf" srcId="{AEECEED1-B529-4798-90CF-A1AAD0343E4C}" destId="{1EEE48F4-A396-4974-8CDE-3FBDF284C979}" srcOrd="1" destOrd="0" presId="urn:microsoft.com/office/officeart/2005/8/layout/orgChart1"/>
    <dgm:cxn modelId="{6B60B196-C775-4123-889E-8C3A9B3E2D1F}" type="presParOf" srcId="{1EEE48F4-A396-4974-8CDE-3FBDF284C979}" destId="{0EFC5B0C-7E00-4097-AAA3-6704B606EE0F}" srcOrd="0" destOrd="0" presId="urn:microsoft.com/office/officeart/2005/8/layout/orgChart1"/>
    <dgm:cxn modelId="{6E4353E6-0C21-4DAD-A4D7-1141618CBE97}" type="presParOf" srcId="{0EFC5B0C-7E00-4097-AAA3-6704B606EE0F}" destId="{322CD987-C633-42A0-881A-739FD77EFEEC}" srcOrd="0" destOrd="0" presId="urn:microsoft.com/office/officeart/2005/8/layout/orgChart1"/>
    <dgm:cxn modelId="{CC43A288-A908-471F-8E33-6086C2D904F7}" type="presParOf" srcId="{0EFC5B0C-7E00-4097-AAA3-6704B606EE0F}" destId="{543583CB-5729-4916-A456-5BCC790F3CBB}" srcOrd="1" destOrd="0" presId="urn:microsoft.com/office/officeart/2005/8/layout/orgChart1"/>
    <dgm:cxn modelId="{B29AE261-8444-429F-8BF7-0A6E25C1DB67}" type="presParOf" srcId="{1EEE48F4-A396-4974-8CDE-3FBDF284C979}" destId="{D0664275-A8F8-404C-8DB0-B38CD0C5E3AA}" srcOrd="1" destOrd="0" presId="urn:microsoft.com/office/officeart/2005/8/layout/orgChart1"/>
    <dgm:cxn modelId="{2C34CEFA-51EF-4F44-B19B-60CF6E860EA8}" type="presParOf" srcId="{D0664275-A8F8-404C-8DB0-B38CD0C5E3AA}" destId="{EFF88DCC-C90E-40B3-A33D-8EC1A408C2DD}" srcOrd="0" destOrd="0" presId="urn:microsoft.com/office/officeart/2005/8/layout/orgChart1"/>
    <dgm:cxn modelId="{D7C4DC8D-90D0-4F1D-8458-14AA4070873D}" type="presParOf" srcId="{D0664275-A8F8-404C-8DB0-B38CD0C5E3AA}" destId="{99E3FE88-1D89-4F7E-8997-B0B169B4EC59}" srcOrd="1" destOrd="0" presId="urn:microsoft.com/office/officeart/2005/8/layout/orgChart1"/>
    <dgm:cxn modelId="{B1F414B7-5D63-41D1-8208-008664ACB475}" type="presParOf" srcId="{99E3FE88-1D89-4F7E-8997-B0B169B4EC59}" destId="{C9154E99-E997-4BDB-867C-42D7E73608E5}" srcOrd="0" destOrd="0" presId="urn:microsoft.com/office/officeart/2005/8/layout/orgChart1"/>
    <dgm:cxn modelId="{E895FB9B-9463-4288-9A75-66AF3025D60C}" type="presParOf" srcId="{C9154E99-E997-4BDB-867C-42D7E73608E5}" destId="{4D1A52A5-BFF1-4CCB-9A0D-D41FABB763B4}" srcOrd="0" destOrd="0" presId="urn:microsoft.com/office/officeart/2005/8/layout/orgChart1"/>
    <dgm:cxn modelId="{9D540D38-5B52-4F3A-8B46-5FF22D28193B}" type="presParOf" srcId="{C9154E99-E997-4BDB-867C-42D7E73608E5}" destId="{56027635-0B83-4718-B528-58B1B98C49AB}" srcOrd="1" destOrd="0" presId="urn:microsoft.com/office/officeart/2005/8/layout/orgChart1"/>
    <dgm:cxn modelId="{5112EFE4-8E6C-4D72-982F-A0B9A29D69EA}" type="presParOf" srcId="{99E3FE88-1D89-4F7E-8997-B0B169B4EC59}" destId="{7A067E3A-4166-4946-9EE8-66C7F969ABEA}" srcOrd="1" destOrd="0" presId="urn:microsoft.com/office/officeart/2005/8/layout/orgChart1"/>
    <dgm:cxn modelId="{63792568-B11F-4625-BD8D-49DC4C8FC40C}" type="presParOf" srcId="{99E3FE88-1D89-4F7E-8997-B0B169B4EC59}" destId="{731355E1-A15C-43A2-A676-841A53D6118D}" srcOrd="2" destOrd="0" presId="urn:microsoft.com/office/officeart/2005/8/layout/orgChart1"/>
    <dgm:cxn modelId="{BF4CFFBE-36EB-41E8-BE2C-151B1F935814}" type="presParOf" srcId="{D0664275-A8F8-404C-8DB0-B38CD0C5E3AA}" destId="{0475D6FD-0896-4ADA-BF86-6B9F01445C30}" srcOrd="2" destOrd="0" presId="urn:microsoft.com/office/officeart/2005/8/layout/orgChart1"/>
    <dgm:cxn modelId="{56777FFC-BEFD-4479-9340-F3C28DD74F4E}" type="presParOf" srcId="{D0664275-A8F8-404C-8DB0-B38CD0C5E3AA}" destId="{1DDB3582-D75C-41F6-B53E-7085ED182C7A}" srcOrd="3" destOrd="0" presId="urn:microsoft.com/office/officeart/2005/8/layout/orgChart1"/>
    <dgm:cxn modelId="{799AFA66-67DF-4968-8363-345D17EFAFB7}" type="presParOf" srcId="{1DDB3582-D75C-41F6-B53E-7085ED182C7A}" destId="{91DDCFA4-2E69-4592-AFA6-5D6FE9D2B39E}" srcOrd="0" destOrd="0" presId="urn:microsoft.com/office/officeart/2005/8/layout/orgChart1"/>
    <dgm:cxn modelId="{73E7224B-2B5D-43BC-B662-746AB744BD60}" type="presParOf" srcId="{91DDCFA4-2E69-4592-AFA6-5D6FE9D2B39E}" destId="{7CDB46B4-AD6A-4C01-930F-F53746F990E2}" srcOrd="0" destOrd="0" presId="urn:microsoft.com/office/officeart/2005/8/layout/orgChart1"/>
    <dgm:cxn modelId="{F54F3D4B-0A1C-4570-B358-33261CF093EE}" type="presParOf" srcId="{91DDCFA4-2E69-4592-AFA6-5D6FE9D2B39E}" destId="{F102AC96-4ED9-4656-8819-ECE5D22659D4}" srcOrd="1" destOrd="0" presId="urn:microsoft.com/office/officeart/2005/8/layout/orgChart1"/>
    <dgm:cxn modelId="{8AD9E0F1-3163-4C56-A314-44AC63ECA6B9}" type="presParOf" srcId="{1DDB3582-D75C-41F6-B53E-7085ED182C7A}" destId="{A1210EF2-464C-44C5-BF44-C507C6104C4A}" srcOrd="1" destOrd="0" presId="urn:microsoft.com/office/officeart/2005/8/layout/orgChart1"/>
    <dgm:cxn modelId="{1D5B447D-B2B2-449B-8BE3-B875E2307F32}" type="presParOf" srcId="{1DDB3582-D75C-41F6-B53E-7085ED182C7A}" destId="{F23FC569-44E7-48D1-8415-E94566B67CF8}" srcOrd="2" destOrd="0" presId="urn:microsoft.com/office/officeart/2005/8/layout/orgChart1"/>
    <dgm:cxn modelId="{E6F1C108-E84D-429F-8CAA-9013A48225AA}" type="presParOf" srcId="{D0664275-A8F8-404C-8DB0-B38CD0C5E3AA}" destId="{60C3C0AF-4F90-4C26-A6B2-E9236001C4F3}" srcOrd="4" destOrd="0" presId="urn:microsoft.com/office/officeart/2005/8/layout/orgChart1"/>
    <dgm:cxn modelId="{E5598EAC-7543-427F-9DCD-16861E16AFFE}" type="presParOf" srcId="{D0664275-A8F8-404C-8DB0-B38CD0C5E3AA}" destId="{910819E4-2500-415C-9A54-948ECE14714F}" srcOrd="5" destOrd="0" presId="urn:microsoft.com/office/officeart/2005/8/layout/orgChart1"/>
    <dgm:cxn modelId="{D9E4D849-B50A-4884-B2CC-7B1A175D7AB9}" type="presParOf" srcId="{910819E4-2500-415C-9A54-948ECE14714F}" destId="{4CBA6E85-746F-4945-9E41-8F79D0DEE204}" srcOrd="0" destOrd="0" presId="urn:microsoft.com/office/officeart/2005/8/layout/orgChart1"/>
    <dgm:cxn modelId="{483A1835-7E9F-4CC8-B9E1-EF219BBA50D4}" type="presParOf" srcId="{4CBA6E85-746F-4945-9E41-8F79D0DEE204}" destId="{68A9083C-7333-4B40-B3C8-B07D5E19FCE7}" srcOrd="0" destOrd="0" presId="urn:microsoft.com/office/officeart/2005/8/layout/orgChart1"/>
    <dgm:cxn modelId="{CA3FCF5E-8DEC-43E7-8C2D-AA7594E3F4D4}" type="presParOf" srcId="{4CBA6E85-746F-4945-9E41-8F79D0DEE204}" destId="{4650BC81-5693-4DAB-98FE-EF797AADC78D}" srcOrd="1" destOrd="0" presId="urn:microsoft.com/office/officeart/2005/8/layout/orgChart1"/>
    <dgm:cxn modelId="{AE411779-09F2-44D2-A5C9-1CF434618F6C}" type="presParOf" srcId="{910819E4-2500-415C-9A54-948ECE14714F}" destId="{8CB2AECF-8D30-4039-A6F8-5D4D7B1436E1}" srcOrd="1" destOrd="0" presId="urn:microsoft.com/office/officeart/2005/8/layout/orgChart1"/>
    <dgm:cxn modelId="{10DDB80C-A144-44A4-842B-5E452666E86F}" type="presParOf" srcId="{910819E4-2500-415C-9A54-948ECE14714F}" destId="{CCE8C4FB-CC57-4979-BBE5-3964BFC0BE9C}" srcOrd="2" destOrd="0" presId="urn:microsoft.com/office/officeart/2005/8/layout/orgChart1"/>
    <dgm:cxn modelId="{8CE87BAE-44AF-4E36-BB18-C7A07BD04571}" type="presParOf" srcId="{1EEE48F4-A396-4974-8CDE-3FBDF284C979}" destId="{26289EC7-22AA-4A8D-918B-74943070DA41}" srcOrd="2" destOrd="0" presId="urn:microsoft.com/office/officeart/2005/8/layout/orgChart1"/>
    <dgm:cxn modelId="{959FCFF1-DCD0-4A50-A69B-6B0A59BF56B2}" type="presParOf" srcId="{AEECEED1-B529-4798-90CF-A1AAD0343E4C}" destId="{8E0F1753-6DF4-401F-B148-738F1B529302}" srcOrd="2" destOrd="0" presId="urn:microsoft.com/office/officeart/2005/8/layout/orgChart1"/>
    <dgm:cxn modelId="{20D43411-49E5-4803-B918-D299EEF1E7E2}" type="presParOf" srcId="{AEECEED1-B529-4798-90CF-A1AAD0343E4C}" destId="{62C01B36-8D8D-4215-AA99-02C07D60059A}" srcOrd="3" destOrd="0" presId="urn:microsoft.com/office/officeart/2005/8/layout/orgChart1"/>
    <dgm:cxn modelId="{5E09B7E0-51BB-4E97-8343-22278636391E}" type="presParOf" srcId="{62C01B36-8D8D-4215-AA99-02C07D60059A}" destId="{3ABE3284-A51F-405F-A1E1-A737D7C9C221}" srcOrd="0" destOrd="0" presId="urn:microsoft.com/office/officeart/2005/8/layout/orgChart1"/>
    <dgm:cxn modelId="{8E2D350F-9F8D-4B5D-84CC-0AA455F34697}" type="presParOf" srcId="{3ABE3284-A51F-405F-A1E1-A737D7C9C221}" destId="{3B391072-3159-4396-8AA8-E3E86621E912}" srcOrd="0" destOrd="0" presId="urn:microsoft.com/office/officeart/2005/8/layout/orgChart1"/>
    <dgm:cxn modelId="{60950497-C593-4BD2-A269-C8E516F0C1EE}" type="presParOf" srcId="{3ABE3284-A51F-405F-A1E1-A737D7C9C221}" destId="{E3D1EF71-2511-4CF1-BE7B-FBB878853D1B}" srcOrd="1" destOrd="0" presId="urn:microsoft.com/office/officeart/2005/8/layout/orgChart1"/>
    <dgm:cxn modelId="{78052B23-9A0D-4E92-9991-2CF402BF66F7}" type="presParOf" srcId="{62C01B36-8D8D-4215-AA99-02C07D60059A}" destId="{B461AF10-196E-41FC-ACA4-1D6709ABFC47}" srcOrd="1" destOrd="0" presId="urn:microsoft.com/office/officeart/2005/8/layout/orgChart1"/>
    <dgm:cxn modelId="{3269FD60-F10F-4655-A3DD-D397DA26C013}" type="presParOf" srcId="{B461AF10-196E-41FC-ACA4-1D6709ABFC47}" destId="{DE5F3B25-AE5A-4001-84B6-85A22902C0F1}" srcOrd="0" destOrd="0" presId="urn:microsoft.com/office/officeart/2005/8/layout/orgChart1"/>
    <dgm:cxn modelId="{39E5D485-82CE-4FAE-9E19-C1D3D7DB8222}" type="presParOf" srcId="{B461AF10-196E-41FC-ACA4-1D6709ABFC47}" destId="{CDE4446A-C86C-4B85-A39A-6BFD3052603D}" srcOrd="1" destOrd="0" presId="urn:microsoft.com/office/officeart/2005/8/layout/orgChart1"/>
    <dgm:cxn modelId="{E8315070-18D3-414E-8767-712F335856ED}" type="presParOf" srcId="{CDE4446A-C86C-4B85-A39A-6BFD3052603D}" destId="{07A06497-9D03-410B-82AC-7369DAAEA459}" srcOrd="0" destOrd="0" presId="urn:microsoft.com/office/officeart/2005/8/layout/orgChart1"/>
    <dgm:cxn modelId="{8FF9AAFF-7F7B-4AA3-857A-11E975C2233A}" type="presParOf" srcId="{07A06497-9D03-410B-82AC-7369DAAEA459}" destId="{9307FAF7-BE18-44B7-9672-AD39495755AD}" srcOrd="0" destOrd="0" presId="urn:microsoft.com/office/officeart/2005/8/layout/orgChart1"/>
    <dgm:cxn modelId="{CF63CB60-7DDC-4FBD-BC68-88F54674C576}" type="presParOf" srcId="{07A06497-9D03-410B-82AC-7369DAAEA459}" destId="{92E6EEF8-2093-4C13-ADBF-6DD30E2E4C97}" srcOrd="1" destOrd="0" presId="urn:microsoft.com/office/officeart/2005/8/layout/orgChart1"/>
    <dgm:cxn modelId="{47BDB8AE-7305-4F76-81DB-17EB675DFD66}" type="presParOf" srcId="{CDE4446A-C86C-4B85-A39A-6BFD3052603D}" destId="{7425BB17-2622-4DE9-8121-37878EC54AAC}" srcOrd="1" destOrd="0" presId="urn:microsoft.com/office/officeart/2005/8/layout/orgChart1"/>
    <dgm:cxn modelId="{2DD24E09-3CA1-4CB3-B1F5-14CB4E4601D9}" type="presParOf" srcId="{CDE4446A-C86C-4B85-A39A-6BFD3052603D}" destId="{330B2503-200B-4C48-B707-3D5AE62DB52E}" srcOrd="2" destOrd="0" presId="urn:microsoft.com/office/officeart/2005/8/layout/orgChart1"/>
    <dgm:cxn modelId="{68D9F577-D411-45DC-BD02-8A05E9A33365}" type="presParOf" srcId="{62C01B36-8D8D-4215-AA99-02C07D60059A}" destId="{2C5F1315-51F6-4930-9209-AB31C7118923}" srcOrd="2" destOrd="0" presId="urn:microsoft.com/office/officeart/2005/8/layout/orgChart1"/>
    <dgm:cxn modelId="{B2B079DA-AAE3-4715-8D9B-5F744F903C9F}" type="presParOf" srcId="{934C7376-3FDC-49FB-B0B3-118EBF4B789C}" destId="{D8A08960-A151-4D0A-BD8F-A4A7F0BFDD13}" srcOrd="2" destOrd="0" presId="urn:microsoft.com/office/officeart/2005/8/layout/orgChart1"/>
    <dgm:cxn modelId="{3F2BA5C3-CC33-4242-AA7D-8BBB3A7A9D25}" type="presParOf" srcId="{C1FC9D63-BEEC-4483-9649-82A95B93EF46}" destId="{788E74DF-7E26-4622-814F-9711A65D3429}" srcOrd="2" destOrd="0" presId="urn:microsoft.com/office/officeart/2005/8/layout/orgChart1"/>
    <dgm:cxn modelId="{9905CD50-387A-4D23-9E08-EE2748D25F90}" type="presParOf" srcId="{C1FC9D63-BEEC-4483-9649-82A95B93EF46}" destId="{7BECB96C-DA43-4840-AAD6-5C0017BC5A50}" srcOrd="3" destOrd="0" presId="urn:microsoft.com/office/officeart/2005/8/layout/orgChart1"/>
    <dgm:cxn modelId="{B9A684DF-12B0-4472-BF24-1A6803C88F46}" type="presParOf" srcId="{7BECB96C-DA43-4840-AAD6-5C0017BC5A50}" destId="{E12B5393-FC4C-409E-8BE2-986895FD8ECA}" srcOrd="0" destOrd="0" presId="urn:microsoft.com/office/officeart/2005/8/layout/orgChart1"/>
    <dgm:cxn modelId="{5122ABF1-FCE6-4A4A-8D70-B9645FCE207E}" type="presParOf" srcId="{E12B5393-FC4C-409E-8BE2-986895FD8ECA}" destId="{70773D8A-BB32-471A-9EBD-6EB89EE3D706}" srcOrd="0" destOrd="0" presId="urn:microsoft.com/office/officeart/2005/8/layout/orgChart1"/>
    <dgm:cxn modelId="{FAED972F-9745-45C9-B0DD-AE595DD7A7BF}" type="presParOf" srcId="{E12B5393-FC4C-409E-8BE2-986895FD8ECA}" destId="{4604A282-FC8F-46C7-8E56-A6A43755F31C}" srcOrd="1" destOrd="0" presId="urn:microsoft.com/office/officeart/2005/8/layout/orgChart1"/>
    <dgm:cxn modelId="{2D5D8458-2796-478E-B52F-187AD6EA2BBB}" type="presParOf" srcId="{7BECB96C-DA43-4840-AAD6-5C0017BC5A50}" destId="{46EFB872-CD7F-4B26-90BB-9EC811AD8EBE}" srcOrd="1" destOrd="0" presId="urn:microsoft.com/office/officeart/2005/8/layout/orgChart1"/>
    <dgm:cxn modelId="{61AA1A16-12CE-4A90-956E-2E6B411CEA0D}" type="presParOf" srcId="{46EFB872-CD7F-4B26-90BB-9EC811AD8EBE}" destId="{EFB28027-FB51-4D77-81AA-3B3FB2A63A5E}" srcOrd="0" destOrd="0" presId="urn:microsoft.com/office/officeart/2005/8/layout/orgChart1"/>
    <dgm:cxn modelId="{5F22BC7D-D9C0-4F35-B466-3B6E0CBBDD95}" type="presParOf" srcId="{46EFB872-CD7F-4B26-90BB-9EC811AD8EBE}" destId="{4DEB8560-2106-4556-B75D-856675FE16C1}" srcOrd="1" destOrd="0" presId="urn:microsoft.com/office/officeart/2005/8/layout/orgChart1"/>
    <dgm:cxn modelId="{94FB8D64-5894-44C0-B817-2F1F99597778}" type="presParOf" srcId="{4DEB8560-2106-4556-B75D-856675FE16C1}" destId="{594DBF09-E577-48E2-81F1-04878D4BC109}" srcOrd="0" destOrd="0" presId="urn:microsoft.com/office/officeart/2005/8/layout/orgChart1"/>
    <dgm:cxn modelId="{437F456A-E1DC-4A5F-BB97-B44F0A254BDE}" type="presParOf" srcId="{594DBF09-E577-48E2-81F1-04878D4BC109}" destId="{7D6CB255-2A3D-49C5-8997-7767C7364151}" srcOrd="0" destOrd="0" presId="urn:microsoft.com/office/officeart/2005/8/layout/orgChart1"/>
    <dgm:cxn modelId="{397DF7D4-38F0-4B6B-BD17-BB7B5C32A44D}" type="presParOf" srcId="{594DBF09-E577-48E2-81F1-04878D4BC109}" destId="{96EDF7A7-C695-40A7-BB4C-C09BD3638AA5}" srcOrd="1" destOrd="0" presId="urn:microsoft.com/office/officeart/2005/8/layout/orgChart1"/>
    <dgm:cxn modelId="{281263B2-F628-44BD-AC23-7A847F00FCF1}" type="presParOf" srcId="{4DEB8560-2106-4556-B75D-856675FE16C1}" destId="{B2D89AC3-99F1-47F0-B47D-C149F40F578A}" srcOrd="1" destOrd="0" presId="urn:microsoft.com/office/officeart/2005/8/layout/orgChart1"/>
    <dgm:cxn modelId="{9621E9D1-DAC5-4CB0-9CF3-AF3A80558705}" type="presParOf" srcId="{4DEB8560-2106-4556-B75D-856675FE16C1}" destId="{815A96E2-AC08-4429-A65A-8ECC2ED3B56A}" srcOrd="2" destOrd="0" presId="urn:microsoft.com/office/officeart/2005/8/layout/orgChart1"/>
    <dgm:cxn modelId="{461D7CBB-D167-4773-AF31-F6D7D4FC3F28}" type="presParOf" srcId="{46EFB872-CD7F-4B26-90BB-9EC811AD8EBE}" destId="{6F991D8F-AD17-4741-87DA-43F2DFC4D356}" srcOrd="2" destOrd="0" presId="urn:microsoft.com/office/officeart/2005/8/layout/orgChart1"/>
    <dgm:cxn modelId="{AE0FDD56-4E5E-43E2-BA71-48FDA83C252E}" type="presParOf" srcId="{46EFB872-CD7F-4B26-90BB-9EC811AD8EBE}" destId="{C151F44C-B6EA-49DA-B4B6-26F24D220F7E}" srcOrd="3" destOrd="0" presId="urn:microsoft.com/office/officeart/2005/8/layout/orgChart1"/>
    <dgm:cxn modelId="{4E70E985-C152-4336-ACD1-D60F9950F35E}" type="presParOf" srcId="{C151F44C-B6EA-49DA-B4B6-26F24D220F7E}" destId="{1B9AFE2A-549D-42F9-9AF5-5BE100202E6D}" srcOrd="0" destOrd="0" presId="urn:microsoft.com/office/officeart/2005/8/layout/orgChart1"/>
    <dgm:cxn modelId="{FCDF8939-D13C-4C6B-AE4D-2C3EB974F4C3}" type="presParOf" srcId="{1B9AFE2A-549D-42F9-9AF5-5BE100202E6D}" destId="{4E52D00D-A0F9-45E7-98A4-339BB0679897}" srcOrd="0" destOrd="0" presId="urn:microsoft.com/office/officeart/2005/8/layout/orgChart1"/>
    <dgm:cxn modelId="{79809E33-2871-4F47-88A2-31DBB4682873}" type="presParOf" srcId="{1B9AFE2A-549D-42F9-9AF5-5BE100202E6D}" destId="{AA4186DB-BE6B-4D25-9267-AA70DEB47C67}" srcOrd="1" destOrd="0" presId="urn:microsoft.com/office/officeart/2005/8/layout/orgChart1"/>
    <dgm:cxn modelId="{0C8887A0-748B-440F-89AD-D623FA8D3080}" type="presParOf" srcId="{C151F44C-B6EA-49DA-B4B6-26F24D220F7E}" destId="{F0332F80-3224-4768-9E8E-8B927FB9B2FA}" srcOrd="1" destOrd="0" presId="urn:microsoft.com/office/officeart/2005/8/layout/orgChart1"/>
    <dgm:cxn modelId="{4C87F0FA-874E-4983-9AF2-14DC15C8F945}" type="presParOf" srcId="{C151F44C-B6EA-49DA-B4B6-26F24D220F7E}" destId="{23B0B49C-48F2-47A8-95F0-F8082D713F42}" srcOrd="2" destOrd="0" presId="urn:microsoft.com/office/officeart/2005/8/layout/orgChart1"/>
    <dgm:cxn modelId="{9062DA93-70A4-4578-B99D-22FA2A4BA84F}" type="presParOf" srcId="{46EFB872-CD7F-4B26-90BB-9EC811AD8EBE}" destId="{A833EABC-7211-490B-91DC-C9A069F0F751}" srcOrd="4" destOrd="0" presId="urn:microsoft.com/office/officeart/2005/8/layout/orgChart1"/>
    <dgm:cxn modelId="{B358DDE2-E8D4-4813-9815-00367F7246AB}" type="presParOf" srcId="{46EFB872-CD7F-4B26-90BB-9EC811AD8EBE}" destId="{A9F0A09B-94B3-4632-878A-6092801E0A88}" srcOrd="5" destOrd="0" presId="urn:microsoft.com/office/officeart/2005/8/layout/orgChart1"/>
    <dgm:cxn modelId="{732D7862-C7AB-489A-8033-D05740978510}" type="presParOf" srcId="{A9F0A09B-94B3-4632-878A-6092801E0A88}" destId="{80A7E96D-404A-4C0B-9DAC-C72A0A3DCB70}" srcOrd="0" destOrd="0" presId="urn:microsoft.com/office/officeart/2005/8/layout/orgChart1"/>
    <dgm:cxn modelId="{A048AEE6-890C-497F-9A84-46B08F16B227}" type="presParOf" srcId="{80A7E96D-404A-4C0B-9DAC-C72A0A3DCB70}" destId="{97EF04F1-0FCA-4D43-B3E3-8D25253C45D8}" srcOrd="0" destOrd="0" presId="urn:microsoft.com/office/officeart/2005/8/layout/orgChart1"/>
    <dgm:cxn modelId="{C312522F-339F-42E7-848E-0E88F3D90691}" type="presParOf" srcId="{80A7E96D-404A-4C0B-9DAC-C72A0A3DCB70}" destId="{CFEB840E-5FF6-47B5-9109-09286D11EA50}" srcOrd="1" destOrd="0" presId="urn:microsoft.com/office/officeart/2005/8/layout/orgChart1"/>
    <dgm:cxn modelId="{3AA1222F-26FC-4B1F-83D4-251898F7505F}" type="presParOf" srcId="{A9F0A09B-94B3-4632-878A-6092801E0A88}" destId="{E492436A-E6B4-4809-8CA0-7D3AFD0B4837}" srcOrd="1" destOrd="0" presId="urn:microsoft.com/office/officeart/2005/8/layout/orgChart1"/>
    <dgm:cxn modelId="{DC48ECF4-3377-41F7-B497-67169D03442C}" type="presParOf" srcId="{A9F0A09B-94B3-4632-878A-6092801E0A88}" destId="{2DE81A97-75E3-4335-B4EC-B931C3ED01E2}" srcOrd="2" destOrd="0" presId="urn:microsoft.com/office/officeart/2005/8/layout/orgChart1"/>
    <dgm:cxn modelId="{47C50245-7B76-452D-9D77-91B42244B69F}" type="presParOf" srcId="{7BECB96C-DA43-4840-AAD6-5C0017BC5A50}" destId="{83BA9C51-BF86-46C2-A866-24C403E1C576}" srcOrd="2" destOrd="0" presId="urn:microsoft.com/office/officeart/2005/8/layout/orgChart1"/>
    <dgm:cxn modelId="{37CA5580-F7DF-450D-B6DC-047CD62C9646}" type="presParOf" srcId="{74DB7644-40AC-4474-8687-1F92A0AE8A93}" destId="{6EBD49A6-2BD8-496D-843E-ED4BE7381A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23DD-30D6-4176-AFCC-C1962F39060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6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84A30-0E5A-4A22-BBFA-43A8E19194B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8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9C095-22C0-48C6-A89C-A0EE7294322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33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D84170-0CF5-4DFE-8F4D-3119CF9BFFE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2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B7A8B-2DC0-492F-BE24-F97EDF375B4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6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FFE66-2B50-47D2-99D2-044AB7A1D3C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1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93B0-15C4-49E2-83C5-0EFA63BBC0A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8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3F4CD-6759-4D65-9D3C-8383A492802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97AE6-FC03-44A3-A930-AE95EF7AED0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A8587-DAC1-4434-87A7-2BA9D9A19AA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1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C651A-0117-41BA-9E4F-B5E9A66D425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0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267A4-AA8F-4633-AAE3-A36EA6CB94B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5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49C7D2-CDB0-446E-96B6-19D3D333E8EC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upload.wikimedia.org/wikipedia/commons/4/44/Beta-carotene-2D-skeletal.png" TargetMode="External"/><Relationship Id="rId7" Type="http://schemas.openxmlformats.org/officeDocument/2006/relationships/hyperlink" Target="http://upload.wikimedia.org/wikipedia/commons/5/5f/Phycocyanobilin2.svg" TargetMode="External"/><Relationship Id="rId2" Type="http://schemas.openxmlformats.org/officeDocument/2006/relationships/image" Target="http://en.wikipedia.org/wiki/Image:Phycocyanobilin2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upload.wikimedia.org/wikipedia/commons/9/96/Cryptoxanthin.png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AE82-E50B-467D-8073-FF0C10FD8231}" type="slidenum">
              <a:rPr lang="it-IT" altLang="it-IT">
                <a:solidFill>
                  <a:srgbClr val="000000"/>
                </a:solidFill>
              </a:rPr>
              <a:pPr/>
              <a:t>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dirty="0" smtClean="0"/>
              <a:t> </a:t>
            </a:r>
            <a:r>
              <a:rPr lang="it-IT" altLang="it-IT" dirty="0"/>
              <a:t>Plastidi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it-IT" altLang="it-IT"/>
              <a:t> Introduzione</a:t>
            </a:r>
          </a:p>
          <a:p>
            <a:pPr>
              <a:buFontTx/>
              <a:buChar char="•"/>
            </a:pPr>
            <a:r>
              <a:rPr lang="it-IT" altLang="it-IT"/>
              <a:t> Cloroplasto</a:t>
            </a:r>
          </a:p>
          <a:p>
            <a:pPr>
              <a:buFontTx/>
              <a:buChar char="•"/>
            </a:pPr>
            <a:r>
              <a:rPr lang="it-IT" altLang="it-IT"/>
              <a:t> Cenni sulla fotosintesi</a:t>
            </a:r>
          </a:p>
        </p:txBody>
      </p:sp>
    </p:spTree>
    <p:extLst>
      <p:ext uri="{BB962C8B-B14F-4D97-AF65-F5344CB8AC3E}">
        <p14:creationId xmlns:p14="http://schemas.microsoft.com/office/powerpoint/2010/main" val="2454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DD70-45BC-4B4F-AFE6-97ADDD84D0CE}" type="slidenum">
              <a:rPr lang="it-IT" altLang="it-IT">
                <a:solidFill>
                  <a:srgbClr val="000000"/>
                </a:solidFill>
              </a:rPr>
              <a:pPr/>
              <a:t>10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376238" y="3805238"/>
            <a:ext cx="85169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Nella fotosintesi si distinguono due fasi: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2400" smtClean="0">
                <a:solidFill>
                  <a:srgbClr val="000000"/>
                </a:solidFill>
              </a:rPr>
              <a:t>Fase </a:t>
            </a:r>
            <a:r>
              <a:rPr lang="it-IT" altLang="it-IT" sz="2400" i="1" smtClean="0">
                <a:solidFill>
                  <a:srgbClr val="000000"/>
                </a:solidFill>
              </a:rPr>
              <a:t>luminosa</a:t>
            </a:r>
            <a:r>
              <a:rPr lang="it-IT" altLang="it-IT" sz="2400" smtClean="0">
                <a:solidFill>
                  <a:srgbClr val="000000"/>
                </a:solidFill>
              </a:rPr>
              <a:t>: la luce viene catturata e convertita in forme utili per la cellula (ATP e NADPH).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2400" smtClean="0">
                <a:solidFill>
                  <a:srgbClr val="000000"/>
                </a:solidFill>
              </a:rPr>
              <a:t>Fase </a:t>
            </a:r>
            <a:r>
              <a:rPr lang="it-IT" altLang="it-IT" sz="2400" i="1" smtClean="0">
                <a:solidFill>
                  <a:srgbClr val="000000"/>
                </a:solidFill>
              </a:rPr>
              <a:t>oscura</a:t>
            </a:r>
            <a:r>
              <a:rPr lang="it-IT" altLang="it-IT" sz="2400" smtClean="0">
                <a:solidFill>
                  <a:srgbClr val="000000"/>
                </a:solidFill>
              </a:rPr>
              <a:t>: l’ATP e il NADPH forniscono l’energia per l’organicazione del carbonio, ovvero la sintesi di zuccheri.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323850" y="188913"/>
            <a:ext cx="8569325" cy="1228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600" b="1" smtClean="0">
                <a:solidFill>
                  <a:srgbClr val="000000"/>
                </a:solidFill>
              </a:rPr>
              <a:t>Fotosintesi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Processo endoergonico che immagazzina l’energia luminosa nei legami chimici di composti organici (zuccheri).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823913" y="2562225"/>
            <a:ext cx="7851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</a:rPr>
              <a:t>6CO</a:t>
            </a:r>
            <a:r>
              <a:rPr lang="it-IT" altLang="it-IT" sz="3200" b="1" baseline="-25000" smtClean="0">
                <a:solidFill>
                  <a:srgbClr val="000000"/>
                </a:solidFill>
              </a:rPr>
              <a:t>2</a:t>
            </a:r>
            <a:r>
              <a:rPr lang="it-IT" altLang="it-IT" sz="3200" b="1" smtClean="0">
                <a:solidFill>
                  <a:srgbClr val="000000"/>
                </a:solidFill>
              </a:rPr>
              <a:t> + 6H</a:t>
            </a:r>
            <a:r>
              <a:rPr lang="it-IT" altLang="it-IT" sz="3200" b="1" baseline="-25000" smtClean="0">
                <a:solidFill>
                  <a:srgbClr val="000000"/>
                </a:solidFill>
              </a:rPr>
              <a:t>2</a:t>
            </a:r>
            <a:r>
              <a:rPr lang="it-IT" altLang="it-IT" sz="3200" b="1" smtClean="0">
                <a:solidFill>
                  <a:srgbClr val="000000"/>
                </a:solidFill>
              </a:rPr>
              <a:t>O                     C</a:t>
            </a:r>
            <a:r>
              <a:rPr lang="it-IT" altLang="it-IT" sz="3200" b="1" baseline="-25000" smtClean="0">
                <a:solidFill>
                  <a:srgbClr val="000000"/>
                </a:solidFill>
              </a:rPr>
              <a:t>6</a:t>
            </a:r>
            <a:r>
              <a:rPr lang="it-IT" altLang="it-IT" sz="3200" b="1" smtClean="0">
                <a:solidFill>
                  <a:srgbClr val="000000"/>
                </a:solidFill>
              </a:rPr>
              <a:t>H</a:t>
            </a:r>
            <a:r>
              <a:rPr lang="it-IT" altLang="it-IT" sz="3200" b="1" baseline="-25000" smtClean="0">
                <a:solidFill>
                  <a:srgbClr val="000000"/>
                </a:solidFill>
              </a:rPr>
              <a:t>12</a:t>
            </a:r>
            <a:r>
              <a:rPr lang="it-IT" altLang="it-IT" sz="3200" b="1" smtClean="0">
                <a:solidFill>
                  <a:srgbClr val="000000"/>
                </a:solidFill>
              </a:rPr>
              <a:t>O</a:t>
            </a:r>
            <a:r>
              <a:rPr lang="it-IT" altLang="it-IT" sz="3200" b="1" baseline="-25000" smtClean="0">
                <a:solidFill>
                  <a:srgbClr val="000000"/>
                </a:solidFill>
              </a:rPr>
              <a:t>6</a:t>
            </a:r>
            <a:r>
              <a:rPr lang="it-IT" altLang="it-IT" sz="3200" b="1" smtClean="0">
                <a:solidFill>
                  <a:srgbClr val="000000"/>
                </a:solidFill>
              </a:rPr>
              <a:t>  +  6O</a:t>
            </a:r>
            <a:r>
              <a:rPr lang="it-IT" altLang="it-IT" sz="3200" b="1" baseline="-25000" smtClean="0">
                <a:solidFill>
                  <a:srgbClr val="000000"/>
                </a:solidFill>
              </a:rPr>
              <a:t>2</a:t>
            </a:r>
            <a:endParaRPr lang="it-IT" altLang="it-IT" sz="3200" b="1" smtClean="0">
              <a:solidFill>
                <a:srgbClr val="000000"/>
              </a:solidFill>
            </a:endParaRP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3705225" y="2806700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 rot="1646577">
            <a:off x="3924300" y="2132013"/>
            <a:ext cx="576263" cy="576262"/>
          </a:xfrm>
          <a:prstGeom prst="lightningBol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4284663" y="21082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E = h </a:t>
            </a:r>
            <a:r>
              <a:rPr lang="el-GR" altLang="it-IT" sz="2400" smtClean="0">
                <a:solidFill>
                  <a:srgbClr val="000000"/>
                </a:solidFill>
                <a:cs typeface="Arial" charset="0"/>
              </a:rPr>
              <a:t>ν</a:t>
            </a:r>
          </a:p>
        </p:txBody>
      </p:sp>
    </p:spTree>
    <p:extLst>
      <p:ext uri="{BB962C8B-B14F-4D97-AF65-F5344CB8AC3E}">
        <p14:creationId xmlns:p14="http://schemas.microsoft.com/office/powerpoint/2010/main" val="25813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07F0-E056-4D87-ABAF-538C20B9B194}" type="slidenum">
              <a:rPr lang="it-IT" altLang="it-IT">
                <a:solidFill>
                  <a:srgbClr val="000000"/>
                </a:solidFill>
              </a:rPr>
              <a:pPr/>
              <a:t>11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23850" y="333375"/>
            <a:ext cx="839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Entrambe le fasi della fotosintesi hanno luogo nel cloroplasto</a:t>
            </a:r>
          </a:p>
        </p:txBody>
      </p:sp>
      <p:pic>
        <p:nvPicPr>
          <p:cNvPr id="111624" name="Picture 8" descr="5 fotosintesi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"/>
          <a:stretch>
            <a:fillRect/>
          </a:stretch>
        </p:blipFill>
        <p:spPr bwMode="auto">
          <a:xfrm>
            <a:off x="973138" y="803275"/>
            <a:ext cx="7127875" cy="51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3563938" y="5805488"/>
            <a:ext cx="1520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Fase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luminosa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5764213" y="5805488"/>
            <a:ext cx="1184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Fase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oscura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376238" y="6257925"/>
            <a:ext cx="1231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Raven et al.</a:t>
            </a:r>
          </a:p>
        </p:txBody>
      </p:sp>
    </p:spTree>
    <p:extLst>
      <p:ext uri="{BB962C8B-B14F-4D97-AF65-F5344CB8AC3E}">
        <p14:creationId xmlns:p14="http://schemas.microsoft.com/office/powerpoint/2010/main" val="2904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E87-71B9-4BF3-A2E0-028939B1AD56}" type="slidenum">
              <a:rPr lang="it-IT" altLang="it-IT">
                <a:solidFill>
                  <a:srgbClr val="000000"/>
                </a:solidFill>
              </a:rPr>
              <a:pPr/>
              <a:t>12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79388" y="279400"/>
            <a:ext cx="8785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La cattura della luce è possibile grazie a molecole capaci di  assorbire determinate lunghezze d’onda dello spettro visibile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708400" y="2349500"/>
            <a:ext cx="1758950" cy="1927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Clorofille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FF0000"/>
                </a:solidFill>
              </a:rPr>
              <a:t> clorofilla </a:t>
            </a:r>
            <a:r>
              <a:rPr lang="it-IT" altLang="it-IT" sz="2400" i="1" smtClean="0">
                <a:solidFill>
                  <a:srgbClr val="FF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i="1" smtClean="0">
                <a:solidFill>
                  <a:srgbClr val="000000"/>
                </a:solidFill>
              </a:rPr>
              <a:t> </a:t>
            </a:r>
            <a:r>
              <a:rPr lang="it-IT" altLang="it-IT" sz="2400" smtClean="0">
                <a:solidFill>
                  <a:srgbClr val="000000"/>
                </a:solidFill>
              </a:rPr>
              <a:t>clorofilla</a:t>
            </a:r>
            <a:r>
              <a:rPr lang="it-IT" altLang="it-IT" sz="2400" i="1" smtClean="0">
                <a:solidFill>
                  <a:srgbClr val="000000"/>
                </a:solidFill>
              </a:rPr>
              <a:t>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i="1" smtClean="0">
                <a:solidFill>
                  <a:srgbClr val="000000"/>
                </a:solidFill>
              </a:rPr>
              <a:t> </a:t>
            </a:r>
            <a:r>
              <a:rPr lang="it-IT" altLang="it-IT" sz="2400" smtClean="0">
                <a:solidFill>
                  <a:srgbClr val="000000"/>
                </a:solidFill>
              </a:rPr>
              <a:t>clorofilla</a:t>
            </a:r>
            <a:r>
              <a:rPr lang="it-IT" altLang="it-IT" sz="2400" i="1" smtClean="0">
                <a:solidFill>
                  <a:srgbClr val="000000"/>
                </a:solidFill>
              </a:rPr>
              <a:t> c</a:t>
            </a: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1958975" cy="1562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Carotenoidi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caroteni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xantofille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987675" y="1341438"/>
            <a:ext cx="3298825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Pigmenti fotosintetici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6588125" y="1341438"/>
            <a:ext cx="1827213" cy="1562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Ficobiline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ficocianina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ficoeritrina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376238" y="4652963"/>
            <a:ext cx="8443912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La clorofilla </a:t>
            </a:r>
            <a:r>
              <a:rPr lang="it-IT" altLang="it-IT" sz="2400" i="1" smtClean="0">
                <a:solidFill>
                  <a:srgbClr val="000000"/>
                </a:solidFill>
              </a:rPr>
              <a:t>a</a:t>
            </a:r>
            <a:r>
              <a:rPr lang="it-IT" altLang="it-IT" sz="2400" smtClean="0">
                <a:solidFill>
                  <a:srgbClr val="000000"/>
                </a:solidFill>
              </a:rPr>
              <a:t> si trova in tutti i vegetali capaci di fotosintesi OSSIGENICA (i cianobatteri e i fotoautotrofi eucarioti).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Le forme più primitive di fotosintesi sono invece anossigeniche e si trovano nei batteri fotosintetici.</a:t>
            </a:r>
          </a:p>
        </p:txBody>
      </p:sp>
      <p:cxnSp>
        <p:nvCxnSpPr>
          <p:cNvPr id="112663" name="AutoShape 23"/>
          <p:cNvCxnSpPr>
            <a:cxnSpLocks noChangeShapeType="1"/>
            <a:stCxn id="112647" idx="1"/>
            <a:endCxn id="112646" idx="3"/>
          </p:cNvCxnSpPr>
          <p:nvPr/>
        </p:nvCxnSpPr>
        <p:spPr bwMode="auto">
          <a:xfrm rot="10800000" flipV="1">
            <a:off x="2570163" y="1579563"/>
            <a:ext cx="407987" cy="542925"/>
          </a:xfrm>
          <a:prstGeom prst="curvedConnector3">
            <a:avLst>
              <a:gd name="adj1" fmla="val 4863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664" name="AutoShape 24"/>
          <p:cNvCxnSpPr>
            <a:cxnSpLocks noChangeShapeType="1"/>
            <a:stCxn id="112647" idx="2"/>
            <a:endCxn id="112645" idx="0"/>
          </p:cNvCxnSpPr>
          <p:nvPr/>
        </p:nvCxnSpPr>
        <p:spPr bwMode="auto">
          <a:xfrm flipH="1">
            <a:off x="4587875" y="1827213"/>
            <a:ext cx="49213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665" name="AutoShape 25"/>
          <p:cNvCxnSpPr>
            <a:cxnSpLocks noChangeShapeType="1"/>
            <a:stCxn id="112647" idx="3"/>
            <a:endCxn id="112648" idx="1"/>
          </p:cNvCxnSpPr>
          <p:nvPr/>
        </p:nvCxnSpPr>
        <p:spPr bwMode="auto">
          <a:xfrm>
            <a:off x="6296025" y="1579563"/>
            <a:ext cx="292100" cy="542925"/>
          </a:xfrm>
          <a:prstGeom prst="curvedConnector3">
            <a:avLst>
              <a:gd name="adj1" fmla="val 4837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86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AC8C-39AB-440C-B48D-B6EB2E30814B}" type="slidenum">
              <a:rPr lang="it-IT" altLang="it-IT">
                <a:solidFill>
                  <a:srgbClr val="000000"/>
                </a:solidFill>
              </a:rPr>
              <a:pPr/>
              <a:t>13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Tutti gli altri pigmenti coadiuvano la clorofilla </a:t>
            </a:r>
            <a:r>
              <a:rPr lang="it-IT" altLang="it-IT" sz="2400" i="1" smtClean="0">
                <a:solidFill>
                  <a:srgbClr val="000000"/>
                </a:solidFill>
              </a:rPr>
              <a:t>a </a:t>
            </a:r>
            <a:r>
              <a:rPr lang="it-IT" altLang="it-IT" sz="2400" smtClean="0">
                <a:solidFill>
                  <a:srgbClr val="000000"/>
                </a:solidFill>
              </a:rPr>
              <a:t>nella cattura della luce = pigmenti </a:t>
            </a:r>
            <a:r>
              <a:rPr lang="it-IT" altLang="it-IT" sz="2400" b="1" smtClean="0">
                <a:solidFill>
                  <a:srgbClr val="000000"/>
                </a:solidFill>
              </a:rPr>
              <a:t>ACCESSORI</a:t>
            </a:r>
            <a:r>
              <a:rPr lang="it-IT" altLang="it-IT" sz="2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23850" y="4506913"/>
            <a:ext cx="2265363" cy="1946275"/>
          </a:xfrm>
          <a:prstGeom prst="rect">
            <a:avLst/>
          </a:prstGeom>
          <a:noFill/>
          <a:ln w="28575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Cianobatteri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(alghe azzurre)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ficocianina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686050" y="4506913"/>
            <a:ext cx="1824038" cy="1946275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Alghe rosse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ficoeritrina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4602163" y="4506913"/>
            <a:ext cx="1858962" cy="1946275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Alghe brune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clorofilla </a:t>
            </a:r>
            <a:r>
              <a:rPr lang="it-IT" altLang="it-IT" sz="2400" i="1" smtClean="0">
                <a:solidFill>
                  <a:srgbClr val="000000"/>
                </a:solidFill>
              </a:rPr>
              <a:t>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carotenoidi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specifici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6516688" y="4506913"/>
            <a:ext cx="2195512" cy="19462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Alghe verdi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Piante terrestri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i="1" smtClean="0">
                <a:solidFill>
                  <a:srgbClr val="000000"/>
                </a:solidFill>
              </a:rPr>
              <a:t>Prochloron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clorofilla </a:t>
            </a:r>
            <a:r>
              <a:rPr lang="it-IT" altLang="it-IT" sz="2400" i="1" smtClean="0">
                <a:solidFill>
                  <a:srgbClr val="000000"/>
                </a:solidFill>
              </a:rPr>
              <a:t>b</a:t>
            </a: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250825" y="1311275"/>
            <a:ext cx="9126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 pigmenti, associati a proteine, sono parte integrante delle membrane tilacoidali.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250825" y="2597150"/>
            <a:ext cx="8569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Il corredo pigmentario di un organismo vegetale: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è tipico del gruppo sistematico al quale appartiene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riflette uno specifico adattamento alla luce disponibile</a:t>
            </a:r>
          </a:p>
        </p:txBody>
      </p:sp>
    </p:spTree>
    <p:extLst>
      <p:ext uri="{BB962C8B-B14F-4D97-AF65-F5344CB8AC3E}">
        <p14:creationId xmlns:p14="http://schemas.microsoft.com/office/powerpoint/2010/main" val="5494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95AA-3526-4D61-B2D9-5283321583AF}" type="slidenum">
              <a:rPr lang="it-IT" altLang="it-IT">
                <a:solidFill>
                  <a:srgbClr val="000000"/>
                </a:solidFill>
              </a:rPr>
              <a:pPr/>
              <a:t>14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619250" y="188913"/>
            <a:ext cx="150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Clorofille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79388" y="1412875"/>
            <a:ext cx="1460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Anello porfirinico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250825" y="4221163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Coda di fitolo</a:t>
            </a:r>
          </a:p>
        </p:txBody>
      </p:sp>
      <p:pic>
        <p:nvPicPr>
          <p:cNvPr id="144393" name="Picture 9" descr="Immagine:Beta-carotene-2D-skeletal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65175"/>
            <a:ext cx="4530725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6" name="Picture 12" descr="Image:Cryptoxanthin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98700"/>
            <a:ext cx="4465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8" name="Picture 14" descr="Image:Phycocyanobilin2.sv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3671887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402" name="Group 18"/>
          <p:cNvGrpSpPr>
            <a:grpSpLocks/>
          </p:cNvGrpSpPr>
          <p:nvPr/>
        </p:nvGrpSpPr>
        <p:grpSpPr bwMode="auto">
          <a:xfrm>
            <a:off x="1258888" y="765175"/>
            <a:ext cx="2808287" cy="5832475"/>
            <a:chOff x="793" y="482"/>
            <a:chExt cx="1769" cy="3674"/>
          </a:xfrm>
        </p:grpSpPr>
        <p:pic>
          <p:nvPicPr>
            <p:cNvPr id="144389" name="Picture 5" descr="clorofilla"/>
            <p:cNvPicPr>
              <a:picLocks noChangeAspect="1" noChangeArrowheads="1"/>
            </p:cNvPicPr>
            <p:nvPr/>
          </p:nvPicPr>
          <p:blipFill>
            <a:blip r:embed="rId9" cstate="print">
              <a:lum bright="18000" contrast="5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3" t="3157" r="7497" b="1837"/>
            <a:stretch>
              <a:fillRect/>
            </a:stretch>
          </p:blipFill>
          <p:spPr bwMode="auto">
            <a:xfrm>
              <a:off x="793" y="482"/>
              <a:ext cx="1359" cy="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400" name="Text Box 16"/>
            <p:cNvSpPr txBox="1">
              <a:spLocks noChangeArrowheads="1"/>
            </p:cNvSpPr>
            <p:nvPr/>
          </p:nvSpPr>
          <p:spPr bwMode="auto">
            <a:xfrm>
              <a:off x="1519" y="533"/>
              <a:ext cx="1043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b="1" smtClean="0">
                  <a:solidFill>
                    <a:srgbClr val="000000"/>
                  </a:solidFill>
                </a:rPr>
                <a:t>CH</a:t>
              </a:r>
              <a:r>
                <a:rPr lang="it-IT" altLang="it-IT" sz="1400" b="1" baseline="-25000" smtClean="0">
                  <a:solidFill>
                    <a:srgbClr val="000000"/>
                  </a:solidFill>
                </a:rPr>
                <a:t>3</a:t>
              </a:r>
              <a:r>
                <a:rPr lang="it-IT" altLang="it-IT" sz="1400" b="1" smtClean="0">
                  <a:solidFill>
                    <a:srgbClr val="000000"/>
                  </a:solidFill>
                </a:rPr>
                <a:t> (</a:t>
              </a:r>
              <a:r>
                <a:rPr lang="it-IT" altLang="it-IT" sz="1400" b="1" i="1" smtClean="0">
                  <a:solidFill>
                    <a:srgbClr val="000000"/>
                  </a:solidFill>
                </a:rPr>
                <a:t>a</a:t>
              </a:r>
              <a:r>
                <a:rPr lang="it-IT" altLang="it-IT" sz="1400" b="1" smtClean="0">
                  <a:solidFill>
                    <a:srgbClr val="000000"/>
                  </a:solidFill>
                </a:rPr>
                <a:t>) / CHO (</a:t>
              </a:r>
              <a:r>
                <a:rPr lang="it-IT" altLang="it-IT" sz="1400" b="1" i="1" smtClean="0">
                  <a:solidFill>
                    <a:srgbClr val="000000"/>
                  </a:solidFill>
                </a:rPr>
                <a:t>b</a:t>
              </a:r>
              <a:r>
                <a:rPr lang="it-IT" altLang="it-IT" sz="1400" b="1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44401" name="Line 17"/>
            <p:cNvSpPr>
              <a:spLocks noChangeShapeType="1"/>
            </p:cNvSpPr>
            <p:nvPr/>
          </p:nvSpPr>
          <p:spPr bwMode="auto">
            <a:xfrm flipV="1">
              <a:off x="1640" y="67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5867400" y="188913"/>
            <a:ext cx="187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Carotenoidi</a:t>
            </a:r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064250" y="1600200"/>
            <a:ext cx="1527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it-IT" sz="2200" smtClean="0">
                <a:solidFill>
                  <a:srgbClr val="000000"/>
                </a:solidFill>
                <a:cs typeface="Arial" charset="0"/>
              </a:rPr>
              <a:t>β</a:t>
            </a:r>
            <a:r>
              <a:rPr lang="it-IT" altLang="it-IT" sz="2200" smtClean="0">
                <a:solidFill>
                  <a:srgbClr val="000000"/>
                </a:solidFill>
                <a:cs typeface="Arial" charset="0"/>
              </a:rPr>
              <a:t>-carotene</a:t>
            </a:r>
            <a:endParaRPr lang="el-GR" altLang="it-IT" sz="2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6227763" y="3068638"/>
            <a:ext cx="10080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luteina</a:t>
            </a:r>
          </a:p>
        </p:txBody>
      </p:sp>
      <p:sp>
        <p:nvSpPr>
          <p:cNvPr id="144407" name="Oval 23"/>
          <p:cNvSpPr>
            <a:spLocks noChangeArrowheads="1"/>
          </p:cNvSpPr>
          <p:nvPr/>
        </p:nvSpPr>
        <p:spPr bwMode="auto">
          <a:xfrm>
            <a:off x="4067175" y="2852738"/>
            <a:ext cx="649288" cy="6492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44408" name="Text Box 24"/>
          <p:cNvSpPr txBox="1">
            <a:spLocks noChangeArrowheads="1"/>
          </p:cNvSpPr>
          <p:nvPr/>
        </p:nvSpPr>
        <p:spPr bwMode="auto">
          <a:xfrm>
            <a:off x="5921375" y="4149725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Ficobiline</a:t>
            </a:r>
          </a:p>
        </p:txBody>
      </p:sp>
      <p:sp>
        <p:nvSpPr>
          <p:cNvPr id="144409" name="Text Box 25"/>
          <p:cNvSpPr txBox="1">
            <a:spLocks noChangeArrowheads="1"/>
          </p:cNvSpPr>
          <p:nvPr/>
        </p:nvSpPr>
        <p:spPr bwMode="auto">
          <a:xfrm>
            <a:off x="6084888" y="6308725"/>
            <a:ext cx="1504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ficocianina</a:t>
            </a:r>
          </a:p>
        </p:txBody>
      </p:sp>
    </p:spTree>
    <p:extLst>
      <p:ext uri="{BB962C8B-B14F-4D97-AF65-F5344CB8AC3E}">
        <p14:creationId xmlns:p14="http://schemas.microsoft.com/office/powerpoint/2010/main" val="41336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761-8BB7-4980-8905-5EBC1EC72D22}" type="slidenum">
              <a:rPr lang="it-IT" altLang="it-IT">
                <a:solidFill>
                  <a:srgbClr val="000000"/>
                </a:solidFill>
              </a:rPr>
              <a:pPr/>
              <a:t>15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42340" name="Picture 4" descr="5 spet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r="2611" b="4494"/>
          <a:stretch>
            <a:fillRect/>
          </a:stretch>
        </p:blipFill>
        <p:spPr bwMode="auto">
          <a:xfrm>
            <a:off x="250825" y="476250"/>
            <a:ext cx="4924425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351463" y="522288"/>
            <a:ext cx="346868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Assorbimento della luce da parte dei pigmenti fotosintetici delle piante superiori (clorofilla </a:t>
            </a:r>
            <a:r>
              <a:rPr lang="it-IT" altLang="it-IT" sz="2200" i="1" smtClean="0">
                <a:solidFill>
                  <a:srgbClr val="000000"/>
                </a:solidFill>
              </a:rPr>
              <a:t>a</a:t>
            </a:r>
            <a:r>
              <a:rPr lang="it-IT" altLang="it-IT" sz="2200" smtClean="0">
                <a:solidFill>
                  <a:srgbClr val="000000"/>
                </a:solidFill>
              </a:rPr>
              <a:t>, clorofilla </a:t>
            </a:r>
            <a:r>
              <a:rPr lang="it-IT" altLang="it-IT" sz="2200" i="1" smtClean="0">
                <a:solidFill>
                  <a:srgbClr val="000000"/>
                </a:solidFill>
              </a:rPr>
              <a:t>b</a:t>
            </a:r>
            <a:r>
              <a:rPr lang="it-IT" altLang="it-IT" sz="2200" smtClean="0">
                <a:solidFill>
                  <a:srgbClr val="000000"/>
                </a:solidFill>
              </a:rPr>
              <a:t>, carotenoidi)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La composizione in pigmenti determina quali lunghezze d’onda sono più efficienti nell’attivare la fotosintesi: spettro d’azione.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Poiché nessun pigmento assorbe la luce verde, questa viene riflessa: per questo motivo le foglie ci appaiono verdi.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03213" y="6329363"/>
            <a:ext cx="1231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Raven et al.</a:t>
            </a:r>
          </a:p>
        </p:txBody>
      </p:sp>
    </p:spTree>
    <p:extLst>
      <p:ext uri="{BB962C8B-B14F-4D97-AF65-F5344CB8AC3E}">
        <p14:creationId xmlns:p14="http://schemas.microsoft.com/office/powerpoint/2010/main" val="23163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93E8-6328-4989-9975-A4BBE81BC732}" type="slidenum">
              <a:rPr lang="it-IT" altLang="it-IT">
                <a:solidFill>
                  <a:srgbClr val="000000"/>
                </a:solidFill>
              </a:rPr>
              <a:pPr/>
              <a:t>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03213" y="350838"/>
            <a:ext cx="8589962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I pigmenti accessori catturano l’energia luminosa e la trasferiscono, passando di pigmento in pigmento, fino a una molecola speciale di clorofilla </a:t>
            </a:r>
            <a:r>
              <a:rPr lang="it-IT" altLang="it-IT" sz="2200" i="1" smtClean="0">
                <a:solidFill>
                  <a:srgbClr val="000000"/>
                </a:solidFill>
              </a:rPr>
              <a:t>a</a:t>
            </a:r>
            <a:r>
              <a:rPr lang="it-IT" altLang="it-IT" sz="2200" smtClean="0">
                <a:solidFill>
                  <a:srgbClr val="000000"/>
                </a:solidFill>
              </a:rPr>
              <a:t> capace di effettuare la reazione di FOTOLISI dell’acqua:</a:t>
            </a:r>
          </a:p>
        </p:txBody>
      </p:sp>
      <p:grpSp>
        <p:nvGrpSpPr>
          <p:cNvPr id="115721" name="Group 9"/>
          <p:cNvGrpSpPr>
            <a:grpSpLocks/>
          </p:cNvGrpSpPr>
          <p:nvPr/>
        </p:nvGrpSpPr>
        <p:grpSpPr bwMode="auto">
          <a:xfrm>
            <a:off x="1620838" y="1773238"/>
            <a:ext cx="5903912" cy="577850"/>
            <a:chOff x="930" y="1480"/>
            <a:chExt cx="3719" cy="364"/>
          </a:xfrm>
        </p:grpSpPr>
        <p:sp>
          <p:nvSpPr>
            <p:cNvPr id="115718" name="Text Box 6"/>
            <p:cNvSpPr txBox="1">
              <a:spLocks noChangeArrowheads="1"/>
            </p:cNvSpPr>
            <p:nvPr/>
          </p:nvSpPr>
          <p:spPr bwMode="auto">
            <a:xfrm>
              <a:off x="930" y="1480"/>
              <a:ext cx="3719" cy="364"/>
            </a:xfrm>
            <a:prstGeom prst="rect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3000" smtClean="0">
                  <a:solidFill>
                    <a:srgbClr val="000000"/>
                  </a:solidFill>
                </a:rPr>
                <a:t>2H</a:t>
              </a:r>
              <a:r>
                <a:rPr lang="it-IT" altLang="it-IT" sz="3000" baseline="-25000" smtClean="0">
                  <a:solidFill>
                    <a:srgbClr val="000000"/>
                  </a:solidFill>
                </a:rPr>
                <a:t>2</a:t>
              </a:r>
              <a:r>
                <a:rPr lang="it-IT" altLang="it-IT" sz="3000" smtClean="0">
                  <a:solidFill>
                    <a:srgbClr val="000000"/>
                  </a:solidFill>
                </a:rPr>
                <a:t>O                O</a:t>
              </a:r>
              <a:r>
                <a:rPr lang="it-IT" altLang="it-IT" sz="3000" baseline="-25000" smtClean="0">
                  <a:solidFill>
                    <a:srgbClr val="000000"/>
                  </a:solidFill>
                </a:rPr>
                <a:t>2</a:t>
              </a:r>
              <a:r>
                <a:rPr lang="it-IT" altLang="it-IT" sz="3000" smtClean="0">
                  <a:solidFill>
                    <a:srgbClr val="000000"/>
                  </a:solidFill>
                </a:rPr>
                <a:t>  +  4H</a:t>
              </a:r>
              <a:r>
                <a:rPr lang="it-IT" altLang="it-IT" sz="3000" baseline="30000" smtClean="0">
                  <a:solidFill>
                    <a:srgbClr val="000000"/>
                  </a:solidFill>
                </a:rPr>
                <a:t>+</a:t>
              </a:r>
              <a:r>
                <a:rPr lang="it-IT" altLang="it-IT" sz="3000" smtClean="0">
                  <a:solidFill>
                    <a:srgbClr val="000000"/>
                  </a:solidFill>
                </a:rPr>
                <a:t> +  4</a:t>
              </a:r>
              <a:r>
                <a:rPr lang="it-IT" altLang="it-IT" sz="3000" i="1" smtClean="0">
                  <a:solidFill>
                    <a:srgbClr val="000000"/>
                  </a:solidFill>
                </a:rPr>
                <a:t>e </a:t>
              </a:r>
              <a:r>
                <a:rPr lang="it-IT" altLang="it-IT" sz="3000" baseline="30000" smtClean="0">
                  <a:solidFill>
                    <a:srgbClr val="000000"/>
                  </a:solidFill>
                </a:rPr>
                <a:t>-</a:t>
              </a:r>
              <a:endParaRPr lang="it-IT" altLang="it-IT" sz="3000" smtClean="0">
                <a:solidFill>
                  <a:srgbClr val="000000"/>
                </a:solidFill>
              </a:endParaRPr>
            </a:p>
          </p:txBody>
        </p:sp>
        <p:sp>
          <p:nvSpPr>
            <p:cNvPr id="115719" name="AutoShape 7"/>
            <p:cNvSpPr>
              <a:spLocks noChangeArrowheads="1"/>
            </p:cNvSpPr>
            <p:nvPr/>
          </p:nvSpPr>
          <p:spPr bwMode="auto">
            <a:xfrm>
              <a:off x="1701" y="1588"/>
              <a:ext cx="726" cy="136"/>
            </a:xfrm>
            <a:prstGeom prst="rightArrow">
              <a:avLst>
                <a:gd name="adj1" fmla="val 50000"/>
                <a:gd name="adj2" fmla="val 133456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95275" y="2781300"/>
            <a:ext cx="8740775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Con l’energia fornita dalla luce, la molecola d’acqua viene scissa: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gli ioni H</a:t>
            </a:r>
            <a:r>
              <a:rPr lang="it-IT" altLang="it-IT" sz="2200" baseline="30000" smtClean="0">
                <a:solidFill>
                  <a:srgbClr val="000000"/>
                </a:solidFill>
              </a:rPr>
              <a:t>+</a:t>
            </a:r>
            <a:r>
              <a:rPr lang="it-IT" altLang="it-IT" sz="2200" smtClean="0">
                <a:solidFill>
                  <a:srgbClr val="000000"/>
                </a:solidFill>
              </a:rPr>
              <a:t> sono accumulati nel lume tilacoidale e forniranno l’energia per produrre </a:t>
            </a:r>
            <a:r>
              <a:rPr lang="it-IT" altLang="it-IT" sz="2200" b="1" smtClean="0">
                <a:solidFill>
                  <a:srgbClr val="000000"/>
                </a:solidFill>
              </a:rPr>
              <a:t>ATP</a:t>
            </a:r>
            <a:r>
              <a:rPr lang="it-IT" altLang="it-IT" sz="2200" smtClean="0">
                <a:solidFill>
                  <a:srgbClr val="000000"/>
                </a:solidFill>
              </a:rPr>
              <a:t> da ADP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2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gli elettroni sono trasferiti tramite una catena di trasportatori fino al NADP</a:t>
            </a:r>
            <a:r>
              <a:rPr lang="it-IT" altLang="it-IT" sz="2200" baseline="30000" smtClean="0">
                <a:solidFill>
                  <a:srgbClr val="000000"/>
                </a:solidFill>
              </a:rPr>
              <a:t>+</a:t>
            </a:r>
            <a:r>
              <a:rPr lang="it-IT" altLang="it-IT" sz="2200" smtClean="0">
                <a:solidFill>
                  <a:srgbClr val="000000"/>
                </a:solidFill>
              </a:rPr>
              <a:t> che viene ridotto a </a:t>
            </a:r>
            <a:r>
              <a:rPr lang="it-IT" altLang="it-IT" sz="2200" b="1" smtClean="0">
                <a:solidFill>
                  <a:srgbClr val="000000"/>
                </a:solidFill>
              </a:rPr>
              <a:t>NADPH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2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l’O</a:t>
            </a:r>
            <a:r>
              <a:rPr lang="it-IT" altLang="it-IT" sz="2200" baseline="-25000" smtClean="0">
                <a:solidFill>
                  <a:srgbClr val="000000"/>
                </a:solidFill>
              </a:rPr>
              <a:t>2</a:t>
            </a:r>
            <a:r>
              <a:rPr lang="it-IT" altLang="it-IT" sz="2200" smtClean="0">
                <a:solidFill>
                  <a:srgbClr val="000000"/>
                </a:solidFill>
              </a:rPr>
              <a:t> viene liberato come sottoprodotto</a:t>
            </a:r>
          </a:p>
        </p:txBody>
      </p:sp>
    </p:spTree>
    <p:extLst>
      <p:ext uri="{BB962C8B-B14F-4D97-AF65-F5344CB8AC3E}">
        <p14:creationId xmlns:p14="http://schemas.microsoft.com/office/powerpoint/2010/main" val="1733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43A8-73F9-4EB0-8048-C0489F38CDAA}" type="slidenum">
              <a:rPr lang="it-IT" altLang="it-IT">
                <a:solidFill>
                  <a:srgbClr val="000000"/>
                </a:solidFill>
              </a:rPr>
              <a:pPr/>
              <a:t>17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43364" name="Picture 4" descr="5 fotosintesi 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8640763" cy="5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07950" y="4772025"/>
            <a:ext cx="22526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Gli elettroni ceduti dalla molecola d’acqua vengono trasportati fino al NADP</a:t>
            </a:r>
            <a:r>
              <a:rPr lang="it-IT" altLang="it-IT" sz="1600" baseline="30000" smtClean="0">
                <a:solidFill>
                  <a:srgbClr val="000000"/>
                </a:solidFill>
              </a:rPr>
              <a:t>+</a:t>
            </a:r>
            <a:endParaRPr lang="it-IT" altLang="it-IT" sz="1600" smtClean="0">
              <a:solidFill>
                <a:srgbClr val="000000"/>
              </a:solidFill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1095375" y="908050"/>
            <a:ext cx="20367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I pigmenti sono organizzati in sistemi </a:t>
            </a:r>
            <a:r>
              <a:rPr lang="it-IT" altLang="it-IT" sz="1600" b="1" smtClean="0">
                <a:solidFill>
                  <a:srgbClr val="000000"/>
                </a:solidFill>
              </a:rPr>
              <a:t>antenna</a:t>
            </a:r>
            <a:r>
              <a:rPr lang="it-IT" altLang="it-IT" sz="1600" smtClean="0">
                <a:solidFill>
                  <a:srgbClr val="000000"/>
                </a:solidFill>
              </a:rPr>
              <a:t> per la cattura della luce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6516688" y="1557338"/>
            <a:ext cx="244951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Gli H</a:t>
            </a:r>
            <a:r>
              <a:rPr lang="it-IT" altLang="it-IT" sz="1600" baseline="30000" smtClean="0">
                <a:solidFill>
                  <a:srgbClr val="000000"/>
                </a:solidFill>
              </a:rPr>
              <a:t>+</a:t>
            </a:r>
            <a:r>
              <a:rPr lang="it-IT" altLang="it-IT" sz="1600" smtClean="0">
                <a:solidFill>
                  <a:srgbClr val="000000"/>
                </a:solidFill>
              </a:rPr>
              <a:t> accumulati nel lumen fuoriescono verso lo stroma attraverso l’</a:t>
            </a:r>
            <a:r>
              <a:rPr lang="it-IT" altLang="it-IT" sz="1600" b="1" smtClean="0">
                <a:solidFill>
                  <a:srgbClr val="000000"/>
                </a:solidFill>
              </a:rPr>
              <a:t>ATP-sintasi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58750" y="6402388"/>
            <a:ext cx="161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Raven et al. Mod.</a:t>
            </a:r>
          </a:p>
        </p:txBody>
      </p:sp>
    </p:spTree>
    <p:extLst>
      <p:ext uri="{BB962C8B-B14F-4D97-AF65-F5344CB8AC3E}">
        <p14:creationId xmlns:p14="http://schemas.microsoft.com/office/powerpoint/2010/main" val="26234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3D8F-0D58-43D7-8A8F-DEA654D092CC}" type="slidenum">
              <a:rPr lang="it-IT" altLang="it-IT">
                <a:solidFill>
                  <a:srgbClr val="000000"/>
                </a:solidFill>
              </a:rPr>
              <a:pPr/>
              <a:t>18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19113" y="423863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ATP &amp; NADPH rappresentano le due forme attraverso le quali l’energia ottenuta dalla luce può essere impiegata per organicare il carbonio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39750" y="2179638"/>
            <a:ext cx="8353425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FASE OSCURA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è dovuta all’attività di numerosi enzimi stromatici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(il primo enzima è la proteina più abbondante sulla Terra: ribulosio bisfosfato carbossilasi-ossigenasi = RuBisCO)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la serie di reazioni è detta Ciclo di Calvin-Benson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(coinvolge diversi zuccheri che vengono riarrangiati di reazione in reazione)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per ottenere una molecola di glucosio il ciclo deve essere percorso </a:t>
            </a:r>
            <a:r>
              <a:rPr lang="it-IT" altLang="it-IT" sz="2400" b="1" smtClean="0">
                <a:solidFill>
                  <a:srgbClr val="000000"/>
                </a:solidFill>
              </a:rPr>
              <a:t>6 volte</a:t>
            </a:r>
            <a:r>
              <a:rPr lang="it-IT" altLang="it-IT" sz="2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4500563" y="1700213"/>
            <a:ext cx="287337" cy="504825"/>
          </a:xfrm>
          <a:prstGeom prst="down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A7B-E11B-4E08-9E98-FAAF510DA2FD}" type="slidenum">
              <a:rPr lang="it-IT" altLang="it-IT">
                <a:solidFill>
                  <a:srgbClr val="000000"/>
                </a:solidFill>
              </a:rPr>
              <a:pPr/>
              <a:t>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68313" y="423863"/>
            <a:ext cx="815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L’attività fotosintetica comporta un progressivo aumento della concentrazione di zuccheri nel cloroplasto</a:t>
            </a:r>
          </a:p>
        </p:txBody>
      </p:sp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4284663" y="1412875"/>
            <a:ext cx="6477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39750" y="2324100"/>
            <a:ext cx="8124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Gli zuccheri sono osmoticamente attivi e richiamerebbero acqua all’interno del cloroplasto fino a farlo scoppiare</a:t>
            </a: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4284663" y="3213100"/>
            <a:ext cx="6477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84213" y="4167188"/>
            <a:ext cx="786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Il glucosio viene condensato in forma di amido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95288" y="5084763"/>
            <a:ext cx="8374062" cy="1401762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smtClean="0">
                <a:solidFill>
                  <a:srgbClr val="000000"/>
                </a:solidFill>
              </a:rPr>
              <a:t>I granuli di </a:t>
            </a:r>
            <a:r>
              <a:rPr lang="it-IT" altLang="it-IT" sz="2800" b="1" smtClean="0">
                <a:solidFill>
                  <a:srgbClr val="000000"/>
                </a:solidFill>
              </a:rPr>
              <a:t>AMIDO PRIMARIO</a:t>
            </a:r>
            <a:r>
              <a:rPr lang="it-IT" altLang="it-IT" sz="2800" smtClean="0">
                <a:solidFill>
                  <a:srgbClr val="000000"/>
                </a:solidFill>
              </a:rPr>
              <a:t> all’interno dello stroma del cloroplasto rappresentano il prodotto visibile della fotosintesi</a:t>
            </a:r>
          </a:p>
        </p:txBody>
      </p:sp>
    </p:spTree>
    <p:extLst>
      <p:ext uri="{BB962C8B-B14F-4D97-AF65-F5344CB8AC3E}">
        <p14:creationId xmlns:p14="http://schemas.microsoft.com/office/powerpoint/2010/main" val="9518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89F-8F5F-489C-B27D-849E5BD05182}" type="slidenum">
              <a:rPr lang="it-IT" altLang="it-IT">
                <a:solidFill>
                  <a:srgbClr val="000000"/>
                </a:solidFill>
              </a:rPr>
              <a:pPr/>
              <a:t>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it-IT" altLang="it-IT"/>
              <a:t>Plastidi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 marL="3175" indent="-3175" algn="ctr">
              <a:lnSpc>
                <a:spcPct val="120000"/>
              </a:lnSpc>
              <a:buFontTx/>
              <a:buNone/>
            </a:pPr>
            <a:r>
              <a:rPr lang="it-IT" altLang="it-IT" sz="2500"/>
              <a:t>Famiglia di organuli caratteristici delle cellule dei vegetali eucarioti autotrofi (alghe e piante terrestri).</a:t>
            </a:r>
          </a:p>
          <a:p>
            <a:pPr marL="3175" indent="-3175" algn="ctr">
              <a:lnSpc>
                <a:spcPct val="90000"/>
              </a:lnSpc>
              <a:buFontTx/>
              <a:buNone/>
            </a:pPr>
            <a:r>
              <a:rPr lang="it-IT" altLang="it-IT" sz="2000"/>
              <a:t>(mancano quindi nei procarioti e nei funghi)</a:t>
            </a:r>
          </a:p>
          <a:p>
            <a:pPr marL="3175" indent="-3175">
              <a:lnSpc>
                <a:spcPct val="90000"/>
              </a:lnSpc>
              <a:buFontTx/>
              <a:buNone/>
            </a:pPr>
            <a:endParaRPr lang="it-IT" altLang="it-IT" sz="2000"/>
          </a:p>
          <a:p>
            <a:pPr marL="3175" indent="-3175">
              <a:lnSpc>
                <a:spcPct val="90000"/>
              </a:lnSpc>
              <a:buFontTx/>
              <a:buNone/>
            </a:pPr>
            <a:r>
              <a:rPr lang="it-IT" altLang="it-IT" sz="2500"/>
              <a:t>Caratteristiche comuni:</a:t>
            </a:r>
          </a:p>
          <a:p>
            <a:pPr marL="3175" indent="-3175">
              <a:lnSpc>
                <a:spcPct val="90000"/>
              </a:lnSpc>
              <a:buFontTx/>
              <a:buNone/>
            </a:pPr>
            <a:endParaRPr lang="it-IT" altLang="it-IT" sz="2500"/>
          </a:p>
          <a:p>
            <a:pPr marL="1098550" lvl="1">
              <a:lnSpc>
                <a:spcPct val="90000"/>
              </a:lnSpc>
              <a:buFontTx/>
              <a:buChar char="•"/>
            </a:pPr>
            <a:r>
              <a:rPr lang="it-IT" altLang="it-IT" sz="2400"/>
              <a:t>doppio involucro membranario </a:t>
            </a:r>
          </a:p>
          <a:p>
            <a:pPr marL="1098550" lvl="1">
              <a:lnSpc>
                <a:spcPct val="90000"/>
              </a:lnSpc>
              <a:buFontTx/>
              <a:buChar char="•"/>
            </a:pPr>
            <a:r>
              <a:rPr lang="it-IT" altLang="it-IT" sz="2400"/>
              <a:t>DNA circolare</a:t>
            </a:r>
          </a:p>
          <a:p>
            <a:pPr marL="1098550" lvl="1">
              <a:lnSpc>
                <a:spcPct val="90000"/>
              </a:lnSpc>
              <a:buFontTx/>
              <a:buChar char="•"/>
            </a:pPr>
            <a:r>
              <a:rPr lang="it-IT" altLang="it-IT" sz="2400"/>
              <a:t>apparato per la trascrizione e la sintesi proteica (ribosomi 70S)</a:t>
            </a:r>
          </a:p>
          <a:p>
            <a:pPr marL="1098550" lvl="1">
              <a:lnSpc>
                <a:spcPct val="90000"/>
              </a:lnSpc>
              <a:buFontTx/>
              <a:buChar char="•"/>
            </a:pPr>
            <a:r>
              <a:rPr lang="it-IT" altLang="it-IT" sz="2400"/>
              <a:t>capacità di replicazione autonoma: i plastidi derivano da altri plastidi preesistenti </a:t>
            </a:r>
          </a:p>
          <a:p>
            <a:pPr marL="1098550" lvl="1">
              <a:lnSpc>
                <a:spcPct val="90000"/>
              </a:lnSpc>
              <a:buFontTx/>
              <a:buNone/>
            </a:pPr>
            <a:r>
              <a:rPr lang="it-IT" altLang="it-IT" sz="2400"/>
              <a:t>	(non sono prodotti </a:t>
            </a:r>
            <a:r>
              <a:rPr lang="it-IT" altLang="it-IT" sz="2400" i="1"/>
              <a:t>ex novo</a:t>
            </a:r>
            <a:r>
              <a:rPr lang="it-IT" altLang="it-IT" sz="2400"/>
              <a:t>)</a:t>
            </a:r>
            <a:endParaRPr lang="it-IT" altLang="it-IT" sz="2000"/>
          </a:p>
        </p:txBody>
      </p:sp>
    </p:spTree>
    <p:extLst>
      <p:ext uri="{BB962C8B-B14F-4D97-AF65-F5344CB8AC3E}">
        <p14:creationId xmlns:p14="http://schemas.microsoft.com/office/powerpoint/2010/main" val="40486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C36E-C8F6-44DB-BA08-8625DF49C185}" type="slidenum">
              <a:rPr lang="it-IT" altLang="it-IT">
                <a:solidFill>
                  <a:srgbClr val="000000"/>
                </a:solidFill>
              </a:rPr>
              <a:pPr/>
              <a:t>20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dirty="0" smtClean="0"/>
              <a:t> </a:t>
            </a:r>
            <a:r>
              <a:rPr lang="it-IT" altLang="it-IT" dirty="0"/>
              <a:t>Plastidi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it-IT" altLang="it-IT"/>
              <a:t> Amiloplasti e amido</a:t>
            </a:r>
          </a:p>
          <a:p>
            <a:pPr>
              <a:buFontTx/>
              <a:buChar char="•"/>
            </a:pPr>
            <a:r>
              <a:rPr lang="it-IT" altLang="it-IT"/>
              <a:t> Cromoplasti</a:t>
            </a:r>
          </a:p>
          <a:p>
            <a:pPr>
              <a:buFontTx/>
              <a:buChar char="•"/>
            </a:pPr>
            <a:r>
              <a:rPr lang="it-IT" altLang="it-IT"/>
              <a:t> Differenziamento dei plastidi</a:t>
            </a:r>
          </a:p>
        </p:txBody>
      </p:sp>
    </p:spTree>
    <p:extLst>
      <p:ext uri="{BB962C8B-B14F-4D97-AF65-F5344CB8AC3E}">
        <p14:creationId xmlns:p14="http://schemas.microsoft.com/office/powerpoint/2010/main" val="40640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60DF-778D-41D7-8C84-688F098F3EB2}" type="slidenum">
              <a:rPr lang="it-IT" altLang="it-IT">
                <a:solidFill>
                  <a:srgbClr val="000000"/>
                </a:solidFill>
              </a:rPr>
              <a:pPr/>
              <a:t>21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50825" y="279400"/>
            <a:ext cx="85883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Dall’attività fotosintetica la pianta ricava tutti gli scheletri carboniosi che userà: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come elementi strutturali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come riserva di energia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03213" y="2349500"/>
            <a:ext cx="8229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La riserva energetica più frequente nelle piante superiori è l’</a:t>
            </a:r>
            <a:r>
              <a:rPr lang="it-IT" altLang="it-IT" sz="2400" b="1" smtClean="0">
                <a:solidFill>
                  <a:srgbClr val="000000"/>
                </a:solidFill>
              </a:rPr>
              <a:t>AMIDO</a:t>
            </a:r>
            <a:r>
              <a:rPr lang="it-IT" altLang="it-IT" sz="2400" smtClean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nelle radici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nei fusti, anche specializzati per la riserva (es. tuberi di patata)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nei semi (es. frumento, fagiolo)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in alcuni frutti (es. banana)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Questi organi non sono fotosintetici, ma accumulano amido grazie alla fotosintesi che è avvenuta nelle foglie.</a:t>
            </a:r>
          </a:p>
        </p:txBody>
      </p:sp>
    </p:spTree>
    <p:extLst>
      <p:ext uri="{BB962C8B-B14F-4D97-AF65-F5344CB8AC3E}">
        <p14:creationId xmlns:p14="http://schemas.microsoft.com/office/powerpoint/2010/main" val="2034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DF81-0DEF-4327-8255-9C6924DDD959}" type="slidenum">
              <a:rPr lang="it-IT" altLang="it-IT">
                <a:solidFill>
                  <a:srgbClr val="000000"/>
                </a:solidFill>
              </a:rPr>
              <a:pPr/>
              <a:t>22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76238" y="279400"/>
            <a:ext cx="837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smtClean="0">
                <a:solidFill>
                  <a:srgbClr val="000000"/>
                </a:solidFill>
              </a:rPr>
              <a:t>LEUCOPLASTI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547813" y="1125538"/>
            <a:ext cx="61071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incolori (assenza dei pigmenti fotosintetici)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non svolgono la fotosintesi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metabolicamente attivi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specializzati nella </a:t>
            </a:r>
            <a:r>
              <a:rPr lang="it-IT" altLang="it-IT" sz="2400" i="1" smtClean="0">
                <a:solidFill>
                  <a:srgbClr val="000000"/>
                </a:solidFill>
              </a:rPr>
              <a:t>funzione di riserva</a:t>
            </a: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H="1">
            <a:off x="2268538" y="2636838"/>
            <a:ext cx="2951162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1023938" y="3932238"/>
            <a:ext cx="2257425" cy="8318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Amido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AMILOPLASTI</a:t>
            </a:r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5292725" y="2636838"/>
            <a:ext cx="358775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003800" y="3860800"/>
            <a:ext cx="1712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Lipidi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Lipidoplasti</a:t>
            </a:r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5364163" y="2636838"/>
            <a:ext cx="16557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6877050" y="3644900"/>
            <a:ext cx="2033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Proteine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Proteinoplasti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4984750" y="4724400"/>
            <a:ext cx="3979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smtClean="0">
                <a:solidFill>
                  <a:srgbClr val="000000"/>
                </a:solidFill>
              </a:rPr>
              <a:t>La riserva lipida e proteica nei plastidi non è la norma nelle piante, ma piuttosto l’eccezione. 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231775" y="6092825"/>
            <a:ext cx="8732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Ai leucoplasti appartengono anche plastidi incolori nei quali hanno luogo particolari attività metaboliche, come la sintesi dei terpeni.</a:t>
            </a:r>
          </a:p>
        </p:txBody>
      </p:sp>
    </p:spTree>
    <p:extLst>
      <p:ext uri="{BB962C8B-B14F-4D97-AF65-F5344CB8AC3E}">
        <p14:creationId xmlns:p14="http://schemas.microsoft.com/office/powerpoint/2010/main" val="8334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893-D046-49E3-9E8F-577230876170}" type="slidenum">
              <a:rPr lang="it-IT" altLang="it-IT">
                <a:solidFill>
                  <a:srgbClr val="000000"/>
                </a:solidFill>
              </a:rPr>
              <a:pPr/>
              <a:t>23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248025" y="309563"/>
            <a:ext cx="269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smtClean="0">
                <a:solidFill>
                  <a:srgbClr val="000000"/>
                </a:solidFill>
              </a:rPr>
              <a:t>AMILOPLASTO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92138" y="1162050"/>
            <a:ext cx="75295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(quasi) privo del sistema tilacoidale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lo stroma è quasi completamente occupato da amido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attivo metabolismo</a:t>
            </a:r>
          </a:p>
        </p:txBody>
      </p:sp>
      <p:grpSp>
        <p:nvGrpSpPr>
          <p:cNvPr id="122892" name="Group 12"/>
          <p:cNvGrpSpPr>
            <a:grpSpLocks/>
          </p:cNvGrpSpPr>
          <p:nvPr/>
        </p:nvGrpSpPr>
        <p:grpSpPr bwMode="auto">
          <a:xfrm>
            <a:off x="827088" y="2176463"/>
            <a:ext cx="7489825" cy="4205287"/>
            <a:chOff x="521" y="1371"/>
            <a:chExt cx="4718" cy="2649"/>
          </a:xfrm>
        </p:grpSpPr>
        <p:pic>
          <p:nvPicPr>
            <p:cNvPr id="122888" name="Picture 8" descr="6 amiloplasto"/>
            <p:cNvPicPr>
              <a:picLocks noChangeAspect="1" noChangeArrowheads="1"/>
            </p:cNvPicPr>
            <p:nvPr/>
          </p:nvPicPr>
          <p:blipFill>
            <a:blip r:embed="rId2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45" b="24542"/>
            <a:stretch>
              <a:fillRect/>
            </a:stretch>
          </p:blipFill>
          <p:spPr bwMode="auto">
            <a:xfrm>
              <a:off x="521" y="1842"/>
              <a:ext cx="1893" cy="1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889" name="Picture 9" descr="6 amilo e crom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29" t="51524" r="3981" b="813"/>
            <a:stretch>
              <a:fillRect/>
            </a:stretch>
          </p:blipFill>
          <p:spPr bwMode="auto">
            <a:xfrm>
              <a:off x="2889" y="1371"/>
              <a:ext cx="2350" cy="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891" name="Rectangle 11"/>
            <p:cNvSpPr>
              <a:spLocks noChangeArrowheads="1"/>
            </p:cNvSpPr>
            <p:nvPr/>
          </p:nvSpPr>
          <p:spPr bwMode="auto">
            <a:xfrm>
              <a:off x="2835" y="3657"/>
              <a:ext cx="499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6496050" y="6473825"/>
            <a:ext cx="969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Nultsch.</a:t>
            </a:r>
          </a:p>
        </p:txBody>
      </p:sp>
    </p:spTree>
    <p:extLst>
      <p:ext uri="{BB962C8B-B14F-4D97-AF65-F5344CB8AC3E}">
        <p14:creationId xmlns:p14="http://schemas.microsoft.com/office/powerpoint/2010/main" val="27520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E28E-CAE6-46A9-BDCE-700376EEBA93}" type="slidenum">
              <a:rPr lang="it-IT" altLang="it-IT">
                <a:solidFill>
                  <a:srgbClr val="000000"/>
                </a:solidFill>
              </a:rPr>
              <a:pPr/>
              <a:t>24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47675" y="279400"/>
            <a:ext cx="6527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AMIDO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Polimero dell’</a:t>
            </a:r>
            <a:r>
              <a:rPr lang="el-GR" altLang="it-IT" sz="2400" b="1" smtClean="0">
                <a:solidFill>
                  <a:srgbClr val="000000"/>
                </a:solidFill>
                <a:cs typeface="Arial" charset="0"/>
              </a:rPr>
              <a:t>α</a:t>
            </a:r>
            <a:r>
              <a:rPr lang="it-IT" altLang="it-IT" sz="2400" b="1" smtClean="0">
                <a:solidFill>
                  <a:srgbClr val="000000"/>
                </a:solidFill>
                <a:cs typeface="Arial" charset="0"/>
              </a:rPr>
              <a:t>-glucosio</a:t>
            </a:r>
            <a:r>
              <a:rPr lang="it-IT" altLang="it-IT" sz="2400" smtClean="0">
                <a:solidFill>
                  <a:srgbClr val="000000"/>
                </a:solidFill>
                <a:cs typeface="Arial" charset="0"/>
              </a:rPr>
              <a:t>:    legami </a:t>
            </a:r>
            <a:r>
              <a:rPr lang="el-GR" altLang="it-IT" sz="2400" smtClean="0">
                <a:solidFill>
                  <a:srgbClr val="000000"/>
                </a:solidFill>
              </a:rPr>
              <a:t>α</a:t>
            </a:r>
            <a:r>
              <a:rPr lang="it-IT" altLang="it-IT" sz="2400" smtClean="0">
                <a:solidFill>
                  <a:srgbClr val="000000"/>
                </a:solidFill>
              </a:rPr>
              <a:t>-(1,4)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				ramificazioni </a:t>
            </a:r>
            <a:r>
              <a:rPr lang="el-GR" altLang="it-IT" sz="2400" smtClean="0">
                <a:solidFill>
                  <a:srgbClr val="000000"/>
                </a:solidFill>
              </a:rPr>
              <a:t>α</a:t>
            </a:r>
            <a:r>
              <a:rPr lang="it-IT" altLang="it-IT" sz="2400" smtClean="0">
                <a:solidFill>
                  <a:srgbClr val="000000"/>
                </a:solidFill>
              </a:rPr>
              <a:t>-(1,6)</a:t>
            </a:r>
            <a:endParaRPr lang="el-GR" altLang="it-IT" sz="2400" smtClean="0">
              <a:solidFill>
                <a:srgbClr val="000000"/>
              </a:solidFill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468313" y="2060575"/>
            <a:ext cx="7632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Il legame di tipo </a:t>
            </a:r>
            <a:r>
              <a:rPr lang="el-GR" altLang="it-IT" sz="2400" smtClean="0">
                <a:solidFill>
                  <a:srgbClr val="000000"/>
                </a:solidFill>
              </a:rPr>
              <a:t>α</a:t>
            </a:r>
            <a:r>
              <a:rPr lang="it-IT" altLang="it-IT" sz="2400" smtClean="0">
                <a:solidFill>
                  <a:srgbClr val="000000"/>
                </a:solidFill>
              </a:rPr>
              <a:t> impone alla catena di glucosio una curvatura (angolo di legame tra due residui successivi di glucosio) per cui la molecola si ripiega a elica.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Colorazione con liquido di Lugol (blue-violetto).</a:t>
            </a:r>
          </a:p>
        </p:txBody>
      </p:sp>
      <p:grpSp>
        <p:nvGrpSpPr>
          <p:cNvPr id="123928" name="Group 24"/>
          <p:cNvGrpSpPr>
            <a:grpSpLocks/>
          </p:cNvGrpSpPr>
          <p:nvPr/>
        </p:nvGrpSpPr>
        <p:grpSpPr bwMode="auto">
          <a:xfrm>
            <a:off x="1619250" y="3789363"/>
            <a:ext cx="5978525" cy="2862262"/>
            <a:chOff x="1111" y="2387"/>
            <a:chExt cx="3766" cy="1803"/>
          </a:xfrm>
        </p:grpSpPr>
        <p:pic>
          <p:nvPicPr>
            <p:cNvPr id="123920" name="Picture 16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7"/>
            <a:stretch>
              <a:fillRect/>
            </a:stretch>
          </p:blipFill>
          <p:spPr bwMode="auto">
            <a:xfrm>
              <a:off x="1157" y="2387"/>
              <a:ext cx="3356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921" name="Text Box 17"/>
            <p:cNvSpPr txBox="1">
              <a:spLocks noChangeArrowheads="1"/>
            </p:cNvSpPr>
            <p:nvPr/>
          </p:nvSpPr>
          <p:spPr bwMode="auto">
            <a:xfrm>
              <a:off x="1111" y="3657"/>
              <a:ext cx="121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200" smtClean="0">
                  <a:solidFill>
                    <a:srgbClr val="000000"/>
                  </a:solidFill>
                </a:rPr>
                <a:t>legame </a:t>
              </a:r>
              <a:r>
                <a:rPr lang="el-GR" altLang="it-IT" sz="2200" smtClean="0">
                  <a:solidFill>
                    <a:srgbClr val="000000"/>
                  </a:solidFill>
                  <a:cs typeface="Arial" charset="0"/>
                </a:rPr>
                <a:t>α</a:t>
              </a:r>
              <a:r>
                <a:rPr lang="it-IT" altLang="it-IT" sz="2200" smtClean="0">
                  <a:solidFill>
                    <a:srgbClr val="000000"/>
                  </a:solidFill>
                  <a:cs typeface="Arial" charset="0"/>
                </a:rPr>
                <a:t>(1-4)</a:t>
              </a:r>
              <a:endParaRPr lang="el-GR" altLang="it-IT" sz="22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922" name="Text Box 18"/>
            <p:cNvSpPr txBox="1">
              <a:spLocks noChangeArrowheads="1"/>
            </p:cNvSpPr>
            <p:nvPr/>
          </p:nvSpPr>
          <p:spPr bwMode="auto">
            <a:xfrm>
              <a:off x="1383" y="2571"/>
              <a:ext cx="121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200" smtClean="0">
                  <a:solidFill>
                    <a:srgbClr val="000000"/>
                  </a:solidFill>
                </a:rPr>
                <a:t>legame </a:t>
              </a:r>
              <a:r>
                <a:rPr lang="el-GR" altLang="it-IT" sz="2200" smtClean="0">
                  <a:solidFill>
                    <a:srgbClr val="000000"/>
                  </a:solidFill>
                  <a:cs typeface="Arial" charset="0"/>
                </a:rPr>
                <a:t>α</a:t>
              </a:r>
              <a:r>
                <a:rPr lang="it-IT" altLang="it-IT" sz="2200" smtClean="0">
                  <a:solidFill>
                    <a:srgbClr val="000000"/>
                  </a:solidFill>
                  <a:cs typeface="Arial" charset="0"/>
                </a:rPr>
                <a:t>(1-6)</a:t>
              </a:r>
              <a:endParaRPr lang="el-GR" altLang="it-IT" sz="22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923" name="AutoShape 19"/>
            <p:cNvSpPr>
              <a:spLocks noChangeArrowheads="1"/>
            </p:cNvSpPr>
            <p:nvPr/>
          </p:nvSpPr>
          <p:spPr bwMode="auto">
            <a:xfrm>
              <a:off x="1655" y="3385"/>
              <a:ext cx="215" cy="317"/>
            </a:xfrm>
            <a:prstGeom prst="upArrow">
              <a:avLst>
                <a:gd name="adj1" fmla="val 50000"/>
                <a:gd name="adj2" fmla="val 368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3925" name="AutoShape 21"/>
            <p:cNvSpPr>
              <a:spLocks noChangeArrowheads="1"/>
            </p:cNvSpPr>
            <p:nvPr/>
          </p:nvSpPr>
          <p:spPr bwMode="auto">
            <a:xfrm rot="7347017" flipV="1">
              <a:off x="2744" y="2387"/>
              <a:ext cx="272" cy="599"/>
            </a:xfrm>
            <a:prstGeom prst="curvedRightArrow">
              <a:avLst>
                <a:gd name="adj1" fmla="val 44044"/>
                <a:gd name="adj2" fmla="val 88088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3926" name="Rectangle 22"/>
            <p:cNvSpPr>
              <a:spLocks noChangeArrowheads="1"/>
            </p:cNvSpPr>
            <p:nvPr/>
          </p:nvSpPr>
          <p:spPr bwMode="auto">
            <a:xfrm rot="2207142">
              <a:off x="3442" y="3425"/>
              <a:ext cx="998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3927" name="Text Box 23"/>
            <p:cNvSpPr txBox="1">
              <a:spLocks noChangeArrowheads="1"/>
            </p:cNvSpPr>
            <p:nvPr/>
          </p:nvSpPr>
          <p:spPr bwMode="auto">
            <a:xfrm>
              <a:off x="4105" y="3158"/>
              <a:ext cx="7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200" smtClean="0">
                  <a:solidFill>
                    <a:srgbClr val="000000"/>
                  </a:solidFill>
                </a:rPr>
                <a:t>maltosio</a:t>
              </a:r>
            </a:p>
          </p:txBody>
        </p:sp>
      </p:grp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231775" y="6402388"/>
            <a:ext cx="125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Gerola, mod</a:t>
            </a:r>
          </a:p>
        </p:txBody>
      </p:sp>
    </p:spTree>
    <p:extLst>
      <p:ext uri="{BB962C8B-B14F-4D97-AF65-F5344CB8AC3E}">
        <p14:creationId xmlns:p14="http://schemas.microsoft.com/office/powerpoint/2010/main" val="12047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4D30-B452-4C76-88C8-8F2C9A6E5439}" type="slidenum">
              <a:rPr lang="it-IT" altLang="it-IT">
                <a:solidFill>
                  <a:srgbClr val="000000"/>
                </a:solidFill>
              </a:rPr>
              <a:pPr/>
              <a:t>25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272388" name="Picture 4" descr="am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" b="5386"/>
          <a:stretch>
            <a:fillRect/>
          </a:stretch>
        </p:blipFill>
        <p:spPr bwMode="auto">
          <a:xfrm>
            <a:off x="1979613" y="188913"/>
            <a:ext cx="5148262" cy="486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827088" y="4797425"/>
            <a:ext cx="35067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000000"/>
                </a:solidFill>
              </a:rPr>
              <a:t>Amilosio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0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smtClean="0">
                <a:solidFill>
                  <a:srgbClr val="000000"/>
                </a:solidFill>
              </a:rPr>
              <a:t> 200-2000 residui di glucosio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smtClean="0">
                <a:solidFill>
                  <a:srgbClr val="000000"/>
                </a:solidFill>
              </a:rPr>
              <a:t> Catena lineare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smtClean="0">
                <a:solidFill>
                  <a:srgbClr val="000000"/>
                </a:solidFill>
              </a:rPr>
              <a:t> 20-30%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716463" y="4937125"/>
            <a:ext cx="37893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000000"/>
                </a:solidFill>
              </a:rPr>
              <a:t>Amilopectina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0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smtClean="0">
                <a:solidFill>
                  <a:srgbClr val="000000"/>
                </a:solidFill>
              </a:rPr>
              <a:t> 2000-20000 residui di glucosio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smtClean="0">
                <a:solidFill>
                  <a:srgbClr val="000000"/>
                </a:solidFill>
              </a:rPr>
              <a:t> Catena ramificata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smtClean="0">
                <a:solidFill>
                  <a:srgbClr val="000000"/>
                </a:solidFill>
              </a:rPr>
              <a:t> 70-80%</a:t>
            </a:r>
          </a:p>
        </p:txBody>
      </p:sp>
      <p:sp>
        <p:nvSpPr>
          <p:cNvPr id="272391" name="Oval 7"/>
          <p:cNvSpPr>
            <a:spLocks noChangeArrowheads="1"/>
          </p:cNvSpPr>
          <p:nvPr/>
        </p:nvSpPr>
        <p:spPr bwMode="auto">
          <a:xfrm>
            <a:off x="5724525" y="1773238"/>
            <a:ext cx="431800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5940425" y="260350"/>
            <a:ext cx="28082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smtClean="0">
                <a:solidFill>
                  <a:srgbClr val="000000"/>
                </a:solidFill>
              </a:rPr>
              <a:t>Ramificazione:  </a:t>
            </a:r>
            <a:r>
              <a:rPr lang="it-IT" altLang="it-IT" sz="2000" smtClean="0">
                <a:solidFill>
                  <a:srgbClr val="000000"/>
                </a:solidFill>
                <a:sym typeface="Symbol" pitchFamily="18" charset="2"/>
              </a:rPr>
              <a:t>-1,6</a:t>
            </a:r>
          </a:p>
        </p:txBody>
      </p:sp>
      <p:cxnSp>
        <p:nvCxnSpPr>
          <p:cNvPr id="272393" name="AutoShape 9"/>
          <p:cNvCxnSpPr>
            <a:cxnSpLocks noChangeShapeType="1"/>
            <a:stCxn id="272391" idx="0"/>
            <a:endCxn id="272392" idx="2"/>
          </p:cNvCxnSpPr>
          <p:nvPr/>
        </p:nvCxnSpPr>
        <p:spPr bwMode="auto">
          <a:xfrm flipV="1">
            <a:off x="5940425" y="666750"/>
            <a:ext cx="1404938" cy="1092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394" name="Oval 10"/>
          <p:cNvSpPr>
            <a:spLocks noChangeArrowheads="1"/>
          </p:cNvSpPr>
          <p:nvPr/>
        </p:nvSpPr>
        <p:spPr bwMode="auto">
          <a:xfrm>
            <a:off x="2411413" y="1844675"/>
            <a:ext cx="431800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539750" y="692150"/>
            <a:ext cx="19891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smtClean="0">
                <a:solidFill>
                  <a:srgbClr val="000000"/>
                </a:solidFill>
              </a:rPr>
              <a:t>Legame:  </a:t>
            </a:r>
            <a:r>
              <a:rPr lang="it-IT" altLang="it-IT" sz="2000" smtClean="0">
                <a:solidFill>
                  <a:srgbClr val="000000"/>
                </a:solidFill>
                <a:sym typeface="Symbol" pitchFamily="18" charset="2"/>
              </a:rPr>
              <a:t>-1,4</a:t>
            </a:r>
          </a:p>
        </p:txBody>
      </p:sp>
      <p:cxnSp>
        <p:nvCxnSpPr>
          <p:cNvPr id="272396" name="AutoShape 12"/>
          <p:cNvCxnSpPr>
            <a:cxnSpLocks noChangeShapeType="1"/>
            <a:stCxn id="272394" idx="0"/>
            <a:endCxn id="272395" idx="2"/>
          </p:cNvCxnSpPr>
          <p:nvPr/>
        </p:nvCxnSpPr>
        <p:spPr bwMode="auto">
          <a:xfrm flipH="1" flipV="1">
            <a:off x="1535113" y="1098550"/>
            <a:ext cx="1092200" cy="73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231775" y="6467475"/>
            <a:ext cx="135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Nultsch, mod.</a:t>
            </a:r>
          </a:p>
        </p:txBody>
      </p:sp>
    </p:spTree>
    <p:extLst>
      <p:ext uri="{BB962C8B-B14F-4D97-AF65-F5344CB8AC3E}">
        <p14:creationId xmlns:p14="http://schemas.microsoft.com/office/powerpoint/2010/main" val="1910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708E-F46E-4723-BF9B-98369C61344D}" type="slidenum">
              <a:rPr lang="it-IT" altLang="it-IT">
                <a:solidFill>
                  <a:srgbClr val="000000"/>
                </a:solidFill>
              </a:rPr>
              <a:pPr/>
              <a:t>26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500563" y="627063"/>
            <a:ext cx="3863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1. Produzione di zuccheri 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formazione amido primario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4500563" y="1851025"/>
            <a:ext cx="45354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2. Idrolisi amido primario 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formazione di saccarosio (glucosio + fruttosio)</a:t>
            </a: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4500563" y="3219450"/>
            <a:ext cx="3946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3. Trasporto del saccarosio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agli organi di riserva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4572000" y="5492750"/>
            <a:ext cx="425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4. Sintesi di amido secondario</a:t>
            </a:r>
          </a:p>
        </p:txBody>
      </p:sp>
      <p:grpSp>
        <p:nvGrpSpPr>
          <p:cNvPr id="124999" name="Group 71"/>
          <p:cNvGrpSpPr>
            <a:grpSpLocks/>
          </p:cNvGrpSpPr>
          <p:nvPr/>
        </p:nvGrpSpPr>
        <p:grpSpPr bwMode="auto">
          <a:xfrm>
            <a:off x="34925" y="12700"/>
            <a:ext cx="4500563" cy="6656388"/>
            <a:chOff x="22" y="8"/>
            <a:chExt cx="2835" cy="4193"/>
          </a:xfrm>
        </p:grpSpPr>
        <p:sp>
          <p:nvSpPr>
            <p:cNvPr id="124998" name="Freeform 70"/>
            <p:cNvSpPr>
              <a:spLocks/>
            </p:cNvSpPr>
            <p:nvPr/>
          </p:nvSpPr>
          <p:spPr bwMode="auto">
            <a:xfrm>
              <a:off x="1338" y="8"/>
              <a:ext cx="1497" cy="2993"/>
            </a:xfrm>
            <a:custGeom>
              <a:avLst/>
              <a:gdLst>
                <a:gd name="T0" fmla="*/ 91 w 1497"/>
                <a:gd name="T1" fmla="*/ 2948 h 2993"/>
                <a:gd name="T2" fmla="*/ 1497 w 1497"/>
                <a:gd name="T3" fmla="*/ 2948 h 2993"/>
                <a:gd name="T4" fmla="*/ 1497 w 1497"/>
                <a:gd name="T5" fmla="*/ 1859 h 2993"/>
                <a:gd name="T6" fmla="*/ 0 w 1497"/>
                <a:gd name="T7" fmla="*/ 0 h 2993"/>
                <a:gd name="T8" fmla="*/ 0 w 1497"/>
                <a:gd name="T9" fmla="*/ 2993 h 2993"/>
                <a:gd name="T10" fmla="*/ 227 w 1497"/>
                <a:gd name="T11" fmla="*/ 2948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7" h="2993">
                  <a:moveTo>
                    <a:pt x="91" y="2948"/>
                  </a:moveTo>
                  <a:lnTo>
                    <a:pt x="1497" y="2948"/>
                  </a:lnTo>
                  <a:lnTo>
                    <a:pt x="1497" y="1859"/>
                  </a:lnTo>
                  <a:lnTo>
                    <a:pt x="0" y="0"/>
                  </a:lnTo>
                  <a:lnTo>
                    <a:pt x="0" y="2993"/>
                  </a:lnTo>
                  <a:lnTo>
                    <a:pt x="227" y="2948"/>
                  </a:lnTo>
                </a:path>
              </a:pathLst>
            </a:custGeom>
            <a:solidFill>
              <a:srgbClr val="000099">
                <a:alpha val="5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42" name="Freeform 14"/>
            <p:cNvSpPr>
              <a:spLocks/>
            </p:cNvSpPr>
            <p:nvPr/>
          </p:nvSpPr>
          <p:spPr bwMode="auto">
            <a:xfrm>
              <a:off x="1414" y="307"/>
              <a:ext cx="1082" cy="1044"/>
            </a:xfrm>
            <a:custGeom>
              <a:avLst/>
              <a:gdLst>
                <a:gd name="T0" fmla="*/ 0 w 952"/>
                <a:gd name="T1" fmla="*/ 680 h 752"/>
                <a:gd name="T2" fmla="*/ 40 w 952"/>
                <a:gd name="T3" fmla="*/ 456 h 752"/>
                <a:gd name="T4" fmla="*/ 136 w 952"/>
                <a:gd name="T5" fmla="*/ 352 h 752"/>
                <a:gd name="T6" fmla="*/ 160 w 952"/>
                <a:gd name="T7" fmla="*/ 328 h 752"/>
                <a:gd name="T8" fmla="*/ 512 w 952"/>
                <a:gd name="T9" fmla="*/ 256 h 752"/>
                <a:gd name="T10" fmla="*/ 608 w 952"/>
                <a:gd name="T11" fmla="*/ 224 h 752"/>
                <a:gd name="T12" fmla="*/ 672 w 952"/>
                <a:gd name="T13" fmla="*/ 192 h 752"/>
                <a:gd name="T14" fmla="*/ 784 w 952"/>
                <a:gd name="T15" fmla="*/ 128 h 752"/>
                <a:gd name="T16" fmla="*/ 872 w 952"/>
                <a:gd name="T17" fmla="*/ 48 h 752"/>
                <a:gd name="T18" fmla="*/ 896 w 952"/>
                <a:gd name="T19" fmla="*/ 24 h 752"/>
                <a:gd name="T20" fmla="*/ 920 w 952"/>
                <a:gd name="T21" fmla="*/ 0 h 752"/>
                <a:gd name="T22" fmla="*/ 912 w 952"/>
                <a:gd name="T23" fmla="*/ 304 h 752"/>
                <a:gd name="T24" fmla="*/ 824 w 952"/>
                <a:gd name="T25" fmla="*/ 488 h 752"/>
                <a:gd name="T26" fmla="*/ 752 w 952"/>
                <a:gd name="T27" fmla="*/ 568 h 752"/>
                <a:gd name="T28" fmla="*/ 40 w 952"/>
                <a:gd name="T29" fmla="*/ 688 h 752"/>
                <a:gd name="T30" fmla="*/ 24 w 952"/>
                <a:gd name="T31" fmla="*/ 720 h 752"/>
                <a:gd name="T32" fmla="*/ 16 w 952"/>
                <a:gd name="T33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2" h="752">
                  <a:moveTo>
                    <a:pt x="0" y="680"/>
                  </a:moveTo>
                  <a:cubicBezTo>
                    <a:pt x="36" y="608"/>
                    <a:pt x="17" y="531"/>
                    <a:pt x="40" y="456"/>
                  </a:cubicBezTo>
                  <a:cubicBezTo>
                    <a:pt x="56" y="403"/>
                    <a:pt x="96" y="381"/>
                    <a:pt x="136" y="352"/>
                  </a:cubicBezTo>
                  <a:cubicBezTo>
                    <a:pt x="145" y="345"/>
                    <a:pt x="149" y="332"/>
                    <a:pt x="160" y="328"/>
                  </a:cubicBezTo>
                  <a:cubicBezTo>
                    <a:pt x="268" y="291"/>
                    <a:pt x="399" y="270"/>
                    <a:pt x="512" y="256"/>
                  </a:cubicBezTo>
                  <a:cubicBezTo>
                    <a:pt x="564" y="230"/>
                    <a:pt x="532" y="243"/>
                    <a:pt x="608" y="224"/>
                  </a:cubicBezTo>
                  <a:cubicBezTo>
                    <a:pt x="631" y="218"/>
                    <a:pt x="649" y="198"/>
                    <a:pt x="672" y="192"/>
                  </a:cubicBezTo>
                  <a:cubicBezTo>
                    <a:pt x="720" y="180"/>
                    <a:pt x="747" y="160"/>
                    <a:pt x="784" y="128"/>
                  </a:cubicBezTo>
                  <a:cubicBezTo>
                    <a:pt x="876" y="47"/>
                    <a:pt x="766" y="154"/>
                    <a:pt x="872" y="48"/>
                  </a:cubicBezTo>
                  <a:cubicBezTo>
                    <a:pt x="880" y="40"/>
                    <a:pt x="888" y="32"/>
                    <a:pt x="896" y="24"/>
                  </a:cubicBezTo>
                  <a:cubicBezTo>
                    <a:pt x="904" y="16"/>
                    <a:pt x="920" y="0"/>
                    <a:pt x="920" y="0"/>
                  </a:cubicBezTo>
                  <a:cubicBezTo>
                    <a:pt x="952" y="97"/>
                    <a:pt x="944" y="207"/>
                    <a:pt x="912" y="304"/>
                  </a:cubicBezTo>
                  <a:cubicBezTo>
                    <a:pt x="902" y="371"/>
                    <a:pt x="873" y="439"/>
                    <a:pt x="824" y="488"/>
                  </a:cubicBezTo>
                  <a:cubicBezTo>
                    <a:pt x="812" y="535"/>
                    <a:pt x="793" y="543"/>
                    <a:pt x="752" y="568"/>
                  </a:cubicBezTo>
                  <a:cubicBezTo>
                    <a:pt x="607" y="750"/>
                    <a:pt x="166" y="684"/>
                    <a:pt x="40" y="688"/>
                  </a:cubicBezTo>
                  <a:cubicBezTo>
                    <a:pt x="35" y="699"/>
                    <a:pt x="28" y="709"/>
                    <a:pt x="24" y="720"/>
                  </a:cubicBezTo>
                  <a:cubicBezTo>
                    <a:pt x="20" y="730"/>
                    <a:pt x="16" y="752"/>
                    <a:pt x="16" y="752"/>
                  </a:cubicBezTo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45" name="Freeform 17"/>
            <p:cNvSpPr>
              <a:spLocks/>
            </p:cNvSpPr>
            <p:nvPr/>
          </p:nvSpPr>
          <p:spPr bwMode="auto">
            <a:xfrm rot="-752413">
              <a:off x="83" y="752"/>
              <a:ext cx="1103" cy="1122"/>
            </a:xfrm>
            <a:custGeom>
              <a:avLst/>
              <a:gdLst>
                <a:gd name="T0" fmla="*/ 561 w 596"/>
                <a:gd name="T1" fmla="*/ 1080 h 1080"/>
                <a:gd name="T2" fmla="*/ 393 w 596"/>
                <a:gd name="T3" fmla="*/ 792 h 1080"/>
                <a:gd name="T4" fmla="*/ 329 w 596"/>
                <a:gd name="T5" fmla="*/ 760 h 1080"/>
                <a:gd name="T6" fmla="*/ 193 w 596"/>
                <a:gd name="T7" fmla="*/ 680 h 1080"/>
                <a:gd name="T8" fmla="*/ 113 w 596"/>
                <a:gd name="T9" fmla="*/ 616 h 1080"/>
                <a:gd name="T10" fmla="*/ 41 w 596"/>
                <a:gd name="T11" fmla="*/ 528 h 1080"/>
                <a:gd name="T12" fmla="*/ 41 w 596"/>
                <a:gd name="T13" fmla="*/ 0 h 1080"/>
                <a:gd name="T14" fmla="*/ 81 w 596"/>
                <a:gd name="T15" fmla="*/ 64 h 1080"/>
                <a:gd name="T16" fmla="*/ 161 w 596"/>
                <a:gd name="T17" fmla="*/ 192 h 1080"/>
                <a:gd name="T18" fmla="*/ 209 w 596"/>
                <a:gd name="T19" fmla="*/ 280 h 1080"/>
                <a:gd name="T20" fmla="*/ 257 w 596"/>
                <a:gd name="T21" fmla="*/ 320 h 1080"/>
                <a:gd name="T22" fmla="*/ 329 w 596"/>
                <a:gd name="T23" fmla="*/ 400 h 1080"/>
                <a:gd name="T24" fmla="*/ 377 w 596"/>
                <a:gd name="T25" fmla="*/ 440 h 1080"/>
                <a:gd name="T26" fmla="*/ 425 w 596"/>
                <a:gd name="T27" fmla="*/ 480 h 1080"/>
                <a:gd name="T28" fmla="*/ 465 w 596"/>
                <a:gd name="T29" fmla="*/ 528 h 1080"/>
                <a:gd name="T30" fmla="*/ 497 w 596"/>
                <a:gd name="T31" fmla="*/ 552 h 1080"/>
                <a:gd name="T32" fmla="*/ 577 w 596"/>
                <a:gd name="T33" fmla="*/ 664 h 1080"/>
                <a:gd name="T34" fmla="*/ 593 w 596"/>
                <a:gd name="T35" fmla="*/ 1008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1080">
                  <a:moveTo>
                    <a:pt x="561" y="1080"/>
                  </a:moveTo>
                  <a:cubicBezTo>
                    <a:pt x="594" y="947"/>
                    <a:pt x="498" y="853"/>
                    <a:pt x="393" y="792"/>
                  </a:cubicBezTo>
                  <a:cubicBezTo>
                    <a:pt x="372" y="780"/>
                    <a:pt x="348" y="774"/>
                    <a:pt x="329" y="760"/>
                  </a:cubicBezTo>
                  <a:cubicBezTo>
                    <a:pt x="288" y="729"/>
                    <a:pt x="243" y="693"/>
                    <a:pt x="193" y="680"/>
                  </a:cubicBezTo>
                  <a:cubicBezTo>
                    <a:pt x="167" y="654"/>
                    <a:pt x="135" y="645"/>
                    <a:pt x="113" y="616"/>
                  </a:cubicBezTo>
                  <a:cubicBezTo>
                    <a:pt x="84" y="579"/>
                    <a:pt x="78" y="552"/>
                    <a:pt x="41" y="528"/>
                  </a:cubicBezTo>
                  <a:cubicBezTo>
                    <a:pt x="0" y="365"/>
                    <a:pt x="36" y="140"/>
                    <a:pt x="41" y="0"/>
                  </a:cubicBezTo>
                  <a:cubicBezTo>
                    <a:pt x="82" y="27"/>
                    <a:pt x="57" y="3"/>
                    <a:pt x="81" y="64"/>
                  </a:cubicBezTo>
                  <a:cubicBezTo>
                    <a:pt x="99" y="109"/>
                    <a:pt x="127" y="158"/>
                    <a:pt x="161" y="192"/>
                  </a:cubicBezTo>
                  <a:cubicBezTo>
                    <a:pt x="184" y="250"/>
                    <a:pt x="169" y="220"/>
                    <a:pt x="209" y="280"/>
                  </a:cubicBezTo>
                  <a:cubicBezTo>
                    <a:pt x="221" y="297"/>
                    <a:pt x="244" y="304"/>
                    <a:pt x="257" y="320"/>
                  </a:cubicBezTo>
                  <a:cubicBezTo>
                    <a:pt x="322" y="399"/>
                    <a:pt x="279" y="367"/>
                    <a:pt x="329" y="400"/>
                  </a:cubicBezTo>
                  <a:cubicBezTo>
                    <a:pt x="370" y="461"/>
                    <a:pt x="314" y="386"/>
                    <a:pt x="377" y="440"/>
                  </a:cubicBezTo>
                  <a:cubicBezTo>
                    <a:pt x="432" y="488"/>
                    <a:pt x="372" y="462"/>
                    <a:pt x="425" y="480"/>
                  </a:cubicBezTo>
                  <a:cubicBezTo>
                    <a:pt x="440" y="495"/>
                    <a:pt x="450" y="513"/>
                    <a:pt x="465" y="528"/>
                  </a:cubicBezTo>
                  <a:cubicBezTo>
                    <a:pt x="474" y="537"/>
                    <a:pt x="488" y="543"/>
                    <a:pt x="497" y="552"/>
                  </a:cubicBezTo>
                  <a:cubicBezTo>
                    <a:pt x="530" y="585"/>
                    <a:pt x="544" y="631"/>
                    <a:pt x="577" y="664"/>
                  </a:cubicBezTo>
                  <a:cubicBezTo>
                    <a:pt x="596" y="778"/>
                    <a:pt x="593" y="893"/>
                    <a:pt x="593" y="1008"/>
                  </a:cubicBezTo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51" name="Freeform 23"/>
            <p:cNvSpPr>
              <a:spLocks/>
            </p:cNvSpPr>
            <p:nvPr/>
          </p:nvSpPr>
          <p:spPr bwMode="auto">
            <a:xfrm>
              <a:off x="1240" y="2931"/>
              <a:ext cx="181" cy="1270"/>
            </a:xfrm>
            <a:custGeom>
              <a:avLst/>
              <a:gdLst>
                <a:gd name="T0" fmla="*/ 0 w 168"/>
                <a:gd name="T1" fmla="*/ 8 h 1200"/>
                <a:gd name="T2" fmla="*/ 32 w 168"/>
                <a:gd name="T3" fmla="*/ 280 h 1200"/>
                <a:gd name="T4" fmla="*/ 72 w 168"/>
                <a:gd name="T5" fmla="*/ 1200 h 1200"/>
                <a:gd name="T6" fmla="*/ 104 w 168"/>
                <a:gd name="T7" fmla="*/ 880 h 1200"/>
                <a:gd name="T8" fmla="*/ 152 w 168"/>
                <a:gd name="T9" fmla="*/ 264 h 1200"/>
                <a:gd name="T10" fmla="*/ 168 w 168"/>
                <a:gd name="T11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200">
                  <a:moveTo>
                    <a:pt x="0" y="8"/>
                  </a:moveTo>
                  <a:cubicBezTo>
                    <a:pt x="6" y="103"/>
                    <a:pt x="16" y="187"/>
                    <a:pt x="32" y="280"/>
                  </a:cubicBezTo>
                  <a:cubicBezTo>
                    <a:pt x="54" y="586"/>
                    <a:pt x="38" y="895"/>
                    <a:pt x="72" y="1200"/>
                  </a:cubicBezTo>
                  <a:cubicBezTo>
                    <a:pt x="119" y="1105"/>
                    <a:pt x="102" y="975"/>
                    <a:pt x="104" y="880"/>
                  </a:cubicBezTo>
                  <a:cubicBezTo>
                    <a:pt x="107" y="754"/>
                    <a:pt x="73" y="422"/>
                    <a:pt x="152" y="264"/>
                  </a:cubicBezTo>
                  <a:cubicBezTo>
                    <a:pt x="154" y="197"/>
                    <a:pt x="168" y="82"/>
                    <a:pt x="168" y="0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57" name="Freeform 29"/>
            <p:cNvSpPr>
              <a:spLocks/>
            </p:cNvSpPr>
            <p:nvPr/>
          </p:nvSpPr>
          <p:spPr bwMode="auto">
            <a:xfrm rot="-351728">
              <a:off x="427" y="3323"/>
              <a:ext cx="891" cy="386"/>
            </a:xfrm>
            <a:custGeom>
              <a:avLst/>
              <a:gdLst>
                <a:gd name="T0" fmla="*/ 747 w 785"/>
                <a:gd name="T1" fmla="*/ 2 h 435"/>
                <a:gd name="T2" fmla="*/ 683 w 785"/>
                <a:gd name="T3" fmla="*/ 58 h 435"/>
                <a:gd name="T4" fmla="*/ 603 w 785"/>
                <a:gd name="T5" fmla="*/ 122 h 435"/>
                <a:gd name="T6" fmla="*/ 499 w 785"/>
                <a:gd name="T7" fmla="*/ 186 h 435"/>
                <a:gd name="T8" fmla="*/ 371 w 785"/>
                <a:gd name="T9" fmla="*/ 250 h 435"/>
                <a:gd name="T10" fmla="*/ 307 w 785"/>
                <a:gd name="T11" fmla="*/ 282 h 435"/>
                <a:gd name="T12" fmla="*/ 275 w 785"/>
                <a:gd name="T13" fmla="*/ 306 h 435"/>
                <a:gd name="T14" fmla="*/ 91 w 785"/>
                <a:gd name="T15" fmla="*/ 370 h 435"/>
                <a:gd name="T16" fmla="*/ 35 w 785"/>
                <a:gd name="T17" fmla="*/ 402 h 435"/>
                <a:gd name="T18" fmla="*/ 11 w 785"/>
                <a:gd name="T19" fmla="*/ 426 h 435"/>
                <a:gd name="T20" fmla="*/ 75 w 785"/>
                <a:gd name="T21" fmla="*/ 394 h 435"/>
                <a:gd name="T22" fmla="*/ 179 w 785"/>
                <a:gd name="T23" fmla="*/ 378 h 435"/>
                <a:gd name="T24" fmla="*/ 323 w 785"/>
                <a:gd name="T25" fmla="*/ 346 h 435"/>
                <a:gd name="T26" fmla="*/ 347 w 785"/>
                <a:gd name="T27" fmla="*/ 330 h 435"/>
                <a:gd name="T28" fmla="*/ 411 w 785"/>
                <a:gd name="T29" fmla="*/ 314 h 435"/>
                <a:gd name="T30" fmla="*/ 547 w 785"/>
                <a:gd name="T31" fmla="*/ 250 h 435"/>
                <a:gd name="T32" fmla="*/ 587 w 785"/>
                <a:gd name="T33" fmla="*/ 210 h 435"/>
                <a:gd name="T34" fmla="*/ 667 w 785"/>
                <a:gd name="T35" fmla="*/ 170 h 435"/>
                <a:gd name="T36" fmla="*/ 691 w 785"/>
                <a:gd name="T37" fmla="*/ 146 h 435"/>
                <a:gd name="T38" fmla="*/ 755 w 785"/>
                <a:gd name="T39" fmla="*/ 122 h 435"/>
                <a:gd name="T40" fmla="*/ 779 w 785"/>
                <a:gd name="T41" fmla="*/ 114 h 435"/>
                <a:gd name="T42" fmla="*/ 747 w 785"/>
                <a:gd name="T43" fmla="*/ 11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5" h="435">
                  <a:moveTo>
                    <a:pt x="747" y="2"/>
                  </a:moveTo>
                  <a:cubicBezTo>
                    <a:pt x="678" y="29"/>
                    <a:pt x="730" y="0"/>
                    <a:pt x="683" y="58"/>
                  </a:cubicBezTo>
                  <a:cubicBezTo>
                    <a:pt x="624" y="131"/>
                    <a:pt x="665" y="70"/>
                    <a:pt x="603" y="122"/>
                  </a:cubicBezTo>
                  <a:cubicBezTo>
                    <a:pt x="519" y="192"/>
                    <a:pt x="583" y="172"/>
                    <a:pt x="499" y="186"/>
                  </a:cubicBezTo>
                  <a:cubicBezTo>
                    <a:pt x="457" y="217"/>
                    <a:pt x="418" y="229"/>
                    <a:pt x="371" y="250"/>
                  </a:cubicBezTo>
                  <a:cubicBezTo>
                    <a:pt x="349" y="260"/>
                    <a:pt x="326" y="268"/>
                    <a:pt x="307" y="282"/>
                  </a:cubicBezTo>
                  <a:cubicBezTo>
                    <a:pt x="296" y="290"/>
                    <a:pt x="287" y="300"/>
                    <a:pt x="275" y="306"/>
                  </a:cubicBezTo>
                  <a:cubicBezTo>
                    <a:pt x="210" y="338"/>
                    <a:pt x="158" y="351"/>
                    <a:pt x="91" y="370"/>
                  </a:cubicBezTo>
                  <a:cubicBezTo>
                    <a:pt x="26" y="435"/>
                    <a:pt x="110" y="359"/>
                    <a:pt x="35" y="402"/>
                  </a:cubicBezTo>
                  <a:cubicBezTo>
                    <a:pt x="25" y="408"/>
                    <a:pt x="0" y="428"/>
                    <a:pt x="11" y="426"/>
                  </a:cubicBezTo>
                  <a:cubicBezTo>
                    <a:pt x="34" y="421"/>
                    <a:pt x="54" y="405"/>
                    <a:pt x="75" y="394"/>
                  </a:cubicBezTo>
                  <a:cubicBezTo>
                    <a:pt x="95" y="384"/>
                    <a:pt x="174" y="379"/>
                    <a:pt x="179" y="378"/>
                  </a:cubicBezTo>
                  <a:cubicBezTo>
                    <a:pt x="227" y="371"/>
                    <a:pt x="276" y="358"/>
                    <a:pt x="323" y="346"/>
                  </a:cubicBezTo>
                  <a:cubicBezTo>
                    <a:pt x="331" y="341"/>
                    <a:pt x="338" y="333"/>
                    <a:pt x="347" y="330"/>
                  </a:cubicBezTo>
                  <a:cubicBezTo>
                    <a:pt x="368" y="322"/>
                    <a:pt x="411" y="314"/>
                    <a:pt x="411" y="314"/>
                  </a:cubicBezTo>
                  <a:cubicBezTo>
                    <a:pt x="455" y="284"/>
                    <a:pt x="495" y="263"/>
                    <a:pt x="547" y="250"/>
                  </a:cubicBezTo>
                  <a:cubicBezTo>
                    <a:pt x="611" y="207"/>
                    <a:pt x="534" y="263"/>
                    <a:pt x="587" y="210"/>
                  </a:cubicBezTo>
                  <a:cubicBezTo>
                    <a:pt x="609" y="188"/>
                    <a:pt x="642" y="188"/>
                    <a:pt x="667" y="170"/>
                  </a:cubicBezTo>
                  <a:cubicBezTo>
                    <a:pt x="676" y="163"/>
                    <a:pt x="682" y="153"/>
                    <a:pt x="691" y="146"/>
                  </a:cubicBezTo>
                  <a:cubicBezTo>
                    <a:pt x="716" y="128"/>
                    <a:pt x="727" y="130"/>
                    <a:pt x="755" y="122"/>
                  </a:cubicBezTo>
                  <a:cubicBezTo>
                    <a:pt x="763" y="120"/>
                    <a:pt x="785" y="120"/>
                    <a:pt x="779" y="114"/>
                  </a:cubicBezTo>
                  <a:cubicBezTo>
                    <a:pt x="771" y="106"/>
                    <a:pt x="758" y="114"/>
                    <a:pt x="747" y="114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59" name="Freeform 31"/>
            <p:cNvSpPr>
              <a:spLocks/>
            </p:cNvSpPr>
            <p:nvPr/>
          </p:nvSpPr>
          <p:spPr bwMode="auto">
            <a:xfrm>
              <a:off x="1357" y="3727"/>
              <a:ext cx="418" cy="265"/>
            </a:xfrm>
            <a:custGeom>
              <a:avLst/>
              <a:gdLst>
                <a:gd name="T0" fmla="*/ 0 w 368"/>
                <a:gd name="T1" fmla="*/ 0 h 255"/>
                <a:gd name="T2" fmla="*/ 48 w 368"/>
                <a:gd name="T3" fmla="*/ 40 h 255"/>
                <a:gd name="T4" fmla="*/ 112 w 368"/>
                <a:gd name="T5" fmla="*/ 136 h 255"/>
                <a:gd name="T6" fmla="*/ 144 w 368"/>
                <a:gd name="T7" fmla="*/ 152 h 255"/>
                <a:gd name="T8" fmla="*/ 168 w 368"/>
                <a:gd name="T9" fmla="*/ 168 h 255"/>
                <a:gd name="T10" fmla="*/ 192 w 368"/>
                <a:gd name="T11" fmla="*/ 192 h 255"/>
                <a:gd name="T12" fmla="*/ 280 w 368"/>
                <a:gd name="T13" fmla="*/ 216 h 255"/>
                <a:gd name="T14" fmla="*/ 296 w 368"/>
                <a:gd name="T15" fmla="*/ 240 h 255"/>
                <a:gd name="T16" fmla="*/ 152 w 368"/>
                <a:gd name="T17" fmla="*/ 144 h 255"/>
                <a:gd name="T18" fmla="*/ 88 w 368"/>
                <a:gd name="T19" fmla="*/ 128 h 255"/>
                <a:gd name="T20" fmla="*/ 56 w 368"/>
                <a:gd name="T21" fmla="*/ 120 h 255"/>
                <a:gd name="T22" fmla="*/ 16 w 368"/>
                <a:gd name="T23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255">
                  <a:moveTo>
                    <a:pt x="0" y="0"/>
                  </a:moveTo>
                  <a:cubicBezTo>
                    <a:pt x="16" y="13"/>
                    <a:pt x="34" y="25"/>
                    <a:pt x="48" y="40"/>
                  </a:cubicBezTo>
                  <a:cubicBezTo>
                    <a:pt x="72" y="66"/>
                    <a:pt x="84" y="113"/>
                    <a:pt x="112" y="136"/>
                  </a:cubicBezTo>
                  <a:cubicBezTo>
                    <a:pt x="121" y="144"/>
                    <a:pt x="134" y="146"/>
                    <a:pt x="144" y="152"/>
                  </a:cubicBezTo>
                  <a:cubicBezTo>
                    <a:pt x="152" y="157"/>
                    <a:pt x="161" y="162"/>
                    <a:pt x="168" y="168"/>
                  </a:cubicBezTo>
                  <a:cubicBezTo>
                    <a:pt x="177" y="175"/>
                    <a:pt x="182" y="186"/>
                    <a:pt x="192" y="192"/>
                  </a:cubicBezTo>
                  <a:cubicBezTo>
                    <a:pt x="220" y="210"/>
                    <a:pt x="248" y="211"/>
                    <a:pt x="280" y="216"/>
                  </a:cubicBezTo>
                  <a:cubicBezTo>
                    <a:pt x="359" y="255"/>
                    <a:pt x="368" y="252"/>
                    <a:pt x="296" y="240"/>
                  </a:cubicBezTo>
                  <a:cubicBezTo>
                    <a:pt x="245" y="214"/>
                    <a:pt x="205" y="163"/>
                    <a:pt x="152" y="144"/>
                  </a:cubicBezTo>
                  <a:cubicBezTo>
                    <a:pt x="131" y="136"/>
                    <a:pt x="109" y="133"/>
                    <a:pt x="88" y="128"/>
                  </a:cubicBezTo>
                  <a:cubicBezTo>
                    <a:pt x="77" y="125"/>
                    <a:pt x="56" y="120"/>
                    <a:pt x="56" y="120"/>
                  </a:cubicBezTo>
                  <a:cubicBezTo>
                    <a:pt x="22" y="94"/>
                    <a:pt x="37" y="96"/>
                    <a:pt x="16" y="96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62" name="Freeform 34"/>
            <p:cNvSpPr>
              <a:spLocks/>
            </p:cNvSpPr>
            <p:nvPr/>
          </p:nvSpPr>
          <p:spPr bwMode="auto">
            <a:xfrm>
              <a:off x="1366" y="2976"/>
              <a:ext cx="1173" cy="908"/>
            </a:xfrm>
            <a:custGeom>
              <a:avLst/>
              <a:gdLst>
                <a:gd name="T0" fmla="*/ 16 w 659"/>
                <a:gd name="T1" fmla="*/ 0 h 307"/>
                <a:gd name="T2" fmla="*/ 128 w 659"/>
                <a:gd name="T3" fmla="*/ 104 h 307"/>
                <a:gd name="T4" fmla="*/ 232 w 659"/>
                <a:gd name="T5" fmla="*/ 160 h 307"/>
                <a:gd name="T6" fmla="*/ 384 w 659"/>
                <a:gd name="T7" fmla="*/ 192 h 307"/>
                <a:gd name="T8" fmla="*/ 488 w 659"/>
                <a:gd name="T9" fmla="*/ 248 h 307"/>
                <a:gd name="T10" fmla="*/ 592 w 659"/>
                <a:gd name="T11" fmla="*/ 280 h 307"/>
                <a:gd name="T12" fmla="*/ 648 w 659"/>
                <a:gd name="T13" fmla="*/ 296 h 307"/>
                <a:gd name="T14" fmla="*/ 600 w 659"/>
                <a:gd name="T15" fmla="*/ 288 h 307"/>
                <a:gd name="T16" fmla="*/ 544 w 659"/>
                <a:gd name="T17" fmla="*/ 280 h 307"/>
                <a:gd name="T18" fmla="*/ 384 w 659"/>
                <a:gd name="T19" fmla="*/ 240 h 307"/>
                <a:gd name="T20" fmla="*/ 288 w 659"/>
                <a:gd name="T21" fmla="*/ 200 h 307"/>
                <a:gd name="T22" fmla="*/ 272 w 659"/>
                <a:gd name="T23" fmla="*/ 176 h 307"/>
                <a:gd name="T24" fmla="*/ 176 w 659"/>
                <a:gd name="T25" fmla="*/ 160 h 307"/>
                <a:gd name="T26" fmla="*/ 152 w 659"/>
                <a:gd name="T27" fmla="*/ 152 h 307"/>
                <a:gd name="T28" fmla="*/ 120 w 659"/>
                <a:gd name="T29" fmla="*/ 136 h 307"/>
                <a:gd name="T30" fmla="*/ 32 w 659"/>
                <a:gd name="T31" fmla="*/ 128 h 307"/>
                <a:gd name="T32" fmla="*/ 0 w 659"/>
                <a:gd name="T33" fmla="*/ 12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9" h="307">
                  <a:moveTo>
                    <a:pt x="16" y="0"/>
                  </a:moveTo>
                  <a:cubicBezTo>
                    <a:pt x="42" y="77"/>
                    <a:pt x="54" y="92"/>
                    <a:pt x="128" y="104"/>
                  </a:cubicBezTo>
                  <a:cubicBezTo>
                    <a:pt x="169" y="124"/>
                    <a:pt x="185" y="149"/>
                    <a:pt x="232" y="160"/>
                  </a:cubicBezTo>
                  <a:cubicBezTo>
                    <a:pt x="282" y="172"/>
                    <a:pt x="336" y="171"/>
                    <a:pt x="384" y="192"/>
                  </a:cubicBezTo>
                  <a:cubicBezTo>
                    <a:pt x="433" y="213"/>
                    <a:pt x="431" y="229"/>
                    <a:pt x="488" y="248"/>
                  </a:cubicBezTo>
                  <a:cubicBezTo>
                    <a:pt x="522" y="259"/>
                    <a:pt x="557" y="270"/>
                    <a:pt x="592" y="280"/>
                  </a:cubicBezTo>
                  <a:cubicBezTo>
                    <a:pt x="611" y="285"/>
                    <a:pt x="634" y="282"/>
                    <a:pt x="648" y="296"/>
                  </a:cubicBezTo>
                  <a:cubicBezTo>
                    <a:pt x="659" y="307"/>
                    <a:pt x="616" y="290"/>
                    <a:pt x="600" y="288"/>
                  </a:cubicBezTo>
                  <a:cubicBezTo>
                    <a:pt x="581" y="285"/>
                    <a:pt x="562" y="284"/>
                    <a:pt x="544" y="280"/>
                  </a:cubicBezTo>
                  <a:cubicBezTo>
                    <a:pt x="488" y="269"/>
                    <a:pt x="440" y="250"/>
                    <a:pt x="384" y="240"/>
                  </a:cubicBezTo>
                  <a:cubicBezTo>
                    <a:pt x="350" y="234"/>
                    <a:pt x="288" y="200"/>
                    <a:pt x="288" y="200"/>
                  </a:cubicBezTo>
                  <a:cubicBezTo>
                    <a:pt x="283" y="192"/>
                    <a:pt x="281" y="179"/>
                    <a:pt x="272" y="176"/>
                  </a:cubicBezTo>
                  <a:cubicBezTo>
                    <a:pt x="241" y="165"/>
                    <a:pt x="208" y="165"/>
                    <a:pt x="176" y="160"/>
                  </a:cubicBezTo>
                  <a:cubicBezTo>
                    <a:pt x="168" y="159"/>
                    <a:pt x="160" y="155"/>
                    <a:pt x="152" y="152"/>
                  </a:cubicBezTo>
                  <a:cubicBezTo>
                    <a:pt x="141" y="147"/>
                    <a:pt x="132" y="138"/>
                    <a:pt x="120" y="136"/>
                  </a:cubicBezTo>
                  <a:cubicBezTo>
                    <a:pt x="91" y="130"/>
                    <a:pt x="61" y="131"/>
                    <a:pt x="32" y="128"/>
                  </a:cubicBezTo>
                  <a:cubicBezTo>
                    <a:pt x="21" y="125"/>
                    <a:pt x="0" y="120"/>
                    <a:pt x="0" y="120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64" name="Freeform 36"/>
            <p:cNvSpPr>
              <a:spLocks/>
            </p:cNvSpPr>
            <p:nvPr/>
          </p:nvSpPr>
          <p:spPr bwMode="auto">
            <a:xfrm>
              <a:off x="839" y="3652"/>
              <a:ext cx="467" cy="190"/>
            </a:xfrm>
            <a:custGeom>
              <a:avLst/>
              <a:gdLst>
                <a:gd name="T0" fmla="*/ 400 w 411"/>
                <a:gd name="T1" fmla="*/ 0 h 377"/>
                <a:gd name="T2" fmla="*/ 352 w 411"/>
                <a:gd name="T3" fmla="*/ 96 h 377"/>
                <a:gd name="T4" fmla="*/ 304 w 411"/>
                <a:gd name="T5" fmla="*/ 176 h 377"/>
                <a:gd name="T6" fmla="*/ 264 w 411"/>
                <a:gd name="T7" fmla="*/ 224 h 377"/>
                <a:gd name="T8" fmla="*/ 248 w 411"/>
                <a:gd name="T9" fmla="*/ 256 h 377"/>
                <a:gd name="T10" fmla="*/ 24 w 411"/>
                <a:gd name="T11" fmla="*/ 344 h 377"/>
                <a:gd name="T12" fmla="*/ 0 w 411"/>
                <a:gd name="T13" fmla="*/ 368 h 377"/>
                <a:gd name="T14" fmla="*/ 24 w 411"/>
                <a:gd name="T15" fmla="*/ 376 h 377"/>
                <a:gd name="T16" fmla="*/ 56 w 411"/>
                <a:gd name="T17" fmla="*/ 360 h 377"/>
                <a:gd name="T18" fmla="*/ 232 w 411"/>
                <a:gd name="T19" fmla="*/ 328 h 377"/>
                <a:gd name="T20" fmla="*/ 264 w 411"/>
                <a:gd name="T21" fmla="*/ 312 h 377"/>
                <a:gd name="T22" fmla="*/ 296 w 411"/>
                <a:gd name="T23" fmla="*/ 304 h 377"/>
                <a:gd name="T24" fmla="*/ 408 w 411"/>
                <a:gd name="T25" fmla="*/ 240 h 377"/>
                <a:gd name="T26" fmla="*/ 384 w 411"/>
                <a:gd name="T27" fmla="*/ 2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1" h="377">
                  <a:moveTo>
                    <a:pt x="400" y="0"/>
                  </a:moveTo>
                  <a:cubicBezTo>
                    <a:pt x="379" y="31"/>
                    <a:pt x="372" y="63"/>
                    <a:pt x="352" y="96"/>
                  </a:cubicBezTo>
                  <a:cubicBezTo>
                    <a:pt x="343" y="134"/>
                    <a:pt x="332" y="148"/>
                    <a:pt x="304" y="176"/>
                  </a:cubicBezTo>
                  <a:cubicBezTo>
                    <a:pt x="287" y="245"/>
                    <a:pt x="313" y="175"/>
                    <a:pt x="264" y="224"/>
                  </a:cubicBezTo>
                  <a:cubicBezTo>
                    <a:pt x="256" y="232"/>
                    <a:pt x="257" y="249"/>
                    <a:pt x="248" y="256"/>
                  </a:cubicBezTo>
                  <a:cubicBezTo>
                    <a:pt x="187" y="305"/>
                    <a:pt x="95" y="320"/>
                    <a:pt x="24" y="344"/>
                  </a:cubicBezTo>
                  <a:cubicBezTo>
                    <a:pt x="16" y="352"/>
                    <a:pt x="0" y="357"/>
                    <a:pt x="0" y="368"/>
                  </a:cubicBezTo>
                  <a:cubicBezTo>
                    <a:pt x="0" y="376"/>
                    <a:pt x="16" y="377"/>
                    <a:pt x="24" y="376"/>
                  </a:cubicBezTo>
                  <a:cubicBezTo>
                    <a:pt x="36" y="374"/>
                    <a:pt x="45" y="363"/>
                    <a:pt x="56" y="360"/>
                  </a:cubicBezTo>
                  <a:cubicBezTo>
                    <a:pt x="112" y="343"/>
                    <a:pt x="175" y="334"/>
                    <a:pt x="232" y="328"/>
                  </a:cubicBezTo>
                  <a:cubicBezTo>
                    <a:pt x="243" y="323"/>
                    <a:pt x="253" y="316"/>
                    <a:pt x="264" y="312"/>
                  </a:cubicBezTo>
                  <a:cubicBezTo>
                    <a:pt x="274" y="308"/>
                    <a:pt x="286" y="308"/>
                    <a:pt x="296" y="304"/>
                  </a:cubicBezTo>
                  <a:cubicBezTo>
                    <a:pt x="335" y="287"/>
                    <a:pt x="370" y="259"/>
                    <a:pt x="408" y="240"/>
                  </a:cubicBezTo>
                  <a:cubicBezTo>
                    <a:pt x="399" y="203"/>
                    <a:pt x="411" y="208"/>
                    <a:pt x="384" y="208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65" name="Line 37"/>
            <p:cNvSpPr>
              <a:spLocks noChangeShapeType="1"/>
            </p:cNvSpPr>
            <p:nvPr/>
          </p:nvSpPr>
          <p:spPr bwMode="auto">
            <a:xfrm>
              <a:off x="22" y="2966"/>
              <a:ext cx="28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80" name="AutoShape 52"/>
            <p:cNvSpPr>
              <a:spLocks noChangeArrowheads="1"/>
            </p:cNvSpPr>
            <p:nvPr/>
          </p:nvSpPr>
          <p:spPr bwMode="auto">
            <a:xfrm>
              <a:off x="1240" y="590"/>
              <a:ext cx="174" cy="2404"/>
            </a:xfrm>
            <a:prstGeom prst="can">
              <a:avLst>
                <a:gd name="adj" fmla="val 35244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48" name="Freeform 20"/>
            <p:cNvSpPr>
              <a:spLocks/>
            </p:cNvSpPr>
            <p:nvPr/>
          </p:nvSpPr>
          <p:spPr bwMode="auto">
            <a:xfrm>
              <a:off x="1114" y="119"/>
              <a:ext cx="403" cy="565"/>
            </a:xfrm>
            <a:custGeom>
              <a:avLst/>
              <a:gdLst>
                <a:gd name="T0" fmla="*/ 109 w 299"/>
                <a:gd name="T1" fmla="*/ 344 h 344"/>
                <a:gd name="T2" fmla="*/ 21 w 299"/>
                <a:gd name="T3" fmla="*/ 248 h 344"/>
                <a:gd name="T4" fmla="*/ 13 w 299"/>
                <a:gd name="T5" fmla="*/ 128 h 344"/>
                <a:gd name="T6" fmla="*/ 29 w 299"/>
                <a:gd name="T7" fmla="*/ 216 h 344"/>
                <a:gd name="T8" fmla="*/ 61 w 299"/>
                <a:gd name="T9" fmla="*/ 224 h 344"/>
                <a:gd name="T10" fmla="*/ 77 w 299"/>
                <a:gd name="T11" fmla="*/ 48 h 344"/>
                <a:gd name="T12" fmla="*/ 109 w 299"/>
                <a:gd name="T13" fmla="*/ 112 h 344"/>
                <a:gd name="T14" fmla="*/ 149 w 299"/>
                <a:gd name="T15" fmla="*/ 0 h 344"/>
                <a:gd name="T16" fmla="*/ 189 w 299"/>
                <a:gd name="T17" fmla="*/ 152 h 344"/>
                <a:gd name="T18" fmla="*/ 245 w 299"/>
                <a:gd name="T19" fmla="*/ 64 h 344"/>
                <a:gd name="T20" fmla="*/ 229 w 299"/>
                <a:gd name="T21" fmla="*/ 192 h 344"/>
                <a:gd name="T22" fmla="*/ 213 w 299"/>
                <a:gd name="T23" fmla="*/ 224 h 344"/>
                <a:gd name="T24" fmla="*/ 253 w 299"/>
                <a:gd name="T25" fmla="*/ 216 h 344"/>
                <a:gd name="T26" fmla="*/ 269 w 299"/>
                <a:gd name="T27" fmla="*/ 288 h 344"/>
                <a:gd name="T28" fmla="*/ 189 w 299"/>
                <a:gd name="T2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9" h="344">
                  <a:moveTo>
                    <a:pt x="109" y="344"/>
                  </a:moveTo>
                  <a:cubicBezTo>
                    <a:pt x="61" y="320"/>
                    <a:pt x="50" y="291"/>
                    <a:pt x="21" y="248"/>
                  </a:cubicBezTo>
                  <a:cubicBezTo>
                    <a:pt x="0" y="166"/>
                    <a:pt x="2" y="206"/>
                    <a:pt x="13" y="128"/>
                  </a:cubicBezTo>
                  <a:cubicBezTo>
                    <a:pt x="22" y="156"/>
                    <a:pt x="15" y="190"/>
                    <a:pt x="29" y="216"/>
                  </a:cubicBezTo>
                  <a:cubicBezTo>
                    <a:pt x="34" y="226"/>
                    <a:pt x="50" y="221"/>
                    <a:pt x="61" y="224"/>
                  </a:cubicBezTo>
                  <a:cubicBezTo>
                    <a:pt x="66" y="165"/>
                    <a:pt x="54" y="102"/>
                    <a:pt x="77" y="48"/>
                  </a:cubicBezTo>
                  <a:cubicBezTo>
                    <a:pt x="86" y="26"/>
                    <a:pt x="109" y="112"/>
                    <a:pt x="109" y="112"/>
                  </a:cubicBezTo>
                  <a:cubicBezTo>
                    <a:pt x="121" y="64"/>
                    <a:pt x="105" y="29"/>
                    <a:pt x="149" y="0"/>
                  </a:cubicBezTo>
                  <a:cubicBezTo>
                    <a:pt x="159" y="50"/>
                    <a:pt x="162" y="111"/>
                    <a:pt x="189" y="152"/>
                  </a:cubicBezTo>
                  <a:cubicBezTo>
                    <a:pt x="213" y="105"/>
                    <a:pt x="224" y="117"/>
                    <a:pt x="245" y="64"/>
                  </a:cubicBezTo>
                  <a:cubicBezTo>
                    <a:pt x="243" y="83"/>
                    <a:pt x="239" y="161"/>
                    <a:pt x="229" y="192"/>
                  </a:cubicBezTo>
                  <a:cubicBezTo>
                    <a:pt x="225" y="203"/>
                    <a:pt x="205" y="216"/>
                    <a:pt x="213" y="224"/>
                  </a:cubicBezTo>
                  <a:cubicBezTo>
                    <a:pt x="223" y="234"/>
                    <a:pt x="240" y="219"/>
                    <a:pt x="253" y="216"/>
                  </a:cubicBezTo>
                  <a:cubicBezTo>
                    <a:pt x="295" y="188"/>
                    <a:pt x="299" y="177"/>
                    <a:pt x="269" y="288"/>
                  </a:cubicBezTo>
                  <a:cubicBezTo>
                    <a:pt x="259" y="326"/>
                    <a:pt x="218" y="329"/>
                    <a:pt x="189" y="344"/>
                  </a:cubicBezTo>
                </a:path>
              </a:pathLst>
            </a:custGeom>
            <a:solidFill>
              <a:srgbClr val="CC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82" name="AutoShape 54"/>
            <p:cNvSpPr>
              <a:spLocks noChangeArrowheads="1"/>
            </p:cNvSpPr>
            <p:nvPr/>
          </p:nvSpPr>
          <p:spPr bwMode="auto">
            <a:xfrm>
              <a:off x="1859" y="119"/>
              <a:ext cx="454" cy="426"/>
            </a:xfrm>
            <a:prstGeom prst="sun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83" name="Text Box 55"/>
            <p:cNvSpPr txBox="1">
              <a:spLocks noChangeArrowheads="1"/>
            </p:cNvSpPr>
            <p:nvPr/>
          </p:nvSpPr>
          <p:spPr bwMode="auto">
            <a:xfrm>
              <a:off x="2241" y="436"/>
              <a:ext cx="25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200" smtClean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24985" name="Oval 57"/>
            <p:cNvSpPr>
              <a:spLocks noChangeArrowheads="1"/>
            </p:cNvSpPr>
            <p:nvPr/>
          </p:nvSpPr>
          <p:spPr bwMode="auto">
            <a:xfrm rot="2368503">
              <a:off x="2040" y="709"/>
              <a:ext cx="31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86" name="Text Box 58"/>
            <p:cNvSpPr txBox="1">
              <a:spLocks noChangeArrowheads="1"/>
            </p:cNvSpPr>
            <p:nvPr/>
          </p:nvSpPr>
          <p:spPr bwMode="auto">
            <a:xfrm>
              <a:off x="1677" y="754"/>
              <a:ext cx="25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200" smtClean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24987" name="Text Box 59"/>
            <p:cNvSpPr txBox="1">
              <a:spLocks noChangeArrowheads="1"/>
            </p:cNvSpPr>
            <p:nvPr/>
          </p:nvSpPr>
          <p:spPr bwMode="auto">
            <a:xfrm>
              <a:off x="1467" y="996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000" smtClean="0">
                  <a:solidFill>
                    <a:srgbClr val="000000"/>
                  </a:solidFill>
                </a:rPr>
                <a:t>Sac</a:t>
              </a:r>
            </a:p>
          </p:txBody>
        </p:sp>
        <p:sp>
          <p:nvSpPr>
            <p:cNvPr id="124988" name="AutoShape 60"/>
            <p:cNvSpPr>
              <a:spLocks noChangeArrowheads="1"/>
            </p:cNvSpPr>
            <p:nvPr/>
          </p:nvSpPr>
          <p:spPr bwMode="auto">
            <a:xfrm>
              <a:off x="1859" y="1480"/>
              <a:ext cx="272" cy="453"/>
            </a:xfrm>
            <a:prstGeom prst="moon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90" name="Line 62"/>
            <p:cNvSpPr>
              <a:spLocks noChangeShapeType="1"/>
            </p:cNvSpPr>
            <p:nvPr/>
          </p:nvSpPr>
          <p:spPr bwMode="auto">
            <a:xfrm flipH="1">
              <a:off x="2222" y="663"/>
              <a:ext cx="9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91" name="Line 63"/>
            <p:cNvSpPr>
              <a:spLocks noChangeShapeType="1"/>
            </p:cNvSpPr>
            <p:nvPr/>
          </p:nvSpPr>
          <p:spPr bwMode="auto">
            <a:xfrm flipH="1">
              <a:off x="1904" y="845"/>
              <a:ext cx="227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92" name="Line 64"/>
            <p:cNvSpPr>
              <a:spLocks noChangeShapeType="1"/>
            </p:cNvSpPr>
            <p:nvPr/>
          </p:nvSpPr>
          <p:spPr bwMode="auto">
            <a:xfrm flipH="1">
              <a:off x="1632" y="935"/>
              <a:ext cx="9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93" name="AutoShape 65"/>
            <p:cNvSpPr>
              <a:spLocks noChangeArrowheads="1"/>
            </p:cNvSpPr>
            <p:nvPr/>
          </p:nvSpPr>
          <p:spPr bwMode="auto">
            <a:xfrm rot="20557808" flipH="1">
              <a:off x="1214" y="1032"/>
              <a:ext cx="284" cy="136"/>
            </a:xfrm>
            <a:prstGeom prst="curvedDownArrow">
              <a:avLst>
                <a:gd name="adj1" fmla="val 41765"/>
                <a:gd name="adj2" fmla="val 83529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94" name="Line 66"/>
            <p:cNvSpPr>
              <a:spLocks noChangeShapeType="1"/>
            </p:cNvSpPr>
            <p:nvPr/>
          </p:nvSpPr>
          <p:spPr bwMode="auto">
            <a:xfrm>
              <a:off x="1314" y="1479"/>
              <a:ext cx="0" cy="16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24995" name="Text Box 67"/>
            <p:cNvSpPr txBox="1">
              <a:spLocks noChangeArrowheads="1"/>
            </p:cNvSpPr>
            <p:nvPr/>
          </p:nvSpPr>
          <p:spPr bwMode="auto">
            <a:xfrm>
              <a:off x="1133" y="1204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000" smtClean="0">
                  <a:solidFill>
                    <a:srgbClr val="000000"/>
                  </a:solidFill>
                </a:rPr>
                <a:t>Sac</a:t>
              </a:r>
            </a:p>
          </p:txBody>
        </p:sp>
        <p:sp>
          <p:nvSpPr>
            <p:cNvPr id="124996" name="Oval 68"/>
            <p:cNvSpPr>
              <a:spLocks noChangeArrowheads="1"/>
            </p:cNvSpPr>
            <p:nvPr/>
          </p:nvSpPr>
          <p:spPr bwMode="auto">
            <a:xfrm rot="3048647">
              <a:off x="1259" y="3175"/>
              <a:ext cx="242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0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C8DC-6399-4DF0-865A-29450BC5ECFC}" type="slidenum">
              <a:rPr lang="it-IT" altLang="it-IT">
                <a:solidFill>
                  <a:srgbClr val="000000"/>
                </a:solidFill>
              </a:rPr>
              <a:pPr/>
              <a:t>27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03213" y="279400"/>
            <a:ext cx="85169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L’amido che si forma negli amiloplasti deriva dalla condensazione di molecole di glucosio prodotte precedentemente dall’attività fotosintetica</a:t>
            </a:r>
            <a:endParaRPr lang="it-IT" altLang="it-IT" sz="2400" b="1" smtClean="0">
              <a:solidFill>
                <a:srgbClr val="000000"/>
              </a:solidFill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31775" y="2420938"/>
            <a:ext cx="87328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viene deposto in </a:t>
            </a:r>
            <a:r>
              <a:rPr lang="it-IT" altLang="it-IT" sz="2400" i="1" smtClean="0">
                <a:solidFill>
                  <a:srgbClr val="000000"/>
                </a:solidFill>
              </a:rPr>
              <a:t>granuli</a:t>
            </a:r>
            <a:r>
              <a:rPr lang="it-IT" altLang="it-IT" sz="2400" smtClean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cristallizza attorno a una regione = ILO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cristallizza in modo ciclico = presenza di STRIATURE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Forma – dimensioni - struttura dell’ilo - evidenza delle striature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 rappresentano altrettante caratteristiche che permettono di identificare la specie da cui l’amido proviene (es. farine)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2916238" y="1773238"/>
            <a:ext cx="3379787" cy="4857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AMIDO SECONDARIO</a:t>
            </a:r>
          </a:p>
        </p:txBody>
      </p:sp>
    </p:spTree>
    <p:extLst>
      <p:ext uri="{BB962C8B-B14F-4D97-AF65-F5344CB8AC3E}">
        <p14:creationId xmlns:p14="http://schemas.microsoft.com/office/powerpoint/2010/main" val="6438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A60C-2530-48C7-9087-05550799646E}" type="slidenum">
              <a:rPr lang="it-IT" altLang="it-IT">
                <a:solidFill>
                  <a:srgbClr val="000000"/>
                </a:solidFill>
              </a:rPr>
              <a:pPr/>
              <a:t>28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54113"/>
            <a:ext cx="7488238" cy="51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107950" y="115888"/>
            <a:ext cx="2989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smtClean="0">
                <a:solidFill>
                  <a:srgbClr val="000000"/>
                </a:solidFill>
              </a:rPr>
              <a:t>Granuli di amido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1116013" y="908050"/>
            <a:ext cx="1506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</a:rPr>
              <a:t>Solanum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</a:rPr>
              <a:t>tuberosum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3779838" y="765175"/>
            <a:ext cx="1489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</a:rPr>
              <a:t>Phaseolus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</a:rPr>
              <a:t>vulgaris</a:t>
            </a: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6300788" y="620713"/>
            <a:ext cx="1303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</a:rPr>
              <a:t>Triticum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</a:rPr>
              <a:t>aestivum</a:t>
            </a:r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2195513" y="6026150"/>
            <a:ext cx="1412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</a:rPr>
              <a:t>Zea mays</a:t>
            </a: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5219700" y="6092825"/>
            <a:ext cx="17383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</a:rPr>
              <a:t>Oryza sativa</a:t>
            </a:r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231775" y="6402388"/>
            <a:ext cx="125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Gerola, mod</a:t>
            </a:r>
          </a:p>
        </p:txBody>
      </p:sp>
    </p:spTree>
    <p:extLst>
      <p:ext uri="{BB962C8B-B14F-4D97-AF65-F5344CB8AC3E}">
        <p14:creationId xmlns:p14="http://schemas.microsoft.com/office/powerpoint/2010/main" val="19259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EBF7-C383-4526-8DCF-675EE60CE391}" type="slidenum">
              <a:rPr lang="it-IT" altLang="it-IT">
                <a:solidFill>
                  <a:srgbClr val="000000"/>
                </a:solidFill>
              </a:rPr>
              <a:pPr/>
              <a:t>29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altLang="it-IT" sz="3500"/>
              <a:t>Amido e origine dell’agricoltura</a:t>
            </a: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Tx/>
              <a:buChar char="-"/>
            </a:pPr>
            <a:r>
              <a:rPr lang="it-IT" altLang="it-IT" sz="2400"/>
              <a:t>Individuazione di piante utili</a:t>
            </a:r>
          </a:p>
          <a:p>
            <a:pPr>
              <a:buFontTx/>
              <a:buChar char="-"/>
            </a:pPr>
            <a:r>
              <a:rPr lang="it-IT" altLang="it-IT" sz="2400"/>
              <a:t>Intuizione del legame tra ciclo biologico e fasi climatiche</a:t>
            </a:r>
          </a:p>
        </p:txBody>
      </p:sp>
      <p:sp>
        <p:nvSpPr>
          <p:cNvPr id="273414" name="AutoShape 6"/>
          <p:cNvSpPr>
            <a:spLocks noChangeArrowheads="1"/>
          </p:cNvSpPr>
          <p:nvPr/>
        </p:nvSpPr>
        <p:spPr bwMode="auto">
          <a:xfrm>
            <a:off x="4067175" y="2133600"/>
            <a:ext cx="433388" cy="86360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2027238" y="3321050"/>
            <a:ext cx="4525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</a:rPr>
              <a:t>Agricoltura</a:t>
            </a:r>
            <a:r>
              <a:rPr lang="it-IT" altLang="it-IT" sz="2400" smtClean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costituzione di riserve alimentari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323850" y="5092700"/>
            <a:ext cx="8516938" cy="1216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La nascita delle grandi civiltà è legata alla coltura di </a:t>
            </a:r>
            <a:r>
              <a:rPr lang="it-IT" altLang="it-IT" sz="2400" b="1" smtClean="0">
                <a:solidFill>
                  <a:srgbClr val="000000"/>
                </a:solidFill>
              </a:rPr>
              <a:t>una</a:t>
            </a:r>
            <a:r>
              <a:rPr lang="it-IT" altLang="it-IT" sz="2400" smtClean="0">
                <a:solidFill>
                  <a:srgbClr val="000000"/>
                </a:solidFill>
              </a:rPr>
              <a:t> specie vegetale </a:t>
            </a:r>
            <a:r>
              <a:rPr lang="it-IT" altLang="it-IT" sz="2400" i="1" smtClean="0">
                <a:solidFill>
                  <a:srgbClr val="000000"/>
                </a:solidFill>
              </a:rPr>
              <a:t>principale</a:t>
            </a:r>
            <a:r>
              <a:rPr lang="it-IT" altLang="it-IT" sz="2400" smtClean="0">
                <a:solidFill>
                  <a:srgbClr val="000000"/>
                </a:solidFill>
              </a:rPr>
              <a:t> che fosse fonte di carboidrati per l’alimentazione umana = farine = AMIDO.</a:t>
            </a:r>
          </a:p>
        </p:txBody>
      </p:sp>
    </p:spTree>
    <p:extLst>
      <p:ext uri="{BB962C8B-B14F-4D97-AF65-F5344CB8AC3E}">
        <p14:creationId xmlns:p14="http://schemas.microsoft.com/office/powerpoint/2010/main" val="41633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60B2-C847-473C-B40A-F122B8080C48}" type="slidenum">
              <a:rPr lang="it-IT" altLang="it-IT">
                <a:solidFill>
                  <a:srgbClr val="000000"/>
                </a:solidFill>
              </a:rPr>
              <a:pPr/>
              <a:t>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47675" y="207963"/>
            <a:ext cx="83010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 plastidi si comportano all’interno della cellula come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organuli </a:t>
            </a:r>
            <a:r>
              <a:rPr lang="it-IT" altLang="it-IT" sz="2400" b="1" smtClean="0">
                <a:solidFill>
                  <a:srgbClr val="000000"/>
                </a:solidFill>
              </a:rPr>
              <a:t>semiautonomi</a:t>
            </a:r>
            <a:r>
              <a:rPr lang="it-IT" altLang="it-IT" sz="2400" smtClean="0">
                <a:solidFill>
                  <a:srgbClr val="000000"/>
                </a:solidFill>
              </a:rPr>
              <a:t> perché recano nel proprio DNA una parte dell’informazione necessaria alla loro costruzione  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68313" y="2060575"/>
            <a:ext cx="8351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Origine dei plastidi da procarioti autotrofi (cianobatteri) inglobati nella cellula eucariotica progenitrice.</a:t>
            </a:r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4500563" y="1484313"/>
            <a:ext cx="431800" cy="576262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grpSp>
        <p:nvGrpSpPr>
          <p:cNvPr id="102412" name="Group 12"/>
          <p:cNvGrpSpPr>
            <a:grpSpLocks/>
          </p:cNvGrpSpPr>
          <p:nvPr/>
        </p:nvGrpSpPr>
        <p:grpSpPr bwMode="auto">
          <a:xfrm>
            <a:off x="1403350" y="3213100"/>
            <a:ext cx="6597650" cy="2881313"/>
            <a:chOff x="765" y="1933"/>
            <a:chExt cx="4156" cy="1815"/>
          </a:xfrm>
        </p:grpSpPr>
        <p:pic>
          <p:nvPicPr>
            <p:cNvPr id="10240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1933"/>
              <a:ext cx="3140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3" b="-1424"/>
            <a:stretch>
              <a:fillRect/>
            </a:stretch>
          </p:blipFill>
          <p:spPr bwMode="auto">
            <a:xfrm>
              <a:off x="1945" y="2659"/>
              <a:ext cx="2976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3152" y="3385"/>
              <a:ext cx="499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2411" name="Rectangle 11"/>
            <p:cNvSpPr>
              <a:spLocks noChangeArrowheads="1"/>
            </p:cNvSpPr>
            <p:nvPr/>
          </p:nvSpPr>
          <p:spPr bwMode="auto">
            <a:xfrm>
              <a:off x="3969" y="3566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58750" y="6402388"/>
            <a:ext cx="6305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Keeling, Diversity and evolutionary history of plastids and their hosts, Am. J. Bot. 2004. </a:t>
            </a:r>
          </a:p>
        </p:txBody>
      </p:sp>
    </p:spTree>
    <p:extLst>
      <p:ext uri="{BB962C8B-B14F-4D97-AF65-F5344CB8AC3E}">
        <p14:creationId xmlns:p14="http://schemas.microsoft.com/office/powerpoint/2010/main" val="32266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A58B-6BD1-4285-BC28-CBB59515CB8E}" type="slidenum">
              <a:rPr lang="it-IT" altLang="it-IT">
                <a:solidFill>
                  <a:srgbClr val="000000"/>
                </a:solidFill>
              </a:rPr>
              <a:pPr/>
              <a:t>30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2411413" y="1193800"/>
            <a:ext cx="619283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0000"/>
                </a:solidFill>
              </a:rPr>
              <a:t>Mark Horrocks, Geoff Irwin, Martin Jones and Doug Sutton (2004)</a:t>
            </a:r>
            <a:r>
              <a:rPr lang="it-IT" altLang="it-IT" sz="1400" b="1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smtClean="0">
                <a:solidFill>
                  <a:srgbClr val="000000"/>
                </a:solidFill>
              </a:rPr>
              <a:t>Starch grains and xylem cells of sweet potato (</a:t>
            </a:r>
            <a:r>
              <a:rPr lang="it-IT" altLang="it-IT" sz="1400" b="1" i="1" smtClean="0">
                <a:solidFill>
                  <a:srgbClr val="000000"/>
                </a:solidFill>
              </a:rPr>
              <a:t>Ipomoea batatas</a:t>
            </a:r>
            <a:r>
              <a:rPr lang="it-IT" altLang="it-IT" sz="1400" b="1" smtClean="0">
                <a:solidFill>
                  <a:srgbClr val="000000"/>
                </a:solidFill>
              </a:rPr>
              <a:t>) and bracken (</a:t>
            </a:r>
            <a:r>
              <a:rPr lang="it-IT" altLang="it-IT" sz="1400" b="1" i="1" smtClean="0">
                <a:solidFill>
                  <a:srgbClr val="000000"/>
                </a:solidFill>
              </a:rPr>
              <a:t>Pteridium esculentum</a:t>
            </a:r>
            <a:r>
              <a:rPr lang="it-IT" altLang="it-IT" sz="1400" b="1" smtClean="0">
                <a:solidFill>
                  <a:srgbClr val="000000"/>
                </a:solidFill>
              </a:rPr>
              <a:t>) in archaeological deposits from northern New Zealand.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0000"/>
                </a:solidFill>
              </a:rPr>
              <a:t>Journal of Archaeological Science, 31, 251-258.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5616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000000"/>
                </a:solidFill>
              </a:rPr>
              <a:t>Esempio: Amido di patata americana in depositi archeologici della Nuova Zelanda</a:t>
            </a:r>
          </a:p>
        </p:txBody>
      </p:sp>
      <p:pic>
        <p:nvPicPr>
          <p:cNvPr id="129031" name="Picture 7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8"/>
          <a:stretch>
            <a:fillRect/>
          </a:stretch>
        </p:blipFill>
        <p:spPr bwMode="auto">
          <a:xfrm>
            <a:off x="179388" y="1196975"/>
            <a:ext cx="22161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2484438" y="2830513"/>
            <a:ext cx="61198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L’analisi dei granuli di amido in depositi archeologici della Nuova Zelanda fornisce una prova a favore della coltivazione di piante alimentari fonti di carboidrati in Polinesia in età preistorica.</a:t>
            </a:r>
          </a:p>
        </p:txBody>
      </p:sp>
    </p:spTree>
    <p:extLst>
      <p:ext uri="{BB962C8B-B14F-4D97-AF65-F5344CB8AC3E}">
        <p14:creationId xmlns:p14="http://schemas.microsoft.com/office/powerpoint/2010/main" val="42187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BB19-3DB4-4ED3-99D9-C73C3A97F342}" type="slidenum">
              <a:rPr lang="it-IT" altLang="it-IT">
                <a:solidFill>
                  <a:srgbClr val="000000"/>
                </a:solidFill>
              </a:rPr>
              <a:pPr/>
              <a:t>31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062288" y="309563"/>
            <a:ext cx="2949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smtClean="0">
                <a:solidFill>
                  <a:srgbClr val="000000"/>
                </a:solidFill>
              </a:rPr>
              <a:t>CROMOPLASTO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79388" y="1006475"/>
            <a:ext cx="89296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non fotosintetico: assenza di clorofilla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lo stroma è occupato da diversi tipi di strutture contenenti CAROTENODI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metabolismo legato alla sintesi dei carotenoidi </a:t>
            </a:r>
          </a:p>
        </p:txBody>
      </p:sp>
      <p:pic>
        <p:nvPicPr>
          <p:cNvPr id="126982" name="Picture 6" descr="6 amilo e cro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" r="51215" b="48476"/>
          <a:stretch>
            <a:fillRect/>
          </a:stretch>
        </p:blipFill>
        <p:spPr bwMode="auto">
          <a:xfrm>
            <a:off x="466725" y="3330575"/>
            <a:ext cx="2344738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 descr="6 amilo e cro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1" r="52310" b="1707"/>
          <a:stretch>
            <a:fillRect/>
          </a:stretch>
        </p:blipFill>
        <p:spPr bwMode="auto">
          <a:xfrm>
            <a:off x="3203575" y="3259138"/>
            <a:ext cx="2290763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7" name="Picture 11" descr="6 amilo e cro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6" t="2371" r="5165" b="48476"/>
          <a:stretch>
            <a:fillRect/>
          </a:stretch>
        </p:blipFill>
        <p:spPr bwMode="auto">
          <a:xfrm>
            <a:off x="5940425" y="3128963"/>
            <a:ext cx="2211388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971550" y="5851525"/>
            <a:ext cx="712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Globuli		Fibrille			Membrane</a:t>
            </a:r>
          </a:p>
        </p:txBody>
      </p:sp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6496050" y="6473825"/>
            <a:ext cx="969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Nultsch.</a:t>
            </a:r>
          </a:p>
        </p:txBody>
      </p:sp>
    </p:spTree>
    <p:extLst>
      <p:ext uri="{BB962C8B-B14F-4D97-AF65-F5344CB8AC3E}">
        <p14:creationId xmlns:p14="http://schemas.microsoft.com/office/powerpoint/2010/main" val="13685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A755-60BF-4371-A66E-EDE0BCB11AFE}" type="slidenum">
              <a:rPr lang="it-IT" altLang="it-IT">
                <a:solidFill>
                  <a:srgbClr val="000000"/>
                </a:solidFill>
              </a:rPr>
              <a:pPr/>
              <a:t>32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2816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3" t="46010" b="25000"/>
          <a:stretch>
            <a:fillRect/>
          </a:stretch>
        </p:blipFill>
        <p:spPr bwMode="auto">
          <a:xfrm>
            <a:off x="539750" y="404813"/>
            <a:ext cx="4392613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5076825" y="476250"/>
            <a:ext cx="34559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Cromoplasto del frutto di </a:t>
            </a:r>
            <a:r>
              <a:rPr lang="it-IT" altLang="it-IT" i="1" smtClean="0">
                <a:solidFill>
                  <a:srgbClr val="000000"/>
                </a:solidFill>
              </a:rPr>
              <a:t>Arum italicum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(da Bonora </a:t>
            </a:r>
            <a:r>
              <a:rPr lang="it-IT" altLang="it-IT" sz="1600" i="1" smtClean="0">
                <a:solidFill>
                  <a:srgbClr val="000000"/>
                </a:solidFill>
              </a:rPr>
              <a:t>et al</a:t>
            </a:r>
            <a:r>
              <a:rPr lang="it-IT" altLang="it-IT" sz="1600" smtClean="0">
                <a:solidFill>
                  <a:srgbClr val="000000"/>
                </a:solidFill>
              </a:rPr>
              <a:t>. J. Exp. Bot. 2000)</a:t>
            </a:r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395288" y="4351338"/>
            <a:ext cx="8301037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Il colore impartito dai cromoplasti dipende dalla composizione in carotenoidi che li caratterizza: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pomodoro: licopene (rosso)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limone: xantofille (giallo)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carota: carotene (arancione)</a:t>
            </a:r>
          </a:p>
        </p:txBody>
      </p:sp>
    </p:spTree>
    <p:extLst>
      <p:ext uri="{BB962C8B-B14F-4D97-AF65-F5344CB8AC3E}">
        <p14:creationId xmlns:p14="http://schemas.microsoft.com/office/powerpoint/2010/main" val="11181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0EF6-7415-4951-B782-AE572BC5F8F1}" type="slidenum">
              <a:rPr lang="it-IT" altLang="it-IT">
                <a:solidFill>
                  <a:srgbClr val="000000"/>
                </a:solidFill>
              </a:rPr>
              <a:pPr/>
              <a:t>33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376238" y="134938"/>
            <a:ext cx="8443912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I cromoplasti si trovano: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nei fiori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nei frutti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in altri organi, es. radice di carota</a:t>
            </a:r>
          </a:p>
        </p:txBody>
      </p:sp>
      <p:sp>
        <p:nvSpPr>
          <p:cNvPr id="130053" name="AutoShape 5"/>
          <p:cNvSpPr>
            <a:spLocks/>
          </p:cNvSpPr>
          <p:nvPr/>
        </p:nvSpPr>
        <p:spPr bwMode="auto">
          <a:xfrm>
            <a:off x="1692275" y="835025"/>
            <a:ext cx="142875" cy="865188"/>
          </a:xfrm>
          <a:prstGeom prst="rightBrace">
            <a:avLst>
              <a:gd name="adj1" fmla="val 504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908175" y="1027113"/>
            <a:ext cx="338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Funzione VESSILLARE</a:t>
            </a:r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1712912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5940425" y="2205038"/>
            <a:ext cx="288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500" i="1" smtClean="0">
                <a:solidFill>
                  <a:srgbClr val="000000"/>
                </a:solidFill>
              </a:rPr>
              <a:t>Gorteria diffusa</a:t>
            </a:r>
            <a:r>
              <a:rPr lang="it-IT" altLang="it-IT" sz="1500" smtClean="0">
                <a:solidFill>
                  <a:srgbClr val="000000"/>
                </a:solidFill>
              </a:rPr>
              <a:t> (Asteraceae)</a:t>
            </a:r>
          </a:p>
        </p:txBody>
      </p:sp>
      <p:pic>
        <p:nvPicPr>
          <p:cNvPr id="130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2519362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252095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808287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65" name="Picture 17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234315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6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17494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2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298-D1D6-4300-B8A4-A0EEF33E0254}" type="slidenum">
              <a:rPr lang="it-IT" altLang="it-IT">
                <a:solidFill>
                  <a:srgbClr val="000000"/>
                </a:solidFill>
              </a:rPr>
              <a:pPr/>
              <a:t>34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50825" y="333375"/>
            <a:ext cx="842486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La maturazione dei frutti si accompagna spesso alla transizione del colore da verde a rosso/aranciato.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Es. bacca di pomodoro (</a:t>
            </a:r>
            <a:r>
              <a:rPr lang="it-IT" altLang="it-IT" sz="2400" i="1" smtClean="0">
                <a:solidFill>
                  <a:srgbClr val="000000"/>
                </a:solidFill>
              </a:rPr>
              <a:t>Lycopersicon esculentum</a:t>
            </a:r>
            <a:r>
              <a:rPr lang="it-IT" altLang="it-IT" sz="2400" smtClean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In questo caso i cromoplasti prendono origine dai cloroplasti: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degradazione della clorofilla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demolizione del sistema tilacoidale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sintesi di carotenoidi</a:t>
            </a:r>
          </a:p>
        </p:txBody>
      </p:sp>
      <p:grpSp>
        <p:nvGrpSpPr>
          <p:cNvPr id="131084" name="Group 12"/>
          <p:cNvGrpSpPr>
            <a:grpSpLocks/>
          </p:cNvGrpSpPr>
          <p:nvPr/>
        </p:nvGrpSpPr>
        <p:grpSpPr bwMode="auto">
          <a:xfrm>
            <a:off x="625475" y="2047875"/>
            <a:ext cx="7546975" cy="1236663"/>
            <a:chOff x="394" y="976"/>
            <a:chExt cx="4754" cy="779"/>
          </a:xfrm>
        </p:grpSpPr>
        <p:pic>
          <p:nvPicPr>
            <p:cNvPr id="131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3" t="-2" r="-2835" b="26895"/>
            <a:stretch>
              <a:fillRect/>
            </a:stretch>
          </p:blipFill>
          <p:spPr bwMode="auto">
            <a:xfrm rot="16200000">
              <a:off x="3765" y="372"/>
              <a:ext cx="779" cy="1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08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9" t="-2" r="48584" b="-111"/>
            <a:stretch>
              <a:fillRect/>
            </a:stretch>
          </p:blipFill>
          <p:spPr bwMode="auto">
            <a:xfrm rot="16200000">
              <a:off x="1369" y="6"/>
              <a:ext cx="771" cy="2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11188" y="3500438"/>
            <a:ext cx="1884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Bruno e Wetzel, mod.</a:t>
            </a:r>
          </a:p>
        </p:txBody>
      </p:sp>
    </p:spTree>
    <p:extLst>
      <p:ext uri="{BB962C8B-B14F-4D97-AF65-F5344CB8AC3E}">
        <p14:creationId xmlns:p14="http://schemas.microsoft.com/office/powerpoint/2010/main" val="22015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5867-2323-44AC-97E6-10CB142064C6}" type="slidenum">
              <a:rPr lang="it-IT" altLang="it-IT">
                <a:solidFill>
                  <a:srgbClr val="000000"/>
                </a:solidFill>
              </a:rPr>
              <a:pPr/>
              <a:t>35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79388" y="1516063"/>
            <a:ext cx="87137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 plastidi rappresentano una famiglia di organuli perché: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condividono le stesse caratteristiche strutturali fondamentali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sono convertibili da una forma all’altra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179388" y="3470275"/>
            <a:ext cx="8713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Nelle cellule giovani è presente la forma più semplice di plastidio da cui possono derivare le forme mature.</a:t>
            </a:r>
          </a:p>
        </p:txBody>
      </p:sp>
      <p:grpSp>
        <p:nvGrpSpPr>
          <p:cNvPr id="134159" name="Group 15"/>
          <p:cNvGrpSpPr>
            <a:grpSpLocks/>
          </p:cNvGrpSpPr>
          <p:nvPr/>
        </p:nvGrpSpPr>
        <p:grpSpPr bwMode="auto">
          <a:xfrm>
            <a:off x="844550" y="4556125"/>
            <a:ext cx="7183438" cy="2041525"/>
            <a:chOff x="532" y="1854"/>
            <a:chExt cx="4525" cy="1286"/>
          </a:xfrm>
        </p:grpSpPr>
        <p:sp>
          <p:nvSpPr>
            <p:cNvPr id="134151" name="Text Box 7"/>
            <p:cNvSpPr txBox="1">
              <a:spLocks noChangeArrowheads="1"/>
            </p:cNvSpPr>
            <p:nvPr/>
          </p:nvSpPr>
          <p:spPr bwMode="auto">
            <a:xfrm>
              <a:off x="532" y="2399"/>
              <a:ext cx="15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smtClean="0">
                  <a:solidFill>
                    <a:srgbClr val="000000"/>
                  </a:solidFill>
                </a:rPr>
                <a:t>PROPLASTIDIO</a:t>
              </a:r>
            </a:p>
          </p:txBody>
        </p:sp>
        <p:sp>
          <p:nvSpPr>
            <p:cNvPr id="134152" name="Line 8"/>
            <p:cNvSpPr>
              <a:spLocks noChangeShapeType="1"/>
            </p:cNvSpPr>
            <p:nvPr/>
          </p:nvSpPr>
          <p:spPr bwMode="auto">
            <a:xfrm flipV="1">
              <a:off x="2087" y="2024"/>
              <a:ext cx="59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34153" name="Line 9"/>
            <p:cNvSpPr>
              <a:spLocks noChangeShapeType="1"/>
            </p:cNvSpPr>
            <p:nvPr/>
          </p:nvSpPr>
          <p:spPr bwMode="auto">
            <a:xfrm>
              <a:off x="2087" y="2523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34154" name="Line 10"/>
            <p:cNvSpPr>
              <a:spLocks noChangeShapeType="1"/>
            </p:cNvSpPr>
            <p:nvPr/>
          </p:nvSpPr>
          <p:spPr bwMode="auto">
            <a:xfrm>
              <a:off x="2087" y="2614"/>
              <a:ext cx="499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34155" name="Text Box 11"/>
            <p:cNvSpPr txBox="1">
              <a:spLocks noChangeArrowheads="1"/>
            </p:cNvSpPr>
            <p:nvPr/>
          </p:nvSpPr>
          <p:spPr bwMode="auto">
            <a:xfrm>
              <a:off x="2755" y="1854"/>
              <a:ext cx="21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smtClean="0">
                  <a:solidFill>
                    <a:srgbClr val="000000"/>
                  </a:solidFill>
                </a:rPr>
                <a:t>Cloroplasto (fotosintesi)</a:t>
              </a:r>
            </a:p>
          </p:txBody>
        </p:sp>
        <p:sp>
          <p:nvSpPr>
            <p:cNvPr id="134156" name="Text Box 12"/>
            <p:cNvSpPr txBox="1">
              <a:spLocks noChangeArrowheads="1"/>
            </p:cNvSpPr>
            <p:nvPr/>
          </p:nvSpPr>
          <p:spPr bwMode="auto">
            <a:xfrm>
              <a:off x="2767" y="2371"/>
              <a:ext cx="18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smtClean="0">
                  <a:solidFill>
                    <a:srgbClr val="000000"/>
                  </a:solidFill>
                </a:rPr>
                <a:t>Amiloplasto (riserva)</a:t>
              </a:r>
            </a:p>
          </p:txBody>
        </p:sp>
        <p:sp>
          <p:nvSpPr>
            <p:cNvPr id="134157" name="Text Box 13"/>
            <p:cNvSpPr txBox="1">
              <a:spLocks noChangeArrowheads="1"/>
            </p:cNvSpPr>
            <p:nvPr/>
          </p:nvSpPr>
          <p:spPr bwMode="auto">
            <a:xfrm>
              <a:off x="2709" y="2852"/>
              <a:ext cx="23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smtClean="0">
                  <a:solidFill>
                    <a:srgbClr val="000000"/>
                  </a:solidFill>
                </a:rPr>
                <a:t>Cromoplasto (f. vessillare)</a:t>
              </a:r>
            </a:p>
          </p:txBody>
        </p:sp>
      </p:grpSp>
      <p:sp>
        <p:nvSpPr>
          <p:cNvPr id="13416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500"/>
              <a:t>Differenziamento dei plastidi</a:t>
            </a:r>
          </a:p>
        </p:txBody>
      </p:sp>
    </p:spTree>
    <p:extLst>
      <p:ext uri="{BB962C8B-B14F-4D97-AF65-F5344CB8AC3E}">
        <p14:creationId xmlns:p14="http://schemas.microsoft.com/office/powerpoint/2010/main" val="33131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590-268C-4511-862B-F66BE68561A4}" type="slidenum">
              <a:rPr lang="it-IT" altLang="it-IT">
                <a:solidFill>
                  <a:srgbClr val="000000"/>
                </a:solidFill>
              </a:rPr>
              <a:pPr/>
              <a:t>36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360738" y="307975"/>
            <a:ext cx="243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PROPLASTIDIO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550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stadio giovanile del plastidio nelle cellule meristematiche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piccole dimensioni (&lt; 1</a:t>
            </a:r>
            <a:r>
              <a:rPr lang="it-IT" altLang="it-IT" sz="2400" smtClean="0">
                <a:solidFill>
                  <a:srgbClr val="000000"/>
                </a:solidFill>
                <a:sym typeface="Symbol" pitchFamily="18" charset="2"/>
              </a:rPr>
              <a:t>m)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  <a:sym typeface="Symbol" pitchFamily="18" charset="2"/>
              </a:rPr>
              <a:t> piccole quantità di pigmento: protoclorofillide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  <a:sym typeface="Symbol" pitchFamily="18" charset="2"/>
              </a:rPr>
              <a:t> sistema membranario interno appena accennato: </a:t>
            </a:r>
            <a:r>
              <a:rPr lang="it-IT" altLang="it-IT" sz="2400" i="1" smtClean="0">
                <a:solidFill>
                  <a:srgbClr val="000000"/>
                </a:solidFill>
                <a:sym typeface="Symbol" pitchFamily="18" charset="2"/>
              </a:rPr>
              <a:t>protilacoidi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2583" b="6766"/>
          <a:stretch>
            <a:fillRect/>
          </a:stretch>
        </p:blipFill>
        <p:spPr bwMode="auto">
          <a:xfrm>
            <a:off x="2339975" y="2852738"/>
            <a:ext cx="4681538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7288213" y="4479925"/>
            <a:ext cx="163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mitocondrio</a:t>
            </a:r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 flipH="1" flipV="1">
            <a:off x="6372225" y="4508500"/>
            <a:ext cx="936625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58750" y="3975100"/>
            <a:ext cx="16144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proplastidio</a:t>
            </a:r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 flipV="1">
            <a:off x="1835150" y="4221163"/>
            <a:ext cx="792163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376238" y="6473825"/>
            <a:ext cx="1146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Buchanan.</a:t>
            </a:r>
          </a:p>
        </p:txBody>
      </p:sp>
    </p:spTree>
    <p:extLst>
      <p:ext uri="{BB962C8B-B14F-4D97-AF65-F5344CB8AC3E}">
        <p14:creationId xmlns:p14="http://schemas.microsoft.com/office/powerpoint/2010/main" val="32978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33EA-2E57-4691-B161-05933DAE5C84}" type="slidenum">
              <a:rPr lang="it-IT" altLang="it-IT">
                <a:solidFill>
                  <a:srgbClr val="000000"/>
                </a:solidFill>
              </a:rPr>
              <a:pPr/>
              <a:t>37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76238" y="134938"/>
            <a:ext cx="8443912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Il differenziamento del proplastidio in una forma o nell’altra dipende da: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fattori endogeni alla pianta, legati alla funzione che un determinato organo dovrà assolvere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fattori esogeni (o ambientali)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31775" y="2727325"/>
            <a:ext cx="8661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Il differenziamento del proplastidio in cloroplasto nelle piante superiori è dipendente dalla presenza di luce: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2987675" y="4365625"/>
            <a:ext cx="792163" cy="142875"/>
          </a:xfrm>
          <a:prstGeom prst="rightArrow">
            <a:avLst>
              <a:gd name="adj1" fmla="val 50000"/>
              <a:gd name="adj2" fmla="val 1386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36199" name="AutoShape 7"/>
          <p:cNvSpPr>
            <a:spLocks noChangeArrowheads="1"/>
          </p:cNvSpPr>
          <p:nvPr/>
        </p:nvSpPr>
        <p:spPr bwMode="auto">
          <a:xfrm>
            <a:off x="5867400" y="4365625"/>
            <a:ext cx="792163" cy="142875"/>
          </a:xfrm>
          <a:prstGeom prst="rightArrow">
            <a:avLst>
              <a:gd name="adj1" fmla="val 50000"/>
              <a:gd name="adj2" fmla="val 1386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539750" y="4164013"/>
            <a:ext cx="76088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600" smtClean="0">
                <a:solidFill>
                  <a:srgbClr val="000000"/>
                </a:solidFill>
              </a:rPr>
              <a:t>Protoclorofillide             clorofillide              clorofilla</a:t>
            </a:r>
          </a:p>
        </p:txBody>
      </p:sp>
      <p:sp>
        <p:nvSpPr>
          <p:cNvPr id="136202" name="AutoShape 10"/>
          <p:cNvSpPr>
            <a:spLocks noChangeArrowheads="1"/>
          </p:cNvSpPr>
          <p:nvPr/>
        </p:nvSpPr>
        <p:spPr bwMode="auto">
          <a:xfrm>
            <a:off x="2987675" y="3716338"/>
            <a:ext cx="647700" cy="649287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179388" y="5327650"/>
            <a:ext cx="87137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600" smtClean="0">
                <a:solidFill>
                  <a:srgbClr val="000000"/>
                </a:solidFill>
              </a:rPr>
              <a:t>Che cosa succede se una pianta viene fatta germogliare al buio?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5651500" y="3903663"/>
            <a:ext cx="1016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+ fitolo</a:t>
            </a:r>
          </a:p>
        </p:txBody>
      </p:sp>
    </p:spTree>
    <p:extLst>
      <p:ext uri="{BB962C8B-B14F-4D97-AF65-F5344CB8AC3E}">
        <p14:creationId xmlns:p14="http://schemas.microsoft.com/office/powerpoint/2010/main" val="21137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1D5-594F-4E8D-856C-763F2D0F627D}" type="slidenum">
              <a:rPr lang="it-IT" altLang="it-IT">
                <a:solidFill>
                  <a:srgbClr val="000000"/>
                </a:solidFill>
              </a:rPr>
              <a:pPr/>
              <a:t>38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484563" y="307975"/>
            <a:ext cx="209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EZIOPLASTO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8280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accumulo di protoclorofillide (associata a proteine e carotenoidi)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</a:rPr>
              <a:t> formazione di un sistema di tubuli assemblati a dare una struttura paracristallina (= </a:t>
            </a:r>
            <a:r>
              <a:rPr lang="it-IT" altLang="it-IT" sz="2200" i="1" smtClean="0">
                <a:solidFill>
                  <a:srgbClr val="000000"/>
                </a:solidFill>
              </a:rPr>
              <a:t>corpo prolamellare</a:t>
            </a:r>
            <a:r>
              <a:rPr lang="it-IT" altLang="it-IT" sz="2200" smtClean="0">
                <a:solidFill>
                  <a:srgbClr val="000000"/>
                </a:solidFill>
              </a:rPr>
              <a:t>) in associazione a </a:t>
            </a:r>
            <a:r>
              <a:rPr lang="it-IT" altLang="it-IT" sz="2200" i="1" smtClean="0">
                <a:solidFill>
                  <a:srgbClr val="000000"/>
                </a:solidFill>
              </a:rPr>
              <a:t>protilacoidi</a:t>
            </a:r>
            <a:endParaRPr lang="it-IT" altLang="it-IT" sz="2200" smtClean="0">
              <a:solidFill>
                <a:srgbClr val="000000"/>
              </a:solidFill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03213" y="5876925"/>
            <a:ext cx="85899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L’esposizione alla luce comporta la fotoconversione dell’ezioplasto in cloroplasto.</a:t>
            </a:r>
          </a:p>
        </p:txBody>
      </p:sp>
      <p:pic>
        <p:nvPicPr>
          <p:cNvPr id="137223" name="Picture 7" descr="ezioplasti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3706" r="1772" b="1289"/>
          <a:stretch>
            <a:fillRect/>
          </a:stretch>
        </p:blipFill>
        <p:spPr bwMode="auto">
          <a:xfrm>
            <a:off x="2411413" y="2420938"/>
            <a:ext cx="4321175" cy="33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75550" y="5538788"/>
            <a:ext cx="1216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Lüttge et al.</a:t>
            </a:r>
          </a:p>
        </p:txBody>
      </p:sp>
    </p:spTree>
    <p:extLst>
      <p:ext uri="{BB962C8B-B14F-4D97-AF65-F5344CB8AC3E}">
        <p14:creationId xmlns:p14="http://schemas.microsoft.com/office/powerpoint/2010/main" val="14707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6F18-F926-4724-9378-9F87E858947E}" type="slidenum">
              <a:rPr lang="it-IT" altLang="it-IT">
                <a:solidFill>
                  <a:srgbClr val="000000"/>
                </a:solidFill>
              </a:rPr>
              <a:pPr/>
              <a:t>39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31775" y="523875"/>
            <a:ext cx="86614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Qual è lo stadio finale di sviluppo dei plastidi?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Le foglie autunnali perdono progressivamente il colore verde e ingialliscono, perché la clorofilla viene degradata più velocemente dei carotenoidi: SENESCENZA.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Nel cloroplasto il sistema tilacoidale viene demolito e le sostanze utili sono trasportate in altri organi della pianta.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Si ottiene un plastidio alterato nella struttura, in cui il sistema tilacoidale è sostituito da globuli lipidici: </a:t>
            </a:r>
            <a:r>
              <a:rPr lang="it-IT" altLang="it-IT" sz="2400" i="1" smtClean="0">
                <a:solidFill>
                  <a:srgbClr val="000000"/>
                </a:solidFill>
              </a:rPr>
              <a:t>gerontoplasto</a:t>
            </a:r>
            <a:r>
              <a:rPr lang="it-IT" altLang="it-IT" sz="2400" smtClean="0">
                <a:solidFill>
                  <a:srgbClr val="000000"/>
                </a:solidFill>
              </a:rPr>
              <a:t>, simile nella struttura al cromoplasto.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Il plastidio senescente normalmente non può convertirsi in un’altra forma di plastidio e perde la capacità di dividersi.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3C5D-CB8A-4297-AA1A-64499F078098}" type="slidenum">
              <a:rPr lang="it-IT" altLang="it-IT">
                <a:solidFill>
                  <a:srgbClr val="000000"/>
                </a:solidFill>
              </a:rPr>
              <a:pPr/>
              <a:t>4</a:t>
            </a:fld>
            <a:endParaRPr lang="it-IT" altLang="it-IT">
              <a:solidFill>
                <a:srgbClr val="000000"/>
              </a:solidFill>
            </a:endParaRPr>
          </a:p>
        </p:txBody>
      </p:sp>
      <p:graphicFrame>
        <p:nvGraphicFramePr>
          <p:cNvPr id="2" name="Diagramma 1"/>
          <p:cNvGraphicFramePr/>
          <p:nvPr/>
        </p:nvGraphicFramePr>
        <p:xfrm>
          <a:off x="179388" y="217488"/>
          <a:ext cx="8785225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1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1E7E-11A4-4D59-93C9-436C82720610}" type="slidenum">
              <a:rPr lang="it-IT" altLang="it-IT">
                <a:solidFill>
                  <a:srgbClr val="000000"/>
                </a:solidFill>
              </a:rPr>
              <a:pPr/>
              <a:t>40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282628" name="Picture 4" descr="plastidogene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5700713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2706" name="Group 82"/>
          <p:cNvGrpSpPr>
            <a:grpSpLocks/>
          </p:cNvGrpSpPr>
          <p:nvPr/>
        </p:nvGrpSpPr>
        <p:grpSpPr bwMode="auto">
          <a:xfrm>
            <a:off x="3851275" y="404813"/>
            <a:ext cx="431800" cy="431800"/>
            <a:chOff x="1540" y="618"/>
            <a:chExt cx="272" cy="272"/>
          </a:xfrm>
        </p:grpSpPr>
        <p:sp>
          <p:nvSpPr>
            <p:cNvPr id="282629" name="Oval 5"/>
            <p:cNvSpPr>
              <a:spLocks noChangeArrowheads="1"/>
            </p:cNvSpPr>
            <p:nvPr/>
          </p:nvSpPr>
          <p:spPr bwMode="auto">
            <a:xfrm>
              <a:off x="1540" y="618"/>
              <a:ext cx="272" cy="2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30" name="Oval 6"/>
            <p:cNvSpPr>
              <a:spLocks noChangeArrowheads="1"/>
            </p:cNvSpPr>
            <p:nvPr/>
          </p:nvSpPr>
          <p:spPr bwMode="auto">
            <a:xfrm>
              <a:off x="1557" y="634"/>
              <a:ext cx="238" cy="238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2916238" y="404813"/>
            <a:ext cx="696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1 </a:t>
            </a:r>
            <a:r>
              <a:rPr lang="it-IT" altLang="it-IT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it-IT" altLang="it-IT" smtClean="0">
                <a:solidFill>
                  <a:srgbClr val="000000"/>
                </a:solidFill>
              </a:rPr>
              <a:t>m</a:t>
            </a:r>
          </a:p>
        </p:txBody>
      </p:sp>
      <p:grpSp>
        <p:nvGrpSpPr>
          <p:cNvPr id="282679" name="Group 55"/>
          <p:cNvGrpSpPr>
            <a:grpSpLocks/>
          </p:cNvGrpSpPr>
          <p:nvPr/>
        </p:nvGrpSpPr>
        <p:grpSpPr bwMode="auto">
          <a:xfrm>
            <a:off x="2987675" y="1412875"/>
            <a:ext cx="574675" cy="504825"/>
            <a:chOff x="1354" y="527"/>
            <a:chExt cx="362" cy="318"/>
          </a:xfrm>
        </p:grpSpPr>
        <p:sp>
          <p:nvSpPr>
            <p:cNvPr id="282632" name="Oval 8"/>
            <p:cNvSpPr>
              <a:spLocks noChangeArrowheads="1"/>
            </p:cNvSpPr>
            <p:nvPr/>
          </p:nvSpPr>
          <p:spPr bwMode="auto">
            <a:xfrm>
              <a:off x="1354" y="527"/>
              <a:ext cx="362" cy="3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34" name="Freeform 10"/>
            <p:cNvSpPr>
              <a:spLocks/>
            </p:cNvSpPr>
            <p:nvPr/>
          </p:nvSpPr>
          <p:spPr bwMode="auto">
            <a:xfrm>
              <a:off x="1383" y="539"/>
              <a:ext cx="306" cy="306"/>
            </a:xfrm>
            <a:custGeom>
              <a:avLst/>
              <a:gdLst>
                <a:gd name="T0" fmla="*/ 0 w 273"/>
                <a:gd name="T1" fmla="*/ 168 h 271"/>
                <a:gd name="T2" fmla="*/ 52 w 273"/>
                <a:gd name="T3" fmla="*/ 72 h 271"/>
                <a:gd name="T4" fmla="*/ 84 w 273"/>
                <a:gd name="T5" fmla="*/ 104 h 271"/>
                <a:gd name="T6" fmla="*/ 140 w 273"/>
                <a:gd name="T7" fmla="*/ 152 h 271"/>
                <a:gd name="T8" fmla="*/ 152 w 273"/>
                <a:gd name="T9" fmla="*/ 112 h 271"/>
                <a:gd name="T10" fmla="*/ 92 w 273"/>
                <a:gd name="T11" fmla="*/ 76 h 271"/>
                <a:gd name="T12" fmla="*/ 76 w 273"/>
                <a:gd name="T13" fmla="*/ 68 h 271"/>
                <a:gd name="T14" fmla="*/ 88 w 273"/>
                <a:gd name="T15" fmla="*/ 20 h 271"/>
                <a:gd name="T16" fmla="*/ 140 w 273"/>
                <a:gd name="T17" fmla="*/ 0 h 271"/>
                <a:gd name="T18" fmla="*/ 236 w 273"/>
                <a:gd name="T19" fmla="*/ 44 h 271"/>
                <a:gd name="T20" fmla="*/ 244 w 273"/>
                <a:gd name="T21" fmla="*/ 60 h 271"/>
                <a:gd name="T22" fmla="*/ 268 w 273"/>
                <a:gd name="T23" fmla="*/ 84 h 271"/>
                <a:gd name="T24" fmla="*/ 240 w 273"/>
                <a:gd name="T25" fmla="*/ 208 h 271"/>
                <a:gd name="T26" fmla="*/ 172 w 273"/>
                <a:gd name="T27" fmla="*/ 220 h 271"/>
                <a:gd name="T28" fmla="*/ 128 w 273"/>
                <a:gd name="T29" fmla="*/ 244 h 271"/>
                <a:gd name="T30" fmla="*/ 84 w 273"/>
                <a:gd name="T31" fmla="*/ 184 h 271"/>
                <a:gd name="T32" fmla="*/ 88 w 273"/>
                <a:gd name="T33" fmla="*/ 244 h 271"/>
                <a:gd name="T34" fmla="*/ 44 w 273"/>
                <a:gd name="T35" fmla="*/ 228 h 271"/>
                <a:gd name="T36" fmla="*/ 0 w 273"/>
                <a:gd name="T37" fmla="*/ 16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271">
                  <a:moveTo>
                    <a:pt x="0" y="168"/>
                  </a:moveTo>
                  <a:cubicBezTo>
                    <a:pt x="3" y="125"/>
                    <a:pt x="4" y="84"/>
                    <a:pt x="52" y="72"/>
                  </a:cubicBezTo>
                  <a:cubicBezTo>
                    <a:pt x="69" y="78"/>
                    <a:pt x="71" y="91"/>
                    <a:pt x="84" y="104"/>
                  </a:cubicBezTo>
                  <a:cubicBezTo>
                    <a:pt x="93" y="131"/>
                    <a:pt x="115" y="144"/>
                    <a:pt x="140" y="152"/>
                  </a:cubicBezTo>
                  <a:cubicBezTo>
                    <a:pt x="153" y="143"/>
                    <a:pt x="164" y="128"/>
                    <a:pt x="152" y="112"/>
                  </a:cubicBezTo>
                  <a:cubicBezTo>
                    <a:pt x="141" y="97"/>
                    <a:pt x="105" y="82"/>
                    <a:pt x="92" y="76"/>
                  </a:cubicBezTo>
                  <a:cubicBezTo>
                    <a:pt x="87" y="73"/>
                    <a:pt x="76" y="68"/>
                    <a:pt x="76" y="68"/>
                  </a:cubicBezTo>
                  <a:cubicBezTo>
                    <a:pt x="65" y="46"/>
                    <a:pt x="60" y="27"/>
                    <a:pt x="88" y="20"/>
                  </a:cubicBezTo>
                  <a:cubicBezTo>
                    <a:pt x="105" y="3"/>
                    <a:pt x="117" y="4"/>
                    <a:pt x="140" y="0"/>
                  </a:cubicBezTo>
                  <a:cubicBezTo>
                    <a:pt x="209" y="6"/>
                    <a:pt x="192" y="0"/>
                    <a:pt x="236" y="44"/>
                  </a:cubicBezTo>
                  <a:cubicBezTo>
                    <a:pt x="240" y="48"/>
                    <a:pt x="240" y="55"/>
                    <a:pt x="244" y="60"/>
                  </a:cubicBezTo>
                  <a:cubicBezTo>
                    <a:pt x="251" y="69"/>
                    <a:pt x="268" y="84"/>
                    <a:pt x="268" y="84"/>
                  </a:cubicBezTo>
                  <a:cubicBezTo>
                    <a:pt x="273" y="106"/>
                    <a:pt x="262" y="190"/>
                    <a:pt x="240" y="208"/>
                  </a:cubicBezTo>
                  <a:cubicBezTo>
                    <a:pt x="226" y="219"/>
                    <a:pt x="187" y="218"/>
                    <a:pt x="172" y="220"/>
                  </a:cubicBezTo>
                  <a:cubicBezTo>
                    <a:pt x="158" y="234"/>
                    <a:pt x="147" y="239"/>
                    <a:pt x="128" y="244"/>
                  </a:cubicBezTo>
                  <a:cubicBezTo>
                    <a:pt x="87" y="236"/>
                    <a:pt x="104" y="213"/>
                    <a:pt x="84" y="184"/>
                  </a:cubicBezTo>
                  <a:cubicBezTo>
                    <a:pt x="53" y="200"/>
                    <a:pt x="73" y="222"/>
                    <a:pt x="88" y="244"/>
                  </a:cubicBezTo>
                  <a:cubicBezTo>
                    <a:pt x="79" y="271"/>
                    <a:pt x="52" y="244"/>
                    <a:pt x="44" y="228"/>
                  </a:cubicBezTo>
                  <a:cubicBezTo>
                    <a:pt x="33" y="206"/>
                    <a:pt x="25" y="176"/>
                    <a:pt x="0" y="168"/>
                  </a:cubicBezTo>
                  <a:close/>
                </a:path>
              </a:pathLst>
            </a:cu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2677" name="Group 53"/>
          <p:cNvGrpSpPr>
            <a:grpSpLocks/>
          </p:cNvGrpSpPr>
          <p:nvPr/>
        </p:nvGrpSpPr>
        <p:grpSpPr bwMode="auto">
          <a:xfrm>
            <a:off x="971550" y="1557338"/>
            <a:ext cx="1366838" cy="865187"/>
            <a:chOff x="703" y="1207"/>
            <a:chExt cx="680" cy="409"/>
          </a:xfrm>
        </p:grpSpPr>
        <p:sp>
          <p:nvSpPr>
            <p:cNvPr id="282635" name="Oval 11"/>
            <p:cNvSpPr>
              <a:spLocks noChangeArrowheads="1"/>
            </p:cNvSpPr>
            <p:nvPr/>
          </p:nvSpPr>
          <p:spPr bwMode="auto">
            <a:xfrm>
              <a:off x="703" y="1207"/>
              <a:ext cx="680" cy="4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37" name="Freeform 13"/>
            <p:cNvSpPr>
              <a:spLocks/>
            </p:cNvSpPr>
            <p:nvPr/>
          </p:nvSpPr>
          <p:spPr bwMode="auto">
            <a:xfrm>
              <a:off x="716" y="1236"/>
              <a:ext cx="640" cy="372"/>
            </a:xfrm>
            <a:custGeom>
              <a:avLst/>
              <a:gdLst>
                <a:gd name="T0" fmla="*/ 0 w 640"/>
                <a:gd name="T1" fmla="*/ 172 h 372"/>
                <a:gd name="T2" fmla="*/ 88 w 640"/>
                <a:gd name="T3" fmla="*/ 172 h 372"/>
                <a:gd name="T4" fmla="*/ 112 w 640"/>
                <a:gd name="T5" fmla="*/ 180 h 372"/>
                <a:gd name="T6" fmla="*/ 144 w 640"/>
                <a:gd name="T7" fmla="*/ 188 h 372"/>
                <a:gd name="T8" fmla="*/ 172 w 640"/>
                <a:gd name="T9" fmla="*/ 172 h 372"/>
                <a:gd name="T10" fmla="*/ 160 w 640"/>
                <a:gd name="T11" fmla="*/ 160 h 372"/>
                <a:gd name="T12" fmla="*/ 48 w 640"/>
                <a:gd name="T13" fmla="*/ 148 h 372"/>
                <a:gd name="T14" fmla="*/ 32 w 640"/>
                <a:gd name="T15" fmla="*/ 140 h 372"/>
                <a:gd name="T16" fmla="*/ 48 w 640"/>
                <a:gd name="T17" fmla="*/ 124 h 372"/>
                <a:gd name="T18" fmla="*/ 52 w 640"/>
                <a:gd name="T19" fmla="*/ 108 h 372"/>
                <a:gd name="T20" fmla="*/ 84 w 640"/>
                <a:gd name="T21" fmla="*/ 88 h 372"/>
                <a:gd name="T22" fmla="*/ 120 w 640"/>
                <a:gd name="T23" fmla="*/ 56 h 372"/>
                <a:gd name="T24" fmla="*/ 164 w 640"/>
                <a:gd name="T25" fmla="*/ 40 h 372"/>
                <a:gd name="T26" fmla="*/ 300 w 640"/>
                <a:gd name="T27" fmla="*/ 0 h 372"/>
                <a:gd name="T28" fmla="*/ 464 w 640"/>
                <a:gd name="T29" fmla="*/ 12 h 372"/>
                <a:gd name="T30" fmla="*/ 504 w 640"/>
                <a:gd name="T31" fmla="*/ 44 h 372"/>
                <a:gd name="T32" fmla="*/ 388 w 640"/>
                <a:gd name="T33" fmla="*/ 84 h 372"/>
                <a:gd name="T34" fmla="*/ 384 w 640"/>
                <a:gd name="T35" fmla="*/ 112 h 372"/>
                <a:gd name="T36" fmla="*/ 400 w 640"/>
                <a:gd name="T37" fmla="*/ 116 h 372"/>
                <a:gd name="T38" fmla="*/ 460 w 640"/>
                <a:gd name="T39" fmla="*/ 112 h 372"/>
                <a:gd name="T40" fmla="*/ 484 w 640"/>
                <a:gd name="T41" fmla="*/ 96 h 372"/>
                <a:gd name="T42" fmla="*/ 552 w 640"/>
                <a:gd name="T43" fmla="*/ 84 h 372"/>
                <a:gd name="T44" fmla="*/ 612 w 640"/>
                <a:gd name="T45" fmla="*/ 88 h 372"/>
                <a:gd name="T46" fmla="*/ 620 w 640"/>
                <a:gd name="T47" fmla="*/ 100 h 372"/>
                <a:gd name="T48" fmla="*/ 640 w 640"/>
                <a:gd name="T49" fmla="*/ 148 h 372"/>
                <a:gd name="T50" fmla="*/ 628 w 640"/>
                <a:gd name="T51" fmla="*/ 208 h 372"/>
                <a:gd name="T52" fmla="*/ 592 w 640"/>
                <a:gd name="T53" fmla="*/ 260 h 372"/>
                <a:gd name="T54" fmla="*/ 540 w 640"/>
                <a:gd name="T55" fmla="*/ 300 h 372"/>
                <a:gd name="T56" fmla="*/ 472 w 640"/>
                <a:gd name="T57" fmla="*/ 292 h 372"/>
                <a:gd name="T58" fmla="*/ 428 w 640"/>
                <a:gd name="T59" fmla="*/ 244 h 372"/>
                <a:gd name="T60" fmla="*/ 396 w 640"/>
                <a:gd name="T61" fmla="*/ 232 h 372"/>
                <a:gd name="T62" fmla="*/ 448 w 640"/>
                <a:gd name="T63" fmla="*/ 284 h 372"/>
                <a:gd name="T64" fmla="*/ 312 w 640"/>
                <a:gd name="T65" fmla="*/ 344 h 372"/>
                <a:gd name="T66" fmla="*/ 132 w 640"/>
                <a:gd name="T67" fmla="*/ 332 h 372"/>
                <a:gd name="T68" fmla="*/ 112 w 640"/>
                <a:gd name="T69" fmla="*/ 308 h 372"/>
                <a:gd name="T70" fmla="*/ 96 w 640"/>
                <a:gd name="T71" fmla="*/ 300 h 372"/>
                <a:gd name="T72" fmla="*/ 84 w 640"/>
                <a:gd name="T73" fmla="*/ 288 h 372"/>
                <a:gd name="T74" fmla="*/ 76 w 640"/>
                <a:gd name="T75" fmla="*/ 276 h 372"/>
                <a:gd name="T76" fmla="*/ 48 w 640"/>
                <a:gd name="T77" fmla="*/ 256 h 372"/>
                <a:gd name="T78" fmla="*/ 12 w 640"/>
                <a:gd name="T79" fmla="*/ 204 h 372"/>
                <a:gd name="T80" fmla="*/ 0 w 640"/>
                <a:gd name="T81" fmla="*/ 1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0" h="372">
                  <a:moveTo>
                    <a:pt x="0" y="172"/>
                  </a:moveTo>
                  <a:cubicBezTo>
                    <a:pt x="37" y="165"/>
                    <a:pt x="29" y="164"/>
                    <a:pt x="88" y="172"/>
                  </a:cubicBezTo>
                  <a:cubicBezTo>
                    <a:pt x="96" y="173"/>
                    <a:pt x="104" y="178"/>
                    <a:pt x="112" y="180"/>
                  </a:cubicBezTo>
                  <a:cubicBezTo>
                    <a:pt x="123" y="183"/>
                    <a:pt x="144" y="188"/>
                    <a:pt x="144" y="188"/>
                  </a:cubicBezTo>
                  <a:cubicBezTo>
                    <a:pt x="176" y="184"/>
                    <a:pt x="190" y="194"/>
                    <a:pt x="172" y="172"/>
                  </a:cubicBezTo>
                  <a:cubicBezTo>
                    <a:pt x="168" y="168"/>
                    <a:pt x="165" y="162"/>
                    <a:pt x="160" y="160"/>
                  </a:cubicBezTo>
                  <a:cubicBezTo>
                    <a:pt x="131" y="147"/>
                    <a:pt x="68" y="149"/>
                    <a:pt x="48" y="148"/>
                  </a:cubicBezTo>
                  <a:cubicBezTo>
                    <a:pt x="43" y="145"/>
                    <a:pt x="32" y="146"/>
                    <a:pt x="32" y="140"/>
                  </a:cubicBezTo>
                  <a:cubicBezTo>
                    <a:pt x="32" y="132"/>
                    <a:pt x="44" y="130"/>
                    <a:pt x="48" y="124"/>
                  </a:cubicBezTo>
                  <a:cubicBezTo>
                    <a:pt x="51" y="119"/>
                    <a:pt x="49" y="112"/>
                    <a:pt x="52" y="108"/>
                  </a:cubicBezTo>
                  <a:cubicBezTo>
                    <a:pt x="59" y="99"/>
                    <a:pt x="75" y="93"/>
                    <a:pt x="84" y="88"/>
                  </a:cubicBezTo>
                  <a:cubicBezTo>
                    <a:pt x="101" y="78"/>
                    <a:pt x="104" y="72"/>
                    <a:pt x="120" y="56"/>
                  </a:cubicBezTo>
                  <a:cubicBezTo>
                    <a:pt x="121" y="55"/>
                    <a:pt x="160" y="41"/>
                    <a:pt x="164" y="40"/>
                  </a:cubicBezTo>
                  <a:cubicBezTo>
                    <a:pt x="209" y="28"/>
                    <a:pt x="255" y="15"/>
                    <a:pt x="300" y="0"/>
                  </a:cubicBezTo>
                  <a:cubicBezTo>
                    <a:pt x="371" y="2"/>
                    <a:pt x="405" y="2"/>
                    <a:pt x="464" y="12"/>
                  </a:cubicBezTo>
                  <a:cubicBezTo>
                    <a:pt x="479" y="20"/>
                    <a:pt x="504" y="44"/>
                    <a:pt x="504" y="44"/>
                  </a:cubicBezTo>
                  <a:cubicBezTo>
                    <a:pt x="518" y="99"/>
                    <a:pt x="406" y="83"/>
                    <a:pt x="388" y="84"/>
                  </a:cubicBezTo>
                  <a:cubicBezTo>
                    <a:pt x="372" y="89"/>
                    <a:pt x="363" y="103"/>
                    <a:pt x="384" y="112"/>
                  </a:cubicBezTo>
                  <a:cubicBezTo>
                    <a:pt x="389" y="114"/>
                    <a:pt x="395" y="115"/>
                    <a:pt x="400" y="116"/>
                  </a:cubicBezTo>
                  <a:cubicBezTo>
                    <a:pt x="420" y="115"/>
                    <a:pt x="440" y="114"/>
                    <a:pt x="460" y="112"/>
                  </a:cubicBezTo>
                  <a:cubicBezTo>
                    <a:pt x="479" y="110"/>
                    <a:pt x="466" y="106"/>
                    <a:pt x="484" y="96"/>
                  </a:cubicBezTo>
                  <a:cubicBezTo>
                    <a:pt x="501" y="86"/>
                    <a:pt x="533" y="87"/>
                    <a:pt x="552" y="84"/>
                  </a:cubicBezTo>
                  <a:cubicBezTo>
                    <a:pt x="572" y="85"/>
                    <a:pt x="592" y="83"/>
                    <a:pt x="612" y="88"/>
                  </a:cubicBezTo>
                  <a:cubicBezTo>
                    <a:pt x="617" y="89"/>
                    <a:pt x="618" y="96"/>
                    <a:pt x="620" y="100"/>
                  </a:cubicBezTo>
                  <a:cubicBezTo>
                    <a:pt x="626" y="114"/>
                    <a:pt x="635" y="133"/>
                    <a:pt x="640" y="148"/>
                  </a:cubicBezTo>
                  <a:cubicBezTo>
                    <a:pt x="638" y="166"/>
                    <a:pt x="637" y="190"/>
                    <a:pt x="628" y="208"/>
                  </a:cubicBezTo>
                  <a:cubicBezTo>
                    <a:pt x="618" y="227"/>
                    <a:pt x="602" y="240"/>
                    <a:pt x="592" y="260"/>
                  </a:cubicBezTo>
                  <a:cubicBezTo>
                    <a:pt x="585" y="293"/>
                    <a:pt x="568" y="293"/>
                    <a:pt x="540" y="300"/>
                  </a:cubicBezTo>
                  <a:cubicBezTo>
                    <a:pt x="517" y="297"/>
                    <a:pt x="494" y="296"/>
                    <a:pt x="472" y="292"/>
                  </a:cubicBezTo>
                  <a:cubicBezTo>
                    <a:pt x="447" y="287"/>
                    <a:pt x="444" y="257"/>
                    <a:pt x="428" y="244"/>
                  </a:cubicBezTo>
                  <a:cubicBezTo>
                    <a:pt x="419" y="237"/>
                    <a:pt x="406" y="237"/>
                    <a:pt x="396" y="232"/>
                  </a:cubicBezTo>
                  <a:cubicBezTo>
                    <a:pt x="358" y="257"/>
                    <a:pt x="429" y="279"/>
                    <a:pt x="448" y="284"/>
                  </a:cubicBezTo>
                  <a:cubicBezTo>
                    <a:pt x="536" y="372"/>
                    <a:pt x="348" y="343"/>
                    <a:pt x="312" y="344"/>
                  </a:cubicBezTo>
                  <a:cubicBezTo>
                    <a:pt x="254" y="329"/>
                    <a:pt x="191" y="334"/>
                    <a:pt x="132" y="332"/>
                  </a:cubicBezTo>
                  <a:cubicBezTo>
                    <a:pt x="90" y="304"/>
                    <a:pt x="153" y="349"/>
                    <a:pt x="112" y="308"/>
                  </a:cubicBezTo>
                  <a:cubicBezTo>
                    <a:pt x="108" y="304"/>
                    <a:pt x="101" y="303"/>
                    <a:pt x="96" y="300"/>
                  </a:cubicBezTo>
                  <a:cubicBezTo>
                    <a:pt x="91" y="297"/>
                    <a:pt x="88" y="292"/>
                    <a:pt x="84" y="288"/>
                  </a:cubicBezTo>
                  <a:cubicBezTo>
                    <a:pt x="81" y="284"/>
                    <a:pt x="80" y="279"/>
                    <a:pt x="76" y="276"/>
                  </a:cubicBezTo>
                  <a:cubicBezTo>
                    <a:pt x="55" y="258"/>
                    <a:pt x="65" y="279"/>
                    <a:pt x="48" y="256"/>
                  </a:cubicBezTo>
                  <a:cubicBezTo>
                    <a:pt x="35" y="238"/>
                    <a:pt x="28" y="220"/>
                    <a:pt x="12" y="204"/>
                  </a:cubicBezTo>
                  <a:cubicBezTo>
                    <a:pt x="10" y="195"/>
                    <a:pt x="0" y="180"/>
                    <a:pt x="0" y="172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38" name="Oval 14"/>
            <p:cNvSpPr>
              <a:spLocks noChangeArrowheads="1"/>
            </p:cNvSpPr>
            <p:nvPr/>
          </p:nvSpPr>
          <p:spPr bwMode="auto">
            <a:xfrm>
              <a:off x="930" y="1434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39" name="Oval 15"/>
            <p:cNvSpPr>
              <a:spLocks noChangeArrowheads="1"/>
            </p:cNvSpPr>
            <p:nvPr/>
          </p:nvSpPr>
          <p:spPr bwMode="auto">
            <a:xfrm>
              <a:off x="1020" y="1417"/>
              <a:ext cx="90" cy="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40" name="Oval 16"/>
            <p:cNvSpPr>
              <a:spLocks noChangeArrowheads="1"/>
            </p:cNvSpPr>
            <p:nvPr/>
          </p:nvSpPr>
          <p:spPr bwMode="auto">
            <a:xfrm>
              <a:off x="884" y="1344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41" name="Oval 17"/>
            <p:cNvSpPr>
              <a:spLocks noChangeArrowheads="1"/>
            </p:cNvSpPr>
            <p:nvPr/>
          </p:nvSpPr>
          <p:spPr bwMode="auto">
            <a:xfrm>
              <a:off x="975" y="1344"/>
              <a:ext cx="91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42" name="Oval 18"/>
            <p:cNvSpPr>
              <a:spLocks noChangeArrowheads="1"/>
            </p:cNvSpPr>
            <p:nvPr/>
          </p:nvSpPr>
          <p:spPr bwMode="auto">
            <a:xfrm>
              <a:off x="1111" y="1389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2678" name="Group 54"/>
          <p:cNvGrpSpPr>
            <a:grpSpLocks/>
          </p:cNvGrpSpPr>
          <p:nvPr/>
        </p:nvGrpSpPr>
        <p:grpSpPr bwMode="auto">
          <a:xfrm>
            <a:off x="539750" y="3141663"/>
            <a:ext cx="1727200" cy="1079500"/>
            <a:chOff x="639" y="1691"/>
            <a:chExt cx="725" cy="454"/>
          </a:xfrm>
        </p:grpSpPr>
        <p:sp>
          <p:nvSpPr>
            <p:cNvPr id="282643" name="Oval 19"/>
            <p:cNvSpPr>
              <a:spLocks noChangeArrowheads="1"/>
            </p:cNvSpPr>
            <p:nvPr/>
          </p:nvSpPr>
          <p:spPr bwMode="auto">
            <a:xfrm>
              <a:off x="657" y="1706"/>
              <a:ext cx="680" cy="409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51" name="Freeform 27"/>
            <p:cNvSpPr>
              <a:spLocks/>
            </p:cNvSpPr>
            <p:nvPr/>
          </p:nvSpPr>
          <p:spPr bwMode="auto">
            <a:xfrm>
              <a:off x="804" y="1780"/>
              <a:ext cx="228" cy="228"/>
            </a:xfrm>
            <a:custGeom>
              <a:avLst/>
              <a:gdLst>
                <a:gd name="T0" fmla="*/ 0 w 228"/>
                <a:gd name="T1" fmla="*/ 116 h 228"/>
                <a:gd name="T2" fmla="*/ 76 w 228"/>
                <a:gd name="T3" fmla="*/ 44 h 228"/>
                <a:gd name="T4" fmla="*/ 116 w 228"/>
                <a:gd name="T5" fmla="*/ 24 h 228"/>
                <a:gd name="T6" fmla="*/ 200 w 228"/>
                <a:gd name="T7" fmla="*/ 24 h 228"/>
                <a:gd name="T8" fmla="*/ 216 w 228"/>
                <a:gd name="T9" fmla="*/ 56 h 228"/>
                <a:gd name="T10" fmla="*/ 228 w 228"/>
                <a:gd name="T11" fmla="*/ 96 h 228"/>
                <a:gd name="T12" fmla="*/ 220 w 228"/>
                <a:gd name="T13" fmla="*/ 164 h 228"/>
                <a:gd name="T14" fmla="*/ 104 w 228"/>
                <a:gd name="T15" fmla="*/ 228 h 228"/>
                <a:gd name="T16" fmla="*/ 76 w 228"/>
                <a:gd name="T17" fmla="*/ 224 h 228"/>
                <a:gd name="T18" fmla="*/ 44 w 228"/>
                <a:gd name="T19" fmla="*/ 216 h 228"/>
                <a:gd name="T20" fmla="*/ 8 w 228"/>
                <a:gd name="T21" fmla="*/ 160 h 228"/>
                <a:gd name="T22" fmla="*/ 4 w 228"/>
                <a:gd name="T23" fmla="*/ 132 h 228"/>
                <a:gd name="T24" fmla="*/ 0 w 228"/>
                <a:gd name="T25" fmla="*/ 1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228">
                  <a:moveTo>
                    <a:pt x="0" y="116"/>
                  </a:moveTo>
                  <a:cubicBezTo>
                    <a:pt x="12" y="52"/>
                    <a:pt x="11" y="52"/>
                    <a:pt x="76" y="44"/>
                  </a:cubicBezTo>
                  <a:cubicBezTo>
                    <a:pt x="93" y="38"/>
                    <a:pt x="98" y="28"/>
                    <a:pt x="116" y="24"/>
                  </a:cubicBezTo>
                  <a:cubicBezTo>
                    <a:pt x="143" y="6"/>
                    <a:pt x="147" y="0"/>
                    <a:pt x="200" y="24"/>
                  </a:cubicBezTo>
                  <a:cubicBezTo>
                    <a:pt x="211" y="29"/>
                    <a:pt x="216" y="56"/>
                    <a:pt x="216" y="56"/>
                  </a:cubicBezTo>
                  <a:cubicBezTo>
                    <a:pt x="218" y="70"/>
                    <a:pt x="228" y="82"/>
                    <a:pt x="228" y="96"/>
                  </a:cubicBezTo>
                  <a:cubicBezTo>
                    <a:pt x="228" y="119"/>
                    <a:pt x="224" y="142"/>
                    <a:pt x="220" y="164"/>
                  </a:cubicBezTo>
                  <a:cubicBezTo>
                    <a:pt x="215" y="191"/>
                    <a:pt x="129" y="222"/>
                    <a:pt x="104" y="228"/>
                  </a:cubicBezTo>
                  <a:cubicBezTo>
                    <a:pt x="95" y="227"/>
                    <a:pt x="85" y="226"/>
                    <a:pt x="76" y="224"/>
                  </a:cubicBezTo>
                  <a:cubicBezTo>
                    <a:pt x="65" y="222"/>
                    <a:pt x="44" y="216"/>
                    <a:pt x="44" y="216"/>
                  </a:cubicBezTo>
                  <a:cubicBezTo>
                    <a:pt x="23" y="202"/>
                    <a:pt x="17" y="182"/>
                    <a:pt x="8" y="160"/>
                  </a:cubicBezTo>
                  <a:cubicBezTo>
                    <a:pt x="7" y="151"/>
                    <a:pt x="6" y="141"/>
                    <a:pt x="4" y="132"/>
                  </a:cubicBezTo>
                  <a:cubicBezTo>
                    <a:pt x="3" y="127"/>
                    <a:pt x="0" y="116"/>
                    <a:pt x="0" y="116"/>
                  </a:cubicBezTo>
                  <a:close/>
                </a:path>
              </a:pathLst>
            </a:custGeom>
            <a:pattFill prst="solidDmnd">
              <a:fgClr>
                <a:srgbClr val="F8F8F8"/>
              </a:fgClr>
              <a:bgClr>
                <a:schemeClr val="bg2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52" name="Freeform 28"/>
            <p:cNvSpPr>
              <a:spLocks/>
            </p:cNvSpPr>
            <p:nvPr/>
          </p:nvSpPr>
          <p:spPr bwMode="auto">
            <a:xfrm>
              <a:off x="1008" y="1798"/>
              <a:ext cx="232" cy="63"/>
            </a:xfrm>
            <a:custGeom>
              <a:avLst/>
              <a:gdLst>
                <a:gd name="T0" fmla="*/ 0 w 232"/>
                <a:gd name="T1" fmla="*/ 22 h 63"/>
                <a:gd name="T2" fmla="*/ 232 w 232"/>
                <a:gd name="T3" fmla="*/ 42 h 63"/>
                <a:gd name="T4" fmla="*/ 148 w 232"/>
                <a:gd name="T5" fmla="*/ 34 h 63"/>
                <a:gd name="T6" fmla="*/ 0 w 232"/>
                <a:gd name="T7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63">
                  <a:moveTo>
                    <a:pt x="0" y="22"/>
                  </a:moveTo>
                  <a:cubicBezTo>
                    <a:pt x="75" y="27"/>
                    <a:pt x="169" y="0"/>
                    <a:pt x="232" y="42"/>
                  </a:cubicBezTo>
                  <a:cubicBezTo>
                    <a:pt x="201" y="50"/>
                    <a:pt x="178" y="35"/>
                    <a:pt x="148" y="34"/>
                  </a:cubicBezTo>
                  <a:cubicBezTo>
                    <a:pt x="1" y="27"/>
                    <a:pt x="41" y="6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57" name="Freeform 33"/>
            <p:cNvSpPr>
              <a:spLocks/>
            </p:cNvSpPr>
            <p:nvPr/>
          </p:nvSpPr>
          <p:spPr bwMode="auto">
            <a:xfrm>
              <a:off x="1002" y="1926"/>
              <a:ext cx="262" cy="72"/>
            </a:xfrm>
            <a:custGeom>
              <a:avLst/>
              <a:gdLst>
                <a:gd name="T0" fmla="*/ 21 w 262"/>
                <a:gd name="T1" fmla="*/ 0 h 72"/>
                <a:gd name="T2" fmla="*/ 84 w 262"/>
                <a:gd name="T3" fmla="*/ 33 h 72"/>
                <a:gd name="T4" fmla="*/ 192 w 262"/>
                <a:gd name="T5" fmla="*/ 36 h 72"/>
                <a:gd name="T6" fmla="*/ 249 w 262"/>
                <a:gd name="T7" fmla="*/ 48 h 72"/>
                <a:gd name="T8" fmla="*/ 243 w 262"/>
                <a:gd name="T9" fmla="*/ 72 h 72"/>
                <a:gd name="T10" fmla="*/ 141 w 262"/>
                <a:gd name="T11" fmla="*/ 51 h 72"/>
                <a:gd name="T12" fmla="*/ 54 w 262"/>
                <a:gd name="T13" fmla="*/ 48 h 72"/>
                <a:gd name="T14" fmla="*/ 24 w 262"/>
                <a:gd name="T15" fmla="*/ 30 h 72"/>
                <a:gd name="T16" fmla="*/ 0 w 262"/>
                <a:gd name="T17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72">
                  <a:moveTo>
                    <a:pt x="21" y="0"/>
                  </a:moveTo>
                  <a:cubicBezTo>
                    <a:pt x="42" y="7"/>
                    <a:pt x="64" y="32"/>
                    <a:pt x="84" y="33"/>
                  </a:cubicBezTo>
                  <a:cubicBezTo>
                    <a:pt x="120" y="36"/>
                    <a:pt x="156" y="35"/>
                    <a:pt x="192" y="36"/>
                  </a:cubicBezTo>
                  <a:cubicBezTo>
                    <a:pt x="213" y="39"/>
                    <a:pt x="227" y="46"/>
                    <a:pt x="249" y="48"/>
                  </a:cubicBezTo>
                  <a:cubicBezTo>
                    <a:pt x="262" y="61"/>
                    <a:pt x="259" y="64"/>
                    <a:pt x="243" y="72"/>
                  </a:cubicBezTo>
                  <a:cubicBezTo>
                    <a:pt x="208" y="68"/>
                    <a:pt x="175" y="60"/>
                    <a:pt x="141" y="51"/>
                  </a:cubicBezTo>
                  <a:cubicBezTo>
                    <a:pt x="113" y="44"/>
                    <a:pt x="83" y="49"/>
                    <a:pt x="54" y="48"/>
                  </a:cubicBezTo>
                  <a:cubicBezTo>
                    <a:pt x="44" y="43"/>
                    <a:pt x="24" y="30"/>
                    <a:pt x="24" y="30"/>
                  </a:cubicBezTo>
                  <a:cubicBezTo>
                    <a:pt x="1" y="33"/>
                    <a:pt x="6" y="27"/>
                    <a:pt x="0" y="3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58" name="Freeform 34"/>
            <p:cNvSpPr>
              <a:spLocks/>
            </p:cNvSpPr>
            <p:nvPr/>
          </p:nvSpPr>
          <p:spPr bwMode="auto">
            <a:xfrm>
              <a:off x="921" y="1983"/>
              <a:ext cx="245" cy="60"/>
            </a:xfrm>
            <a:custGeom>
              <a:avLst/>
              <a:gdLst>
                <a:gd name="T0" fmla="*/ 42 w 245"/>
                <a:gd name="T1" fmla="*/ 0 h 60"/>
                <a:gd name="T2" fmla="*/ 216 w 245"/>
                <a:gd name="T3" fmla="*/ 33 h 60"/>
                <a:gd name="T4" fmla="*/ 219 w 245"/>
                <a:gd name="T5" fmla="*/ 60 h 60"/>
                <a:gd name="T6" fmla="*/ 48 w 245"/>
                <a:gd name="T7" fmla="*/ 36 h 60"/>
                <a:gd name="T8" fmla="*/ 12 w 245"/>
                <a:gd name="T9" fmla="*/ 21 h 60"/>
                <a:gd name="T10" fmla="*/ 0 w 245"/>
                <a:gd name="T11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60">
                  <a:moveTo>
                    <a:pt x="42" y="0"/>
                  </a:moveTo>
                  <a:cubicBezTo>
                    <a:pt x="75" y="50"/>
                    <a:pt x="179" y="32"/>
                    <a:pt x="216" y="33"/>
                  </a:cubicBezTo>
                  <a:cubicBezTo>
                    <a:pt x="232" y="41"/>
                    <a:pt x="245" y="53"/>
                    <a:pt x="219" y="60"/>
                  </a:cubicBezTo>
                  <a:cubicBezTo>
                    <a:pt x="160" y="31"/>
                    <a:pt x="125" y="38"/>
                    <a:pt x="48" y="36"/>
                  </a:cubicBezTo>
                  <a:cubicBezTo>
                    <a:pt x="27" y="31"/>
                    <a:pt x="40" y="35"/>
                    <a:pt x="12" y="21"/>
                  </a:cubicBezTo>
                  <a:cubicBezTo>
                    <a:pt x="8" y="19"/>
                    <a:pt x="0" y="18"/>
                    <a:pt x="0" y="18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59" name="Oval 35"/>
            <p:cNvSpPr>
              <a:spLocks noChangeArrowheads="1"/>
            </p:cNvSpPr>
            <p:nvPr/>
          </p:nvSpPr>
          <p:spPr bwMode="auto">
            <a:xfrm>
              <a:off x="639" y="1691"/>
              <a:ext cx="725" cy="4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2676" name="Group 52"/>
          <p:cNvGrpSpPr>
            <a:grpSpLocks/>
          </p:cNvGrpSpPr>
          <p:nvPr/>
        </p:nvGrpSpPr>
        <p:grpSpPr bwMode="auto">
          <a:xfrm>
            <a:off x="3203575" y="2852738"/>
            <a:ext cx="1584325" cy="935037"/>
            <a:chOff x="3052" y="1512"/>
            <a:chExt cx="771" cy="454"/>
          </a:xfrm>
        </p:grpSpPr>
        <p:sp>
          <p:nvSpPr>
            <p:cNvPr id="282660" name="Oval 36"/>
            <p:cNvSpPr>
              <a:spLocks noChangeArrowheads="1"/>
            </p:cNvSpPr>
            <p:nvPr/>
          </p:nvSpPr>
          <p:spPr bwMode="auto">
            <a:xfrm>
              <a:off x="3052" y="1512"/>
              <a:ext cx="771" cy="4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62" name="Freeform 38"/>
            <p:cNvSpPr>
              <a:spLocks/>
            </p:cNvSpPr>
            <p:nvPr/>
          </p:nvSpPr>
          <p:spPr bwMode="auto">
            <a:xfrm>
              <a:off x="3061" y="1525"/>
              <a:ext cx="753" cy="426"/>
            </a:xfrm>
            <a:custGeom>
              <a:avLst/>
              <a:gdLst>
                <a:gd name="T0" fmla="*/ 1 w 715"/>
                <a:gd name="T1" fmla="*/ 181 h 426"/>
                <a:gd name="T2" fmla="*/ 55 w 715"/>
                <a:gd name="T3" fmla="*/ 109 h 426"/>
                <a:gd name="T4" fmla="*/ 85 w 715"/>
                <a:gd name="T5" fmla="*/ 85 h 426"/>
                <a:gd name="T6" fmla="*/ 142 w 715"/>
                <a:gd name="T7" fmla="*/ 91 h 426"/>
                <a:gd name="T8" fmla="*/ 166 w 715"/>
                <a:gd name="T9" fmla="*/ 103 h 426"/>
                <a:gd name="T10" fmla="*/ 208 w 715"/>
                <a:gd name="T11" fmla="*/ 124 h 426"/>
                <a:gd name="T12" fmla="*/ 283 w 715"/>
                <a:gd name="T13" fmla="*/ 121 h 426"/>
                <a:gd name="T14" fmla="*/ 247 w 715"/>
                <a:gd name="T15" fmla="*/ 109 h 426"/>
                <a:gd name="T16" fmla="*/ 181 w 715"/>
                <a:gd name="T17" fmla="*/ 103 h 426"/>
                <a:gd name="T18" fmla="*/ 124 w 715"/>
                <a:gd name="T19" fmla="*/ 73 h 426"/>
                <a:gd name="T20" fmla="*/ 163 w 715"/>
                <a:gd name="T21" fmla="*/ 52 h 426"/>
                <a:gd name="T22" fmla="*/ 286 w 715"/>
                <a:gd name="T23" fmla="*/ 19 h 426"/>
                <a:gd name="T24" fmla="*/ 442 w 715"/>
                <a:gd name="T25" fmla="*/ 37 h 426"/>
                <a:gd name="T26" fmla="*/ 247 w 715"/>
                <a:gd name="T27" fmla="*/ 61 h 426"/>
                <a:gd name="T28" fmla="*/ 256 w 715"/>
                <a:gd name="T29" fmla="*/ 79 h 426"/>
                <a:gd name="T30" fmla="*/ 514 w 715"/>
                <a:gd name="T31" fmla="*/ 76 h 426"/>
                <a:gd name="T32" fmla="*/ 637 w 715"/>
                <a:gd name="T33" fmla="*/ 79 h 426"/>
                <a:gd name="T34" fmla="*/ 703 w 715"/>
                <a:gd name="T35" fmla="*/ 163 h 426"/>
                <a:gd name="T36" fmla="*/ 655 w 715"/>
                <a:gd name="T37" fmla="*/ 190 h 426"/>
                <a:gd name="T38" fmla="*/ 442 w 715"/>
                <a:gd name="T39" fmla="*/ 181 h 426"/>
                <a:gd name="T40" fmla="*/ 406 w 715"/>
                <a:gd name="T41" fmla="*/ 196 h 426"/>
                <a:gd name="T42" fmla="*/ 496 w 715"/>
                <a:gd name="T43" fmla="*/ 199 h 426"/>
                <a:gd name="T44" fmla="*/ 715 w 715"/>
                <a:gd name="T45" fmla="*/ 217 h 426"/>
                <a:gd name="T46" fmla="*/ 712 w 715"/>
                <a:gd name="T47" fmla="*/ 256 h 426"/>
                <a:gd name="T48" fmla="*/ 652 w 715"/>
                <a:gd name="T49" fmla="*/ 316 h 426"/>
                <a:gd name="T50" fmla="*/ 598 w 715"/>
                <a:gd name="T51" fmla="*/ 355 h 426"/>
                <a:gd name="T52" fmla="*/ 484 w 715"/>
                <a:gd name="T53" fmla="*/ 334 h 426"/>
                <a:gd name="T54" fmla="*/ 388 w 715"/>
                <a:gd name="T55" fmla="*/ 343 h 426"/>
                <a:gd name="T56" fmla="*/ 328 w 715"/>
                <a:gd name="T57" fmla="*/ 358 h 426"/>
                <a:gd name="T58" fmla="*/ 514 w 715"/>
                <a:gd name="T59" fmla="*/ 361 h 426"/>
                <a:gd name="T60" fmla="*/ 487 w 715"/>
                <a:gd name="T61" fmla="*/ 409 h 426"/>
                <a:gd name="T62" fmla="*/ 199 w 715"/>
                <a:gd name="T63" fmla="*/ 394 h 426"/>
                <a:gd name="T64" fmla="*/ 172 w 715"/>
                <a:gd name="T65" fmla="*/ 376 h 426"/>
                <a:gd name="T66" fmla="*/ 118 w 715"/>
                <a:gd name="T67" fmla="*/ 343 h 426"/>
                <a:gd name="T68" fmla="*/ 82 w 715"/>
                <a:gd name="T69" fmla="*/ 322 h 426"/>
                <a:gd name="T70" fmla="*/ 58 w 715"/>
                <a:gd name="T71" fmla="*/ 292 h 426"/>
                <a:gd name="T72" fmla="*/ 64 w 715"/>
                <a:gd name="T73" fmla="*/ 265 h 426"/>
                <a:gd name="T74" fmla="*/ 100 w 715"/>
                <a:gd name="T75" fmla="*/ 268 h 426"/>
                <a:gd name="T76" fmla="*/ 187 w 715"/>
                <a:gd name="T77" fmla="*/ 271 h 426"/>
                <a:gd name="T78" fmla="*/ 361 w 715"/>
                <a:gd name="T79" fmla="*/ 268 h 426"/>
                <a:gd name="T80" fmla="*/ 343 w 715"/>
                <a:gd name="T81" fmla="*/ 253 h 426"/>
                <a:gd name="T82" fmla="*/ 43 w 715"/>
                <a:gd name="T83" fmla="*/ 250 h 426"/>
                <a:gd name="T84" fmla="*/ 13 w 715"/>
                <a:gd name="T85" fmla="*/ 238 h 426"/>
                <a:gd name="T86" fmla="*/ 1 w 715"/>
                <a:gd name="T87" fmla="*/ 18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5" h="426">
                  <a:moveTo>
                    <a:pt x="1" y="181"/>
                  </a:moveTo>
                  <a:cubicBezTo>
                    <a:pt x="5" y="146"/>
                    <a:pt x="18" y="118"/>
                    <a:pt x="55" y="109"/>
                  </a:cubicBezTo>
                  <a:cubicBezTo>
                    <a:pt x="66" y="102"/>
                    <a:pt x="76" y="94"/>
                    <a:pt x="85" y="85"/>
                  </a:cubicBezTo>
                  <a:cubicBezTo>
                    <a:pt x="85" y="85"/>
                    <a:pt x="132" y="87"/>
                    <a:pt x="142" y="91"/>
                  </a:cubicBezTo>
                  <a:cubicBezTo>
                    <a:pt x="150" y="94"/>
                    <a:pt x="166" y="103"/>
                    <a:pt x="166" y="103"/>
                  </a:cubicBezTo>
                  <a:cubicBezTo>
                    <a:pt x="176" y="118"/>
                    <a:pt x="192" y="119"/>
                    <a:pt x="208" y="124"/>
                  </a:cubicBezTo>
                  <a:cubicBezTo>
                    <a:pt x="233" y="123"/>
                    <a:pt x="258" y="125"/>
                    <a:pt x="283" y="121"/>
                  </a:cubicBezTo>
                  <a:cubicBezTo>
                    <a:pt x="295" y="119"/>
                    <a:pt x="259" y="114"/>
                    <a:pt x="247" y="109"/>
                  </a:cubicBezTo>
                  <a:cubicBezTo>
                    <a:pt x="227" y="100"/>
                    <a:pt x="200" y="104"/>
                    <a:pt x="181" y="103"/>
                  </a:cubicBezTo>
                  <a:cubicBezTo>
                    <a:pt x="165" y="95"/>
                    <a:pt x="141" y="77"/>
                    <a:pt x="124" y="73"/>
                  </a:cubicBezTo>
                  <a:cubicBezTo>
                    <a:pt x="129" y="53"/>
                    <a:pt x="145" y="57"/>
                    <a:pt x="163" y="52"/>
                  </a:cubicBezTo>
                  <a:cubicBezTo>
                    <a:pt x="205" y="41"/>
                    <a:pt x="242" y="23"/>
                    <a:pt x="286" y="19"/>
                  </a:cubicBezTo>
                  <a:cubicBezTo>
                    <a:pt x="338" y="21"/>
                    <a:pt x="405" y="0"/>
                    <a:pt x="442" y="37"/>
                  </a:cubicBezTo>
                  <a:cubicBezTo>
                    <a:pt x="426" y="101"/>
                    <a:pt x="312" y="60"/>
                    <a:pt x="247" y="61"/>
                  </a:cubicBezTo>
                  <a:cubicBezTo>
                    <a:pt x="245" y="70"/>
                    <a:pt x="238" y="79"/>
                    <a:pt x="256" y="79"/>
                  </a:cubicBezTo>
                  <a:cubicBezTo>
                    <a:pt x="342" y="80"/>
                    <a:pt x="428" y="77"/>
                    <a:pt x="514" y="76"/>
                  </a:cubicBezTo>
                  <a:cubicBezTo>
                    <a:pt x="554" y="66"/>
                    <a:pt x="597" y="72"/>
                    <a:pt x="637" y="79"/>
                  </a:cubicBezTo>
                  <a:cubicBezTo>
                    <a:pt x="674" y="97"/>
                    <a:pt x="676" y="136"/>
                    <a:pt x="703" y="163"/>
                  </a:cubicBezTo>
                  <a:cubicBezTo>
                    <a:pt x="695" y="201"/>
                    <a:pt x="693" y="194"/>
                    <a:pt x="655" y="190"/>
                  </a:cubicBezTo>
                  <a:cubicBezTo>
                    <a:pt x="595" y="160"/>
                    <a:pt x="509" y="177"/>
                    <a:pt x="442" y="181"/>
                  </a:cubicBezTo>
                  <a:cubicBezTo>
                    <a:pt x="430" y="187"/>
                    <a:pt x="417" y="188"/>
                    <a:pt x="406" y="196"/>
                  </a:cubicBezTo>
                  <a:cubicBezTo>
                    <a:pt x="424" y="222"/>
                    <a:pt x="468" y="203"/>
                    <a:pt x="496" y="199"/>
                  </a:cubicBezTo>
                  <a:cubicBezTo>
                    <a:pt x="571" y="201"/>
                    <a:pt x="640" y="213"/>
                    <a:pt x="715" y="217"/>
                  </a:cubicBezTo>
                  <a:cubicBezTo>
                    <a:pt x="714" y="230"/>
                    <a:pt x="715" y="243"/>
                    <a:pt x="712" y="256"/>
                  </a:cubicBezTo>
                  <a:cubicBezTo>
                    <a:pt x="708" y="275"/>
                    <a:pt x="669" y="308"/>
                    <a:pt x="652" y="316"/>
                  </a:cubicBezTo>
                  <a:cubicBezTo>
                    <a:pt x="643" y="330"/>
                    <a:pt x="615" y="351"/>
                    <a:pt x="598" y="355"/>
                  </a:cubicBezTo>
                  <a:cubicBezTo>
                    <a:pt x="542" y="352"/>
                    <a:pt x="530" y="345"/>
                    <a:pt x="484" y="334"/>
                  </a:cubicBezTo>
                  <a:cubicBezTo>
                    <a:pt x="448" y="336"/>
                    <a:pt x="423" y="340"/>
                    <a:pt x="388" y="343"/>
                  </a:cubicBezTo>
                  <a:cubicBezTo>
                    <a:pt x="367" y="347"/>
                    <a:pt x="341" y="338"/>
                    <a:pt x="328" y="358"/>
                  </a:cubicBezTo>
                  <a:cubicBezTo>
                    <a:pt x="390" y="359"/>
                    <a:pt x="453" y="348"/>
                    <a:pt x="514" y="361"/>
                  </a:cubicBezTo>
                  <a:cubicBezTo>
                    <a:pt x="552" y="369"/>
                    <a:pt x="492" y="408"/>
                    <a:pt x="487" y="409"/>
                  </a:cubicBezTo>
                  <a:cubicBezTo>
                    <a:pt x="58" y="404"/>
                    <a:pt x="327" y="426"/>
                    <a:pt x="199" y="394"/>
                  </a:cubicBezTo>
                  <a:cubicBezTo>
                    <a:pt x="187" y="386"/>
                    <a:pt x="187" y="380"/>
                    <a:pt x="172" y="376"/>
                  </a:cubicBezTo>
                  <a:cubicBezTo>
                    <a:pt x="157" y="361"/>
                    <a:pt x="133" y="358"/>
                    <a:pt x="118" y="343"/>
                  </a:cubicBezTo>
                  <a:cubicBezTo>
                    <a:pt x="106" y="331"/>
                    <a:pt x="99" y="326"/>
                    <a:pt x="82" y="322"/>
                  </a:cubicBezTo>
                  <a:cubicBezTo>
                    <a:pt x="69" y="312"/>
                    <a:pt x="62" y="308"/>
                    <a:pt x="58" y="292"/>
                  </a:cubicBezTo>
                  <a:cubicBezTo>
                    <a:pt x="60" y="283"/>
                    <a:pt x="56" y="270"/>
                    <a:pt x="64" y="265"/>
                  </a:cubicBezTo>
                  <a:cubicBezTo>
                    <a:pt x="74" y="259"/>
                    <a:pt x="88" y="267"/>
                    <a:pt x="100" y="268"/>
                  </a:cubicBezTo>
                  <a:cubicBezTo>
                    <a:pt x="129" y="269"/>
                    <a:pt x="158" y="270"/>
                    <a:pt x="187" y="271"/>
                  </a:cubicBezTo>
                  <a:cubicBezTo>
                    <a:pt x="245" y="270"/>
                    <a:pt x="303" y="271"/>
                    <a:pt x="361" y="268"/>
                  </a:cubicBezTo>
                  <a:cubicBezTo>
                    <a:pt x="369" y="268"/>
                    <a:pt x="351" y="253"/>
                    <a:pt x="343" y="253"/>
                  </a:cubicBezTo>
                  <a:cubicBezTo>
                    <a:pt x="243" y="249"/>
                    <a:pt x="143" y="251"/>
                    <a:pt x="43" y="250"/>
                  </a:cubicBezTo>
                  <a:cubicBezTo>
                    <a:pt x="32" y="246"/>
                    <a:pt x="23" y="245"/>
                    <a:pt x="13" y="238"/>
                  </a:cubicBezTo>
                  <a:cubicBezTo>
                    <a:pt x="0" y="219"/>
                    <a:pt x="1" y="202"/>
                    <a:pt x="1" y="181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67" name="Freeform 43"/>
            <p:cNvSpPr>
              <a:spLocks/>
            </p:cNvSpPr>
            <p:nvPr/>
          </p:nvSpPr>
          <p:spPr bwMode="auto">
            <a:xfrm>
              <a:off x="3262" y="1685"/>
              <a:ext cx="153" cy="45"/>
            </a:xfrm>
            <a:custGeom>
              <a:avLst/>
              <a:gdLst>
                <a:gd name="T0" fmla="*/ 66 w 591"/>
                <a:gd name="T1" fmla="*/ 78 h 87"/>
                <a:gd name="T2" fmla="*/ 18 w 591"/>
                <a:gd name="T3" fmla="*/ 69 h 87"/>
                <a:gd name="T4" fmla="*/ 9 w 591"/>
                <a:gd name="T5" fmla="*/ 18 h 87"/>
                <a:gd name="T6" fmla="*/ 21 w 591"/>
                <a:gd name="T7" fmla="*/ 12 h 87"/>
                <a:gd name="T8" fmla="*/ 54 w 591"/>
                <a:gd name="T9" fmla="*/ 0 h 87"/>
                <a:gd name="T10" fmla="*/ 534 w 591"/>
                <a:gd name="T11" fmla="*/ 15 h 87"/>
                <a:gd name="T12" fmla="*/ 591 w 591"/>
                <a:gd name="T13" fmla="*/ 51 h 87"/>
                <a:gd name="T14" fmla="*/ 486 w 591"/>
                <a:gd name="T15" fmla="*/ 75 h 87"/>
                <a:gd name="T16" fmla="*/ 66 w 591"/>
                <a:gd name="T17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87">
                  <a:moveTo>
                    <a:pt x="66" y="78"/>
                  </a:moveTo>
                  <a:cubicBezTo>
                    <a:pt x="46" y="83"/>
                    <a:pt x="36" y="75"/>
                    <a:pt x="18" y="69"/>
                  </a:cubicBezTo>
                  <a:cubicBezTo>
                    <a:pt x="4" y="55"/>
                    <a:pt x="0" y="39"/>
                    <a:pt x="9" y="18"/>
                  </a:cubicBezTo>
                  <a:cubicBezTo>
                    <a:pt x="11" y="14"/>
                    <a:pt x="17" y="14"/>
                    <a:pt x="21" y="12"/>
                  </a:cubicBezTo>
                  <a:cubicBezTo>
                    <a:pt x="31" y="6"/>
                    <a:pt x="54" y="0"/>
                    <a:pt x="54" y="0"/>
                  </a:cubicBezTo>
                  <a:cubicBezTo>
                    <a:pt x="215" y="2"/>
                    <a:pt x="374" y="10"/>
                    <a:pt x="534" y="15"/>
                  </a:cubicBezTo>
                  <a:cubicBezTo>
                    <a:pt x="563" y="19"/>
                    <a:pt x="577" y="24"/>
                    <a:pt x="591" y="51"/>
                  </a:cubicBezTo>
                  <a:cubicBezTo>
                    <a:pt x="582" y="87"/>
                    <a:pt x="504" y="75"/>
                    <a:pt x="486" y="75"/>
                  </a:cubicBezTo>
                  <a:cubicBezTo>
                    <a:pt x="346" y="77"/>
                    <a:pt x="206" y="77"/>
                    <a:pt x="6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68" name="Freeform 44"/>
            <p:cNvSpPr>
              <a:spLocks/>
            </p:cNvSpPr>
            <p:nvPr/>
          </p:nvSpPr>
          <p:spPr bwMode="auto">
            <a:xfrm>
              <a:off x="3279" y="1731"/>
              <a:ext cx="153" cy="44"/>
            </a:xfrm>
            <a:custGeom>
              <a:avLst/>
              <a:gdLst>
                <a:gd name="T0" fmla="*/ 66 w 591"/>
                <a:gd name="T1" fmla="*/ 78 h 87"/>
                <a:gd name="T2" fmla="*/ 18 w 591"/>
                <a:gd name="T3" fmla="*/ 69 h 87"/>
                <a:gd name="T4" fmla="*/ 9 w 591"/>
                <a:gd name="T5" fmla="*/ 18 h 87"/>
                <a:gd name="T6" fmla="*/ 21 w 591"/>
                <a:gd name="T7" fmla="*/ 12 h 87"/>
                <a:gd name="T8" fmla="*/ 54 w 591"/>
                <a:gd name="T9" fmla="*/ 0 h 87"/>
                <a:gd name="T10" fmla="*/ 534 w 591"/>
                <a:gd name="T11" fmla="*/ 15 h 87"/>
                <a:gd name="T12" fmla="*/ 591 w 591"/>
                <a:gd name="T13" fmla="*/ 51 h 87"/>
                <a:gd name="T14" fmla="*/ 486 w 591"/>
                <a:gd name="T15" fmla="*/ 75 h 87"/>
                <a:gd name="T16" fmla="*/ 66 w 591"/>
                <a:gd name="T17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87">
                  <a:moveTo>
                    <a:pt x="66" y="78"/>
                  </a:moveTo>
                  <a:cubicBezTo>
                    <a:pt x="46" y="83"/>
                    <a:pt x="36" y="75"/>
                    <a:pt x="18" y="69"/>
                  </a:cubicBezTo>
                  <a:cubicBezTo>
                    <a:pt x="4" y="55"/>
                    <a:pt x="0" y="39"/>
                    <a:pt x="9" y="18"/>
                  </a:cubicBezTo>
                  <a:cubicBezTo>
                    <a:pt x="11" y="14"/>
                    <a:pt x="17" y="14"/>
                    <a:pt x="21" y="12"/>
                  </a:cubicBezTo>
                  <a:cubicBezTo>
                    <a:pt x="31" y="6"/>
                    <a:pt x="54" y="0"/>
                    <a:pt x="54" y="0"/>
                  </a:cubicBezTo>
                  <a:cubicBezTo>
                    <a:pt x="215" y="2"/>
                    <a:pt x="374" y="10"/>
                    <a:pt x="534" y="15"/>
                  </a:cubicBezTo>
                  <a:cubicBezTo>
                    <a:pt x="563" y="19"/>
                    <a:pt x="577" y="24"/>
                    <a:pt x="591" y="51"/>
                  </a:cubicBezTo>
                  <a:cubicBezTo>
                    <a:pt x="582" y="87"/>
                    <a:pt x="504" y="75"/>
                    <a:pt x="486" y="75"/>
                  </a:cubicBezTo>
                  <a:cubicBezTo>
                    <a:pt x="346" y="77"/>
                    <a:pt x="206" y="77"/>
                    <a:pt x="6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69" name="Freeform 45"/>
            <p:cNvSpPr>
              <a:spLocks/>
            </p:cNvSpPr>
            <p:nvPr/>
          </p:nvSpPr>
          <p:spPr bwMode="auto">
            <a:xfrm rot="10637707">
              <a:off x="3398" y="1821"/>
              <a:ext cx="153" cy="45"/>
            </a:xfrm>
            <a:custGeom>
              <a:avLst/>
              <a:gdLst>
                <a:gd name="T0" fmla="*/ 66 w 591"/>
                <a:gd name="T1" fmla="*/ 78 h 87"/>
                <a:gd name="T2" fmla="*/ 18 w 591"/>
                <a:gd name="T3" fmla="*/ 69 h 87"/>
                <a:gd name="T4" fmla="*/ 9 w 591"/>
                <a:gd name="T5" fmla="*/ 18 h 87"/>
                <a:gd name="T6" fmla="*/ 21 w 591"/>
                <a:gd name="T7" fmla="*/ 12 h 87"/>
                <a:gd name="T8" fmla="*/ 54 w 591"/>
                <a:gd name="T9" fmla="*/ 0 h 87"/>
                <a:gd name="T10" fmla="*/ 534 w 591"/>
                <a:gd name="T11" fmla="*/ 15 h 87"/>
                <a:gd name="T12" fmla="*/ 591 w 591"/>
                <a:gd name="T13" fmla="*/ 51 h 87"/>
                <a:gd name="T14" fmla="*/ 486 w 591"/>
                <a:gd name="T15" fmla="*/ 75 h 87"/>
                <a:gd name="T16" fmla="*/ 66 w 591"/>
                <a:gd name="T17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87">
                  <a:moveTo>
                    <a:pt x="66" y="78"/>
                  </a:moveTo>
                  <a:cubicBezTo>
                    <a:pt x="46" y="83"/>
                    <a:pt x="36" y="75"/>
                    <a:pt x="18" y="69"/>
                  </a:cubicBezTo>
                  <a:cubicBezTo>
                    <a:pt x="4" y="55"/>
                    <a:pt x="0" y="39"/>
                    <a:pt x="9" y="18"/>
                  </a:cubicBezTo>
                  <a:cubicBezTo>
                    <a:pt x="11" y="14"/>
                    <a:pt x="17" y="14"/>
                    <a:pt x="21" y="12"/>
                  </a:cubicBezTo>
                  <a:cubicBezTo>
                    <a:pt x="31" y="6"/>
                    <a:pt x="54" y="0"/>
                    <a:pt x="54" y="0"/>
                  </a:cubicBezTo>
                  <a:cubicBezTo>
                    <a:pt x="215" y="2"/>
                    <a:pt x="374" y="10"/>
                    <a:pt x="534" y="15"/>
                  </a:cubicBezTo>
                  <a:cubicBezTo>
                    <a:pt x="563" y="19"/>
                    <a:pt x="577" y="24"/>
                    <a:pt x="591" y="51"/>
                  </a:cubicBezTo>
                  <a:cubicBezTo>
                    <a:pt x="582" y="87"/>
                    <a:pt x="504" y="75"/>
                    <a:pt x="486" y="75"/>
                  </a:cubicBezTo>
                  <a:cubicBezTo>
                    <a:pt x="346" y="77"/>
                    <a:pt x="206" y="77"/>
                    <a:pt x="6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70" name="Freeform 46"/>
            <p:cNvSpPr>
              <a:spLocks/>
            </p:cNvSpPr>
            <p:nvPr/>
          </p:nvSpPr>
          <p:spPr bwMode="auto">
            <a:xfrm rot="10637707">
              <a:off x="3415" y="1866"/>
              <a:ext cx="153" cy="45"/>
            </a:xfrm>
            <a:custGeom>
              <a:avLst/>
              <a:gdLst>
                <a:gd name="T0" fmla="*/ 66 w 591"/>
                <a:gd name="T1" fmla="*/ 78 h 87"/>
                <a:gd name="T2" fmla="*/ 18 w 591"/>
                <a:gd name="T3" fmla="*/ 69 h 87"/>
                <a:gd name="T4" fmla="*/ 9 w 591"/>
                <a:gd name="T5" fmla="*/ 18 h 87"/>
                <a:gd name="T6" fmla="*/ 21 w 591"/>
                <a:gd name="T7" fmla="*/ 12 h 87"/>
                <a:gd name="T8" fmla="*/ 54 w 591"/>
                <a:gd name="T9" fmla="*/ 0 h 87"/>
                <a:gd name="T10" fmla="*/ 534 w 591"/>
                <a:gd name="T11" fmla="*/ 15 h 87"/>
                <a:gd name="T12" fmla="*/ 591 w 591"/>
                <a:gd name="T13" fmla="*/ 51 h 87"/>
                <a:gd name="T14" fmla="*/ 486 w 591"/>
                <a:gd name="T15" fmla="*/ 75 h 87"/>
                <a:gd name="T16" fmla="*/ 66 w 591"/>
                <a:gd name="T17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87">
                  <a:moveTo>
                    <a:pt x="66" y="78"/>
                  </a:moveTo>
                  <a:cubicBezTo>
                    <a:pt x="46" y="83"/>
                    <a:pt x="36" y="75"/>
                    <a:pt x="18" y="69"/>
                  </a:cubicBezTo>
                  <a:cubicBezTo>
                    <a:pt x="4" y="55"/>
                    <a:pt x="0" y="39"/>
                    <a:pt x="9" y="18"/>
                  </a:cubicBezTo>
                  <a:cubicBezTo>
                    <a:pt x="11" y="14"/>
                    <a:pt x="17" y="14"/>
                    <a:pt x="21" y="12"/>
                  </a:cubicBezTo>
                  <a:cubicBezTo>
                    <a:pt x="31" y="6"/>
                    <a:pt x="54" y="0"/>
                    <a:pt x="54" y="0"/>
                  </a:cubicBezTo>
                  <a:cubicBezTo>
                    <a:pt x="215" y="2"/>
                    <a:pt x="374" y="10"/>
                    <a:pt x="534" y="15"/>
                  </a:cubicBezTo>
                  <a:cubicBezTo>
                    <a:pt x="563" y="19"/>
                    <a:pt x="577" y="24"/>
                    <a:pt x="591" y="51"/>
                  </a:cubicBezTo>
                  <a:cubicBezTo>
                    <a:pt x="582" y="87"/>
                    <a:pt x="504" y="75"/>
                    <a:pt x="486" y="75"/>
                  </a:cubicBezTo>
                  <a:cubicBezTo>
                    <a:pt x="346" y="77"/>
                    <a:pt x="206" y="77"/>
                    <a:pt x="6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72" name="Freeform 48"/>
            <p:cNvSpPr>
              <a:spLocks/>
            </p:cNvSpPr>
            <p:nvPr/>
          </p:nvSpPr>
          <p:spPr bwMode="auto">
            <a:xfrm rot="10637707">
              <a:off x="3551" y="1785"/>
              <a:ext cx="153" cy="45"/>
            </a:xfrm>
            <a:custGeom>
              <a:avLst/>
              <a:gdLst>
                <a:gd name="T0" fmla="*/ 66 w 591"/>
                <a:gd name="T1" fmla="*/ 78 h 87"/>
                <a:gd name="T2" fmla="*/ 18 w 591"/>
                <a:gd name="T3" fmla="*/ 69 h 87"/>
                <a:gd name="T4" fmla="*/ 9 w 591"/>
                <a:gd name="T5" fmla="*/ 18 h 87"/>
                <a:gd name="T6" fmla="*/ 21 w 591"/>
                <a:gd name="T7" fmla="*/ 12 h 87"/>
                <a:gd name="T8" fmla="*/ 54 w 591"/>
                <a:gd name="T9" fmla="*/ 0 h 87"/>
                <a:gd name="T10" fmla="*/ 534 w 591"/>
                <a:gd name="T11" fmla="*/ 15 h 87"/>
                <a:gd name="T12" fmla="*/ 591 w 591"/>
                <a:gd name="T13" fmla="*/ 51 h 87"/>
                <a:gd name="T14" fmla="*/ 486 w 591"/>
                <a:gd name="T15" fmla="*/ 75 h 87"/>
                <a:gd name="T16" fmla="*/ 66 w 591"/>
                <a:gd name="T17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87">
                  <a:moveTo>
                    <a:pt x="66" y="78"/>
                  </a:moveTo>
                  <a:cubicBezTo>
                    <a:pt x="46" y="83"/>
                    <a:pt x="36" y="75"/>
                    <a:pt x="18" y="69"/>
                  </a:cubicBezTo>
                  <a:cubicBezTo>
                    <a:pt x="4" y="55"/>
                    <a:pt x="0" y="39"/>
                    <a:pt x="9" y="18"/>
                  </a:cubicBezTo>
                  <a:cubicBezTo>
                    <a:pt x="11" y="14"/>
                    <a:pt x="17" y="14"/>
                    <a:pt x="21" y="12"/>
                  </a:cubicBezTo>
                  <a:cubicBezTo>
                    <a:pt x="31" y="6"/>
                    <a:pt x="54" y="0"/>
                    <a:pt x="54" y="0"/>
                  </a:cubicBezTo>
                  <a:cubicBezTo>
                    <a:pt x="215" y="2"/>
                    <a:pt x="374" y="10"/>
                    <a:pt x="534" y="15"/>
                  </a:cubicBezTo>
                  <a:cubicBezTo>
                    <a:pt x="563" y="19"/>
                    <a:pt x="577" y="24"/>
                    <a:pt x="591" y="51"/>
                  </a:cubicBezTo>
                  <a:cubicBezTo>
                    <a:pt x="582" y="87"/>
                    <a:pt x="504" y="75"/>
                    <a:pt x="486" y="75"/>
                  </a:cubicBezTo>
                  <a:cubicBezTo>
                    <a:pt x="346" y="77"/>
                    <a:pt x="206" y="77"/>
                    <a:pt x="6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73" name="Freeform 49"/>
            <p:cNvSpPr>
              <a:spLocks/>
            </p:cNvSpPr>
            <p:nvPr/>
          </p:nvSpPr>
          <p:spPr bwMode="auto">
            <a:xfrm rot="10637707">
              <a:off x="3551" y="1745"/>
              <a:ext cx="153" cy="45"/>
            </a:xfrm>
            <a:custGeom>
              <a:avLst/>
              <a:gdLst>
                <a:gd name="T0" fmla="*/ 66 w 591"/>
                <a:gd name="T1" fmla="*/ 78 h 87"/>
                <a:gd name="T2" fmla="*/ 18 w 591"/>
                <a:gd name="T3" fmla="*/ 69 h 87"/>
                <a:gd name="T4" fmla="*/ 9 w 591"/>
                <a:gd name="T5" fmla="*/ 18 h 87"/>
                <a:gd name="T6" fmla="*/ 21 w 591"/>
                <a:gd name="T7" fmla="*/ 12 h 87"/>
                <a:gd name="T8" fmla="*/ 54 w 591"/>
                <a:gd name="T9" fmla="*/ 0 h 87"/>
                <a:gd name="T10" fmla="*/ 534 w 591"/>
                <a:gd name="T11" fmla="*/ 15 h 87"/>
                <a:gd name="T12" fmla="*/ 591 w 591"/>
                <a:gd name="T13" fmla="*/ 51 h 87"/>
                <a:gd name="T14" fmla="*/ 486 w 591"/>
                <a:gd name="T15" fmla="*/ 75 h 87"/>
                <a:gd name="T16" fmla="*/ 66 w 591"/>
                <a:gd name="T17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87">
                  <a:moveTo>
                    <a:pt x="66" y="78"/>
                  </a:moveTo>
                  <a:cubicBezTo>
                    <a:pt x="46" y="83"/>
                    <a:pt x="36" y="75"/>
                    <a:pt x="18" y="69"/>
                  </a:cubicBezTo>
                  <a:cubicBezTo>
                    <a:pt x="4" y="55"/>
                    <a:pt x="0" y="39"/>
                    <a:pt x="9" y="18"/>
                  </a:cubicBezTo>
                  <a:cubicBezTo>
                    <a:pt x="11" y="14"/>
                    <a:pt x="17" y="14"/>
                    <a:pt x="21" y="12"/>
                  </a:cubicBezTo>
                  <a:cubicBezTo>
                    <a:pt x="31" y="6"/>
                    <a:pt x="54" y="0"/>
                    <a:pt x="54" y="0"/>
                  </a:cubicBezTo>
                  <a:cubicBezTo>
                    <a:pt x="215" y="2"/>
                    <a:pt x="374" y="10"/>
                    <a:pt x="534" y="15"/>
                  </a:cubicBezTo>
                  <a:cubicBezTo>
                    <a:pt x="563" y="19"/>
                    <a:pt x="577" y="24"/>
                    <a:pt x="591" y="51"/>
                  </a:cubicBezTo>
                  <a:cubicBezTo>
                    <a:pt x="582" y="87"/>
                    <a:pt x="504" y="75"/>
                    <a:pt x="486" y="75"/>
                  </a:cubicBezTo>
                  <a:cubicBezTo>
                    <a:pt x="346" y="77"/>
                    <a:pt x="206" y="77"/>
                    <a:pt x="6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74" name="Freeform 50"/>
            <p:cNvSpPr>
              <a:spLocks/>
            </p:cNvSpPr>
            <p:nvPr/>
          </p:nvSpPr>
          <p:spPr bwMode="auto">
            <a:xfrm rot="-162293">
              <a:off x="3461" y="1649"/>
              <a:ext cx="153" cy="45"/>
            </a:xfrm>
            <a:custGeom>
              <a:avLst/>
              <a:gdLst>
                <a:gd name="T0" fmla="*/ 66 w 591"/>
                <a:gd name="T1" fmla="*/ 78 h 87"/>
                <a:gd name="T2" fmla="*/ 18 w 591"/>
                <a:gd name="T3" fmla="*/ 69 h 87"/>
                <a:gd name="T4" fmla="*/ 9 w 591"/>
                <a:gd name="T5" fmla="*/ 18 h 87"/>
                <a:gd name="T6" fmla="*/ 21 w 591"/>
                <a:gd name="T7" fmla="*/ 12 h 87"/>
                <a:gd name="T8" fmla="*/ 54 w 591"/>
                <a:gd name="T9" fmla="*/ 0 h 87"/>
                <a:gd name="T10" fmla="*/ 534 w 591"/>
                <a:gd name="T11" fmla="*/ 15 h 87"/>
                <a:gd name="T12" fmla="*/ 591 w 591"/>
                <a:gd name="T13" fmla="*/ 51 h 87"/>
                <a:gd name="T14" fmla="*/ 486 w 591"/>
                <a:gd name="T15" fmla="*/ 75 h 87"/>
                <a:gd name="T16" fmla="*/ 66 w 591"/>
                <a:gd name="T17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87">
                  <a:moveTo>
                    <a:pt x="66" y="78"/>
                  </a:moveTo>
                  <a:cubicBezTo>
                    <a:pt x="46" y="83"/>
                    <a:pt x="36" y="75"/>
                    <a:pt x="18" y="69"/>
                  </a:cubicBezTo>
                  <a:cubicBezTo>
                    <a:pt x="4" y="55"/>
                    <a:pt x="0" y="39"/>
                    <a:pt x="9" y="18"/>
                  </a:cubicBezTo>
                  <a:cubicBezTo>
                    <a:pt x="11" y="14"/>
                    <a:pt x="17" y="14"/>
                    <a:pt x="21" y="12"/>
                  </a:cubicBezTo>
                  <a:cubicBezTo>
                    <a:pt x="31" y="6"/>
                    <a:pt x="54" y="0"/>
                    <a:pt x="54" y="0"/>
                  </a:cubicBezTo>
                  <a:cubicBezTo>
                    <a:pt x="215" y="2"/>
                    <a:pt x="374" y="10"/>
                    <a:pt x="534" y="15"/>
                  </a:cubicBezTo>
                  <a:cubicBezTo>
                    <a:pt x="563" y="19"/>
                    <a:pt x="577" y="24"/>
                    <a:pt x="591" y="51"/>
                  </a:cubicBezTo>
                  <a:cubicBezTo>
                    <a:pt x="582" y="87"/>
                    <a:pt x="504" y="75"/>
                    <a:pt x="486" y="75"/>
                  </a:cubicBezTo>
                  <a:cubicBezTo>
                    <a:pt x="346" y="77"/>
                    <a:pt x="206" y="77"/>
                    <a:pt x="6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75" name="Freeform 51"/>
            <p:cNvSpPr>
              <a:spLocks/>
            </p:cNvSpPr>
            <p:nvPr/>
          </p:nvSpPr>
          <p:spPr bwMode="auto">
            <a:xfrm rot="10637707">
              <a:off x="3098" y="1694"/>
              <a:ext cx="153" cy="45"/>
            </a:xfrm>
            <a:custGeom>
              <a:avLst/>
              <a:gdLst>
                <a:gd name="T0" fmla="*/ 66 w 591"/>
                <a:gd name="T1" fmla="*/ 78 h 87"/>
                <a:gd name="T2" fmla="*/ 18 w 591"/>
                <a:gd name="T3" fmla="*/ 69 h 87"/>
                <a:gd name="T4" fmla="*/ 9 w 591"/>
                <a:gd name="T5" fmla="*/ 18 h 87"/>
                <a:gd name="T6" fmla="*/ 21 w 591"/>
                <a:gd name="T7" fmla="*/ 12 h 87"/>
                <a:gd name="T8" fmla="*/ 54 w 591"/>
                <a:gd name="T9" fmla="*/ 0 h 87"/>
                <a:gd name="T10" fmla="*/ 534 w 591"/>
                <a:gd name="T11" fmla="*/ 15 h 87"/>
                <a:gd name="T12" fmla="*/ 591 w 591"/>
                <a:gd name="T13" fmla="*/ 51 h 87"/>
                <a:gd name="T14" fmla="*/ 486 w 591"/>
                <a:gd name="T15" fmla="*/ 75 h 87"/>
                <a:gd name="T16" fmla="*/ 66 w 591"/>
                <a:gd name="T17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87">
                  <a:moveTo>
                    <a:pt x="66" y="78"/>
                  </a:moveTo>
                  <a:cubicBezTo>
                    <a:pt x="46" y="83"/>
                    <a:pt x="36" y="75"/>
                    <a:pt x="18" y="69"/>
                  </a:cubicBezTo>
                  <a:cubicBezTo>
                    <a:pt x="4" y="55"/>
                    <a:pt x="0" y="39"/>
                    <a:pt x="9" y="18"/>
                  </a:cubicBezTo>
                  <a:cubicBezTo>
                    <a:pt x="11" y="14"/>
                    <a:pt x="17" y="14"/>
                    <a:pt x="21" y="12"/>
                  </a:cubicBezTo>
                  <a:cubicBezTo>
                    <a:pt x="31" y="6"/>
                    <a:pt x="54" y="0"/>
                    <a:pt x="54" y="0"/>
                  </a:cubicBezTo>
                  <a:cubicBezTo>
                    <a:pt x="215" y="2"/>
                    <a:pt x="374" y="10"/>
                    <a:pt x="534" y="15"/>
                  </a:cubicBezTo>
                  <a:cubicBezTo>
                    <a:pt x="563" y="19"/>
                    <a:pt x="577" y="24"/>
                    <a:pt x="591" y="51"/>
                  </a:cubicBezTo>
                  <a:cubicBezTo>
                    <a:pt x="582" y="87"/>
                    <a:pt x="504" y="75"/>
                    <a:pt x="486" y="75"/>
                  </a:cubicBezTo>
                  <a:cubicBezTo>
                    <a:pt x="346" y="77"/>
                    <a:pt x="206" y="77"/>
                    <a:pt x="6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2690" name="Group 66"/>
          <p:cNvGrpSpPr>
            <a:grpSpLocks/>
          </p:cNvGrpSpPr>
          <p:nvPr/>
        </p:nvGrpSpPr>
        <p:grpSpPr bwMode="auto">
          <a:xfrm>
            <a:off x="6588125" y="404813"/>
            <a:ext cx="1439863" cy="1008062"/>
            <a:chOff x="3626" y="1866"/>
            <a:chExt cx="907" cy="635"/>
          </a:xfrm>
        </p:grpSpPr>
        <p:sp>
          <p:nvSpPr>
            <p:cNvPr id="282685" name="Oval 61"/>
            <p:cNvSpPr>
              <a:spLocks noChangeArrowheads="1"/>
            </p:cNvSpPr>
            <p:nvPr/>
          </p:nvSpPr>
          <p:spPr bwMode="auto">
            <a:xfrm>
              <a:off x="3626" y="1866"/>
              <a:ext cx="907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86" name="Oval 62"/>
            <p:cNvSpPr>
              <a:spLocks noChangeArrowheads="1"/>
            </p:cNvSpPr>
            <p:nvPr/>
          </p:nvSpPr>
          <p:spPr bwMode="auto">
            <a:xfrm>
              <a:off x="3651" y="1888"/>
              <a:ext cx="862" cy="590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87" name="Oval 63"/>
            <p:cNvSpPr>
              <a:spLocks noChangeArrowheads="1"/>
            </p:cNvSpPr>
            <p:nvPr/>
          </p:nvSpPr>
          <p:spPr bwMode="auto">
            <a:xfrm>
              <a:off x="3762" y="2003"/>
              <a:ext cx="317" cy="22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88" name="Oval 64"/>
            <p:cNvSpPr>
              <a:spLocks noChangeArrowheads="1"/>
            </p:cNvSpPr>
            <p:nvPr/>
          </p:nvSpPr>
          <p:spPr bwMode="auto">
            <a:xfrm rot="500208">
              <a:off x="4080" y="1957"/>
              <a:ext cx="226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89" name="Oval 65"/>
            <p:cNvSpPr>
              <a:spLocks noChangeArrowheads="1"/>
            </p:cNvSpPr>
            <p:nvPr/>
          </p:nvSpPr>
          <p:spPr bwMode="auto">
            <a:xfrm rot="-1004016">
              <a:off x="3898" y="2184"/>
              <a:ext cx="546" cy="2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2705" name="Group 81"/>
          <p:cNvGrpSpPr>
            <a:grpSpLocks/>
          </p:cNvGrpSpPr>
          <p:nvPr/>
        </p:nvGrpSpPr>
        <p:grpSpPr bwMode="auto">
          <a:xfrm>
            <a:off x="6011863" y="2060575"/>
            <a:ext cx="1439862" cy="1008063"/>
            <a:chOff x="3379" y="1207"/>
            <a:chExt cx="907" cy="635"/>
          </a:xfrm>
        </p:grpSpPr>
        <p:sp>
          <p:nvSpPr>
            <p:cNvPr id="282680" name="Oval 56"/>
            <p:cNvSpPr>
              <a:spLocks noChangeArrowheads="1"/>
            </p:cNvSpPr>
            <p:nvPr/>
          </p:nvSpPr>
          <p:spPr bwMode="auto">
            <a:xfrm>
              <a:off x="3379" y="1207"/>
              <a:ext cx="907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81" name="Oval 57"/>
            <p:cNvSpPr>
              <a:spLocks noChangeArrowheads="1"/>
            </p:cNvSpPr>
            <p:nvPr/>
          </p:nvSpPr>
          <p:spPr bwMode="auto">
            <a:xfrm>
              <a:off x="3404" y="1229"/>
              <a:ext cx="862" cy="590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91" name="AutoShape 67"/>
            <p:cNvSpPr>
              <a:spLocks noChangeArrowheads="1"/>
            </p:cNvSpPr>
            <p:nvPr/>
          </p:nvSpPr>
          <p:spPr bwMode="auto">
            <a:xfrm rot="-1635320">
              <a:off x="3515" y="1480"/>
              <a:ext cx="181" cy="45"/>
            </a:xfrm>
            <a:prstGeom prst="parallelogram">
              <a:avLst>
                <a:gd name="adj" fmla="val 1005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92" name="AutoShape 68"/>
            <p:cNvSpPr>
              <a:spLocks noChangeArrowheads="1"/>
            </p:cNvSpPr>
            <p:nvPr/>
          </p:nvSpPr>
          <p:spPr bwMode="auto">
            <a:xfrm rot="-1635320">
              <a:off x="3648" y="1605"/>
              <a:ext cx="227" cy="45"/>
            </a:xfrm>
            <a:prstGeom prst="parallelogram">
              <a:avLst>
                <a:gd name="adj" fmla="val 12611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93" name="AutoShape 69"/>
            <p:cNvSpPr>
              <a:spLocks noChangeArrowheads="1"/>
            </p:cNvSpPr>
            <p:nvPr/>
          </p:nvSpPr>
          <p:spPr bwMode="auto">
            <a:xfrm rot="-750061">
              <a:off x="3784" y="1741"/>
              <a:ext cx="227" cy="45"/>
            </a:xfrm>
            <a:prstGeom prst="parallelogram">
              <a:avLst>
                <a:gd name="adj" fmla="val 12611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94" name="AutoShape 70"/>
            <p:cNvSpPr>
              <a:spLocks noChangeArrowheads="1"/>
            </p:cNvSpPr>
            <p:nvPr/>
          </p:nvSpPr>
          <p:spPr bwMode="auto">
            <a:xfrm rot="-977562">
              <a:off x="3696" y="1480"/>
              <a:ext cx="227" cy="45"/>
            </a:xfrm>
            <a:prstGeom prst="parallelogram">
              <a:avLst>
                <a:gd name="adj" fmla="val 12611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95" name="AutoShape 71"/>
            <p:cNvSpPr>
              <a:spLocks noChangeArrowheads="1"/>
            </p:cNvSpPr>
            <p:nvPr/>
          </p:nvSpPr>
          <p:spPr bwMode="auto">
            <a:xfrm rot="-977562">
              <a:off x="3832" y="1616"/>
              <a:ext cx="227" cy="45"/>
            </a:xfrm>
            <a:prstGeom prst="parallelogram">
              <a:avLst>
                <a:gd name="adj" fmla="val 12611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96" name="AutoShape 72"/>
            <p:cNvSpPr>
              <a:spLocks noChangeArrowheads="1"/>
            </p:cNvSpPr>
            <p:nvPr/>
          </p:nvSpPr>
          <p:spPr bwMode="auto">
            <a:xfrm rot="20622438" flipV="1">
              <a:off x="3929" y="1433"/>
              <a:ext cx="227" cy="46"/>
            </a:xfrm>
            <a:prstGeom prst="parallelogram">
              <a:avLst>
                <a:gd name="adj" fmla="val 1233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97" name="AutoShape 73"/>
            <p:cNvSpPr>
              <a:spLocks noChangeArrowheads="1"/>
            </p:cNvSpPr>
            <p:nvPr/>
          </p:nvSpPr>
          <p:spPr bwMode="auto">
            <a:xfrm rot="20622438" flipV="1">
              <a:off x="3515" y="1570"/>
              <a:ext cx="227" cy="46"/>
            </a:xfrm>
            <a:prstGeom prst="parallelogram">
              <a:avLst>
                <a:gd name="adj" fmla="val 1233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98" name="AutoShape 74"/>
            <p:cNvSpPr>
              <a:spLocks noChangeArrowheads="1"/>
            </p:cNvSpPr>
            <p:nvPr/>
          </p:nvSpPr>
          <p:spPr bwMode="auto">
            <a:xfrm rot="20622438" flipV="1">
              <a:off x="3696" y="1389"/>
              <a:ext cx="227" cy="46"/>
            </a:xfrm>
            <a:prstGeom prst="parallelogram">
              <a:avLst>
                <a:gd name="adj" fmla="val 1233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699" name="AutoShape 75"/>
            <p:cNvSpPr>
              <a:spLocks noChangeArrowheads="1"/>
            </p:cNvSpPr>
            <p:nvPr/>
          </p:nvSpPr>
          <p:spPr bwMode="auto">
            <a:xfrm rot="20622438" flipV="1">
              <a:off x="3832" y="1525"/>
              <a:ext cx="227" cy="46"/>
            </a:xfrm>
            <a:prstGeom prst="parallelogram">
              <a:avLst>
                <a:gd name="adj" fmla="val 1233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700" name="AutoShape 76"/>
            <p:cNvSpPr>
              <a:spLocks noChangeArrowheads="1"/>
            </p:cNvSpPr>
            <p:nvPr/>
          </p:nvSpPr>
          <p:spPr bwMode="auto">
            <a:xfrm rot="8014307" flipV="1">
              <a:off x="3969" y="1616"/>
              <a:ext cx="227" cy="46"/>
            </a:xfrm>
            <a:prstGeom prst="parallelogram">
              <a:avLst>
                <a:gd name="adj" fmla="val 1233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701" name="AutoShape 77"/>
            <p:cNvSpPr>
              <a:spLocks noChangeArrowheads="1"/>
            </p:cNvSpPr>
            <p:nvPr/>
          </p:nvSpPr>
          <p:spPr bwMode="auto">
            <a:xfrm rot="9649627" flipV="1">
              <a:off x="3651" y="1707"/>
              <a:ext cx="227" cy="46"/>
            </a:xfrm>
            <a:prstGeom prst="parallelogram">
              <a:avLst>
                <a:gd name="adj" fmla="val 1233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702" name="AutoShape 78"/>
            <p:cNvSpPr>
              <a:spLocks noChangeArrowheads="1"/>
            </p:cNvSpPr>
            <p:nvPr/>
          </p:nvSpPr>
          <p:spPr bwMode="auto">
            <a:xfrm rot="9649627" flipV="1">
              <a:off x="3470" y="1389"/>
              <a:ext cx="227" cy="46"/>
            </a:xfrm>
            <a:prstGeom prst="parallelogram">
              <a:avLst>
                <a:gd name="adj" fmla="val 1233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703" name="AutoShape 79"/>
            <p:cNvSpPr>
              <a:spLocks noChangeArrowheads="1"/>
            </p:cNvSpPr>
            <p:nvPr/>
          </p:nvSpPr>
          <p:spPr bwMode="auto">
            <a:xfrm rot="10097184" flipV="1">
              <a:off x="3651" y="1298"/>
              <a:ext cx="227" cy="46"/>
            </a:xfrm>
            <a:prstGeom prst="parallelogram">
              <a:avLst>
                <a:gd name="adj" fmla="val 1233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2704" name="AutoShape 80"/>
            <p:cNvSpPr>
              <a:spLocks noChangeArrowheads="1"/>
            </p:cNvSpPr>
            <p:nvPr/>
          </p:nvSpPr>
          <p:spPr bwMode="auto">
            <a:xfrm rot="11123810" flipV="1">
              <a:off x="3878" y="1344"/>
              <a:ext cx="227" cy="46"/>
            </a:xfrm>
            <a:prstGeom prst="parallelogram">
              <a:avLst>
                <a:gd name="adj" fmla="val 1233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2707" name="AutoShape 83"/>
          <p:cNvSpPr>
            <a:spLocks noChangeArrowheads="1"/>
          </p:cNvSpPr>
          <p:nvPr/>
        </p:nvSpPr>
        <p:spPr bwMode="auto">
          <a:xfrm rot="2415105">
            <a:off x="3494088" y="954088"/>
            <a:ext cx="360362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282708" name="AutoShape 84"/>
          <p:cNvSpPr>
            <a:spLocks noChangeArrowheads="1"/>
          </p:cNvSpPr>
          <p:nvPr/>
        </p:nvSpPr>
        <p:spPr bwMode="auto">
          <a:xfrm rot="3865352">
            <a:off x="2447132" y="1664494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282709" name="AutoShape 85"/>
          <p:cNvSpPr>
            <a:spLocks noChangeArrowheads="1"/>
          </p:cNvSpPr>
          <p:nvPr/>
        </p:nvSpPr>
        <p:spPr bwMode="auto">
          <a:xfrm>
            <a:off x="1187450" y="2492375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282710" name="AutoShape 86"/>
          <p:cNvSpPr>
            <a:spLocks noChangeArrowheads="1"/>
          </p:cNvSpPr>
          <p:nvPr/>
        </p:nvSpPr>
        <p:spPr bwMode="auto">
          <a:xfrm rot="-1052664">
            <a:off x="3492500" y="1916113"/>
            <a:ext cx="360363" cy="863600"/>
          </a:xfrm>
          <a:prstGeom prst="downArrow">
            <a:avLst>
              <a:gd name="adj1" fmla="val 50000"/>
              <a:gd name="adj2" fmla="val 599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282711" name="AutoShape 87"/>
          <p:cNvSpPr>
            <a:spLocks noChangeArrowheads="1"/>
          </p:cNvSpPr>
          <p:nvPr/>
        </p:nvSpPr>
        <p:spPr bwMode="auto">
          <a:xfrm rot="59751438">
            <a:off x="5328443" y="-207168"/>
            <a:ext cx="360363" cy="1873250"/>
          </a:xfrm>
          <a:prstGeom prst="downArrow">
            <a:avLst>
              <a:gd name="adj1" fmla="val 52944"/>
              <a:gd name="adj2" fmla="val 9445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282713" name="AutoShape 89"/>
          <p:cNvSpPr>
            <a:spLocks noChangeArrowheads="1"/>
          </p:cNvSpPr>
          <p:nvPr/>
        </p:nvSpPr>
        <p:spPr bwMode="auto">
          <a:xfrm rot="61476409">
            <a:off x="5112544" y="511969"/>
            <a:ext cx="360362" cy="1873250"/>
          </a:xfrm>
          <a:prstGeom prst="downArrow">
            <a:avLst>
              <a:gd name="adj1" fmla="val 52944"/>
              <a:gd name="adj2" fmla="val 9445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smtClean="0">
              <a:solidFill>
                <a:srgbClr val="000000"/>
              </a:solidFill>
            </a:endParaRPr>
          </a:p>
        </p:txBody>
      </p:sp>
      <p:sp>
        <p:nvSpPr>
          <p:cNvPr id="282714" name="Text Box 90"/>
          <p:cNvSpPr txBox="1">
            <a:spLocks noChangeArrowheads="1"/>
          </p:cNvSpPr>
          <p:nvPr/>
        </p:nvSpPr>
        <p:spPr bwMode="auto">
          <a:xfrm>
            <a:off x="6948488" y="148431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amiloplasto</a:t>
            </a:r>
          </a:p>
        </p:txBody>
      </p:sp>
      <p:sp>
        <p:nvSpPr>
          <p:cNvPr id="282715" name="Text Box 91"/>
          <p:cNvSpPr txBox="1">
            <a:spLocks noChangeArrowheads="1"/>
          </p:cNvSpPr>
          <p:nvPr/>
        </p:nvSpPr>
        <p:spPr bwMode="auto">
          <a:xfrm>
            <a:off x="6659563" y="3284538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cromoplasto</a:t>
            </a:r>
          </a:p>
        </p:txBody>
      </p:sp>
      <p:sp>
        <p:nvSpPr>
          <p:cNvPr id="282716" name="Text Box 92"/>
          <p:cNvSpPr txBox="1">
            <a:spLocks noChangeArrowheads="1"/>
          </p:cNvSpPr>
          <p:nvPr/>
        </p:nvSpPr>
        <p:spPr bwMode="auto">
          <a:xfrm>
            <a:off x="2268538" y="69215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proplastidio</a:t>
            </a:r>
          </a:p>
        </p:txBody>
      </p:sp>
      <p:sp>
        <p:nvSpPr>
          <p:cNvPr id="282717" name="Text Box 93"/>
          <p:cNvSpPr txBox="1">
            <a:spLocks noChangeArrowheads="1"/>
          </p:cNvSpPr>
          <p:nvPr/>
        </p:nvSpPr>
        <p:spPr bwMode="auto">
          <a:xfrm>
            <a:off x="2195513" y="6157913"/>
            <a:ext cx="1289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cloroplasto</a:t>
            </a:r>
          </a:p>
        </p:txBody>
      </p:sp>
      <p:sp>
        <p:nvSpPr>
          <p:cNvPr id="282718" name="Text Box 94"/>
          <p:cNvSpPr txBox="1">
            <a:spLocks noChangeArrowheads="1"/>
          </p:cNvSpPr>
          <p:nvPr/>
        </p:nvSpPr>
        <p:spPr bwMode="auto">
          <a:xfrm>
            <a:off x="395288" y="42926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ezioplasto</a:t>
            </a:r>
          </a:p>
        </p:txBody>
      </p:sp>
      <p:sp>
        <p:nvSpPr>
          <p:cNvPr id="282721" name="Text Box 97"/>
          <p:cNvSpPr txBox="1">
            <a:spLocks noChangeArrowheads="1"/>
          </p:cNvSpPr>
          <p:nvPr/>
        </p:nvSpPr>
        <p:spPr bwMode="auto">
          <a:xfrm>
            <a:off x="6496050" y="5942013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(gerontoplasto)</a:t>
            </a:r>
          </a:p>
        </p:txBody>
      </p:sp>
      <p:sp>
        <p:nvSpPr>
          <p:cNvPr id="282722" name="Text Box 98"/>
          <p:cNvSpPr txBox="1">
            <a:spLocks noChangeArrowheads="1"/>
          </p:cNvSpPr>
          <p:nvPr/>
        </p:nvSpPr>
        <p:spPr bwMode="auto">
          <a:xfrm>
            <a:off x="7435850" y="6470650"/>
            <a:ext cx="159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Lüttge et al. Mod.</a:t>
            </a:r>
          </a:p>
        </p:txBody>
      </p:sp>
    </p:spTree>
    <p:extLst>
      <p:ext uri="{BB962C8B-B14F-4D97-AF65-F5344CB8AC3E}">
        <p14:creationId xmlns:p14="http://schemas.microsoft.com/office/powerpoint/2010/main" val="27434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812-2C33-4A4A-8972-4B9590D2A1D3}" type="slidenum">
              <a:rPr lang="it-IT" altLang="it-IT">
                <a:solidFill>
                  <a:srgbClr val="000000"/>
                </a:solidFill>
              </a:rPr>
              <a:pPr/>
              <a:t>5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25813" y="257175"/>
            <a:ext cx="2851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smtClean="0">
                <a:solidFill>
                  <a:srgbClr val="000000"/>
                </a:solidFill>
              </a:rPr>
              <a:t>CLOROPLASTO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44500" y="955675"/>
            <a:ext cx="852011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Plastidio fotosintetico nelle alghe verdi e nelle piante terrestri.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Nelle altre alghe vi sono variazioni strutturali che hanno importanza tassonomica: rodoplasti, feoplasti.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Nelle alghe: diverse forme e dimensioni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Nelle piante superiori: numerosi di forma lenticolare, 4-10 </a:t>
            </a:r>
            <a:r>
              <a:rPr lang="it-IT" altLang="it-IT" sz="2200" smtClean="0">
                <a:solidFill>
                  <a:srgbClr val="000000"/>
                </a:solidFill>
                <a:sym typeface="Symbol" pitchFamily="18" charset="2"/>
              </a:rPr>
              <a:t>m</a:t>
            </a:r>
          </a:p>
        </p:txBody>
      </p:sp>
      <p:pic>
        <p:nvPicPr>
          <p:cNvPr id="105478" name="Picture 6" descr="5 plast alghe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0233"/>
          <a:stretch>
            <a:fillRect/>
          </a:stretch>
        </p:blipFill>
        <p:spPr bwMode="auto">
          <a:xfrm>
            <a:off x="468313" y="3733800"/>
            <a:ext cx="547370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716463" y="6230938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1" smtClean="0">
                <a:solidFill>
                  <a:srgbClr val="000000"/>
                </a:solidFill>
              </a:rPr>
              <a:t>Zygnema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250825" y="623093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1" smtClean="0">
                <a:solidFill>
                  <a:srgbClr val="000000"/>
                </a:solidFill>
              </a:rPr>
              <a:t>Mougeotia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547813" y="327818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1" smtClean="0">
                <a:solidFill>
                  <a:srgbClr val="000000"/>
                </a:solidFill>
              </a:rPr>
              <a:t>Spirogyra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2484438" y="6230938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1" smtClean="0">
                <a:solidFill>
                  <a:srgbClr val="000000"/>
                </a:solidFill>
              </a:rPr>
              <a:t>Pleurosigma</a:t>
            </a: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3440113" y="3271838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1" smtClean="0">
                <a:solidFill>
                  <a:srgbClr val="000000"/>
                </a:solidFill>
              </a:rPr>
              <a:t>Oedogonium</a:t>
            </a:r>
          </a:p>
        </p:txBody>
      </p:sp>
      <p:grpSp>
        <p:nvGrpSpPr>
          <p:cNvPr id="105516" name="Group 44"/>
          <p:cNvGrpSpPr>
            <a:grpSpLocks/>
          </p:cNvGrpSpPr>
          <p:nvPr/>
        </p:nvGrpSpPr>
        <p:grpSpPr bwMode="auto">
          <a:xfrm>
            <a:off x="6732588" y="3567113"/>
            <a:ext cx="1079500" cy="2565400"/>
            <a:chOff x="4105" y="2358"/>
            <a:chExt cx="680" cy="1616"/>
          </a:xfrm>
        </p:grpSpPr>
        <p:sp>
          <p:nvSpPr>
            <p:cNvPr id="105496" name="AutoShape 24"/>
            <p:cNvSpPr>
              <a:spLocks noChangeArrowheads="1"/>
            </p:cNvSpPr>
            <p:nvPr/>
          </p:nvSpPr>
          <p:spPr bwMode="auto">
            <a:xfrm>
              <a:off x="4105" y="2358"/>
              <a:ext cx="680" cy="161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497" name="AutoShape 25"/>
            <p:cNvSpPr>
              <a:spLocks noChangeArrowheads="1"/>
            </p:cNvSpPr>
            <p:nvPr/>
          </p:nvSpPr>
          <p:spPr bwMode="auto">
            <a:xfrm>
              <a:off x="4135" y="2376"/>
              <a:ext cx="608" cy="1576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498" name="Oval 26"/>
            <p:cNvSpPr>
              <a:spLocks noChangeArrowheads="1"/>
            </p:cNvSpPr>
            <p:nvPr/>
          </p:nvSpPr>
          <p:spPr bwMode="auto">
            <a:xfrm>
              <a:off x="4155" y="3101"/>
              <a:ext cx="230" cy="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4195" y="2432"/>
              <a:ext cx="499" cy="1480"/>
            </a:xfrm>
            <a:custGeom>
              <a:avLst/>
              <a:gdLst>
                <a:gd name="T0" fmla="*/ 15 w 477"/>
                <a:gd name="T1" fmla="*/ 272 h 1724"/>
                <a:gd name="T2" fmla="*/ 15 w 477"/>
                <a:gd name="T3" fmla="*/ 136 h 1724"/>
                <a:gd name="T4" fmla="*/ 106 w 477"/>
                <a:gd name="T5" fmla="*/ 91 h 1724"/>
                <a:gd name="T6" fmla="*/ 242 w 477"/>
                <a:gd name="T7" fmla="*/ 91 h 1724"/>
                <a:gd name="T8" fmla="*/ 423 w 477"/>
                <a:gd name="T9" fmla="*/ 91 h 1724"/>
                <a:gd name="T10" fmla="*/ 423 w 477"/>
                <a:gd name="T11" fmla="*/ 635 h 1724"/>
                <a:gd name="T12" fmla="*/ 469 w 477"/>
                <a:gd name="T13" fmla="*/ 998 h 1724"/>
                <a:gd name="T14" fmla="*/ 469 w 477"/>
                <a:gd name="T15" fmla="*/ 1406 h 1724"/>
                <a:gd name="T16" fmla="*/ 423 w 477"/>
                <a:gd name="T17" fmla="*/ 1679 h 1724"/>
                <a:gd name="T18" fmla="*/ 151 w 477"/>
                <a:gd name="T19" fmla="*/ 1679 h 1724"/>
                <a:gd name="T20" fmla="*/ 60 w 477"/>
                <a:gd name="T21" fmla="*/ 1679 h 1724"/>
                <a:gd name="T22" fmla="*/ 15 w 477"/>
                <a:gd name="T23" fmla="*/ 1543 h 1724"/>
                <a:gd name="T24" fmla="*/ 15 w 477"/>
                <a:gd name="T25" fmla="*/ 1361 h 1724"/>
                <a:gd name="T26" fmla="*/ 106 w 477"/>
                <a:gd name="T27" fmla="*/ 1180 h 1724"/>
                <a:gd name="T28" fmla="*/ 242 w 477"/>
                <a:gd name="T29" fmla="*/ 1044 h 1724"/>
                <a:gd name="T30" fmla="*/ 242 w 477"/>
                <a:gd name="T31" fmla="*/ 817 h 1724"/>
                <a:gd name="T32" fmla="*/ 106 w 477"/>
                <a:gd name="T33" fmla="*/ 681 h 1724"/>
                <a:gd name="T34" fmla="*/ 15 w 477"/>
                <a:gd name="T35" fmla="*/ 545 h 1724"/>
                <a:gd name="T36" fmla="*/ 15 w 477"/>
                <a:gd name="T37" fmla="*/ 318 h 1724"/>
                <a:gd name="T38" fmla="*/ 15 w 477"/>
                <a:gd name="T39" fmla="*/ 272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7" h="1724">
                  <a:moveTo>
                    <a:pt x="15" y="272"/>
                  </a:moveTo>
                  <a:cubicBezTo>
                    <a:pt x="15" y="242"/>
                    <a:pt x="0" y="166"/>
                    <a:pt x="15" y="136"/>
                  </a:cubicBezTo>
                  <a:cubicBezTo>
                    <a:pt x="30" y="106"/>
                    <a:pt x="68" y="98"/>
                    <a:pt x="106" y="91"/>
                  </a:cubicBezTo>
                  <a:cubicBezTo>
                    <a:pt x="144" y="84"/>
                    <a:pt x="189" y="91"/>
                    <a:pt x="242" y="91"/>
                  </a:cubicBezTo>
                  <a:cubicBezTo>
                    <a:pt x="295" y="91"/>
                    <a:pt x="393" y="0"/>
                    <a:pt x="423" y="91"/>
                  </a:cubicBezTo>
                  <a:cubicBezTo>
                    <a:pt x="453" y="182"/>
                    <a:pt x="415" y="484"/>
                    <a:pt x="423" y="635"/>
                  </a:cubicBezTo>
                  <a:cubicBezTo>
                    <a:pt x="431" y="786"/>
                    <a:pt x="461" y="870"/>
                    <a:pt x="469" y="998"/>
                  </a:cubicBezTo>
                  <a:cubicBezTo>
                    <a:pt x="477" y="1126"/>
                    <a:pt x="477" y="1293"/>
                    <a:pt x="469" y="1406"/>
                  </a:cubicBezTo>
                  <a:cubicBezTo>
                    <a:pt x="461" y="1519"/>
                    <a:pt x="476" y="1634"/>
                    <a:pt x="423" y="1679"/>
                  </a:cubicBezTo>
                  <a:cubicBezTo>
                    <a:pt x="370" y="1724"/>
                    <a:pt x="211" y="1679"/>
                    <a:pt x="151" y="1679"/>
                  </a:cubicBezTo>
                  <a:cubicBezTo>
                    <a:pt x="91" y="1679"/>
                    <a:pt x="83" y="1702"/>
                    <a:pt x="60" y="1679"/>
                  </a:cubicBezTo>
                  <a:cubicBezTo>
                    <a:pt x="37" y="1656"/>
                    <a:pt x="22" y="1596"/>
                    <a:pt x="15" y="1543"/>
                  </a:cubicBezTo>
                  <a:cubicBezTo>
                    <a:pt x="8" y="1490"/>
                    <a:pt x="0" y="1421"/>
                    <a:pt x="15" y="1361"/>
                  </a:cubicBezTo>
                  <a:cubicBezTo>
                    <a:pt x="30" y="1301"/>
                    <a:pt x="68" y="1233"/>
                    <a:pt x="106" y="1180"/>
                  </a:cubicBezTo>
                  <a:cubicBezTo>
                    <a:pt x="144" y="1127"/>
                    <a:pt x="219" y="1105"/>
                    <a:pt x="242" y="1044"/>
                  </a:cubicBezTo>
                  <a:cubicBezTo>
                    <a:pt x="265" y="983"/>
                    <a:pt x="265" y="877"/>
                    <a:pt x="242" y="817"/>
                  </a:cubicBezTo>
                  <a:cubicBezTo>
                    <a:pt x="219" y="757"/>
                    <a:pt x="144" y="726"/>
                    <a:pt x="106" y="681"/>
                  </a:cubicBezTo>
                  <a:cubicBezTo>
                    <a:pt x="68" y="636"/>
                    <a:pt x="30" y="605"/>
                    <a:pt x="15" y="545"/>
                  </a:cubicBezTo>
                  <a:cubicBezTo>
                    <a:pt x="0" y="485"/>
                    <a:pt x="15" y="363"/>
                    <a:pt x="15" y="318"/>
                  </a:cubicBezTo>
                  <a:cubicBezTo>
                    <a:pt x="15" y="273"/>
                    <a:pt x="15" y="302"/>
                    <a:pt x="15" y="2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506" name="Oval 34"/>
            <p:cNvSpPr>
              <a:spLocks noChangeArrowheads="1"/>
            </p:cNvSpPr>
            <p:nvPr/>
          </p:nvSpPr>
          <p:spPr bwMode="auto">
            <a:xfrm rot="4035840">
              <a:off x="4214" y="2339"/>
              <a:ext cx="91" cy="227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507" name="Oval 35"/>
            <p:cNvSpPr>
              <a:spLocks noChangeArrowheads="1"/>
            </p:cNvSpPr>
            <p:nvPr/>
          </p:nvSpPr>
          <p:spPr bwMode="auto">
            <a:xfrm rot="5123943">
              <a:off x="4450" y="2319"/>
              <a:ext cx="91" cy="227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508" name="Oval 36"/>
            <p:cNvSpPr>
              <a:spLocks noChangeArrowheads="1"/>
            </p:cNvSpPr>
            <p:nvPr/>
          </p:nvSpPr>
          <p:spPr bwMode="auto">
            <a:xfrm rot="-123995">
              <a:off x="4649" y="2478"/>
              <a:ext cx="91" cy="227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509" name="Oval 37"/>
            <p:cNvSpPr>
              <a:spLocks noChangeArrowheads="1"/>
            </p:cNvSpPr>
            <p:nvPr/>
          </p:nvSpPr>
          <p:spPr bwMode="auto">
            <a:xfrm rot="-123995">
              <a:off x="4649" y="2795"/>
              <a:ext cx="91" cy="227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510" name="Oval 38"/>
            <p:cNvSpPr>
              <a:spLocks noChangeArrowheads="1"/>
            </p:cNvSpPr>
            <p:nvPr/>
          </p:nvSpPr>
          <p:spPr bwMode="auto">
            <a:xfrm rot="-1738415">
              <a:off x="4176" y="2899"/>
              <a:ext cx="79" cy="20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511" name="Oval 39"/>
            <p:cNvSpPr>
              <a:spLocks noChangeArrowheads="1"/>
            </p:cNvSpPr>
            <p:nvPr/>
          </p:nvSpPr>
          <p:spPr bwMode="auto">
            <a:xfrm rot="1226503">
              <a:off x="4161" y="3370"/>
              <a:ext cx="91" cy="227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512" name="Oval 40"/>
            <p:cNvSpPr>
              <a:spLocks noChangeArrowheads="1"/>
            </p:cNvSpPr>
            <p:nvPr/>
          </p:nvSpPr>
          <p:spPr bwMode="auto">
            <a:xfrm rot="-1000399">
              <a:off x="4165" y="3752"/>
              <a:ext cx="54" cy="181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513" name="Oval 41"/>
            <p:cNvSpPr>
              <a:spLocks noChangeArrowheads="1"/>
            </p:cNvSpPr>
            <p:nvPr/>
          </p:nvSpPr>
          <p:spPr bwMode="auto">
            <a:xfrm rot="-5721803">
              <a:off x="4358" y="3822"/>
              <a:ext cx="57" cy="181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514" name="Oval 42"/>
            <p:cNvSpPr>
              <a:spLocks noChangeArrowheads="1"/>
            </p:cNvSpPr>
            <p:nvPr/>
          </p:nvSpPr>
          <p:spPr bwMode="auto">
            <a:xfrm rot="21798893">
              <a:off x="4694" y="3633"/>
              <a:ext cx="44" cy="181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05515" name="Oval 43"/>
            <p:cNvSpPr>
              <a:spLocks noChangeArrowheads="1"/>
            </p:cNvSpPr>
            <p:nvPr/>
          </p:nvSpPr>
          <p:spPr bwMode="auto">
            <a:xfrm rot="21798893">
              <a:off x="4687" y="3066"/>
              <a:ext cx="46" cy="181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5517" name="Text Box 45"/>
          <p:cNvSpPr txBox="1">
            <a:spLocks noChangeArrowheads="1"/>
          </p:cNvSpPr>
          <p:nvPr/>
        </p:nvSpPr>
        <p:spPr bwMode="auto">
          <a:xfrm>
            <a:off x="6472238" y="623093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Piante superiori</a:t>
            </a:r>
          </a:p>
        </p:txBody>
      </p:sp>
      <p:sp>
        <p:nvSpPr>
          <p:cNvPr id="105518" name="Text Box 46"/>
          <p:cNvSpPr txBox="1">
            <a:spLocks noChangeArrowheads="1"/>
          </p:cNvSpPr>
          <p:nvPr/>
        </p:nvSpPr>
        <p:spPr bwMode="auto">
          <a:xfrm>
            <a:off x="0" y="3370263"/>
            <a:ext cx="969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Nultsch.</a:t>
            </a:r>
          </a:p>
        </p:txBody>
      </p:sp>
    </p:spTree>
    <p:extLst>
      <p:ext uri="{BB962C8B-B14F-4D97-AF65-F5344CB8AC3E}">
        <p14:creationId xmlns:p14="http://schemas.microsoft.com/office/powerpoint/2010/main" val="34219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DEA-B5AE-445E-9073-85F3F2789568}" type="slidenum">
              <a:rPr lang="it-IT" altLang="it-IT">
                <a:solidFill>
                  <a:srgbClr val="000000"/>
                </a:solidFill>
              </a:rPr>
              <a:pPr/>
              <a:t>6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40292" name="Picture 4" descr="5 cloroplasto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"/>
          <a:stretch>
            <a:fillRect/>
          </a:stretch>
        </p:blipFill>
        <p:spPr bwMode="auto">
          <a:xfrm>
            <a:off x="179388" y="215900"/>
            <a:ext cx="8820150" cy="58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58750" y="6402388"/>
            <a:ext cx="1216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Lüttge et al.</a:t>
            </a:r>
          </a:p>
        </p:txBody>
      </p:sp>
    </p:spTree>
    <p:extLst>
      <p:ext uri="{BB962C8B-B14F-4D97-AF65-F5344CB8AC3E}">
        <p14:creationId xmlns:p14="http://schemas.microsoft.com/office/powerpoint/2010/main" val="42840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B1B-16BC-4BF6-96F9-2F71258E2ACE}" type="slidenum">
              <a:rPr lang="it-IT" altLang="it-IT">
                <a:solidFill>
                  <a:srgbClr val="000000"/>
                </a:solidFill>
              </a:rPr>
              <a:pPr/>
              <a:t>7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41316" name="Picture 4" descr="5 clorop TEM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t="5168" r="5214" b="21439"/>
          <a:stretch>
            <a:fillRect/>
          </a:stretch>
        </p:blipFill>
        <p:spPr bwMode="auto">
          <a:xfrm>
            <a:off x="2843213" y="404813"/>
            <a:ext cx="5938837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31775" y="495300"/>
            <a:ext cx="24685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</a:rPr>
              <a:t>Immagine al microscopio elettronico in trasmissione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711950" y="6473825"/>
            <a:ext cx="919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Gerola.</a:t>
            </a:r>
          </a:p>
        </p:txBody>
      </p:sp>
    </p:spTree>
    <p:extLst>
      <p:ext uri="{BB962C8B-B14F-4D97-AF65-F5344CB8AC3E}">
        <p14:creationId xmlns:p14="http://schemas.microsoft.com/office/powerpoint/2010/main" val="38378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9D3-EE1B-42FD-8763-C9417225C515}" type="slidenum">
              <a:rPr lang="it-IT" altLang="it-IT">
                <a:solidFill>
                  <a:srgbClr val="000000"/>
                </a:solidFill>
              </a:rPr>
              <a:pPr/>
              <a:t>8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90500" y="765175"/>
            <a:ext cx="87026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79388">
              <a:defRPr>
                <a:solidFill>
                  <a:schemeClr val="tx1"/>
                </a:solidFill>
                <a:latin typeface="Arial" charset="0"/>
              </a:defRPr>
            </a:lvl2pPr>
            <a:lvl3pPr marL="1878013">
              <a:defRPr>
                <a:solidFill>
                  <a:schemeClr val="tx1"/>
                </a:solidFill>
                <a:latin typeface="Arial" charset="0"/>
              </a:defRPr>
            </a:lvl3pPr>
            <a:lvl4pPr marL="2057400">
              <a:defRPr>
                <a:solidFill>
                  <a:schemeClr val="tx1"/>
                </a:solidFill>
                <a:latin typeface="Arial" charset="0"/>
              </a:defRPr>
            </a:lvl4pPr>
            <a:lvl5pPr marL="2236788">
              <a:defRPr>
                <a:solidFill>
                  <a:schemeClr val="tx1"/>
                </a:solidFill>
                <a:latin typeface="Arial" charset="0"/>
              </a:defRPr>
            </a:lvl5pPr>
            <a:lvl6pPr marL="2693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51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8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5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INVOLUCRO: formato da due unità di membrana, separa lo stroma dal citoplasma e regola la comunicazione tra i due comparti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STROMA: matrice liquida in cui sono immersi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DNA circolare 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ribosomi 70S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enzimi (fase oscura della fotosintesi, sintesi dell’amido ecc.)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inclusi: 	goccioline di lipidi (plastoglobuli), 			granuli di amido primario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90500" y="5054600"/>
            <a:ext cx="8702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79388">
              <a:defRPr>
                <a:solidFill>
                  <a:schemeClr val="tx1"/>
                </a:solidFill>
                <a:latin typeface="Arial" charset="0"/>
              </a:defRPr>
            </a:lvl2pPr>
            <a:lvl3pPr marL="1878013">
              <a:defRPr>
                <a:solidFill>
                  <a:schemeClr val="tx1"/>
                </a:solidFill>
                <a:latin typeface="Arial" charset="0"/>
              </a:defRPr>
            </a:lvl3pPr>
            <a:lvl4pPr marL="2057400">
              <a:defRPr>
                <a:solidFill>
                  <a:schemeClr val="tx1"/>
                </a:solidFill>
                <a:latin typeface="Arial" charset="0"/>
              </a:defRPr>
            </a:lvl4pPr>
            <a:lvl5pPr marL="2236788">
              <a:defRPr>
                <a:solidFill>
                  <a:schemeClr val="tx1"/>
                </a:solidFill>
                <a:latin typeface="Arial" charset="0"/>
              </a:defRPr>
            </a:lvl5pPr>
            <a:lvl6pPr marL="2693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51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8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5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smtClean="0">
                <a:solidFill>
                  <a:srgbClr val="000000"/>
                </a:solidFill>
              </a:rPr>
              <a:t> SISTEMA TILACOIDALE: complesso sistema di membrane che organizzano sacculi tra loro interconnessi</a:t>
            </a:r>
          </a:p>
        </p:txBody>
      </p:sp>
    </p:spTree>
    <p:extLst>
      <p:ext uri="{BB962C8B-B14F-4D97-AF65-F5344CB8AC3E}">
        <p14:creationId xmlns:p14="http://schemas.microsoft.com/office/powerpoint/2010/main" val="9992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7BF1-3812-47B9-99D8-D849BCA1B7CB}" type="slidenum">
              <a:rPr lang="it-IT" altLang="it-IT">
                <a:solidFill>
                  <a:srgbClr val="000000"/>
                </a:solidFill>
              </a:rPr>
              <a:pPr/>
              <a:t>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03213" y="207963"/>
            <a:ext cx="8589962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smtClean="0">
                <a:solidFill>
                  <a:srgbClr val="000000"/>
                </a:solidFill>
              </a:rPr>
              <a:t>Sistema tilacoidale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300" smtClean="0">
                <a:solidFill>
                  <a:srgbClr val="000000"/>
                </a:solidFill>
              </a:rPr>
              <a:t>Le membrane fotosintetiche formano sacculi appiattiti (</a:t>
            </a:r>
            <a:r>
              <a:rPr lang="it-IT" altLang="it-IT" sz="2300" b="1" smtClean="0">
                <a:solidFill>
                  <a:srgbClr val="000000"/>
                </a:solidFill>
              </a:rPr>
              <a:t>tilacoidi</a:t>
            </a:r>
            <a:r>
              <a:rPr lang="it-IT" altLang="it-IT" sz="2300" smtClean="0">
                <a:solidFill>
                  <a:srgbClr val="000000"/>
                </a:solidFill>
              </a:rPr>
              <a:t>) e in tal modo delimitano un ambiente acquoso separato dallo stroma (</a:t>
            </a:r>
            <a:r>
              <a:rPr lang="it-IT" altLang="it-IT" sz="2300" b="1" smtClean="0">
                <a:solidFill>
                  <a:srgbClr val="000000"/>
                </a:solidFill>
              </a:rPr>
              <a:t>lumen</a:t>
            </a:r>
            <a:r>
              <a:rPr lang="it-IT" altLang="it-IT" sz="2300" smtClean="0">
                <a:solidFill>
                  <a:srgbClr val="000000"/>
                </a:solidFill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300" smtClean="0">
                <a:solidFill>
                  <a:srgbClr val="000000"/>
                </a:solidFill>
              </a:rPr>
              <a:t>I tilacoidi possono essere: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300" smtClean="0">
                <a:solidFill>
                  <a:srgbClr val="000000"/>
                </a:solidFill>
              </a:rPr>
              <a:t> impilati tra loro a formare i </a:t>
            </a:r>
            <a:r>
              <a:rPr lang="it-IT" altLang="it-IT" sz="2300" b="1" smtClean="0">
                <a:solidFill>
                  <a:srgbClr val="000000"/>
                </a:solidFill>
              </a:rPr>
              <a:t>grana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300" b="1" smtClean="0">
                <a:solidFill>
                  <a:srgbClr val="000000"/>
                </a:solidFill>
              </a:rPr>
              <a:t> </a:t>
            </a:r>
            <a:r>
              <a:rPr lang="it-IT" altLang="it-IT" sz="2300" smtClean="0">
                <a:solidFill>
                  <a:srgbClr val="000000"/>
                </a:solidFill>
              </a:rPr>
              <a:t>liberi, con entrambe le superfici esposte verso lo stroma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300" smtClean="0">
                <a:solidFill>
                  <a:srgbClr val="000000"/>
                </a:solidFill>
              </a:rPr>
              <a:t>	(tilacoidi </a:t>
            </a:r>
            <a:r>
              <a:rPr lang="it-IT" altLang="it-IT" sz="2300" b="1" smtClean="0">
                <a:solidFill>
                  <a:srgbClr val="000000"/>
                </a:solidFill>
              </a:rPr>
              <a:t>intergrana </a:t>
            </a:r>
            <a:r>
              <a:rPr lang="it-IT" altLang="it-IT" sz="2300" smtClean="0">
                <a:solidFill>
                  <a:srgbClr val="000000"/>
                </a:solidFill>
              </a:rPr>
              <a:t>o stromatici)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300" smtClean="0">
              <a:solidFill>
                <a:srgbClr val="000000"/>
              </a:solidFill>
            </a:endParaRPr>
          </a:p>
        </p:txBody>
      </p:sp>
      <p:pic>
        <p:nvPicPr>
          <p:cNvPr id="107526" name="Picture 6" descr="5 tilacoidi"/>
          <p:cNvPicPr>
            <a:picLocks noChangeAspect="1" noChangeArrowheads="1"/>
          </p:cNvPicPr>
          <p:nvPr/>
        </p:nvPicPr>
        <p:blipFill>
          <a:blip r:embed="rId2">
            <a:lum bright="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16338"/>
            <a:ext cx="453548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076825" y="4143375"/>
            <a:ext cx="1116013" cy="39687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000000"/>
                </a:solidFill>
              </a:rPr>
              <a:t>granum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005013" y="6524625"/>
            <a:ext cx="11033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smtClean="0">
                <a:solidFill>
                  <a:srgbClr val="000000"/>
                </a:solidFill>
              </a:rPr>
              <a:t>Da Buchanan</a:t>
            </a:r>
          </a:p>
        </p:txBody>
      </p:sp>
    </p:spTree>
    <p:extLst>
      <p:ext uri="{BB962C8B-B14F-4D97-AF65-F5344CB8AC3E}">
        <p14:creationId xmlns:p14="http://schemas.microsoft.com/office/powerpoint/2010/main" val="35071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2047</Words>
  <Application>Microsoft Office PowerPoint</Application>
  <PresentationFormat>Presentazione su schermo (4:3)</PresentationFormat>
  <Paragraphs>394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Struttura predefinita</vt:lpstr>
      <vt:lpstr> Plastidi</vt:lpstr>
      <vt:lpstr>Plastidi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Plastidi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Amido e origine dell’agricoltura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Differenziamento dei plastidi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Plastidi</dc:title>
  <dc:creator>utente</dc:creator>
  <cp:lastModifiedBy>utente</cp:lastModifiedBy>
  <cp:revision>1</cp:revision>
  <dcterms:created xsi:type="dcterms:W3CDTF">2017-10-01T16:32:54Z</dcterms:created>
  <dcterms:modified xsi:type="dcterms:W3CDTF">2017-10-01T16:37:50Z</dcterms:modified>
</cp:coreProperties>
</file>