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7" r:id="rId5"/>
    <p:sldId id="259" r:id="rId6"/>
    <p:sldId id="260" r:id="rId7"/>
    <p:sldId id="261" r:id="rId8"/>
    <p:sldId id="275" r:id="rId9"/>
    <p:sldId id="276" r:id="rId10"/>
    <p:sldId id="277" r:id="rId11"/>
    <p:sldId id="278" r:id="rId12"/>
    <p:sldId id="263" r:id="rId13"/>
    <p:sldId id="279" r:id="rId14"/>
    <p:sldId id="262" r:id="rId15"/>
    <p:sldId id="264" r:id="rId16"/>
    <p:sldId id="265" r:id="rId17"/>
    <p:sldId id="281" r:id="rId18"/>
    <p:sldId id="266" r:id="rId19"/>
    <p:sldId id="267" r:id="rId20"/>
    <p:sldId id="282" r:id="rId21"/>
    <p:sldId id="268" r:id="rId22"/>
    <p:sldId id="269" r:id="rId23"/>
    <p:sldId id="270" r:id="rId24"/>
    <p:sldId id="273" r:id="rId25"/>
    <p:sldId id="272" r:id="rId26"/>
    <p:sldId id="27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7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55C3-B18D-4915-B630-30C9B4B7FC40}" type="datetimeFigureOut">
              <a:rPr lang="it-IT" smtClean="0"/>
              <a:pPr/>
              <a:t>03/05/2017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FD7-4101-4E4E-8CD1-B97FC8D2B1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d.ediacademy.eu/watermarktext.php?img=fisiodb/anatomiacomparata/008010001/4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26366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071802" y="214290"/>
            <a:ext cx="332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Branchie esterne di pesci e anfibi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 rot="10800000" flipV="1">
            <a:off x="-4" y="5572140"/>
            <a:ext cx="91440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a, </a:t>
            </a:r>
            <a:r>
              <a:rPr lang="it-IT" dirty="0" err="1" smtClean="0"/>
              <a:t>Bichir</a:t>
            </a:r>
            <a:r>
              <a:rPr lang="it-IT" dirty="0" smtClean="0"/>
              <a:t> ornato, </a:t>
            </a:r>
            <a:r>
              <a:rPr lang="it-IT" i="1" dirty="0" err="1" smtClean="0"/>
              <a:t>Polypterus</a:t>
            </a:r>
            <a:r>
              <a:rPr lang="it-IT" i="1" dirty="0" smtClean="0"/>
              <a:t> </a:t>
            </a:r>
            <a:r>
              <a:rPr lang="it-IT" i="1" dirty="0" err="1" smtClean="0"/>
              <a:t>ornatipinnis</a:t>
            </a:r>
            <a:r>
              <a:rPr lang="it-IT" i="1" dirty="0" smtClean="0"/>
              <a:t> </a:t>
            </a:r>
            <a:r>
              <a:rPr lang="it-IT" dirty="0" smtClean="0"/>
              <a:t>(classe: </a:t>
            </a:r>
            <a:r>
              <a:rPr lang="it-IT" dirty="0" err="1" smtClean="0"/>
              <a:t>Actinopterygii</a:t>
            </a:r>
            <a:r>
              <a:rPr lang="it-IT" dirty="0" smtClean="0"/>
              <a:t>). </a:t>
            </a:r>
          </a:p>
          <a:p>
            <a:pPr algn="ctr"/>
            <a:r>
              <a:rPr lang="it-IT" dirty="0" smtClean="0"/>
              <a:t>b, Tritone crestato, </a:t>
            </a:r>
            <a:r>
              <a:rPr lang="it-IT" i="1" dirty="0" err="1" smtClean="0"/>
              <a:t>Triturus</a:t>
            </a:r>
            <a:r>
              <a:rPr lang="it-IT" i="1" dirty="0" smtClean="0"/>
              <a:t> </a:t>
            </a:r>
            <a:r>
              <a:rPr lang="it-IT" i="1" dirty="0" err="1" smtClean="0"/>
              <a:t>cristatus</a:t>
            </a:r>
            <a:r>
              <a:rPr lang="it-IT" i="1" dirty="0" smtClean="0"/>
              <a:t> </a:t>
            </a:r>
            <a:r>
              <a:rPr lang="it-IT" dirty="0" smtClean="0"/>
              <a:t>(ordine: </a:t>
            </a:r>
            <a:r>
              <a:rPr lang="it-IT" dirty="0" err="1" smtClean="0"/>
              <a:t>Urodela</a:t>
            </a:r>
            <a:r>
              <a:rPr lang="it-IT" dirty="0" smtClean="0"/>
              <a:t>). </a:t>
            </a:r>
          </a:p>
          <a:p>
            <a:pPr algn="ctr"/>
            <a:r>
              <a:rPr lang="it-IT" dirty="0" smtClean="0"/>
              <a:t>c, Girino di rana (ordine: Anura); le frecce indicano le branchie esterne.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01638" y="5949950"/>
            <a:ext cx="4597400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Olson KR </a:t>
            </a:r>
            <a:r>
              <a:rPr lang="it-IT" sz="1600" i="1">
                <a:solidFill>
                  <a:schemeClr val="bg1"/>
                </a:solidFill>
              </a:rPr>
              <a:t>J Exp Zool</a:t>
            </a:r>
            <a:r>
              <a:rPr lang="it-IT" sz="1600">
                <a:solidFill>
                  <a:schemeClr val="bg1"/>
                </a:solidFill>
              </a:rPr>
              <a:t> 2002;293:214-31 (adapted)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47813" y="5013325"/>
            <a:ext cx="267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FF00"/>
                </a:solidFill>
                <a:latin typeface="Arial Narrow" pitchFamily="34" charset="0"/>
              </a:rPr>
              <a:t>IL: interlamellar system</a:t>
            </a:r>
          </a:p>
          <a:p>
            <a:r>
              <a:rPr lang="it-IT" b="1">
                <a:solidFill>
                  <a:srgbClr val="00FF00"/>
                </a:solidFill>
                <a:latin typeface="Arial Narrow" pitchFamily="34" charset="0"/>
              </a:rPr>
              <a:t>Arrowheads: feeder vessels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532688" y="4076700"/>
            <a:ext cx="1481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00FF00"/>
                </a:solidFill>
                <a:latin typeface="Arial Narrow" pitchFamily="34" charset="0"/>
              </a:rPr>
              <a:t>Arrows:</a:t>
            </a:r>
          </a:p>
          <a:p>
            <a:pPr algn="ctr"/>
            <a:r>
              <a:rPr lang="it-IT" b="1">
                <a:solidFill>
                  <a:srgbClr val="00FF00"/>
                </a:solidFill>
                <a:latin typeface="Arial Narrow" pitchFamily="34" charset="0"/>
              </a:rPr>
              <a:t>feeder vessels</a:t>
            </a:r>
          </a:p>
          <a:p>
            <a:pPr algn="ctr"/>
            <a:r>
              <a:rPr lang="it-IT" b="1">
                <a:solidFill>
                  <a:srgbClr val="00FF00"/>
                </a:solidFill>
                <a:latin typeface="Arial Narrow" pitchFamily="34" charset="0"/>
              </a:rPr>
              <a:t>Asterisks:</a:t>
            </a:r>
          </a:p>
          <a:p>
            <a:pPr algn="ctr"/>
            <a:r>
              <a:rPr lang="it-IT" b="1">
                <a:solidFill>
                  <a:srgbClr val="00FF00"/>
                </a:solidFill>
                <a:latin typeface="Arial Narrow" pitchFamily="34" charset="0"/>
              </a:rPr>
              <a:t>anastomoses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1106488" y="1076325"/>
            <a:ext cx="287337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1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119688" y="1071563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2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1109663" y="349408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3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5114925" y="31702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4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FF00"/>
                </a:solidFill>
              </a:rPr>
              <a:t>FISH  GILL ARTERIOVENOUS CIRCULATION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535238" y="1536700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blood</a:t>
            </a: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42988"/>
            <a:ext cx="3957637" cy="2368550"/>
          </a:xfrm>
          <a:prstGeom prst="rect">
            <a:avLst/>
          </a:prstGeom>
          <a:noFill/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462338"/>
            <a:ext cx="3960812" cy="1504950"/>
          </a:xfrm>
          <a:prstGeom prst="rect">
            <a:avLst/>
          </a:prstGeom>
          <a:noFill/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300" y="3122613"/>
            <a:ext cx="2420938" cy="3186112"/>
          </a:xfrm>
          <a:prstGeom prst="rect">
            <a:avLst/>
          </a:prstGeom>
          <a:noFill/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7300" y="1047750"/>
            <a:ext cx="2414588" cy="201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488" y="1000108"/>
            <a:ext cx="42312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ORGANI ACCESSORI PER LA RESPIRAZIONE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Pelle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Cavità orale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Tratto gastro-intestinale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Organo labirintico (soprabranchiale)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d.ediacademy.eu/watermarktext.php?img=fisiodb/anatomiacomparata/008030002/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3500462" cy="3272677"/>
          </a:xfrm>
          <a:prstGeom prst="rect">
            <a:avLst/>
          </a:prstGeom>
          <a:noFill/>
        </p:spPr>
      </p:pic>
      <p:pic>
        <p:nvPicPr>
          <p:cNvPr id="20484" name="Picture 4" descr="http://fad.ediacademy.eu/watermarktext.php?img=fisiodb/anatomiacomparata/008030002/3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3143248"/>
            <a:ext cx="6662367" cy="39290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4714876" y="0"/>
            <a:ext cx="427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Vescica natatoria dei </a:t>
            </a:r>
            <a:r>
              <a:rPr lang="it-IT" b="1" dirty="0" smtClean="0"/>
              <a:t>teleostei </a:t>
            </a:r>
            <a:r>
              <a:rPr lang="it-IT" b="1" dirty="0" err="1" smtClean="0"/>
              <a:t>attinopterigi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14744" y="42860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a, La vescica natatoria ha principalmente una funzione idrostatica, aiutando i pesci nel galleggiamento grazie alle variazioni di volume del gas al proprio interno. </a:t>
            </a:r>
          </a:p>
          <a:p>
            <a:r>
              <a:rPr lang="it-IT" dirty="0" smtClean="0"/>
              <a:t>b, </a:t>
            </a:r>
            <a:r>
              <a:rPr lang="it-IT" dirty="0" smtClean="0"/>
              <a:t>Localizzazione (si abbozza dorsalmente all’esofago).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72264" y="2333685"/>
            <a:ext cx="2571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a, Le vesciche natatorie </a:t>
            </a:r>
            <a:r>
              <a:rPr lang="it-IT" u="sng" dirty="0" err="1" smtClean="0"/>
              <a:t>fisostome</a:t>
            </a:r>
            <a:r>
              <a:rPr lang="it-IT" dirty="0" smtClean="0"/>
              <a:t> mantengono la loro connessione con la faringe mediante il dotto pneumatico. </a:t>
            </a:r>
          </a:p>
          <a:p>
            <a:r>
              <a:rPr lang="it-IT" dirty="0" smtClean="0"/>
              <a:t>b, Nella vescica natatoria </a:t>
            </a:r>
            <a:r>
              <a:rPr lang="it-IT" u="sng" dirty="0" err="1" smtClean="0"/>
              <a:t>fisoclista</a:t>
            </a:r>
            <a:r>
              <a:rPr lang="it-IT" dirty="0" smtClean="0"/>
              <a:t> si perde il dotto pneumatico. </a:t>
            </a:r>
          </a:p>
          <a:p>
            <a:r>
              <a:rPr lang="it-IT" dirty="0" smtClean="0"/>
              <a:t>c, Il pesce regola la spinta idrostatica introducendo gas prodotti dalla rete mirabile del corpo rosso. I gas vengono eliminati a livello </a:t>
            </a:r>
            <a:r>
              <a:rPr lang="it-IT" dirty="0" smtClean="0"/>
              <a:t>del corp</a:t>
            </a:r>
            <a:r>
              <a:rPr lang="it-IT" dirty="0" smtClean="0"/>
              <a:t>o </a:t>
            </a:r>
            <a:r>
              <a:rPr lang="it-IT" dirty="0" smtClean="0"/>
              <a:t>ovale </a:t>
            </a:r>
            <a:r>
              <a:rPr lang="it-IT" dirty="0" smtClean="0"/>
              <a:t>o, nei </a:t>
            </a:r>
            <a:r>
              <a:rPr lang="it-IT" dirty="0" err="1" smtClean="0"/>
              <a:t>fisostomi</a:t>
            </a:r>
            <a:r>
              <a:rPr lang="it-IT" dirty="0" smtClean="0"/>
              <a:t>, attraverso la bocca.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x/carpa-sulla-superficie-26099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672192" cy="3786189"/>
          </a:xfrm>
          <a:prstGeom prst="rect">
            <a:avLst/>
          </a:prstGeom>
          <a:noFill/>
        </p:spPr>
      </p:pic>
      <p:pic>
        <p:nvPicPr>
          <p:cNvPr id="1028" name="Picture 4" descr="https://thumbs.dreamstime.com/t/big-carp-fishes-eat-bread-float-water-surface-breeding-fish-floating-pond-lake-45529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99262"/>
            <a:ext cx="5429256" cy="3058738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786446" y="71435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L’apparato di Weber </a:t>
            </a:r>
          </a:p>
          <a:p>
            <a:pPr algn="ctr"/>
            <a:r>
              <a:rPr lang="it-IT" dirty="0" smtClean="0"/>
              <a:t>(nei </a:t>
            </a:r>
            <a:r>
              <a:rPr lang="it-IT" dirty="0" err="1" smtClean="0"/>
              <a:t>Cipriniformi</a:t>
            </a:r>
            <a:r>
              <a:rPr lang="it-IT" dirty="0" smtClean="0"/>
              <a:t>)</a:t>
            </a:r>
          </a:p>
          <a:p>
            <a:pPr algn="ctr"/>
            <a:r>
              <a:rPr lang="it-IT" dirty="0" smtClean="0"/>
              <a:t> </a:t>
            </a:r>
            <a:r>
              <a:rPr lang="it-IT" dirty="0" err="1" smtClean="0"/>
              <a:t>puo’</a:t>
            </a:r>
            <a:r>
              <a:rPr lang="it-IT" dirty="0" smtClean="0"/>
              <a:t> </a:t>
            </a:r>
            <a:r>
              <a:rPr lang="it-IT" dirty="0" smtClean="0"/>
              <a:t>produrre suono o migliorare il senso stato-acustico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d.ediacademy.eu/watermarktext.php?img=fisiodb/anatomiacomparata/008030002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46332" cy="500066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285984" y="0"/>
            <a:ext cx="569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Meccanismi respiratori nei pesci </a:t>
            </a:r>
            <a:r>
              <a:rPr lang="it-IT" b="1" dirty="0" smtClean="0"/>
              <a:t>polmonati (pompa orale)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103674"/>
            <a:ext cx="914399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a, Il pesce polmonato aspira aria nella cavità orale. Quando la glottide si apre (espirazione) l’aria povera di ossigeno è espulsa dai polmoni e mescolata con aria ricca di ossigeno. L’aria mista in eccesso è espulsa all’esterno. Il pesce chiude la bocca (inspirazione) e comprime la cavità orale che, agendo come una pompa premente, spinge con forza l’aria nei polmoni. La glottide si chiude e l’aria resta intrappolata nei polmoni. </a:t>
            </a:r>
          </a:p>
          <a:p>
            <a:r>
              <a:rPr lang="it-IT" dirty="0" smtClean="0"/>
              <a:t>b, </a:t>
            </a:r>
            <a:r>
              <a:rPr lang="it-IT" i="1" dirty="0" err="1" smtClean="0"/>
              <a:t>Lepidosiren</a:t>
            </a:r>
            <a:r>
              <a:rPr lang="it-IT" i="1" dirty="0" smtClean="0"/>
              <a:t> </a:t>
            </a:r>
            <a:r>
              <a:rPr lang="it-IT" i="1" dirty="0" err="1" smtClean="0"/>
              <a:t>paradoxa</a:t>
            </a:r>
            <a:r>
              <a:rPr lang="it-IT" dirty="0" smtClean="0"/>
              <a:t>, un pesce polmonato endemico dell’America meridionale.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d.ediacademy.eu/watermarktext.php?img=fisiodb/anatomiacomparata/008030003/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9169381" cy="464347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143108" y="68025"/>
            <a:ext cx="489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Anuri (polmoni sacciformi)</a:t>
            </a:r>
          </a:p>
          <a:p>
            <a:pPr algn="ctr"/>
            <a:r>
              <a:rPr lang="it-IT" dirty="0" smtClean="0"/>
              <a:t>Ciclo bifasico di respirazione, similmente ai Dipnoi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286388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a, Schema del sistema respiratorio. </a:t>
            </a:r>
          </a:p>
          <a:p>
            <a:pPr algn="ctr"/>
            <a:r>
              <a:rPr lang="it-IT" dirty="0" smtClean="0"/>
              <a:t>b, Polmoni sacciformi di rana. </a:t>
            </a:r>
          </a:p>
          <a:p>
            <a:pPr algn="ctr"/>
            <a:r>
              <a:rPr lang="it-IT" dirty="0" smtClean="0"/>
              <a:t>CO2, anidride carbonica; O2, ossigeno.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d.ediacademy.eu/watermarktext.php?img=fisiodb/anatomiacomparata/008030003/4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7896" cy="728665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572132" y="857232"/>
            <a:ext cx="35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Contributo percentuale della respirazione cutanea agli scambi totali di gas (ossigeno, O</a:t>
            </a:r>
            <a:r>
              <a:rPr lang="it-IT" baseline="-25000" dirty="0" smtClean="0"/>
              <a:t>2</a:t>
            </a:r>
            <a:r>
              <a:rPr lang="it-IT" dirty="0" smtClean="0"/>
              <a:t>, e anidride carbonica, CO</a:t>
            </a:r>
            <a:r>
              <a:rPr lang="it-IT" baseline="-25000" dirty="0" smtClean="0"/>
              <a:t>2</a:t>
            </a:r>
            <a:r>
              <a:rPr lang="it-IT" dirty="0" smtClean="0"/>
              <a:t>) in alcuni vertebrati.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86512" y="285728"/>
            <a:ext cx="221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Respirazione cutanea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7148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RETTILI</a:t>
            </a:r>
            <a:endParaRPr lang="it-IT" b="1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/>
              <a:t>Respirazione essenzialmente polmonare</a:t>
            </a:r>
          </a:p>
          <a:p>
            <a:pPr algn="ctr"/>
            <a:r>
              <a:rPr lang="it-IT" dirty="0" smtClean="0"/>
              <a:t>(cheratinizzazione della cute)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Collo evidente e suddivisione anatomica di laringe e trachea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Ventilazione polmonare con un meccanismo muscolare, </a:t>
            </a:r>
          </a:p>
          <a:p>
            <a:pPr algn="ctr"/>
            <a:r>
              <a:rPr lang="it-IT" dirty="0" smtClean="0"/>
              <a:t>che funge da pompa aspirante dell’aria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d.ediacademy.eu/watermarktext.php?img=fisiodb/anatomiacomparata/008030003/6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57166"/>
            <a:ext cx="6953615" cy="5357849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143240" y="0"/>
            <a:ext cx="335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Adattamenti respiratori dei rettili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357826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c, Coccodrilli. </a:t>
            </a:r>
          </a:p>
          <a:p>
            <a:r>
              <a:rPr lang="it-IT" dirty="0" smtClean="0"/>
              <a:t>Durante l’inspirazione, i muscoli diaframmatici, contraendosi, spostano il fegato all’indietro, favorendo un ampliamento della cavità pleurica e una diminuzione della pressione </a:t>
            </a:r>
            <a:r>
              <a:rPr lang="it-IT" dirty="0" err="1" smtClean="0"/>
              <a:t>endopolmonare</a:t>
            </a:r>
            <a:r>
              <a:rPr lang="it-IT" dirty="0" smtClean="0"/>
              <a:t>. L’aria è aspirata nei polmoni come avviene quando il pistone di una siringa viene tirato indietro.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72264" y="857232"/>
            <a:ext cx="2571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a, Serpenti. b, Cheloni. </a:t>
            </a:r>
          </a:p>
          <a:p>
            <a:r>
              <a:rPr lang="it-IT" dirty="0" smtClean="0"/>
              <a:t>La coppia di muscoli trasversi dell’addome avvolgono la porzione posteriore dei polmoni e con la loro contrazione comprimono i polmoni consentendo l’espirazione. </a:t>
            </a:r>
          </a:p>
          <a:p>
            <a:r>
              <a:rPr lang="it-IT" dirty="0" smtClean="0"/>
              <a:t>I muscoli obliqui dell’ addome contraendosi aiutano ad ampliare il volume all’interno del carapace consentendo l’inspirazione.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d.ediacademy.eu/watermarktext.php?img=fisiodb/anatomiacomparata/008030003/7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436098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43174" y="0"/>
            <a:ext cx="357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Ventilazione polmonare in un sauro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4572008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a, I rettili ventilano i loro polmoni attraverso un meccanismo attivo di pompa aspirante: la contrazione dei muscoli intercostali, durante l’inspirazione, aiuta a espandere la gabbia toracica, la pressione al suo interno scende al di sotto di quella atmosferica, i polmoni si espandono e l’aria è risucchiata all’interno. Quando la glottide si chiude, l’aria è trattenuta nei polmoni. </a:t>
            </a:r>
          </a:p>
          <a:p>
            <a:r>
              <a:rPr lang="it-IT" dirty="0" smtClean="0"/>
              <a:t>b, L’epitelio superficiale dei polmoni è stato asportato per mostrare i numerosi </a:t>
            </a:r>
            <a:r>
              <a:rPr lang="it-IT" dirty="0" err="1" smtClean="0"/>
              <a:t>faveoli</a:t>
            </a:r>
            <a:r>
              <a:rPr lang="it-IT" dirty="0" smtClean="0"/>
              <a:t> che conferiscono un aspetto a nido d’ape e aumentano l’area della superficie disponibile per gli scambi respiratori.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868" y="1071546"/>
            <a:ext cx="20633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BRANCHIE INTERNE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Ciclostomi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err="1" smtClean="0"/>
              <a:t>Condroitti</a:t>
            </a:r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err="1" smtClean="0"/>
              <a:t>Osteitti</a:t>
            </a:r>
            <a:r>
              <a:rPr lang="it-IT" dirty="0" smtClean="0"/>
              <a:t> (adulti)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1500174"/>
            <a:ext cx="7957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uccelli </a:t>
            </a:r>
            <a:r>
              <a:rPr lang="it-IT" dirty="0" smtClean="0"/>
              <a:t>hanno polmoni fissi, ossia non hanno una fase attiva </a:t>
            </a:r>
            <a:r>
              <a:rPr lang="it-IT" dirty="0" smtClean="0"/>
              <a:t>di inspirazione </a:t>
            </a:r>
            <a:r>
              <a:rPr lang="it-IT" dirty="0" smtClean="0"/>
              <a:t>e una passiva di espirazione che ne varia il volume.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L’aria </a:t>
            </a:r>
            <a:r>
              <a:rPr lang="it-IT" dirty="0" smtClean="0"/>
              <a:t>fluisce e </a:t>
            </a:r>
            <a:r>
              <a:rPr lang="it-IT" dirty="0" smtClean="0"/>
              <a:t>defluisce nei/dai </a:t>
            </a:r>
            <a:r>
              <a:rPr lang="it-IT" dirty="0" smtClean="0"/>
              <a:t>polmoni attraverso un sistema di sacchi aerei posti anteriormente e </a:t>
            </a:r>
            <a:r>
              <a:rPr lang="it-IT" dirty="0" smtClean="0"/>
              <a:t>posteriormente all’organo </a:t>
            </a:r>
            <a:r>
              <a:rPr lang="it-IT" dirty="0" smtClean="0"/>
              <a:t>respiratorio.</a:t>
            </a:r>
          </a:p>
          <a:p>
            <a:endParaRPr lang="it-IT" dirty="0" smtClean="0"/>
          </a:p>
          <a:p>
            <a:r>
              <a:rPr lang="it-IT" dirty="0" smtClean="0"/>
              <a:t>I sacchi aerei, fungendo da “pompette” contrattili, creano un movimento d’aria </a:t>
            </a:r>
            <a:r>
              <a:rPr lang="it-IT" dirty="0" smtClean="0"/>
              <a:t>continuo, costante </a:t>
            </a:r>
            <a:r>
              <a:rPr lang="it-IT" dirty="0" smtClean="0"/>
              <a:t>ed unidirezionale all’interno del polmone, eliminando così ogni fase passiva </a:t>
            </a:r>
            <a:r>
              <a:rPr lang="it-IT" dirty="0" smtClean="0"/>
              <a:t>e portando </a:t>
            </a:r>
            <a:r>
              <a:rPr lang="it-IT" dirty="0" smtClean="0"/>
              <a:t>il rendimento della ventilazione polmonare prossimo al 100% (nei mammiferi, </a:t>
            </a:r>
            <a:r>
              <a:rPr lang="it-IT" dirty="0" smtClean="0"/>
              <a:t>nel migliore </a:t>
            </a:r>
            <a:r>
              <a:rPr lang="it-IT" dirty="0" smtClean="0"/>
              <a:t>dei casi, non si supera il 65%).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d.ediacademy.eu/watermarktext.php?img=fisiodb/anatomiacomparata/008030003/8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6" y="581758"/>
            <a:ext cx="8072462" cy="513325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071802" y="0"/>
            <a:ext cx="326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Sistema respiratorio degli uccelli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214950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a, Localizzazione del polmone e degli annessi sacchi </a:t>
            </a:r>
            <a:r>
              <a:rPr lang="it-IT" dirty="0" err="1" smtClean="0"/>
              <a:t>aeriferi</a:t>
            </a:r>
            <a:r>
              <a:rPr lang="it-IT" dirty="0" smtClean="0"/>
              <a:t>; questi si trovano tra i visceri e si estendono nelle ossa pneumatiche adiacenti. </a:t>
            </a:r>
          </a:p>
          <a:p>
            <a:r>
              <a:rPr lang="it-IT" dirty="0" smtClean="0"/>
              <a:t>b, Disposizione dei parabronchi. La freccia blu indica il flusso unidirezionale di aria. </a:t>
            </a:r>
          </a:p>
          <a:p>
            <a:r>
              <a:rPr lang="it-IT" dirty="0" smtClean="0"/>
              <a:t>c, I capillari ematici decorrono nella parete dei parabronchi attorno al lume aereo. </a:t>
            </a:r>
          </a:p>
          <a:p>
            <a:r>
              <a:rPr lang="it-IT" dirty="0" smtClean="0"/>
              <a:t>d, Schema delle strutture capillari vascolari e respiratorie.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d.ediacademy.eu/watermarktext.php?img=fisiodb/anatomiacomparata/008030003/1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2442"/>
            <a:ext cx="6143636" cy="513545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71736" y="0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Modalità di respirazione degli uccelli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57884" y="1512878"/>
            <a:ext cx="328611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b, La prima inspirazione fa entrare l’aria nei sacchi </a:t>
            </a:r>
            <a:r>
              <a:rPr lang="it-IT" dirty="0" err="1" smtClean="0"/>
              <a:t>aeriferi</a:t>
            </a:r>
            <a:r>
              <a:rPr lang="it-IT" dirty="0" smtClean="0"/>
              <a:t> posteriori. Con la prima espirazione, si contraggono </a:t>
            </a:r>
          </a:p>
          <a:p>
            <a:r>
              <a:rPr lang="it-IT" dirty="0" smtClean="0"/>
              <a:t>e l’aria arriva nei polmoni, spingendo in avanti l’aria che </a:t>
            </a:r>
          </a:p>
          <a:p>
            <a:r>
              <a:rPr lang="it-IT" dirty="0" smtClean="0"/>
              <a:t>già era nel loro interno. </a:t>
            </a:r>
          </a:p>
          <a:p>
            <a:r>
              <a:rPr lang="it-IT" dirty="0" smtClean="0"/>
              <a:t>Con la seconda inspirazione l’aria passa nei sacchi </a:t>
            </a:r>
            <a:r>
              <a:rPr lang="it-IT" dirty="0" err="1" smtClean="0"/>
              <a:t>aeriferi</a:t>
            </a:r>
            <a:r>
              <a:rPr lang="it-IT" dirty="0" smtClean="0"/>
              <a:t> anteriori, da cui fuoriesce attraverso la trachea con la seconda espirazione.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559998"/>
            <a:ext cx="7929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a, Sistema respiratorio di un pinguino.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d.ediacademy.eu/watermarktext.php?img=fisiodb/anatomiacomparata/008030004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885" y="642918"/>
            <a:ext cx="6459949" cy="492922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428992" y="142852"/>
            <a:ext cx="19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Ossa pneumatiche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143512"/>
            <a:ext cx="91440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Confronto fra gli spazi pneumatici nel teschio di bucerotide </a:t>
            </a:r>
          </a:p>
          <a:p>
            <a:pPr algn="ctr"/>
            <a:r>
              <a:rPr lang="it-IT" dirty="0" smtClean="0"/>
              <a:t>e quelli nelle vertebre di tacchino e </a:t>
            </a:r>
            <a:r>
              <a:rPr lang="it-IT" dirty="0" err="1" smtClean="0"/>
              <a:t>apatosauro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MAMMIFERI</a:t>
            </a:r>
          </a:p>
          <a:p>
            <a:endParaRPr lang="it-IT" dirty="0" smtClean="0"/>
          </a:p>
          <a:p>
            <a:pPr algn="ctr"/>
            <a:r>
              <a:rPr lang="it-IT" dirty="0" smtClean="0"/>
              <a:t>Aumento della superficie respiratoria</a:t>
            </a:r>
          </a:p>
          <a:p>
            <a:pPr algn="ctr"/>
            <a:r>
              <a:rPr lang="it-IT" dirty="0" smtClean="0"/>
              <a:t>Presenza del palato secondario</a:t>
            </a:r>
          </a:p>
          <a:p>
            <a:pPr algn="ctr"/>
            <a:r>
              <a:rPr lang="it-IT" dirty="0" smtClean="0"/>
              <a:t>Aria → narici → cavità nasali con turbinati → coane → rinofaringe → </a:t>
            </a:r>
            <a:r>
              <a:rPr lang="it-IT" dirty="0" err="1" smtClean="0"/>
              <a:t>laringofaringe</a:t>
            </a:r>
            <a:r>
              <a:rPr lang="it-IT" dirty="0" smtClean="0"/>
              <a:t> → </a:t>
            </a:r>
          </a:p>
          <a:p>
            <a:pPr algn="ctr"/>
            <a:r>
              <a:rPr lang="it-IT" dirty="0" smtClean="0"/>
              <a:t>laringe → trachea → bronchi principali → bronchioli → alveoli polmonari → scambi gassosi</a:t>
            </a:r>
          </a:p>
          <a:p>
            <a:pPr algn="ctr"/>
            <a:r>
              <a:rPr lang="it-IT" dirty="0" smtClean="0"/>
              <a:t>I polmoni sono a fondo cieco</a:t>
            </a:r>
          </a:p>
        </p:txBody>
      </p:sp>
      <p:pic>
        <p:nvPicPr>
          <p:cNvPr id="1026" name="Picture 2" descr="http://fad.ediacademy.eu/watermarktext.php?img=fisiodb/anatomiacomparata/008030003/1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750035" cy="4062412"/>
          </a:xfrm>
          <a:prstGeom prst="rect">
            <a:avLst/>
          </a:prstGeom>
          <a:noFill/>
        </p:spPr>
      </p:pic>
      <p:pic>
        <p:nvPicPr>
          <p:cNvPr id="1028" name="Picture 4" descr="http://fad.ediacademy.eu/watermarktext.php?img=fisiodb/anatomiacomparata/008030003/13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62"/>
            <a:ext cx="4463271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d.ediacademy.eu/watermarktext.php?img=fisiodb/anatomiacomparata/008030003/18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4"/>
            <a:ext cx="9144001" cy="39545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214678" y="214290"/>
            <a:ext cx="246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Ventilazione polmonare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4714884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a, Durante l’inspirazione il diaframma si contrae e appiattisce con conseguente dilatazione della cavità toracica ed espansione dei polmoni. </a:t>
            </a:r>
          </a:p>
          <a:p>
            <a:r>
              <a:rPr lang="it-IT" dirty="0" smtClean="0"/>
              <a:t>b, Durante l’espirazione il diaframma si rilascia e riprende la forma a cupola, con conseguente riduzione della cavità toracica e compressione dei polmoni.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d.ediacademy.eu/watermarktext.php?img=fisiodb/anatomiacomparata/008030003/17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72462" cy="592766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714744" y="142852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Sfiatatoio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Lo sfiatatoio è omologo alle narici degli altri mammiferi </a:t>
            </a:r>
          </a:p>
          <a:p>
            <a:pPr algn="ctr"/>
            <a:r>
              <a:rPr lang="it-IT" dirty="0" smtClean="0"/>
              <a:t>e permette ai cetacei di respirare meglio quando si trovano in superficie.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d.ediacademy.eu/watermarktext.php?img=fisiodb/anatomiacomparata/008020001/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85"/>
            <a:ext cx="7162800" cy="61341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000760" y="0"/>
            <a:ext cx="23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Branchie dei ciclostomi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1" y="6211669"/>
            <a:ext cx="91440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a, Sezione frontale della faringe in una missina.  b, Sezione sagittale (in alto) e frontale (in basso)                                                                    della regione branchiale di una lampreda.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481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5-13 </a:t>
            </a:r>
            <a:r>
              <a:rPr lang="it-IT" dirty="0" smtClean="0"/>
              <a:t>branchie </a:t>
            </a:r>
            <a:r>
              <a:rPr lang="it-IT" dirty="0" err="1" smtClean="0"/>
              <a:t>sacculari</a:t>
            </a:r>
            <a:r>
              <a:rPr lang="it-IT" dirty="0" smtClean="0"/>
              <a:t>.</a:t>
            </a:r>
            <a:endParaRPr lang="it-IT" dirty="0" smtClean="0"/>
          </a:p>
          <a:p>
            <a:r>
              <a:rPr lang="it-IT" dirty="0" smtClean="0"/>
              <a:t>L’acqua entra da una narice mediana e raggiunge </a:t>
            </a:r>
          </a:p>
          <a:p>
            <a:r>
              <a:rPr lang="it-IT" dirty="0" smtClean="0"/>
              <a:t>il velo che, contraendosi, la spinge nella faringe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43702" y="1643050"/>
            <a:ext cx="2500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 </a:t>
            </a:r>
            <a:r>
              <a:rPr lang="it-IT" dirty="0" smtClean="0"/>
              <a:t>branchie (in genere).</a:t>
            </a:r>
            <a:endParaRPr lang="it-IT" dirty="0" smtClean="0"/>
          </a:p>
          <a:p>
            <a:r>
              <a:rPr lang="it-IT" dirty="0" smtClean="0"/>
              <a:t>L’acqua entra dalle branchie, contrattili, che comunicano con l’esterno e la faringe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71868" y="928670"/>
            <a:ext cx="5572132" cy="528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d.ediacademy.eu/watermarktext.php?img=fisiodb/anatomiacomparata/008020001/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8768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000100" y="285728"/>
            <a:ext cx="767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Morfologia e disposizione funzionale delle branchie in pesci ossei e cartilaginei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42926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L’acqua introdotta dalla cavità orale è sospinta nelle branchie </a:t>
            </a:r>
          </a:p>
          <a:p>
            <a:pPr algn="ctr"/>
            <a:r>
              <a:rPr lang="it-IT" dirty="0" smtClean="0"/>
              <a:t>attraversando le lamelle branchiali, sede degli scambi respiratori.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d.ediacademy.eu/watermarktext.php?img=fisiodb/anatomiacomparata/008020001/3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481818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5143512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a, Negli squali, l’acqua è aspirata attraverso la bocca, in seguito all’espansione della faringe, e quindi espulsa attraverso le branchie. </a:t>
            </a:r>
          </a:p>
          <a:p>
            <a:r>
              <a:rPr lang="it-IT" dirty="0" smtClean="0"/>
              <a:t>b, Quando lo squalo apre la bocca per inghiottire l’acqua, le lamelle branchiali si chiudono, aderendo al corpo. </a:t>
            </a:r>
          </a:p>
          <a:p>
            <a:r>
              <a:rPr lang="it-IT" dirty="0" smtClean="0"/>
              <a:t>c, Non appena la bocca viene chiusa, la faringe, compressa dai muscoli adduttori della mandibola, spinge l’acqua attraverso le branchie, che si aprono.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57422" y="0"/>
            <a:ext cx="489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Ventilazione branchiale a pompa di un </a:t>
            </a:r>
            <a:r>
              <a:rPr lang="it-IT" b="1" dirty="0" err="1" smtClean="0"/>
              <a:t>condroitto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d.ediacademy.eu/watermarktext.php?img=fisiodb/anatomiacomparata/008020001/6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7429500" cy="2876551"/>
          </a:xfrm>
          <a:prstGeom prst="rect">
            <a:avLst/>
          </a:prstGeom>
          <a:noFill/>
        </p:spPr>
      </p:pic>
      <p:pic>
        <p:nvPicPr>
          <p:cNvPr id="17412" name="Picture 4" descr="http://fad.ediacademy.eu/watermarktext.php?img=fisiodb/anatomiacomparata/008020001/7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7429500" cy="342900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357290" y="0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Membrane </a:t>
            </a:r>
            <a:r>
              <a:rPr lang="it-IT" b="1" dirty="0" err="1" smtClean="0"/>
              <a:t>branchiosteghe</a:t>
            </a:r>
            <a:r>
              <a:rPr lang="it-IT" b="1" dirty="0" smtClean="0"/>
              <a:t> e </a:t>
            </a:r>
            <a:r>
              <a:rPr lang="it-IT" b="1" dirty="0" smtClean="0"/>
              <a:t>branchie lamellari </a:t>
            </a:r>
            <a:r>
              <a:rPr lang="it-IT" b="1" dirty="0" smtClean="0"/>
              <a:t>degli </a:t>
            </a:r>
            <a:r>
              <a:rPr lang="it-IT" b="1" dirty="0" err="1" smtClean="0"/>
              <a:t>osteitti</a:t>
            </a:r>
            <a:r>
              <a:rPr lang="it-IT" b="1" dirty="0" smtClean="0"/>
              <a:t> teleostei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a, Branchie di pesce osservate al microscopio elettronico a scansione (SEM). </a:t>
            </a:r>
          </a:p>
          <a:p>
            <a:r>
              <a:rPr lang="it-IT" dirty="0" smtClean="0"/>
              <a:t>b, Schema della struttura di una lamella secondaria.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d.ediacademy.eu/watermarktext.php?img=fisiodb/anatomiacomparata/008020001/8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72396" cy="500943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00298" y="0"/>
            <a:ext cx="441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Ventilazione branchiale degli </a:t>
            </a:r>
            <a:r>
              <a:rPr lang="it-IT" b="1" dirty="0" err="1" smtClean="0"/>
              <a:t>osteitti</a:t>
            </a:r>
            <a:r>
              <a:rPr lang="it-IT" b="1" dirty="0" smtClean="0"/>
              <a:t> </a:t>
            </a:r>
            <a:r>
              <a:rPr lang="it-IT" b="1" dirty="0" err="1" smtClean="0"/>
              <a:t>telostei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 rot="10800000" flipV="1">
            <a:off x="0" y="4826675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Il ciclo respiratorio è a flusso continuo unidirezionale. </a:t>
            </a:r>
          </a:p>
          <a:p>
            <a:r>
              <a:rPr lang="it-IT" dirty="0" smtClean="0"/>
              <a:t>a, Durante la fase inspiratoria, gli opercoli si chiudono e la cavità orale si dilata, aspirando acqua nella bocca. Contemporaneamente, per il dispiegamento </a:t>
            </a:r>
            <a:r>
              <a:rPr lang="it-IT" dirty="0" smtClean="0"/>
              <a:t>delle membrane </a:t>
            </a:r>
            <a:r>
              <a:rPr lang="it-IT" dirty="0" err="1" smtClean="0"/>
              <a:t>branchiosteghe</a:t>
            </a:r>
            <a:r>
              <a:rPr lang="it-IT" dirty="0" smtClean="0"/>
              <a:t>, </a:t>
            </a:r>
            <a:r>
              <a:rPr lang="it-IT" dirty="0" smtClean="0"/>
              <a:t>le camere branchiali si dilatano, in modo da far fluire l’acqua sulle branchie. </a:t>
            </a:r>
          </a:p>
          <a:p>
            <a:r>
              <a:rPr lang="it-IT" dirty="0" smtClean="0"/>
              <a:t>b, Durante la fase espiratoria, la bocca si chiude e l’orofaringe è compressa; si crea, così, una pressione interna positiva, che fa defluire l’acqua all’esterno attraverso la cavità opercolare, ora aperta.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IMG_1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3468688"/>
            <a:ext cx="4427537" cy="3319462"/>
          </a:xfrm>
          <a:prstGeom prst="rect">
            <a:avLst/>
          </a:prstGeom>
          <a:noFill/>
        </p:spPr>
      </p:pic>
      <p:pic>
        <p:nvPicPr>
          <p:cNvPr id="71687" name="Picture 7" descr="branchi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77788"/>
            <a:ext cx="4424363" cy="3322637"/>
          </a:xfrm>
          <a:prstGeom prst="rect">
            <a:avLst/>
          </a:prstGeom>
          <a:noFill/>
        </p:spPr>
      </p:pic>
      <p:pic>
        <p:nvPicPr>
          <p:cNvPr id="71688" name="Picture 8" descr="zbebepdesglac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61913"/>
            <a:ext cx="4422775" cy="3367087"/>
          </a:xfrm>
          <a:prstGeom prst="rect">
            <a:avLst/>
          </a:prstGeom>
          <a:noFill/>
        </p:spPr>
      </p:pic>
      <p:pic>
        <p:nvPicPr>
          <p:cNvPr id="71689" name="Picture 9" descr="260px-Icefish_Chionodraco_hamat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38563"/>
            <a:ext cx="4346575" cy="285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39763" y="784225"/>
            <a:ext cx="43211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5008563" y="784225"/>
            <a:ext cx="32575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5024438" y="4117975"/>
            <a:ext cx="32353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019175" y="306863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i="1"/>
              <a:t>fa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484438" y="45085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i="1"/>
              <a:t>fe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419475" y="17002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i="1"/>
              <a:t>water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627313" y="22050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i="1"/>
              <a:t>l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443663" y="422116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i="1"/>
              <a:t>fe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7524750" y="5949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i="1"/>
              <a:t>fa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 rot="912093">
            <a:off x="5210175" y="239236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 b="1" i="1"/>
              <a:t>ses</a:t>
            </a: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5292725" y="4413250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 flipV="1">
            <a:off x="6516688" y="6092825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7092950" y="5824538"/>
            <a:ext cx="714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6804025" y="6021388"/>
            <a:ext cx="34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200" b="1"/>
              <a:t>*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0" y="11588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b="1" i="1">
                <a:solidFill>
                  <a:srgbClr val="FF0000"/>
                </a:solidFill>
              </a:rPr>
              <a:t>Trematomus bernacchii </a:t>
            </a:r>
            <a:r>
              <a:rPr lang="it-IT" sz="2000" b="1">
                <a:solidFill>
                  <a:srgbClr val="FF0000"/>
                </a:solidFill>
              </a:rPr>
              <a:t>Gills (IHC)</a:t>
            </a:r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7107238" y="2781300"/>
            <a:ext cx="525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i="1">
                <a:latin typeface="Arial Narrow" pitchFamily="34" charset="0"/>
              </a:rPr>
              <a:t>omc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6794500" y="78422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Lamellar tip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636588" y="6140450"/>
            <a:ext cx="658812" cy="396875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it-IT" sz="2000" b="1" i="1">
                <a:latin typeface="Times New Roman" pitchFamily="18" charset="0"/>
              </a:rPr>
              <a:t>IgL</a:t>
            </a:r>
            <a:r>
              <a:rPr lang="it-IT" sz="2000" b="1" i="1" baseline="30000">
                <a:latin typeface="Times New Roman" pitchFamily="18" charset="0"/>
              </a:rPr>
              <a:t>+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3455988" y="78422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Gill filament</a:t>
            </a: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4067175" y="3357563"/>
            <a:ext cx="64928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1348</Words>
  <Application>Microsoft Office PowerPoint</Application>
  <PresentationFormat>Presentazione su schermo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27</cp:revision>
  <dcterms:created xsi:type="dcterms:W3CDTF">2017-05-02T10:20:25Z</dcterms:created>
  <dcterms:modified xsi:type="dcterms:W3CDTF">2017-05-03T08:51:31Z</dcterms:modified>
</cp:coreProperties>
</file>