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1" r:id="rId2"/>
    <p:sldId id="272" r:id="rId3"/>
    <p:sldId id="273" r:id="rId4"/>
    <p:sldId id="256" r:id="rId5"/>
    <p:sldId id="257" r:id="rId6"/>
    <p:sldId id="258" r:id="rId7"/>
    <p:sldId id="259" r:id="rId8"/>
    <p:sldId id="274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75" r:id="rId18"/>
    <p:sldId id="268" r:id="rId19"/>
    <p:sldId id="269" r:id="rId20"/>
    <p:sldId id="270" r:id="rId2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3" d="100"/>
          <a:sy n="63" d="100"/>
        </p:scale>
        <p:origin x="-642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59868F-F110-490F-B954-9B32975B11FF}" type="datetimeFigureOut">
              <a:rPr lang="it-IT" smtClean="0"/>
              <a:pPr/>
              <a:t>07/03/2018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C9D5D3-2CFA-4B2C-887F-3EEA211CF535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9D5D3-2CFA-4B2C-887F-3EEA211CF535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6923-9F17-4B88-A861-040261B87E1A}" type="datetimeFigureOut">
              <a:rPr lang="it-IT" smtClean="0"/>
              <a:pPr/>
              <a:t>07/03/2018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E0035-BB85-42E2-BA0B-11496615DEA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6923-9F17-4B88-A861-040261B87E1A}" type="datetimeFigureOut">
              <a:rPr lang="it-IT" smtClean="0"/>
              <a:pPr/>
              <a:t>07/03/2018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E0035-BB85-42E2-BA0B-11496615DEA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6923-9F17-4B88-A861-040261B87E1A}" type="datetimeFigureOut">
              <a:rPr lang="it-IT" smtClean="0"/>
              <a:pPr/>
              <a:t>07/03/2018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E0035-BB85-42E2-BA0B-11496615DEA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6923-9F17-4B88-A861-040261B87E1A}" type="datetimeFigureOut">
              <a:rPr lang="it-IT" smtClean="0"/>
              <a:pPr/>
              <a:t>07/03/2018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E0035-BB85-42E2-BA0B-11496615DEA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6923-9F17-4B88-A861-040261B87E1A}" type="datetimeFigureOut">
              <a:rPr lang="it-IT" smtClean="0"/>
              <a:pPr/>
              <a:t>07/03/2018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E0035-BB85-42E2-BA0B-11496615DEA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6923-9F17-4B88-A861-040261B87E1A}" type="datetimeFigureOut">
              <a:rPr lang="it-IT" smtClean="0"/>
              <a:pPr/>
              <a:t>07/03/2018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E0035-BB85-42E2-BA0B-11496615DEA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6923-9F17-4B88-A861-040261B87E1A}" type="datetimeFigureOut">
              <a:rPr lang="it-IT" smtClean="0"/>
              <a:pPr/>
              <a:t>07/03/2018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E0035-BB85-42E2-BA0B-11496615DEA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6923-9F17-4B88-A861-040261B87E1A}" type="datetimeFigureOut">
              <a:rPr lang="it-IT" smtClean="0"/>
              <a:pPr/>
              <a:t>07/03/2018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E0035-BB85-42E2-BA0B-11496615DEA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6923-9F17-4B88-A861-040261B87E1A}" type="datetimeFigureOut">
              <a:rPr lang="it-IT" smtClean="0"/>
              <a:pPr/>
              <a:t>07/03/2018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E0035-BB85-42E2-BA0B-11496615DEA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6923-9F17-4B88-A861-040261B87E1A}" type="datetimeFigureOut">
              <a:rPr lang="it-IT" smtClean="0"/>
              <a:pPr/>
              <a:t>07/03/2018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E0035-BB85-42E2-BA0B-11496615DEA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6923-9F17-4B88-A861-040261B87E1A}" type="datetimeFigureOut">
              <a:rPr lang="it-IT" smtClean="0"/>
              <a:pPr/>
              <a:t>07/03/2018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E0035-BB85-42E2-BA0B-11496615DEA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B6923-9F17-4B88-A861-040261B87E1A}" type="datetimeFigureOut">
              <a:rPr lang="it-IT" smtClean="0"/>
              <a:pPr/>
              <a:t>07/03/2018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E0035-BB85-42E2-BA0B-11496615DEA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" y="0"/>
            <a:ext cx="9143999" cy="677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400" b="1" dirty="0" smtClean="0"/>
              <a:t>ANATOMIA COMPARATA (l Scienze biologiche) 9 CFU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it-IT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it-IT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Obiettivi Formativi</a:t>
            </a:r>
            <a:r>
              <a:rPr lang="it-IT" sz="14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: 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Acquisire conoscenze su: anatomia e filogenesi dei vertebrati, adattamenti all'ambiente degli apparati.</a:t>
            </a: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Basic knowledge of  vertebrate anatomy and phylogeny, environmental adaptations of anatomical systems.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Prerequisiti</a:t>
            </a:r>
            <a:r>
              <a:rPr kumimoji="0" lang="it-IT" sz="14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:</a:t>
            </a:r>
            <a:r>
              <a:rPr kumimoji="0" lang="it-IT" sz="1400" b="1" i="0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Conoscenze scientifiche sulla biologia della cellula e sulla anatomia.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Scientific</a:t>
            </a:r>
            <a:r>
              <a:rPr kumimoji="0" lang="it-IT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t-IT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knowledge</a:t>
            </a:r>
            <a:r>
              <a:rPr kumimoji="0" lang="it-IT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t-IT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of</a:t>
            </a:r>
            <a:r>
              <a:rPr kumimoji="0" lang="it-IT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t-IT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cell</a:t>
            </a:r>
            <a:r>
              <a:rPr kumimoji="0" lang="it-IT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t-IT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biology</a:t>
            </a:r>
            <a:r>
              <a:rPr kumimoji="0" lang="it-IT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and </a:t>
            </a:r>
            <a:r>
              <a:rPr kumimoji="0" lang="it-IT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anatomy</a:t>
            </a:r>
            <a:r>
              <a:rPr kumimoji="0" lang="it-IT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Contenuti del Corso</a:t>
            </a:r>
            <a:r>
              <a:rPr kumimoji="0" lang="it-IT" sz="14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it-IT" sz="1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Cordati: caratteristiche principali e relazioni filogenetiche; </a:t>
            </a:r>
            <a:r>
              <a:rPr kumimoji="0" lang="it-IT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pre-cordati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e proto-cordati. Vertebrati: piano strutturale, origine ed evoluzione. </a:t>
            </a:r>
            <a:r>
              <a:rPr kumimoji="0" lang="it-IT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Embriologia: segmentazione, gastrulazione e </a:t>
            </a:r>
            <a:r>
              <a:rPr kumimoji="0" lang="it-IT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neurulazione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; differenziamento dei foglietti embrionali; annessi embrionali.</a:t>
            </a: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Apparati: tegumentario; scheletrico (vertebre e cranio, pinne e arti); nervoso (encefalo e midollo spinale); circolatorio (cuore, archi aortici, circolazione semplice e doppia, sistemi); respiratorio (branchie e polmoni); escretorio (embriologia e funzione del rene); endocrino.</a:t>
            </a: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Chordates: main characteristics and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phylogenetic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relationships; pre-and proto-chordates. Vertebrates: body plan, origin and evolution. Embryology: cleavage,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gastrulation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and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neurulation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;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differentation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of germ layers;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foetal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membranes. Systems: tegument; skeleton (vertebrae and skull, fins and limbs); nervous (brain and spinal cord); circulatory (heart, aortic arches, simple and double circulation, systems); respiratory (gills and lung); excretory (kidney embryology and function); endocrine.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Metodi Didattici</a:t>
            </a:r>
            <a:r>
              <a:rPr kumimoji="0" lang="it-IT" sz="14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:</a:t>
            </a:r>
            <a:r>
              <a:rPr lang="it-IT" sz="14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Lezioni teoriche ed esercitazioni pratiche (riguardo anatomia istologica, normale e modelli anatomici).</a:t>
            </a: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Theoretical lessons and practical exercises (dealing with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histoanatomy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anatomy and anatomical models.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Modalità di verifica dell'apprendimento</a:t>
            </a:r>
            <a:r>
              <a:rPr kumimoji="0" lang="it-IT" sz="14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:</a:t>
            </a:r>
            <a:r>
              <a:rPr lang="it-IT" sz="14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Esame scritto, con valutazione in trentesimi (ed ev. lode). La prova prevede risposte singole a quesiti inerenti argomenti generali e specifici della disciplina.</a:t>
            </a: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Written</a:t>
            </a:r>
            <a:r>
              <a:rPr kumimoji="0" lang="it-IT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t-IT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examen</a:t>
            </a:r>
            <a:r>
              <a:rPr kumimoji="0" lang="it-IT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it-IT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with</a:t>
            </a:r>
            <a:r>
              <a:rPr kumimoji="0" lang="it-IT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t-IT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eval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uation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up to 30 (and eventual laude). The test will need single answer to questions on arguments of general and specific interest for the </a:t>
            </a:r>
            <a:r>
              <a:rPr kumimoji="0" lang="en-US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scientific matter.</a:t>
            </a:r>
            <a:endParaRPr kumimoji="0" lang="en-US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Testi di riferimento</a:t>
            </a:r>
            <a:r>
              <a:rPr kumimoji="0" lang="it-IT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:</a:t>
            </a:r>
            <a:r>
              <a:rPr lang="it-IT" sz="14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Stingo </a:t>
            </a:r>
            <a:r>
              <a:rPr kumimoji="0" lang="it-IT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et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al. - Anatomia comparata - </a:t>
            </a:r>
            <a:r>
              <a:rPr kumimoji="0" lang="it-IT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EdiErmes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r>
              <a:rPr lang="it-IT" sz="14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  </a:t>
            </a:r>
            <a:r>
              <a:rPr kumimoji="0" lang="it-IT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Giavini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E. - Embriologia comparata dei vertebrati - SES.</a:t>
            </a: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natomia comparata. Con aggiornamen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0"/>
            <a:ext cx="53721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2071678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APPROCCIO </a:t>
            </a:r>
            <a:r>
              <a:rPr lang="it-IT" sz="2400" b="1" dirty="0" err="1" smtClean="0"/>
              <a:t>DI</a:t>
            </a:r>
            <a:r>
              <a:rPr lang="it-IT" sz="2400" b="1" dirty="0" smtClean="0"/>
              <a:t> BASE NELLO STUDIO COMPARATIVO DELL’ANATOMIA:</a:t>
            </a:r>
          </a:p>
          <a:p>
            <a:pPr algn="ctr"/>
            <a:endParaRPr lang="it-IT" sz="2400" b="1" dirty="0" smtClean="0"/>
          </a:p>
          <a:p>
            <a:pPr algn="ctr"/>
            <a:r>
              <a:rPr lang="it-IT" sz="2400" b="1" dirty="0" smtClean="0"/>
              <a:t>L'ANALISI DELLA SOMIGLIANZA DEGLI ORGANI</a:t>
            </a:r>
          </a:p>
          <a:p>
            <a:pPr algn="ctr"/>
            <a:endParaRPr lang="it-IT" sz="2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ad.ediacademy.eu/watermarktext.php?img=fisiodb/anatomiacomparata/001010001/1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61209" y="71414"/>
            <a:ext cx="5454195" cy="7072362"/>
          </a:xfrm>
          <a:prstGeom prst="rect">
            <a:avLst/>
          </a:prstGeom>
          <a:noFill/>
        </p:spPr>
      </p:pic>
      <p:sp>
        <p:nvSpPr>
          <p:cNvPr id="5" name="CasellaDiTesto 4"/>
          <p:cNvSpPr txBox="1"/>
          <p:nvPr/>
        </p:nvSpPr>
        <p:spPr>
          <a:xfrm>
            <a:off x="0" y="2643182"/>
            <a:ext cx="34289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Esempi di scheletro dell’arto anteriore di mammiferi (pipistrello, delfino, talpa, gorilla) </a:t>
            </a:r>
          </a:p>
          <a:p>
            <a:pPr algn="ctr"/>
            <a:r>
              <a:rPr lang="it-IT" b="1" dirty="0" smtClean="0"/>
              <a:t>e </a:t>
            </a:r>
          </a:p>
          <a:p>
            <a:pPr algn="ctr"/>
            <a:r>
              <a:rPr lang="it-IT" b="1" dirty="0" smtClean="0"/>
              <a:t>di uccelli </a:t>
            </a:r>
          </a:p>
          <a:p>
            <a:pPr algn="ctr"/>
            <a:r>
              <a:rPr lang="it-IT" b="1" dirty="0" smtClean="0"/>
              <a:t>(piccione, pinguino)</a:t>
            </a:r>
            <a:r>
              <a:rPr lang="it-IT" dirty="0" smtClean="0"/>
              <a:t> 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 descr="http://fad.ediacademy.eu/eefile.php/fisiodb/anatomiacomparata/001020001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4100" name="Picture 4" descr="http://fad.ediacademy.eu/watermarktext.php?img=fisiodb/anatomiacomparata/001020001/1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66" y="1171903"/>
            <a:ext cx="9122234" cy="6186187"/>
          </a:xfrm>
          <a:prstGeom prst="rect">
            <a:avLst/>
          </a:prstGeom>
          <a:noFill/>
        </p:spPr>
      </p:pic>
      <p:sp>
        <p:nvSpPr>
          <p:cNvPr id="6" name="CasellaDiTesto 5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Terminologia anatomica e piani di dissezione nei vertebrati</a:t>
            </a:r>
            <a:endParaRPr lang="it-IT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fad.ediacademy.eu/watermarktext.php?img=fisiodb/anatomiacomparata/001020001/2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57200"/>
            <a:ext cx="6400800" cy="6400800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6500810" y="2786058"/>
            <a:ext cx="26431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/>
              <a:t>Esempi di strutture metameriche </a:t>
            </a:r>
          </a:p>
          <a:p>
            <a:pPr algn="ctr"/>
            <a:r>
              <a:rPr lang="it-IT" b="1" dirty="0" smtClean="0"/>
              <a:t>nello scheletro </a:t>
            </a:r>
          </a:p>
          <a:p>
            <a:pPr algn="ctr"/>
            <a:r>
              <a:rPr lang="it-IT" b="1" dirty="0" smtClean="0"/>
              <a:t>e nella muscolatura scheletrica </a:t>
            </a:r>
          </a:p>
          <a:p>
            <a:pPr algn="ctr"/>
            <a:r>
              <a:rPr lang="it-IT" b="1" dirty="0" smtClean="0"/>
              <a:t>della perca gialla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fad.ediacademy.eu/watermarktext.php?img=fisiodb/anatomiacomparata/001020002/1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428736"/>
            <a:ext cx="7429500" cy="5915026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/>
              <a:t>Esempi di applicazioni pratiche dell'anatomia comparata</a:t>
            </a:r>
            <a:endParaRPr lang="it-IT" sz="2400" b="1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0" y="428604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it-IT" dirty="0" smtClean="0"/>
              <a:t>a. Valvola aortica di maiale per trapianto nell’uomo </a:t>
            </a:r>
          </a:p>
          <a:p>
            <a:pPr marL="342900" indent="-342900" algn="ctr"/>
            <a:r>
              <a:rPr lang="it-IT" dirty="0" smtClean="0"/>
              <a:t>b. resti ossei nelle borre di un uccello predatore </a:t>
            </a:r>
          </a:p>
          <a:p>
            <a:pPr marL="342900" indent="-342900" algn="ctr"/>
            <a:r>
              <a:rPr lang="it-IT" dirty="0" smtClean="0"/>
              <a:t>c,d. dente sulla scena del delitto: è di cane e non di uomo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0"/>
            <a:ext cx="9144000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2400" b="1" dirty="0" smtClean="0"/>
          </a:p>
          <a:p>
            <a:pPr algn="ctr"/>
            <a:r>
              <a:rPr lang="it-IT" sz="2400" b="1" dirty="0" smtClean="0"/>
              <a:t>LA SOMIGLIANZA DEGLI ORGANI </a:t>
            </a:r>
          </a:p>
          <a:p>
            <a:pPr algn="ctr"/>
            <a:r>
              <a:rPr lang="it-IT" sz="2400" b="1" dirty="0" smtClean="0"/>
              <a:t>PUO’ ESSERE STATA ACQUISITA TRAMITE:</a:t>
            </a:r>
          </a:p>
          <a:p>
            <a:pPr algn="ctr"/>
            <a:endParaRPr lang="it-IT" dirty="0" smtClean="0"/>
          </a:p>
          <a:p>
            <a:pPr algn="ctr"/>
            <a:endParaRPr lang="it-IT" dirty="0" smtClean="0"/>
          </a:p>
          <a:p>
            <a:pPr algn="ctr"/>
            <a:r>
              <a:rPr lang="it-IT" sz="2000" b="1" dirty="0" smtClean="0"/>
              <a:t>OMOLOGIA</a:t>
            </a:r>
          </a:p>
          <a:p>
            <a:pPr algn="ctr"/>
            <a:r>
              <a:rPr lang="it-IT" dirty="0" smtClean="0"/>
              <a:t>(caratteristiche derivanti dal medesimo organo dell’antenato comune alle specie in esame)</a:t>
            </a:r>
          </a:p>
          <a:p>
            <a:pPr algn="ctr"/>
            <a:endParaRPr lang="it-IT" dirty="0" smtClean="0"/>
          </a:p>
          <a:p>
            <a:pPr algn="ctr"/>
            <a:endParaRPr lang="it-IT" dirty="0" smtClean="0"/>
          </a:p>
          <a:p>
            <a:pPr algn="ctr"/>
            <a:r>
              <a:rPr lang="it-IT" sz="2000" b="1" dirty="0" err="1" smtClean="0"/>
              <a:t>ANALOGIA*</a:t>
            </a:r>
            <a:endParaRPr lang="it-IT" sz="2000" b="1" dirty="0" smtClean="0"/>
          </a:p>
          <a:p>
            <a:pPr algn="ctr"/>
            <a:r>
              <a:rPr lang="it-IT" dirty="0" smtClean="0"/>
              <a:t>(caratteristiche simili per funzione, che possono  essere state generate </a:t>
            </a:r>
          </a:p>
          <a:p>
            <a:pPr algn="ctr"/>
            <a:r>
              <a:rPr lang="it-IT" dirty="0" smtClean="0"/>
              <a:t>in organismi differenti, non omologhi)</a:t>
            </a:r>
          </a:p>
          <a:p>
            <a:pPr algn="ctr"/>
            <a:endParaRPr lang="it-IT" dirty="0" smtClean="0"/>
          </a:p>
          <a:p>
            <a:pPr algn="ctr"/>
            <a:r>
              <a:rPr lang="it-IT" b="1" dirty="0" smtClean="0"/>
              <a:t>*L’analogia </a:t>
            </a:r>
            <a:r>
              <a:rPr lang="it-IT" b="1" dirty="0" err="1" smtClean="0"/>
              <a:t>puo’</a:t>
            </a:r>
            <a:r>
              <a:rPr lang="it-IT" b="1" dirty="0" smtClean="0"/>
              <a:t> derivare da processi differenti: </a:t>
            </a:r>
          </a:p>
          <a:p>
            <a:pPr marL="342900" indent="-342900" algn="ctr"/>
            <a:r>
              <a:rPr lang="it-IT" dirty="0" smtClean="0"/>
              <a:t>1) la convergenza evolutiva = in specie </a:t>
            </a:r>
            <a:r>
              <a:rPr lang="it-IT" dirty="0" err="1" smtClean="0"/>
              <a:t>evolutivamente</a:t>
            </a:r>
            <a:r>
              <a:rPr lang="it-IT" dirty="0" smtClean="0"/>
              <a:t> distanti</a:t>
            </a:r>
          </a:p>
          <a:p>
            <a:pPr marL="342900" indent="-342900" algn="ctr"/>
            <a:r>
              <a:rPr lang="it-IT" dirty="0" smtClean="0"/>
              <a:t>2) Il parallelismo = in specie </a:t>
            </a:r>
            <a:r>
              <a:rPr lang="it-IT" dirty="0" err="1" smtClean="0"/>
              <a:t>evolutivamente</a:t>
            </a:r>
            <a:r>
              <a:rPr lang="it-IT" dirty="0" smtClean="0"/>
              <a:t> vicine</a:t>
            </a:r>
          </a:p>
          <a:p>
            <a:pPr marL="342900" indent="-342900" algn="ctr"/>
            <a:r>
              <a:rPr lang="it-IT" dirty="0" smtClean="0"/>
              <a:t>3) La finalità mimetica</a:t>
            </a:r>
          </a:p>
          <a:p>
            <a:pPr marL="342900" indent="-342900" algn="ctr"/>
            <a:r>
              <a:rPr lang="it-IT" b="1" dirty="0" err="1" smtClean="0"/>
              <a:t>*Tutti</a:t>
            </a:r>
            <a:r>
              <a:rPr lang="it-IT" b="1" dirty="0" smtClean="0"/>
              <a:t> i casi di somiglianza non dovuti a omologia sono definibili</a:t>
            </a:r>
          </a:p>
          <a:p>
            <a:pPr marL="342900" indent="-342900" algn="ctr"/>
            <a:r>
              <a:rPr lang="it-IT" sz="2000" b="1" dirty="0" smtClean="0"/>
              <a:t>OMOPLASIA</a:t>
            </a:r>
          </a:p>
          <a:p>
            <a:pPr marL="342900" indent="-342900" algn="ctr"/>
            <a:endParaRPr lang="it-IT" b="1" dirty="0" smtClean="0"/>
          </a:p>
          <a:p>
            <a:pPr marL="342900" indent="-342900" algn="ctr"/>
            <a:endParaRPr lang="it-IT" dirty="0" smtClean="0"/>
          </a:p>
          <a:p>
            <a:pPr marL="342900" indent="-342900">
              <a:buAutoNum type="arabicParenR"/>
            </a:pPr>
            <a:endParaRPr lang="it-IT" dirty="0" smtClean="0"/>
          </a:p>
          <a:p>
            <a:pPr marL="342900" indent="-342900">
              <a:buAutoNum type="arabicParenR"/>
            </a:pPr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fad.ediacademy.eu/watermarktext.php?img=fisiodb/anatomiacomparata/001020003/1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71810"/>
            <a:ext cx="9144000" cy="4071966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0" y="21429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cap="all" dirty="0" smtClean="0"/>
              <a:t>Somiglianza per analogia</a:t>
            </a:r>
            <a:r>
              <a:rPr lang="it-IT" sz="2400" b="1" dirty="0" smtClean="0"/>
              <a:t>: </a:t>
            </a:r>
          </a:p>
          <a:p>
            <a:pPr algn="ctr"/>
            <a:r>
              <a:rPr lang="it-IT" sz="2400" b="1" dirty="0" smtClean="0"/>
              <a:t>esempio di </a:t>
            </a:r>
            <a:r>
              <a:rPr lang="it-IT" sz="2400" b="1" u="sng" dirty="0" smtClean="0"/>
              <a:t>convergenza evolutiva</a:t>
            </a:r>
          </a:p>
          <a:p>
            <a:pPr algn="ctr"/>
            <a:r>
              <a:rPr lang="it-IT" sz="2400" dirty="0" smtClean="0"/>
              <a:t>verso un modello simile da parte di organismi </a:t>
            </a:r>
            <a:r>
              <a:rPr lang="it-IT" sz="2400" dirty="0" err="1" smtClean="0"/>
              <a:t>evolutivamente</a:t>
            </a:r>
            <a:r>
              <a:rPr lang="it-IT" sz="2400" dirty="0" smtClean="0"/>
              <a:t> distanti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fad.ediacademy.eu/watermarktext.php?img=fisiodb/anatomiacomparata/001020003/2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7010799" cy="6858000"/>
          </a:xfrm>
          <a:prstGeom prst="rect">
            <a:avLst/>
          </a:prstGeom>
          <a:noFill/>
        </p:spPr>
      </p:pic>
      <p:sp>
        <p:nvSpPr>
          <p:cNvPr id="4" name="Rettangolo 3"/>
          <p:cNvSpPr/>
          <p:nvPr/>
        </p:nvSpPr>
        <p:spPr>
          <a:xfrm>
            <a:off x="4286248" y="4357694"/>
            <a:ext cx="4659609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cap="all" dirty="0" smtClean="0"/>
              <a:t>Somiglianza per analogia</a:t>
            </a:r>
            <a:r>
              <a:rPr lang="it-IT" sz="2400" b="1" dirty="0" smtClean="0"/>
              <a:t>: </a:t>
            </a:r>
          </a:p>
          <a:p>
            <a:pPr algn="ctr"/>
            <a:r>
              <a:rPr lang="it-IT" sz="2400" b="1" dirty="0" smtClean="0"/>
              <a:t>esempio di </a:t>
            </a:r>
            <a:r>
              <a:rPr lang="it-IT" sz="2400" b="1" u="sng" dirty="0" smtClean="0"/>
              <a:t>parallelismo </a:t>
            </a:r>
          </a:p>
          <a:p>
            <a:pPr algn="ctr"/>
            <a:r>
              <a:rPr lang="it-IT" sz="2400" b="1" dirty="0" smtClean="0"/>
              <a:t>negli anuri</a:t>
            </a:r>
          </a:p>
          <a:p>
            <a:pPr algn="ctr"/>
            <a:r>
              <a:rPr lang="it-IT" sz="2400" dirty="0" smtClean="0"/>
              <a:t>Strutture analoghe in specie vicine </a:t>
            </a:r>
          </a:p>
          <a:p>
            <a:pPr algn="ctr"/>
            <a:r>
              <a:rPr lang="it-IT" sz="2400" dirty="0" smtClean="0"/>
              <a:t>che vivono in ambienti simili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fad.ediacademy.eu/watermarktext.php?img=fisiodb/anatomiacomparata/001020003/3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5992"/>
            <a:ext cx="9201679" cy="3857628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0" y="857232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/>
              <a:t>Esempi di </a:t>
            </a:r>
            <a:r>
              <a:rPr lang="it-IT" sz="2400" b="1" dirty="0" err="1" smtClean="0"/>
              <a:t>Attinopterigi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Telostei</a:t>
            </a:r>
            <a:r>
              <a:rPr lang="it-IT" sz="2400" b="1" dirty="0" smtClean="0"/>
              <a:t> </a:t>
            </a:r>
          </a:p>
          <a:p>
            <a:pPr algn="ctr"/>
            <a:r>
              <a:rPr lang="it-IT" sz="2400" b="1" dirty="0" smtClean="0"/>
              <a:t>con appendici cutanee che imitano alghe</a:t>
            </a:r>
            <a:endParaRPr lang="it-IT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fad.ediacademy.eu/watermarktext.php?img=fisiodb/anatomiacomparata/001020004/1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85480"/>
            <a:ext cx="6572264" cy="6672520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6072166" y="2285992"/>
            <a:ext cx="30718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/>
              <a:t>Posizione delle </a:t>
            </a:r>
          </a:p>
          <a:p>
            <a:pPr algn="ctr"/>
            <a:r>
              <a:rPr lang="it-IT" sz="2400" b="1" dirty="0" smtClean="0"/>
              <a:t>pinne pelviche </a:t>
            </a:r>
          </a:p>
          <a:p>
            <a:pPr algn="ctr"/>
            <a:r>
              <a:rPr lang="it-IT" sz="2400" b="1" dirty="0" smtClean="0"/>
              <a:t>negli </a:t>
            </a:r>
            <a:r>
              <a:rPr lang="it-IT" sz="2400" b="1" dirty="0" err="1" smtClean="0"/>
              <a:t>attinopterigi</a:t>
            </a:r>
            <a:endParaRPr lang="it-IT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357422" y="0"/>
            <a:ext cx="48508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 smtClean="0"/>
              <a:t>Omologia: evoluzione di un concetto</a:t>
            </a:r>
            <a:endParaRPr lang="it-IT" sz="2400" b="1" dirty="0"/>
          </a:p>
        </p:txBody>
      </p:sp>
      <p:pic>
        <p:nvPicPr>
          <p:cNvPr id="21506" name="Picture 2" descr="http://fad.ediacademy.eu/watermarktext.php?img=fisiodb/anatomiacomparata/001030001/1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617" y="2357430"/>
            <a:ext cx="9165649" cy="4500570"/>
          </a:xfrm>
          <a:prstGeom prst="rect">
            <a:avLst/>
          </a:prstGeom>
          <a:noFill/>
        </p:spPr>
      </p:pic>
      <p:sp>
        <p:nvSpPr>
          <p:cNvPr id="4" name="Rettangolo 3"/>
          <p:cNvSpPr/>
          <p:nvPr/>
        </p:nvSpPr>
        <p:spPr>
          <a:xfrm>
            <a:off x="0" y="92867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/>
              <a:t>Organizzazione anatomica di un vertebrato generalizzato</a:t>
            </a:r>
            <a:endParaRPr lang="it-IT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357686" y="214290"/>
            <a:ext cx="38326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 smtClean="0"/>
              <a:t>Classificazione dei vertebrati</a:t>
            </a:r>
            <a:endParaRPr lang="it-IT" sz="2400" b="1" dirty="0"/>
          </a:p>
        </p:txBody>
      </p:sp>
      <p:pic>
        <p:nvPicPr>
          <p:cNvPr id="22530" name="Picture 2" descr="http://fad.ediacademy.eu/watermarktext.php?img=fisiodb/anatomiacomparata/001040001/1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643306" cy="6858316"/>
          </a:xfrm>
          <a:prstGeom prst="rect">
            <a:avLst/>
          </a:prstGeom>
          <a:noFill/>
        </p:spPr>
      </p:pic>
      <p:sp>
        <p:nvSpPr>
          <p:cNvPr id="4" name="Rettangolo 3"/>
          <p:cNvSpPr/>
          <p:nvPr/>
        </p:nvSpPr>
        <p:spPr>
          <a:xfrm>
            <a:off x="4000496" y="2285992"/>
            <a:ext cx="51435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/>
              <a:t>Esempio di classificazione gerarchica linneana </a:t>
            </a:r>
          </a:p>
          <a:p>
            <a:pPr algn="ctr"/>
            <a:r>
              <a:rPr lang="it-IT" b="1" dirty="0" smtClean="0"/>
              <a:t>della tigre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fad.ediacademy.eu/watermarktext.php?img=fisiodb/anatomiacomparata/001040002/1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5376121" cy="6858000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4429124" y="500042"/>
            <a:ext cx="47148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/>
              <a:t>Posizione dei vertebrati tra i viventi</a:t>
            </a:r>
            <a:endParaRPr lang="it-IT" sz="2400" b="1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786314" y="1643050"/>
            <a:ext cx="3857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Organizzazione anatomica schematica di alcuni </a:t>
            </a:r>
            <a:r>
              <a:rPr lang="it-IT" b="1" dirty="0" err="1" smtClean="0"/>
              <a:t>protostomi</a:t>
            </a:r>
            <a:r>
              <a:rPr lang="it-IT" b="1" dirty="0" smtClean="0"/>
              <a:t> e </a:t>
            </a:r>
            <a:r>
              <a:rPr lang="it-IT" b="1" dirty="0" err="1" smtClean="0"/>
              <a:t>deuterostomi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fad.ediacademy.eu/watermarktext.php?img=fisiodb/anatomiacomparata/001040003/1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1"/>
            <a:ext cx="6357951" cy="7197527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6572264" y="2500306"/>
            <a:ext cx="22145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/>
              <a:t>Relazioni filogenetiche dei principali </a:t>
            </a:r>
            <a:r>
              <a:rPr lang="it-IT" b="1" dirty="0" err="1" smtClean="0"/>
              <a:t>phyla</a:t>
            </a:r>
            <a:r>
              <a:rPr lang="it-IT" b="1" dirty="0" smtClean="0"/>
              <a:t> del regno animale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0"/>
            <a:ext cx="9144000" cy="7940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SISTEMATICA CLADISTICA</a:t>
            </a:r>
          </a:p>
          <a:p>
            <a:pPr algn="ctr"/>
            <a:endParaRPr lang="it-IT" b="1" dirty="0" smtClean="0"/>
          </a:p>
          <a:p>
            <a:pPr algn="ctr"/>
            <a:r>
              <a:rPr lang="it-IT" b="1" dirty="0" smtClean="0"/>
              <a:t>Si analizzano solo caratteri per omologia</a:t>
            </a:r>
          </a:p>
          <a:p>
            <a:pPr algn="ctr"/>
            <a:endParaRPr lang="it-IT" dirty="0" smtClean="0"/>
          </a:p>
          <a:p>
            <a:pPr algn="ctr"/>
            <a:r>
              <a:rPr lang="it-IT" dirty="0" smtClean="0"/>
              <a:t>Se un carattere è modificato nel discendente rispetto all’antenato</a:t>
            </a:r>
          </a:p>
          <a:p>
            <a:pPr algn="ctr"/>
            <a:r>
              <a:rPr lang="it-IT" dirty="0" smtClean="0"/>
              <a:t>= </a:t>
            </a:r>
            <a:r>
              <a:rPr lang="it-IT" b="1" dirty="0" smtClean="0"/>
              <a:t>carattere derivato (</a:t>
            </a:r>
            <a:r>
              <a:rPr lang="it-IT" b="1" i="1" dirty="0" err="1" smtClean="0"/>
              <a:t>apomorfo</a:t>
            </a:r>
            <a:r>
              <a:rPr lang="it-IT" b="1" dirty="0" smtClean="0"/>
              <a:t>)</a:t>
            </a:r>
          </a:p>
          <a:p>
            <a:pPr algn="ctr"/>
            <a:endParaRPr lang="it-IT" dirty="0" smtClean="0"/>
          </a:p>
          <a:p>
            <a:pPr algn="ctr"/>
            <a:r>
              <a:rPr lang="it-IT" dirty="0" smtClean="0"/>
              <a:t>Se un carattere è </a:t>
            </a:r>
            <a:r>
              <a:rPr lang="it-IT" dirty="0" smtClean="0"/>
              <a:t>non modificato </a:t>
            </a:r>
            <a:r>
              <a:rPr lang="it-IT" dirty="0" smtClean="0"/>
              <a:t>nel discendente rispetto </a:t>
            </a:r>
            <a:r>
              <a:rPr lang="it-IT" dirty="0" smtClean="0"/>
              <a:t>all’antenato</a:t>
            </a:r>
          </a:p>
          <a:p>
            <a:pPr algn="ctr"/>
            <a:r>
              <a:rPr lang="it-IT" dirty="0" smtClean="0"/>
              <a:t>= </a:t>
            </a:r>
            <a:r>
              <a:rPr lang="it-IT" b="1" dirty="0" smtClean="0"/>
              <a:t>carattere </a:t>
            </a:r>
            <a:r>
              <a:rPr lang="it-IT" b="1" dirty="0" smtClean="0"/>
              <a:t>primitivo (</a:t>
            </a:r>
            <a:r>
              <a:rPr lang="it-IT" b="1" i="1" dirty="0" err="1" smtClean="0"/>
              <a:t>plesiomorfo</a:t>
            </a:r>
            <a:r>
              <a:rPr lang="it-IT" b="1" dirty="0" smtClean="0"/>
              <a:t> o </a:t>
            </a:r>
            <a:r>
              <a:rPr lang="it-IT" b="1" i="1" dirty="0" smtClean="0"/>
              <a:t>patristico</a:t>
            </a:r>
            <a:r>
              <a:rPr lang="it-IT" b="1" dirty="0" smtClean="0"/>
              <a:t>)</a:t>
            </a:r>
          </a:p>
          <a:p>
            <a:pPr algn="ctr"/>
            <a:endParaRPr lang="it-IT" dirty="0" smtClean="0"/>
          </a:p>
          <a:p>
            <a:pPr algn="ctr"/>
            <a:r>
              <a:rPr lang="it-IT" dirty="0" smtClean="0"/>
              <a:t>Se più discendenti condividono un carattere derivato</a:t>
            </a:r>
          </a:p>
          <a:p>
            <a:pPr algn="ctr"/>
            <a:r>
              <a:rPr lang="it-IT" dirty="0" smtClean="0"/>
              <a:t>= </a:t>
            </a:r>
            <a:r>
              <a:rPr lang="it-IT" b="1" i="1" dirty="0" err="1" smtClean="0"/>
              <a:t>sinapomorfia</a:t>
            </a:r>
            <a:endParaRPr lang="it-IT" b="1" i="1" dirty="0" smtClean="0"/>
          </a:p>
          <a:p>
            <a:pPr algn="ctr"/>
            <a:endParaRPr lang="it-IT" dirty="0" smtClean="0"/>
          </a:p>
          <a:p>
            <a:pPr algn="ctr"/>
            <a:r>
              <a:rPr lang="it-IT" dirty="0" smtClean="0"/>
              <a:t>L’albero filogenetico ottenibile con l’analisi cladistica è detto </a:t>
            </a:r>
            <a:r>
              <a:rPr lang="it-IT" b="1" dirty="0" err="1" smtClean="0"/>
              <a:t>cladogramma</a:t>
            </a:r>
            <a:endParaRPr lang="it-IT" b="1" dirty="0" smtClean="0"/>
          </a:p>
          <a:p>
            <a:pPr algn="ctr"/>
            <a:endParaRPr lang="it-IT" dirty="0" smtClean="0"/>
          </a:p>
          <a:p>
            <a:pPr algn="ctr"/>
            <a:r>
              <a:rPr lang="it-IT" dirty="0" smtClean="0"/>
              <a:t>Le dicotomie generano</a:t>
            </a:r>
          </a:p>
          <a:p>
            <a:pPr algn="ctr"/>
            <a:r>
              <a:rPr lang="it-IT" b="1" dirty="0" smtClean="0"/>
              <a:t> </a:t>
            </a:r>
            <a:r>
              <a:rPr lang="it-IT" b="1" i="1" dirty="0" err="1" smtClean="0"/>
              <a:t>sister</a:t>
            </a:r>
            <a:r>
              <a:rPr lang="it-IT" b="1" i="1" dirty="0" smtClean="0"/>
              <a:t> </a:t>
            </a:r>
            <a:r>
              <a:rPr lang="it-IT" b="1" i="1" dirty="0" err="1" smtClean="0"/>
              <a:t>groups</a:t>
            </a:r>
            <a:r>
              <a:rPr lang="it-IT" b="1" i="1" dirty="0" smtClean="0"/>
              <a:t> </a:t>
            </a:r>
            <a:r>
              <a:rPr lang="it-IT" b="1" dirty="0" smtClean="0"/>
              <a:t>= due linee di discendenza da un antenato</a:t>
            </a:r>
          </a:p>
          <a:p>
            <a:pPr algn="ctr"/>
            <a:endParaRPr lang="it-IT" dirty="0" smtClean="0"/>
          </a:p>
          <a:p>
            <a:pPr algn="ctr"/>
            <a:r>
              <a:rPr lang="it-IT" b="1" i="1" dirty="0" err="1" smtClean="0"/>
              <a:t>Clade</a:t>
            </a:r>
            <a:r>
              <a:rPr lang="it-IT" dirty="0" smtClean="0"/>
              <a:t> è ogni </a:t>
            </a:r>
            <a:r>
              <a:rPr lang="it-IT" dirty="0" smtClean="0"/>
              <a:t>insieme costituito da un antenato e tutti i suoi discendenti </a:t>
            </a:r>
            <a:endParaRPr lang="it-IT" dirty="0" smtClean="0"/>
          </a:p>
          <a:p>
            <a:pPr algn="ctr"/>
            <a:r>
              <a:rPr lang="it-IT" dirty="0" err="1" smtClean="0"/>
              <a:t>=</a:t>
            </a:r>
            <a:r>
              <a:rPr lang="it-IT" b="1" dirty="0" err="1" smtClean="0"/>
              <a:t>gruppo</a:t>
            </a:r>
            <a:r>
              <a:rPr lang="it-IT" b="1" dirty="0" smtClean="0"/>
              <a:t> </a:t>
            </a:r>
            <a:r>
              <a:rPr lang="it-IT" b="1" i="1" dirty="0" smtClean="0"/>
              <a:t>monofiletico</a:t>
            </a:r>
          </a:p>
          <a:p>
            <a:pPr algn="ctr"/>
            <a:endParaRPr lang="it-IT" dirty="0" smtClean="0"/>
          </a:p>
          <a:p>
            <a:pPr algn="ctr"/>
            <a:r>
              <a:rPr lang="it-IT" dirty="0" smtClean="0"/>
              <a:t>Se l’insieme è costituito </a:t>
            </a:r>
            <a:r>
              <a:rPr lang="it-IT" dirty="0" smtClean="0"/>
              <a:t> da un antenato </a:t>
            </a:r>
            <a:r>
              <a:rPr lang="it-IT" dirty="0" smtClean="0"/>
              <a:t>ma non </a:t>
            </a:r>
            <a:r>
              <a:rPr lang="it-IT" dirty="0" smtClean="0"/>
              <a:t>tutti i suoi </a:t>
            </a:r>
            <a:r>
              <a:rPr lang="it-IT" dirty="0" smtClean="0"/>
              <a:t>discendenti</a:t>
            </a:r>
          </a:p>
          <a:p>
            <a:pPr algn="ctr"/>
            <a:r>
              <a:rPr lang="it-IT" dirty="0" err="1" smtClean="0"/>
              <a:t>=</a:t>
            </a:r>
            <a:r>
              <a:rPr lang="it-IT" b="1" dirty="0" err="1" smtClean="0"/>
              <a:t>gruppo</a:t>
            </a:r>
            <a:r>
              <a:rPr lang="it-IT" b="1" dirty="0" smtClean="0"/>
              <a:t> </a:t>
            </a:r>
            <a:r>
              <a:rPr lang="it-IT" b="1" i="1" dirty="0" smtClean="0"/>
              <a:t>parafiletico</a:t>
            </a:r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fad.ediacademy.eu/watermarktext.php?img=fisiodb/anatomiacomparata/001070001/1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357818" cy="6868997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5286380" y="0"/>
            <a:ext cx="38576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/>
              <a:t>Sistematica cladistica e classificazione dei vertebrati</a:t>
            </a:r>
            <a:endParaRPr lang="it-IT" b="1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5143504" y="714356"/>
            <a:ext cx="4041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 smtClean="0"/>
              <a:t>Immagine: </a:t>
            </a:r>
          </a:p>
          <a:p>
            <a:pPr algn="ctr"/>
            <a:r>
              <a:rPr lang="it-IT" b="1" dirty="0" smtClean="0"/>
              <a:t>Albero filogenetico dei vertebrati viventi</a:t>
            </a:r>
            <a:endParaRPr lang="it-IT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357818" y="1928802"/>
            <a:ext cx="378618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In azzurro sono riportati alcuni gruppi parafiletici della sistematica tradizionale. Per quanto riguarda gli agnati, essi sono sicuramente parafiletici se si considerano le forme estinte, come gli </a:t>
            </a:r>
            <a:r>
              <a:rPr lang="it-IT" dirty="0" err="1" smtClean="0"/>
              <a:t>ostracodermi</a:t>
            </a:r>
            <a:r>
              <a:rPr lang="it-IT" dirty="0" smtClean="0"/>
              <a:t> e i </a:t>
            </a:r>
            <a:r>
              <a:rPr lang="it-IT" dirty="0" err="1" smtClean="0"/>
              <a:t>conodonti</a:t>
            </a:r>
            <a:r>
              <a:rPr lang="it-IT" dirty="0" smtClean="0"/>
              <a:t>, mentre secondo recenti ricerche i ciclostomi (</a:t>
            </a:r>
            <a:r>
              <a:rPr lang="it-IT" dirty="0" err="1" smtClean="0"/>
              <a:t>Myxiniformes</a:t>
            </a:r>
            <a:r>
              <a:rPr lang="it-IT" dirty="0" smtClean="0"/>
              <a:t> e </a:t>
            </a:r>
            <a:r>
              <a:rPr lang="it-IT" dirty="0" err="1" smtClean="0"/>
              <a:t>Petromyzontiformes</a:t>
            </a:r>
            <a:r>
              <a:rPr lang="it-IT" dirty="0" smtClean="0"/>
              <a:t>), qui riportati come un assemblaggio parafiletico, sono in realtà un gruppo monofiletico. I rettili, con l’esclusione degli uccelli, sono sicuramente parafiletici. Gli </a:t>
            </a:r>
            <a:r>
              <a:rPr lang="it-IT" dirty="0" err="1" smtClean="0"/>
              <a:t>osteitti</a:t>
            </a:r>
            <a:r>
              <a:rPr lang="it-IT" dirty="0" smtClean="0"/>
              <a:t> e i </a:t>
            </a:r>
            <a:r>
              <a:rPr lang="it-IT" dirty="0" err="1" smtClean="0"/>
              <a:t>sarcopterigi</a:t>
            </a:r>
            <a:r>
              <a:rPr lang="it-IT" dirty="0" smtClean="0"/>
              <a:t> sono ancora riconosciuti se in essi si includono i tetrapodi.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fad.ediacademy.eu/watermarktext.php?img=fisiodb/anatomiacomparata/001080001/2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771" y="1285861"/>
            <a:ext cx="8560509" cy="5871632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/>
              <a:t>Stratigrafia e filogenesi dei principali gruppi di vertebrati. </a:t>
            </a:r>
          </a:p>
          <a:p>
            <a:pPr algn="ctr"/>
            <a:r>
              <a:rPr lang="it-IT" sz="2400" b="1" dirty="0" smtClean="0"/>
              <a:t>Larghezza delle linee filetiche = abbondanza di generi nel periodo</a:t>
            </a:r>
            <a:endParaRPr lang="it-IT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fad.ediacademy.eu/watermarktext.php?img=fisiodb/anatomiacomparata/001080002/1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785927"/>
            <a:ext cx="8714131" cy="5072073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2643174" y="0"/>
            <a:ext cx="35281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 smtClean="0"/>
              <a:t>Modalità di fossilizzazione</a:t>
            </a:r>
            <a:endParaRPr lang="it-IT" sz="2400" b="1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0" y="57148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it-IT" dirty="0" smtClean="0"/>
              <a:t>a. Sostituzione (uomo di Altamura). </a:t>
            </a:r>
          </a:p>
          <a:p>
            <a:pPr marL="342900" indent="-342900" algn="ctr"/>
            <a:r>
              <a:rPr lang="it-IT" dirty="0" smtClean="0"/>
              <a:t>b. Compressione/carbonificazione (ittiosauro). </a:t>
            </a:r>
          </a:p>
          <a:p>
            <a:pPr marL="342900" indent="-342900" algn="ctr"/>
            <a:r>
              <a:rPr lang="it-IT" dirty="0" smtClean="0"/>
              <a:t>c. Impronte (dinosauri sulla costa di Trani, Puglia)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905</Words>
  <Application>Microsoft Office PowerPoint</Application>
  <PresentationFormat>Presentazione su schermo (4:3)</PresentationFormat>
  <Paragraphs>117</Paragraphs>
  <Slides>20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1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User</cp:lastModifiedBy>
  <cp:revision>11</cp:revision>
  <dcterms:created xsi:type="dcterms:W3CDTF">2018-03-05T09:33:59Z</dcterms:created>
  <dcterms:modified xsi:type="dcterms:W3CDTF">2018-03-07T09:35:55Z</dcterms:modified>
</cp:coreProperties>
</file>