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73" r:id="rId4"/>
    <p:sldId id="256" r:id="rId5"/>
    <p:sldId id="257" r:id="rId6"/>
    <p:sldId id="258" r:id="rId7"/>
    <p:sldId id="259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5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64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9868F-F110-490F-B954-9B32975B11FF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D5D3-2CFA-4B2C-887F-3EEA211CF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D5D3-2CFA-4B2C-887F-3EEA211CF53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6923-9F17-4B88-A861-040261B87E1A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0035-BB85-42E2-BA0B-11496615D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3999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/>
              <a:t>ANATOMIA COMPARATA (l Scienze biologiche) 9 CFU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Obiettivi Formativi</a:t>
            </a: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Acquisire conoscenze su: anatomia e filogenesi dei vertebrati, adattamenti all'ambiente degli apparati.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Basic knowledge of  vertebrate anatomy and phylogeny, environmental adaptations of anatomical systems.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Prerequisiti</a:t>
            </a:r>
            <a:r>
              <a:rPr kumimoji="0" lang="it-IT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it-IT" sz="1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Conoscenze scientifiche sulla biologia della cellula e sulla anatomia.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Scientific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knowledge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cell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biology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anatomy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Contenuti del Corso</a:t>
            </a:r>
            <a:r>
              <a:rPr kumimoji="0" lang="it-IT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it-IT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Cordati: caratteristiche principali e relazioni filogenetiche;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pre-cordati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 proto-cordati. Vertebrati: piano strutturale, origine ed evoluzione. 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Embriologia: segmentazione, gastrulazione e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neurulazione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differenziamento dei foglietti embrionali; annessi embrionali.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Apparati: tegumentario; scheletrico (vertebre e cranio, pinne e arti); nervoso (encefalo e midollo spinale); circolatorio (cuore, archi aortici, circolazione semplice e doppia, sistemi); respiratorio (branchie e polmoni); escretorio (embriologia e funzione del rene); endocrino.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Chordates: main characteristics and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phylogenetic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relationships; pre-and proto-chordates. Vertebrates: body plan, origin and evolution. Embryology: cleavage,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gastrulation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neurulation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differentation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germ layers;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foetal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membranes. Systems: tegument; skeleton (vertebrae and skull, fins and limbs); nervous (brain and spinal cord); circulatory (heart, aortic arches, simple and double circulation, systems); respiratory (gills and lung); excretory (kidney embryology and function); endocrine.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Metodi Didattici</a:t>
            </a:r>
            <a:r>
              <a:rPr kumimoji="0" lang="it-IT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Lezioni teoriche ed esercitazioni pratiche (riguardo anatomia istologica, normale e modelli anatomici).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Theoretical lessons and practical exercises (dealing with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histoanatomy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anatomy and anatomical models.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Modalità di verifica dell'apprendimento</a:t>
            </a:r>
            <a:r>
              <a:rPr kumimoji="0" lang="it-IT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Esame scritto, con valutazione in trentesimi (ed ev. lode). La prova prevede risposte singole a quesiti inerenti argomenti generali e specifici della disciplina.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Written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examen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eval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uation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up to 30 (and eventual laude). The test will need single answer to questions on arguments of general and specific interest for the </a:t>
            </a: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scientific matter.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Testi di riferimento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Stingo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al. - Anatomia comparata -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EdiErmes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Giavini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E. - Embriologia comparata dei vertebrati - SES.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d.ediacademy.eu/watermarktext.php?img=fisiodb/anatomiacomparata/001020003/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010799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286248" y="4357694"/>
            <a:ext cx="46596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cap="all" dirty="0" smtClean="0"/>
              <a:t>Somiglianza per analogia</a:t>
            </a:r>
            <a:r>
              <a:rPr lang="it-IT" sz="2400" b="1" dirty="0" smtClean="0"/>
              <a:t>: </a:t>
            </a:r>
          </a:p>
          <a:p>
            <a:pPr algn="ctr"/>
            <a:r>
              <a:rPr lang="it-IT" sz="2400" b="1" dirty="0" smtClean="0"/>
              <a:t>esempio di </a:t>
            </a:r>
            <a:r>
              <a:rPr lang="it-IT" sz="2400" b="1" u="sng" dirty="0" smtClean="0"/>
              <a:t>parallelismo </a:t>
            </a:r>
          </a:p>
          <a:p>
            <a:pPr algn="ctr"/>
            <a:r>
              <a:rPr lang="it-IT" sz="2400" b="1" dirty="0" smtClean="0"/>
              <a:t>negli anuri</a:t>
            </a:r>
          </a:p>
          <a:p>
            <a:pPr algn="ctr"/>
            <a:r>
              <a:rPr lang="it-IT" sz="2400" dirty="0" smtClean="0"/>
              <a:t>Strutture analoghe in specie vicine </a:t>
            </a:r>
          </a:p>
          <a:p>
            <a:pPr algn="ctr"/>
            <a:r>
              <a:rPr lang="it-IT" sz="2400" dirty="0" smtClean="0"/>
              <a:t>che vivono in ambienti simili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d.ediacademy.eu/watermarktext.php?img=fisiodb/anatomiacomparata/001020003/3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201679" cy="385762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8572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Esempi di </a:t>
            </a:r>
            <a:r>
              <a:rPr lang="it-IT" sz="2400" b="1" dirty="0" err="1" smtClean="0"/>
              <a:t>Attinopterigi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Telostei</a:t>
            </a:r>
            <a:r>
              <a:rPr lang="it-IT" sz="2400" b="1" dirty="0" smtClean="0"/>
              <a:t> </a:t>
            </a:r>
          </a:p>
          <a:p>
            <a:pPr algn="ctr"/>
            <a:r>
              <a:rPr lang="it-IT" sz="2400" b="1" dirty="0" smtClean="0"/>
              <a:t>con appendici cutanee che imitano alghe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d.ediacademy.eu/watermarktext.php?img=fisiodb/anatomiacomparata/001020004/1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480"/>
            <a:ext cx="6572264" cy="667252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072166" y="2285992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Posizione delle </a:t>
            </a:r>
          </a:p>
          <a:p>
            <a:pPr algn="ctr"/>
            <a:r>
              <a:rPr lang="it-IT" sz="2400" b="1" dirty="0" smtClean="0"/>
              <a:t>pinne pelviche </a:t>
            </a:r>
          </a:p>
          <a:p>
            <a:pPr algn="ctr"/>
            <a:r>
              <a:rPr lang="it-IT" sz="2400" b="1" dirty="0" smtClean="0"/>
              <a:t>negli </a:t>
            </a:r>
            <a:r>
              <a:rPr lang="it-IT" sz="2400" b="1" dirty="0" err="1" smtClean="0"/>
              <a:t>attinopterigi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57422" y="0"/>
            <a:ext cx="4850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Omologia: evoluzione di un concetto</a:t>
            </a:r>
            <a:endParaRPr lang="it-IT" sz="2400" b="1" dirty="0"/>
          </a:p>
        </p:txBody>
      </p:sp>
      <p:pic>
        <p:nvPicPr>
          <p:cNvPr id="21506" name="Picture 2" descr="http://fad.ediacademy.eu/watermarktext.php?img=fisiodb/anatomiacomparata/001030001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7" y="2357430"/>
            <a:ext cx="9165649" cy="450057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9286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Organizzazione anatomica di un vertebrato generalizzato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57686" y="214290"/>
            <a:ext cx="383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Classificazione dei vertebrati</a:t>
            </a:r>
            <a:endParaRPr lang="it-IT" sz="2400" b="1" dirty="0"/>
          </a:p>
        </p:txBody>
      </p:sp>
      <p:pic>
        <p:nvPicPr>
          <p:cNvPr id="22530" name="Picture 2" descr="http://fad.ediacademy.eu/watermarktext.php?img=fisiodb/anatomiacomparata/001040001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685831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000496" y="2285992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Esempio di classificazione gerarchica linneana </a:t>
            </a:r>
          </a:p>
          <a:p>
            <a:pPr algn="ctr"/>
            <a:r>
              <a:rPr lang="it-IT" b="1" dirty="0" smtClean="0"/>
              <a:t>della tigre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d.ediacademy.eu/watermarktext.php?img=fisiodb/anatomiacomparata/001040002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376121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429124" y="500042"/>
            <a:ext cx="471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Posizione dei vertebrati tra i viventi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86314" y="1643050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Organizzazione anatomica schematica di alcuni </a:t>
            </a:r>
            <a:r>
              <a:rPr lang="it-IT" b="1" dirty="0" err="1" smtClean="0"/>
              <a:t>protostomi</a:t>
            </a:r>
            <a:r>
              <a:rPr lang="it-IT" b="1" dirty="0" smtClean="0"/>
              <a:t> e </a:t>
            </a:r>
            <a:r>
              <a:rPr lang="it-IT" b="1" dirty="0" err="1" smtClean="0"/>
              <a:t>deuterostomi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d.ediacademy.eu/watermarktext.php?img=fisiodb/anatomiacomparata/001040003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6357951" cy="7197527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572264" y="2500306"/>
            <a:ext cx="2214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Relazioni filogenetiche dei principali </a:t>
            </a:r>
            <a:r>
              <a:rPr lang="it-IT" b="1" dirty="0" err="1" smtClean="0"/>
              <a:t>phyla</a:t>
            </a:r>
            <a:r>
              <a:rPr lang="it-IT" b="1" dirty="0" smtClean="0"/>
              <a:t> del regno animale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SISTEMATICA CLADISTICA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Si analizzano solo caratteri per omologia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Se un carattere è modificato nel discendente rispetto all’antenato</a:t>
            </a:r>
          </a:p>
          <a:p>
            <a:pPr algn="ctr"/>
            <a:r>
              <a:rPr lang="it-IT" dirty="0" smtClean="0"/>
              <a:t>= </a:t>
            </a:r>
            <a:r>
              <a:rPr lang="it-IT" b="1" dirty="0" smtClean="0"/>
              <a:t>carattere derivato (</a:t>
            </a:r>
            <a:r>
              <a:rPr lang="it-IT" b="1" i="1" dirty="0" err="1" smtClean="0"/>
              <a:t>apomorfo</a:t>
            </a:r>
            <a:r>
              <a:rPr lang="it-IT" b="1" dirty="0" smtClean="0"/>
              <a:t>)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Se un carattere è </a:t>
            </a:r>
            <a:r>
              <a:rPr lang="it-IT" dirty="0" smtClean="0"/>
              <a:t>non modificato </a:t>
            </a:r>
            <a:r>
              <a:rPr lang="it-IT" dirty="0" smtClean="0"/>
              <a:t>nel discendente rispetto </a:t>
            </a:r>
            <a:r>
              <a:rPr lang="it-IT" dirty="0" smtClean="0"/>
              <a:t>all’antenato</a:t>
            </a:r>
          </a:p>
          <a:p>
            <a:pPr algn="ctr"/>
            <a:r>
              <a:rPr lang="it-IT" dirty="0" smtClean="0"/>
              <a:t>= </a:t>
            </a:r>
            <a:r>
              <a:rPr lang="it-IT" b="1" dirty="0" smtClean="0"/>
              <a:t>carattere </a:t>
            </a:r>
            <a:r>
              <a:rPr lang="it-IT" b="1" dirty="0" smtClean="0"/>
              <a:t>primitivo (</a:t>
            </a:r>
            <a:r>
              <a:rPr lang="it-IT" b="1" i="1" dirty="0" err="1" smtClean="0"/>
              <a:t>plesiomorfo</a:t>
            </a:r>
            <a:r>
              <a:rPr lang="it-IT" b="1" dirty="0" smtClean="0"/>
              <a:t> o </a:t>
            </a:r>
            <a:r>
              <a:rPr lang="it-IT" b="1" i="1" dirty="0" smtClean="0"/>
              <a:t>patristico</a:t>
            </a:r>
            <a:r>
              <a:rPr lang="it-IT" b="1" dirty="0" smtClean="0"/>
              <a:t>)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Se più discendenti condividono un carattere derivato</a:t>
            </a:r>
          </a:p>
          <a:p>
            <a:pPr algn="ctr"/>
            <a:r>
              <a:rPr lang="it-IT" dirty="0" smtClean="0"/>
              <a:t>= </a:t>
            </a:r>
            <a:r>
              <a:rPr lang="it-IT" b="1" i="1" dirty="0" err="1" smtClean="0"/>
              <a:t>sinapomorfia</a:t>
            </a:r>
            <a:endParaRPr lang="it-IT" b="1" i="1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L’albero filogenetico ottenibile con l’analisi cladistica è detto </a:t>
            </a:r>
            <a:r>
              <a:rPr lang="it-IT" b="1" dirty="0" err="1" smtClean="0"/>
              <a:t>cladogramma</a:t>
            </a:r>
            <a:endParaRPr lang="it-IT" b="1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Le dicotomie generano</a:t>
            </a:r>
          </a:p>
          <a:p>
            <a:pPr algn="ctr"/>
            <a:r>
              <a:rPr lang="it-IT" b="1" dirty="0" smtClean="0"/>
              <a:t> </a:t>
            </a:r>
            <a:r>
              <a:rPr lang="it-IT" b="1" i="1" dirty="0" err="1" smtClean="0"/>
              <a:t>sister</a:t>
            </a:r>
            <a:r>
              <a:rPr lang="it-IT" b="1" i="1" dirty="0" smtClean="0"/>
              <a:t> </a:t>
            </a:r>
            <a:r>
              <a:rPr lang="it-IT" b="1" i="1" dirty="0" err="1" smtClean="0"/>
              <a:t>groups</a:t>
            </a:r>
            <a:r>
              <a:rPr lang="it-IT" b="1" i="1" dirty="0" smtClean="0"/>
              <a:t> </a:t>
            </a:r>
            <a:r>
              <a:rPr lang="it-IT" b="1" dirty="0" smtClean="0"/>
              <a:t>= due linee di discendenza da un antenato</a:t>
            </a:r>
          </a:p>
          <a:p>
            <a:pPr algn="ctr"/>
            <a:endParaRPr lang="it-IT" dirty="0" smtClean="0"/>
          </a:p>
          <a:p>
            <a:pPr algn="ctr"/>
            <a:r>
              <a:rPr lang="it-IT" b="1" i="1" dirty="0" err="1" smtClean="0"/>
              <a:t>Clade</a:t>
            </a:r>
            <a:r>
              <a:rPr lang="it-IT" dirty="0" smtClean="0"/>
              <a:t> è ogni </a:t>
            </a:r>
            <a:r>
              <a:rPr lang="it-IT" dirty="0" smtClean="0"/>
              <a:t>insieme costituito da un antenato e tutti i suoi discendenti </a:t>
            </a:r>
            <a:endParaRPr lang="it-IT" dirty="0" smtClean="0"/>
          </a:p>
          <a:p>
            <a:pPr algn="ctr"/>
            <a:r>
              <a:rPr lang="it-IT" dirty="0" err="1" smtClean="0"/>
              <a:t>=</a:t>
            </a:r>
            <a:r>
              <a:rPr lang="it-IT" b="1" dirty="0" err="1" smtClean="0"/>
              <a:t>gruppo</a:t>
            </a:r>
            <a:r>
              <a:rPr lang="it-IT" b="1" dirty="0" smtClean="0"/>
              <a:t> </a:t>
            </a:r>
            <a:r>
              <a:rPr lang="it-IT" b="1" i="1" dirty="0" smtClean="0"/>
              <a:t>monofiletico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Se l’insieme è costituito </a:t>
            </a:r>
            <a:r>
              <a:rPr lang="it-IT" dirty="0" smtClean="0"/>
              <a:t> da un antenato </a:t>
            </a:r>
            <a:r>
              <a:rPr lang="it-IT" dirty="0" smtClean="0"/>
              <a:t>ma non </a:t>
            </a:r>
            <a:r>
              <a:rPr lang="it-IT" dirty="0" smtClean="0"/>
              <a:t>tutti i suoi </a:t>
            </a:r>
            <a:r>
              <a:rPr lang="it-IT" dirty="0" smtClean="0"/>
              <a:t>discendenti</a:t>
            </a:r>
          </a:p>
          <a:p>
            <a:pPr algn="ctr"/>
            <a:r>
              <a:rPr lang="it-IT" dirty="0" err="1" smtClean="0"/>
              <a:t>=</a:t>
            </a:r>
            <a:r>
              <a:rPr lang="it-IT" b="1" dirty="0" err="1" smtClean="0"/>
              <a:t>gruppo</a:t>
            </a:r>
            <a:r>
              <a:rPr lang="it-IT" b="1" dirty="0" smtClean="0"/>
              <a:t> </a:t>
            </a:r>
            <a:r>
              <a:rPr lang="it-IT" b="1" i="1" dirty="0" smtClean="0"/>
              <a:t>parafiletico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d.ediacademy.eu/watermarktext.php?img=fisiodb/anatomiacomparata/001070001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6868997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5286380" y="0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Sistematica cladistica e classificazione dei vertebrati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43504" y="714356"/>
            <a:ext cx="404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Immagine: </a:t>
            </a:r>
          </a:p>
          <a:p>
            <a:pPr algn="ctr"/>
            <a:r>
              <a:rPr lang="it-IT" b="1" dirty="0" smtClean="0"/>
              <a:t>Albero filogenetico dei vertebrati viventi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57818" y="1928802"/>
            <a:ext cx="3786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azzurro sono riportati alcuni gruppi parafiletici della sistematica tradizionale. Per quanto riguarda gli agnati, essi sono sicuramente parafiletici se si considerano le forme estinte, come gli </a:t>
            </a:r>
            <a:r>
              <a:rPr lang="it-IT" dirty="0" err="1" smtClean="0"/>
              <a:t>ostracodermi</a:t>
            </a:r>
            <a:r>
              <a:rPr lang="it-IT" dirty="0" smtClean="0"/>
              <a:t> e i </a:t>
            </a:r>
            <a:r>
              <a:rPr lang="it-IT" dirty="0" err="1" smtClean="0"/>
              <a:t>conodonti</a:t>
            </a:r>
            <a:r>
              <a:rPr lang="it-IT" dirty="0" smtClean="0"/>
              <a:t>, mentre secondo recenti ricerche i ciclostomi (</a:t>
            </a:r>
            <a:r>
              <a:rPr lang="it-IT" dirty="0" err="1" smtClean="0"/>
              <a:t>Myxiniformes</a:t>
            </a:r>
            <a:r>
              <a:rPr lang="it-IT" dirty="0" smtClean="0"/>
              <a:t> e </a:t>
            </a:r>
            <a:r>
              <a:rPr lang="it-IT" dirty="0" err="1" smtClean="0"/>
              <a:t>Petromyzontiformes</a:t>
            </a:r>
            <a:r>
              <a:rPr lang="it-IT" dirty="0" smtClean="0"/>
              <a:t>), qui riportati come un assemblaggio parafiletico, sono in realtà un gruppo monofiletico. I rettili, con l’esclusione degli uccelli, sono sicuramente parafiletici. Gli </a:t>
            </a:r>
            <a:r>
              <a:rPr lang="it-IT" dirty="0" err="1" smtClean="0"/>
              <a:t>osteitti</a:t>
            </a:r>
            <a:r>
              <a:rPr lang="it-IT" dirty="0" smtClean="0"/>
              <a:t> e i </a:t>
            </a:r>
            <a:r>
              <a:rPr lang="it-IT" dirty="0" err="1" smtClean="0"/>
              <a:t>sarcopterigi</a:t>
            </a:r>
            <a:r>
              <a:rPr lang="it-IT" dirty="0" smtClean="0"/>
              <a:t> sono ancora riconosciuti se in essi si includono i tetrapodi.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d.ediacademy.eu/watermarktext.php?img=fisiodb/anatomiacomparata/001080001/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71" y="1285861"/>
            <a:ext cx="8560509" cy="587163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Stratigrafia e filogenesi dei principali gruppi di vertebrati. </a:t>
            </a:r>
          </a:p>
          <a:p>
            <a:pPr algn="ctr"/>
            <a:r>
              <a:rPr lang="it-IT" sz="2400" b="1" dirty="0" smtClean="0"/>
              <a:t>Larghezza delle linee filetiche = abbondanza di generi nel periodo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tomia comparata. Con aggiorn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372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d.ediacademy.eu/watermarktext.php?img=fisiodb/anatomiacomparata/001080002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7"/>
            <a:ext cx="8714131" cy="507207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643174" y="0"/>
            <a:ext cx="3528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Modalità di fossilizzazione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714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dirty="0" smtClean="0"/>
              <a:t>a. Sostituzione (uomo di Altamura). </a:t>
            </a:r>
          </a:p>
          <a:p>
            <a:pPr marL="342900" indent="-342900" algn="ctr"/>
            <a:r>
              <a:rPr lang="it-IT" dirty="0" smtClean="0"/>
              <a:t>b. Compressione/carbonificazione (ittiosauro). </a:t>
            </a:r>
          </a:p>
          <a:p>
            <a:pPr marL="342900" indent="-342900" algn="ctr"/>
            <a:r>
              <a:rPr lang="it-IT" dirty="0" smtClean="0"/>
              <a:t>c. Impronte (dinosauri sulla costa di Trani, Puglia)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07167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APPROCCIO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BASE NELLO STUDIO COMPARATIVO DELL’ANATOMIA: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L'ANALISI DELLA SOMIGLIANZA DEGLI ORGANI</a:t>
            </a:r>
          </a:p>
          <a:p>
            <a:pPr algn="ctr"/>
            <a:endParaRPr lang="it-IT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d.ediacademy.eu/watermarktext.php?img=fisiodb/anatomiacomparata/001010001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1209" y="71414"/>
            <a:ext cx="5454195" cy="707236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2643182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Esempi di scheletro dell’arto anteriore di mammiferi (pipistrello, delfino, talpa, gorilla) </a:t>
            </a:r>
          </a:p>
          <a:p>
            <a:pPr algn="ctr"/>
            <a:r>
              <a:rPr lang="it-IT" b="1" dirty="0" smtClean="0"/>
              <a:t>e </a:t>
            </a:r>
          </a:p>
          <a:p>
            <a:pPr algn="ctr"/>
            <a:r>
              <a:rPr lang="it-IT" b="1" dirty="0" smtClean="0"/>
              <a:t>di uccelli </a:t>
            </a:r>
          </a:p>
          <a:p>
            <a:pPr algn="ctr"/>
            <a:r>
              <a:rPr lang="it-IT" b="1" dirty="0" smtClean="0"/>
              <a:t>(piccione, pinguino)</a:t>
            </a:r>
            <a:r>
              <a:rPr lang="it-IT" dirty="0" smtClean="0"/>
              <a:t>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fad.ediacademy.eu/eefile.php/fisiodb/anatomiacomparata/001020001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http://fad.ediacademy.eu/watermarktext.php?img=fisiodb/anatomiacomparata/001020001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6" y="1171903"/>
            <a:ext cx="9122234" cy="6186187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Terminologia anatomica e piani di dissezione nei vertebrati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d.ediacademy.eu/watermarktext.php?img=fisiodb/anatomiacomparata/001020001/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"/>
            <a:ext cx="6400800" cy="64008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500810" y="2786058"/>
            <a:ext cx="2643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Esempi di strutture metameriche </a:t>
            </a:r>
          </a:p>
          <a:p>
            <a:pPr algn="ctr"/>
            <a:r>
              <a:rPr lang="it-IT" b="1" dirty="0" smtClean="0"/>
              <a:t>nello scheletro </a:t>
            </a:r>
          </a:p>
          <a:p>
            <a:pPr algn="ctr"/>
            <a:r>
              <a:rPr lang="it-IT" b="1" dirty="0" smtClean="0"/>
              <a:t>e nella muscolatura scheletrica </a:t>
            </a:r>
          </a:p>
          <a:p>
            <a:pPr algn="ctr"/>
            <a:r>
              <a:rPr lang="it-IT" b="1" dirty="0" smtClean="0"/>
              <a:t>della perca gialla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d.ediacademy.eu/watermarktext.php?img=fisiodb/anatomiacomparata/001020002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429500" cy="591502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Esempi di applicazioni pratiche dell'anatomia comparata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dirty="0" smtClean="0"/>
              <a:t>a. Valvola aortica di maiale per trapianto nell’uomo </a:t>
            </a:r>
          </a:p>
          <a:p>
            <a:pPr marL="342900" indent="-342900" algn="ctr"/>
            <a:r>
              <a:rPr lang="it-IT" dirty="0" smtClean="0"/>
              <a:t>b. resti ossei nelle borre di un uccello predatore </a:t>
            </a:r>
          </a:p>
          <a:p>
            <a:pPr marL="342900" indent="-342900" algn="ctr"/>
            <a:r>
              <a:rPr lang="it-IT" dirty="0" smtClean="0"/>
              <a:t>c,d. dente sulla scena del delitto: è di cane e non di uomo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LA SOMIGLIANZA DEGLI ORGANI </a:t>
            </a:r>
          </a:p>
          <a:p>
            <a:pPr algn="ctr"/>
            <a:r>
              <a:rPr lang="it-IT" sz="2400" b="1" dirty="0" smtClean="0"/>
              <a:t>PUO’ ESSERE STATA ACQUISITA TRAMITE: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sz="2000" b="1" dirty="0" smtClean="0"/>
              <a:t>OMOLOGIA</a:t>
            </a:r>
          </a:p>
          <a:p>
            <a:pPr algn="ctr"/>
            <a:r>
              <a:rPr lang="it-IT" dirty="0" smtClean="0"/>
              <a:t>(caratteristiche derivanti dal medesimo organo dell’antenato comune alle specie in esame)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sz="2000" b="1" dirty="0" err="1" smtClean="0"/>
              <a:t>ANALOGIA*</a:t>
            </a:r>
            <a:endParaRPr lang="it-IT" sz="2000" b="1" dirty="0" smtClean="0"/>
          </a:p>
          <a:p>
            <a:pPr algn="ctr"/>
            <a:r>
              <a:rPr lang="it-IT" dirty="0" smtClean="0"/>
              <a:t>(caratteristiche simili per funzione, che possono  essere state generate </a:t>
            </a:r>
          </a:p>
          <a:p>
            <a:pPr algn="ctr"/>
            <a:r>
              <a:rPr lang="it-IT" dirty="0" smtClean="0"/>
              <a:t>in organismi differenti, non omologhi)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/>
              <a:t>*L’analogia </a:t>
            </a:r>
            <a:r>
              <a:rPr lang="it-IT" b="1" dirty="0" err="1" smtClean="0"/>
              <a:t>puo’</a:t>
            </a:r>
            <a:r>
              <a:rPr lang="it-IT" b="1" dirty="0" smtClean="0"/>
              <a:t> derivare da processi differenti: </a:t>
            </a:r>
          </a:p>
          <a:p>
            <a:pPr marL="342900" indent="-342900" algn="ctr"/>
            <a:r>
              <a:rPr lang="it-IT" dirty="0" smtClean="0"/>
              <a:t>1) la convergenza evolutiva = in specie </a:t>
            </a:r>
            <a:r>
              <a:rPr lang="it-IT" dirty="0" err="1" smtClean="0"/>
              <a:t>evolutivamente</a:t>
            </a:r>
            <a:r>
              <a:rPr lang="it-IT" dirty="0" smtClean="0"/>
              <a:t> distanti</a:t>
            </a:r>
          </a:p>
          <a:p>
            <a:pPr marL="342900" indent="-342900" algn="ctr"/>
            <a:r>
              <a:rPr lang="it-IT" dirty="0" smtClean="0"/>
              <a:t>2) Il parallelismo = in specie </a:t>
            </a:r>
            <a:r>
              <a:rPr lang="it-IT" dirty="0" err="1" smtClean="0"/>
              <a:t>evolutivamente</a:t>
            </a:r>
            <a:r>
              <a:rPr lang="it-IT" dirty="0" smtClean="0"/>
              <a:t> vicine</a:t>
            </a:r>
          </a:p>
          <a:p>
            <a:pPr marL="342900" indent="-342900" algn="ctr"/>
            <a:r>
              <a:rPr lang="it-IT" dirty="0" smtClean="0"/>
              <a:t>3) La finalità mimetica</a:t>
            </a:r>
          </a:p>
          <a:p>
            <a:pPr marL="342900" indent="-342900" algn="ctr"/>
            <a:r>
              <a:rPr lang="it-IT" b="1" dirty="0" err="1" smtClean="0"/>
              <a:t>*Tutti</a:t>
            </a:r>
            <a:r>
              <a:rPr lang="it-IT" b="1" dirty="0" smtClean="0"/>
              <a:t> i casi di somiglianza non dovuti a omologia sono definibili</a:t>
            </a:r>
          </a:p>
          <a:p>
            <a:pPr marL="342900" indent="-342900" algn="ctr"/>
            <a:r>
              <a:rPr lang="it-IT" sz="2000" b="1" dirty="0" smtClean="0"/>
              <a:t>OMOPLASIA</a:t>
            </a:r>
          </a:p>
          <a:p>
            <a:pPr marL="342900" indent="-342900" algn="ctr"/>
            <a:endParaRPr lang="it-IT" b="1" dirty="0" smtClean="0"/>
          </a:p>
          <a:p>
            <a:pPr marL="342900" indent="-342900" algn="ctr"/>
            <a:endParaRPr lang="it-IT" dirty="0" smtClean="0"/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d.ediacademy.eu/watermarktext.php?img=fisiodb/anatomiacomparata/001020003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9144000" cy="407196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cap="all" dirty="0" smtClean="0"/>
              <a:t>Somiglianza per analogia</a:t>
            </a:r>
            <a:r>
              <a:rPr lang="it-IT" sz="2400" b="1" dirty="0" smtClean="0"/>
              <a:t>: </a:t>
            </a:r>
          </a:p>
          <a:p>
            <a:pPr algn="ctr"/>
            <a:r>
              <a:rPr lang="it-IT" sz="2400" b="1" dirty="0" smtClean="0"/>
              <a:t>esempio di </a:t>
            </a:r>
            <a:r>
              <a:rPr lang="it-IT" sz="2400" b="1" u="sng" dirty="0" smtClean="0"/>
              <a:t>convergenza evolutiva</a:t>
            </a:r>
          </a:p>
          <a:p>
            <a:pPr algn="ctr"/>
            <a:r>
              <a:rPr lang="it-IT" sz="2400" dirty="0" smtClean="0"/>
              <a:t>verso un modello simile da parte di organismi </a:t>
            </a:r>
            <a:r>
              <a:rPr lang="it-IT" sz="2400" dirty="0" err="1" smtClean="0"/>
              <a:t>evolutivamente</a:t>
            </a:r>
            <a:r>
              <a:rPr lang="it-IT" sz="2400" dirty="0" smtClean="0"/>
              <a:t> distanti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905</Words>
  <Application>Microsoft Office PowerPoint</Application>
  <PresentationFormat>Presentazione su schermo (4:3)</PresentationFormat>
  <Paragraphs>117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11</cp:revision>
  <dcterms:created xsi:type="dcterms:W3CDTF">2018-03-05T09:33:59Z</dcterms:created>
  <dcterms:modified xsi:type="dcterms:W3CDTF">2018-03-07T09:35:55Z</dcterms:modified>
</cp:coreProperties>
</file>