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5" r:id="rId4"/>
    <p:sldId id="296" r:id="rId5"/>
    <p:sldId id="297" r:id="rId6"/>
    <p:sldId id="298" r:id="rId7"/>
    <p:sldId id="291" r:id="rId8"/>
    <p:sldId id="292" r:id="rId9"/>
    <p:sldId id="301" r:id="rId10"/>
    <p:sldId id="302" r:id="rId11"/>
    <p:sldId id="306" r:id="rId12"/>
    <p:sldId id="307" r:id="rId13"/>
    <p:sldId id="308" r:id="rId14"/>
    <p:sldId id="500" r:id="rId15"/>
    <p:sldId id="293" r:id="rId16"/>
    <p:sldId id="294" r:id="rId17"/>
    <p:sldId id="300" r:id="rId18"/>
    <p:sldId id="299" r:id="rId19"/>
    <p:sldId id="388" r:id="rId20"/>
    <p:sldId id="336" r:id="rId21"/>
    <p:sldId id="303" r:id="rId22"/>
    <p:sldId id="334" r:id="rId23"/>
    <p:sldId id="368" r:id="rId24"/>
    <p:sldId id="304" r:id="rId25"/>
    <p:sldId id="305" r:id="rId26"/>
    <p:sldId id="309" r:id="rId27"/>
    <p:sldId id="385" r:id="rId28"/>
    <p:sldId id="387" r:id="rId29"/>
    <p:sldId id="386" r:id="rId30"/>
    <p:sldId id="310" r:id="rId31"/>
    <p:sldId id="311" r:id="rId32"/>
    <p:sldId id="312" r:id="rId33"/>
    <p:sldId id="314" r:id="rId34"/>
    <p:sldId id="315" r:id="rId35"/>
    <p:sldId id="316" r:id="rId36"/>
    <p:sldId id="321" r:id="rId37"/>
    <p:sldId id="319" r:id="rId38"/>
    <p:sldId id="317" r:id="rId39"/>
    <p:sldId id="318" r:id="rId40"/>
    <p:sldId id="313" r:id="rId41"/>
    <p:sldId id="320" r:id="rId4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E1CC0-5F19-4689-B4E9-C672F7614B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FABBA-A3BB-4038-AD69-26839F4FF1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0DF4C-3F3A-42A5-A3AB-2C31DFA3ED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AF643-9B79-4DA6-80F2-A649D7272C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CA399-5F3C-4CB8-A970-03475ACEC1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3DB7E-3285-4F4C-93DD-BE53B3D6E8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CBD9B-8FA3-40BF-8825-3F30D8B706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728F5-A83E-4DD6-B16D-7D23855FF2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1649A-36C6-4247-93AB-2E8D6B6B09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C16F-CB3A-4B19-B050-2E59567701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2A55B-4B67-4EBA-8125-A12DB8F527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2E030A2-40E0-4B30-AF79-BA62401D58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 smtClean="0"/>
              <a:t>Storia dell’arte moderna</a:t>
            </a:r>
            <a:br>
              <a:rPr lang="it-IT" smtClean="0"/>
            </a:br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>I parte</a:t>
            </a:r>
            <a:endParaRPr lang="it-IT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mtClean="0"/>
              <a:t>Anno accademico 2011-2012</a:t>
            </a:r>
          </a:p>
          <a:p>
            <a:endParaRPr lang="it-IT" smtClean="0"/>
          </a:p>
          <a:p>
            <a:r>
              <a:rPr lang="it-IT" smtClean="0"/>
              <a:t>prof. ranieri varese</a:t>
            </a:r>
          </a:p>
          <a:p>
            <a:endParaRPr lang="it-IT" smtClean="0"/>
          </a:p>
          <a:p>
            <a:r>
              <a:rPr lang="it-IT" smtClean="0"/>
              <a:t>A</a:t>
            </a: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148263" y="333375"/>
            <a:ext cx="3538537" cy="1150938"/>
          </a:xfrm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3333FF"/>
                </a:solidFill>
              </a:rPr>
              <a:t/>
            </a:r>
            <a:br>
              <a:rPr lang="it-IT" sz="2800" smtClean="0">
                <a:solidFill>
                  <a:srgbClr val="3333FF"/>
                </a:solidFill>
              </a:rPr>
            </a:br>
            <a:r>
              <a:rPr lang="it-IT" sz="2800" smtClean="0">
                <a:solidFill>
                  <a:srgbClr val="3333FF"/>
                </a:solidFill>
              </a:rPr>
              <a:t>Chardin</a:t>
            </a:r>
            <a:br>
              <a:rPr lang="it-IT" sz="2800" smtClean="0">
                <a:solidFill>
                  <a:srgbClr val="3333FF"/>
                </a:solidFill>
              </a:rPr>
            </a:br>
            <a:r>
              <a:rPr lang="it-IT" sz="2800" smtClean="0">
                <a:solidFill>
                  <a:srgbClr val="FF0000"/>
                </a:solidFill>
              </a:rPr>
              <a:t>Antonio Cioci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1268" name="Picture 4" descr="img68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92150"/>
            <a:ext cx="4900613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img57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4588" y="1628775"/>
            <a:ext cx="4189412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Lucio Fontana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2292" name="Picture 4" descr="img1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12875"/>
            <a:ext cx="41148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img10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48213" y="1412875"/>
            <a:ext cx="4395787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4608513" cy="1301750"/>
          </a:xfrm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3333FF"/>
                </a:solidFill>
              </a:rPr>
              <a:t>Pablo Picasso</a:t>
            </a:r>
            <a:r>
              <a:rPr lang="it-IT" sz="2800" smtClean="0"/>
              <a:t> / </a:t>
            </a:r>
            <a:r>
              <a:rPr lang="it-IT" sz="2800" smtClean="0">
                <a:solidFill>
                  <a:srgbClr val="FF0000"/>
                </a:solidFill>
              </a:rPr>
              <a:t>Donna che piange </a:t>
            </a:r>
            <a:r>
              <a:rPr lang="it-IT" sz="2800" smtClean="0"/>
              <a:t>1957 / </a:t>
            </a:r>
            <a:r>
              <a:rPr lang="it-IT" sz="2800" smtClean="0">
                <a:solidFill>
                  <a:srgbClr val="FF0000"/>
                </a:solidFill>
              </a:rPr>
              <a:t>Donna col carciofo</a:t>
            </a:r>
            <a:r>
              <a:rPr lang="it-IT" sz="2800" smtClean="0"/>
              <a:t> 1962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3316" name="Picture 4" descr="img12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12875"/>
            <a:ext cx="45339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img1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94250" y="0"/>
            <a:ext cx="434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smtClean="0">
                <a:solidFill>
                  <a:srgbClr val="FF0000"/>
                </a:solidFill>
              </a:rPr>
              <a:t>Piet Mondrian</a:t>
            </a:r>
            <a:r>
              <a:rPr lang="it-IT" sz="4000" smtClean="0"/>
              <a:t> / </a:t>
            </a:r>
            <a:r>
              <a:rPr lang="it-IT" sz="4000" smtClean="0">
                <a:solidFill>
                  <a:srgbClr val="3333FF"/>
                </a:solidFill>
              </a:rPr>
              <a:t>Composizione </a:t>
            </a:r>
            <a:r>
              <a:rPr lang="it-IT" sz="4000" smtClean="0">
                <a:solidFill>
                  <a:schemeClr val="tx1"/>
                </a:solidFill>
              </a:rPr>
              <a:t>1</a:t>
            </a:r>
            <a:r>
              <a:rPr lang="it-IT" sz="4000" smtClean="0"/>
              <a:t>921 / </a:t>
            </a:r>
            <a:r>
              <a:rPr lang="it-IT" sz="4000" smtClean="0">
                <a:solidFill>
                  <a:srgbClr val="3333FF"/>
                </a:solidFill>
              </a:rPr>
              <a:t>Losanga</a:t>
            </a:r>
            <a:r>
              <a:rPr lang="it-IT" sz="4000" smtClean="0"/>
              <a:t> 1919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4340" name="Picture 4" descr="img1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01775"/>
            <a:ext cx="5364163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img1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4325" y="2636838"/>
            <a:ext cx="3749675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81300"/>
            <a:ext cx="8229600" cy="3344863"/>
          </a:xfrm>
        </p:spPr>
        <p:txBody>
          <a:bodyPr/>
          <a:lstStyle/>
          <a:p>
            <a:pPr algn="ctr" eaLnBrk="1" hangingPunct="1"/>
            <a:r>
              <a:rPr lang="it-IT" sz="4400" smtClean="0">
                <a:solidFill>
                  <a:srgbClr val="3333FF"/>
                </a:solidFill>
              </a:rPr>
              <a:t>POLITTICI E PALE</a:t>
            </a:r>
          </a:p>
          <a:p>
            <a:pPr algn="ctr" eaLnBrk="1" hangingPunct="1"/>
            <a:r>
              <a:rPr lang="it-IT" sz="4400" smtClean="0">
                <a:solidFill>
                  <a:srgbClr val="3333FF"/>
                </a:solidFill>
              </a:rPr>
              <a:t>Modi di vedere</a:t>
            </a:r>
          </a:p>
          <a:p>
            <a:pPr algn="ctr" eaLnBrk="1" hangingPunct="1"/>
            <a:r>
              <a:rPr lang="it-IT" sz="4400" smtClean="0">
                <a:solidFill>
                  <a:srgbClr val="3333FF"/>
                </a:solidFill>
              </a:rPr>
              <a:t>pittura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2268538" cy="4997450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3333FF"/>
                </a:solidFill>
              </a:rPr>
              <a:t>Antonio de Carro</a:t>
            </a:r>
          </a:p>
          <a:p>
            <a:pPr eaLnBrk="1" hangingPunct="1"/>
            <a:r>
              <a:rPr lang="it-IT" smtClean="0">
                <a:solidFill>
                  <a:srgbClr val="3333FF"/>
                </a:solidFill>
              </a:rPr>
              <a:t>Polittico</a:t>
            </a:r>
          </a:p>
          <a:p>
            <a:pPr eaLnBrk="1" hangingPunct="1"/>
            <a:r>
              <a:rPr lang="it-IT" smtClean="0">
                <a:solidFill>
                  <a:srgbClr val="3333FF"/>
                </a:solidFill>
              </a:rPr>
              <a:t>Parigi</a:t>
            </a:r>
          </a:p>
          <a:p>
            <a:pPr eaLnBrk="1" hangingPunct="1"/>
            <a:r>
              <a:rPr lang="it-IT" smtClean="0">
                <a:solidFill>
                  <a:srgbClr val="3333FF"/>
                </a:solidFill>
              </a:rPr>
              <a:t>Louvre</a:t>
            </a:r>
          </a:p>
        </p:txBody>
      </p:sp>
      <p:pic>
        <p:nvPicPr>
          <p:cNvPr id="16388" name="Picture 4" descr="~hpa00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22225"/>
            <a:ext cx="7164387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7412" name="Picture 4" descr="~hpa00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622925"/>
            <a:ext cx="664527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~hpa00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6452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~hpa00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284538"/>
            <a:ext cx="66452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600200"/>
            <a:ext cx="3743325" cy="2981325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FF0000"/>
                </a:solidFill>
              </a:rPr>
              <a:t>Lorenzo Costa</a:t>
            </a:r>
          </a:p>
          <a:p>
            <a:pPr eaLnBrk="1" hangingPunct="1"/>
            <a:r>
              <a:rPr lang="it-IT" smtClean="0">
                <a:solidFill>
                  <a:srgbClr val="3333FF"/>
                </a:solidFill>
              </a:rPr>
              <a:t>Pala Ghedini</a:t>
            </a:r>
          </a:p>
          <a:p>
            <a:pPr eaLnBrk="1" hangingPunct="1"/>
            <a:r>
              <a:rPr lang="it-IT" smtClean="0"/>
              <a:t>Bologna</a:t>
            </a:r>
          </a:p>
          <a:p>
            <a:pPr eaLnBrk="1" hangingPunct="1"/>
            <a:r>
              <a:rPr lang="it-IT" smtClean="0"/>
              <a:t>San Giovanni in Monte</a:t>
            </a:r>
          </a:p>
        </p:txBody>
      </p:sp>
      <p:pic>
        <p:nvPicPr>
          <p:cNvPr id="18436" name="Picture 4" descr="~hpa00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662488"/>
            <a:ext cx="3995738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~hpa000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30638" y="0"/>
            <a:ext cx="5313362" cy="664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9460" name="Picture 4" descr="~hpa00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076825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~hpa000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79963" y="2924175"/>
            <a:ext cx="15557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~hpa000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3988" y="0"/>
            <a:ext cx="26400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64613" cy="706437"/>
          </a:xfrm>
        </p:spPr>
        <p:txBody>
          <a:bodyPr/>
          <a:lstStyle/>
          <a:p>
            <a:pPr eaLnBrk="1" hangingPunct="1"/>
            <a:r>
              <a:rPr lang="it-IT" sz="3200" smtClean="0">
                <a:solidFill>
                  <a:srgbClr val="FF0000"/>
                </a:solidFill>
              </a:rPr>
              <a:t>Andrea Mantegna, Circoncisione, Firenze, Uffizi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2376487" cy="4852988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3333FF"/>
                </a:solidFill>
              </a:rPr>
              <a:t>Linee di fuga</a:t>
            </a:r>
          </a:p>
          <a:p>
            <a:pPr eaLnBrk="1" hangingPunct="1"/>
            <a:r>
              <a:rPr lang="it-IT" smtClean="0">
                <a:solidFill>
                  <a:srgbClr val="3333FF"/>
                </a:solidFill>
              </a:rPr>
              <a:t>Fuoco</a:t>
            </a:r>
          </a:p>
          <a:p>
            <a:pPr eaLnBrk="1" hangingPunct="1"/>
            <a:r>
              <a:rPr lang="it-IT" smtClean="0">
                <a:solidFill>
                  <a:srgbClr val="3333FF"/>
                </a:solidFill>
              </a:rPr>
              <a:t>Linea orizzonte</a:t>
            </a:r>
          </a:p>
        </p:txBody>
      </p:sp>
      <p:pic>
        <p:nvPicPr>
          <p:cNvPr id="20484" name="Picture 4" descr="img2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4438" y="895350"/>
            <a:ext cx="654050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t-IT" sz="4000" smtClean="0">
                <a:solidFill>
                  <a:srgbClr val="3333FF"/>
                </a:solidFill>
              </a:rPr>
              <a:t>generalia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43363" cy="5068888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3333FF"/>
                </a:solidFill>
              </a:rPr>
              <a:t>Artista renano</a:t>
            </a:r>
          </a:p>
          <a:p>
            <a:pPr eaLnBrk="1" hangingPunct="1"/>
            <a:r>
              <a:rPr lang="it-IT" smtClean="0">
                <a:solidFill>
                  <a:srgbClr val="FF0000"/>
                </a:solidFill>
              </a:rPr>
              <a:t>Altare Cardon</a:t>
            </a:r>
          </a:p>
          <a:p>
            <a:pPr eaLnBrk="1" hangingPunct="1"/>
            <a:r>
              <a:rPr lang="it-IT" smtClean="0"/>
              <a:t>Parigi</a:t>
            </a:r>
          </a:p>
          <a:p>
            <a:pPr eaLnBrk="1" hangingPunct="1"/>
            <a:r>
              <a:rPr lang="it-IT" smtClean="0"/>
              <a:t>Louvre</a:t>
            </a:r>
          </a:p>
        </p:txBody>
      </p:sp>
      <p:pic>
        <p:nvPicPr>
          <p:cNvPr id="21508" name="Picture 4" descr="~hpa00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7763" y="0"/>
            <a:ext cx="4186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3816350" cy="5141913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FF0000"/>
                </a:solidFill>
              </a:rPr>
              <a:t>Bibbia</a:t>
            </a:r>
          </a:p>
          <a:p>
            <a:pPr eaLnBrk="1" hangingPunct="1"/>
            <a:r>
              <a:rPr lang="it-IT" smtClean="0">
                <a:solidFill>
                  <a:srgbClr val="3333FF"/>
                </a:solidFill>
              </a:rPr>
              <a:t>Genesi</a:t>
            </a:r>
          </a:p>
          <a:p>
            <a:pPr eaLnBrk="1" hangingPunct="1"/>
            <a:r>
              <a:rPr lang="it-IT" smtClean="0">
                <a:solidFill>
                  <a:srgbClr val="3333FF"/>
                </a:solidFill>
              </a:rPr>
              <a:t>IX sec.</a:t>
            </a:r>
          </a:p>
          <a:p>
            <a:pPr eaLnBrk="1" hangingPunct="1"/>
            <a:endParaRPr lang="it-IT" smtClean="0"/>
          </a:p>
          <a:p>
            <a:pPr eaLnBrk="1" hangingPunct="1"/>
            <a:r>
              <a:rPr lang="it-IT" smtClean="0"/>
              <a:t>Londra</a:t>
            </a:r>
          </a:p>
          <a:p>
            <a:pPr eaLnBrk="1" hangingPunct="1"/>
            <a:r>
              <a:rPr lang="it-IT" smtClean="0"/>
              <a:t>British Library</a:t>
            </a:r>
          </a:p>
        </p:txBody>
      </p:sp>
      <p:pic>
        <p:nvPicPr>
          <p:cNvPr id="22532" name="Picture 4" descr="img9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48125" y="0"/>
            <a:ext cx="5095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2138" y="1600200"/>
            <a:ext cx="2879725" cy="5068888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3333FF"/>
                </a:solidFill>
              </a:rPr>
              <a:t>Domenico Corvi</a:t>
            </a:r>
          </a:p>
          <a:p>
            <a:pPr eaLnBrk="1" hangingPunct="1"/>
            <a:r>
              <a:rPr lang="it-IT" smtClean="0">
                <a:solidFill>
                  <a:srgbClr val="FF0000"/>
                </a:solidFill>
              </a:rPr>
              <a:t>Pala del suffragio</a:t>
            </a:r>
          </a:p>
          <a:p>
            <a:pPr eaLnBrk="1" hangingPunct="1"/>
            <a:r>
              <a:rPr lang="it-IT" smtClean="0"/>
              <a:t>Ancona</a:t>
            </a:r>
          </a:p>
          <a:p>
            <a:pPr eaLnBrk="1" hangingPunct="1"/>
            <a:r>
              <a:rPr lang="it-IT" smtClean="0"/>
              <a:t>Pinacoteca</a:t>
            </a:r>
          </a:p>
        </p:txBody>
      </p:sp>
      <p:pic>
        <p:nvPicPr>
          <p:cNvPr id="23556" name="Picture 4" descr="img9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12875"/>
            <a:ext cx="305752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img95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22975" y="1412875"/>
            <a:ext cx="312102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24580" name="Picture 4" descr="img0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08513" y="404813"/>
            <a:ext cx="4535487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img0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04813"/>
            <a:ext cx="4522788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9036050" cy="692150"/>
          </a:xfrm>
        </p:spPr>
        <p:txBody>
          <a:bodyPr/>
          <a:lstStyle/>
          <a:p>
            <a:pPr eaLnBrk="1" hangingPunct="1"/>
            <a:r>
              <a:rPr lang="it-IT" sz="2000" smtClean="0">
                <a:solidFill>
                  <a:srgbClr val="3333FF"/>
                </a:solidFill>
              </a:rPr>
              <a:t>Missale romanum, Bruxelles, Biblioteca R.</a:t>
            </a:r>
            <a:r>
              <a:rPr lang="it-IT" sz="2000" smtClean="0"/>
              <a:t> // </a:t>
            </a:r>
            <a:r>
              <a:rPr lang="it-IT" sz="2000" smtClean="0">
                <a:solidFill>
                  <a:srgbClr val="FF0000"/>
                </a:solidFill>
              </a:rPr>
              <a:t>Origines, Modena, Estense</a:t>
            </a:r>
            <a:r>
              <a:rPr lang="it-IT" sz="3600" smtClean="0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25604" name="Picture 4" descr="img08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55650"/>
            <a:ext cx="4448175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img08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788988"/>
            <a:ext cx="4202113" cy="606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3455987" cy="4525963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3333FF"/>
                </a:solidFill>
              </a:rPr>
              <a:t>Libro d’ore</a:t>
            </a:r>
          </a:p>
          <a:p>
            <a:pPr eaLnBrk="1" hangingPunct="1"/>
            <a:r>
              <a:rPr lang="it-IT" smtClean="0"/>
              <a:t>Mosca</a:t>
            </a:r>
          </a:p>
          <a:p>
            <a:pPr eaLnBrk="1" hangingPunct="1"/>
            <a:r>
              <a:rPr lang="it-IT" smtClean="0"/>
              <a:t>Biblioteca Lenin</a:t>
            </a:r>
          </a:p>
        </p:txBody>
      </p:sp>
      <p:pic>
        <p:nvPicPr>
          <p:cNvPr id="26628" name="Picture 4" descr="img89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32225" y="0"/>
            <a:ext cx="531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27652" name="Picture 4" descr="img98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15975"/>
            <a:ext cx="9144000" cy="60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28676" name="Picture 4" descr="img65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39688"/>
            <a:ext cx="8748712" cy="681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29700" name="Picture 5" descr="img23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33525"/>
            <a:ext cx="91440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30724" name="Picture 4" descr="schif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9338" y="981075"/>
            <a:ext cx="4284662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schif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732213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87900" y="188913"/>
            <a:ext cx="4356100" cy="1152525"/>
          </a:xfrm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FF0000"/>
                </a:solidFill>
              </a:rPr>
              <a:t>Michelangelo</a:t>
            </a:r>
            <a:r>
              <a:rPr lang="it-IT" sz="2400" smtClean="0"/>
              <a:t/>
            </a:r>
            <a:br>
              <a:rPr lang="it-IT" sz="2400" smtClean="0"/>
            </a:br>
            <a:r>
              <a:rPr lang="it-IT" sz="2400" smtClean="0">
                <a:solidFill>
                  <a:srgbClr val="3333FF"/>
                </a:solidFill>
              </a:rPr>
              <a:t>David</a:t>
            </a:r>
            <a:r>
              <a:rPr lang="it-IT" sz="2400" smtClean="0"/>
              <a:t>, Firenze Accademia</a:t>
            </a:r>
            <a:br>
              <a:rPr lang="it-IT" sz="2400" smtClean="0"/>
            </a:br>
            <a:r>
              <a:rPr lang="it-IT" sz="2400" smtClean="0">
                <a:solidFill>
                  <a:srgbClr val="3333FF"/>
                </a:solidFill>
              </a:rPr>
              <a:t>Autoritratto</a:t>
            </a:r>
            <a:r>
              <a:rPr lang="it-IT" sz="2400" smtClean="0"/>
              <a:t>, Sistina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4100" name="Picture 4" descr="img63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67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img2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27800" y="1412875"/>
            <a:ext cx="26162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266382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mtClean="0">
                <a:solidFill>
                  <a:srgbClr val="FF0000"/>
                </a:solidFill>
              </a:rPr>
              <a:t>Gentile da Fabriano</a:t>
            </a:r>
          </a:p>
          <a:p>
            <a:pPr eaLnBrk="1" hangingPunct="1">
              <a:lnSpc>
                <a:spcPct val="90000"/>
              </a:lnSpc>
            </a:pPr>
            <a:r>
              <a:rPr lang="it-IT" smtClean="0">
                <a:solidFill>
                  <a:srgbClr val="3333FF"/>
                </a:solidFill>
              </a:rPr>
              <a:t>Adorazione dei Magi</a:t>
            </a:r>
          </a:p>
          <a:p>
            <a:pPr eaLnBrk="1" hangingPunct="1">
              <a:lnSpc>
                <a:spcPct val="90000"/>
              </a:lnSpc>
            </a:pPr>
            <a:r>
              <a:rPr lang="it-IT" smtClean="0">
                <a:solidFill>
                  <a:srgbClr val="3333FF"/>
                </a:solidFill>
              </a:rPr>
              <a:t>1423</a:t>
            </a:r>
          </a:p>
          <a:p>
            <a:pPr eaLnBrk="1" hangingPunct="1">
              <a:lnSpc>
                <a:spcPct val="90000"/>
              </a:lnSpc>
            </a:pPr>
            <a:r>
              <a:rPr lang="it-IT" smtClean="0">
                <a:solidFill>
                  <a:srgbClr val="3333FF"/>
                </a:solidFill>
              </a:rPr>
              <a:t>cm. 203x282</a:t>
            </a:r>
          </a:p>
          <a:p>
            <a:pPr eaLnBrk="1" hangingPunct="1">
              <a:lnSpc>
                <a:spcPct val="90000"/>
              </a:lnSpc>
            </a:pPr>
            <a:r>
              <a:rPr lang="it-IT" smtClean="0"/>
              <a:t>Firenze</a:t>
            </a:r>
          </a:p>
          <a:p>
            <a:pPr eaLnBrk="1" hangingPunct="1">
              <a:lnSpc>
                <a:spcPct val="90000"/>
              </a:lnSpc>
            </a:pPr>
            <a:r>
              <a:rPr lang="it-IT" smtClean="0"/>
              <a:t>Uffizi</a:t>
            </a:r>
          </a:p>
        </p:txBody>
      </p:sp>
      <p:pic>
        <p:nvPicPr>
          <p:cNvPr id="31748" name="Picture 4" descr="~hpa00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4650" y="0"/>
            <a:ext cx="6229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32772" name="Picture 4" descr="~hpa00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709988"/>
            <a:ext cx="4500563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~hpa00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808663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~hpa000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716338"/>
            <a:ext cx="457200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33796" name="Picture 4" descr="~hpa00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29088" y="0"/>
            <a:ext cx="50149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~hpa000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997200"/>
            <a:ext cx="252253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~hpa0007 (2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849563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34820" name="Picture 4" descr="~hpa0013 (2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2860675"/>
            <a:ext cx="4211637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~hpa00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751388" cy="40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35844" name="Picture 4" descr="~hpa0011 (2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55988" y="0"/>
            <a:ext cx="56880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~hpa0010 (2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81300"/>
            <a:ext cx="3230563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~hpa00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7800" y="0"/>
            <a:ext cx="203358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36868" name="Picture 4" descr="~hpa00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5250" y="620713"/>
            <a:ext cx="2698750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~hpa000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17538"/>
            <a:ext cx="6300788" cy="624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2663825" cy="4525963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FF0000"/>
                </a:solidFill>
              </a:rPr>
              <a:t>Gentile da Fabriano</a:t>
            </a:r>
          </a:p>
          <a:p>
            <a:pPr eaLnBrk="1" hangingPunct="1"/>
            <a:r>
              <a:rPr lang="it-IT" smtClean="0">
                <a:solidFill>
                  <a:srgbClr val="3333FF"/>
                </a:solidFill>
              </a:rPr>
              <a:t>Adorazione dei Magi</a:t>
            </a:r>
          </a:p>
          <a:p>
            <a:pPr eaLnBrk="1" hangingPunct="1"/>
            <a:r>
              <a:rPr lang="it-IT" smtClean="0">
                <a:solidFill>
                  <a:srgbClr val="3333FF"/>
                </a:solidFill>
              </a:rPr>
              <a:t>1423</a:t>
            </a:r>
          </a:p>
          <a:p>
            <a:pPr eaLnBrk="1" hangingPunct="1"/>
            <a:r>
              <a:rPr lang="it-IT" smtClean="0"/>
              <a:t>Firenze</a:t>
            </a:r>
          </a:p>
          <a:p>
            <a:pPr eaLnBrk="1" hangingPunct="1"/>
            <a:r>
              <a:rPr lang="it-IT" smtClean="0"/>
              <a:t>Uffizi</a:t>
            </a:r>
          </a:p>
        </p:txBody>
      </p:sp>
      <p:pic>
        <p:nvPicPr>
          <p:cNvPr id="37892" name="Picture 4" descr="~hpa00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4650" y="0"/>
            <a:ext cx="6229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38916" name="Picture 4" descr="~hpa0016 (2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8512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~hpa0017 (2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65675" y="0"/>
            <a:ext cx="4378325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~hpa0019 (2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3322638"/>
            <a:ext cx="4356100" cy="353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 descr="~hpa0020 (2)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802063"/>
            <a:ext cx="3924300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39940" name="Picture 4" descr="~hpa003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35513" y="2420938"/>
            <a:ext cx="4408487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~hpa0015 (2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716463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40964" name="Picture 4" descr="~hpa00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35338" y="0"/>
            <a:ext cx="5808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~hpa00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130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8263" y="274638"/>
            <a:ext cx="3887787" cy="2146300"/>
          </a:xfrm>
        </p:spPr>
        <p:txBody>
          <a:bodyPr/>
          <a:lstStyle/>
          <a:p>
            <a:pPr eaLnBrk="1" hangingPunct="1"/>
            <a:r>
              <a:rPr lang="it-IT" sz="3600" smtClean="0">
                <a:solidFill>
                  <a:srgbClr val="3333FF"/>
                </a:solidFill>
              </a:rPr>
              <a:t>Fratelli Riepenhausen</a:t>
            </a:r>
            <a:br>
              <a:rPr lang="it-IT" sz="3600" smtClean="0">
                <a:solidFill>
                  <a:srgbClr val="3333FF"/>
                </a:solidFill>
              </a:rPr>
            </a:br>
            <a:r>
              <a:rPr lang="it-IT" sz="3600" smtClean="0">
                <a:solidFill>
                  <a:srgbClr val="FF0000"/>
                </a:solidFill>
              </a:rPr>
              <a:t>Perugino accoglie Raffaello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60800"/>
            <a:ext cx="4211638" cy="2808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mtClean="0">
                <a:solidFill>
                  <a:srgbClr val="3333FF"/>
                </a:solidFill>
              </a:rPr>
              <a:t>Francesco Benucci</a:t>
            </a:r>
          </a:p>
          <a:p>
            <a:pPr eaLnBrk="1" hangingPunct="1">
              <a:lnSpc>
                <a:spcPct val="90000"/>
              </a:lnSpc>
            </a:pPr>
            <a:r>
              <a:rPr lang="it-IT" smtClean="0">
                <a:solidFill>
                  <a:srgbClr val="FF0000"/>
                </a:solidFill>
              </a:rPr>
              <a:t>Perugino accoglie Raffaello</a:t>
            </a:r>
          </a:p>
          <a:p>
            <a:pPr eaLnBrk="1" hangingPunct="1">
              <a:lnSpc>
                <a:spcPct val="90000"/>
              </a:lnSpc>
            </a:pPr>
            <a:r>
              <a:rPr lang="it-IT" smtClean="0"/>
              <a:t>Perugia</a:t>
            </a:r>
          </a:p>
          <a:p>
            <a:pPr eaLnBrk="1" hangingPunct="1">
              <a:lnSpc>
                <a:spcPct val="90000"/>
              </a:lnSpc>
            </a:pPr>
            <a:r>
              <a:rPr lang="it-IT" smtClean="0"/>
              <a:t>Accademia</a:t>
            </a:r>
          </a:p>
        </p:txBody>
      </p:sp>
      <p:pic>
        <p:nvPicPr>
          <p:cNvPr id="5124" name="Picture 4" descr="img1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148263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img1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3448050"/>
            <a:ext cx="4716462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2881313" cy="993775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3333FF"/>
                </a:solidFill>
              </a:rPr>
              <a:t>predella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41988" name="Picture 4" descr="~hpa00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9538" y="2924175"/>
            <a:ext cx="9253538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43012" name="Picture 4" descr="~hpa00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638" y="908050"/>
            <a:ext cx="4932362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 descr="~hpa00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08050"/>
            <a:ext cx="4230688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~hpa0000 (3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638" y="3327400"/>
            <a:ext cx="4932362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00563" y="274638"/>
            <a:ext cx="4319587" cy="1143000"/>
          </a:xfrm>
        </p:spPr>
        <p:txBody>
          <a:bodyPr/>
          <a:lstStyle/>
          <a:p>
            <a:pPr eaLnBrk="1" hangingPunct="1"/>
            <a:r>
              <a:rPr lang="it-IT" sz="4000" smtClean="0">
                <a:solidFill>
                  <a:srgbClr val="3333FF"/>
                </a:solidFill>
              </a:rPr>
              <a:t>Giuseppe Borsato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2781300"/>
            <a:ext cx="3600450" cy="1223963"/>
          </a:xfrm>
        </p:spPr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6148" name="Picture 4" descr="img5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98913"/>
            <a:ext cx="3635375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img83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838" y="2798763"/>
            <a:ext cx="5364162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can23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140200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7172" name="Picture 4" descr="Borsato dett 0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2138" y="0"/>
            <a:ext cx="6011862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Borsato dett 0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00438"/>
            <a:ext cx="22320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Borsato dett 0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22780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Borsato dett 00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463" y="3917950"/>
            <a:ext cx="4427537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Borsato dett 0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11413" y="3860800"/>
            <a:ext cx="199072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3851275" cy="4525963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3333FF"/>
                </a:solidFill>
              </a:rPr>
              <a:t>Raffaello</a:t>
            </a:r>
          </a:p>
          <a:p>
            <a:pPr eaLnBrk="1" hangingPunct="1"/>
            <a:r>
              <a:rPr lang="it-IT" smtClean="0">
                <a:solidFill>
                  <a:srgbClr val="3333FF"/>
                </a:solidFill>
              </a:rPr>
              <a:t>Sacra Famiglia</a:t>
            </a:r>
          </a:p>
          <a:p>
            <a:pPr eaLnBrk="1" hangingPunct="1"/>
            <a:r>
              <a:rPr lang="it-IT" smtClean="0">
                <a:solidFill>
                  <a:srgbClr val="3333FF"/>
                </a:solidFill>
              </a:rPr>
              <a:t>San Pietroburgo</a:t>
            </a:r>
          </a:p>
          <a:p>
            <a:pPr eaLnBrk="1" hangingPunct="1"/>
            <a:r>
              <a:rPr lang="it-IT" smtClean="0">
                <a:solidFill>
                  <a:srgbClr val="3333FF"/>
                </a:solidFill>
              </a:rPr>
              <a:t>Ermitage</a:t>
            </a:r>
          </a:p>
        </p:txBody>
      </p:sp>
      <p:pic>
        <p:nvPicPr>
          <p:cNvPr id="8196" name="Picture 5" descr="img84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62388" y="0"/>
            <a:ext cx="5281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2484438" cy="1143000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FF0000"/>
                </a:solidFill>
              </a:rPr>
              <a:t>GRAZIA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2411413" cy="4525963"/>
          </a:xfrm>
        </p:spPr>
        <p:txBody>
          <a:bodyPr/>
          <a:lstStyle/>
          <a:p>
            <a:pPr eaLnBrk="1" hangingPunct="1"/>
            <a:r>
              <a:rPr lang="it-IT" sz="2400" smtClean="0">
                <a:solidFill>
                  <a:srgbClr val="3333FF"/>
                </a:solidFill>
              </a:rPr>
              <a:t>Raffaello</a:t>
            </a:r>
          </a:p>
          <a:p>
            <a:pPr eaLnBrk="1" hangingPunct="1"/>
            <a:r>
              <a:rPr lang="it-IT" sz="2400" smtClean="0">
                <a:solidFill>
                  <a:srgbClr val="3333FF"/>
                </a:solidFill>
              </a:rPr>
              <a:t>Deposizione</a:t>
            </a:r>
          </a:p>
          <a:p>
            <a:pPr eaLnBrk="1" hangingPunct="1"/>
            <a:r>
              <a:rPr lang="it-IT" sz="2400" smtClean="0">
                <a:solidFill>
                  <a:srgbClr val="3333FF"/>
                </a:solidFill>
              </a:rPr>
              <a:t>Roma</a:t>
            </a:r>
          </a:p>
          <a:p>
            <a:pPr eaLnBrk="1" hangingPunct="1"/>
            <a:r>
              <a:rPr lang="it-IT" sz="2400" smtClean="0">
                <a:solidFill>
                  <a:srgbClr val="3333FF"/>
                </a:solidFill>
              </a:rPr>
              <a:t>Galleria Borghese</a:t>
            </a:r>
          </a:p>
        </p:txBody>
      </p:sp>
      <p:pic>
        <p:nvPicPr>
          <p:cNvPr id="9220" name="Picture 4" descr="istanbul 2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52688" y="0"/>
            <a:ext cx="6691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2195513" cy="504825"/>
          </a:xfrm>
        </p:spPr>
        <p:txBody>
          <a:bodyPr/>
          <a:lstStyle/>
          <a:p>
            <a:pPr eaLnBrk="1" hangingPunct="1"/>
            <a:r>
              <a:rPr lang="it-IT" sz="4000" smtClean="0">
                <a:solidFill>
                  <a:srgbClr val="FF0000"/>
                </a:solidFill>
              </a:rPr>
              <a:t>Bellori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0244" name="Picture 4" descr="~hpa00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00075"/>
            <a:ext cx="9144000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157</Words>
  <Application>Microsoft Office PowerPoint</Application>
  <PresentationFormat>Presentazione su schermo (4:3)</PresentationFormat>
  <Paragraphs>73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2" baseType="lpstr">
      <vt:lpstr>Struttura predefinita</vt:lpstr>
      <vt:lpstr>Storia dell’arte moderna  I parte</vt:lpstr>
      <vt:lpstr>Diapositiva 2</vt:lpstr>
      <vt:lpstr>Michelangelo David, Firenze Accademia Autoritratto, Sistina</vt:lpstr>
      <vt:lpstr>Fratelli Riepenhausen Perugino accoglie Raffaello</vt:lpstr>
      <vt:lpstr>Giuseppe Borsato</vt:lpstr>
      <vt:lpstr>Diapositiva 6</vt:lpstr>
      <vt:lpstr>Diapositiva 7</vt:lpstr>
      <vt:lpstr>GRAZIA</vt:lpstr>
      <vt:lpstr>Bellori</vt:lpstr>
      <vt:lpstr> Chardin Antonio Cioci</vt:lpstr>
      <vt:lpstr>Lucio Fontana</vt:lpstr>
      <vt:lpstr>Pablo Picasso / Donna che piange 1957 / Donna col carciofo 1962</vt:lpstr>
      <vt:lpstr>Piet Mondrian / Composizione 1921 / Losanga 1919</vt:lpstr>
      <vt:lpstr>Diapositiva 14</vt:lpstr>
      <vt:lpstr>Diapositiva 15</vt:lpstr>
      <vt:lpstr>Diapositiva 16</vt:lpstr>
      <vt:lpstr>Diapositiva 17</vt:lpstr>
      <vt:lpstr>Diapositiva 18</vt:lpstr>
      <vt:lpstr>Andrea Mantegna, Circoncisione, Firenze, Uffizi</vt:lpstr>
      <vt:lpstr>Diapositiva 20</vt:lpstr>
      <vt:lpstr>Diapositiva 21</vt:lpstr>
      <vt:lpstr>Diapositiva 22</vt:lpstr>
      <vt:lpstr>Diapositiva 23</vt:lpstr>
      <vt:lpstr>Missale romanum, Bruxelles, Biblioteca R. // Origines, Modena, Estense 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predella</vt:lpstr>
      <vt:lpstr>Diapositiva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Storia dell’arte moderna</dc:title>
  <dc:creator>Varese</dc:creator>
  <cp:lastModifiedBy>Paola Rizzati</cp:lastModifiedBy>
  <cp:revision>262</cp:revision>
  <dcterms:created xsi:type="dcterms:W3CDTF">2012-02-08T20:44:09Z</dcterms:created>
  <dcterms:modified xsi:type="dcterms:W3CDTF">2012-07-25T06:20:17Z</dcterms:modified>
</cp:coreProperties>
</file>