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40"/>
  </p:notesMasterIdLst>
  <p:handoutMasterIdLst>
    <p:handoutMasterId r:id="rId41"/>
  </p:handoutMasterIdLst>
  <p:sldIdLst>
    <p:sldId id="462" r:id="rId2"/>
    <p:sldId id="427" r:id="rId3"/>
    <p:sldId id="476" r:id="rId4"/>
    <p:sldId id="477" r:id="rId5"/>
    <p:sldId id="503" r:id="rId6"/>
    <p:sldId id="464" r:id="rId7"/>
    <p:sldId id="472" r:id="rId8"/>
    <p:sldId id="466" r:id="rId9"/>
    <p:sldId id="467" r:id="rId10"/>
    <p:sldId id="473" r:id="rId11"/>
    <p:sldId id="475" r:id="rId12"/>
    <p:sldId id="468" r:id="rId13"/>
    <p:sldId id="469" r:id="rId14"/>
    <p:sldId id="470" r:id="rId15"/>
    <p:sldId id="478" r:id="rId16"/>
    <p:sldId id="511" r:id="rId17"/>
    <p:sldId id="489" r:id="rId18"/>
    <p:sldId id="501" r:id="rId19"/>
    <p:sldId id="479" r:id="rId20"/>
    <p:sldId id="506" r:id="rId21"/>
    <p:sldId id="505" r:id="rId22"/>
    <p:sldId id="493" r:id="rId23"/>
    <p:sldId id="509" r:id="rId24"/>
    <p:sldId id="495" r:id="rId25"/>
    <p:sldId id="494" r:id="rId26"/>
    <p:sldId id="500" r:id="rId27"/>
    <p:sldId id="498" r:id="rId28"/>
    <p:sldId id="507" r:id="rId29"/>
    <p:sldId id="508" r:id="rId30"/>
    <p:sldId id="490" r:id="rId31"/>
    <p:sldId id="499" r:id="rId32"/>
    <p:sldId id="480" r:id="rId33"/>
    <p:sldId id="482" r:id="rId34"/>
    <p:sldId id="483" r:id="rId35"/>
    <p:sldId id="484" r:id="rId36"/>
    <p:sldId id="485" r:id="rId37"/>
    <p:sldId id="486" r:id="rId38"/>
    <p:sldId id="481" r:id="rId39"/>
  </p:sldIdLst>
  <p:sldSz cx="9144000" cy="6858000" type="screen4x3"/>
  <p:notesSz cx="6908800" cy="10047288"/>
  <p:defaultTextStyle>
    <a:defPPr>
      <a:defRPr lang="en-GB"/>
    </a:defPPr>
    <a:lvl1pPr algn="ctr" rtl="0" fontAlgn="base">
      <a:spcBef>
        <a:spcPct val="0"/>
      </a:spcBef>
      <a:spcAft>
        <a:spcPct val="0"/>
      </a:spcAft>
      <a:defRPr sz="4400" kern="1200">
        <a:solidFill>
          <a:schemeClr val="bg2"/>
        </a:solidFill>
        <a:effectLst>
          <a:outerShdw blurRad="38100" dist="38100" dir="2700000" algn="tl">
            <a:srgbClr val="000000">
              <a:alpha val="43137"/>
            </a:srgbClr>
          </a:outerShdw>
        </a:effectLst>
        <a:latin typeface="Comic Sans MS" pitchFamily="66" charset="0"/>
        <a:ea typeface="+mn-ea"/>
        <a:cs typeface="+mn-cs"/>
      </a:defRPr>
    </a:lvl1pPr>
    <a:lvl2pPr marL="457200" algn="ctr" rtl="0" fontAlgn="base">
      <a:spcBef>
        <a:spcPct val="0"/>
      </a:spcBef>
      <a:spcAft>
        <a:spcPct val="0"/>
      </a:spcAft>
      <a:defRPr sz="4400" kern="1200">
        <a:solidFill>
          <a:schemeClr val="bg2"/>
        </a:solidFill>
        <a:effectLst>
          <a:outerShdw blurRad="38100" dist="38100" dir="2700000" algn="tl">
            <a:srgbClr val="000000">
              <a:alpha val="43137"/>
            </a:srgbClr>
          </a:outerShdw>
        </a:effectLst>
        <a:latin typeface="Comic Sans MS" pitchFamily="66" charset="0"/>
        <a:ea typeface="+mn-ea"/>
        <a:cs typeface="+mn-cs"/>
      </a:defRPr>
    </a:lvl2pPr>
    <a:lvl3pPr marL="914400" algn="ctr" rtl="0" fontAlgn="base">
      <a:spcBef>
        <a:spcPct val="0"/>
      </a:spcBef>
      <a:spcAft>
        <a:spcPct val="0"/>
      </a:spcAft>
      <a:defRPr sz="4400" kern="1200">
        <a:solidFill>
          <a:schemeClr val="bg2"/>
        </a:solidFill>
        <a:effectLst>
          <a:outerShdw blurRad="38100" dist="38100" dir="2700000" algn="tl">
            <a:srgbClr val="000000">
              <a:alpha val="43137"/>
            </a:srgbClr>
          </a:outerShdw>
        </a:effectLst>
        <a:latin typeface="Comic Sans MS" pitchFamily="66" charset="0"/>
        <a:ea typeface="+mn-ea"/>
        <a:cs typeface="+mn-cs"/>
      </a:defRPr>
    </a:lvl3pPr>
    <a:lvl4pPr marL="1371600" algn="ctr" rtl="0" fontAlgn="base">
      <a:spcBef>
        <a:spcPct val="0"/>
      </a:spcBef>
      <a:spcAft>
        <a:spcPct val="0"/>
      </a:spcAft>
      <a:defRPr sz="4400" kern="1200">
        <a:solidFill>
          <a:schemeClr val="bg2"/>
        </a:solidFill>
        <a:effectLst>
          <a:outerShdw blurRad="38100" dist="38100" dir="2700000" algn="tl">
            <a:srgbClr val="000000">
              <a:alpha val="43137"/>
            </a:srgbClr>
          </a:outerShdw>
        </a:effectLst>
        <a:latin typeface="Comic Sans MS" pitchFamily="66" charset="0"/>
        <a:ea typeface="+mn-ea"/>
        <a:cs typeface="+mn-cs"/>
      </a:defRPr>
    </a:lvl4pPr>
    <a:lvl5pPr marL="1828800" algn="ctr" rtl="0" fontAlgn="base">
      <a:spcBef>
        <a:spcPct val="0"/>
      </a:spcBef>
      <a:spcAft>
        <a:spcPct val="0"/>
      </a:spcAft>
      <a:defRPr sz="4400" kern="1200">
        <a:solidFill>
          <a:schemeClr val="bg2"/>
        </a:solidFill>
        <a:effectLst>
          <a:outerShdw blurRad="38100" dist="38100" dir="2700000" algn="tl">
            <a:srgbClr val="000000">
              <a:alpha val="43137"/>
            </a:srgbClr>
          </a:outerShdw>
        </a:effectLst>
        <a:latin typeface="Comic Sans MS" pitchFamily="66" charset="0"/>
        <a:ea typeface="+mn-ea"/>
        <a:cs typeface="+mn-cs"/>
      </a:defRPr>
    </a:lvl5pPr>
    <a:lvl6pPr marL="2286000" algn="l" defTabSz="914400" rtl="0" eaLnBrk="1" latinLnBrk="0" hangingPunct="1">
      <a:defRPr sz="4400" kern="1200">
        <a:solidFill>
          <a:schemeClr val="bg2"/>
        </a:solidFill>
        <a:effectLst>
          <a:outerShdw blurRad="38100" dist="38100" dir="2700000" algn="tl">
            <a:srgbClr val="000000">
              <a:alpha val="43137"/>
            </a:srgbClr>
          </a:outerShdw>
        </a:effectLst>
        <a:latin typeface="Comic Sans MS" pitchFamily="66" charset="0"/>
        <a:ea typeface="+mn-ea"/>
        <a:cs typeface="+mn-cs"/>
      </a:defRPr>
    </a:lvl6pPr>
    <a:lvl7pPr marL="2743200" algn="l" defTabSz="914400" rtl="0" eaLnBrk="1" latinLnBrk="0" hangingPunct="1">
      <a:defRPr sz="4400" kern="1200">
        <a:solidFill>
          <a:schemeClr val="bg2"/>
        </a:solidFill>
        <a:effectLst>
          <a:outerShdw blurRad="38100" dist="38100" dir="2700000" algn="tl">
            <a:srgbClr val="000000">
              <a:alpha val="43137"/>
            </a:srgbClr>
          </a:outerShdw>
        </a:effectLst>
        <a:latin typeface="Comic Sans MS" pitchFamily="66" charset="0"/>
        <a:ea typeface="+mn-ea"/>
        <a:cs typeface="+mn-cs"/>
      </a:defRPr>
    </a:lvl7pPr>
    <a:lvl8pPr marL="3200400" algn="l" defTabSz="914400" rtl="0" eaLnBrk="1" latinLnBrk="0" hangingPunct="1">
      <a:defRPr sz="4400" kern="1200">
        <a:solidFill>
          <a:schemeClr val="bg2"/>
        </a:solidFill>
        <a:effectLst>
          <a:outerShdw blurRad="38100" dist="38100" dir="2700000" algn="tl">
            <a:srgbClr val="000000">
              <a:alpha val="43137"/>
            </a:srgbClr>
          </a:outerShdw>
        </a:effectLst>
        <a:latin typeface="Comic Sans MS" pitchFamily="66" charset="0"/>
        <a:ea typeface="+mn-ea"/>
        <a:cs typeface="+mn-cs"/>
      </a:defRPr>
    </a:lvl8pPr>
    <a:lvl9pPr marL="3657600" algn="l" defTabSz="914400" rtl="0" eaLnBrk="1" latinLnBrk="0" hangingPunct="1">
      <a:defRPr sz="4400" kern="1200">
        <a:solidFill>
          <a:schemeClr val="bg2"/>
        </a:solidFill>
        <a:effectLst>
          <a:outerShdw blurRad="38100" dist="38100" dir="2700000" algn="tl">
            <a:srgbClr val="000000">
              <a:alpha val="43137"/>
            </a:srgbClr>
          </a:outerShdw>
        </a:effectLst>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00"/>
    <a:srgbClr val="545454"/>
    <a:srgbClr val="00FFFF"/>
    <a:srgbClr val="FFFF00"/>
    <a:srgbClr val="0099FF"/>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8355" autoAdjust="0"/>
  </p:normalViewPr>
  <p:slideViewPr>
    <p:cSldViewPr>
      <p:cViewPr varScale="1">
        <p:scale>
          <a:sx n="117" d="100"/>
          <a:sy n="117" d="100"/>
        </p:scale>
        <p:origin x="-14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90"/>
    </p:cViewPr>
  </p:sorterViewPr>
  <p:notesViewPr>
    <p:cSldViewPr>
      <p:cViewPr varScale="1">
        <p:scale>
          <a:sx n="55" d="100"/>
          <a:sy n="55" d="100"/>
        </p:scale>
        <p:origin x="-1872" y="-84"/>
      </p:cViewPr>
      <p:guideLst>
        <p:guide orient="horz" pos="3164"/>
        <p:guide pos="217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28575"/>
            <a:ext cx="299243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04" tIns="0" rIns="18204" bIns="0" numCol="1" anchor="t" anchorCtr="0" compatLnSpc="1">
            <a:prstTxWarp prst="textNoShape">
              <a:avLst/>
            </a:prstTxWarp>
          </a:bodyPr>
          <a:lstStyle>
            <a:lvl1pPr algn="l" defTabSz="881063" eaLnBrk="0" hangingPunct="0">
              <a:defRPr sz="1100" i="1">
                <a:solidFill>
                  <a:srgbClr val="000080"/>
                </a:solidFill>
                <a:effectLst/>
                <a:latin typeface="Times New Roman" pitchFamily="18" charset="0"/>
              </a:defRPr>
            </a:lvl1pPr>
          </a:lstStyle>
          <a:p>
            <a:endParaRPr lang="en-GB" altLang="it-IT"/>
          </a:p>
        </p:txBody>
      </p:sp>
      <p:sp>
        <p:nvSpPr>
          <p:cNvPr id="4099" name="Rectangle 3"/>
          <p:cNvSpPr>
            <a:spLocks noGrp="1" noChangeArrowheads="1"/>
          </p:cNvSpPr>
          <p:nvPr>
            <p:ph type="dt" sz="quarter" idx="1"/>
          </p:nvPr>
        </p:nvSpPr>
        <p:spPr bwMode="auto">
          <a:xfrm>
            <a:off x="3916363" y="28575"/>
            <a:ext cx="299243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04" tIns="0" rIns="18204" bIns="0" numCol="1" anchor="t" anchorCtr="0" compatLnSpc="1">
            <a:prstTxWarp prst="textNoShape">
              <a:avLst/>
            </a:prstTxWarp>
          </a:bodyPr>
          <a:lstStyle>
            <a:lvl1pPr algn="r" defTabSz="881063" eaLnBrk="0" hangingPunct="0">
              <a:defRPr sz="1100" i="1">
                <a:solidFill>
                  <a:srgbClr val="000080"/>
                </a:solidFill>
                <a:effectLst/>
                <a:latin typeface="Times New Roman" pitchFamily="18" charset="0"/>
              </a:defRPr>
            </a:lvl1pPr>
          </a:lstStyle>
          <a:p>
            <a:endParaRPr lang="en-GB" altLang="it-IT"/>
          </a:p>
        </p:txBody>
      </p:sp>
      <p:sp>
        <p:nvSpPr>
          <p:cNvPr id="4100" name="Rectangle 4"/>
          <p:cNvSpPr>
            <a:spLocks noGrp="1" noChangeArrowheads="1"/>
          </p:cNvSpPr>
          <p:nvPr>
            <p:ph type="ftr" sz="quarter" idx="2"/>
          </p:nvPr>
        </p:nvSpPr>
        <p:spPr bwMode="auto">
          <a:xfrm>
            <a:off x="0" y="9544050"/>
            <a:ext cx="299243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04" tIns="0" rIns="18204" bIns="0" numCol="1" anchor="b" anchorCtr="0" compatLnSpc="1">
            <a:prstTxWarp prst="textNoShape">
              <a:avLst/>
            </a:prstTxWarp>
          </a:bodyPr>
          <a:lstStyle>
            <a:lvl1pPr algn="l" defTabSz="881063" eaLnBrk="0" hangingPunct="0">
              <a:defRPr sz="1100" i="1">
                <a:solidFill>
                  <a:srgbClr val="000080"/>
                </a:solidFill>
                <a:effectLst/>
                <a:latin typeface="Times New Roman" pitchFamily="18" charset="0"/>
              </a:defRPr>
            </a:lvl1pPr>
          </a:lstStyle>
          <a:p>
            <a:endParaRPr lang="en-GB" altLang="it-IT"/>
          </a:p>
        </p:txBody>
      </p:sp>
      <p:sp>
        <p:nvSpPr>
          <p:cNvPr id="4101" name="Rectangle 5"/>
          <p:cNvSpPr>
            <a:spLocks noGrp="1" noChangeArrowheads="1"/>
          </p:cNvSpPr>
          <p:nvPr>
            <p:ph type="sldNum" sz="quarter" idx="3"/>
          </p:nvPr>
        </p:nvSpPr>
        <p:spPr bwMode="auto">
          <a:xfrm>
            <a:off x="3916363" y="9544050"/>
            <a:ext cx="299243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04" tIns="0" rIns="18204" bIns="0" numCol="1" anchor="b" anchorCtr="0" compatLnSpc="1">
            <a:prstTxWarp prst="textNoShape">
              <a:avLst/>
            </a:prstTxWarp>
          </a:bodyPr>
          <a:lstStyle>
            <a:lvl1pPr algn="r" defTabSz="881063" eaLnBrk="0" hangingPunct="0">
              <a:defRPr sz="1100" i="1">
                <a:solidFill>
                  <a:srgbClr val="000080"/>
                </a:solidFill>
                <a:effectLst/>
                <a:latin typeface="Times New Roman" pitchFamily="18" charset="0"/>
              </a:defRPr>
            </a:lvl1pPr>
          </a:lstStyle>
          <a:p>
            <a:fld id="{841902FC-4CDC-4ED8-944C-18103C4CE42E}" type="slidenum">
              <a:rPr lang="en-GB" altLang="it-IT"/>
              <a:pPr/>
              <a:t>‹N›</a:t>
            </a:fld>
            <a:endParaRPr lang="en-GB" altLang="it-IT"/>
          </a:p>
        </p:txBody>
      </p:sp>
    </p:spTree>
    <p:extLst>
      <p:ext uri="{BB962C8B-B14F-4D97-AF65-F5344CB8AC3E}">
        <p14:creationId xmlns:p14="http://schemas.microsoft.com/office/powerpoint/2010/main" val="1409599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28575"/>
            <a:ext cx="299243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04" tIns="0" rIns="18204" bIns="0" numCol="1" anchor="t" anchorCtr="0" compatLnSpc="1">
            <a:prstTxWarp prst="textNoShape">
              <a:avLst/>
            </a:prstTxWarp>
          </a:bodyPr>
          <a:lstStyle>
            <a:lvl1pPr algn="l" defTabSz="881063" eaLnBrk="0" hangingPunct="0">
              <a:defRPr sz="1100" i="1">
                <a:solidFill>
                  <a:srgbClr val="000080"/>
                </a:solidFill>
                <a:effectLst/>
                <a:latin typeface="Times New Roman" pitchFamily="18" charset="0"/>
              </a:defRPr>
            </a:lvl1pPr>
          </a:lstStyle>
          <a:p>
            <a:endParaRPr lang="en-GB" altLang="it-IT"/>
          </a:p>
        </p:txBody>
      </p:sp>
      <p:sp>
        <p:nvSpPr>
          <p:cNvPr id="2051" name="Rectangle 3"/>
          <p:cNvSpPr>
            <a:spLocks noGrp="1" noChangeArrowheads="1"/>
          </p:cNvSpPr>
          <p:nvPr>
            <p:ph type="dt" idx="1"/>
          </p:nvPr>
        </p:nvSpPr>
        <p:spPr bwMode="auto">
          <a:xfrm>
            <a:off x="3916363" y="28575"/>
            <a:ext cx="299243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04" tIns="0" rIns="18204" bIns="0" numCol="1" anchor="t" anchorCtr="0" compatLnSpc="1">
            <a:prstTxWarp prst="textNoShape">
              <a:avLst/>
            </a:prstTxWarp>
          </a:bodyPr>
          <a:lstStyle>
            <a:lvl1pPr algn="r" defTabSz="881063" eaLnBrk="0" hangingPunct="0">
              <a:defRPr sz="1100" i="1">
                <a:solidFill>
                  <a:srgbClr val="000080"/>
                </a:solidFill>
                <a:effectLst/>
                <a:latin typeface="Times New Roman" pitchFamily="18" charset="0"/>
              </a:defRPr>
            </a:lvl1pPr>
          </a:lstStyle>
          <a:p>
            <a:endParaRPr lang="en-GB" altLang="it-IT"/>
          </a:p>
        </p:txBody>
      </p:sp>
      <p:sp>
        <p:nvSpPr>
          <p:cNvPr id="2052" name="Rectangle 4"/>
          <p:cNvSpPr>
            <a:spLocks noChangeArrowheads="1" noTextEdit="1"/>
          </p:cNvSpPr>
          <p:nvPr>
            <p:ph type="sldImg" idx="2"/>
          </p:nvPr>
        </p:nvSpPr>
        <p:spPr bwMode="auto">
          <a:xfrm>
            <a:off x="933450" y="754063"/>
            <a:ext cx="5051425" cy="37877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9163" y="4784725"/>
            <a:ext cx="5070475"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2" tIns="44683" rIns="91022" bIns="44683" numCol="1" anchor="t" anchorCtr="0" compatLnSpc="1">
            <a:prstTxWarp prst="textNoShape">
              <a:avLst/>
            </a:prstTxWarp>
          </a:bodyPr>
          <a:lstStyle/>
          <a:p>
            <a:pPr lvl="0"/>
            <a:r>
              <a:rPr lang="en-GB" altLang="it-IT" smtClean="0"/>
              <a:t>Click to edit Master text styles</a:t>
            </a:r>
          </a:p>
          <a:p>
            <a:pPr lvl="0"/>
            <a:r>
              <a:rPr lang="en-GB" altLang="it-IT" smtClean="0"/>
              <a:t>Second level</a:t>
            </a:r>
          </a:p>
          <a:p>
            <a:pPr lvl="0"/>
            <a:r>
              <a:rPr lang="en-GB" altLang="it-IT" smtClean="0"/>
              <a:t>Third level</a:t>
            </a:r>
          </a:p>
          <a:p>
            <a:pPr lvl="0"/>
            <a:r>
              <a:rPr lang="en-GB" altLang="it-IT" smtClean="0"/>
              <a:t>Fourth level</a:t>
            </a:r>
          </a:p>
          <a:p>
            <a:pPr lvl="0"/>
            <a:r>
              <a:rPr lang="en-GB" altLang="it-IT" smtClean="0"/>
              <a:t>Fifth level</a:t>
            </a:r>
          </a:p>
        </p:txBody>
      </p:sp>
      <p:sp>
        <p:nvSpPr>
          <p:cNvPr id="2054" name="Rectangle 6"/>
          <p:cNvSpPr>
            <a:spLocks noGrp="1" noChangeArrowheads="1"/>
          </p:cNvSpPr>
          <p:nvPr>
            <p:ph type="ftr" sz="quarter" idx="4"/>
          </p:nvPr>
        </p:nvSpPr>
        <p:spPr bwMode="auto">
          <a:xfrm>
            <a:off x="0" y="9544050"/>
            <a:ext cx="299243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04" tIns="0" rIns="18204" bIns="0" numCol="1" anchor="b" anchorCtr="0" compatLnSpc="1">
            <a:prstTxWarp prst="textNoShape">
              <a:avLst/>
            </a:prstTxWarp>
          </a:bodyPr>
          <a:lstStyle>
            <a:lvl1pPr algn="l" defTabSz="881063" eaLnBrk="0" hangingPunct="0">
              <a:defRPr sz="1100" i="1">
                <a:solidFill>
                  <a:srgbClr val="000080"/>
                </a:solidFill>
                <a:effectLst/>
                <a:latin typeface="Times New Roman" pitchFamily="18" charset="0"/>
              </a:defRPr>
            </a:lvl1pPr>
          </a:lstStyle>
          <a:p>
            <a:endParaRPr lang="en-GB" altLang="it-IT"/>
          </a:p>
        </p:txBody>
      </p:sp>
      <p:sp>
        <p:nvSpPr>
          <p:cNvPr id="2055" name="Rectangle 7"/>
          <p:cNvSpPr>
            <a:spLocks noGrp="1" noChangeArrowheads="1"/>
          </p:cNvSpPr>
          <p:nvPr>
            <p:ph type="sldNum" sz="quarter" idx="5"/>
          </p:nvPr>
        </p:nvSpPr>
        <p:spPr bwMode="auto">
          <a:xfrm>
            <a:off x="3916363" y="9544050"/>
            <a:ext cx="299243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04" tIns="0" rIns="18204" bIns="0" numCol="1" anchor="b" anchorCtr="0" compatLnSpc="1">
            <a:prstTxWarp prst="textNoShape">
              <a:avLst/>
            </a:prstTxWarp>
          </a:bodyPr>
          <a:lstStyle>
            <a:lvl1pPr algn="r" defTabSz="881063" eaLnBrk="0" hangingPunct="0">
              <a:defRPr sz="1100" i="1">
                <a:solidFill>
                  <a:srgbClr val="000080"/>
                </a:solidFill>
                <a:effectLst/>
                <a:latin typeface="Times New Roman" pitchFamily="18" charset="0"/>
              </a:defRPr>
            </a:lvl1pPr>
          </a:lstStyle>
          <a:p>
            <a:fld id="{581EBE06-6249-46DF-B86F-ED27D45FD1FC}" type="slidenum">
              <a:rPr lang="en-GB" altLang="it-IT"/>
              <a:pPr/>
              <a:t>‹N›</a:t>
            </a:fld>
            <a:endParaRPr lang="en-GB" altLang="it-IT"/>
          </a:p>
        </p:txBody>
      </p:sp>
    </p:spTree>
    <p:extLst>
      <p:ext uri="{BB962C8B-B14F-4D97-AF65-F5344CB8AC3E}">
        <p14:creationId xmlns:p14="http://schemas.microsoft.com/office/powerpoint/2010/main" val="2442784502"/>
      </p:ext>
    </p:extLst>
  </p:cSld>
  <p:clrMap bg1="lt1" tx1="dk1" bg2="lt2" tx2="dk2" accent1="accent1" accent2="accent2" accent3="accent3" accent4="accent4" accent5="accent5" accent6="accent6" hlink="hlink" folHlink="folHlink"/>
  <p:notesStyle>
    <a:lvl1pPr algn="l" defTabSz="865188"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44500" algn="l" defTabSz="865188"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890588" algn="l" defTabSz="865188"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35088" algn="l" defTabSz="865188"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781175" algn="l" defTabSz="865188"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87426" name="Rectangle 2"/>
          <p:cNvSpPr>
            <a:spLocks noGrp="1" noChangeArrowheads="1"/>
          </p:cNvSpPr>
          <p:nvPr>
            <p:ph type="ctrTitle"/>
          </p:nvPr>
        </p:nvSpPr>
        <p:spPr>
          <a:xfrm>
            <a:off x="1719263" y="150813"/>
            <a:ext cx="7132637" cy="784225"/>
          </a:xfrm>
        </p:spPr>
        <p:txBody>
          <a:bodyPr/>
          <a:lstStyle>
            <a:lvl1pPr>
              <a:defRPr/>
            </a:lvl1pPr>
          </a:lstStyle>
          <a:p>
            <a:pPr lvl="0"/>
            <a:r>
              <a:rPr lang="it-IT" altLang="it-IT" noProof="0" smtClean="0"/>
              <a:t>Fare clic per modificare lo stile del titolo</a:t>
            </a:r>
          </a:p>
        </p:txBody>
      </p:sp>
      <p:sp>
        <p:nvSpPr>
          <p:cNvPr id="487427" name="Rectangle 3"/>
          <p:cNvSpPr>
            <a:spLocks noGrp="1" noChangeArrowheads="1"/>
          </p:cNvSpPr>
          <p:nvPr>
            <p:ph type="subTitle" idx="1"/>
          </p:nvPr>
        </p:nvSpPr>
        <p:spPr>
          <a:xfrm>
            <a:off x="1719263" y="1520825"/>
            <a:ext cx="7132637" cy="1720850"/>
          </a:xfrm>
        </p:spPr>
        <p:txBody>
          <a:bodyPr/>
          <a:lstStyle>
            <a:lvl1pPr marL="0" indent="0" algn="ctr">
              <a:buFontTx/>
              <a:buNone/>
              <a:defRPr/>
            </a:lvl1pPr>
          </a:lstStyle>
          <a:p>
            <a:pPr lvl="0"/>
            <a:r>
              <a:rPr lang="it-IT" altLang="it-IT" noProof="0" smtClean="0"/>
              <a:t>Fare clic per modificare lo stile del sottotitolo dello schema</a:t>
            </a:r>
          </a:p>
        </p:txBody>
      </p:sp>
      <p:pic>
        <p:nvPicPr>
          <p:cNvPr id="4874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0"/>
            <a:ext cx="14859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54291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81775" y="150813"/>
            <a:ext cx="2008188" cy="47117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57213" y="150813"/>
            <a:ext cx="5872162" cy="47117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64509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59757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139432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57213" y="1946275"/>
            <a:ext cx="3940175" cy="2916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9788" y="1946275"/>
            <a:ext cx="3940175" cy="2916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19717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57285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40136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39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16077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76045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bwMode="auto">
          <a:xfrm>
            <a:off x="557213" y="150813"/>
            <a:ext cx="803275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altLang="it-IT" smtClean="0"/>
              <a:t>Click to edit Master title style</a:t>
            </a:r>
          </a:p>
        </p:txBody>
      </p:sp>
      <p:sp>
        <p:nvSpPr>
          <p:cNvPr id="486403" name="Rectangle 3"/>
          <p:cNvSpPr>
            <a:spLocks noGrp="1" noChangeArrowheads="1"/>
          </p:cNvSpPr>
          <p:nvPr>
            <p:ph type="body" idx="1"/>
          </p:nvPr>
        </p:nvSpPr>
        <p:spPr bwMode="auto">
          <a:xfrm>
            <a:off x="557213" y="1946275"/>
            <a:ext cx="8032750"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45720" rIns="18000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fontAlgn="base">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9pPr>
    </p:titleStyle>
    <p:bodyStyle>
      <a:lvl1pPr marL="342900" indent="-342900" algn="l" rtl="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4.bin"/><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8.jpeg"/><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2.jpeg"/><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4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43.jpeg"/><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51.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50.wmf"/><Relationship Id="rId5" Type="http://schemas.openxmlformats.org/officeDocument/2006/relationships/oleObject" Target="../embeddings/oleObject10.bin"/><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9" name="Rectangle 5"/>
          <p:cNvSpPr>
            <a:spLocks noChangeArrowheads="1"/>
          </p:cNvSpPr>
          <p:nvPr/>
        </p:nvSpPr>
        <p:spPr bwMode="auto">
          <a:xfrm>
            <a:off x="1719263" y="2133600"/>
            <a:ext cx="7132637"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rIns="180000">
            <a:spAutoFit/>
          </a:bodyPr>
          <a:lstStyle>
            <a:lvl1pPr marL="182563" indent="-182563">
              <a:spcBef>
                <a:spcPct val="20000"/>
              </a:spcBef>
              <a:buClr>
                <a:srgbClr val="FFFF00"/>
              </a:buClr>
              <a:defRPr sz="3200">
                <a:solidFill>
                  <a:srgbClr val="FFFF00"/>
                </a:solidFill>
                <a:effectLst>
                  <a:outerShdw blurRad="38100" dist="38100" dir="2700000" algn="tl">
                    <a:srgbClr val="000000"/>
                  </a:outerShdw>
                </a:effectLst>
                <a:latin typeface="Comic Sans MS" pitchFamily="66" charset="0"/>
              </a:defRPr>
            </a:lvl1pPr>
            <a:lvl2pPr>
              <a:spcBef>
                <a:spcPct val="20000"/>
              </a:spcBef>
              <a:buClr>
                <a:srgbClr val="FFFF00"/>
              </a:buClr>
              <a:defRPr sz="3200">
                <a:solidFill>
                  <a:srgbClr val="FFFF00"/>
                </a:solidFill>
                <a:effectLst>
                  <a:outerShdw blurRad="38100" dist="38100" dir="2700000" algn="tl">
                    <a:srgbClr val="000000"/>
                  </a:outerShdw>
                </a:effectLst>
                <a:latin typeface="Comic Sans MS" pitchFamily="66" charset="0"/>
              </a:defRPr>
            </a:lvl2pPr>
            <a:lvl3pPr>
              <a:spcBef>
                <a:spcPct val="20000"/>
              </a:spcBef>
              <a:buClr>
                <a:srgbClr val="FFFF00"/>
              </a:buClr>
              <a:defRPr sz="3200">
                <a:solidFill>
                  <a:srgbClr val="FFFF00"/>
                </a:solidFill>
                <a:effectLst>
                  <a:outerShdw blurRad="38100" dist="38100" dir="2700000" algn="tl">
                    <a:srgbClr val="000000"/>
                  </a:outerShdw>
                </a:effectLst>
                <a:latin typeface="Comic Sans MS" pitchFamily="66" charset="0"/>
              </a:defRPr>
            </a:lvl3pPr>
            <a:lvl4pPr>
              <a:spcBef>
                <a:spcPct val="20000"/>
              </a:spcBef>
              <a:buClr>
                <a:srgbClr val="FFFF00"/>
              </a:buClr>
              <a:defRPr sz="3200">
                <a:solidFill>
                  <a:srgbClr val="FFFF00"/>
                </a:solidFill>
                <a:effectLst>
                  <a:outerShdw blurRad="38100" dist="38100" dir="2700000" algn="tl">
                    <a:srgbClr val="000000"/>
                  </a:outerShdw>
                </a:effectLst>
                <a:latin typeface="Comic Sans MS" pitchFamily="66" charset="0"/>
              </a:defRPr>
            </a:lvl4pPr>
            <a:lvl5pPr>
              <a:spcBef>
                <a:spcPct val="20000"/>
              </a:spcBef>
              <a:buClr>
                <a:srgbClr val="FFFF00"/>
              </a:buClr>
              <a:defRPr sz="3200">
                <a:solidFill>
                  <a:srgbClr val="FFFF00"/>
                </a:solidFill>
                <a:effectLst>
                  <a:outerShdw blurRad="38100" dist="38100" dir="2700000" algn="tl">
                    <a:srgbClr val="000000"/>
                  </a:outerShdw>
                </a:effectLst>
                <a:latin typeface="Comic Sans MS" pitchFamily="66" charset="0"/>
              </a:defRPr>
            </a:lvl5pPr>
            <a:lvl6pPr algn="ctr" fontAlgn="base">
              <a:spcBef>
                <a:spcPct val="20000"/>
              </a:spcBef>
              <a:spcAft>
                <a:spcPct val="0"/>
              </a:spcAft>
              <a:buClr>
                <a:srgbClr val="FFFF00"/>
              </a:buClr>
              <a:defRPr sz="3200">
                <a:solidFill>
                  <a:srgbClr val="FFFF00"/>
                </a:solidFill>
                <a:effectLst>
                  <a:outerShdw blurRad="38100" dist="38100" dir="2700000" algn="tl">
                    <a:srgbClr val="000000"/>
                  </a:outerShdw>
                </a:effectLst>
                <a:latin typeface="Comic Sans MS" pitchFamily="66" charset="0"/>
              </a:defRPr>
            </a:lvl6pPr>
            <a:lvl7pPr algn="ctr" fontAlgn="base">
              <a:spcBef>
                <a:spcPct val="20000"/>
              </a:spcBef>
              <a:spcAft>
                <a:spcPct val="0"/>
              </a:spcAft>
              <a:buClr>
                <a:srgbClr val="FFFF00"/>
              </a:buClr>
              <a:defRPr sz="3200">
                <a:solidFill>
                  <a:srgbClr val="FFFF00"/>
                </a:solidFill>
                <a:effectLst>
                  <a:outerShdw blurRad="38100" dist="38100" dir="2700000" algn="tl">
                    <a:srgbClr val="000000"/>
                  </a:outerShdw>
                </a:effectLst>
                <a:latin typeface="Comic Sans MS" pitchFamily="66" charset="0"/>
              </a:defRPr>
            </a:lvl7pPr>
            <a:lvl8pPr algn="ctr" fontAlgn="base">
              <a:spcBef>
                <a:spcPct val="20000"/>
              </a:spcBef>
              <a:spcAft>
                <a:spcPct val="0"/>
              </a:spcAft>
              <a:buClr>
                <a:srgbClr val="FFFF00"/>
              </a:buClr>
              <a:defRPr sz="3200">
                <a:solidFill>
                  <a:srgbClr val="FFFF00"/>
                </a:solidFill>
                <a:effectLst>
                  <a:outerShdw blurRad="38100" dist="38100" dir="2700000" algn="tl">
                    <a:srgbClr val="000000"/>
                  </a:outerShdw>
                </a:effectLst>
                <a:latin typeface="Comic Sans MS" pitchFamily="66" charset="0"/>
              </a:defRPr>
            </a:lvl8pPr>
            <a:lvl9pPr algn="ctr" fontAlgn="base">
              <a:spcBef>
                <a:spcPct val="20000"/>
              </a:spcBef>
              <a:spcAft>
                <a:spcPct val="0"/>
              </a:spcAft>
              <a:buClr>
                <a:srgbClr val="FFFF00"/>
              </a:buClr>
              <a:defRPr sz="3200">
                <a:solidFill>
                  <a:srgbClr val="FFFF00"/>
                </a:solidFill>
                <a:effectLst>
                  <a:outerShdw blurRad="38100" dist="38100" dir="2700000" algn="tl">
                    <a:srgbClr val="000000"/>
                  </a:outerShdw>
                </a:effectLst>
                <a:latin typeface="Comic Sans MS" pitchFamily="66" charset="0"/>
              </a:defRPr>
            </a:lvl9pPr>
          </a:lstStyle>
          <a:p>
            <a:pPr algn="just">
              <a:lnSpc>
                <a:spcPct val="80000"/>
              </a:lnSpc>
              <a:buFontTx/>
              <a:buChar char="•"/>
            </a:pPr>
            <a:r>
              <a:rPr lang="it-IT" altLang="it-IT" sz="2400"/>
              <a:t>la preistoria</a:t>
            </a:r>
          </a:p>
          <a:p>
            <a:pPr algn="just">
              <a:lnSpc>
                <a:spcPct val="80000"/>
              </a:lnSpc>
              <a:buFontTx/>
              <a:buChar char="•"/>
            </a:pPr>
            <a:r>
              <a:rPr lang="it-IT" altLang="it-IT" sz="2400"/>
              <a:t>gli Egizi</a:t>
            </a:r>
          </a:p>
          <a:p>
            <a:pPr algn="just">
              <a:lnSpc>
                <a:spcPct val="80000"/>
              </a:lnSpc>
              <a:buFontTx/>
              <a:buChar char="•"/>
            </a:pPr>
            <a:r>
              <a:rPr lang="it-IT" altLang="it-IT" sz="2400"/>
              <a:t>il mondo greco-romano</a:t>
            </a:r>
          </a:p>
          <a:p>
            <a:pPr algn="just">
              <a:lnSpc>
                <a:spcPct val="80000"/>
              </a:lnSpc>
              <a:buFontTx/>
              <a:buChar char="•"/>
            </a:pPr>
            <a:r>
              <a:rPr lang="it-IT" altLang="it-IT" sz="2400"/>
              <a:t>l’Oriente</a:t>
            </a:r>
          </a:p>
          <a:p>
            <a:pPr algn="just">
              <a:lnSpc>
                <a:spcPct val="80000"/>
              </a:lnSpc>
              <a:buFontTx/>
              <a:buChar char="•"/>
            </a:pPr>
            <a:r>
              <a:rPr lang="it-IT" altLang="it-IT" sz="2400"/>
              <a:t>il Sudamerica</a:t>
            </a:r>
          </a:p>
          <a:p>
            <a:pPr algn="just">
              <a:lnSpc>
                <a:spcPct val="80000"/>
              </a:lnSpc>
              <a:buFontTx/>
              <a:buChar char="•"/>
            </a:pPr>
            <a:r>
              <a:rPr lang="it-IT" altLang="it-IT" sz="2400" u="sng"/>
              <a:t>il Medioevo</a:t>
            </a:r>
          </a:p>
          <a:p>
            <a:pPr algn="just">
              <a:lnSpc>
                <a:spcPct val="80000"/>
              </a:lnSpc>
              <a:buFontTx/>
              <a:buChar char="•"/>
            </a:pPr>
            <a:r>
              <a:rPr lang="it-IT" altLang="it-IT" sz="2400"/>
              <a:t>il Rinascimento</a:t>
            </a:r>
          </a:p>
          <a:p>
            <a:pPr algn="just">
              <a:lnSpc>
                <a:spcPct val="80000"/>
              </a:lnSpc>
              <a:buFontTx/>
              <a:buChar char="•"/>
            </a:pPr>
            <a:r>
              <a:rPr lang="it-IT" altLang="it-IT" sz="2400"/>
              <a:t>l’era moderna</a:t>
            </a:r>
          </a:p>
          <a:p>
            <a:pPr algn="just">
              <a:lnSpc>
                <a:spcPct val="80000"/>
              </a:lnSpc>
              <a:buFontTx/>
              <a:buChar char="•"/>
            </a:pPr>
            <a:r>
              <a:rPr lang="it-IT" altLang="it-IT" sz="2400"/>
              <a:t>l’era contemporanea</a:t>
            </a:r>
          </a:p>
        </p:txBody>
      </p:sp>
      <p:sp>
        <p:nvSpPr>
          <p:cNvPr id="482311" name="Rectangle 7"/>
          <p:cNvSpPr>
            <a:spLocks noGrp="1" noChangeArrowheads="1"/>
          </p:cNvSpPr>
          <p:nvPr>
            <p:ph type="ctrTitle"/>
          </p:nvPr>
        </p:nvSpPr>
        <p:spPr>
          <a:xfrm>
            <a:off x="1719263" y="150813"/>
            <a:ext cx="7132637" cy="1431925"/>
          </a:xfrm>
          <a:noFill/>
          <a:ln/>
        </p:spPr>
        <p:txBody>
          <a:bodyPr>
            <a:spAutoFit/>
          </a:bodyPr>
          <a:lstStyle/>
          <a:p>
            <a:r>
              <a:rPr lang="it-IT" altLang="it-IT"/>
              <a:t>I colori nella storia dell’Uomo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271" name="Text Box 7"/>
          <p:cNvSpPr txBox="1">
            <a:spLocks noChangeArrowheads="1"/>
          </p:cNvSpPr>
          <p:nvPr/>
        </p:nvSpPr>
        <p:spPr bwMode="auto">
          <a:xfrm>
            <a:off x="557213" y="2563813"/>
            <a:ext cx="8032750" cy="3759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eaLnBrk="0" hangingPunct="0">
              <a:defRPr sz="2400">
                <a:solidFill>
                  <a:schemeClr val="tx1"/>
                </a:solidFill>
                <a:latin typeface="Times New Roman" pitchFamily="18" charset="0"/>
              </a:defRPr>
            </a:lvl1pPr>
            <a:lvl2pPr algn="l" eaLnBrk="0" hangingPunct="0">
              <a:defRPr sz="2400">
                <a:solidFill>
                  <a:schemeClr val="tx1"/>
                </a:solidFill>
                <a:latin typeface="Times New Roman" pitchFamily="18" charset="0"/>
              </a:defRPr>
            </a:lvl2pPr>
            <a:lvl3pPr algn="l" eaLnBrk="0" hangingPunct="0">
              <a:defRPr sz="2400">
                <a:solidFill>
                  <a:schemeClr val="tx1"/>
                </a:solidFill>
                <a:latin typeface="Times New Roman" pitchFamily="18" charset="0"/>
              </a:defRPr>
            </a:lvl3pPr>
            <a:lvl4pPr algn="l" eaLnBrk="0" hangingPunct="0">
              <a:defRPr sz="2400">
                <a:solidFill>
                  <a:schemeClr val="tx1"/>
                </a:solidFill>
                <a:latin typeface="Times New Roman" pitchFamily="18" charset="0"/>
              </a:defRPr>
            </a:lvl4pPr>
            <a:lvl5pPr algn="l"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it-IT" altLang="it-IT" sz="1600">
                <a:solidFill>
                  <a:srgbClr val="FFFF00"/>
                </a:solidFill>
                <a:effectLst>
                  <a:outerShdw blurRad="38100" dist="38100" dir="2700000" algn="tl">
                    <a:srgbClr val="000000"/>
                  </a:outerShdw>
                </a:effectLst>
                <a:latin typeface="Comic Sans MS" pitchFamily="66" charset="0"/>
              </a:rPr>
              <a:t>La composizione delle </a:t>
            </a:r>
            <a:r>
              <a:rPr lang="it-IT" altLang="it-IT" sz="1600" i="1">
                <a:solidFill>
                  <a:srgbClr val="FFFF00"/>
                </a:solidFill>
                <a:effectLst>
                  <a:outerShdw blurRad="38100" dist="38100" dir="2700000" algn="tl">
                    <a:srgbClr val="000000"/>
                  </a:outerShdw>
                </a:effectLst>
                <a:latin typeface="Comic Sans MS" pitchFamily="66" charset="0"/>
              </a:rPr>
              <a:t>ocre</a:t>
            </a:r>
            <a:r>
              <a:rPr lang="it-IT" altLang="it-IT" sz="1600">
                <a:solidFill>
                  <a:srgbClr val="FFFF00"/>
                </a:solidFill>
                <a:effectLst>
                  <a:outerShdw blurRad="38100" dist="38100" dir="2700000" algn="tl">
                    <a:srgbClr val="000000"/>
                  </a:outerShdw>
                </a:effectLst>
                <a:latin typeface="Comic Sans MS" pitchFamily="66" charset="0"/>
              </a:rPr>
              <a:t> è nota dalle informazioni precedenti; il contenuto di ossidi di ferro è variabile dal 20 al 70%</a:t>
            </a:r>
          </a:p>
          <a:p>
            <a:pPr algn="just" eaLnBrk="1" hangingPunct="1">
              <a:spcBef>
                <a:spcPct val="50000"/>
              </a:spcBef>
              <a:buFontTx/>
              <a:buChar char="•"/>
            </a:pPr>
            <a:r>
              <a:rPr lang="it-IT" altLang="it-IT" sz="1600">
                <a:solidFill>
                  <a:srgbClr val="FFFF00"/>
                </a:solidFill>
                <a:effectLst>
                  <a:outerShdw blurRad="38100" dist="38100" dir="2700000" algn="tl">
                    <a:srgbClr val="000000"/>
                  </a:outerShdw>
                </a:effectLst>
                <a:latin typeface="Comic Sans MS" pitchFamily="66" charset="0"/>
              </a:rPr>
              <a:t>Le </a:t>
            </a:r>
            <a:r>
              <a:rPr lang="it-IT" altLang="it-IT" sz="1600" i="1">
                <a:solidFill>
                  <a:srgbClr val="FFFF00"/>
                </a:solidFill>
                <a:effectLst>
                  <a:outerShdw blurRad="38100" dist="38100" dir="2700000" algn="tl">
                    <a:srgbClr val="000000"/>
                  </a:outerShdw>
                </a:effectLst>
                <a:latin typeface="Comic Sans MS" pitchFamily="66" charset="0"/>
              </a:rPr>
              <a:t>terre di Siena</a:t>
            </a:r>
            <a:r>
              <a:rPr lang="it-IT" altLang="it-IT" sz="1600">
                <a:solidFill>
                  <a:srgbClr val="FFFF00"/>
                </a:solidFill>
                <a:effectLst>
                  <a:outerShdw blurRad="38100" dist="38100" dir="2700000" algn="tl">
                    <a:srgbClr val="000000"/>
                  </a:outerShdw>
                </a:effectLst>
                <a:latin typeface="Comic Sans MS" pitchFamily="66" charset="0"/>
              </a:rPr>
              <a:t> sono più ricche in ossidi di ferro rispetto alle ocre; la varietà chiamata </a:t>
            </a:r>
            <a:r>
              <a:rPr lang="it-IT" altLang="it-IT" sz="1600" i="1">
                <a:solidFill>
                  <a:srgbClr val="FFFF00"/>
                </a:solidFill>
                <a:effectLst>
                  <a:outerShdw blurRad="38100" dist="38100" dir="2700000" algn="tl">
                    <a:srgbClr val="000000"/>
                  </a:outerShdw>
                </a:effectLst>
                <a:latin typeface="Comic Sans MS" pitchFamily="66" charset="0"/>
              </a:rPr>
              <a:t>naturale</a:t>
            </a:r>
            <a:r>
              <a:rPr lang="it-IT" altLang="it-IT" sz="1600">
                <a:solidFill>
                  <a:srgbClr val="FFFF00"/>
                </a:solidFill>
                <a:effectLst>
                  <a:outerShdw blurRad="38100" dist="38100" dir="2700000" algn="tl">
                    <a:srgbClr val="000000"/>
                  </a:outerShdw>
                </a:effectLst>
                <a:latin typeface="Comic Sans MS" pitchFamily="66" charset="0"/>
              </a:rPr>
              <a:t> contiene ossidi e idrossidi gialli di ferro, mentre la varietà </a:t>
            </a:r>
            <a:r>
              <a:rPr lang="it-IT" altLang="it-IT" sz="1600" i="1">
                <a:solidFill>
                  <a:srgbClr val="FFFF00"/>
                </a:solidFill>
                <a:effectLst>
                  <a:outerShdw blurRad="38100" dist="38100" dir="2700000" algn="tl">
                    <a:srgbClr val="000000"/>
                  </a:outerShdw>
                </a:effectLst>
                <a:latin typeface="Comic Sans MS" pitchFamily="66" charset="0"/>
              </a:rPr>
              <a:t>bruciata</a:t>
            </a:r>
            <a:r>
              <a:rPr lang="it-IT" altLang="it-IT" sz="1600">
                <a:solidFill>
                  <a:srgbClr val="FFFF00"/>
                </a:solidFill>
                <a:effectLst>
                  <a:outerShdw blurRad="38100" dist="38100" dir="2700000" algn="tl">
                    <a:srgbClr val="000000"/>
                  </a:outerShdw>
                </a:effectLst>
                <a:latin typeface="Comic Sans MS" pitchFamily="66" charset="0"/>
              </a:rPr>
              <a:t>, ottenuta dalla prima per arrostimento, contiene ossidi rossi, quindi composti anidri. Il colore varia tra l’arancio e il marrone</a:t>
            </a:r>
          </a:p>
          <a:p>
            <a:pPr algn="just" eaLnBrk="1" hangingPunct="1">
              <a:spcBef>
                <a:spcPct val="50000"/>
              </a:spcBef>
              <a:buFontTx/>
              <a:buChar char="•"/>
            </a:pPr>
            <a:r>
              <a:rPr lang="it-IT" altLang="it-IT" sz="1600">
                <a:solidFill>
                  <a:srgbClr val="FFFF00"/>
                </a:solidFill>
                <a:effectLst>
                  <a:outerShdw blurRad="38100" dist="38100" dir="2700000" algn="tl">
                    <a:srgbClr val="000000"/>
                  </a:outerShdw>
                </a:effectLst>
                <a:latin typeface="Comic Sans MS" pitchFamily="66" charset="0"/>
              </a:rPr>
              <a:t>Le </a:t>
            </a:r>
            <a:r>
              <a:rPr lang="it-IT" altLang="it-IT" sz="1600" i="1">
                <a:solidFill>
                  <a:srgbClr val="FFFF00"/>
                </a:solidFill>
                <a:effectLst>
                  <a:outerShdw blurRad="38100" dist="38100" dir="2700000" algn="tl">
                    <a:srgbClr val="000000"/>
                  </a:outerShdw>
                </a:effectLst>
                <a:latin typeface="Comic Sans MS" pitchFamily="66" charset="0"/>
              </a:rPr>
              <a:t>terre d’ombra</a:t>
            </a:r>
            <a:r>
              <a:rPr lang="it-IT" altLang="it-IT" sz="1600">
                <a:solidFill>
                  <a:srgbClr val="FFFF00"/>
                </a:solidFill>
                <a:effectLst>
                  <a:outerShdw blurRad="38100" dist="38100" dir="2700000" algn="tl">
                    <a:srgbClr val="000000"/>
                  </a:outerShdw>
                </a:effectLst>
                <a:latin typeface="Comic Sans MS" pitchFamily="66" charset="0"/>
              </a:rPr>
              <a:t> sono caratterizzate da un contenuto discreto di ossido di manganese (MnO</a:t>
            </a:r>
            <a:r>
              <a:rPr lang="it-IT" altLang="it-IT" sz="1600" baseline="-25000">
                <a:solidFill>
                  <a:srgbClr val="FFFF00"/>
                </a:solidFill>
                <a:effectLst>
                  <a:outerShdw blurRad="38100" dist="38100" dir="2700000" algn="tl">
                    <a:srgbClr val="000000"/>
                  </a:outerShdw>
                </a:effectLst>
                <a:latin typeface="Comic Sans MS" pitchFamily="66" charset="0"/>
              </a:rPr>
              <a:t>2</a:t>
            </a:r>
            <a:r>
              <a:rPr lang="it-IT" altLang="it-IT" sz="1600">
                <a:solidFill>
                  <a:srgbClr val="FFFF00"/>
                </a:solidFill>
                <a:effectLst>
                  <a:outerShdw blurRad="38100" dist="38100" dir="2700000" algn="tl">
                    <a:srgbClr val="000000"/>
                  </a:outerShdw>
                </a:effectLst>
                <a:latin typeface="Comic Sans MS" pitchFamily="66" charset="0"/>
              </a:rPr>
              <a:t>). Il colore tende al marrone, più scuro nella varietà </a:t>
            </a:r>
            <a:r>
              <a:rPr lang="it-IT" altLang="it-IT" sz="1600" i="1">
                <a:solidFill>
                  <a:srgbClr val="FFFF00"/>
                </a:solidFill>
                <a:effectLst>
                  <a:outerShdw blurRad="38100" dist="38100" dir="2700000" algn="tl">
                    <a:srgbClr val="000000"/>
                  </a:outerShdw>
                </a:effectLst>
                <a:latin typeface="Comic Sans MS" pitchFamily="66" charset="0"/>
              </a:rPr>
              <a:t>bruciata</a:t>
            </a:r>
            <a:r>
              <a:rPr lang="it-IT" altLang="it-IT" sz="1600">
                <a:solidFill>
                  <a:srgbClr val="FFFF00"/>
                </a:solidFill>
                <a:effectLst>
                  <a:outerShdw blurRad="38100" dist="38100" dir="2700000" algn="tl">
                    <a:srgbClr val="000000"/>
                  </a:outerShdw>
                </a:effectLst>
                <a:latin typeface="Comic Sans MS" pitchFamily="66" charset="0"/>
              </a:rPr>
              <a:t>, anche essa ottenuta dalla naturale per arrostimento</a:t>
            </a:r>
            <a:endParaRPr lang="it-IT" altLang="it-IT" sz="1600" i="1">
              <a:solidFill>
                <a:srgbClr val="FFFF00"/>
              </a:solidFill>
              <a:effectLst>
                <a:outerShdw blurRad="38100" dist="38100" dir="2700000" algn="tl">
                  <a:srgbClr val="000000"/>
                </a:outerShdw>
              </a:effectLst>
              <a:latin typeface="Comic Sans MS" pitchFamily="66" charset="0"/>
            </a:endParaRPr>
          </a:p>
          <a:p>
            <a:pPr algn="just" eaLnBrk="1" hangingPunct="1">
              <a:spcBef>
                <a:spcPct val="50000"/>
              </a:spcBef>
              <a:buFontTx/>
              <a:buChar char="•"/>
            </a:pPr>
            <a:r>
              <a:rPr lang="it-IT" altLang="it-IT" sz="1600">
                <a:solidFill>
                  <a:srgbClr val="FFFF00"/>
                </a:solidFill>
                <a:effectLst>
                  <a:outerShdw blurRad="38100" dist="38100" dir="2700000" algn="tl">
                    <a:srgbClr val="000000"/>
                  </a:outerShdw>
                </a:effectLst>
                <a:latin typeface="Comic Sans MS" pitchFamily="66" charset="0"/>
              </a:rPr>
              <a:t>Il </a:t>
            </a:r>
            <a:r>
              <a:rPr lang="it-IT" altLang="it-IT" sz="1600" i="1">
                <a:solidFill>
                  <a:srgbClr val="FFFF00"/>
                </a:solidFill>
                <a:effectLst>
                  <a:outerShdw blurRad="38100" dist="38100" dir="2700000" algn="tl">
                    <a:srgbClr val="000000"/>
                  </a:outerShdw>
                </a:effectLst>
                <a:latin typeface="Comic Sans MS" pitchFamily="66" charset="0"/>
              </a:rPr>
              <a:t>caput mortuum</a:t>
            </a:r>
            <a:r>
              <a:rPr lang="it-IT" altLang="it-IT" sz="1600">
                <a:solidFill>
                  <a:srgbClr val="FFFF00"/>
                </a:solidFill>
                <a:effectLst>
                  <a:outerShdw blurRad="38100" dist="38100" dir="2700000" algn="tl">
                    <a:srgbClr val="000000"/>
                  </a:outerShdw>
                </a:effectLst>
                <a:latin typeface="Comic Sans MS" pitchFamily="66" charset="0"/>
              </a:rPr>
              <a:t>, chiamato anche </a:t>
            </a:r>
            <a:r>
              <a:rPr lang="it-IT" altLang="it-IT" sz="1600" i="1">
                <a:solidFill>
                  <a:srgbClr val="FFFF00"/>
                </a:solidFill>
                <a:effectLst>
                  <a:outerShdw blurRad="38100" dist="38100" dir="2700000" algn="tl">
                    <a:srgbClr val="000000"/>
                  </a:outerShdw>
                </a:effectLst>
                <a:latin typeface="Comic Sans MS" pitchFamily="66" charset="0"/>
              </a:rPr>
              <a:t>rosso Indiano</a:t>
            </a:r>
            <a:r>
              <a:rPr lang="it-IT" altLang="it-IT" sz="1600">
                <a:solidFill>
                  <a:srgbClr val="FFFF00"/>
                </a:solidFill>
                <a:effectLst>
                  <a:outerShdw blurRad="38100" dist="38100" dir="2700000" algn="tl">
                    <a:srgbClr val="000000"/>
                  </a:outerShdw>
                </a:effectLst>
                <a:latin typeface="Comic Sans MS" pitchFamily="66" charset="0"/>
              </a:rPr>
              <a:t>, è sostanzialmente ossido ferrico abbastanza puro con tracce di silice e allumina. Il suo colore varia dal rosso chiaro al porpora fino al violetto</a:t>
            </a:r>
          </a:p>
          <a:p>
            <a:pPr algn="just" eaLnBrk="1" hangingPunct="1">
              <a:spcBef>
                <a:spcPct val="50000"/>
              </a:spcBef>
              <a:buFontTx/>
              <a:buChar char="•"/>
            </a:pPr>
            <a:r>
              <a:rPr lang="it-IT" altLang="it-IT" sz="1600">
                <a:solidFill>
                  <a:srgbClr val="FFFF00"/>
                </a:solidFill>
                <a:effectLst>
                  <a:outerShdw blurRad="38100" dist="38100" dir="2700000" algn="tl">
                    <a:srgbClr val="000000"/>
                  </a:outerShdw>
                </a:effectLst>
                <a:latin typeface="Comic Sans MS" pitchFamily="66" charset="0"/>
              </a:rPr>
              <a:t>La </a:t>
            </a:r>
            <a:r>
              <a:rPr lang="it-IT" altLang="it-IT" sz="1600" i="1">
                <a:solidFill>
                  <a:srgbClr val="FFFF00"/>
                </a:solidFill>
                <a:effectLst>
                  <a:outerShdw blurRad="38100" dist="38100" dir="2700000" algn="tl">
                    <a:srgbClr val="000000"/>
                  </a:outerShdw>
                </a:effectLst>
                <a:latin typeface="Comic Sans MS" pitchFamily="66" charset="0"/>
              </a:rPr>
              <a:t>terra verde</a:t>
            </a:r>
            <a:r>
              <a:rPr lang="it-IT" altLang="it-IT" sz="1600">
                <a:solidFill>
                  <a:srgbClr val="FFFF00"/>
                </a:solidFill>
                <a:effectLst>
                  <a:outerShdw blurRad="38100" dist="38100" dir="2700000" algn="tl">
                    <a:srgbClr val="000000"/>
                  </a:outerShdw>
                </a:effectLst>
                <a:latin typeface="Comic Sans MS" pitchFamily="66" charset="0"/>
              </a:rPr>
              <a:t> è una miscela di silicoalluminati di ferro, magnesio e potassio</a:t>
            </a:r>
          </a:p>
        </p:txBody>
      </p:sp>
      <p:sp>
        <p:nvSpPr>
          <p:cNvPr id="523266" name="Rectangle 2"/>
          <p:cNvSpPr>
            <a:spLocks noGrp="1" noChangeArrowheads="1"/>
          </p:cNvSpPr>
          <p:nvPr>
            <p:ph type="title"/>
          </p:nvPr>
        </p:nvSpPr>
        <p:spPr/>
        <p:txBody>
          <a:bodyPr/>
          <a:lstStyle/>
          <a:p>
            <a:r>
              <a:rPr lang="it-IT" altLang="it-IT"/>
              <a:t>Pigmenti per le icone</a:t>
            </a:r>
          </a:p>
        </p:txBody>
      </p:sp>
      <p:sp>
        <p:nvSpPr>
          <p:cNvPr id="523267" name="Text Box 3"/>
          <p:cNvSpPr txBox="1">
            <a:spLocks noChangeArrowheads="1"/>
          </p:cNvSpPr>
          <p:nvPr/>
        </p:nvSpPr>
        <p:spPr bwMode="auto">
          <a:xfrm>
            <a:off x="557213" y="1196975"/>
            <a:ext cx="8032750" cy="13144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rgbClr val="FFFF00"/>
                </a:solidFill>
                <a:effectLst>
                  <a:outerShdw blurRad="38100" dist="38100" dir="2700000" algn="tl">
                    <a:srgbClr val="000000"/>
                  </a:outerShdw>
                </a:effectLst>
              </a:rPr>
              <a:t>La tavolozza usata dagli iconografi bizantini era basata principalmente su pigmenti naturali e in particolare le </a:t>
            </a:r>
            <a:r>
              <a:rPr lang="it-IT" altLang="it-IT" sz="1600" i="1">
                <a:solidFill>
                  <a:srgbClr val="FFFF00"/>
                </a:solidFill>
                <a:effectLst>
                  <a:outerShdw blurRad="38100" dist="38100" dir="2700000" algn="tl">
                    <a:srgbClr val="000000"/>
                  </a:outerShdw>
                </a:effectLst>
              </a:rPr>
              <a:t>ocre</a:t>
            </a:r>
            <a:r>
              <a:rPr lang="it-IT" altLang="it-IT" sz="1600">
                <a:solidFill>
                  <a:srgbClr val="FFFF00"/>
                </a:solidFill>
                <a:effectLst>
                  <a:outerShdw blurRad="38100" dist="38100" dir="2700000" algn="tl">
                    <a:srgbClr val="000000"/>
                  </a:outerShdw>
                </a:effectLst>
              </a:rPr>
              <a:t> e le </a:t>
            </a:r>
            <a:r>
              <a:rPr lang="it-IT" altLang="it-IT" sz="1600" i="1">
                <a:solidFill>
                  <a:srgbClr val="FFFF00"/>
                </a:solidFill>
                <a:effectLst>
                  <a:outerShdw blurRad="38100" dist="38100" dir="2700000" algn="tl">
                    <a:srgbClr val="000000"/>
                  </a:outerShdw>
                </a:effectLst>
              </a:rPr>
              <a:t>terre</a:t>
            </a:r>
            <a:r>
              <a:rPr lang="it-IT" altLang="it-IT" sz="1600">
                <a:solidFill>
                  <a:srgbClr val="FFFF00"/>
                </a:solidFill>
                <a:effectLst>
                  <a:outerShdw blurRad="38100" dist="38100" dir="2700000" algn="tl">
                    <a:srgbClr val="000000"/>
                  </a:outerShdw>
                </a:effectLst>
              </a:rPr>
              <a:t>, ovvero i pigmenti a base di ossidi di ferro, aventi colori variabili tra rosso, arancione, giallo, marrone e verde: </a:t>
            </a:r>
            <a:r>
              <a:rPr lang="it-IT" altLang="it-IT" sz="1600" i="1">
                <a:solidFill>
                  <a:srgbClr val="FFFF00"/>
                </a:solidFill>
                <a:effectLst>
                  <a:outerShdw blurRad="38100" dist="38100" dir="2700000" algn="tl">
                    <a:srgbClr val="000000"/>
                  </a:outerShdw>
                </a:effectLst>
              </a:rPr>
              <a:t>ocra rossa</a:t>
            </a:r>
            <a:r>
              <a:rPr lang="it-IT" altLang="it-IT" sz="1600">
                <a:solidFill>
                  <a:srgbClr val="FFFF00"/>
                </a:solidFill>
                <a:effectLst>
                  <a:outerShdw blurRad="38100" dist="38100" dir="2700000" algn="tl">
                    <a:srgbClr val="000000"/>
                  </a:outerShdw>
                </a:effectLst>
              </a:rPr>
              <a:t>, </a:t>
            </a:r>
            <a:r>
              <a:rPr lang="it-IT" altLang="it-IT" sz="1600" i="1">
                <a:solidFill>
                  <a:srgbClr val="FFFF00"/>
                </a:solidFill>
                <a:effectLst>
                  <a:outerShdw blurRad="38100" dist="38100" dir="2700000" algn="tl">
                    <a:srgbClr val="000000"/>
                  </a:outerShdw>
                </a:effectLst>
              </a:rPr>
              <a:t>ocra gialla</a:t>
            </a:r>
            <a:r>
              <a:rPr lang="it-IT" altLang="it-IT" sz="1600">
                <a:solidFill>
                  <a:srgbClr val="FFFF00"/>
                </a:solidFill>
                <a:effectLst>
                  <a:outerShdw blurRad="38100" dist="38100" dir="2700000" algn="tl">
                    <a:srgbClr val="000000"/>
                  </a:outerShdw>
                </a:effectLst>
              </a:rPr>
              <a:t>, </a:t>
            </a:r>
            <a:r>
              <a:rPr lang="it-IT" altLang="it-IT" sz="1600" i="1">
                <a:solidFill>
                  <a:srgbClr val="FFFF00"/>
                </a:solidFill>
                <a:effectLst>
                  <a:outerShdw blurRad="38100" dist="38100" dir="2700000" algn="tl">
                    <a:srgbClr val="000000"/>
                  </a:outerShdw>
                </a:effectLst>
              </a:rPr>
              <a:t>terra di Siena naturale</a:t>
            </a:r>
            <a:r>
              <a:rPr lang="it-IT" altLang="it-IT" sz="1600">
                <a:solidFill>
                  <a:srgbClr val="FFFF00"/>
                </a:solidFill>
                <a:effectLst>
                  <a:outerShdw blurRad="38100" dist="38100" dir="2700000" algn="tl">
                    <a:srgbClr val="000000"/>
                  </a:outerShdw>
                </a:effectLst>
              </a:rPr>
              <a:t> e </a:t>
            </a:r>
            <a:r>
              <a:rPr lang="it-IT" altLang="it-IT" sz="1600" i="1">
                <a:solidFill>
                  <a:srgbClr val="FFFF00"/>
                </a:solidFill>
                <a:effectLst>
                  <a:outerShdw blurRad="38100" dist="38100" dir="2700000" algn="tl">
                    <a:srgbClr val="000000"/>
                  </a:outerShdw>
                </a:effectLst>
              </a:rPr>
              <a:t>bruciata</a:t>
            </a:r>
            <a:r>
              <a:rPr lang="it-IT" altLang="it-IT" sz="1600">
                <a:solidFill>
                  <a:srgbClr val="FFFF00"/>
                </a:solidFill>
                <a:effectLst>
                  <a:outerShdw blurRad="38100" dist="38100" dir="2700000" algn="tl">
                    <a:srgbClr val="000000"/>
                  </a:outerShdw>
                </a:effectLst>
              </a:rPr>
              <a:t>, </a:t>
            </a:r>
            <a:r>
              <a:rPr lang="it-IT" altLang="it-IT" sz="1600" i="1">
                <a:solidFill>
                  <a:srgbClr val="FFFF00"/>
                </a:solidFill>
                <a:effectLst>
                  <a:outerShdw blurRad="38100" dist="38100" dir="2700000" algn="tl">
                    <a:srgbClr val="000000"/>
                  </a:outerShdw>
                </a:effectLst>
              </a:rPr>
              <a:t>terra d’ombra naturale</a:t>
            </a:r>
            <a:r>
              <a:rPr lang="it-IT" altLang="it-IT" sz="1600">
                <a:solidFill>
                  <a:srgbClr val="FFFF00"/>
                </a:solidFill>
                <a:effectLst>
                  <a:outerShdw blurRad="38100" dist="38100" dir="2700000" algn="tl">
                    <a:srgbClr val="000000"/>
                  </a:outerShdw>
                </a:effectLst>
              </a:rPr>
              <a:t> e </a:t>
            </a:r>
            <a:r>
              <a:rPr lang="it-IT" altLang="it-IT" sz="1600" i="1">
                <a:solidFill>
                  <a:srgbClr val="FFFF00"/>
                </a:solidFill>
                <a:effectLst>
                  <a:outerShdw blurRad="38100" dist="38100" dir="2700000" algn="tl">
                    <a:srgbClr val="000000"/>
                  </a:outerShdw>
                </a:effectLst>
              </a:rPr>
              <a:t>bruciata</a:t>
            </a:r>
            <a:r>
              <a:rPr lang="it-IT" altLang="it-IT" sz="1600">
                <a:solidFill>
                  <a:srgbClr val="FFFF00"/>
                </a:solidFill>
                <a:effectLst>
                  <a:outerShdw blurRad="38100" dist="38100" dir="2700000" algn="tl">
                    <a:srgbClr val="000000"/>
                  </a:outerShdw>
                </a:effectLst>
              </a:rPr>
              <a:t>, </a:t>
            </a:r>
            <a:r>
              <a:rPr lang="it-IT" altLang="it-IT" sz="1600" i="1">
                <a:solidFill>
                  <a:srgbClr val="FFFF00"/>
                </a:solidFill>
                <a:effectLst>
                  <a:outerShdw blurRad="38100" dist="38100" dir="2700000" algn="tl">
                    <a:srgbClr val="000000"/>
                  </a:outerShdw>
                </a:effectLst>
              </a:rPr>
              <a:t>caput mortuum, terra verde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it-IT" altLang="it-IT"/>
              <a:t>Altri pigmenti per le icone</a:t>
            </a:r>
          </a:p>
        </p:txBody>
      </p:sp>
      <p:pic>
        <p:nvPicPr>
          <p:cNvPr id="527363" name="Picture 3" descr="Apostolo Tommaso - Novgorod 13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781300"/>
            <a:ext cx="2400300" cy="3562350"/>
          </a:xfrm>
          <a:prstGeom prst="rect">
            <a:avLst/>
          </a:prstGeom>
          <a:noFill/>
          <a:extLst>
            <a:ext uri="{909E8E84-426E-40DD-AFC4-6F175D3DCCD1}">
              <a14:hiddenFill xmlns:a14="http://schemas.microsoft.com/office/drawing/2010/main">
                <a:solidFill>
                  <a:srgbClr val="FFFFFF"/>
                </a:solidFill>
              </a14:hiddenFill>
            </a:ext>
          </a:extLst>
        </p:spPr>
      </p:pic>
      <p:sp>
        <p:nvSpPr>
          <p:cNvPr id="527364" name="Text Box 4"/>
          <p:cNvSpPr txBox="1">
            <a:spLocks noChangeArrowheads="1"/>
          </p:cNvSpPr>
          <p:nvPr/>
        </p:nvSpPr>
        <p:spPr bwMode="auto">
          <a:xfrm>
            <a:off x="557213" y="1052513"/>
            <a:ext cx="8032750" cy="13144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rgbClr val="FFFF00"/>
                </a:solidFill>
                <a:effectLst>
                  <a:outerShdw blurRad="38100" dist="38100" dir="2700000" algn="tl">
                    <a:srgbClr val="000000"/>
                  </a:outerShdw>
                </a:effectLst>
              </a:rPr>
              <a:t>Tra i pigmenti, il più prezioso era l’oro, usato spesso come sfondo e per le aureole in forma di foglia d’oro. Per applicare la foglia si usava stendere uno strato sottile di bolo rosso o </a:t>
            </a:r>
            <a:r>
              <a:rPr lang="en-US" altLang="it-IT" sz="1600" i="1">
                <a:solidFill>
                  <a:srgbClr val="FFFF00"/>
                </a:solidFill>
                <a:effectLst>
                  <a:outerShdw blurRad="38100" dist="38100" dir="2700000" algn="tl">
                    <a:srgbClr val="000000"/>
                  </a:outerShdw>
                </a:effectLst>
              </a:rPr>
              <a:t>bolo armeno</a:t>
            </a:r>
            <a:r>
              <a:rPr lang="en-US" altLang="it-IT" sz="1600">
                <a:solidFill>
                  <a:srgbClr val="FFFF00"/>
                </a:solidFill>
                <a:effectLst>
                  <a:outerShdw blurRad="38100" dist="38100" dir="2700000" algn="tl">
                    <a:srgbClr val="000000"/>
                  </a:outerShdw>
                </a:effectLst>
              </a:rPr>
              <a:t>, che favoriva l’adesione della foglia alla superficie legnosa. In alternativa all’oro era usata l’ocra gialla o anche l’argento, soprattutto in Macedonia e a Cipro</a:t>
            </a:r>
          </a:p>
        </p:txBody>
      </p:sp>
      <p:sp>
        <p:nvSpPr>
          <p:cNvPr id="527365" name="Text Box 5"/>
          <p:cNvSpPr txBox="1">
            <a:spLocks noChangeArrowheads="1"/>
          </p:cNvSpPr>
          <p:nvPr/>
        </p:nvSpPr>
        <p:spPr bwMode="auto">
          <a:xfrm>
            <a:off x="3563938" y="2541588"/>
            <a:ext cx="5026025" cy="3759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rgbClr val="FFFF00"/>
                </a:solidFill>
                <a:effectLst>
                  <a:outerShdw blurRad="38100" dist="38100" dir="2700000" algn="tl">
                    <a:srgbClr val="000000"/>
                  </a:outerShdw>
                </a:effectLst>
              </a:rPr>
              <a:t>Il cinabro, pigmento rosso tra i più costosi, era usato per disegnare in dettaglio; in alcune icone dal XII secolo sostituiva l’oro come sfondo (a sx icona da Novgorod, XIII secolo)</a:t>
            </a:r>
          </a:p>
          <a:p>
            <a:pPr algn="just">
              <a:spcBef>
                <a:spcPct val="50000"/>
              </a:spcBef>
            </a:pPr>
            <a:r>
              <a:rPr lang="en-US" altLang="it-IT" sz="1600">
                <a:solidFill>
                  <a:srgbClr val="FFFF00"/>
                </a:solidFill>
                <a:effectLst>
                  <a:outerShdw blurRad="38100" dist="38100" dir="2700000" algn="tl">
                    <a:srgbClr val="000000"/>
                  </a:outerShdw>
                </a:effectLst>
              </a:rPr>
              <a:t>Il lapislazzuli, altro pigmento prezioso, era occasionalmente impiegato per drappeggi in lavori raffinati</a:t>
            </a:r>
          </a:p>
          <a:p>
            <a:pPr algn="just">
              <a:spcBef>
                <a:spcPct val="50000"/>
              </a:spcBef>
            </a:pPr>
            <a:r>
              <a:rPr lang="en-US" altLang="it-IT" sz="1600">
                <a:solidFill>
                  <a:srgbClr val="FFFF00"/>
                </a:solidFill>
                <a:effectLst>
                  <a:outerShdw blurRad="38100" dist="38100" dir="2700000" algn="tl">
                    <a:srgbClr val="000000"/>
                  </a:outerShdw>
                </a:effectLst>
              </a:rPr>
              <a:t>Si impiegavano anche lacche organiche: la cocciniglia, nelle varietò </a:t>
            </a:r>
            <a:r>
              <a:rPr lang="en-US" altLang="it-IT" sz="1600" i="1">
                <a:solidFill>
                  <a:srgbClr val="FFFF00"/>
                </a:solidFill>
                <a:effectLst>
                  <a:outerShdw blurRad="38100" dist="38100" dir="2700000" algn="tl">
                    <a:srgbClr val="000000"/>
                  </a:outerShdw>
                </a:effectLst>
              </a:rPr>
              <a:t>polacca</a:t>
            </a:r>
            <a:r>
              <a:rPr lang="en-US" altLang="it-IT" sz="1600">
                <a:solidFill>
                  <a:srgbClr val="FFFF00"/>
                </a:solidFill>
                <a:effectLst>
                  <a:outerShdw blurRad="38100" dist="38100" dir="2700000" algn="tl">
                    <a:srgbClr val="000000"/>
                  </a:outerShdw>
                </a:effectLst>
              </a:rPr>
              <a:t> (dalla </a:t>
            </a:r>
            <a:r>
              <a:rPr lang="en-US" altLang="it-IT" sz="1600" i="1">
                <a:solidFill>
                  <a:srgbClr val="FFFF00"/>
                </a:solidFill>
                <a:effectLst>
                  <a:outerShdw blurRad="38100" dist="38100" dir="2700000" algn="tl">
                    <a:srgbClr val="000000"/>
                  </a:outerShdw>
                </a:effectLst>
              </a:rPr>
              <a:t>Porphyrophora polonica</a:t>
            </a:r>
            <a:r>
              <a:rPr lang="en-US" altLang="it-IT" sz="1600">
                <a:solidFill>
                  <a:srgbClr val="FFFF00"/>
                </a:solidFill>
                <a:effectLst>
                  <a:outerShdw blurRad="38100" dist="38100" dir="2700000" algn="tl">
                    <a:srgbClr val="000000"/>
                  </a:outerShdw>
                </a:effectLst>
              </a:rPr>
              <a:t>) e </a:t>
            </a:r>
            <a:r>
              <a:rPr lang="en-US" altLang="it-IT" sz="1600" i="1">
                <a:solidFill>
                  <a:srgbClr val="FFFF00"/>
                </a:solidFill>
                <a:effectLst>
                  <a:outerShdw blurRad="38100" dist="38100" dir="2700000" algn="tl">
                    <a:srgbClr val="000000"/>
                  </a:outerShdw>
                </a:effectLst>
              </a:rPr>
              <a:t>armena</a:t>
            </a:r>
            <a:r>
              <a:rPr lang="en-US" altLang="it-IT" sz="1600">
                <a:solidFill>
                  <a:srgbClr val="FFFF00"/>
                </a:solidFill>
                <a:effectLst>
                  <a:outerShdw blurRad="38100" dist="38100" dir="2700000" algn="tl">
                    <a:srgbClr val="000000"/>
                  </a:outerShdw>
                </a:effectLst>
              </a:rPr>
              <a:t> (dalla </a:t>
            </a:r>
            <a:r>
              <a:rPr lang="en-US" altLang="it-IT" sz="1600" i="1">
                <a:solidFill>
                  <a:srgbClr val="FFFF00"/>
                </a:solidFill>
                <a:effectLst>
                  <a:outerShdw blurRad="38100" dist="38100" dir="2700000" algn="tl">
                    <a:srgbClr val="000000"/>
                  </a:outerShdw>
                </a:effectLst>
              </a:rPr>
              <a:t>Porphyrophora hameli</a:t>
            </a:r>
            <a:r>
              <a:rPr lang="en-US" altLang="it-IT" sz="1600">
                <a:solidFill>
                  <a:srgbClr val="FFFF00"/>
                </a:solidFill>
                <a:effectLst>
                  <a:outerShdw blurRad="38100" dist="38100" dir="2700000" algn="tl">
                    <a:srgbClr val="000000"/>
                  </a:outerShdw>
                </a:effectLst>
              </a:rPr>
              <a:t>), precedenti all’introduzione della cocciniglia messicana; il legno rosso del Brasile o verzino, ricavato da </a:t>
            </a:r>
            <a:r>
              <a:rPr lang="it-IT" altLang="it-IT" sz="1600">
                <a:solidFill>
                  <a:srgbClr val="FFFF00"/>
                </a:solidFill>
                <a:effectLst>
                  <a:outerShdw blurRad="38100" dist="38100" dir="2700000" algn="tl">
                    <a:srgbClr val="000000"/>
                  </a:outerShdw>
                </a:effectLst>
              </a:rPr>
              <a:t>piante del genere </a:t>
            </a:r>
            <a:r>
              <a:rPr lang="it-IT" altLang="it-IT" sz="1600" i="1">
                <a:solidFill>
                  <a:srgbClr val="FFFF00"/>
                </a:solidFill>
                <a:effectLst>
                  <a:outerShdw blurRad="38100" dist="38100" dir="2700000" algn="tl">
                    <a:srgbClr val="000000"/>
                  </a:outerShdw>
                </a:effectLst>
              </a:rPr>
              <a:t>Caesalpinia</a:t>
            </a:r>
            <a:endParaRPr lang="en-US" altLang="it-IT" sz="1600" i="1">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051" name="Text Box 3"/>
          <p:cNvSpPr txBox="1">
            <a:spLocks noChangeArrowheads="1"/>
          </p:cNvSpPr>
          <p:nvPr/>
        </p:nvSpPr>
        <p:spPr bwMode="auto">
          <a:xfrm>
            <a:off x="557213" y="441325"/>
            <a:ext cx="4735512" cy="1616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2000">
                <a:solidFill>
                  <a:srgbClr val="FFFF00"/>
                </a:solidFill>
                <a:effectLst>
                  <a:outerShdw blurRad="38100" dist="38100" dir="2700000" algn="tl">
                    <a:srgbClr val="000000"/>
                  </a:outerShdw>
                </a:effectLst>
              </a:rPr>
              <a:t>Oltre alla tempera ad uovo, era impiegata anche la tecnica ad encausto, identificata in icone del VI-VII secolo (dx - Monte Sinai, monastero di S. Caterina, VI secolo)</a:t>
            </a:r>
          </a:p>
        </p:txBody>
      </p:sp>
      <p:pic>
        <p:nvPicPr>
          <p:cNvPr id="514054" name="Picture 6" descr="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663" y="512763"/>
            <a:ext cx="2824162" cy="3816350"/>
          </a:xfrm>
          <a:prstGeom prst="rect">
            <a:avLst/>
          </a:prstGeom>
          <a:noFill/>
          <a:extLst>
            <a:ext uri="{909E8E84-426E-40DD-AFC4-6F175D3DCCD1}">
              <a14:hiddenFill xmlns:a14="http://schemas.microsoft.com/office/drawing/2010/main">
                <a:solidFill>
                  <a:srgbClr val="FFFFFF"/>
                </a:solidFill>
              </a14:hiddenFill>
            </a:ext>
          </a:extLst>
        </p:spPr>
      </p:pic>
      <p:pic>
        <p:nvPicPr>
          <p:cNvPr id="514055" name="Picture 7" descr="Icona Arcangelo Mich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673350"/>
            <a:ext cx="2720975"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56" name="Text Box 8"/>
          <p:cNvSpPr txBox="1">
            <a:spLocks noChangeArrowheads="1"/>
          </p:cNvSpPr>
          <p:nvPr/>
        </p:nvSpPr>
        <p:spPr bwMode="auto">
          <a:xfrm>
            <a:off x="3708400" y="4802188"/>
            <a:ext cx="4881563" cy="1616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2000">
                <a:solidFill>
                  <a:srgbClr val="FFFF00"/>
                </a:solidFill>
                <a:effectLst>
                  <a:outerShdw blurRad="38100" dist="38100" dir="2700000" algn="tl">
                    <a:srgbClr val="000000"/>
                  </a:outerShdw>
                </a:effectLst>
              </a:rPr>
              <a:t>Alcune icone erano preparate con oro, argento e materiali non convenzionali per l’arte pittorica come smalti vetrosi e pietre dure (sx - Arcangelo Michele, Venezia, Tesoro di S. Marco, XI secolo)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it-IT" altLang="it-IT"/>
              <a:t>Coloranti bizantini</a:t>
            </a:r>
          </a:p>
        </p:txBody>
      </p:sp>
      <p:sp>
        <p:nvSpPr>
          <p:cNvPr id="515075" name="Text Box 3"/>
          <p:cNvSpPr txBox="1">
            <a:spLocks noChangeArrowheads="1"/>
          </p:cNvSpPr>
          <p:nvPr/>
        </p:nvSpPr>
        <p:spPr bwMode="auto">
          <a:xfrm>
            <a:off x="557213" y="1585913"/>
            <a:ext cx="8032750" cy="429101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2400">
                <a:solidFill>
                  <a:srgbClr val="FFFF00"/>
                </a:solidFill>
                <a:effectLst>
                  <a:outerShdw blurRad="38100" dist="38100" dir="2700000" algn="tl">
                    <a:srgbClr val="000000"/>
                  </a:outerShdw>
                </a:effectLst>
              </a:rPr>
              <a:t>Ovviamente i Bizantini potevano disporre dei migliori coloranti in uso all’epoca per la tintura delle vesti. Si è già detto dell’impiego esclusivo della porpora di Tiro, di cui l’imperatore di Bisanzio era particolarmente appassionato</a:t>
            </a:r>
          </a:p>
          <a:p>
            <a:pPr algn="just">
              <a:spcBef>
                <a:spcPct val="50000"/>
              </a:spcBef>
            </a:pPr>
            <a:r>
              <a:rPr lang="en-US" altLang="it-IT" sz="2400">
                <a:solidFill>
                  <a:srgbClr val="FFFF00"/>
                </a:solidFill>
                <a:effectLst>
                  <a:outerShdw blurRad="38100" dist="38100" dir="2700000" algn="tl">
                    <a:srgbClr val="000000"/>
                  </a:outerShdw>
                </a:effectLst>
              </a:rPr>
              <a:t>Secondi in status dopo la porpora reale erano i coloranti di origine animale ricavati dagli insetti: kermes e cocciniglia armena, dai colori variabili tra rosa scuro e cremisi, poi robbia, quindi gialli di origine vegetale, blu dal guado o dall’indaco di provenienza indiana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it-IT" altLang="it-IT"/>
              <a:t>I codici porpora</a:t>
            </a:r>
          </a:p>
        </p:txBody>
      </p:sp>
      <p:sp>
        <p:nvSpPr>
          <p:cNvPr id="516099" name="Text Box 3"/>
          <p:cNvSpPr txBox="1">
            <a:spLocks noChangeArrowheads="1"/>
          </p:cNvSpPr>
          <p:nvPr/>
        </p:nvSpPr>
        <p:spPr bwMode="auto">
          <a:xfrm>
            <a:off x="557213" y="1160463"/>
            <a:ext cx="8032750" cy="915987"/>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tx1"/>
                </a:solidFill>
                <a:effectLst>
                  <a:outerShdw blurRad="38100" dist="38100" dir="2700000" algn="tl">
                    <a:srgbClr val="000000"/>
                  </a:outerShdw>
                </a:effectLst>
                <a:cs typeface="Times New Roman" pitchFamily="18" charset="0"/>
              </a:rPr>
              <a:t>Presso i Bizantini alcuni coloranti trovano applicazione, oltre che nella tintura delle vesti, anche nei </a:t>
            </a:r>
            <a:r>
              <a:rPr lang="it-IT" altLang="it-IT" sz="1800" i="1">
                <a:solidFill>
                  <a:schemeClr val="tx1"/>
                </a:solidFill>
                <a:effectLst>
                  <a:outerShdw blurRad="38100" dist="38100" dir="2700000" algn="tl">
                    <a:srgbClr val="000000"/>
                  </a:outerShdw>
                </a:effectLst>
                <a:cs typeface="Times New Roman" pitchFamily="18" charset="0"/>
              </a:rPr>
              <a:t>manoscritti illuminati</a:t>
            </a:r>
            <a:r>
              <a:rPr lang="it-IT" altLang="it-IT" sz="1800">
                <a:solidFill>
                  <a:schemeClr val="tx1"/>
                </a:solidFill>
                <a:effectLst>
                  <a:outerShdw blurRad="38100" dist="38100" dir="2700000" algn="tl">
                    <a:srgbClr val="000000"/>
                  </a:outerShdw>
                </a:effectLst>
                <a:cs typeface="Times New Roman" pitchFamily="18" charset="0"/>
              </a:rPr>
              <a:t>. Si tratta di testi di</a:t>
            </a:r>
            <a:br>
              <a:rPr lang="it-IT" altLang="it-IT" sz="1800">
                <a:solidFill>
                  <a:schemeClr val="tx1"/>
                </a:solidFill>
                <a:effectLst>
                  <a:outerShdw blurRad="38100" dist="38100" dir="2700000" algn="tl">
                    <a:srgbClr val="000000"/>
                  </a:outerShdw>
                </a:effectLst>
                <a:cs typeface="Times New Roman" pitchFamily="18" charset="0"/>
              </a:rPr>
            </a:br>
            <a:endParaRPr lang="it-IT" altLang="it-IT" sz="1800">
              <a:solidFill>
                <a:schemeClr val="tx1"/>
              </a:solidFill>
              <a:effectLst>
                <a:outerShdw blurRad="38100" dist="38100" dir="2700000" algn="tl">
                  <a:srgbClr val="000000"/>
                </a:outerShdw>
              </a:effectLst>
              <a:cs typeface="Times New Roman" pitchFamily="18" charset="0"/>
            </a:endParaRPr>
          </a:p>
        </p:txBody>
      </p:sp>
      <p:pic>
        <p:nvPicPr>
          <p:cNvPr id="516106" name="Picture 10" descr="Vie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2168525"/>
            <a:ext cx="3327400" cy="4140200"/>
          </a:xfrm>
          <a:prstGeom prst="rect">
            <a:avLst/>
          </a:prstGeom>
          <a:noFill/>
          <a:extLst>
            <a:ext uri="{909E8E84-426E-40DD-AFC4-6F175D3DCCD1}">
              <a14:hiddenFill xmlns:a14="http://schemas.microsoft.com/office/drawing/2010/main">
                <a:solidFill>
                  <a:srgbClr val="FFFFFF"/>
                </a:solidFill>
              </a14:hiddenFill>
            </a:ext>
          </a:extLst>
        </p:spPr>
      </p:pic>
      <p:sp>
        <p:nvSpPr>
          <p:cNvPr id="516108" name="Text Box 12"/>
          <p:cNvSpPr txBox="1">
            <a:spLocks noChangeArrowheads="1"/>
          </p:cNvSpPr>
          <p:nvPr/>
        </p:nvSpPr>
        <p:spPr bwMode="auto">
          <a:xfrm>
            <a:off x="557213" y="1709738"/>
            <a:ext cx="4159250" cy="43497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tx1"/>
                </a:solidFill>
                <a:effectLst>
                  <a:outerShdw blurRad="38100" dist="38100" dir="2700000" algn="tl">
                    <a:srgbClr val="000000"/>
                  </a:outerShdw>
                </a:effectLst>
                <a:cs typeface="Times New Roman" pitchFamily="18" charset="0"/>
              </a:rPr>
              <a:t>ispirazione sia religiosa, sia laica, decorati con figure dai colori molto vivi, in cui è caratteristico l’uso dell’oro e dell’argento che rendono l’aspetto </a:t>
            </a:r>
            <a:r>
              <a:rPr lang="it-IT" altLang="it-IT" sz="1800" i="1">
                <a:solidFill>
                  <a:schemeClr val="tx1"/>
                </a:solidFill>
                <a:effectLst>
                  <a:outerShdw blurRad="38100" dist="38100" dir="2700000" algn="tl">
                    <a:srgbClr val="000000"/>
                  </a:outerShdw>
                </a:effectLst>
                <a:cs typeface="Times New Roman" pitchFamily="18" charset="0"/>
              </a:rPr>
              <a:t>luminoso</a:t>
            </a:r>
            <a:r>
              <a:rPr lang="it-IT" altLang="it-IT" sz="1800">
                <a:solidFill>
                  <a:schemeClr val="tx1"/>
                </a:solidFill>
                <a:effectLst>
                  <a:outerShdw blurRad="38100" dist="38100" dir="2700000" algn="tl">
                    <a:srgbClr val="000000"/>
                  </a:outerShdw>
                </a:effectLst>
                <a:cs typeface="Times New Roman" pitchFamily="18" charset="0"/>
              </a:rPr>
              <a:t>. Si distinguono per nobiltà i già citati </a:t>
            </a:r>
            <a:r>
              <a:rPr lang="it-IT" altLang="it-IT" sz="1800" i="1">
                <a:solidFill>
                  <a:schemeClr val="tx1"/>
                </a:solidFill>
                <a:effectLst>
                  <a:outerShdw blurRad="38100" dist="38100" dir="2700000" algn="tl">
                    <a:srgbClr val="000000"/>
                  </a:outerShdw>
                </a:effectLst>
                <a:cs typeface="Times New Roman" pitchFamily="18" charset="0"/>
              </a:rPr>
              <a:t>codici porpora</a:t>
            </a:r>
            <a:endParaRPr lang="it-IT" altLang="it-IT" sz="1800">
              <a:solidFill>
                <a:schemeClr val="tx1"/>
              </a:solidFill>
              <a:effectLst>
                <a:outerShdw blurRad="38100" dist="38100" dir="2700000" algn="tl">
                  <a:srgbClr val="000000"/>
                </a:outerShdw>
              </a:effectLst>
              <a:cs typeface="Times New Roman" pitchFamily="18" charset="0"/>
            </a:endParaRPr>
          </a:p>
          <a:p>
            <a:pPr algn="just">
              <a:spcBef>
                <a:spcPct val="50000"/>
              </a:spcBef>
            </a:pPr>
            <a:r>
              <a:rPr lang="it-IT" altLang="it-IT" sz="1800">
                <a:solidFill>
                  <a:schemeClr val="tx1"/>
                </a:solidFill>
                <a:effectLst>
                  <a:outerShdw blurRad="38100" dist="38100" dir="2700000" algn="tl">
                    <a:srgbClr val="000000"/>
                  </a:outerShdw>
                </a:effectLst>
                <a:cs typeface="Times New Roman" pitchFamily="18" charset="0"/>
              </a:rPr>
              <a:t>Uno dei codici porpora più famosi è il </a:t>
            </a:r>
            <a:r>
              <a:rPr lang="it-IT" altLang="it-IT" sz="1800" i="1">
                <a:solidFill>
                  <a:schemeClr val="tx1"/>
                </a:solidFill>
                <a:effectLst>
                  <a:outerShdw blurRad="38100" dist="38100" dir="2700000" algn="tl">
                    <a:srgbClr val="000000"/>
                  </a:outerShdw>
                </a:effectLst>
                <a:cs typeface="Times New Roman" pitchFamily="18" charset="0"/>
              </a:rPr>
              <a:t>Vienna Genesis</a:t>
            </a:r>
            <a:r>
              <a:rPr lang="it-IT" altLang="it-IT" sz="1800">
                <a:solidFill>
                  <a:schemeClr val="tx1"/>
                </a:solidFill>
                <a:effectLst>
                  <a:outerShdw blurRad="38100" dist="38100" dir="2700000" algn="tl">
                    <a:srgbClr val="000000"/>
                  </a:outerShdw>
                </a:effectLst>
                <a:cs typeface="Times New Roman" pitchFamily="18" charset="0"/>
              </a:rPr>
              <a:t>, (dx, VI secolo d.C.), considerato il più antico manoscritto biblico esistente. In questo manoscritto ogni pagina è divisa a metà, con il testo biblico della Genesi scritto con inchiostro in argento nella parte superiore e una miniatura nella parte inferiore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r>
              <a:rPr lang="it-IT" altLang="it-IT"/>
              <a:t>Pigmenti medievali</a:t>
            </a:r>
          </a:p>
        </p:txBody>
      </p:sp>
      <p:sp>
        <p:nvSpPr>
          <p:cNvPr id="533507" name="Text Box 3"/>
          <p:cNvSpPr txBox="1">
            <a:spLocks noChangeArrowheads="1"/>
          </p:cNvSpPr>
          <p:nvPr/>
        </p:nvSpPr>
        <p:spPr bwMode="auto">
          <a:xfrm>
            <a:off x="557213" y="1104900"/>
            <a:ext cx="8032750" cy="25368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Nel corso del Medioevo entrano in uso alcuni pigmenti nuovi, di cui abbiamo testimonianza in numerosi documenti dell’epoca. In termini generali possiamo dire che, come i loro predecessori, i pittori medievali erano dei profondi conoscitori dei pigmenti che usavano, andando spesso alla ricerca di nuove sostanze, come fece Ugolino di Nerio quando, per la pala di altare di Santa Croce, decise di non utilizzare il blu oltremare e di ricorrere, invece, all’azzurrite, in virtù della sua particolare tonalità verdastra dovuta alla parziale degradazione a malachite. Nel trattato </a:t>
            </a:r>
            <a:r>
              <a:rPr lang="it-IT" altLang="it-IT" sz="1600" i="1">
                <a:solidFill>
                  <a:schemeClr val="tx1"/>
                </a:solidFill>
                <a:effectLst>
                  <a:outerShdw blurRad="38100" dist="38100" dir="2700000" algn="tl">
                    <a:srgbClr val="000000"/>
                  </a:outerShdw>
                </a:effectLst>
                <a:cs typeface="Times New Roman" pitchFamily="18" charset="0"/>
              </a:rPr>
              <a:t>Il Libro dell’Arte</a:t>
            </a:r>
            <a:r>
              <a:rPr lang="it-IT" altLang="it-IT" sz="1600">
                <a:solidFill>
                  <a:schemeClr val="tx1"/>
                </a:solidFill>
                <a:effectLst>
                  <a:outerShdw blurRad="38100" dist="38100" dir="2700000" algn="tl">
                    <a:srgbClr val="000000"/>
                  </a:outerShdw>
                </a:effectLst>
                <a:cs typeface="Times New Roman" pitchFamily="18" charset="0"/>
              </a:rPr>
              <a:t> di Cennino Cennini si parla tra le altre cose del </a:t>
            </a:r>
            <a:r>
              <a:rPr lang="it-IT" altLang="it-IT" sz="1600" i="1">
                <a:solidFill>
                  <a:schemeClr val="tx1"/>
                </a:solidFill>
                <a:effectLst>
                  <a:outerShdw blurRad="38100" dist="38100" dir="2700000" algn="tl">
                    <a:srgbClr val="000000"/>
                  </a:outerShdw>
                </a:effectLst>
                <a:cs typeface="Times New Roman" pitchFamily="18" charset="0"/>
              </a:rPr>
              <a:t>cangiantismo</a:t>
            </a:r>
            <a:r>
              <a:rPr lang="it-IT" altLang="it-IT" sz="1600">
                <a:solidFill>
                  <a:schemeClr val="tx1"/>
                </a:solidFill>
                <a:effectLst>
                  <a:outerShdw blurRad="38100" dist="38100" dir="2700000" algn="tl">
                    <a:srgbClr val="000000"/>
                  </a:outerShdw>
                </a:effectLst>
                <a:cs typeface="Times New Roman" pitchFamily="18" charset="0"/>
              </a:rPr>
              <a:t>, della scelta cioè di pigmenti che avevano la proprietà di cambiare il loro aspetto a seconda della luce che li colpiva</a:t>
            </a:r>
          </a:p>
        </p:txBody>
      </p:sp>
      <p:pic>
        <p:nvPicPr>
          <p:cNvPr id="533516" name="Picture 12" descr="Lichene con l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037013"/>
            <a:ext cx="3743325"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17" name="Text Box 13"/>
          <p:cNvSpPr txBox="1">
            <a:spLocks noChangeArrowheads="1"/>
          </p:cNvSpPr>
          <p:nvPr/>
        </p:nvSpPr>
        <p:spPr bwMode="auto">
          <a:xfrm>
            <a:off x="557213" y="3671888"/>
            <a:ext cx="3798887" cy="27813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In molti casi le informazioni che ci sono giunte sono contrastanti, ed è spesso impossibile attribuire una formula chimica precisa ai nomi che appaiono nelle antiche ricette. A volte lo stesso nome indica composti diversi o prodotti derivanti da specie naturali diverse; in altri casi non è chiaro se un certo composto in un dipinto sia presente intenzionalmente o sia dovuto ad un’alterazione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7234" name="Text Box 2"/>
          <p:cNvSpPr txBox="1">
            <a:spLocks noChangeArrowheads="1"/>
          </p:cNvSpPr>
          <p:nvPr/>
        </p:nvSpPr>
        <p:spPr bwMode="auto">
          <a:xfrm>
            <a:off x="557213" y="642938"/>
            <a:ext cx="4806950" cy="43592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2000">
                <a:solidFill>
                  <a:schemeClr val="tx1"/>
                </a:solidFill>
                <a:effectLst>
                  <a:outerShdw blurRad="38100" dist="38100" dir="2700000" algn="tl">
                    <a:srgbClr val="000000"/>
                  </a:outerShdw>
                </a:effectLst>
                <a:cs typeface="Times New Roman" pitchFamily="18" charset="0"/>
              </a:rPr>
              <a:t>La preparazione di molti materiali pittorici, in particolare dei coloranti, va considerata un’arte a sè stante. Errori nella procedura potevano causare l’insorgere di colori indesiderati a partire dalle materie prime: molti coloranti hanno infatti spiccate proprietà acido-base e a seconda delle sostanze impiegate nel trattamento si aveva un colore piuttosto che un altro. Peraltro gli artisti medievali, così come gli artigiani tintori, sapevano maneggiare bene le</a:t>
            </a:r>
            <a:br>
              <a:rPr lang="en-US" altLang="it-IT" sz="2000">
                <a:solidFill>
                  <a:schemeClr val="tx1"/>
                </a:solidFill>
                <a:effectLst>
                  <a:outerShdw blurRad="38100" dist="38100" dir="2700000" algn="tl">
                    <a:srgbClr val="000000"/>
                  </a:outerShdw>
                </a:effectLst>
                <a:cs typeface="Times New Roman" pitchFamily="18" charset="0"/>
              </a:rPr>
            </a:br>
            <a:endParaRPr lang="it-IT" altLang="it-IT" sz="2000">
              <a:solidFill>
                <a:schemeClr val="tx1"/>
              </a:solidFill>
              <a:effectLst>
                <a:outerShdw blurRad="38100" dist="38100" dir="2700000" algn="tl">
                  <a:srgbClr val="000000"/>
                </a:outerShdw>
              </a:effectLst>
              <a:cs typeface="Times New Roman" pitchFamily="18" charset="0"/>
            </a:endParaRPr>
          </a:p>
        </p:txBody>
      </p:sp>
      <p:pic>
        <p:nvPicPr>
          <p:cNvPr id="607239" name="Picture 7" descr="Tintore mediev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663" y="871538"/>
            <a:ext cx="2597150" cy="3132137"/>
          </a:xfrm>
          <a:prstGeom prst="rect">
            <a:avLst/>
          </a:prstGeom>
          <a:noFill/>
          <a:extLst>
            <a:ext uri="{909E8E84-426E-40DD-AFC4-6F175D3DCCD1}">
              <a14:hiddenFill xmlns:a14="http://schemas.microsoft.com/office/drawing/2010/main">
                <a:solidFill>
                  <a:srgbClr val="FFFFFF"/>
                </a:solidFill>
              </a14:hiddenFill>
            </a:ext>
          </a:extLst>
        </p:spPr>
      </p:pic>
      <p:sp>
        <p:nvSpPr>
          <p:cNvPr id="607240" name="Text Box 8"/>
          <p:cNvSpPr txBox="1">
            <a:spLocks noChangeArrowheads="1"/>
          </p:cNvSpPr>
          <p:nvPr/>
        </p:nvSpPr>
        <p:spPr bwMode="auto">
          <a:xfrm>
            <a:off x="557213" y="4605338"/>
            <a:ext cx="8032750" cy="1616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2000">
                <a:solidFill>
                  <a:schemeClr val="tx1"/>
                </a:solidFill>
                <a:effectLst>
                  <a:outerShdw blurRad="38100" dist="38100" dir="2700000" algn="tl">
                    <a:srgbClr val="000000"/>
                  </a:outerShdw>
                </a:effectLst>
                <a:cs typeface="Times New Roman" pitchFamily="18" charset="0"/>
              </a:rPr>
              <a:t>possibilità date dai mordenti, le sostanze inorganiche addizionate ai coloranti per fissarli sui tessuti e per impartire un colore particolare; gli stessi coloranti erano sapientemente trasformati in lacche per essere impiegati nelle tecniche a tempera e per l’illuminazione dei manoscritti</a:t>
            </a:r>
            <a:endParaRPr lang="it-IT" altLang="it-IT" sz="2000">
              <a:solidFill>
                <a:schemeClr val="tx1"/>
              </a:solidFill>
              <a:effectLst>
                <a:outerShdw blurRad="38100" dist="38100" dir="2700000" algn="tl">
                  <a:srgbClr val="000000"/>
                </a:outerShdw>
              </a:effectLst>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it-IT" altLang="it-IT"/>
              <a:t>La cimatura</a:t>
            </a:r>
          </a:p>
        </p:txBody>
      </p:sp>
      <p:sp>
        <p:nvSpPr>
          <p:cNvPr id="552963" name="Text Box 3"/>
          <p:cNvSpPr txBox="1">
            <a:spLocks noChangeArrowheads="1"/>
          </p:cNvSpPr>
          <p:nvPr/>
        </p:nvSpPr>
        <p:spPr bwMode="auto">
          <a:xfrm>
            <a:off x="557213" y="1125538"/>
            <a:ext cx="8032750" cy="28352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2000">
                <a:solidFill>
                  <a:schemeClr val="tx1"/>
                </a:solidFill>
                <a:effectLst>
                  <a:outerShdw blurRad="38100" dist="38100" dir="2700000" algn="tl">
                    <a:srgbClr val="000000"/>
                  </a:outerShdw>
                </a:effectLst>
                <a:cs typeface="Times New Roman" pitchFamily="18" charset="0"/>
              </a:rPr>
              <a:t>Il termine </a:t>
            </a:r>
            <a:r>
              <a:rPr lang="en-US" altLang="it-IT" sz="2000" i="1">
                <a:solidFill>
                  <a:schemeClr val="tx1"/>
                </a:solidFill>
                <a:effectLst>
                  <a:outerShdw blurRad="38100" dist="38100" dir="2700000" algn="tl">
                    <a:srgbClr val="000000"/>
                  </a:outerShdw>
                </a:effectLst>
                <a:cs typeface="Times New Roman" pitchFamily="18" charset="0"/>
              </a:rPr>
              <a:t>cimatura</a:t>
            </a:r>
            <a:r>
              <a:rPr lang="en-US" altLang="it-IT" sz="2000">
                <a:solidFill>
                  <a:schemeClr val="tx1"/>
                </a:solidFill>
                <a:effectLst>
                  <a:outerShdw blurRad="38100" dist="38100" dir="2700000" algn="tl">
                    <a:srgbClr val="000000"/>
                  </a:outerShdw>
                </a:effectLst>
                <a:cs typeface="Times New Roman" pitchFamily="18" charset="0"/>
              </a:rPr>
              <a:t> o </a:t>
            </a:r>
            <a:r>
              <a:rPr lang="en-US" altLang="it-IT" sz="2000" i="1">
                <a:solidFill>
                  <a:schemeClr val="tx1"/>
                </a:solidFill>
                <a:effectLst>
                  <a:outerShdw blurRad="38100" dist="38100" dir="2700000" algn="tl">
                    <a:srgbClr val="000000"/>
                  </a:outerShdw>
                </a:effectLst>
                <a:cs typeface="Times New Roman" pitchFamily="18" charset="0"/>
              </a:rPr>
              <a:t>pezza</a:t>
            </a:r>
            <a:r>
              <a:rPr lang="en-US" altLang="it-IT" sz="2000">
                <a:solidFill>
                  <a:schemeClr val="tx1"/>
                </a:solidFill>
                <a:effectLst>
                  <a:outerShdw blurRad="38100" dist="38100" dir="2700000" algn="tl">
                    <a:srgbClr val="000000"/>
                  </a:outerShdw>
                </a:effectLst>
                <a:cs typeface="Times New Roman" pitchFamily="18" charset="0"/>
              </a:rPr>
              <a:t> o </a:t>
            </a:r>
            <a:r>
              <a:rPr lang="en-US" altLang="it-IT" sz="2000" i="1">
                <a:solidFill>
                  <a:schemeClr val="tx1"/>
                </a:solidFill>
                <a:effectLst>
                  <a:outerShdw blurRad="38100" dist="38100" dir="2700000" algn="tl">
                    <a:srgbClr val="000000"/>
                  </a:outerShdw>
                </a:effectLst>
                <a:cs typeface="Times New Roman" pitchFamily="18" charset="0"/>
              </a:rPr>
              <a:t>pezzuola</a:t>
            </a:r>
            <a:r>
              <a:rPr lang="en-US" altLang="it-IT" sz="2000">
                <a:solidFill>
                  <a:schemeClr val="tx1"/>
                </a:solidFill>
                <a:effectLst>
                  <a:outerShdw blurRad="38100" dist="38100" dir="2700000" algn="tl">
                    <a:srgbClr val="000000"/>
                  </a:outerShdw>
                </a:effectLst>
                <a:cs typeface="Times New Roman" pitchFamily="18" charset="0"/>
              </a:rPr>
              <a:t> indica un supporto tessile utilizzato dai miniatori medievali o dai tintori per fissare alcuni coloranti su tela in modo da poterli conservare e impiegare in maniera pratica. Pezzetti di tessuto incolori erano ripetutamente immersi negli estratti vegetali (ottenuti di solito per semplice spremitura), in modo che le fibre assorbissero le molecole di colorante. Quando una quantità sufficiente di colorante si era fissata, la cimatura era lasciata a seccare e conservata. Al</a:t>
            </a:r>
            <a:br>
              <a:rPr lang="en-US" altLang="it-IT" sz="2000">
                <a:solidFill>
                  <a:schemeClr val="tx1"/>
                </a:solidFill>
                <a:effectLst>
                  <a:outerShdw blurRad="38100" dist="38100" dir="2700000" algn="tl">
                    <a:srgbClr val="000000"/>
                  </a:outerShdw>
                </a:effectLst>
                <a:cs typeface="Times New Roman" pitchFamily="18" charset="0"/>
              </a:rPr>
            </a:br>
            <a:endParaRPr lang="en-US" altLang="it-IT" sz="2000">
              <a:solidFill>
                <a:schemeClr val="tx1"/>
              </a:solidFill>
              <a:effectLst>
                <a:outerShdw blurRad="38100" dist="38100" dir="2700000" algn="tl">
                  <a:srgbClr val="000000"/>
                </a:outerShdw>
              </a:effectLst>
              <a:cs typeface="Times New Roman" pitchFamily="18" charset="0"/>
            </a:endParaRPr>
          </a:p>
        </p:txBody>
      </p:sp>
      <p:pic>
        <p:nvPicPr>
          <p:cNvPr id="552964" name="Picture 4" descr="Pezzu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076700"/>
            <a:ext cx="2857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67" name="Text Box 7"/>
          <p:cNvSpPr txBox="1">
            <a:spLocks noChangeArrowheads="1"/>
          </p:cNvSpPr>
          <p:nvPr/>
        </p:nvSpPr>
        <p:spPr bwMode="auto">
          <a:xfrm>
            <a:off x="3924300" y="3563938"/>
            <a:ext cx="4665663" cy="28352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2000">
                <a:solidFill>
                  <a:schemeClr val="tx1"/>
                </a:solidFill>
                <a:effectLst>
                  <a:outerShdw blurRad="38100" dist="38100" dir="2700000" algn="tl">
                    <a:srgbClr val="000000"/>
                  </a:outerShdw>
                </a:effectLst>
                <a:cs typeface="Times New Roman" pitchFamily="18" charset="0"/>
              </a:rPr>
              <a:t>momento di utilizzo, un pezzo di cimatura era bagnato con una soluzione acquosa di legante, generalmente gomma arabica o albume, causando il rilascio delle molecole di colorante nella soluzione che si poteva così impiegare come pittura traslucida oppure essere addizionato di mordente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4469" name="Picture 5" descr="Pezzuole gia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865563"/>
            <a:ext cx="2857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574467" name="Text Box 3"/>
          <p:cNvSpPr txBox="1">
            <a:spLocks noChangeArrowheads="1"/>
          </p:cNvSpPr>
          <p:nvPr/>
        </p:nvSpPr>
        <p:spPr bwMode="auto">
          <a:xfrm>
            <a:off x="557213" y="428625"/>
            <a:ext cx="8032750" cy="28384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La cimatura era quindi un modo pratico per conservare e trasportare i coloranti. La pratica fu particolarmente popolare a partire dal XIV secolo, grazie allo sviluppo del commercio tessile: il Cennini cita le "</a:t>
            </a:r>
            <a:r>
              <a:rPr lang="en-US" altLang="it-IT" sz="1800" i="1">
                <a:solidFill>
                  <a:schemeClr val="tx1"/>
                </a:solidFill>
                <a:effectLst>
                  <a:outerShdw blurRad="38100" dist="38100" dir="2700000" algn="tl">
                    <a:srgbClr val="000000"/>
                  </a:outerShdw>
                </a:effectLst>
                <a:cs typeface="Times New Roman" pitchFamily="18" charset="0"/>
              </a:rPr>
              <a:t>pezzuole secondo che i miniatori adoperano</a:t>
            </a:r>
            <a:r>
              <a:rPr lang="en-US" altLang="it-IT" sz="1800">
                <a:solidFill>
                  <a:schemeClr val="tx1"/>
                </a:solidFill>
                <a:effectLst>
                  <a:outerShdw blurRad="38100" dist="38100" dir="2700000" algn="tl">
                    <a:srgbClr val="000000"/>
                  </a:outerShdw>
                </a:effectLst>
                <a:cs typeface="Times New Roman" pitchFamily="18" charset="0"/>
              </a:rPr>
              <a:t>", e dice che "</a:t>
            </a:r>
            <a:r>
              <a:rPr lang="en-US" altLang="it-IT" sz="1800" i="1">
                <a:solidFill>
                  <a:schemeClr val="tx1"/>
                </a:solidFill>
                <a:effectLst>
                  <a:outerShdw blurRad="38100" dist="38100" dir="2700000" algn="tl">
                    <a:srgbClr val="000000"/>
                  </a:outerShdw>
                </a:effectLst>
                <a:cs typeface="Times New Roman" pitchFamily="18" charset="0"/>
              </a:rPr>
              <a:t>non hanno corpo, e' quali si fa d'ogni colore</a:t>
            </a:r>
            <a:r>
              <a:rPr lang="en-US" altLang="it-IT" sz="1800">
                <a:solidFill>
                  <a:schemeClr val="tx1"/>
                </a:solidFill>
                <a:effectLst>
                  <a:outerShdw blurRad="38100" dist="38100" dir="2700000" algn="tl">
                    <a:srgbClr val="000000"/>
                  </a:outerShdw>
                </a:effectLst>
                <a:cs typeface="Times New Roman" pitchFamily="18" charset="0"/>
              </a:rPr>
              <a:t>". In realtà, già Plinio nel I secolo d.C. descrive un procedimento per preparare un pigmento porpora partendo da un tessuto tinto con un colorante, inzuppato in acqua e calcare. La descrizione coincide con la preparazione di una lacca dalla porpora di Tiro. Di certo i succhi vegetali usati per le pezzuole erano già in uso in pittura ben prima del XIV secolo, oltre che per la tintura delle fibre tessili</a:t>
            </a:r>
          </a:p>
        </p:txBody>
      </p:sp>
      <p:sp>
        <p:nvSpPr>
          <p:cNvPr id="574471" name="Text Box 7"/>
          <p:cNvSpPr txBox="1">
            <a:spLocks noChangeArrowheads="1"/>
          </p:cNvSpPr>
          <p:nvPr/>
        </p:nvSpPr>
        <p:spPr bwMode="auto">
          <a:xfrm>
            <a:off x="557213" y="3452813"/>
            <a:ext cx="4662487" cy="297656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Molti altri coloranti erano trattati in questo modo, in particolare il tornasole, il verzino, il kermes (la cosiddetta </a:t>
            </a:r>
            <a:r>
              <a:rPr lang="en-US" altLang="it-IT" sz="1800" i="1">
                <a:solidFill>
                  <a:schemeClr val="tx1"/>
                </a:solidFill>
                <a:effectLst>
                  <a:outerShdw blurRad="38100" dist="38100" dir="2700000" algn="tl">
                    <a:srgbClr val="000000"/>
                  </a:outerShdw>
                </a:effectLst>
                <a:cs typeface="Times New Roman" pitchFamily="18" charset="0"/>
              </a:rPr>
              <a:t>cimatura di grana</a:t>
            </a:r>
            <a:r>
              <a:rPr lang="en-US" altLang="it-IT" sz="1800">
                <a:solidFill>
                  <a:schemeClr val="tx1"/>
                </a:solidFill>
                <a:effectLst>
                  <a:outerShdw blurRad="38100" dist="38100" dir="2700000" algn="tl">
                    <a:srgbClr val="000000"/>
                  </a:outerShdw>
                </a:effectLst>
                <a:cs typeface="Times New Roman" pitchFamily="18" charset="0"/>
              </a:rPr>
              <a:t>). La cimatura con tornasole era particolarmente popolare: i Francesi la chiamavano </a:t>
            </a:r>
            <a:r>
              <a:rPr lang="en-US" altLang="it-IT" sz="1800" i="1">
                <a:solidFill>
                  <a:schemeClr val="tx1"/>
                </a:solidFill>
                <a:effectLst>
                  <a:outerShdw blurRad="38100" dist="38100" dir="2700000" algn="tl">
                    <a:srgbClr val="000000"/>
                  </a:outerShdw>
                </a:effectLst>
                <a:cs typeface="Times New Roman" pitchFamily="18" charset="0"/>
              </a:rPr>
              <a:t>tournesol en drapeau</a:t>
            </a:r>
            <a:r>
              <a:rPr lang="en-US" altLang="it-IT" sz="1800">
                <a:solidFill>
                  <a:schemeClr val="tx1"/>
                </a:solidFill>
                <a:effectLst>
                  <a:outerShdw blurRad="38100" dist="38100" dir="2700000" algn="tl">
                    <a:srgbClr val="000000"/>
                  </a:outerShdw>
                </a:effectLst>
                <a:cs typeface="Times New Roman" pitchFamily="18" charset="0"/>
              </a:rPr>
              <a:t>, in Italia </a:t>
            </a:r>
            <a:r>
              <a:rPr lang="en-US" altLang="it-IT" sz="1800" i="1">
                <a:solidFill>
                  <a:schemeClr val="tx1"/>
                </a:solidFill>
                <a:effectLst>
                  <a:outerShdw blurRad="38100" dist="38100" dir="2700000" algn="tl">
                    <a:srgbClr val="000000"/>
                  </a:outerShdw>
                </a:effectLst>
                <a:cs typeface="Times New Roman" pitchFamily="18" charset="0"/>
              </a:rPr>
              <a:t>tornasole in pezze</a:t>
            </a:r>
            <a:r>
              <a:rPr lang="en-US" altLang="it-IT" sz="1800">
                <a:solidFill>
                  <a:schemeClr val="tx1"/>
                </a:solidFill>
                <a:effectLst>
                  <a:outerShdw blurRad="38100" dist="38100" dir="2700000" algn="tl">
                    <a:srgbClr val="000000"/>
                  </a:outerShdw>
                </a:effectLst>
                <a:cs typeface="Times New Roman" pitchFamily="18" charset="0"/>
              </a:rPr>
              <a:t> </a:t>
            </a:r>
            <a:r>
              <a:rPr lang="en-US" altLang="it-IT" sz="1800" i="1">
                <a:solidFill>
                  <a:schemeClr val="tx1"/>
                </a:solidFill>
                <a:effectLst>
                  <a:outerShdw blurRad="38100" dist="38100" dir="2700000" algn="tl">
                    <a:srgbClr val="000000"/>
                  </a:outerShdw>
                </a:effectLst>
                <a:cs typeface="Times New Roman" pitchFamily="18" charset="0"/>
              </a:rPr>
              <a:t>di Levante</a:t>
            </a:r>
            <a:endParaRPr lang="en-US" altLang="it-IT" sz="1800">
              <a:solidFill>
                <a:schemeClr val="tx1"/>
              </a:solidFill>
              <a:effectLst>
                <a:outerShdw blurRad="38100" dist="38100" dir="2700000" algn="tl">
                  <a:srgbClr val="000000"/>
                </a:outerShdw>
              </a:effectLst>
              <a:cs typeface="Times New Roman" pitchFamily="18" charset="0"/>
            </a:endParaRPr>
          </a:p>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È curioso notare come le cimature fossero impiegate anche come belletto per le donne nel XVI secolo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it-IT" altLang="it-IT"/>
              <a:t>I colori: giallo</a:t>
            </a:r>
          </a:p>
        </p:txBody>
      </p:sp>
      <p:sp>
        <p:nvSpPr>
          <p:cNvPr id="536579" name="Text Box 3"/>
          <p:cNvSpPr txBox="1">
            <a:spLocks noChangeArrowheads="1"/>
          </p:cNvSpPr>
          <p:nvPr/>
        </p:nvSpPr>
        <p:spPr bwMode="auto">
          <a:xfrm>
            <a:off x="557213" y="1052513"/>
            <a:ext cx="5670550" cy="3759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cs typeface="Times New Roman" pitchFamily="18" charset="0"/>
              </a:rPr>
              <a:t>Tra i gialli sono notevoli alcuni coloranti di origine vegetale, spesso contenenti flavonoidi</a:t>
            </a:r>
          </a:p>
          <a:p>
            <a:pPr algn="just">
              <a:spcBef>
                <a:spcPct val="50000"/>
              </a:spcBef>
            </a:pPr>
            <a:r>
              <a:rPr lang="en-US" altLang="it-IT" sz="1600" i="1">
                <a:solidFill>
                  <a:schemeClr val="tx1"/>
                </a:solidFill>
                <a:effectLst>
                  <a:outerShdw blurRad="38100" dist="38100" dir="2700000" algn="tl">
                    <a:srgbClr val="000000"/>
                  </a:outerShdw>
                </a:effectLst>
              </a:rPr>
              <a:t>Arzica</a:t>
            </a:r>
            <a:r>
              <a:rPr lang="en-US" altLang="it-IT" sz="1600">
                <a:solidFill>
                  <a:schemeClr val="tx1"/>
                </a:solidFill>
                <a:effectLst>
                  <a:outerShdw blurRad="38100" dist="38100" dir="2700000" algn="tl">
                    <a:srgbClr val="000000"/>
                  </a:outerShdw>
                </a:effectLst>
              </a:rPr>
              <a:t> o </a:t>
            </a:r>
            <a:r>
              <a:rPr lang="en-US" altLang="it-IT" sz="1600" i="1">
                <a:solidFill>
                  <a:schemeClr val="tx1"/>
                </a:solidFill>
                <a:effectLst>
                  <a:outerShdw blurRad="38100" dist="38100" dir="2700000" algn="tl">
                    <a:srgbClr val="000000"/>
                  </a:outerShdw>
                </a:effectLst>
              </a:rPr>
              <a:t>erba guada</a:t>
            </a:r>
            <a:r>
              <a:rPr lang="en-US" altLang="it-IT" sz="1600">
                <a:solidFill>
                  <a:schemeClr val="tx1"/>
                </a:solidFill>
                <a:effectLst>
                  <a:outerShdw blurRad="38100" dist="38100" dir="2700000" algn="tl">
                    <a:srgbClr val="000000"/>
                  </a:outerShdw>
                </a:effectLst>
              </a:rPr>
              <a:t>: colorante estratto da varie parti della </a:t>
            </a:r>
            <a:r>
              <a:rPr lang="en-US" altLang="it-IT" sz="1600" i="1">
                <a:solidFill>
                  <a:schemeClr val="tx1"/>
                </a:solidFill>
                <a:effectLst>
                  <a:outerShdw blurRad="38100" dist="38100" dir="2700000" algn="tl">
                    <a:srgbClr val="000000"/>
                  </a:outerShdw>
                </a:effectLst>
              </a:rPr>
              <a:t>Reseda luteola</a:t>
            </a:r>
            <a:r>
              <a:rPr lang="en-US" altLang="it-IT" sz="1600">
                <a:solidFill>
                  <a:schemeClr val="tx1"/>
                </a:solidFill>
                <a:effectLst>
                  <a:outerShdw blurRad="38100" dist="38100" dir="2700000" algn="tl">
                    <a:srgbClr val="000000"/>
                  </a:outerShdw>
                </a:effectLst>
              </a:rPr>
              <a:t> (sx), pianta comune nell'Europa Centrale e in India, la più antica da cui si ricavi un colorante giallo. L’arzica era in uso già dai Romani, probabilmente equivalente al </a:t>
            </a:r>
            <a:r>
              <a:rPr lang="en-US" altLang="it-IT" sz="1600" i="1">
                <a:solidFill>
                  <a:schemeClr val="tx1"/>
                </a:solidFill>
                <a:effectLst>
                  <a:outerShdw blurRad="38100" dist="38100" dir="2700000" algn="tl">
                    <a:srgbClr val="000000"/>
                  </a:outerShdw>
                </a:effectLst>
              </a:rPr>
              <a:t>luteum</a:t>
            </a:r>
            <a:r>
              <a:rPr lang="en-US" altLang="it-IT" sz="1600">
                <a:solidFill>
                  <a:schemeClr val="tx1"/>
                </a:solidFill>
                <a:effectLst>
                  <a:outerShdw blurRad="38100" dist="38100" dir="2700000" algn="tl">
                    <a:srgbClr val="000000"/>
                  </a:outerShdw>
                </a:effectLst>
              </a:rPr>
              <a:t> citato da Plinio e Vitruvio. Potrebbe essere il più antico colorante impiegato in Europa, in quanto il suo uso risale almeno all'inizio dell'era cristiana; fu poi ampiamente sfruttato nel Medioevo, quando fu il colorante giallo più popolare fino all’introduzione del quercitron (XVIII secolo)</a:t>
            </a:r>
          </a:p>
          <a:p>
            <a:pPr algn="just">
              <a:spcBef>
                <a:spcPct val="50000"/>
              </a:spcBef>
            </a:pPr>
            <a:r>
              <a:rPr lang="en-US" altLang="it-IT" sz="1600">
                <a:solidFill>
                  <a:schemeClr val="tx1"/>
                </a:solidFill>
                <a:effectLst>
                  <a:outerShdw blurRad="38100" dist="38100" dir="2700000" algn="tl">
                    <a:srgbClr val="000000"/>
                  </a:outerShdw>
                </a:effectLst>
              </a:rPr>
              <a:t>La sostanza principale dell’estratto è un idrossiflavone</a:t>
            </a:r>
            <a:br>
              <a:rPr lang="en-US" altLang="it-IT" sz="1600">
                <a:solidFill>
                  <a:schemeClr val="tx1"/>
                </a:solidFill>
                <a:effectLst>
                  <a:outerShdw blurRad="38100" dist="38100" dir="2700000" algn="tl">
                    <a:srgbClr val="000000"/>
                  </a:outerShdw>
                </a:effectLst>
              </a:rPr>
            </a:br>
            <a:endParaRPr lang="en-US" altLang="it-IT" sz="1600">
              <a:solidFill>
                <a:schemeClr val="tx1"/>
              </a:solidFill>
              <a:effectLst>
                <a:outerShdw blurRad="38100" dist="38100" dir="2700000" algn="tl">
                  <a:srgbClr val="000000"/>
                </a:outerShdw>
              </a:effectLst>
            </a:endParaRPr>
          </a:p>
        </p:txBody>
      </p:sp>
      <p:sp>
        <p:nvSpPr>
          <p:cNvPr id="536591" name="Text Box 15"/>
          <p:cNvSpPr txBox="1">
            <a:spLocks noChangeArrowheads="1"/>
          </p:cNvSpPr>
          <p:nvPr/>
        </p:nvSpPr>
        <p:spPr bwMode="auto">
          <a:xfrm>
            <a:off x="557213" y="5727700"/>
            <a:ext cx="8032750" cy="5810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endParaRPr lang="it-IT" altLang="it-IT" sz="1600">
              <a:solidFill>
                <a:schemeClr val="tx1"/>
              </a:solidFill>
              <a:effectLst>
                <a:outerShdw blurRad="38100" dist="38100" dir="2700000" algn="tl">
                  <a:srgbClr val="000000"/>
                </a:outerShdw>
              </a:effectLst>
            </a:endParaRPr>
          </a:p>
        </p:txBody>
      </p:sp>
      <p:pic>
        <p:nvPicPr>
          <p:cNvPr id="536592" name="Picture 16" descr="Reseda luteo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513" y="1125538"/>
            <a:ext cx="1892300" cy="3006725"/>
          </a:xfrm>
          <a:prstGeom prst="rect">
            <a:avLst/>
          </a:prstGeom>
          <a:noFill/>
          <a:extLst>
            <a:ext uri="{909E8E84-426E-40DD-AFC4-6F175D3DCCD1}">
              <a14:hiddenFill xmlns:a14="http://schemas.microsoft.com/office/drawing/2010/main">
                <a:solidFill>
                  <a:srgbClr val="FFFFFF"/>
                </a:solidFill>
              </a14:hiddenFill>
            </a:ext>
          </a:extLst>
        </p:spPr>
      </p:pic>
      <p:sp>
        <p:nvSpPr>
          <p:cNvPr id="536593" name="Text Box 17"/>
          <p:cNvSpPr txBox="1">
            <a:spLocks noChangeArrowheads="1"/>
          </p:cNvSpPr>
          <p:nvPr/>
        </p:nvSpPr>
        <p:spPr bwMode="auto">
          <a:xfrm>
            <a:off x="557213" y="4475163"/>
            <a:ext cx="8032750" cy="5810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rPr>
              <a:t>chiamato luteolina (sotto, sx), presente come glucoside; è presente inoltre l'apigenina (dx)</a:t>
            </a:r>
          </a:p>
        </p:txBody>
      </p:sp>
      <p:graphicFrame>
        <p:nvGraphicFramePr>
          <p:cNvPr id="536581" name="Object 5"/>
          <p:cNvGraphicFramePr>
            <a:graphicFrameLocks noChangeAspect="1"/>
          </p:cNvGraphicFramePr>
          <p:nvPr/>
        </p:nvGraphicFramePr>
        <p:xfrm>
          <a:off x="1671638" y="4978400"/>
          <a:ext cx="2343150" cy="1619250"/>
        </p:xfrm>
        <a:graphic>
          <a:graphicData uri="http://schemas.openxmlformats.org/presentationml/2006/ole">
            <mc:AlternateContent xmlns:mc="http://schemas.openxmlformats.org/markup-compatibility/2006">
              <mc:Choice xmlns:v="urn:schemas-microsoft-com:vml" Requires="v">
                <p:oleObj spid="_x0000_s536596" name="Document" r:id="rId4" imgW="2343240" imgH="1619280" progId="ChemWindow.Document">
                  <p:embed/>
                </p:oleObj>
              </mc:Choice>
              <mc:Fallback>
                <p:oleObj name="Document" r:id="rId4" imgW="2343240" imgH="1619280" progId="ChemWindow.Document">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638" y="4978400"/>
                        <a:ext cx="23431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6594" name="Object 18"/>
          <p:cNvGraphicFramePr>
            <a:graphicFrameLocks noChangeAspect="1"/>
          </p:cNvGraphicFramePr>
          <p:nvPr/>
        </p:nvGraphicFramePr>
        <p:xfrm>
          <a:off x="5127625" y="5106988"/>
          <a:ext cx="2343150" cy="1362075"/>
        </p:xfrm>
        <a:graphic>
          <a:graphicData uri="http://schemas.openxmlformats.org/presentationml/2006/ole">
            <mc:AlternateContent xmlns:mc="http://schemas.openxmlformats.org/markup-compatibility/2006">
              <mc:Choice xmlns:v="urn:schemas-microsoft-com:vml" Requires="v">
                <p:oleObj spid="_x0000_s536597" name="Document" r:id="rId6" imgW="2343240" imgH="1362240" progId="ChemWindow.Document">
                  <p:embed/>
                </p:oleObj>
              </mc:Choice>
              <mc:Fallback>
                <p:oleObj name="Document" r:id="rId6" imgW="2343240" imgH="1362240" progId="ChemWindow.Document">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7625" y="5106988"/>
                        <a:ext cx="234315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it-IT" altLang="it-IT"/>
              <a:t>L’era buia</a:t>
            </a:r>
          </a:p>
        </p:txBody>
      </p:sp>
      <p:sp>
        <p:nvSpPr>
          <p:cNvPr id="441347" name="Text Box 3"/>
          <p:cNvSpPr txBox="1">
            <a:spLocks noChangeArrowheads="1"/>
          </p:cNvSpPr>
          <p:nvPr/>
        </p:nvSpPr>
        <p:spPr bwMode="auto">
          <a:xfrm>
            <a:off x="557213" y="1135063"/>
            <a:ext cx="8032750" cy="2014537"/>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tx1"/>
                </a:solidFill>
                <a:effectLst>
                  <a:outerShdw blurRad="38100" dist="38100" dir="2700000" algn="tl">
                    <a:srgbClr val="000000"/>
                  </a:outerShdw>
                </a:effectLst>
                <a:cs typeface="Times New Roman" pitchFamily="18" charset="0"/>
              </a:rPr>
              <a:t>Dopo la caduta dell’Impero Romano nel 476 d.C., le civiltà dell’area mediterranea entrano in un periodo buio: il Medioevo. Una suddivisione del medioevo comunemente utilizzata dagli storici è tra </a:t>
            </a:r>
            <a:r>
              <a:rPr lang="it-IT" altLang="it-IT" sz="1800" i="1">
                <a:solidFill>
                  <a:schemeClr val="tx1"/>
                </a:solidFill>
                <a:effectLst>
                  <a:outerShdw blurRad="38100" dist="38100" dir="2700000" algn="tl">
                    <a:srgbClr val="000000"/>
                  </a:outerShdw>
                </a:effectLst>
                <a:cs typeface="Times New Roman" pitchFamily="18" charset="0"/>
              </a:rPr>
              <a:t>Alto Medioevo </a:t>
            </a:r>
            <a:r>
              <a:rPr lang="it-IT" altLang="it-IT" sz="1800">
                <a:solidFill>
                  <a:schemeClr val="tx1"/>
                </a:solidFill>
                <a:effectLst>
                  <a:outerShdw blurRad="38100" dist="38100" dir="2700000" algn="tl">
                    <a:srgbClr val="000000"/>
                  </a:outerShdw>
                </a:effectLst>
                <a:cs typeface="Times New Roman" pitchFamily="18" charset="0"/>
              </a:rPr>
              <a:t>(da qualcuno detto periodo dei “secoli bui"), che va dal V al X secolo ed è caratterizzato da condizioni economiche disagiate e da continue invasioni da parte di popoli barbari, e </a:t>
            </a:r>
            <a:r>
              <a:rPr lang="it-IT" altLang="it-IT" sz="1800" i="1">
                <a:solidFill>
                  <a:schemeClr val="tx1"/>
                </a:solidFill>
                <a:effectLst>
                  <a:outerShdw blurRad="38100" dist="38100" dir="2700000" algn="tl">
                    <a:srgbClr val="000000"/>
                  </a:outerShdw>
                </a:effectLst>
                <a:cs typeface="Times New Roman" pitchFamily="18" charset="0"/>
              </a:rPr>
              <a:t>Basso Medioevo</a:t>
            </a:r>
            <a:r>
              <a:rPr lang="it-IT" altLang="it-IT" sz="1800">
                <a:solidFill>
                  <a:schemeClr val="tx1"/>
                </a:solidFill>
                <a:effectLst>
                  <a:outerShdw blurRad="38100" dist="38100" dir="2700000" algn="tl">
                    <a:srgbClr val="000000"/>
                  </a:outerShdw>
                </a:effectLst>
                <a:cs typeface="Times New Roman" pitchFamily="18" charset="0"/>
              </a:rPr>
              <a:t>, periodo che arriva fino alla scoperta dell’America nel 1492</a:t>
            </a:r>
          </a:p>
        </p:txBody>
      </p:sp>
      <p:sp>
        <p:nvSpPr>
          <p:cNvPr id="441349" name="Text Box 5"/>
          <p:cNvSpPr txBox="1">
            <a:spLocks noChangeArrowheads="1"/>
          </p:cNvSpPr>
          <p:nvPr/>
        </p:nvSpPr>
        <p:spPr bwMode="auto">
          <a:xfrm>
            <a:off x="4716463" y="3284538"/>
            <a:ext cx="3873500" cy="3113087"/>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tx1"/>
                </a:solidFill>
                <a:effectLst>
                  <a:outerShdw blurRad="38100" dist="38100" dir="2700000" algn="tl">
                    <a:srgbClr val="000000"/>
                  </a:outerShdw>
                </a:effectLst>
                <a:cs typeface="Times New Roman" pitchFamily="18" charset="0"/>
              </a:rPr>
              <a:t>Naturalmente questo periodo buio dal punto di vista sociale non può che influenzare pesantemente in senso negativo l'arte. Si assiste infatti ad una situazione di stallo sia per lo sviluppo delle tecniche pittoriche, sia per la scoperta di nuovi materiali. L'arte pittorica è dominio quasi esclusivo dei monasteri, dove vengono prodotti i </a:t>
            </a:r>
            <a:r>
              <a:rPr lang="it-IT" altLang="it-IT" sz="1800" i="1">
                <a:solidFill>
                  <a:schemeClr val="tx1"/>
                </a:solidFill>
                <a:effectLst>
                  <a:outerShdw blurRad="38100" dist="38100" dir="2700000" algn="tl">
                    <a:srgbClr val="000000"/>
                  </a:outerShdw>
                </a:effectLst>
                <a:cs typeface="Times New Roman" pitchFamily="18" charset="0"/>
              </a:rPr>
              <a:t>manoscritti illuminati</a:t>
            </a:r>
          </a:p>
        </p:txBody>
      </p:sp>
      <p:pic>
        <p:nvPicPr>
          <p:cNvPr id="4413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3500438"/>
            <a:ext cx="3703638"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7783" name="Text Box 7"/>
          <p:cNvSpPr txBox="1">
            <a:spLocks noChangeArrowheads="1"/>
          </p:cNvSpPr>
          <p:nvPr/>
        </p:nvSpPr>
        <p:spPr bwMode="auto">
          <a:xfrm>
            <a:off x="557213" y="692150"/>
            <a:ext cx="8032750" cy="1803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rPr>
              <a:t>L'estrazione del colorante si ottiene dalle piante essiccate che, poste in infusione in una soluzione alcalina bollente e contenente urina, rilasciano i flavonoidi. La soluzione filtrata è pronta all'uso per la tintura. Questa si effettua mediante mordenzatura (l'arzica è un colorante a mordente): a seconda del sale metallico, il colore del tessuto varia tra il giallo brillante (stagno), il giallo arancio (alluminio), il giallo-verde (rame) e il verde oliva (ferro). Tra i gialli naturali è il colorante più stabile alla luce; per questo trovava largo impiego nella tintura di lana e seta</a:t>
            </a:r>
          </a:p>
        </p:txBody>
      </p:sp>
      <p:grpSp>
        <p:nvGrpSpPr>
          <p:cNvPr id="587787" name="Group 11"/>
          <p:cNvGrpSpPr>
            <a:grpSpLocks/>
          </p:cNvGrpSpPr>
          <p:nvPr/>
        </p:nvGrpSpPr>
        <p:grpSpPr bwMode="auto">
          <a:xfrm>
            <a:off x="647700" y="2798763"/>
            <a:ext cx="1685925" cy="1925637"/>
            <a:chOff x="249" y="709"/>
            <a:chExt cx="1062" cy="1213"/>
          </a:xfrm>
        </p:grpSpPr>
        <p:sp>
          <p:nvSpPr>
            <p:cNvPr id="587786" name="Rectangle 10"/>
            <p:cNvSpPr>
              <a:spLocks noChangeArrowheads="1"/>
            </p:cNvSpPr>
            <p:nvPr/>
          </p:nvSpPr>
          <p:spPr bwMode="auto">
            <a:xfrm>
              <a:off x="249" y="709"/>
              <a:ext cx="1061" cy="1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t-IT"/>
            </a:p>
          </p:txBody>
        </p:sp>
        <p:pic>
          <p:nvPicPr>
            <p:cNvPr id="587785" name="Picture 9" descr="robin.gif (9858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709"/>
              <a:ext cx="1062" cy="1212"/>
            </a:xfrm>
            <a:prstGeom prst="rect">
              <a:avLst/>
            </a:prstGeom>
            <a:noFill/>
            <a:extLst>
              <a:ext uri="{909E8E84-426E-40DD-AFC4-6F175D3DCCD1}">
                <a14:hiddenFill xmlns:a14="http://schemas.microsoft.com/office/drawing/2010/main">
                  <a:solidFill>
                    <a:srgbClr val="FFFFFF"/>
                  </a:solidFill>
                </a14:hiddenFill>
              </a:ext>
            </a:extLst>
          </p:spPr>
        </p:pic>
      </p:grpSp>
      <p:sp>
        <p:nvSpPr>
          <p:cNvPr id="587788" name="Text Box 12"/>
          <p:cNvSpPr txBox="1">
            <a:spLocks noChangeArrowheads="1"/>
          </p:cNvSpPr>
          <p:nvPr/>
        </p:nvSpPr>
        <p:spPr bwMode="auto">
          <a:xfrm>
            <a:off x="2700338" y="2525713"/>
            <a:ext cx="5889625" cy="265906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rPr>
              <a:t>Spesso nella tintura l'arzica era impiegata in miscela con la robbia, meno costosa, oppure con indaco e guado per tingere in verde. In Gran Bretagna la miscela di tintura guado-arzica era chiamata </a:t>
            </a:r>
            <a:r>
              <a:rPr lang="en-US" altLang="it-IT" sz="1600" i="1">
                <a:solidFill>
                  <a:schemeClr val="tx1"/>
                </a:solidFill>
                <a:effectLst>
                  <a:outerShdw blurRad="38100" dist="38100" dir="2700000" algn="tl">
                    <a:srgbClr val="000000"/>
                  </a:outerShdw>
                </a:effectLst>
              </a:rPr>
              <a:t>Lincoln green</a:t>
            </a:r>
            <a:r>
              <a:rPr lang="en-US" altLang="it-IT" sz="1600">
                <a:solidFill>
                  <a:schemeClr val="tx1"/>
                </a:solidFill>
                <a:effectLst>
                  <a:outerShdw blurRad="38100" dist="38100" dir="2700000" algn="tl">
                    <a:srgbClr val="000000"/>
                  </a:outerShdw>
                </a:effectLst>
              </a:rPr>
              <a:t>; si tratta del colorante usato dai </a:t>
            </a:r>
            <a:r>
              <a:rPr lang="en-US" altLang="it-IT" sz="1600" i="1">
                <a:solidFill>
                  <a:schemeClr val="tx1"/>
                </a:solidFill>
                <a:effectLst>
                  <a:outerShdw blurRad="38100" dist="38100" dir="2700000" algn="tl">
                    <a:srgbClr val="000000"/>
                  </a:outerShdw>
                </a:effectLst>
              </a:rPr>
              <a:t>merry men</a:t>
            </a:r>
            <a:r>
              <a:rPr lang="en-US" altLang="it-IT" sz="1600">
                <a:solidFill>
                  <a:schemeClr val="tx1"/>
                </a:solidFill>
                <a:effectLst>
                  <a:outerShdw blurRad="38100" dist="38100" dir="2700000" algn="tl">
                    <a:srgbClr val="000000"/>
                  </a:outerShdw>
                </a:effectLst>
              </a:rPr>
              <a:t> di Robin Hood. Un'altra miscela nota è il </a:t>
            </a:r>
            <a:r>
              <a:rPr lang="en-US" altLang="it-IT" sz="1600" i="1">
                <a:solidFill>
                  <a:schemeClr val="tx1"/>
                </a:solidFill>
                <a:effectLst>
                  <a:outerShdw blurRad="38100" dist="38100" dir="2700000" algn="tl">
                    <a:srgbClr val="000000"/>
                  </a:outerShdw>
                </a:effectLst>
              </a:rPr>
              <a:t>Saxon green</a:t>
            </a:r>
            <a:r>
              <a:rPr lang="en-US" altLang="it-IT" sz="1600">
                <a:solidFill>
                  <a:schemeClr val="tx1"/>
                </a:solidFill>
                <a:effectLst>
                  <a:outerShdw blurRad="38100" dist="38100" dir="2700000" algn="tl">
                    <a:srgbClr val="000000"/>
                  </a:outerShdw>
                </a:effectLst>
              </a:rPr>
              <a:t>, ottenuto miscelando arzica e </a:t>
            </a:r>
            <a:r>
              <a:rPr lang="en-US" altLang="it-IT" sz="1600" i="1">
                <a:solidFill>
                  <a:schemeClr val="tx1"/>
                </a:solidFill>
                <a:effectLst>
                  <a:outerShdw blurRad="38100" dist="38100" dir="2700000" algn="tl">
                    <a:srgbClr val="000000"/>
                  </a:outerShdw>
                </a:effectLst>
              </a:rPr>
              <a:t>Saxon blue</a:t>
            </a:r>
            <a:r>
              <a:rPr lang="en-US" altLang="it-IT" sz="1600">
                <a:solidFill>
                  <a:schemeClr val="tx1"/>
                </a:solidFill>
                <a:effectLst>
                  <a:outerShdw blurRad="38100" dist="38100" dir="2700000" algn="tl">
                    <a:srgbClr val="000000"/>
                  </a:outerShdw>
                </a:effectLst>
              </a:rPr>
              <a:t> o </a:t>
            </a:r>
            <a:r>
              <a:rPr lang="en-US" altLang="it-IT" sz="1600" i="1">
                <a:solidFill>
                  <a:schemeClr val="tx1"/>
                </a:solidFill>
                <a:effectLst>
                  <a:outerShdw blurRad="38100" dist="38100" dir="2700000" algn="tl">
                    <a:srgbClr val="000000"/>
                  </a:outerShdw>
                </a:effectLst>
              </a:rPr>
              <a:t>Indaco carminio</a:t>
            </a:r>
            <a:r>
              <a:rPr lang="en-US" altLang="it-IT" sz="1600">
                <a:solidFill>
                  <a:schemeClr val="tx1"/>
                </a:solidFill>
                <a:effectLst>
                  <a:outerShdw blurRad="38100" dist="38100" dir="2700000" algn="tl">
                    <a:srgbClr val="000000"/>
                  </a:outerShdw>
                </a:effectLst>
              </a:rPr>
              <a:t>, ovvero indaco trattato con acido solforico</a:t>
            </a:r>
          </a:p>
          <a:p>
            <a:pPr algn="just">
              <a:spcBef>
                <a:spcPct val="50000"/>
              </a:spcBef>
            </a:pPr>
            <a:r>
              <a:rPr lang="en-US" altLang="it-IT" sz="1600">
                <a:solidFill>
                  <a:schemeClr val="tx1"/>
                </a:solidFill>
                <a:effectLst>
                  <a:outerShdw blurRad="38100" dist="38100" dir="2700000" algn="tl">
                    <a:srgbClr val="000000"/>
                  </a:outerShdw>
                </a:effectLst>
              </a:rPr>
              <a:t>Curiosamente, in Gran Bretagna l'arzica era usata per tingere le vesti del popolo, mentre nel Nord Europa la usavano i Vichinghi facoltosi</a:t>
            </a:r>
          </a:p>
        </p:txBody>
      </p:sp>
      <p:sp>
        <p:nvSpPr>
          <p:cNvPr id="587789" name="Text Box 13"/>
          <p:cNvSpPr txBox="1">
            <a:spLocks noChangeArrowheads="1"/>
          </p:cNvSpPr>
          <p:nvPr/>
        </p:nvSpPr>
        <p:spPr bwMode="auto">
          <a:xfrm>
            <a:off x="557213" y="5214938"/>
            <a:ext cx="8032750" cy="10699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rPr>
              <a:t>Come numerosi altri coloranti naturali, l'arzica era impiegata nell'arte pittorica sotto forma di lacca, precipitandola con allume su un substrato inorganico come il calcare. Si usava nella pittura e nella miniatura in sostituzione dell'orpimento, pigmento tossico, oppure per simulare l'aspetto dell'oro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6759" name="Text Box 7"/>
          <p:cNvSpPr txBox="1">
            <a:spLocks noChangeArrowheads="1"/>
          </p:cNvSpPr>
          <p:nvPr/>
        </p:nvSpPr>
        <p:spPr bwMode="auto">
          <a:xfrm>
            <a:off x="555625" y="563563"/>
            <a:ext cx="8032750" cy="57308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2000">
                <a:solidFill>
                  <a:schemeClr val="tx1"/>
                </a:solidFill>
                <a:effectLst>
                  <a:outerShdw blurRad="38100" dist="38100" dir="2700000" algn="tl">
                    <a:srgbClr val="000000"/>
                  </a:outerShdw>
                </a:effectLst>
              </a:rPr>
              <a:t>Altri due coloranti gialli affini all'arzica sono la </a:t>
            </a:r>
            <a:r>
              <a:rPr lang="en-US" altLang="it-IT" sz="2000" i="1">
                <a:solidFill>
                  <a:schemeClr val="tx1"/>
                </a:solidFill>
                <a:effectLst>
                  <a:outerShdw blurRad="38100" dist="38100" dir="2700000" algn="tl">
                    <a:srgbClr val="000000"/>
                  </a:outerShdw>
                </a:effectLst>
              </a:rPr>
              <a:t>genestrella</a:t>
            </a:r>
            <a:r>
              <a:rPr lang="en-US" altLang="it-IT" sz="2000">
                <a:solidFill>
                  <a:schemeClr val="tx1"/>
                </a:solidFill>
                <a:effectLst>
                  <a:outerShdw blurRad="38100" dist="38100" dir="2700000" algn="tl">
                    <a:srgbClr val="000000"/>
                  </a:outerShdw>
                </a:effectLst>
              </a:rPr>
              <a:t> dalla </a:t>
            </a:r>
            <a:r>
              <a:rPr lang="en-US" altLang="it-IT" sz="2000" i="1">
                <a:solidFill>
                  <a:schemeClr val="tx1"/>
                </a:solidFill>
                <a:effectLst>
                  <a:outerShdw blurRad="38100" dist="38100" dir="2700000" algn="tl">
                    <a:srgbClr val="000000"/>
                  </a:outerShdw>
                </a:effectLst>
              </a:rPr>
              <a:t>Genisia tinctoria</a:t>
            </a:r>
            <a:r>
              <a:rPr lang="en-US" altLang="it-IT" sz="2000">
                <a:solidFill>
                  <a:schemeClr val="tx1"/>
                </a:solidFill>
                <a:effectLst>
                  <a:outerShdw blurRad="38100" dist="38100" dir="2700000" algn="tl">
                    <a:srgbClr val="000000"/>
                  </a:outerShdw>
                </a:effectLst>
              </a:rPr>
              <a:t> e la </a:t>
            </a:r>
            <a:r>
              <a:rPr lang="en-US" altLang="it-IT" sz="2000" i="1">
                <a:solidFill>
                  <a:schemeClr val="tx1"/>
                </a:solidFill>
                <a:effectLst>
                  <a:outerShdw blurRad="38100" dist="38100" dir="2700000" algn="tl">
                    <a:srgbClr val="000000"/>
                  </a:outerShdw>
                </a:effectLst>
              </a:rPr>
              <a:t>serratola</a:t>
            </a:r>
            <a:r>
              <a:rPr lang="en-US" altLang="it-IT" sz="2000">
                <a:solidFill>
                  <a:schemeClr val="tx1"/>
                </a:solidFill>
                <a:effectLst>
                  <a:outerShdw blurRad="38100" dist="38100" dir="2700000" algn="tl">
                    <a:srgbClr val="000000"/>
                  </a:outerShdw>
                </a:effectLst>
              </a:rPr>
              <a:t> dalla </a:t>
            </a:r>
            <a:r>
              <a:rPr lang="en-US" altLang="it-IT" sz="2000" i="1">
                <a:solidFill>
                  <a:schemeClr val="tx1"/>
                </a:solidFill>
                <a:effectLst>
                  <a:outerShdw blurRad="38100" dist="38100" dir="2700000" algn="tl">
                    <a:srgbClr val="000000"/>
                  </a:outerShdw>
                </a:effectLst>
              </a:rPr>
              <a:t>Serratula tinctoria</a:t>
            </a:r>
            <a:r>
              <a:rPr lang="en-US" altLang="it-IT" sz="2000">
                <a:solidFill>
                  <a:schemeClr val="tx1"/>
                </a:solidFill>
                <a:effectLst>
                  <a:outerShdw blurRad="38100" dist="38100" dir="2700000" algn="tl">
                    <a:srgbClr val="000000"/>
                  </a:outerShdw>
                </a:effectLst>
              </a:rPr>
              <a:t>, meno famosi e apprezzati della prima anche se di ampia diffusione in Europa e Asia. Anch'essi contengono luteolina come principio attivo, oltre a molecole minori, rispettivamente la genisteina (sx) e la 3-metilquercetina o isorhamnetina (dx), che permettono di distinguerli</a:t>
            </a:r>
          </a:p>
          <a:p>
            <a:pPr algn="just">
              <a:spcBef>
                <a:spcPct val="50000"/>
              </a:spcBef>
            </a:pPr>
            <a:endParaRPr lang="en-US" altLang="it-IT" sz="2000">
              <a:solidFill>
                <a:schemeClr val="tx1"/>
              </a:solidFill>
              <a:effectLst>
                <a:outerShdw blurRad="38100" dist="38100" dir="2700000" algn="tl">
                  <a:srgbClr val="000000"/>
                </a:outerShdw>
              </a:effectLst>
            </a:endParaRPr>
          </a:p>
          <a:p>
            <a:pPr algn="just">
              <a:spcBef>
                <a:spcPct val="50000"/>
              </a:spcBef>
            </a:pPr>
            <a:endParaRPr lang="en-US" altLang="it-IT" sz="2000">
              <a:solidFill>
                <a:schemeClr val="tx1"/>
              </a:solidFill>
              <a:effectLst>
                <a:outerShdw blurRad="38100" dist="38100" dir="2700000" algn="tl">
                  <a:srgbClr val="000000"/>
                </a:outerShdw>
              </a:effectLst>
            </a:endParaRPr>
          </a:p>
          <a:p>
            <a:pPr algn="just">
              <a:spcBef>
                <a:spcPct val="50000"/>
              </a:spcBef>
            </a:pPr>
            <a:endParaRPr lang="en-US" altLang="it-IT" sz="2000">
              <a:solidFill>
                <a:schemeClr val="tx1"/>
              </a:solidFill>
              <a:effectLst>
                <a:outerShdw blurRad="38100" dist="38100" dir="2700000" algn="tl">
                  <a:srgbClr val="000000"/>
                </a:outerShdw>
              </a:effectLst>
            </a:endParaRPr>
          </a:p>
          <a:p>
            <a:pPr algn="just">
              <a:spcBef>
                <a:spcPct val="50000"/>
              </a:spcBef>
            </a:pPr>
            <a:endParaRPr lang="en-US" altLang="it-IT" sz="2000">
              <a:solidFill>
                <a:schemeClr val="tx1"/>
              </a:solidFill>
              <a:effectLst>
                <a:outerShdw blurRad="38100" dist="38100" dir="2700000" algn="tl">
                  <a:srgbClr val="000000"/>
                </a:outerShdw>
              </a:effectLst>
            </a:endParaRPr>
          </a:p>
          <a:p>
            <a:pPr algn="just">
              <a:spcBef>
                <a:spcPct val="50000"/>
              </a:spcBef>
            </a:pPr>
            <a:r>
              <a:rPr lang="en-US" altLang="it-IT" sz="2000">
                <a:solidFill>
                  <a:schemeClr val="tx1"/>
                </a:solidFill>
                <a:effectLst>
                  <a:outerShdw blurRad="38100" dist="38100" dir="2700000" algn="tl">
                    <a:srgbClr val="000000"/>
                  </a:outerShdw>
                </a:effectLst>
              </a:rPr>
              <a:t>Spesso è difficile riconoscere il colorante, tuttavia, a causa della scarsa stabilità alla luce degli idrossiflavoni che permette di identificare soltanto la luteolina, comune a tutti e tre, più stabile. Inoltre è documentato l'uso, nella tintura, di miscele dei tre coloranti citati, il che complica ulteriormente l'identificazione</a:t>
            </a:r>
            <a:endParaRPr lang="it-IT" altLang="it-IT" sz="2000">
              <a:solidFill>
                <a:schemeClr val="tx1"/>
              </a:solidFill>
              <a:effectLst>
                <a:outerShdw blurRad="38100" dist="38100" dir="2700000" algn="tl">
                  <a:srgbClr val="000000"/>
                </a:outerShdw>
              </a:effectLst>
            </a:endParaRPr>
          </a:p>
        </p:txBody>
      </p:sp>
      <p:graphicFrame>
        <p:nvGraphicFramePr>
          <p:cNvPr id="586761" name="Object 9"/>
          <p:cNvGraphicFramePr>
            <a:graphicFrameLocks noChangeAspect="1"/>
          </p:cNvGraphicFramePr>
          <p:nvPr/>
        </p:nvGraphicFramePr>
        <p:xfrm>
          <a:off x="1604963" y="3068638"/>
          <a:ext cx="2343150" cy="1104900"/>
        </p:xfrm>
        <a:graphic>
          <a:graphicData uri="http://schemas.openxmlformats.org/presentationml/2006/ole">
            <mc:AlternateContent xmlns:mc="http://schemas.openxmlformats.org/markup-compatibility/2006">
              <mc:Choice xmlns:v="urn:schemas-microsoft-com:vml" Requires="v">
                <p:oleObj spid="_x0000_s586765" name="Document" r:id="rId3" imgW="2343240" imgH="1104840" progId="ChemWindow.Document">
                  <p:embed/>
                </p:oleObj>
              </mc:Choice>
              <mc:Fallback>
                <p:oleObj name="Document" r:id="rId3" imgW="2343240" imgH="1104840" progId="ChemWindow.Document">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963" y="3068638"/>
                        <a:ext cx="23431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62" name="Object 10"/>
          <p:cNvGraphicFramePr>
            <a:graphicFrameLocks noChangeAspect="1"/>
          </p:cNvGraphicFramePr>
          <p:nvPr/>
        </p:nvGraphicFramePr>
        <p:xfrm>
          <a:off x="4916488" y="2938463"/>
          <a:ext cx="2619375" cy="1362075"/>
        </p:xfrm>
        <a:graphic>
          <a:graphicData uri="http://schemas.openxmlformats.org/presentationml/2006/ole">
            <mc:AlternateContent xmlns:mc="http://schemas.openxmlformats.org/markup-compatibility/2006">
              <mc:Choice xmlns:v="urn:schemas-microsoft-com:vml" Requires="v">
                <p:oleObj spid="_x0000_s586766" name="Document" r:id="rId5" imgW="2619360" imgH="1362240" progId="ChemWindow.Document">
                  <p:embed/>
                </p:oleObj>
              </mc:Choice>
              <mc:Fallback>
                <p:oleObj name="Document" r:id="rId5" imgW="2619360" imgH="1362240" progId="ChemWindow.Document">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6488" y="2938463"/>
                        <a:ext cx="26193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8086" name="Text Box 6"/>
          <p:cNvSpPr txBox="1">
            <a:spLocks noChangeArrowheads="1"/>
          </p:cNvSpPr>
          <p:nvPr/>
        </p:nvSpPr>
        <p:spPr bwMode="auto">
          <a:xfrm>
            <a:off x="557213" y="533400"/>
            <a:ext cx="4230687" cy="28384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i="1">
                <a:solidFill>
                  <a:schemeClr val="tx1"/>
                </a:solidFill>
                <a:effectLst>
                  <a:outerShdw blurRad="38100" dist="38100" dir="2700000" algn="tl">
                    <a:srgbClr val="000000"/>
                  </a:outerShdw>
                </a:effectLst>
                <a:cs typeface="Times New Roman" pitchFamily="18" charset="0"/>
              </a:rPr>
              <a:t>Gambogia</a:t>
            </a:r>
            <a:r>
              <a:rPr lang="en-US" altLang="it-IT" sz="1800">
                <a:solidFill>
                  <a:schemeClr val="tx1"/>
                </a:solidFill>
                <a:effectLst>
                  <a:outerShdw blurRad="38100" dist="38100" dir="2700000" algn="tl">
                    <a:srgbClr val="000000"/>
                  </a:outerShdw>
                </a:effectLst>
                <a:cs typeface="Times New Roman" pitchFamily="18" charset="0"/>
              </a:rPr>
              <a:t> o </a:t>
            </a:r>
            <a:r>
              <a:rPr lang="en-US" altLang="it-IT" sz="1800" i="1">
                <a:solidFill>
                  <a:schemeClr val="tx1"/>
                </a:solidFill>
                <a:effectLst>
                  <a:outerShdw blurRad="38100" dist="38100" dir="2700000" algn="tl">
                    <a:srgbClr val="000000"/>
                  </a:outerShdw>
                </a:effectLst>
                <a:cs typeface="Times New Roman" pitchFamily="18" charset="0"/>
              </a:rPr>
              <a:t>gommagutta</a:t>
            </a:r>
            <a:r>
              <a:rPr lang="en-US" altLang="it-IT" sz="1800">
                <a:solidFill>
                  <a:schemeClr val="tx1"/>
                </a:solidFill>
                <a:effectLst>
                  <a:outerShdw blurRad="38100" dist="38100" dir="2700000" algn="tl">
                    <a:srgbClr val="000000"/>
                  </a:outerShdw>
                </a:effectLst>
                <a:cs typeface="Times New Roman" pitchFamily="18" charset="0"/>
              </a:rPr>
              <a:t>: si tratta di una resina giallo-arancione prodotta da varie specie del genere Garcinia, come la </a:t>
            </a:r>
            <a:r>
              <a:rPr lang="en-US" altLang="it-IT" sz="1800" i="1">
                <a:solidFill>
                  <a:schemeClr val="tx1"/>
                </a:solidFill>
                <a:effectLst>
                  <a:outerShdw blurRad="38100" dist="38100" dir="2700000" algn="tl">
                    <a:srgbClr val="000000"/>
                  </a:outerShdw>
                </a:effectLst>
                <a:cs typeface="Times New Roman" pitchFamily="18" charset="0"/>
              </a:rPr>
              <a:t>G. hanburyi</a:t>
            </a:r>
            <a:r>
              <a:rPr lang="en-US" altLang="it-IT" sz="1800">
                <a:solidFill>
                  <a:schemeClr val="tx1"/>
                </a:solidFill>
                <a:effectLst>
                  <a:outerShdw blurRad="38100" dist="38100" dir="2700000" algn="tl">
                    <a:srgbClr val="000000"/>
                  </a:outerShdw>
                </a:effectLst>
                <a:cs typeface="Times New Roman" pitchFamily="18" charset="0"/>
              </a:rPr>
              <a:t> (dx) e la </a:t>
            </a:r>
            <a:r>
              <a:rPr lang="en-US" altLang="it-IT" sz="1800" i="1">
                <a:solidFill>
                  <a:schemeClr val="tx1"/>
                </a:solidFill>
                <a:effectLst>
                  <a:outerShdw blurRad="38100" dist="38100" dir="2700000" algn="tl">
                    <a:srgbClr val="000000"/>
                  </a:outerShdw>
                </a:effectLst>
                <a:cs typeface="Times New Roman" pitchFamily="18" charset="0"/>
              </a:rPr>
              <a:t>G. tinctoria</a:t>
            </a:r>
            <a:r>
              <a:rPr lang="en-US" altLang="it-IT" sz="1800">
                <a:solidFill>
                  <a:schemeClr val="tx1"/>
                </a:solidFill>
                <a:effectLst>
                  <a:outerShdw blurRad="38100" dist="38100" dir="2700000" algn="tl">
                    <a:srgbClr val="000000"/>
                  </a:outerShdw>
                </a:effectLst>
                <a:cs typeface="Times New Roman" pitchFamily="18" charset="0"/>
              </a:rPr>
              <a:t>, piante diffuse nei paesi del Sudest asiatico, presso i quali è impiegato come colorante dall’VIII secolo d.C; il nome deriva forse dalla Cambogia. In Europa fu regolarmente importata almeno dal XVII secolo d.C.</a:t>
            </a:r>
          </a:p>
        </p:txBody>
      </p:sp>
      <p:graphicFrame>
        <p:nvGraphicFramePr>
          <p:cNvPr id="558088" name="Object 8"/>
          <p:cNvGraphicFramePr>
            <a:graphicFrameLocks noChangeAspect="1"/>
          </p:cNvGraphicFramePr>
          <p:nvPr/>
        </p:nvGraphicFramePr>
        <p:xfrm>
          <a:off x="631825" y="3706813"/>
          <a:ext cx="3219450" cy="1866900"/>
        </p:xfrm>
        <a:graphic>
          <a:graphicData uri="http://schemas.openxmlformats.org/presentationml/2006/ole">
            <mc:AlternateContent xmlns:mc="http://schemas.openxmlformats.org/markup-compatibility/2006">
              <mc:Choice xmlns:v="urn:schemas-microsoft-com:vml" Requires="v">
                <p:oleObj spid="_x0000_s558095" name="Document" r:id="rId3" imgW="3219480" imgH="1866960" progId="ChemWindow.Document">
                  <p:embed/>
                </p:oleObj>
              </mc:Choice>
              <mc:Fallback>
                <p:oleObj name="Document" r:id="rId3" imgW="3219480" imgH="1866960" progId="ChemWindow.Document">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3706813"/>
                        <a:ext cx="32194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8091" name="Text Box 11"/>
          <p:cNvSpPr txBox="1">
            <a:spLocks noChangeArrowheads="1"/>
          </p:cNvSpPr>
          <p:nvPr/>
        </p:nvSpPr>
        <p:spPr bwMode="auto">
          <a:xfrm>
            <a:off x="4284663" y="3484563"/>
            <a:ext cx="4305300" cy="28384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Si utilizza nella tecnica dell’acquerello o come vernice gialla trasparente, non nell’affresco perchè reagisce con la calce. La composizione dell’estratto è per il 70-80% una parte resinosa in cui prevale l’acido gambogico (sx), per il 20% una gomma solubile in acqua che funge anche da legante. Molti componenti dell’estratto sono</a:t>
            </a:r>
            <a:br>
              <a:rPr lang="en-US" altLang="it-IT" sz="1800">
                <a:solidFill>
                  <a:schemeClr val="tx1"/>
                </a:solidFill>
                <a:effectLst>
                  <a:outerShdw blurRad="38100" dist="38100" dir="2700000" algn="tl">
                    <a:srgbClr val="000000"/>
                  </a:outerShdw>
                </a:effectLst>
                <a:cs typeface="Times New Roman" pitchFamily="18" charset="0"/>
              </a:rPr>
            </a:br>
            <a:endParaRPr lang="en-US" altLang="it-IT" sz="1800">
              <a:solidFill>
                <a:schemeClr val="tx1"/>
              </a:solidFill>
              <a:effectLst>
                <a:outerShdw blurRad="38100" dist="38100" dir="2700000" algn="tl">
                  <a:srgbClr val="000000"/>
                </a:outerShdw>
              </a:effectLst>
              <a:cs typeface="Times New Roman" pitchFamily="18" charset="0"/>
            </a:endParaRPr>
          </a:p>
        </p:txBody>
      </p:sp>
      <p:pic>
        <p:nvPicPr>
          <p:cNvPr id="558092" name="Picture 12" descr="Garcinia hanbury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604838"/>
            <a:ext cx="3348037" cy="2278062"/>
          </a:xfrm>
          <a:prstGeom prst="rect">
            <a:avLst/>
          </a:prstGeom>
          <a:noFill/>
          <a:extLst>
            <a:ext uri="{909E8E84-426E-40DD-AFC4-6F175D3DCCD1}">
              <a14:hiddenFill xmlns:a14="http://schemas.microsoft.com/office/drawing/2010/main">
                <a:solidFill>
                  <a:srgbClr val="FFFFFF"/>
                </a:solidFill>
              </a14:hiddenFill>
            </a:ext>
          </a:extLst>
        </p:spPr>
      </p:pic>
      <p:sp>
        <p:nvSpPr>
          <p:cNvPr id="558093" name="Text Box 13"/>
          <p:cNvSpPr txBox="1">
            <a:spLocks noChangeArrowheads="1"/>
          </p:cNvSpPr>
          <p:nvPr/>
        </p:nvSpPr>
        <p:spPr bwMode="auto">
          <a:xfrm>
            <a:off x="557213" y="5957888"/>
            <a:ext cx="8032750" cy="36671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citotossine e l’estratto risulta perciò velenoso oltre che molto diuretico</a:t>
            </a:r>
            <a:endParaRPr lang="it-IT" altLang="it-IT" sz="1800">
              <a:solidFill>
                <a:schemeClr val="tx1"/>
              </a:solidFill>
              <a:effectLst>
                <a:outerShdw blurRad="38100" dist="38100" dir="2700000" algn="tl">
                  <a:srgbClr val="000000"/>
                </a:outerShdw>
              </a:effectLst>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9047" name="Text Box 7"/>
          <p:cNvSpPr txBox="1">
            <a:spLocks noChangeArrowheads="1"/>
          </p:cNvSpPr>
          <p:nvPr/>
        </p:nvSpPr>
        <p:spPr bwMode="auto">
          <a:xfrm>
            <a:off x="557213" y="2597150"/>
            <a:ext cx="5022850" cy="37528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Da sinistra verso destra: frammenti di gambogia grezza, resina in polvere e vernice stesa ad acquerello su carta giapponese</a:t>
            </a:r>
          </a:p>
          <a:p>
            <a:pPr algn="just">
              <a:spcBef>
                <a:spcPct val="50000"/>
              </a:spcBef>
            </a:pPr>
            <a:endParaRPr lang="en-US" altLang="it-IT" sz="1800">
              <a:solidFill>
                <a:schemeClr val="tx1"/>
              </a:solidFill>
              <a:effectLst>
                <a:outerShdw blurRad="38100" dist="38100" dir="2700000" algn="tl">
                  <a:srgbClr val="000000"/>
                </a:outerShdw>
              </a:effectLst>
              <a:cs typeface="Times New Roman" pitchFamily="18" charset="0"/>
            </a:endParaRPr>
          </a:p>
          <a:p>
            <a:pPr algn="just">
              <a:spcBef>
                <a:spcPct val="50000"/>
              </a:spcBef>
            </a:pPr>
            <a:endParaRPr lang="en-US" altLang="it-IT" sz="1400">
              <a:solidFill>
                <a:schemeClr val="tx1"/>
              </a:solidFill>
              <a:effectLst>
                <a:outerShdw blurRad="38100" dist="38100" dir="2700000" algn="tl">
                  <a:srgbClr val="000000"/>
                </a:outerShdw>
              </a:effectLst>
              <a:cs typeface="Times New Roman" pitchFamily="18" charset="0"/>
            </a:endParaRPr>
          </a:p>
          <a:p>
            <a:pPr algn="just">
              <a:spcBef>
                <a:spcPct val="50000"/>
              </a:spcBef>
            </a:pPr>
            <a:endParaRPr lang="en-US" altLang="it-IT" sz="1400">
              <a:solidFill>
                <a:schemeClr val="tx1"/>
              </a:solidFill>
              <a:effectLst>
                <a:outerShdw blurRad="38100" dist="38100" dir="2700000" algn="tl">
                  <a:srgbClr val="000000"/>
                </a:outerShdw>
              </a:effectLst>
              <a:cs typeface="Times New Roman" pitchFamily="18" charset="0"/>
            </a:endParaRPr>
          </a:p>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L’impiego della gambogia è raramente documentato nell’arte Europea, anche perchè la sua identificazione è problematica. Più comune è il suo uso nell’arte pittorica Cinese e Giapponese (sx: acquerello su seta, scuola giapponese Ukiyo-e, XIX secolo)</a:t>
            </a:r>
            <a:endParaRPr lang="it-IT" altLang="it-IT" sz="1800">
              <a:solidFill>
                <a:schemeClr val="tx1"/>
              </a:solidFill>
              <a:effectLst>
                <a:outerShdw blurRad="38100" dist="38100" dir="2700000" algn="tl">
                  <a:srgbClr val="000000"/>
                </a:outerShdw>
              </a:effectLst>
              <a:cs typeface="Times New Roman" pitchFamily="18" charset="0"/>
            </a:endParaRPr>
          </a:p>
        </p:txBody>
      </p:sp>
      <p:pic>
        <p:nvPicPr>
          <p:cNvPr id="599048" name="Picture 8" descr="Gambogia sol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508000"/>
            <a:ext cx="4664075" cy="1887538"/>
          </a:xfrm>
          <a:prstGeom prst="rect">
            <a:avLst/>
          </a:prstGeom>
          <a:noFill/>
          <a:extLst>
            <a:ext uri="{909E8E84-426E-40DD-AFC4-6F175D3DCCD1}">
              <a14:hiddenFill xmlns:a14="http://schemas.microsoft.com/office/drawing/2010/main">
                <a:solidFill>
                  <a:srgbClr val="FFFFFF"/>
                </a:solidFill>
              </a14:hiddenFill>
            </a:ext>
          </a:extLst>
        </p:spPr>
      </p:pic>
      <p:pic>
        <p:nvPicPr>
          <p:cNvPr id="599049" name="Picture 9" descr="Acquerello giapponese con gambo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538" y="2451100"/>
            <a:ext cx="2525712"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155" name="Text Box 3"/>
          <p:cNvSpPr txBox="1">
            <a:spLocks noChangeArrowheads="1"/>
          </p:cNvSpPr>
          <p:nvPr/>
        </p:nvSpPr>
        <p:spPr bwMode="auto">
          <a:xfrm>
            <a:off x="557213" y="755650"/>
            <a:ext cx="8032750" cy="25368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i="1">
                <a:solidFill>
                  <a:schemeClr val="tx1"/>
                </a:solidFill>
                <a:effectLst>
                  <a:outerShdw blurRad="38100" dist="38100" dir="2700000" algn="tl">
                    <a:srgbClr val="000000"/>
                  </a:outerShdw>
                </a:effectLst>
                <a:cs typeface="Times New Roman" pitchFamily="18" charset="0"/>
              </a:rPr>
              <a:t>Lacca gialla di ramno</a:t>
            </a:r>
            <a:r>
              <a:rPr lang="en-US" altLang="it-IT" sz="1600">
                <a:solidFill>
                  <a:schemeClr val="tx1"/>
                </a:solidFill>
                <a:effectLst>
                  <a:outerShdw blurRad="38100" dist="38100" dir="2700000" algn="tl">
                    <a:srgbClr val="000000"/>
                  </a:outerShdw>
                </a:effectLst>
                <a:cs typeface="Times New Roman" pitchFamily="18" charset="0"/>
              </a:rPr>
              <a:t>: conosciuta con vari nomi e ricavata dalle bacche gialle di numerose piante della famiglia Rhamnaceae, tra cui il </a:t>
            </a:r>
            <a:r>
              <a:rPr lang="en-US" altLang="it-IT" sz="1600" i="1">
                <a:solidFill>
                  <a:schemeClr val="tx1"/>
                </a:solidFill>
                <a:effectLst>
                  <a:outerShdw blurRad="38100" dist="38100" dir="2700000" algn="tl">
                    <a:srgbClr val="000000"/>
                  </a:outerShdw>
                </a:effectLst>
                <a:cs typeface="Times New Roman" pitchFamily="18" charset="0"/>
              </a:rPr>
              <a:t>Rhamnus catharticus</a:t>
            </a:r>
            <a:r>
              <a:rPr lang="en-US" altLang="it-IT" sz="1600">
                <a:solidFill>
                  <a:schemeClr val="tx1"/>
                </a:solidFill>
                <a:effectLst>
                  <a:outerShdw blurRad="38100" dist="38100" dir="2700000" algn="tl">
                    <a:srgbClr val="000000"/>
                  </a:outerShdw>
                </a:effectLst>
                <a:cs typeface="Times New Roman" pitchFamily="18" charset="0"/>
              </a:rPr>
              <a:t> (prugna meroli) e il </a:t>
            </a:r>
            <a:r>
              <a:rPr lang="en-US" altLang="it-IT" sz="1600" i="1">
                <a:solidFill>
                  <a:schemeClr val="tx1"/>
                </a:solidFill>
                <a:effectLst>
                  <a:outerShdw blurRad="38100" dist="38100" dir="2700000" algn="tl">
                    <a:srgbClr val="000000"/>
                  </a:outerShdw>
                </a:effectLst>
                <a:cs typeface="Times New Roman" pitchFamily="18" charset="0"/>
              </a:rPr>
              <a:t>Rhamnus infectorius</a:t>
            </a:r>
            <a:r>
              <a:rPr lang="en-US" altLang="it-IT" sz="1600">
                <a:solidFill>
                  <a:schemeClr val="tx1"/>
                </a:solidFill>
                <a:effectLst>
                  <a:outerShdw blurRad="38100" dist="38100" dir="2700000" algn="tl">
                    <a:srgbClr val="000000"/>
                  </a:outerShdw>
                </a:effectLst>
                <a:cs typeface="Times New Roman" pitchFamily="18" charset="0"/>
              </a:rPr>
              <a:t> (spincervino). Il colorante si ottiene giallo da bacche acerbe, mentre è verde se estratto da bacche mature. Nel Medioevo numerose bacche delle Rhamnaceae erano commercializzate come materia prima per avere coloranti, con nomi differenti a seconda della specie utilizzata e dell’origine geografica, ed è spesso difficile trovare il collegamento tra il nome del colorante e la pianta specifica di origine. Le più importanti erano le </a:t>
            </a:r>
            <a:r>
              <a:rPr lang="en-US" altLang="it-IT" sz="1600" i="1">
                <a:solidFill>
                  <a:schemeClr val="tx1"/>
                </a:solidFill>
                <a:effectLst>
                  <a:outerShdw blurRad="38100" dist="38100" dir="2700000" algn="tl">
                    <a:srgbClr val="000000"/>
                  </a:outerShdw>
                </a:effectLst>
                <a:cs typeface="Times New Roman" pitchFamily="18" charset="0"/>
              </a:rPr>
              <a:t>bacche </a:t>
            </a:r>
            <a:r>
              <a:rPr lang="en-US" altLang="it-IT" sz="1600">
                <a:solidFill>
                  <a:schemeClr val="tx1"/>
                </a:solidFill>
                <a:effectLst>
                  <a:outerShdw blurRad="38100" dist="38100" dir="2700000" algn="tl">
                    <a:srgbClr val="000000"/>
                  </a:outerShdw>
                </a:effectLst>
                <a:cs typeface="Times New Roman" pitchFamily="18" charset="0"/>
              </a:rPr>
              <a:t>o </a:t>
            </a:r>
            <a:r>
              <a:rPr lang="en-US" altLang="it-IT" sz="1600" i="1">
                <a:solidFill>
                  <a:schemeClr val="tx1"/>
                </a:solidFill>
                <a:effectLst>
                  <a:outerShdw blurRad="38100" dist="38100" dir="2700000" algn="tl">
                    <a:srgbClr val="000000"/>
                  </a:outerShdw>
                </a:effectLst>
                <a:cs typeface="Times New Roman" pitchFamily="18" charset="0"/>
              </a:rPr>
              <a:t>grani d’Avignone</a:t>
            </a:r>
            <a:r>
              <a:rPr lang="en-US" altLang="it-IT" sz="1600">
                <a:solidFill>
                  <a:schemeClr val="tx1"/>
                </a:solidFill>
                <a:effectLst>
                  <a:outerShdw blurRad="38100" dist="38100" dir="2700000" algn="tl">
                    <a:srgbClr val="000000"/>
                  </a:outerShdw>
                </a:effectLst>
                <a:cs typeface="Times New Roman" pitchFamily="18" charset="0"/>
              </a:rPr>
              <a:t> o </a:t>
            </a:r>
            <a:r>
              <a:rPr lang="en-US" altLang="it-IT" sz="1600" i="1">
                <a:solidFill>
                  <a:schemeClr val="tx1"/>
                </a:solidFill>
                <a:effectLst>
                  <a:outerShdw blurRad="38100" dist="38100" dir="2700000" algn="tl">
                    <a:srgbClr val="000000"/>
                  </a:outerShdw>
                </a:effectLst>
                <a:cs typeface="Times New Roman" pitchFamily="18" charset="0"/>
              </a:rPr>
              <a:t>bacche francesi</a:t>
            </a:r>
            <a:r>
              <a:rPr lang="en-US" altLang="it-IT" sz="1600">
                <a:solidFill>
                  <a:schemeClr val="tx1"/>
                </a:solidFill>
                <a:effectLst>
                  <a:outerShdw blurRad="38100" dist="38100" dir="2700000" algn="tl">
                    <a:srgbClr val="000000"/>
                  </a:outerShdw>
                </a:effectLst>
                <a:cs typeface="Times New Roman" pitchFamily="18" charset="0"/>
              </a:rPr>
              <a:t>, le </a:t>
            </a:r>
            <a:r>
              <a:rPr lang="en-US" altLang="it-IT" sz="1600" i="1">
                <a:solidFill>
                  <a:schemeClr val="tx1"/>
                </a:solidFill>
                <a:effectLst>
                  <a:outerShdw blurRad="38100" dist="38100" dir="2700000" algn="tl">
                    <a:srgbClr val="000000"/>
                  </a:outerShdw>
                </a:effectLst>
                <a:cs typeface="Times New Roman" pitchFamily="18" charset="0"/>
              </a:rPr>
              <a:t>bacche ungheresi</a:t>
            </a:r>
            <a:r>
              <a:rPr lang="en-US" altLang="it-IT" sz="1600">
                <a:solidFill>
                  <a:schemeClr val="tx1"/>
                </a:solidFill>
                <a:effectLst>
                  <a:outerShdw blurRad="38100" dist="38100" dir="2700000" algn="tl">
                    <a:srgbClr val="000000"/>
                  </a:outerShdw>
                </a:effectLst>
                <a:cs typeface="Times New Roman" pitchFamily="18" charset="0"/>
              </a:rPr>
              <a:t> e le famose </a:t>
            </a:r>
            <a:r>
              <a:rPr lang="en-US" altLang="it-IT" sz="1600" i="1">
                <a:solidFill>
                  <a:schemeClr val="tx1"/>
                </a:solidFill>
                <a:effectLst>
                  <a:outerShdw blurRad="38100" dist="38100" dir="2700000" algn="tl">
                    <a:srgbClr val="000000"/>
                  </a:outerShdw>
                </a:effectLst>
                <a:cs typeface="Times New Roman" pitchFamily="18" charset="0"/>
              </a:rPr>
              <a:t>bacche persiane</a:t>
            </a:r>
            <a:r>
              <a:rPr lang="en-US" altLang="it-IT" sz="1600">
                <a:solidFill>
                  <a:schemeClr val="tx1"/>
                </a:solidFill>
                <a:effectLst>
                  <a:outerShdw blurRad="38100" dist="38100" dir="2700000" algn="tl">
                    <a:srgbClr val="000000"/>
                  </a:outerShdw>
                </a:effectLst>
                <a:cs typeface="Times New Roman" pitchFamily="18" charset="0"/>
              </a:rPr>
              <a:t>, che arrivavano dai paesi del Vicino Oriente</a:t>
            </a:r>
          </a:p>
        </p:txBody>
      </p:sp>
      <p:graphicFrame>
        <p:nvGraphicFramePr>
          <p:cNvPr id="561156" name="Object 4"/>
          <p:cNvGraphicFramePr>
            <a:graphicFrameLocks/>
          </p:cNvGraphicFramePr>
          <p:nvPr/>
        </p:nvGraphicFramePr>
        <p:xfrm>
          <a:off x="6189663" y="4389438"/>
          <a:ext cx="2343150" cy="1622425"/>
        </p:xfrm>
        <a:graphic>
          <a:graphicData uri="http://schemas.openxmlformats.org/presentationml/2006/ole">
            <mc:AlternateContent xmlns:mc="http://schemas.openxmlformats.org/markup-compatibility/2006">
              <mc:Choice xmlns:v="urn:schemas-microsoft-com:vml" Requires="v">
                <p:oleObj spid="_x0000_s561165" name="Document" r:id="rId3" imgW="2552760" imgH="1676520" progId="ChemWindow.Document">
                  <p:embed/>
                </p:oleObj>
              </mc:Choice>
              <mc:Fallback>
                <p:oleObj name="Document" r:id="rId3" imgW="2552760" imgH="1676520" progId="ChemWindow.Document">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663" y="4389438"/>
                        <a:ext cx="234315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1157" name="Text Box 5"/>
          <p:cNvSpPr txBox="1">
            <a:spLocks noChangeArrowheads="1"/>
          </p:cNvSpPr>
          <p:nvPr/>
        </p:nvSpPr>
        <p:spPr bwMode="auto">
          <a:xfrm>
            <a:off x="557213" y="3322638"/>
            <a:ext cx="8032750" cy="5810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cs typeface="Times New Roman" pitchFamily="18" charset="0"/>
              </a:rPr>
              <a:t>Le sostanze che compongono l’estratto sono varie ma prevale la rhamnetina (sotto),</a:t>
            </a:r>
            <a:br>
              <a:rPr lang="en-US" altLang="it-IT" sz="1600">
                <a:solidFill>
                  <a:schemeClr val="tx1"/>
                </a:solidFill>
                <a:effectLst>
                  <a:outerShdw blurRad="38100" dist="38100" dir="2700000" algn="tl">
                    <a:srgbClr val="000000"/>
                  </a:outerShdw>
                </a:effectLst>
                <a:cs typeface="Times New Roman" pitchFamily="18" charset="0"/>
              </a:rPr>
            </a:br>
            <a:endParaRPr lang="en-US" altLang="it-IT" sz="1600">
              <a:solidFill>
                <a:schemeClr val="tx1"/>
              </a:solidFill>
              <a:effectLst>
                <a:outerShdw blurRad="38100" dist="38100" dir="2700000" algn="tl">
                  <a:srgbClr val="000000"/>
                </a:outerShdw>
              </a:effectLst>
              <a:cs typeface="Times New Roman" pitchFamily="18" charset="0"/>
            </a:endParaRPr>
          </a:p>
        </p:txBody>
      </p:sp>
      <p:sp>
        <p:nvSpPr>
          <p:cNvPr id="561160" name="Text Box 8"/>
          <p:cNvSpPr txBox="1">
            <a:spLocks noChangeArrowheads="1"/>
          </p:cNvSpPr>
          <p:nvPr/>
        </p:nvSpPr>
        <p:spPr bwMode="auto">
          <a:xfrm>
            <a:off x="3779838" y="3567113"/>
            <a:ext cx="4810125" cy="947737"/>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cs typeface="Times New Roman" pitchFamily="18" charset="0"/>
              </a:rPr>
              <a:t>un flavonoide molto simile alla luteolina</a:t>
            </a:r>
          </a:p>
          <a:p>
            <a:pPr algn="just">
              <a:spcBef>
                <a:spcPct val="50000"/>
              </a:spcBef>
            </a:pPr>
            <a:r>
              <a:rPr lang="en-US" altLang="it-IT" sz="1600">
                <a:solidFill>
                  <a:schemeClr val="tx1"/>
                </a:solidFill>
                <a:effectLst>
                  <a:outerShdw blurRad="38100" dist="38100" dir="2700000" algn="tl">
                    <a:srgbClr val="000000"/>
                  </a:outerShdw>
                </a:effectLst>
              </a:rPr>
              <a:t/>
            </a:r>
            <a:br>
              <a:rPr lang="en-US" altLang="it-IT" sz="1600">
                <a:solidFill>
                  <a:schemeClr val="tx1"/>
                </a:solidFill>
                <a:effectLst>
                  <a:outerShdw blurRad="38100" dist="38100" dir="2700000" algn="tl">
                    <a:srgbClr val="000000"/>
                  </a:outerShdw>
                </a:effectLst>
              </a:rPr>
            </a:br>
            <a:endParaRPr lang="en-US" altLang="it-IT" sz="1600">
              <a:solidFill>
                <a:schemeClr val="tx1"/>
              </a:solidFill>
              <a:effectLst>
                <a:outerShdw blurRad="38100" dist="38100" dir="2700000" algn="tl">
                  <a:srgbClr val="000000"/>
                </a:outerShdw>
              </a:effectLst>
              <a:cs typeface="Times New Roman" pitchFamily="18" charset="0"/>
            </a:endParaRPr>
          </a:p>
        </p:txBody>
      </p:sp>
      <p:sp>
        <p:nvSpPr>
          <p:cNvPr id="561161" name="Text Box 9"/>
          <p:cNvSpPr txBox="1">
            <a:spLocks noChangeArrowheads="1"/>
          </p:cNvSpPr>
          <p:nvPr/>
        </p:nvSpPr>
        <p:spPr bwMode="auto">
          <a:xfrm>
            <a:off x="3779838" y="3933825"/>
            <a:ext cx="3816350" cy="5810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rPr>
              <a:t>La lacca di ramno si otteneva</a:t>
            </a:r>
            <a:br>
              <a:rPr lang="en-US" altLang="it-IT" sz="1600">
                <a:solidFill>
                  <a:schemeClr val="tx1"/>
                </a:solidFill>
                <a:effectLst>
                  <a:outerShdw blurRad="38100" dist="38100" dir="2700000" algn="tl">
                    <a:srgbClr val="000000"/>
                  </a:outerShdw>
                </a:effectLst>
              </a:rPr>
            </a:br>
            <a:endParaRPr lang="en-US" altLang="it-IT" sz="1600">
              <a:solidFill>
                <a:schemeClr val="tx1"/>
              </a:solidFill>
              <a:effectLst>
                <a:outerShdw blurRad="38100" dist="38100" dir="2700000" algn="tl">
                  <a:srgbClr val="000000"/>
                </a:outerShdw>
              </a:effectLst>
              <a:cs typeface="Times New Roman" pitchFamily="18" charset="0"/>
            </a:endParaRPr>
          </a:p>
        </p:txBody>
      </p:sp>
      <p:sp>
        <p:nvSpPr>
          <p:cNvPr id="561162" name="Text Box 10"/>
          <p:cNvSpPr txBox="1">
            <a:spLocks noChangeArrowheads="1"/>
          </p:cNvSpPr>
          <p:nvPr/>
        </p:nvSpPr>
        <p:spPr bwMode="auto">
          <a:xfrm>
            <a:off x="3779838" y="4178300"/>
            <a:ext cx="2232025" cy="1925638"/>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rPr>
              <a:t>addizionando calcare, allume o anche travertino al colorante</a:t>
            </a:r>
          </a:p>
          <a:p>
            <a:pPr algn="just">
              <a:spcBef>
                <a:spcPct val="50000"/>
              </a:spcBef>
            </a:pPr>
            <a:r>
              <a:rPr lang="en-US" altLang="it-IT" sz="1600">
                <a:solidFill>
                  <a:schemeClr val="tx1"/>
                </a:solidFill>
                <a:effectLst>
                  <a:outerShdw blurRad="38100" dist="38100" dir="2700000" algn="tl">
                    <a:srgbClr val="000000"/>
                  </a:outerShdw>
                </a:effectLst>
              </a:rPr>
              <a:t>L’uso è testimoniato soprattutto dal XVI secolo</a:t>
            </a:r>
            <a:endParaRPr lang="en-US" altLang="it-IT" sz="1600">
              <a:solidFill>
                <a:schemeClr val="tx1"/>
              </a:solidFill>
              <a:effectLst>
                <a:outerShdw blurRad="38100" dist="38100" dir="2700000" algn="tl">
                  <a:srgbClr val="000000"/>
                </a:outerShdw>
              </a:effectLst>
              <a:cs typeface="Times New Roman" pitchFamily="18" charset="0"/>
            </a:endParaRPr>
          </a:p>
        </p:txBody>
      </p:sp>
      <p:pic>
        <p:nvPicPr>
          <p:cNvPr id="561163" name="Picture 11" descr="Rhamnus cathartic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 y="3986213"/>
            <a:ext cx="277177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it-IT" altLang="it-IT"/>
              <a:t>Lo zafferano</a:t>
            </a:r>
          </a:p>
        </p:txBody>
      </p:sp>
      <p:sp>
        <p:nvSpPr>
          <p:cNvPr id="559109" name="Text Box 5"/>
          <p:cNvSpPr txBox="1">
            <a:spLocks noChangeArrowheads="1"/>
          </p:cNvSpPr>
          <p:nvPr/>
        </p:nvSpPr>
        <p:spPr bwMode="auto">
          <a:xfrm>
            <a:off x="557213" y="1095375"/>
            <a:ext cx="8032750" cy="146526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Il più pregiato tra i coloranti gialli medievali, secondo numerosi documenti dell’epoca, era probabilmente lo </a:t>
            </a:r>
            <a:r>
              <a:rPr lang="en-US" altLang="it-IT" sz="1800" i="1">
                <a:solidFill>
                  <a:schemeClr val="tx1"/>
                </a:solidFill>
                <a:effectLst>
                  <a:outerShdw blurRad="38100" dist="38100" dir="2700000" algn="tl">
                    <a:srgbClr val="000000"/>
                  </a:outerShdw>
                </a:effectLst>
                <a:cs typeface="Times New Roman" pitchFamily="18" charset="0"/>
              </a:rPr>
              <a:t>zafferano</a:t>
            </a:r>
            <a:r>
              <a:rPr lang="en-US" altLang="it-IT" sz="1800">
                <a:solidFill>
                  <a:schemeClr val="tx1"/>
                </a:solidFill>
                <a:effectLst>
                  <a:outerShdw blurRad="38100" dist="38100" dir="2700000" algn="tl">
                    <a:srgbClr val="000000"/>
                  </a:outerShdw>
                </a:effectLst>
                <a:cs typeface="Times New Roman" pitchFamily="18" charset="0"/>
              </a:rPr>
              <a:t>, ricavato dagli stami della pianta </a:t>
            </a:r>
            <a:r>
              <a:rPr lang="en-US" altLang="it-IT" sz="1800" i="1">
                <a:solidFill>
                  <a:schemeClr val="tx1"/>
                </a:solidFill>
                <a:effectLst>
                  <a:outerShdw blurRad="38100" dist="38100" dir="2700000" algn="tl">
                    <a:srgbClr val="000000"/>
                  </a:outerShdw>
                </a:effectLst>
                <a:cs typeface="Times New Roman" pitchFamily="18" charset="0"/>
              </a:rPr>
              <a:t>Crocus sativus</a:t>
            </a:r>
            <a:r>
              <a:rPr lang="en-US" altLang="it-IT" sz="1800">
                <a:solidFill>
                  <a:schemeClr val="tx1"/>
                </a:solidFill>
                <a:effectLst>
                  <a:outerShdw blurRad="38100" dist="38100" dir="2700000" algn="tl">
                    <a:srgbClr val="000000"/>
                  </a:outerShdw>
                </a:effectLst>
                <a:cs typeface="Times New Roman" pitchFamily="18" charset="0"/>
              </a:rPr>
              <a:t>, attualmente impiegato in gastronomia come condimento di prezzo elevatissimo nella versione naturale. Si tratta di un</a:t>
            </a:r>
            <a:br>
              <a:rPr lang="en-US" altLang="it-IT" sz="1800">
                <a:solidFill>
                  <a:schemeClr val="tx1"/>
                </a:solidFill>
                <a:effectLst>
                  <a:outerShdw blurRad="38100" dist="38100" dir="2700000" algn="tl">
                    <a:srgbClr val="000000"/>
                  </a:outerShdw>
                </a:effectLst>
                <a:cs typeface="Times New Roman" pitchFamily="18" charset="0"/>
              </a:rPr>
            </a:br>
            <a:endParaRPr lang="en-US" altLang="it-IT" sz="1800" i="1">
              <a:solidFill>
                <a:schemeClr val="tx1"/>
              </a:solidFill>
              <a:effectLst>
                <a:outerShdw blurRad="38100" dist="38100" dir="2700000" algn="tl">
                  <a:srgbClr val="000000"/>
                </a:outerShdw>
              </a:effectLst>
              <a:cs typeface="Times New Roman" pitchFamily="18" charset="0"/>
            </a:endParaRPr>
          </a:p>
        </p:txBody>
      </p:sp>
      <p:pic>
        <p:nvPicPr>
          <p:cNvPr id="559111" name="Picture 7" descr="Zaffer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408488"/>
            <a:ext cx="1905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59116" name="Text Box 12"/>
          <p:cNvSpPr txBox="1">
            <a:spLocks noChangeArrowheads="1"/>
          </p:cNvSpPr>
          <p:nvPr/>
        </p:nvSpPr>
        <p:spPr bwMode="auto">
          <a:xfrm>
            <a:off x="557213" y="2193925"/>
            <a:ext cx="4878387" cy="21526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colorante alquanto instabile (il Cennini dice "</a:t>
            </a:r>
            <a:r>
              <a:rPr lang="en-US" altLang="it-IT" sz="1800" i="1">
                <a:solidFill>
                  <a:schemeClr val="tx1"/>
                </a:solidFill>
                <a:effectLst>
                  <a:outerShdw blurRad="38100" dist="38100" dir="2700000" algn="tl">
                    <a:srgbClr val="000000"/>
                  </a:outerShdw>
                </a:effectLst>
                <a:cs typeface="Times New Roman" pitchFamily="18" charset="0"/>
              </a:rPr>
              <a:t>guar'ti non vegga l'aria, chè perde subito suo colore"</a:t>
            </a:r>
            <a:r>
              <a:rPr lang="en-US" altLang="it-IT" sz="1800">
                <a:solidFill>
                  <a:schemeClr val="tx1"/>
                </a:solidFill>
                <a:effectLst>
                  <a:outerShdw blurRad="38100" dist="38100" dir="2700000" algn="tl">
                    <a:srgbClr val="000000"/>
                  </a:outerShdw>
                </a:effectLst>
                <a:cs typeface="Times New Roman" pitchFamily="18" charset="0"/>
              </a:rPr>
              <a:t>) ma considerato meraviglioso finchè durava e perciò molto popolare presso gli illuminatori</a:t>
            </a:r>
          </a:p>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Il suo impiego risalirebbe almeno al II</a:t>
            </a:r>
            <a:br>
              <a:rPr lang="en-US" altLang="it-IT" sz="1800">
                <a:solidFill>
                  <a:schemeClr val="tx1"/>
                </a:solidFill>
                <a:effectLst>
                  <a:outerShdw blurRad="38100" dist="38100" dir="2700000" algn="tl">
                    <a:srgbClr val="000000"/>
                  </a:outerShdw>
                </a:effectLst>
                <a:cs typeface="Times New Roman" pitchFamily="18" charset="0"/>
              </a:rPr>
            </a:br>
            <a:endParaRPr lang="en-US" altLang="it-IT" sz="1800" i="1">
              <a:solidFill>
                <a:schemeClr val="tx1"/>
              </a:solidFill>
              <a:effectLst>
                <a:outerShdw blurRad="38100" dist="38100" dir="2700000" algn="tl">
                  <a:srgbClr val="000000"/>
                </a:outerShdw>
              </a:effectLst>
              <a:cs typeface="Times New Roman" pitchFamily="18" charset="0"/>
            </a:endParaRPr>
          </a:p>
        </p:txBody>
      </p:sp>
      <p:sp>
        <p:nvSpPr>
          <p:cNvPr id="559118" name="Text Box 14"/>
          <p:cNvSpPr txBox="1">
            <a:spLocks noChangeArrowheads="1"/>
          </p:cNvSpPr>
          <p:nvPr/>
        </p:nvSpPr>
        <p:spPr bwMode="auto">
          <a:xfrm>
            <a:off x="2916238" y="3979863"/>
            <a:ext cx="2519362" cy="256381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secolo a.C., in quanto identificato in una tavoletta colorata di origine accadica. Il termine deriva dall'arabo </a:t>
            </a:r>
            <a:r>
              <a:rPr lang="en-US" altLang="it-IT" sz="1800" i="1">
                <a:solidFill>
                  <a:schemeClr val="tx1"/>
                </a:solidFill>
                <a:effectLst>
                  <a:outerShdw blurRad="38100" dist="38100" dir="2700000" algn="tl">
                    <a:srgbClr val="000000"/>
                  </a:outerShdw>
                </a:effectLst>
                <a:cs typeface="Times New Roman" pitchFamily="18" charset="0"/>
              </a:rPr>
              <a:t>za-faran</a:t>
            </a:r>
            <a:r>
              <a:rPr lang="en-US" altLang="it-IT" sz="1800">
                <a:solidFill>
                  <a:schemeClr val="tx1"/>
                </a:solidFill>
                <a:effectLst>
                  <a:outerShdw blurRad="38100" dist="38100" dir="2700000" algn="tl">
                    <a:srgbClr val="000000"/>
                  </a:outerShdw>
                </a:effectLst>
                <a:cs typeface="Times New Roman" pitchFamily="18" charset="0"/>
              </a:rPr>
              <a:t> o giallo, da cui anche l'inglese </a:t>
            </a:r>
            <a:r>
              <a:rPr lang="en-US" altLang="it-IT" sz="1800" i="1">
                <a:solidFill>
                  <a:schemeClr val="tx1"/>
                </a:solidFill>
                <a:effectLst>
                  <a:outerShdw blurRad="38100" dist="38100" dir="2700000" algn="tl">
                    <a:srgbClr val="000000"/>
                  </a:outerShdw>
                </a:effectLst>
                <a:cs typeface="Times New Roman" pitchFamily="18" charset="0"/>
              </a:rPr>
              <a:t>saffron</a:t>
            </a:r>
            <a:r>
              <a:rPr lang="en-US" altLang="it-IT" sz="1800">
                <a:solidFill>
                  <a:schemeClr val="tx1"/>
                </a:solidFill>
                <a:effectLst>
                  <a:outerShdw blurRad="38100" dist="38100" dir="2700000" algn="tl">
                    <a:srgbClr val="000000"/>
                  </a:outerShdw>
                </a:effectLst>
                <a:cs typeface="Times New Roman" pitchFamily="18" charset="0"/>
              </a:rPr>
              <a:t> e il francese </a:t>
            </a:r>
            <a:r>
              <a:rPr lang="en-US" altLang="it-IT" sz="1800" i="1">
                <a:solidFill>
                  <a:schemeClr val="tx1"/>
                </a:solidFill>
                <a:effectLst>
                  <a:outerShdw blurRad="38100" dist="38100" dir="2700000" algn="tl">
                    <a:srgbClr val="000000"/>
                  </a:outerShdw>
                </a:effectLst>
                <a:cs typeface="Times New Roman" pitchFamily="18" charset="0"/>
              </a:rPr>
              <a:t>safran</a:t>
            </a:r>
          </a:p>
        </p:txBody>
      </p:sp>
      <p:pic>
        <p:nvPicPr>
          <p:cNvPr id="559119" name="Picture 15" descr="Crocus sativ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2708275"/>
            <a:ext cx="2646363" cy="3529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2419" name="Text Box 3"/>
          <p:cNvSpPr txBox="1">
            <a:spLocks noChangeArrowheads="1"/>
          </p:cNvSpPr>
          <p:nvPr/>
        </p:nvSpPr>
        <p:spPr bwMode="auto">
          <a:xfrm>
            <a:off x="557213" y="842963"/>
            <a:ext cx="8032750" cy="517366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Il </a:t>
            </a:r>
            <a:r>
              <a:rPr lang="en-US" altLang="it-IT" sz="1800" i="1">
                <a:solidFill>
                  <a:schemeClr val="tx1"/>
                </a:solidFill>
                <a:effectLst>
                  <a:outerShdw blurRad="38100" dist="38100" dir="2700000" algn="tl">
                    <a:srgbClr val="000000"/>
                  </a:outerShdw>
                </a:effectLst>
                <a:cs typeface="Times New Roman" pitchFamily="18" charset="0"/>
              </a:rPr>
              <a:t>Crocus sativus</a:t>
            </a:r>
            <a:r>
              <a:rPr lang="en-US" altLang="it-IT" sz="1800">
                <a:solidFill>
                  <a:schemeClr val="tx1"/>
                </a:solidFill>
                <a:effectLst>
                  <a:outerShdw blurRad="38100" dist="38100" dir="2700000" algn="tl">
                    <a:srgbClr val="000000"/>
                  </a:outerShdw>
                </a:effectLst>
                <a:cs typeface="Times New Roman" pitchFamily="18" charset="0"/>
              </a:rPr>
              <a:t> è pianta indigena di Grecia, Turchia e Iran; da ciò derivava in antichità il nome di </a:t>
            </a:r>
            <a:r>
              <a:rPr lang="en-US" altLang="it-IT" sz="1800" i="1">
                <a:solidFill>
                  <a:schemeClr val="tx1"/>
                </a:solidFill>
                <a:effectLst>
                  <a:outerShdw blurRad="38100" dist="38100" dir="2700000" algn="tl">
                    <a:srgbClr val="000000"/>
                  </a:outerShdw>
                </a:effectLst>
                <a:cs typeface="Times New Roman" pitchFamily="18" charset="0"/>
              </a:rPr>
              <a:t>crocus orientalis</a:t>
            </a:r>
            <a:r>
              <a:rPr lang="en-US" altLang="it-IT" sz="1800">
                <a:solidFill>
                  <a:schemeClr val="tx1"/>
                </a:solidFill>
                <a:effectLst>
                  <a:outerShdw blurRad="38100" dist="38100" dir="2700000" algn="tl">
                    <a:srgbClr val="000000"/>
                  </a:outerShdw>
                </a:effectLst>
                <a:cs typeface="Times New Roman" pitchFamily="18" charset="0"/>
              </a:rPr>
              <a:t> per lo zafferano, in quanto importato dall'Asia Minore. Il suo impiego in Asia è antico; in Europa sembra fosse meno diffuso del più economico arzica come colorante tessile, anche se Plinio dice che era il miglior colorante giallo che lui conoscesse, e Plauto nell'</a:t>
            </a:r>
            <a:r>
              <a:rPr lang="en-US" altLang="it-IT" sz="1800" i="1">
                <a:solidFill>
                  <a:schemeClr val="tx1"/>
                </a:solidFill>
                <a:effectLst>
                  <a:outerShdw blurRad="38100" dist="38100" dir="2700000" algn="tl">
                    <a:srgbClr val="000000"/>
                  </a:outerShdw>
                </a:effectLst>
                <a:cs typeface="Times New Roman" pitchFamily="18" charset="0"/>
              </a:rPr>
              <a:t>Aulularia</a:t>
            </a:r>
            <a:r>
              <a:rPr lang="en-US" altLang="it-IT" sz="1800">
                <a:solidFill>
                  <a:schemeClr val="tx1"/>
                </a:solidFill>
                <a:effectLst>
                  <a:outerShdw blurRad="38100" dist="38100" dir="2700000" algn="tl">
                    <a:srgbClr val="000000"/>
                  </a:outerShdw>
                </a:effectLst>
                <a:cs typeface="Times New Roman" pitchFamily="18" charset="0"/>
              </a:rPr>
              <a:t> parla di una particolare categoria di artigiani, i </a:t>
            </a:r>
            <a:r>
              <a:rPr lang="en-US" altLang="it-IT" sz="1800" i="1">
                <a:solidFill>
                  <a:schemeClr val="tx1"/>
                </a:solidFill>
                <a:effectLst>
                  <a:outerShdw blurRad="38100" dist="38100" dir="2700000" algn="tl">
                    <a:srgbClr val="000000"/>
                  </a:outerShdw>
                </a:effectLst>
                <a:cs typeface="Times New Roman" pitchFamily="18" charset="0"/>
              </a:rPr>
              <a:t>crocotarii</a:t>
            </a:r>
            <a:r>
              <a:rPr lang="en-US" altLang="it-IT" sz="1800">
                <a:solidFill>
                  <a:schemeClr val="tx1"/>
                </a:solidFill>
                <a:effectLst>
                  <a:outerShdw blurRad="38100" dist="38100" dir="2700000" algn="tl">
                    <a:srgbClr val="000000"/>
                  </a:outerShdw>
                </a:effectLst>
                <a:cs typeface="Times New Roman" pitchFamily="18" charset="0"/>
              </a:rPr>
              <a:t>, addetti alla tintura esclusiva con questo colorante. Nel Medioevo la pianta fu portata in Europa dai Crociati, e in Italia si sviluppò una produzione di grande qualità, soprattutto in Toscana, esportata anche in Germania</a:t>
            </a:r>
          </a:p>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Lo zafferano, spesso confuso con il </a:t>
            </a:r>
            <a:r>
              <a:rPr lang="en-US" altLang="it-IT" sz="1800" i="1">
                <a:solidFill>
                  <a:schemeClr val="tx1"/>
                </a:solidFill>
                <a:effectLst>
                  <a:outerShdw blurRad="38100" dist="38100" dir="2700000" algn="tl">
                    <a:srgbClr val="000000"/>
                  </a:outerShdw>
                </a:effectLst>
                <a:cs typeface="Times New Roman" pitchFamily="18" charset="0"/>
              </a:rPr>
              <a:t>cartamo</a:t>
            </a:r>
            <a:r>
              <a:rPr lang="en-US" altLang="it-IT" sz="1800">
                <a:solidFill>
                  <a:schemeClr val="tx1"/>
                </a:solidFill>
                <a:effectLst>
                  <a:outerShdw blurRad="38100" dist="38100" dir="2700000" algn="tl">
                    <a:srgbClr val="000000"/>
                  </a:outerShdw>
                </a:effectLst>
                <a:cs typeface="Times New Roman" pitchFamily="18" charset="0"/>
              </a:rPr>
              <a:t> (altro colorante di origine vegetale ma proveniente dalla pianta </a:t>
            </a:r>
            <a:r>
              <a:rPr lang="en-US" altLang="it-IT" sz="1800" i="1">
                <a:solidFill>
                  <a:schemeClr val="tx1"/>
                </a:solidFill>
                <a:effectLst>
                  <a:outerShdw blurRad="38100" dist="38100" dir="2700000" algn="tl">
                    <a:srgbClr val="000000"/>
                  </a:outerShdw>
                </a:effectLst>
                <a:cs typeface="Times New Roman" pitchFamily="18" charset="0"/>
              </a:rPr>
              <a:t>Carthamus tinctorius</a:t>
            </a:r>
            <a:r>
              <a:rPr lang="en-US" altLang="it-IT" sz="1800">
                <a:solidFill>
                  <a:schemeClr val="tx1"/>
                </a:solidFill>
                <a:effectLst>
                  <a:outerShdw blurRad="38100" dist="38100" dir="2700000" algn="tl">
                    <a:srgbClr val="000000"/>
                  </a:outerShdw>
                </a:effectLst>
                <a:cs typeface="Times New Roman" pitchFamily="18" charset="0"/>
              </a:rPr>
              <a:t>)</a:t>
            </a:r>
            <a:r>
              <a:rPr lang="en-US" altLang="it-IT" sz="1800" i="1">
                <a:solidFill>
                  <a:schemeClr val="tx1"/>
                </a:solidFill>
                <a:effectLst>
                  <a:outerShdw blurRad="38100" dist="38100" dir="2700000" algn="tl">
                    <a:srgbClr val="000000"/>
                  </a:outerShdw>
                </a:effectLst>
                <a:cs typeface="Times New Roman" pitchFamily="18" charset="0"/>
              </a:rPr>
              <a:t> </a:t>
            </a:r>
            <a:r>
              <a:rPr lang="en-US" altLang="it-IT" sz="1800">
                <a:solidFill>
                  <a:schemeClr val="tx1"/>
                </a:solidFill>
                <a:effectLst>
                  <a:outerShdw blurRad="38100" dist="38100" dir="2700000" algn="tl">
                    <a:srgbClr val="000000"/>
                  </a:outerShdw>
                </a:effectLst>
                <a:cs typeface="Times New Roman" pitchFamily="18" charset="0"/>
              </a:rPr>
              <a:t>era indicato nei testi medievali con il nome di </a:t>
            </a:r>
            <a:r>
              <a:rPr lang="en-US" altLang="it-IT" sz="1800" i="1">
                <a:solidFill>
                  <a:schemeClr val="tx1"/>
                </a:solidFill>
                <a:effectLst>
                  <a:outerShdw blurRad="38100" dist="38100" dir="2700000" algn="tl">
                    <a:srgbClr val="000000"/>
                  </a:outerShdw>
                </a:effectLst>
                <a:cs typeface="Times New Roman" pitchFamily="18" charset="0"/>
              </a:rPr>
              <a:t>crocus</a:t>
            </a:r>
            <a:r>
              <a:rPr lang="en-US" altLang="it-IT" sz="1800">
                <a:solidFill>
                  <a:schemeClr val="tx1"/>
                </a:solidFill>
                <a:effectLst>
                  <a:outerShdw blurRad="38100" dist="38100" dir="2700000" algn="tl">
                    <a:srgbClr val="000000"/>
                  </a:outerShdw>
                </a:effectLst>
                <a:cs typeface="Times New Roman" pitchFamily="18" charset="0"/>
              </a:rPr>
              <a:t>. Questo termine ha generato una certa confusione in quanto altre sostanze gialle portavano lo stesso nome, accompagnato da una specifica: erano noti ad esempio il </a:t>
            </a:r>
            <a:r>
              <a:rPr lang="en-US" altLang="it-IT" sz="1800" i="1">
                <a:solidFill>
                  <a:schemeClr val="tx1"/>
                </a:solidFill>
                <a:effectLst>
                  <a:outerShdw blurRad="38100" dist="38100" dir="2700000" algn="tl">
                    <a:srgbClr val="000000"/>
                  </a:outerShdw>
                </a:effectLst>
                <a:cs typeface="Times New Roman" pitchFamily="18" charset="0"/>
              </a:rPr>
              <a:t>crocus Martis</a:t>
            </a:r>
            <a:r>
              <a:rPr lang="en-US" altLang="it-IT" sz="1800">
                <a:solidFill>
                  <a:schemeClr val="tx1"/>
                </a:solidFill>
                <a:effectLst>
                  <a:outerShdw blurRad="38100" dist="38100" dir="2700000" algn="tl">
                    <a:srgbClr val="000000"/>
                  </a:outerShdw>
                </a:effectLst>
                <a:cs typeface="Times New Roman" pitchFamily="18" charset="0"/>
              </a:rPr>
              <a:t> (un ossido di ferro giallo), il </a:t>
            </a:r>
            <a:r>
              <a:rPr lang="en-US" altLang="it-IT" sz="1800" i="1">
                <a:solidFill>
                  <a:schemeClr val="tx1"/>
                </a:solidFill>
                <a:effectLst>
                  <a:outerShdw blurRad="38100" dist="38100" dir="2700000" algn="tl">
                    <a:srgbClr val="000000"/>
                  </a:outerShdw>
                </a:effectLst>
                <a:cs typeface="Times New Roman" pitchFamily="18" charset="0"/>
              </a:rPr>
              <a:t>crocus metallorum</a:t>
            </a:r>
            <a:r>
              <a:rPr lang="en-US" altLang="it-IT" sz="1800">
                <a:solidFill>
                  <a:schemeClr val="tx1"/>
                </a:solidFill>
                <a:effectLst>
                  <a:outerShdw blurRad="38100" dist="38100" dir="2700000" algn="tl">
                    <a:srgbClr val="000000"/>
                  </a:outerShdw>
                </a:effectLst>
                <a:cs typeface="Times New Roman" pitchFamily="18" charset="0"/>
              </a:rPr>
              <a:t> (un sale di antimonio), il </a:t>
            </a:r>
            <a:r>
              <a:rPr lang="en-US" altLang="it-IT" sz="1800" i="1">
                <a:solidFill>
                  <a:schemeClr val="tx1"/>
                </a:solidFill>
                <a:effectLst>
                  <a:outerShdw blurRad="38100" dist="38100" dir="2700000" algn="tl">
                    <a:srgbClr val="000000"/>
                  </a:outerShdw>
                </a:effectLst>
                <a:cs typeface="Times New Roman" pitchFamily="18" charset="0"/>
              </a:rPr>
              <a:t>crocus cupri</a:t>
            </a:r>
            <a:r>
              <a:rPr lang="en-US" altLang="it-IT" sz="1800">
                <a:solidFill>
                  <a:schemeClr val="tx1"/>
                </a:solidFill>
                <a:effectLst>
                  <a:outerShdw blurRad="38100" dist="38100" dir="2700000" algn="tl">
                    <a:srgbClr val="000000"/>
                  </a:outerShdw>
                </a:effectLst>
                <a:cs typeface="Times New Roman" pitchFamily="18" charset="0"/>
              </a:rPr>
              <a:t> o </a:t>
            </a:r>
            <a:r>
              <a:rPr lang="en-US" altLang="it-IT" sz="1800" i="1">
                <a:solidFill>
                  <a:schemeClr val="tx1"/>
                </a:solidFill>
                <a:effectLst>
                  <a:outerShdw blurRad="38100" dist="38100" dir="2700000" algn="tl">
                    <a:srgbClr val="000000"/>
                  </a:outerShdw>
                </a:effectLst>
                <a:cs typeface="Times New Roman" pitchFamily="18" charset="0"/>
              </a:rPr>
              <a:t>Veneris</a:t>
            </a:r>
            <a:r>
              <a:rPr lang="en-US" altLang="it-IT" sz="1800">
                <a:solidFill>
                  <a:schemeClr val="tx1"/>
                </a:solidFill>
                <a:effectLst>
                  <a:outerShdw blurRad="38100" dist="38100" dir="2700000" algn="tl">
                    <a:srgbClr val="000000"/>
                  </a:outerShdw>
                </a:effectLst>
                <a:cs typeface="Times New Roman" pitchFamily="18" charset="0"/>
              </a:rPr>
              <a:t> (un ossido di rame). Sembra evidente, però, che il semplice termine crocus fosse riservato, appunto, allo zafferano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64233" name="Group 9"/>
          <p:cNvGrpSpPr>
            <a:grpSpLocks/>
          </p:cNvGrpSpPr>
          <p:nvPr/>
        </p:nvGrpSpPr>
        <p:grpSpPr bwMode="auto">
          <a:xfrm>
            <a:off x="647700" y="708025"/>
            <a:ext cx="3900488" cy="5441950"/>
            <a:chOff x="193" y="164"/>
            <a:chExt cx="2457" cy="3428"/>
          </a:xfrm>
        </p:grpSpPr>
        <p:sp>
          <p:nvSpPr>
            <p:cNvPr id="564231" name="Rectangle 7"/>
            <p:cNvSpPr>
              <a:spLocks noChangeAspect="1" noChangeArrowheads="1"/>
            </p:cNvSpPr>
            <p:nvPr/>
          </p:nvSpPr>
          <p:spPr bwMode="auto">
            <a:xfrm>
              <a:off x="193" y="164"/>
              <a:ext cx="2457" cy="34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t-IT"/>
            </a:p>
          </p:txBody>
        </p:sp>
        <p:pic>
          <p:nvPicPr>
            <p:cNvPr id="564229" name="Picture 5" descr="Crocetina gluco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 y="321"/>
              <a:ext cx="2232" cy="3114"/>
            </a:xfrm>
            <a:prstGeom prst="rect">
              <a:avLst/>
            </a:prstGeom>
            <a:noFill/>
            <a:extLst>
              <a:ext uri="{909E8E84-426E-40DD-AFC4-6F175D3DCCD1}">
                <a14:hiddenFill xmlns:a14="http://schemas.microsoft.com/office/drawing/2010/main">
                  <a:solidFill>
                    <a:srgbClr val="FFFFFF"/>
                  </a:solidFill>
                </a14:hiddenFill>
              </a:ext>
            </a:extLst>
          </p:spPr>
        </p:pic>
      </p:grpSp>
      <p:sp>
        <p:nvSpPr>
          <p:cNvPr id="564227" name="Text Box 3"/>
          <p:cNvSpPr txBox="1">
            <a:spLocks noChangeArrowheads="1"/>
          </p:cNvSpPr>
          <p:nvPr/>
        </p:nvSpPr>
        <p:spPr bwMode="auto">
          <a:xfrm>
            <a:off x="5003800" y="842963"/>
            <a:ext cx="3586163" cy="517366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Il principio colorante dello zafferano è il carotenoide </a:t>
            </a:r>
            <a:r>
              <a:rPr lang="en-US" altLang="it-IT" sz="1800" i="1">
                <a:solidFill>
                  <a:schemeClr val="tx1"/>
                </a:solidFill>
                <a:effectLst>
                  <a:outerShdw blurRad="38100" dist="38100" dir="2700000" algn="tl">
                    <a:srgbClr val="000000"/>
                  </a:outerShdw>
                </a:effectLst>
                <a:cs typeface="Times New Roman" pitchFamily="18" charset="0"/>
              </a:rPr>
              <a:t>crocetina</a:t>
            </a:r>
            <a:r>
              <a:rPr lang="en-US" altLang="it-IT" sz="1800">
                <a:solidFill>
                  <a:schemeClr val="tx1"/>
                </a:solidFill>
                <a:effectLst>
                  <a:outerShdw blurRad="38100" dist="38100" dir="2700000" algn="tl">
                    <a:srgbClr val="000000"/>
                  </a:outerShdw>
                </a:effectLst>
                <a:cs typeface="Times New Roman" pitchFamily="18" charset="0"/>
              </a:rPr>
              <a:t>, ricavato per idrolisi dalla crocina o β-gentobioso-crocetina che si trova negli stami della pianta</a:t>
            </a:r>
          </a:p>
          <a:p>
            <a:pPr algn="just">
              <a:spcBef>
                <a:spcPct val="50000"/>
              </a:spcBef>
            </a:pPr>
            <a:r>
              <a:rPr lang="en-US" altLang="it-IT" sz="1800">
                <a:solidFill>
                  <a:schemeClr val="tx1"/>
                </a:solidFill>
                <a:effectLst>
                  <a:outerShdw blurRad="38100" dist="38100" dir="2700000" algn="tl">
                    <a:srgbClr val="000000"/>
                  </a:outerShdw>
                </a:effectLst>
                <a:cs typeface="Times New Roman" pitchFamily="18" charset="0"/>
              </a:rPr>
              <a:t>Per estrarre la crocetina, gli stami di Crocus sativus vengono essiccati, macinati fino a polverizzarli e a volte pressati in piccole torte. Per infusione in acidi deboli a caldo si ottiene l'idrolisi della crocina a crocetina, che forma una polvere amorfa rossa, solubile in acqua. La soluzione ha colore giallo, leggermente aranciato, molto brillante</a:t>
            </a:r>
          </a:p>
        </p:txBody>
      </p:sp>
      <p:sp>
        <p:nvSpPr>
          <p:cNvPr id="564236" name="Oval 12"/>
          <p:cNvSpPr>
            <a:spLocks noChangeArrowheads="1"/>
          </p:cNvSpPr>
          <p:nvPr/>
        </p:nvSpPr>
        <p:spPr bwMode="auto">
          <a:xfrm>
            <a:off x="2159000" y="1773238"/>
            <a:ext cx="863600" cy="3311525"/>
          </a:xfrm>
          <a:prstGeom prst="ellipse">
            <a:avLst/>
          </a:prstGeom>
          <a:noFill/>
          <a:ln w="9525">
            <a:solidFill>
              <a:schemeClr val="bg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4236"/>
                                        </p:tgtEl>
                                        <p:attrNameLst>
                                          <p:attrName>style.visibility</p:attrName>
                                        </p:attrNameLst>
                                      </p:cBhvr>
                                      <p:to>
                                        <p:strVal val="visible"/>
                                      </p:to>
                                    </p:set>
                                    <p:anim calcmode="lin" valueType="num">
                                      <p:cBhvr additive="base">
                                        <p:cTn id="7" dur="500" fill="hold"/>
                                        <p:tgtEl>
                                          <p:spTgt spid="564236"/>
                                        </p:tgtEl>
                                        <p:attrNameLst>
                                          <p:attrName>ppt_x</p:attrName>
                                        </p:attrNameLst>
                                      </p:cBhvr>
                                      <p:tavLst>
                                        <p:tav tm="0">
                                          <p:val>
                                            <p:strVal val="#ppt_x"/>
                                          </p:val>
                                        </p:tav>
                                        <p:tav tm="100000">
                                          <p:val>
                                            <p:strVal val="#ppt_x"/>
                                          </p:val>
                                        </p:tav>
                                      </p:tavLst>
                                    </p:anim>
                                    <p:anim calcmode="lin" valueType="num">
                                      <p:cBhvr additive="base">
                                        <p:cTn id="8" dur="500" fill="hold"/>
                                        <p:tgtEl>
                                          <p:spTgt spid="564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3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9827" name="Text Box 3"/>
          <p:cNvSpPr txBox="1">
            <a:spLocks noChangeArrowheads="1"/>
          </p:cNvSpPr>
          <p:nvPr/>
        </p:nvSpPr>
        <p:spPr bwMode="auto">
          <a:xfrm>
            <a:off x="557213" y="512763"/>
            <a:ext cx="8032750" cy="217011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cs typeface="Times New Roman" pitchFamily="18" charset="0"/>
              </a:rPr>
              <a:t>Lo zafferano è uno dei pochi coloranti </a:t>
            </a:r>
            <a:r>
              <a:rPr lang="en-US" altLang="it-IT" sz="1600" i="1">
                <a:solidFill>
                  <a:schemeClr val="tx1"/>
                </a:solidFill>
                <a:effectLst>
                  <a:outerShdw blurRad="38100" dist="38100" dir="2700000" algn="tl">
                    <a:srgbClr val="000000"/>
                  </a:outerShdw>
                </a:effectLst>
                <a:cs typeface="Times New Roman" pitchFamily="18" charset="0"/>
              </a:rPr>
              <a:t>diretti</a:t>
            </a:r>
            <a:r>
              <a:rPr lang="en-US" altLang="it-IT" sz="1600">
                <a:solidFill>
                  <a:schemeClr val="tx1"/>
                </a:solidFill>
                <a:effectLst>
                  <a:outerShdw blurRad="38100" dist="38100" dir="2700000" algn="tl">
                    <a:srgbClr val="000000"/>
                  </a:outerShdw>
                </a:effectLst>
                <a:cs typeface="Times New Roman" pitchFamily="18" charset="0"/>
              </a:rPr>
              <a:t> naturali, cioè non necessita di mordente o di riduzione per essere fissato su tessuto. Tuttavia, se mordenzato con allume il suo colore vira all'arancio</a:t>
            </a:r>
          </a:p>
          <a:p>
            <a:pPr algn="just">
              <a:spcBef>
                <a:spcPct val="50000"/>
              </a:spcBef>
            </a:pPr>
            <a:r>
              <a:rPr lang="en-US" altLang="it-IT" sz="1600">
                <a:solidFill>
                  <a:schemeClr val="tx1"/>
                </a:solidFill>
                <a:effectLst>
                  <a:outerShdw blurRad="38100" dist="38100" dir="2700000" algn="tl">
                    <a:srgbClr val="000000"/>
                  </a:outerShdw>
                </a:effectLst>
                <a:cs typeface="Times New Roman" pitchFamily="18" charset="0"/>
              </a:rPr>
              <a:t>Nella tecnica della miniatura era molto apprezzato in Europa, in India e in Persia per ottenere eleganti velature e per simulare la foglia d'oro. L'uso del colorante era semplice: bastava infatti scioglierlo in acqua e albume. Spesso, però, a causa del suo costo elevato lo zafferano era adulterato con coloranti più economici come il cartamo o la curcuma</a:t>
            </a:r>
          </a:p>
        </p:txBody>
      </p:sp>
      <p:pic>
        <p:nvPicPr>
          <p:cNvPr id="589828" name="Picture 4" descr="F19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960688"/>
            <a:ext cx="2505075" cy="3384550"/>
          </a:xfrm>
          <a:prstGeom prst="rect">
            <a:avLst/>
          </a:prstGeom>
          <a:noFill/>
          <a:extLst>
            <a:ext uri="{909E8E84-426E-40DD-AFC4-6F175D3DCCD1}">
              <a14:hiddenFill xmlns:a14="http://schemas.microsoft.com/office/drawing/2010/main">
                <a:solidFill>
                  <a:srgbClr val="FFFFFF"/>
                </a:solidFill>
              </a14:hiddenFill>
            </a:ext>
          </a:extLst>
        </p:spPr>
      </p:pic>
      <p:sp>
        <p:nvSpPr>
          <p:cNvPr id="589830" name="Text Box 6"/>
          <p:cNvSpPr txBox="1">
            <a:spLocks noChangeArrowheads="1"/>
          </p:cNvSpPr>
          <p:nvPr/>
        </p:nvSpPr>
        <p:spPr bwMode="auto">
          <a:xfrm>
            <a:off x="3635375" y="3017838"/>
            <a:ext cx="4954588" cy="32702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cs typeface="Times New Roman" pitchFamily="18" charset="0"/>
              </a:rPr>
              <a:t>In alcune miniature persiane e indiane lo zafferano è stato identificato associato al verdigris, e in queste occasioni ciò sembra mitigare l'effetto corrosivo che il pigmento verde a base di aceto esplica su pergamena e carta. In effetti, numerose ricette asiatiche medievali suggeriscono questa miscela per ottenere un tono verde più caldo, ma anche come precauzione. Non è noto se anche gli artigiani europei ne fossero a conoscenza. L'effetto protettivo dello zafferano ha un fondamento chimico, in quanto il carotenoide crocetina è un antiossidante naturale, che limita quindi l'azione ossidativa dell'acetato di rame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r>
              <a:rPr lang="it-IT" altLang="it-IT"/>
              <a:t>I colori: rosso</a:t>
            </a:r>
          </a:p>
        </p:txBody>
      </p:sp>
      <p:sp>
        <p:nvSpPr>
          <p:cNvPr id="591875" name="Text Box 3"/>
          <p:cNvSpPr txBox="1">
            <a:spLocks noChangeArrowheads="1"/>
          </p:cNvSpPr>
          <p:nvPr/>
        </p:nvSpPr>
        <p:spPr bwMode="auto">
          <a:xfrm>
            <a:off x="557213" y="1365250"/>
            <a:ext cx="8032750" cy="19208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2000">
                <a:solidFill>
                  <a:schemeClr val="tx1"/>
                </a:solidFill>
                <a:effectLst>
                  <a:outerShdw blurRad="38100" dist="38100" dir="2700000" algn="tl">
                    <a:srgbClr val="000000"/>
                  </a:outerShdw>
                </a:effectLst>
                <a:cs typeface="Times New Roman" pitchFamily="18" charset="0"/>
              </a:rPr>
              <a:t>Tra i rossi introdotti nel Medioevo, sicuramente il più importante è la versione sintetica del cinabro, ovvero il vermiglione, ottenuto da mercurio e zolfo. La sintesi è documentata in Europa dal X secolo, ma probabilmente era nota almeno dall’VIII secolo; inoltre è probabile che i Cinesi conoscessero il procedimento di sintesi già alcuni secoli prima</a:t>
            </a:r>
          </a:p>
        </p:txBody>
      </p:sp>
      <p:pic>
        <p:nvPicPr>
          <p:cNvPr id="591876" name="Picture 4" descr="vermilio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3859213"/>
            <a:ext cx="1981200" cy="1504950"/>
          </a:xfrm>
          <a:prstGeom prst="rect">
            <a:avLst/>
          </a:prstGeom>
          <a:noFill/>
          <a:extLst>
            <a:ext uri="{909E8E84-426E-40DD-AFC4-6F175D3DCCD1}">
              <a14:hiddenFill xmlns:a14="http://schemas.microsoft.com/office/drawing/2010/main">
                <a:solidFill>
                  <a:srgbClr val="FFFFFF"/>
                </a:solidFill>
              </a14:hiddenFill>
            </a:ext>
          </a:extLst>
        </p:spPr>
      </p:pic>
      <p:sp>
        <p:nvSpPr>
          <p:cNvPr id="591877" name="Text Box 5"/>
          <p:cNvSpPr txBox="1">
            <a:spLocks noChangeArrowheads="1"/>
          </p:cNvSpPr>
          <p:nvPr/>
        </p:nvSpPr>
        <p:spPr bwMode="auto">
          <a:xfrm>
            <a:off x="557213" y="3346450"/>
            <a:ext cx="5167312" cy="25304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2000">
                <a:solidFill>
                  <a:schemeClr val="tx1"/>
                </a:solidFill>
                <a:effectLst>
                  <a:outerShdw blurRad="38100" dist="38100" dir="2700000" algn="tl">
                    <a:srgbClr val="000000"/>
                  </a:outerShdw>
                </a:effectLst>
                <a:cs typeface="Times New Roman" pitchFamily="18" charset="0"/>
              </a:rPr>
              <a:t>Curiosamente le materie prime della sintesi, mercurio e zolfo, derivavano dal minerale cinabro: infatti è probabile che il processo di ottenimento del mercurio dal cinabro sia stato anteriore rispetto al procedimento inverso, in virtù della passione degli alchimisti per il mercurio, metallo dalle proprietà uniche</a:t>
            </a:r>
            <a:endParaRPr lang="it-IT" altLang="it-IT" sz="2000">
              <a:solidFill>
                <a:schemeClr val="tx1"/>
              </a:solidFill>
              <a:effectLst>
                <a:outerShdw blurRad="38100" dist="38100" dir="2700000" algn="tl">
                  <a:srgbClr val="000000"/>
                </a:outerShdw>
              </a:effectLst>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it-IT" altLang="it-IT"/>
              <a:t>Gli alchimisti</a:t>
            </a:r>
          </a:p>
        </p:txBody>
      </p:sp>
      <p:sp>
        <p:nvSpPr>
          <p:cNvPr id="528387" name="Text Box 3"/>
          <p:cNvSpPr txBox="1">
            <a:spLocks noChangeArrowheads="1"/>
          </p:cNvSpPr>
          <p:nvPr/>
        </p:nvSpPr>
        <p:spPr bwMode="auto">
          <a:xfrm>
            <a:off x="557213" y="1135063"/>
            <a:ext cx="8032750" cy="17399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tx1"/>
                </a:solidFill>
                <a:effectLst>
                  <a:outerShdw blurRad="38100" dist="38100" dir="2700000" algn="tl">
                    <a:srgbClr val="000000"/>
                  </a:outerShdw>
                </a:effectLst>
                <a:cs typeface="Times New Roman" pitchFamily="18" charset="0"/>
              </a:rPr>
              <a:t>Attraverso il Medio Evo comunque, nuovi pigmenti e coloranti continuarono ad essere introdotti. Si distinguono ad esempio gli ordini monastici, che portano avanti ricerca scientifica empirica in modo quasi alchimistico e sotto la cui spinta vengono sviluppate nuove soluzioni tecniche, come la sintesi diretta del vermiglione a partire da mercurio e zolfo (VIII-X secolo) anzichè per estrazione dal minerale cinabro</a:t>
            </a:r>
          </a:p>
        </p:txBody>
      </p:sp>
      <p:pic>
        <p:nvPicPr>
          <p:cNvPr id="528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98813"/>
            <a:ext cx="39116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8391" name="Text Box 7"/>
          <p:cNvSpPr txBox="1">
            <a:spLocks noChangeArrowheads="1"/>
          </p:cNvSpPr>
          <p:nvPr/>
        </p:nvSpPr>
        <p:spPr bwMode="auto">
          <a:xfrm>
            <a:off x="557213" y="2921000"/>
            <a:ext cx="3582987" cy="33877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tx1"/>
                </a:solidFill>
                <a:effectLst>
                  <a:outerShdw blurRad="38100" dist="38100" dir="2700000" algn="tl">
                    <a:srgbClr val="000000"/>
                  </a:outerShdw>
                </a:effectLst>
                <a:cs typeface="Times New Roman" pitchFamily="18" charset="0"/>
              </a:rPr>
              <a:t>D'altra parte, nell’arte antica le cognizioni scientifiche e artistiche erano strettamente legate, non solo con l’alchimia o la medicina ma anche con la religione e la filosofia. I pigmenti erano allo stesso tempo i </a:t>
            </a:r>
            <a:r>
              <a:rPr lang="it-IT" altLang="it-IT" sz="1800" i="1">
                <a:solidFill>
                  <a:schemeClr val="tx1"/>
                </a:solidFill>
                <a:effectLst>
                  <a:outerShdw blurRad="38100" dist="38100" dir="2700000" algn="tl">
                    <a:srgbClr val="000000"/>
                  </a:outerShdw>
                </a:effectLst>
                <a:cs typeface="Times New Roman" pitchFamily="18" charset="0"/>
              </a:rPr>
              <a:t>pharmaca</a:t>
            </a:r>
            <a:r>
              <a:rPr lang="it-IT" altLang="it-IT" sz="1800">
                <a:solidFill>
                  <a:schemeClr val="tx1"/>
                </a:solidFill>
                <a:effectLst>
                  <a:outerShdw blurRad="38100" dist="38100" dir="2700000" algn="tl">
                    <a:srgbClr val="000000"/>
                  </a:outerShdw>
                </a:effectLst>
                <a:cs typeface="Times New Roman" pitchFamily="18" charset="0"/>
              </a:rPr>
              <a:t> e i </a:t>
            </a:r>
            <a:r>
              <a:rPr lang="it-IT" altLang="it-IT" sz="1800" i="1">
                <a:solidFill>
                  <a:schemeClr val="tx1"/>
                </a:solidFill>
                <a:effectLst>
                  <a:outerShdw blurRad="38100" dist="38100" dir="2700000" algn="tl">
                    <a:srgbClr val="000000"/>
                  </a:outerShdw>
                </a:effectLst>
                <a:cs typeface="Times New Roman" pitchFamily="18" charset="0"/>
              </a:rPr>
              <a:t>venena</a:t>
            </a:r>
            <a:r>
              <a:rPr lang="it-IT" altLang="it-IT" sz="1800">
                <a:solidFill>
                  <a:schemeClr val="tx1"/>
                </a:solidFill>
                <a:effectLst>
                  <a:outerShdw blurRad="38100" dist="38100" dir="2700000" algn="tl">
                    <a:srgbClr val="000000"/>
                  </a:outerShdw>
                </a:effectLst>
                <a:cs typeface="Times New Roman" pitchFamily="18" charset="0"/>
              </a:rPr>
              <a:t> ed erano usati allo stesso tempo per curare (oro), per dipingere, per avvelenare (arsenico) e per fare i filtri magici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r>
              <a:rPr lang="it-IT" altLang="it-IT"/>
              <a:t>I colori: verde</a:t>
            </a:r>
          </a:p>
        </p:txBody>
      </p:sp>
      <p:sp>
        <p:nvSpPr>
          <p:cNvPr id="553987" name="Text Box 3"/>
          <p:cNvSpPr txBox="1">
            <a:spLocks noChangeArrowheads="1"/>
          </p:cNvSpPr>
          <p:nvPr/>
        </p:nvSpPr>
        <p:spPr bwMode="auto">
          <a:xfrm>
            <a:off x="557213" y="1125538"/>
            <a:ext cx="5886450" cy="27813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i="1">
                <a:solidFill>
                  <a:schemeClr val="tx1"/>
                </a:solidFill>
                <a:effectLst>
                  <a:outerShdw blurRad="38100" dist="38100" dir="2700000" algn="tl">
                    <a:srgbClr val="000000"/>
                  </a:outerShdw>
                </a:effectLst>
                <a:cs typeface="Times New Roman" pitchFamily="18" charset="0"/>
              </a:rPr>
              <a:t>Verde Iris</a:t>
            </a:r>
            <a:r>
              <a:rPr lang="en-US" altLang="it-IT" sz="1600">
                <a:solidFill>
                  <a:schemeClr val="tx1"/>
                </a:solidFill>
                <a:effectLst>
                  <a:outerShdw blurRad="38100" dist="38100" dir="2700000" algn="tl">
                    <a:srgbClr val="000000"/>
                  </a:outerShdw>
                </a:effectLst>
                <a:cs typeface="Times New Roman" pitchFamily="18" charset="0"/>
              </a:rPr>
              <a:t>: colorante estratto dai petali di varie piante tra cui iris, viola del pensiero, stramonio, tabacco e finocchio di Spagna. Il colorante era ricavato spremendo le foglie e conservando l’estratto con il metodo della cimatura, oppure precipitandolo su allume per usarlo come lacca verde nella miniatura: è infatti l’addizione di allume a far insospettabilmente virare il colore dal blu naturale del fiore al porpora dell’estratto fino al verde finale. Nel </a:t>
            </a:r>
            <a:br>
              <a:rPr lang="en-US" altLang="it-IT" sz="1600">
                <a:solidFill>
                  <a:schemeClr val="tx1"/>
                </a:solidFill>
                <a:effectLst>
                  <a:outerShdw blurRad="38100" dist="38100" dir="2700000" algn="tl">
                    <a:srgbClr val="000000"/>
                  </a:outerShdw>
                </a:effectLst>
                <a:cs typeface="Times New Roman" pitchFamily="18" charset="0"/>
              </a:rPr>
            </a:br>
            <a:r>
              <a:rPr lang="en-US" altLang="it-IT" sz="1600">
                <a:solidFill>
                  <a:schemeClr val="tx1"/>
                </a:solidFill>
                <a:effectLst>
                  <a:outerShdw blurRad="38100" dist="38100" dir="2700000" algn="tl">
                    <a:srgbClr val="000000"/>
                  </a:outerShdw>
                </a:effectLst>
                <a:cs typeface="Times New Roman" pitchFamily="18" charset="0"/>
              </a:rPr>
              <a:t>XVII secolo è stato sostituito dal </a:t>
            </a:r>
            <a:r>
              <a:rPr lang="en-US" altLang="it-IT" sz="1600" i="1">
                <a:solidFill>
                  <a:schemeClr val="tx1"/>
                </a:solidFill>
                <a:effectLst>
                  <a:outerShdw blurRad="38100" dist="38100" dir="2700000" algn="tl">
                    <a:srgbClr val="000000"/>
                  </a:outerShdw>
                </a:effectLst>
                <a:cs typeface="Times New Roman" pitchFamily="18" charset="0"/>
              </a:rPr>
              <a:t>verde vescica</a:t>
            </a:r>
            <a:r>
              <a:rPr lang="en-US" altLang="it-IT" sz="1600">
                <a:solidFill>
                  <a:schemeClr val="tx1"/>
                </a:solidFill>
                <a:effectLst>
                  <a:outerShdw blurRad="38100" dist="38100" dir="2700000" algn="tl">
                    <a:srgbClr val="000000"/>
                  </a:outerShdw>
                </a:effectLst>
                <a:cs typeface="Times New Roman" pitchFamily="18" charset="0"/>
              </a:rPr>
              <a:t> (sap green in inglese), colorante ricavato dalle bacche mature</a:t>
            </a:r>
            <a:br>
              <a:rPr lang="en-US" altLang="it-IT" sz="1600">
                <a:solidFill>
                  <a:schemeClr val="tx1"/>
                </a:solidFill>
                <a:effectLst>
                  <a:outerShdw blurRad="38100" dist="38100" dir="2700000" algn="tl">
                    <a:srgbClr val="000000"/>
                  </a:outerShdw>
                </a:effectLst>
                <a:cs typeface="Times New Roman" pitchFamily="18" charset="0"/>
              </a:rPr>
            </a:br>
            <a:endParaRPr lang="en-US" altLang="it-IT" sz="1600">
              <a:solidFill>
                <a:schemeClr val="tx1"/>
              </a:solidFill>
              <a:effectLst>
                <a:outerShdw blurRad="38100" dist="38100" dir="2700000" algn="tl">
                  <a:srgbClr val="000000"/>
                </a:outerShdw>
              </a:effectLst>
              <a:cs typeface="Times New Roman" pitchFamily="18" charset="0"/>
            </a:endParaRPr>
          </a:p>
        </p:txBody>
      </p:sp>
      <p:grpSp>
        <p:nvGrpSpPr>
          <p:cNvPr id="553993" name="Group 9"/>
          <p:cNvGrpSpPr>
            <a:grpSpLocks/>
          </p:cNvGrpSpPr>
          <p:nvPr/>
        </p:nvGrpSpPr>
        <p:grpSpPr bwMode="auto">
          <a:xfrm>
            <a:off x="647700" y="3933825"/>
            <a:ext cx="3492500" cy="2447925"/>
            <a:chOff x="1292" y="890"/>
            <a:chExt cx="3484" cy="2758"/>
          </a:xfrm>
        </p:grpSpPr>
        <p:sp>
          <p:nvSpPr>
            <p:cNvPr id="553992" name="Rectangle 8"/>
            <p:cNvSpPr>
              <a:spLocks noChangeAspect="1" noChangeArrowheads="1"/>
            </p:cNvSpPr>
            <p:nvPr/>
          </p:nvSpPr>
          <p:spPr bwMode="auto">
            <a:xfrm>
              <a:off x="1292" y="890"/>
              <a:ext cx="3484" cy="27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it-IT"/>
            </a:p>
          </p:txBody>
        </p:sp>
        <p:pic>
          <p:nvPicPr>
            <p:cNvPr id="553991" name="Picture 7" descr="Clorofi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 y="1015"/>
              <a:ext cx="3168" cy="2508"/>
            </a:xfrm>
            <a:prstGeom prst="rect">
              <a:avLst/>
            </a:prstGeom>
            <a:noFill/>
            <a:extLst>
              <a:ext uri="{909E8E84-426E-40DD-AFC4-6F175D3DCCD1}">
                <a14:hiddenFill xmlns:a14="http://schemas.microsoft.com/office/drawing/2010/main">
                  <a:solidFill>
                    <a:srgbClr val="FFFFFF"/>
                  </a:solidFill>
                </a14:hiddenFill>
              </a:ext>
            </a:extLst>
          </p:spPr>
        </p:pic>
      </p:grpSp>
      <p:sp>
        <p:nvSpPr>
          <p:cNvPr id="553995" name="Text Box 11"/>
          <p:cNvSpPr txBox="1">
            <a:spLocks noChangeArrowheads="1"/>
          </p:cNvSpPr>
          <p:nvPr/>
        </p:nvSpPr>
        <p:spPr bwMode="auto">
          <a:xfrm>
            <a:off x="4572000" y="3573463"/>
            <a:ext cx="1871663" cy="8255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cs typeface="Times New Roman" pitchFamily="18" charset="0"/>
              </a:rPr>
              <a:t>delle già citate Rhamnaceae, il</a:t>
            </a:r>
            <a:br>
              <a:rPr lang="en-US" altLang="it-IT" sz="1600">
                <a:solidFill>
                  <a:schemeClr val="tx1"/>
                </a:solidFill>
                <a:effectLst>
                  <a:outerShdw blurRad="38100" dist="38100" dir="2700000" algn="tl">
                    <a:srgbClr val="000000"/>
                  </a:outerShdw>
                </a:effectLst>
                <a:cs typeface="Times New Roman" pitchFamily="18" charset="0"/>
              </a:rPr>
            </a:br>
            <a:endParaRPr lang="en-US" altLang="it-IT" sz="1600">
              <a:solidFill>
                <a:schemeClr val="tx1"/>
              </a:solidFill>
              <a:effectLst>
                <a:outerShdw blurRad="38100" dist="38100" dir="2700000" algn="tl">
                  <a:srgbClr val="000000"/>
                </a:outerShdw>
              </a:effectLst>
              <a:cs typeface="Times New Roman" pitchFamily="18" charset="0"/>
            </a:endParaRPr>
          </a:p>
        </p:txBody>
      </p:sp>
      <p:sp>
        <p:nvSpPr>
          <p:cNvPr id="553996" name="Text Box 12"/>
          <p:cNvSpPr txBox="1">
            <a:spLocks noChangeArrowheads="1"/>
          </p:cNvSpPr>
          <p:nvPr/>
        </p:nvSpPr>
        <p:spPr bwMode="auto">
          <a:xfrm>
            <a:off x="4572000" y="4062413"/>
            <a:ext cx="4017963" cy="217011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600">
                <a:solidFill>
                  <a:schemeClr val="tx1"/>
                </a:solidFill>
                <a:effectLst>
                  <a:outerShdw blurRad="38100" dist="38100" dir="2700000" algn="tl">
                    <a:srgbClr val="000000"/>
                  </a:outerShdw>
                </a:effectLst>
                <a:cs typeface="Times New Roman" pitchFamily="18" charset="0"/>
              </a:rPr>
              <a:t>cui colore è molto simile; peraltro nella letteratura passata c’è una certa confusione e i due coloranti non sono così distinti. Il termine </a:t>
            </a:r>
            <a:r>
              <a:rPr lang="en-US" altLang="it-IT" sz="1600" i="1">
                <a:solidFill>
                  <a:schemeClr val="tx1"/>
                </a:solidFill>
                <a:effectLst>
                  <a:outerShdw blurRad="38100" dist="38100" dir="2700000" algn="tl">
                    <a:srgbClr val="000000"/>
                  </a:outerShdw>
                </a:effectLst>
                <a:cs typeface="Times New Roman" pitchFamily="18" charset="0"/>
              </a:rPr>
              <a:t>verde iris</a:t>
            </a:r>
            <a:r>
              <a:rPr lang="en-US" altLang="it-IT" sz="1600">
                <a:solidFill>
                  <a:schemeClr val="tx1"/>
                </a:solidFill>
                <a:effectLst>
                  <a:outerShdw blurRad="38100" dist="38100" dir="2700000" algn="tl">
                    <a:srgbClr val="000000"/>
                  </a:outerShdw>
                </a:effectLst>
                <a:cs typeface="Times New Roman" pitchFamily="18" charset="0"/>
              </a:rPr>
              <a:t> è stato usato anche come sinonimo di malachite</a:t>
            </a:r>
          </a:p>
          <a:p>
            <a:pPr algn="just">
              <a:spcBef>
                <a:spcPct val="50000"/>
              </a:spcBef>
            </a:pPr>
            <a:r>
              <a:rPr lang="en-US" altLang="it-IT" sz="1600">
                <a:solidFill>
                  <a:schemeClr val="tx1"/>
                </a:solidFill>
                <a:effectLst>
                  <a:outerShdw blurRad="38100" dist="38100" dir="2700000" algn="tl">
                    <a:srgbClr val="000000"/>
                  </a:outerShdw>
                </a:effectLst>
                <a:cs typeface="Times New Roman" pitchFamily="18" charset="0"/>
              </a:rPr>
              <a:t>Il principio colorante del verde iris è probabilmente la clorofilla</a:t>
            </a:r>
          </a:p>
        </p:txBody>
      </p:sp>
      <p:pic>
        <p:nvPicPr>
          <p:cNvPr id="553998" name="Picture 14" descr="I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1381125"/>
            <a:ext cx="1765300" cy="247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5251" name="Text Box 3"/>
          <p:cNvSpPr txBox="1">
            <a:spLocks noChangeArrowheads="1"/>
          </p:cNvSpPr>
          <p:nvPr/>
        </p:nvSpPr>
        <p:spPr bwMode="auto">
          <a:xfrm>
            <a:off x="557213" y="636588"/>
            <a:ext cx="8032750" cy="256381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i="1">
                <a:solidFill>
                  <a:schemeClr val="tx1"/>
                </a:solidFill>
                <a:effectLst>
                  <a:outerShdw blurRad="38100" dist="38100" dir="2700000" algn="tl">
                    <a:srgbClr val="000000"/>
                  </a:outerShdw>
                </a:effectLst>
                <a:cs typeface="Times New Roman" pitchFamily="18" charset="0"/>
              </a:rPr>
              <a:t>Verderame trasparente</a:t>
            </a:r>
            <a:r>
              <a:rPr lang="en-US" altLang="it-IT" sz="1800">
                <a:solidFill>
                  <a:schemeClr val="tx1"/>
                </a:solidFill>
                <a:effectLst>
                  <a:outerShdw blurRad="38100" dist="38100" dir="2700000" algn="tl">
                    <a:srgbClr val="000000"/>
                  </a:outerShdw>
                </a:effectLst>
                <a:cs typeface="Times New Roman" pitchFamily="18" charset="0"/>
              </a:rPr>
              <a:t> o </a:t>
            </a:r>
            <a:r>
              <a:rPr lang="en-US" altLang="it-IT" sz="1800" i="1">
                <a:solidFill>
                  <a:schemeClr val="tx1"/>
                </a:solidFill>
                <a:effectLst>
                  <a:outerShdw blurRad="38100" dist="38100" dir="2700000" algn="tl">
                    <a:srgbClr val="000000"/>
                  </a:outerShdw>
                </a:effectLst>
                <a:cs typeface="Times New Roman" pitchFamily="18" charset="0"/>
              </a:rPr>
              <a:t>resinato di rame</a:t>
            </a:r>
            <a:r>
              <a:rPr lang="en-US" altLang="it-IT" sz="1800">
                <a:solidFill>
                  <a:schemeClr val="tx1"/>
                </a:solidFill>
                <a:effectLst>
                  <a:outerShdw blurRad="38100" dist="38100" dir="2700000" algn="tl">
                    <a:srgbClr val="000000"/>
                  </a:outerShdw>
                </a:effectLst>
                <a:cs typeface="Times New Roman" pitchFamily="18" charset="0"/>
              </a:rPr>
              <a:t>: si tratta di uno smalto verde-giada trasparente, ottenuto per fusione a caldo di sali di rame (prevalentemente verdigris o verderame) in colofonia o trementina veneta. Introdotto nel VIII secolo, il resinato di rame è stato molto usato nelle velature, nella colorazione delle foglie o per imprimiture, mescolato a pigmenti bianchi. Fu usato fino al XVI secolo in Italia per la pittura ad olio. </a:t>
            </a:r>
            <a:r>
              <a:rPr lang="en-US" altLang="it-IT" sz="1800">
                <a:solidFill>
                  <a:schemeClr val="tx1"/>
                </a:solidFill>
                <a:effectLst>
                  <a:outerShdw blurRad="38100" dist="38100" dir="2700000" algn="tl">
                    <a:srgbClr val="000000"/>
                  </a:outerShdw>
                </a:effectLst>
              </a:rPr>
              <a:t>Dal punto di vista chimico il resinato di rame sembra composto da sali cupriferi di composti organici presenti nella colofonia, tra cui l’acido abietico (sotto)</a:t>
            </a:r>
          </a:p>
        </p:txBody>
      </p:sp>
      <p:sp>
        <p:nvSpPr>
          <p:cNvPr id="565255" name="Text Box 7"/>
          <p:cNvSpPr txBox="1">
            <a:spLocks noChangeArrowheads="1"/>
          </p:cNvSpPr>
          <p:nvPr/>
        </p:nvSpPr>
        <p:spPr bwMode="auto">
          <a:xfrm>
            <a:off x="3059113" y="3246438"/>
            <a:ext cx="5530850" cy="2427287"/>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a:solidFill>
                  <a:schemeClr val="tx1"/>
                </a:solidFill>
                <a:effectLst>
                  <a:outerShdw blurRad="38100" dist="38100" dir="2700000" algn="tl">
                    <a:srgbClr val="000000"/>
                  </a:outerShdw>
                </a:effectLst>
              </a:rPr>
              <a:t>Il resinato di rame ha spiccata tendenza alla foto-decomposizione che lo fa virare al bruno-grigio, fenomeno osservabile in numerosi dipinti a olio</a:t>
            </a:r>
          </a:p>
          <a:p>
            <a:pPr algn="just">
              <a:spcBef>
                <a:spcPct val="50000"/>
              </a:spcBef>
            </a:pPr>
            <a:r>
              <a:rPr lang="en-US" altLang="it-IT" sz="1800">
                <a:solidFill>
                  <a:schemeClr val="tx1"/>
                </a:solidFill>
                <a:effectLst>
                  <a:outerShdw blurRad="38100" dist="38100" dir="2700000" algn="tl">
                    <a:srgbClr val="000000"/>
                  </a:outerShdw>
                </a:effectLst>
              </a:rPr>
              <a:t>La presenza di resinato di rame sui dipinti è in realtà difficile da identificare come colore intenzionale, in quanto composti chimicamente</a:t>
            </a:r>
            <a:br>
              <a:rPr lang="en-US" altLang="it-IT" sz="1800">
                <a:solidFill>
                  <a:schemeClr val="tx1"/>
                </a:solidFill>
                <a:effectLst>
                  <a:outerShdw blurRad="38100" dist="38100" dir="2700000" algn="tl">
                    <a:srgbClr val="000000"/>
                  </a:outerShdw>
                </a:effectLst>
              </a:rPr>
            </a:br>
            <a:endParaRPr lang="en-US" altLang="it-IT" sz="1800">
              <a:solidFill>
                <a:schemeClr val="tx1"/>
              </a:solidFill>
              <a:effectLst>
                <a:outerShdw blurRad="38100" dist="38100" dir="2700000" algn="tl">
                  <a:srgbClr val="000000"/>
                </a:outerShdw>
              </a:effectLst>
            </a:endParaRPr>
          </a:p>
        </p:txBody>
      </p:sp>
      <p:sp>
        <p:nvSpPr>
          <p:cNvPr id="565256" name="Text Box 8"/>
          <p:cNvSpPr txBox="1">
            <a:spLocks noChangeArrowheads="1"/>
          </p:cNvSpPr>
          <p:nvPr/>
        </p:nvSpPr>
        <p:spPr bwMode="auto">
          <a:xfrm>
            <a:off x="557213" y="5307013"/>
            <a:ext cx="8032750" cy="915987"/>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it-IT" sz="1800">
                <a:solidFill>
                  <a:schemeClr val="tx1"/>
                </a:solidFill>
                <a:effectLst>
                  <a:outerShdw blurRad="38100" dist="38100" dir="2700000" algn="tl">
                    <a:srgbClr val="000000"/>
                  </a:outerShdw>
                </a:effectLst>
              </a:rPr>
              <a:t>analoghi possono formarsi nel tempo per interazione di pigmenti cupriferi (es. azzurrite, malachite) con i leganti in cui i pigmenti sono dispersi, da cui si generano sali di acidi grassi o proteine</a:t>
            </a:r>
          </a:p>
        </p:txBody>
      </p:sp>
      <p:graphicFrame>
        <p:nvGraphicFramePr>
          <p:cNvPr id="565257" name="Object 9"/>
          <p:cNvGraphicFramePr>
            <a:graphicFrameLocks noChangeAspect="1"/>
          </p:cNvGraphicFramePr>
          <p:nvPr/>
        </p:nvGraphicFramePr>
        <p:xfrm>
          <a:off x="819150" y="3467100"/>
          <a:ext cx="1952625" cy="1562100"/>
        </p:xfrm>
        <a:graphic>
          <a:graphicData uri="http://schemas.openxmlformats.org/presentationml/2006/ole">
            <mc:AlternateContent xmlns:mc="http://schemas.openxmlformats.org/markup-compatibility/2006">
              <mc:Choice xmlns:v="urn:schemas-microsoft-com:vml" Requires="v">
                <p:oleObj spid="_x0000_s565259" name="Document" r:id="rId3" imgW="1952640" imgH="1562040" progId="ChemWindow.Document">
                  <p:embed/>
                </p:oleObj>
              </mc:Choice>
              <mc:Fallback>
                <p:oleObj name="Document" r:id="rId3" imgW="1952640" imgH="1562040" progId="ChemWindow.Document">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3467100"/>
                        <a:ext cx="19526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it-IT" altLang="it-IT"/>
              <a:t>Coloranti dai licheni?</a:t>
            </a:r>
          </a:p>
        </p:txBody>
      </p:sp>
      <p:sp>
        <p:nvSpPr>
          <p:cNvPr id="538627" name="Text Box 3"/>
          <p:cNvSpPr txBox="1">
            <a:spLocks noChangeArrowheads="1"/>
          </p:cNvSpPr>
          <p:nvPr/>
        </p:nvSpPr>
        <p:spPr bwMode="auto">
          <a:xfrm>
            <a:off x="557213" y="1133475"/>
            <a:ext cx="8032750" cy="510381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I licheni sono vegetali appartenenti alle Crittogame tallofite. Sono organismi simbiotici derivanti dall'associazione di due individui: un’alga, di solito unicellulare, e un fungo. Essi sono in grado di sopravvivere negli ambienti più poveri, come le regioni polari, le regioni d'alta quota o i deserti</a:t>
            </a:r>
          </a:p>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Dai licheni è possibile ricavare sostanze ad attività varia, tra cui medicinali, alimenti, cosmetici e coloranti. Molte delle sostanze estratte dai licheni hanno attività fisiologica spiccata, sia positiva (antibiotici), sia negativa (veleni)</a:t>
            </a:r>
          </a:p>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Il loro impiego per la tintura dei tessuti è noto da almeno 4000 anni, infatti già gli Egizi e i Greci ne conoscevano le proprietà coloranti. Presso i popoli del Nordeuropa, specialmente quelli costieri, (es. Vichinghi) i coloranti ricavati dai licheni erano di uso frequente in passato, ma è soprattutto nel XVIII e XIX secolo che sono stati sfruttati intensivamente per la colorazione della lana, prima dell'invenzione dei coloranti sintetici. In alcuni casi, inoltre, le sostanze estratte dai licheni hanno trovato applicazione nell’arte pittorica sotto forma di lacche</a:t>
            </a:r>
          </a:p>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I coloranti da licheni sono applicabili ai tessuti direttamente in quanto si legano ai gruppi funzionali delle fibre senza necessità di un ponte chimico e quindi non richiedono mordente. Sono cioè coloranti </a:t>
            </a:r>
            <a:r>
              <a:rPr lang="it-IT" altLang="it-IT" sz="1600" i="1">
                <a:solidFill>
                  <a:schemeClr val="tx1"/>
                </a:solidFill>
                <a:effectLst>
                  <a:outerShdw blurRad="38100" dist="38100" dir="2700000" algn="tl">
                    <a:srgbClr val="000000"/>
                  </a:outerShdw>
                </a:effectLst>
                <a:cs typeface="Times New Roman" pitchFamily="18" charset="0"/>
              </a:rPr>
              <a:t>indipendenti</a:t>
            </a:r>
            <a:r>
              <a:rPr lang="it-IT" altLang="it-IT" sz="1600">
                <a:solidFill>
                  <a:schemeClr val="tx1"/>
                </a:solidFill>
                <a:effectLst>
                  <a:outerShdw blurRad="38100" dist="38100" dir="2700000" algn="tl">
                    <a:srgbClr val="000000"/>
                  </a:outerShdw>
                </a:effectLst>
                <a:cs typeface="Times New Roman" pitchFamily="18" charset="0"/>
              </a:rPr>
              <a:t> o, in inglese, </a:t>
            </a:r>
            <a:r>
              <a:rPr lang="it-IT" altLang="it-IT" sz="1600" i="1">
                <a:solidFill>
                  <a:schemeClr val="tx1"/>
                </a:solidFill>
                <a:effectLst>
                  <a:outerShdw blurRad="38100" dist="38100" dir="2700000" algn="tl">
                    <a:srgbClr val="000000"/>
                  </a:outerShdw>
                </a:effectLst>
                <a:cs typeface="Times New Roman" pitchFamily="18" charset="0"/>
              </a:rPr>
              <a:t>substantive</a:t>
            </a:r>
            <a:r>
              <a:rPr lang="it-IT" altLang="it-IT" sz="1600">
                <a:solidFill>
                  <a:schemeClr val="tx1"/>
                </a:solidFill>
                <a:effectLst>
                  <a:outerShdw blurRad="38100" dist="38100" dir="2700000" algn="tl">
                    <a:srgbClr val="000000"/>
                  </a:outerShdw>
                </a:effectLst>
                <a:cs typeface="Times New Roman" pitchFamily="18" charset="0"/>
              </a:rPr>
              <a:t>, in alternativa ai coloranti che necessitano di mordente, detti </a:t>
            </a:r>
            <a:r>
              <a:rPr lang="it-IT" altLang="it-IT" sz="1600" i="1">
                <a:solidFill>
                  <a:schemeClr val="tx1"/>
                </a:solidFill>
                <a:effectLst>
                  <a:outerShdw blurRad="38100" dist="38100" dir="2700000" algn="tl">
                    <a:srgbClr val="000000"/>
                  </a:outerShdw>
                </a:effectLst>
                <a:cs typeface="Times New Roman" pitchFamily="18" charset="0"/>
              </a:rPr>
              <a:t>adjective</a:t>
            </a:r>
            <a:r>
              <a:rPr lang="it-IT" altLang="it-IT" sz="1600">
                <a:solidFill>
                  <a:schemeClr val="tx1"/>
                </a:solidFill>
                <a:effectLst>
                  <a:outerShdw blurRad="38100" dist="38100" dir="2700000" algn="tl">
                    <a:srgbClr val="000000"/>
                  </a:outerShdw>
                </a:effectLst>
                <a:cs typeface="Times New Roman" pitchFamily="18" charset="0"/>
              </a:rPr>
              <a:t>. Tuttavia, l’eventuale uso di mordente permette di variare le tinte disponibili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it-IT" altLang="it-IT"/>
              <a:t>Trattamenti di estrazione</a:t>
            </a:r>
          </a:p>
        </p:txBody>
      </p:sp>
      <p:sp>
        <p:nvSpPr>
          <p:cNvPr id="542723" name="Text Box 3"/>
          <p:cNvSpPr txBox="1">
            <a:spLocks noChangeArrowheads="1"/>
          </p:cNvSpPr>
          <p:nvPr/>
        </p:nvSpPr>
        <p:spPr bwMode="auto">
          <a:xfrm>
            <a:off x="557213" y="1238250"/>
            <a:ext cx="8032750" cy="10064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tx1"/>
                </a:solidFill>
                <a:effectLst>
                  <a:outerShdw blurRad="38100" dist="38100" dir="2700000" algn="tl">
                    <a:srgbClr val="000000"/>
                  </a:outerShdw>
                </a:effectLst>
                <a:cs typeface="Times New Roman" pitchFamily="18" charset="0"/>
              </a:rPr>
              <a:t>L’estrazione delle sostanze coloranti si ottiene raccogliendo i licheni in luglio e agosto, seccandoli al sole e poi applicando uno tra i tre metodi principali:</a:t>
            </a:r>
          </a:p>
        </p:txBody>
      </p:sp>
      <p:sp>
        <p:nvSpPr>
          <p:cNvPr id="542724" name="Text Box 4"/>
          <p:cNvSpPr txBox="1">
            <a:spLocks noChangeArrowheads="1"/>
          </p:cNvSpPr>
          <p:nvPr/>
        </p:nvSpPr>
        <p:spPr bwMode="auto">
          <a:xfrm>
            <a:off x="557213" y="2305050"/>
            <a:ext cx="8032750" cy="10064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lgn="l" eaLnBrk="0" hangingPunct="0">
              <a:defRPr sz="2400">
                <a:solidFill>
                  <a:schemeClr val="tx1"/>
                </a:solidFill>
                <a:latin typeface="Times New Roman" pitchFamily="18" charset="0"/>
              </a:defRPr>
            </a:lvl1pPr>
            <a:lvl2pPr algn="l" eaLnBrk="0" hangingPunct="0">
              <a:defRPr sz="2400">
                <a:solidFill>
                  <a:schemeClr val="tx1"/>
                </a:solidFill>
                <a:latin typeface="Times New Roman" pitchFamily="18" charset="0"/>
              </a:defRPr>
            </a:lvl2pPr>
            <a:lvl3pPr algn="l" eaLnBrk="0" hangingPunct="0">
              <a:defRPr sz="2400">
                <a:solidFill>
                  <a:schemeClr val="tx1"/>
                </a:solidFill>
                <a:latin typeface="Times New Roman" pitchFamily="18" charset="0"/>
              </a:defRPr>
            </a:lvl3pPr>
            <a:lvl4pPr algn="l" eaLnBrk="0" hangingPunct="0">
              <a:defRPr sz="2400">
                <a:solidFill>
                  <a:schemeClr val="tx1"/>
                </a:solidFill>
                <a:latin typeface="Times New Roman" pitchFamily="18" charset="0"/>
              </a:defRPr>
            </a:lvl4pPr>
            <a:lvl5pPr algn="l"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it-IT" altLang="it-IT" sz="2000">
                <a:effectLst>
                  <a:outerShdw blurRad="38100" dist="38100" dir="2700000" algn="tl">
                    <a:srgbClr val="000000"/>
                  </a:outerShdw>
                </a:effectLst>
                <a:latin typeface="Comic Sans MS" pitchFamily="66" charset="0"/>
                <a:cs typeface="Times New Roman" pitchFamily="18" charset="0"/>
              </a:rPr>
              <a:t>con ammoniaca, la tecnica più diffusa, che produce coloranti rossi, rosa, malva, magenta e violetti. In antichità si usava urina animale, ricca di ammoniaca</a:t>
            </a:r>
          </a:p>
        </p:txBody>
      </p:sp>
      <p:sp>
        <p:nvSpPr>
          <p:cNvPr id="542725" name="Text Box 5"/>
          <p:cNvSpPr txBox="1">
            <a:spLocks noChangeArrowheads="1"/>
          </p:cNvSpPr>
          <p:nvPr/>
        </p:nvSpPr>
        <p:spPr bwMode="auto">
          <a:xfrm>
            <a:off x="557213" y="3371850"/>
            <a:ext cx="4735512" cy="26828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lgn="l" eaLnBrk="0" hangingPunct="0">
              <a:defRPr sz="2400">
                <a:solidFill>
                  <a:schemeClr val="tx1"/>
                </a:solidFill>
                <a:latin typeface="Times New Roman" pitchFamily="18" charset="0"/>
              </a:defRPr>
            </a:lvl1pPr>
            <a:lvl2pPr algn="l" eaLnBrk="0" hangingPunct="0">
              <a:defRPr sz="2400">
                <a:solidFill>
                  <a:schemeClr val="tx1"/>
                </a:solidFill>
                <a:latin typeface="Times New Roman" pitchFamily="18" charset="0"/>
              </a:defRPr>
            </a:lvl2pPr>
            <a:lvl3pPr algn="l" eaLnBrk="0" hangingPunct="0">
              <a:defRPr sz="2400">
                <a:solidFill>
                  <a:schemeClr val="tx1"/>
                </a:solidFill>
                <a:latin typeface="Times New Roman" pitchFamily="18" charset="0"/>
              </a:defRPr>
            </a:lvl3pPr>
            <a:lvl4pPr algn="l" eaLnBrk="0" hangingPunct="0">
              <a:defRPr sz="2400">
                <a:solidFill>
                  <a:schemeClr val="tx1"/>
                </a:solidFill>
                <a:latin typeface="Times New Roman" pitchFamily="18" charset="0"/>
              </a:defRPr>
            </a:lvl4pPr>
            <a:lvl5pPr algn="l"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it-IT" altLang="it-IT" sz="2000">
                <a:effectLst>
                  <a:outerShdw blurRad="38100" dist="38100" dir="2700000" algn="tl">
                    <a:srgbClr val="000000"/>
                  </a:outerShdw>
                </a:effectLst>
                <a:latin typeface="Comic Sans MS" pitchFamily="66" charset="0"/>
                <a:cs typeface="Times New Roman" pitchFamily="18" charset="0"/>
              </a:rPr>
              <a:t>con acqua bollente, da cui si ricavano coloranti marroni, ruggine, gialli e verdi: è il procedimento più semplice</a:t>
            </a:r>
          </a:p>
          <a:p>
            <a:pPr algn="just" eaLnBrk="1" hangingPunct="1">
              <a:spcBef>
                <a:spcPct val="50000"/>
              </a:spcBef>
              <a:buFontTx/>
              <a:buChar char="•"/>
            </a:pPr>
            <a:r>
              <a:rPr lang="it-IT" altLang="it-IT" sz="2000">
                <a:effectLst>
                  <a:outerShdw blurRad="38100" dist="38100" dir="2700000" algn="tl">
                    <a:srgbClr val="000000"/>
                  </a:outerShdw>
                </a:effectLst>
                <a:latin typeface="Comic Sans MS" pitchFamily="66" charset="0"/>
                <a:cs typeface="Times New Roman" pitchFamily="18" charset="0"/>
              </a:rPr>
              <a:t>con un procedimento di fotoossidazione in presenza di ammoniaca, che permette di avere coloranti blu. In questo caso, il</a:t>
            </a:r>
            <a:br>
              <a:rPr lang="it-IT" altLang="it-IT" sz="2000">
                <a:effectLst>
                  <a:outerShdw blurRad="38100" dist="38100" dir="2700000" algn="tl">
                    <a:srgbClr val="000000"/>
                  </a:outerShdw>
                </a:effectLst>
                <a:latin typeface="Comic Sans MS" pitchFamily="66" charset="0"/>
                <a:cs typeface="Times New Roman" pitchFamily="18" charset="0"/>
              </a:rPr>
            </a:br>
            <a:endParaRPr lang="it-IT" altLang="it-IT" sz="2000">
              <a:effectLst>
                <a:outerShdw blurRad="38100" dist="38100" dir="2700000" algn="tl">
                  <a:srgbClr val="000000"/>
                </a:outerShdw>
              </a:effectLst>
              <a:latin typeface="Comic Sans MS" pitchFamily="66" charset="0"/>
              <a:cs typeface="Times New Roman" pitchFamily="18" charset="0"/>
            </a:endParaRPr>
          </a:p>
        </p:txBody>
      </p:sp>
      <p:sp>
        <p:nvSpPr>
          <p:cNvPr id="542727" name="Text Box 7"/>
          <p:cNvSpPr txBox="1">
            <a:spLocks noChangeArrowheads="1"/>
          </p:cNvSpPr>
          <p:nvPr/>
        </p:nvSpPr>
        <p:spPr bwMode="auto">
          <a:xfrm>
            <a:off x="557213" y="5657850"/>
            <a:ext cx="8032750" cy="7016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algn="l" eaLnBrk="0" hangingPunct="0">
              <a:defRPr sz="2400">
                <a:solidFill>
                  <a:schemeClr val="tx1"/>
                </a:solidFill>
                <a:latin typeface="Times New Roman" pitchFamily="18" charset="0"/>
              </a:defRPr>
            </a:lvl1pPr>
            <a:lvl2pPr algn="l" eaLnBrk="0" hangingPunct="0">
              <a:defRPr sz="2400">
                <a:solidFill>
                  <a:schemeClr val="tx1"/>
                </a:solidFill>
                <a:latin typeface="Times New Roman" pitchFamily="18" charset="0"/>
              </a:defRPr>
            </a:lvl2pPr>
            <a:lvl3pPr algn="l" eaLnBrk="0" hangingPunct="0">
              <a:defRPr sz="2400">
                <a:solidFill>
                  <a:schemeClr val="tx1"/>
                </a:solidFill>
                <a:latin typeface="Times New Roman" pitchFamily="18" charset="0"/>
              </a:defRPr>
            </a:lvl3pPr>
            <a:lvl4pPr algn="l" eaLnBrk="0" hangingPunct="0">
              <a:defRPr sz="2400">
                <a:solidFill>
                  <a:schemeClr val="tx1"/>
                </a:solidFill>
                <a:latin typeface="Times New Roman" pitchFamily="18" charset="0"/>
              </a:defRPr>
            </a:lvl4pPr>
            <a:lvl5pPr algn="l"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ltLang="it-IT" sz="2000">
                <a:effectLst>
                  <a:outerShdw blurRad="38100" dist="38100" dir="2700000" algn="tl">
                    <a:srgbClr val="000000"/>
                  </a:outerShdw>
                </a:effectLst>
                <a:latin typeface="Comic Sans MS" pitchFamily="66" charset="0"/>
                <a:cs typeface="Times New Roman" pitchFamily="18" charset="0"/>
              </a:rPr>
              <a:t>colorante estratto mediante bagno in ammoniaca (che produce una tinta rosa) vira al blu dopo esposizione alla luce</a:t>
            </a:r>
          </a:p>
        </p:txBody>
      </p:sp>
      <p:pic>
        <p:nvPicPr>
          <p:cNvPr id="542729" name="Picture 9" descr="Lichene con l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213100"/>
            <a:ext cx="2927350" cy="2195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it-IT" altLang="it-IT"/>
              <a:t>L’oricello</a:t>
            </a:r>
          </a:p>
        </p:txBody>
      </p:sp>
      <p:sp>
        <p:nvSpPr>
          <p:cNvPr id="543747" name="Text Box 3"/>
          <p:cNvSpPr txBox="1">
            <a:spLocks noChangeArrowheads="1"/>
          </p:cNvSpPr>
          <p:nvPr/>
        </p:nvSpPr>
        <p:spPr bwMode="auto">
          <a:xfrm>
            <a:off x="557213" y="1052513"/>
            <a:ext cx="3943350" cy="1803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Il metodo con ammoniaca si applica sui licheni del gruppo delle Roccellaceae come la </a:t>
            </a:r>
            <a:r>
              <a:rPr lang="it-IT" altLang="it-IT" sz="1600" i="1">
                <a:solidFill>
                  <a:schemeClr val="tx1"/>
                </a:solidFill>
                <a:effectLst>
                  <a:outerShdw blurRad="38100" dist="38100" dir="2700000" algn="tl">
                    <a:srgbClr val="000000"/>
                  </a:outerShdw>
                </a:effectLst>
                <a:cs typeface="Times New Roman" pitchFamily="18" charset="0"/>
              </a:rPr>
              <a:t>Lecanora tinctoria</a:t>
            </a:r>
            <a:r>
              <a:rPr lang="it-IT" altLang="it-IT" sz="1600">
                <a:solidFill>
                  <a:schemeClr val="tx1"/>
                </a:solidFill>
                <a:effectLst>
                  <a:outerShdw blurRad="38100" dist="38100" dir="2700000" algn="tl">
                    <a:srgbClr val="000000"/>
                  </a:outerShdw>
                </a:effectLst>
                <a:cs typeface="Times New Roman" pitchFamily="18" charset="0"/>
              </a:rPr>
              <a:t>, la </a:t>
            </a:r>
            <a:r>
              <a:rPr lang="it-IT" altLang="it-IT" sz="1600" i="1">
                <a:solidFill>
                  <a:schemeClr val="tx1"/>
                </a:solidFill>
                <a:effectLst>
                  <a:outerShdw blurRad="38100" dist="38100" dir="2700000" algn="tl">
                    <a:srgbClr val="000000"/>
                  </a:outerShdw>
                </a:effectLst>
                <a:cs typeface="Times New Roman" pitchFamily="18" charset="0"/>
              </a:rPr>
              <a:t>Roccella tinctoria</a:t>
            </a:r>
            <a:r>
              <a:rPr lang="it-IT" altLang="it-IT" sz="1600">
                <a:solidFill>
                  <a:schemeClr val="tx1"/>
                </a:solidFill>
                <a:effectLst>
                  <a:outerShdw blurRad="38100" dist="38100" dir="2700000" algn="tl">
                    <a:srgbClr val="000000"/>
                  </a:outerShdw>
                </a:effectLst>
                <a:cs typeface="Times New Roman" pitchFamily="18" charset="0"/>
              </a:rPr>
              <a:t> e la </a:t>
            </a:r>
            <a:r>
              <a:rPr lang="it-IT" altLang="it-IT" sz="1600" i="1">
                <a:solidFill>
                  <a:schemeClr val="tx1"/>
                </a:solidFill>
                <a:effectLst>
                  <a:outerShdw blurRad="38100" dist="38100" dir="2700000" algn="tl">
                    <a:srgbClr val="000000"/>
                  </a:outerShdw>
                </a:effectLst>
                <a:cs typeface="Times New Roman" pitchFamily="18" charset="0"/>
              </a:rPr>
              <a:t>Ochrolechia tartarea</a:t>
            </a:r>
            <a:r>
              <a:rPr lang="it-IT" altLang="it-IT" sz="1600">
                <a:solidFill>
                  <a:schemeClr val="tx1"/>
                </a:solidFill>
                <a:effectLst>
                  <a:outerShdw blurRad="38100" dist="38100" dir="2700000" algn="tl">
                    <a:srgbClr val="000000"/>
                  </a:outerShdw>
                </a:effectLst>
                <a:cs typeface="Times New Roman" pitchFamily="18" charset="0"/>
              </a:rPr>
              <a:t>. Un colorante rosso-marrone che si ricava con questo metodo è l’</a:t>
            </a:r>
            <a:r>
              <a:rPr lang="it-IT" altLang="it-IT" sz="1600" i="1">
                <a:solidFill>
                  <a:schemeClr val="tx1"/>
                </a:solidFill>
                <a:effectLst>
                  <a:outerShdw blurRad="38100" dist="38100" dir="2700000" algn="tl">
                    <a:srgbClr val="000000"/>
                  </a:outerShdw>
                </a:effectLst>
                <a:cs typeface="Times New Roman" pitchFamily="18" charset="0"/>
              </a:rPr>
              <a:t>oricello</a:t>
            </a:r>
            <a:r>
              <a:rPr lang="it-IT" altLang="it-IT" sz="1600">
                <a:solidFill>
                  <a:schemeClr val="tx1"/>
                </a:solidFill>
                <a:effectLst>
                  <a:outerShdw blurRad="38100" dist="38100" dir="2700000" algn="tl">
                    <a:srgbClr val="000000"/>
                  </a:outerShdw>
                </a:effectLst>
                <a:cs typeface="Times New Roman" pitchFamily="18" charset="0"/>
              </a:rPr>
              <a:t>, </a:t>
            </a:r>
            <a:r>
              <a:rPr lang="it-IT" altLang="it-IT" sz="1600" i="1">
                <a:solidFill>
                  <a:schemeClr val="tx1"/>
                </a:solidFill>
                <a:effectLst>
                  <a:outerShdw blurRad="38100" dist="38100" dir="2700000" algn="tl">
                    <a:srgbClr val="000000"/>
                  </a:outerShdw>
                </a:effectLst>
                <a:cs typeface="Times New Roman" pitchFamily="18" charset="0"/>
              </a:rPr>
              <a:t>orchil</a:t>
            </a:r>
            <a:r>
              <a:rPr lang="it-IT" altLang="it-IT" sz="1600">
                <a:solidFill>
                  <a:schemeClr val="tx1"/>
                </a:solidFill>
                <a:effectLst>
                  <a:outerShdw blurRad="38100" dist="38100" dir="2700000" algn="tl">
                    <a:srgbClr val="000000"/>
                  </a:outerShdw>
                </a:effectLst>
                <a:cs typeface="Times New Roman" pitchFamily="18" charset="0"/>
              </a:rPr>
              <a:t> </a:t>
            </a:r>
            <a:br>
              <a:rPr lang="it-IT" altLang="it-IT" sz="1600">
                <a:solidFill>
                  <a:schemeClr val="tx1"/>
                </a:solidFill>
                <a:effectLst>
                  <a:outerShdw blurRad="38100" dist="38100" dir="2700000" algn="tl">
                    <a:srgbClr val="000000"/>
                  </a:outerShdw>
                </a:effectLst>
                <a:cs typeface="Times New Roman" pitchFamily="18" charset="0"/>
              </a:rPr>
            </a:br>
            <a:endParaRPr lang="it-IT" altLang="it-IT" sz="1600">
              <a:solidFill>
                <a:schemeClr val="tx1"/>
              </a:solidFill>
              <a:effectLst>
                <a:outerShdw blurRad="38100" dist="38100" dir="2700000" algn="tl">
                  <a:srgbClr val="000000"/>
                </a:outerShdw>
              </a:effectLst>
              <a:cs typeface="Times New Roman" pitchFamily="18" charset="0"/>
            </a:endParaRPr>
          </a:p>
        </p:txBody>
      </p:sp>
      <p:graphicFrame>
        <p:nvGraphicFramePr>
          <p:cNvPr id="543750" name="Object 6"/>
          <p:cNvGraphicFramePr>
            <a:graphicFrameLocks noChangeAspect="1"/>
          </p:cNvGraphicFramePr>
          <p:nvPr/>
        </p:nvGraphicFramePr>
        <p:xfrm>
          <a:off x="4811713" y="1177925"/>
          <a:ext cx="3648075" cy="1171575"/>
        </p:xfrm>
        <a:graphic>
          <a:graphicData uri="http://schemas.openxmlformats.org/presentationml/2006/ole">
            <mc:AlternateContent xmlns:mc="http://schemas.openxmlformats.org/markup-compatibility/2006">
              <mc:Choice xmlns:v="urn:schemas-microsoft-com:vml" Requires="v">
                <p:oleObj spid="_x0000_s543757" name="Document" r:id="rId3" imgW="3648240" imgH="1171440" progId="ChemWindow.Document">
                  <p:embed/>
                </p:oleObj>
              </mc:Choice>
              <mc:Fallback>
                <p:oleObj name="Document" r:id="rId3" imgW="3648240" imgH="1171440" progId="ChemWindow.Document">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713" y="1177925"/>
                        <a:ext cx="36480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751" name="Text Box 7"/>
          <p:cNvSpPr txBox="1">
            <a:spLocks noChangeArrowheads="1"/>
          </p:cNvSpPr>
          <p:nvPr/>
        </p:nvSpPr>
        <p:spPr bwMode="auto">
          <a:xfrm>
            <a:off x="557213" y="2519363"/>
            <a:ext cx="8032750" cy="8255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in inglese. Il colorante è composto da orceina (sopra, in realtà una miscela di composti simili), che deriva dall’ossidazione dell’orcina, sostanza formatasi mediante il trattamento con ammoniaca da alcuni precursori presenti nei licheni</a:t>
            </a:r>
          </a:p>
        </p:txBody>
      </p:sp>
      <p:sp>
        <p:nvSpPr>
          <p:cNvPr id="543753" name="Text Box 9"/>
          <p:cNvSpPr txBox="1">
            <a:spLocks noChangeArrowheads="1"/>
          </p:cNvSpPr>
          <p:nvPr/>
        </p:nvSpPr>
        <p:spPr bwMode="auto">
          <a:xfrm>
            <a:off x="4643438" y="3500438"/>
            <a:ext cx="3946525" cy="2903537"/>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Nel Medioevo a Firenze l’estrazione dell’oricello fu riscoperta per ottenere il colorante tessile e fece la fortuna di una famiglia chiamata da allora Oricellari o Rucellai. Nel XVIII secolo il prodotto naturale fu sostituito da quello artificiale</a:t>
            </a:r>
          </a:p>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Un manoscritto italiano del XV secolo descrive un procedimento per usare l’oricello come imprimitura di color porpora per l’oro</a:t>
            </a:r>
          </a:p>
        </p:txBody>
      </p:sp>
      <p:pic>
        <p:nvPicPr>
          <p:cNvPr id="543756" name="Picture 12" descr="Litm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 y="3787775"/>
            <a:ext cx="34925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it-IT" altLang="it-IT"/>
              <a:t>Il litmus</a:t>
            </a:r>
          </a:p>
        </p:txBody>
      </p:sp>
      <p:sp>
        <p:nvSpPr>
          <p:cNvPr id="544771" name="Text Box 3"/>
          <p:cNvSpPr txBox="1">
            <a:spLocks noChangeArrowheads="1"/>
          </p:cNvSpPr>
          <p:nvPr/>
        </p:nvSpPr>
        <p:spPr bwMode="auto">
          <a:xfrm>
            <a:off x="557213" y="4167188"/>
            <a:ext cx="3654425" cy="10699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Una ricetta del 1612 spiega che trattando l’oricello con calce (CaO) e urina si può ottenere un colorante</a:t>
            </a:r>
            <a:br>
              <a:rPr lang="it-IT" altLang="it-IT" sz="1600">
                <a:solidFill>
                  <a:schemeClr val="tx1"/>
                </a:solidFill>
                <a:effectLst>
                  <a:outerShdw blurRad="38100" dist="38100" dir="2700000" algn="tl">
                    <a:srgbClr val="000000"/>
                  </a:outerShdw>
                </a:effectLst>
                <a:cs typeface="Times New Roman" pitchFamily="18" charset="0"/>
              </a:rPr>
            </a:br>
            <a:endParaRPr lang="it-IT" altLang="it-IT" sz="1600">
              <a:solidFill>
                <a:schemeClr val="tx1"/>
              </a:solidFill>
              <a:effectLst>
                <a:outerShdw blurRad="38100" dist="38100" dir="2700000" algn="tl">
                  <a:srgbClr val="000000"/>
                </a:outerShdw>
              </a:effectLst>
              <a:cs typeface="Times New Roman" pitchFamily="18" charset="0"/>
            </a:endParaRPr>
          </a:p>
        </p:txBody>
      </p:sp>
      <p:sp>
        <p:nvSpPr>
          <p:cNvPr id="544775" name="Text Box 7"/>
          <p:cNvSpPr txBox="1">
            <a:spLocks noChangeArrowheads="1"/>
          </p:cNvSpPr>
          <p:nvPr/>
        </p:nvSpPr>
        <p:spPr bwMode="auto">
          <a:xfrm>
            <a:off x="4500563" y="1052513"/>
            <a:ext cx="4089400" cy="30257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Analogo all’oricello, in quanto ottenibile da specie simili e quindi dagli stessi precursori ma con un metodo di estrazione diverso, è il </a:t>
            </a:r>
            <a:r>
              <a:rPr lang="it-IT" altLang="it-IT" sz="1600" i="1">
                <a:solidFill>
                  <a:schemeClr val="tx1"/>
                </a:solidFill>
                <a:effectLst>
                  <a:outerShdw blurRad="38100" dist="38100" dir="2700000" algn="tl">
                    <a:srgbClr val="000000"/>
                  </a:outerShdw>
                </a:effectLst>
                <a:cs typeface="Times New Roman" pitchFamily="18" charset="0"/>
              </a:rPr>
              <a:t>litmus</a:t>
            </a:r>
            <a:r>
              <a:rPr lang="it-IT" altLang="it-IT" sz="1600">
                <a:solidFill>
                  <a:schemeClr val="tx1"/>
                </a:solidFill>
                <a:effectLst>
                  <a:outerShdw blurRad="38100" dist="38100" dir="2700000" algn="tl">
                    <a:srgbClr val="000000"/>
                  </a:outerShdw>
                </a:effectLst>
                <a:cs typeface="Times New Roman" pitchFamily="18" charset="0"/>
              </a:rPr>
              <a:t>, colorante blu-violetto, che si genera mediante fotoossidazione dall’estratto della </a:t>
            </a:r>
            <a:r>
              <a:rPr lang="it-IT" altLang="it-IT" sz="1600" i="1">
                <a:solidFill>
                  <a:schemeClr val="tx1"/>
                </a:solidFill>
                <a:effectLst>
                  <a:outerShdw blurRad="38100" dist="38100" dir="2700000" algn="tl">
                    <a:srgbClr val="000000"/>
                  </a:outerShdw>
                </a:effectLst>
                <a:cs typeface="Times New Roman" pitchFamily="18" charset="0"/>
              </a:rPr>
              <a:t>Roccella tinctoria</a:t>
            </a:r>
            <a:r>
              <a:rPr lang="it-IT" altLang="it-IT" sz="1600">
                <a:solidFill>
                  <a:schemeClr val="tx1"/>
                </a:solidFill>
                <a:effectLst>
                  <a:outerShdw blurRad="38100" dist="38100" dir="2700000" algn="tl">
                    <a:srgbClr val="000000"/>
                  </a:outerShdw>
                </a:effectLst>
                <a:cs typeface="Times New Roman" pitchFamily="18" charset="0"/>
              </a:rPr>
              <a:t>. I precursori sono quindi gli stessi dell’oricello ma, mediante condizioni alcaline più accentuate, si ottiene ossidazione e polimerizzazione degli intermedi che generano un</a:t>
            </a:r>
            <a:br>
              <a:rPr lang="it-IT" altLang="it-IT" sz="1600">
                <a:solidFill>
                  <a:schemeClr val="tx1"/>
                </a:solidFill>
                <a:effectLst>
                  <a:outerShdw blurRad="38100" dist="38100" dir="2700000" algn="tl">
                    <a:srgbClr val="000000"/>
                  </a:outerShdw>
                </a:effectLst>
                <a:cs typeface="Times New Roman" pitchFamily="18" charset="0"/>
              </a:rPr>
            </a:br>
            <a:endParaRPr lang="it-IT" altLang="it-IT" sz="1600">
              <a:solidFill>
                <a:schemeClr val="tx1"/>
              </a:solidFill>
              <a:effectLst>
                <a:outerShdw blurRad="38100" dist="38100" dir="2700000" algn="tl">
                  <a:srgbClr val="000000"/>
                </a:outerShdw>
              </a:effectLst>
              <a:cs typeface="Times New Roman" pitchFamily="18" charset="0"/>
            </a:endParaRPr>
          </a:p>
        </p:txBody>
      </p:sp>
      <p:sp>
        <p:nvSpPr>
          <p:cNvPr id="544776" name="Text Box 8"/>
          <p:cNvSpPr txBox="1">
            <a:spLocks noChangeArrowheads="1"/>
          </p:cNvSpPr>
          <p:nvPr/>
        </p:nvSpPr>
        <p:spPr bwMode="auto">
          <a:xfrm>
            <a:off x="557213" y="3741738"/>
            <a:ext cx="8032750" cy="3365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composto a struttura complessa (sotto), chiarita solo negli anni ’60</a:t>
            </a:r>
          </a:p>
        </p:txBody>
      </p:sp>
      <p:sp>
        <p:nvSpPr>
          <p:cNvPr id="544777" name="Text Box 9"/>
          <p:cNvSpPr txBox="1">
            <a:spLocks noChangeArrowheads="1"/>
          </p:cNvSpPr>
          <p:nvPr/>
        </p:nvSpPr>
        <p:spPr bwMode="auto">
          <a:xfrm>
            <a:off x="557213" y="4900613"/>
            <a:ext cx="2070100" cy="13144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violetto, di colore più o meno intenso a seconda della quantità di calce aggiunta</a:t>
            </a:r>
          </a:p>
        </p:txBody>
      </p:sp>
      <p:pic>
        <p:nvPicPr>
          <p:cNvPr id="544778" name="Picture 10" descr="Struttura 3D del lit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292600"/>
            <a:ext cx="532765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544779" name="Picture 11" descr="Litm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125538"/>
            <a:ext cx="349250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it-IT" altLang="it-IT"/>
              <a:t>Usi del litmus</a:t>
            </a:r>
          </a:p>
        </p:txBody>
      </p:sp>
      <p:sp>
        <p:nvSpPr>
          <p:cNvPr id="545795" name="Text Box 3"/>
          <p:cNvSpPr txBox="1">
            <a:spLocks noChangeArrowheads="1"/>
          </p:cNvSpPr>
          <p:nvPr/>
        </p:nvSpPr>
        <p:spPr bwMode="auto">
          <a:xfrm>
            <a:off x="557213" y="1052513"/>
            <a:ext cx="8032750" cy="265906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Oltre che come colorante tessile, ci sono evidenze dell'uso di litmus come pigmento per pitture murarie. Alcuni documenti del XVI secolo testimoniano l'acquisto di una partita di litmus per dipingere un palcoscenico nell'ambito di feste alla corte di Re Edoardo VI in Inghilterra; allo stesso secolo risalgono altre citazioni di acquisto di "lytmouse, a lichen purple" per lavori ad Hampton Court Palace e in altri siti</a:t>
            </a:r>
          </a:p>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Il litmus trova attualmente applicazione come indicatore acido-base, in virtù della sua capacità di cambiare colore in soluzione al cambiare del pH (proprietà comune a molti altri coloranti naturali). Si tratta infatti della sostanza di cui sono impregnate le cartine tornasole. Il colore naturale, violetto, vira al rosso sotto pH 4.5 e al blu sopra pH 8.3</a:t>
            </a:r>
          </a:p>
        </p:txBody>
      </p:sp>
      <p:pic>
        <p:nvPicPr>
          <p:cNvPr id="545797" name="Picture 5" descr="lit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000500"/>
            <a:ext cx="42672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798" name="Picture 6" descr="01370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997325"/>
            <a:ext cx="3178175" cy="238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it-IT" altLang="it-IT"/>
              <a:t>Il tornasole</a:t>
            </a:r>
          </a:p>
        </p:txBody>
      </p:sp>
      <p:sp>
        <p:nvSpPr>
          <p:cNvPr id="548867" name="Text Box 3"/>
          <p:cNvSpPr txBox="1">
            <a:spLocks noChangeArrowheads="1"/>
          </p:cNvSpPr>
          <p:nvPr/>
        </p:nvSpPr>
        <p:spPr bwMode="auto">
          <a:xfrm>
            <a:off x="557213" y="1052513"/>
            <a:ext cx="8032750" cy="229235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La terminologia storica per i coloranti da licheni fu molto confusa in passato. Il nome litmus, ad esempio, era attribuito anche a coloranti ricavati dalle specie </a:t>
            </a:r>
            <a:r>
              <a:rPr lang="it-IT" altLang="it-IT" sz="1600" i="1">
                <a:solidFill>
                  <a:schemeClr val="tx1"/>
                </a:solidFill>
                <a:effectLst>
                  <a:outerShdw blurRad="38100" dist="38100" dir="2700000" algn="tl">
                    <a:srgbClr val="000000"/>
                  </a:outerShdw>
                </a:effectLst>
                <a:cs typeface="Times New Roman" pitchFamily="18" charset="0"/>
              </a:rPr>
              <a:t>Crozophora tinctoria</a:t>
            </a:r>
            <a:r>
              <a:rPr lang="it-IT" altLang="it-IT" sz="1600">
                <a:solidFill>
                  <a:schemeClr val="tx1"/>
                </a:solidFill>
                <a:effectLst>
                  <a:outerShdw blurRad="38100" dist="38100" dir="2700000" algn="tl">
                    <a:srgbClr val="000000"/>
                  </a:outerShdw>
                </a:effectLst>
                <a:cs typeface="Times New Roman" pitchFamily="18" charset="0"/>
              </a:rPr>
              <a:t>, in realtà piante euforbiacee, da cui si ricava per estrazione con latte di calce il colorante blu tornasole. Effettivamente questo colorante, come il litmus, ha proprietà di indicatore acido-base: infatti è rosso in soluzione acida, blu in soluzione basica e porpora attorno a pH neutro. Questa proprietà era già nota nel Medioevo e descritta da Teofilo nel XII secolo. Il nome deriva dal latino </a:t>
            </a:r>
            <a:r>
              <a:rPr lang="it-IT" altLang="it-IT" sz="1600" i="1">
                <a:solidFill>
                  <a:schemeClr val="tx1"/>
                </a:solidFill>
                <a:effectLst>
                  <a:outerShdw blurRad="38100" dist="38100" dir="2700000" algn="tl">
                    <a:srgbClr val="000000"/>
                  </a:outerShdw>
                </a:effectLst>
                <a:cs typeface="Times New Roman" pitchFamily="18" charset="0"/>
              </a:rPr>
              <a:t>torna-ad-solem</a:t>
            </a:r>
            <a:r>
              <a:rPr lang="it-IT" altLang="it-IT" sz="1600">
                <a:solidFill>
                  <a:schemeClr val="tx1"/>
                </a:solidFill>
                <a:effectLst>
                  <a:outerShdw blurRad="38100" dist="38100" dir="2700000" algn="tl">
                    <a:srgbClr val="000000"/>
                  </a:outerShdw>
                </a:effectLst>
                <a:cs typeface="Times New Roman" pitchFamily="18" charset="0"/>
              </a:rPr>
              <a:t>, in quanto la pianta è nota per la sua tendenza a girarsi verso il sole, come si evince anche dal suo nome greco </a:t>
            </a:r>
            <a:r>
              <a:rPr lang="it-IT" altLang="it-IT" sz="1600" i="1">
                <a:solidFill>
                  <a:schemeClr val="tx1"/>
                </a:solidFill>
                <a:effectLst>
                  <a:outerShdw blurRad="38100" dist="38100" dir="2700000" algn="tl">
                    <a:srgbClr val="000000"/>
                  </a:outerShdw>
                </a:effectLst>
                <a:cs typeface="Times New Roman" pitchFamily="18" charset="0"/>
              </a:rPr>
              <a:t>heliotropum</a:t>
            </a:r>
          </a:p>
        </p:txBody>
      </p:sp>
      <p:sp>
        <p:nvSpPr>
          <p:cNvPr id="548869" name="Text Box 5"/>
          <p:cNvSpPr txBox="1">
            <a:spLocks noChangeArrowheads="1"/>
          </p:cNvSpPr>
          <p:nvPr/>
        </p:nvSpPr>
        <p:spPr bwMode="auto">
          <a:xfrm>
            <a:off x="557213" y="3375025"/>
            <a:ext cx="8032750" cy="8255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La composizione è probabilmente analoga all’oricello. L’uso principale del tornasole si ha come colore trasparente per i manoscritti illuminati, in particolare dal XIV</a:t>
            </a:r>
            <a:br>
              <a:rPr lang="it-IT" altLang="it-IT" sz="1600">
                <a:solidFill>
                  <a:schemeClr val="tx1"/>
                </a:solidFill>
                <a:effectLst>
                  <a:outerShdw blurRad="38100" dist="38100" dir="2700000" algn="tl">
                    <a:srgbClr val="000000"/>
                  </a:outerShdw>
                </a:effectLst>
                <a:cs typeface="Times New Roman" pitchFamily="18" charset="0"/>
              </a:rPr>
            </a:br>
            <a:endParaRPr lang="it-IT" altLang="it-IT" sz="1600">
              <a:solidFill>
                <a:schemeClr val="tx1"/>
              </a:solidFill>
              <a:effectLst>
                <a:outerShdw blurRad="38100" dist="38100" dir="2700000" algn="tl">
                  <a:srgbClr val="000000"/>
                </a:outerShdw>
              </a:effectLst>
              <a:cs typeface="Times New Roman" pitchFamily="18" charset="0"/>
            </a:endParaRPr>
          </a:p>
        </p:txBody>
      </p:sp>
      <p:sp>
        <p:nvSpPr>
          <p:cNvPr id="548870" name="Text Box 6"/>
          <p:cNvSpPr txBox="1">
            <a:spLocks noChangeArrowheads="1"/>
          </p:cNvSpPr>
          <p:nvPr/>
        </p:nvSpPr>
        <p:spPr bwMode="auto">
          <a:xfrm>
            <a:off x="4211638" y="3863975"/>
            <a:ext cx="4378325" cy="265906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secolo in Italia; nelle ricette medievali il colorante porpora è indicato come </a:t>
            </a:r>
            <a:r>
              <a:rPr lang="it-IT" altLang="it-IT" sz="1600" i="1">
                <a:solidFill>
                  <a:schemeClr val="tx1"/>
                </a:solidFill>
                <a:effectLst>
                  <a:outerShdw blurRad="38100" dist="38100" dir="2700000" algn="tl">
                    <a:srgbClr val="000000"/>
                  </a:outerShdw>
                </a:effectLst>
                <a:cs typeface="Times New Roman" pitchFamily="18" charset="0"/>
              </a:rPr>
              <a:t>folium</a:t>
            </a:r>
            <a:r>
              <a:rPr lang="it-IT" altLang="it-IT" sz="1600">
                <a:solidFill>
                  <a:schemeClr val="tx1"/>
                </a:solidFill>
                <a:effectLst>
                  <a:outerShdw blurRad="38100" dist="38100" dir="2700000" algn="tl">
                    <a:srgbClr val="000000"/>
                  </a:outerShdw>
                </a:effectLst>
                <a:cs typeface="Times New Roman" pitchFamily="18" charset="0"/>
              </a:rPr>
              <a:t>, in quanto la cimatura preparata dall’estratto di </a:t>
            </a:r>
            <a:r>
              <a:rPr lang="it-IT" altLang="it-IT" sz="1600" i="1">
                <a:solidFill>
                  <a:schemeClr val="tx1"/>
                </a:solidFill>
                <a:effectLst>
                  <a:outerShdw blurRad="38100" dist="38100" dir="2700000" algn="tl">
                    <a:srgbClr val="000000"/>
                  </a:outerShdw>
                </a:effectLst>
                <a:cs typeface="Times New Roman" pitchFamily="18" charset="0"/>
              </a:rPr>
              <a:t>Crozophora tinctoria</a:t>
            </a:r>
            <a:r>
              <a:rPr lang="it-IT" altLang="it-IT" sz="1600">
                <a:solidFill>
                  <a:schemeClr val="tx1"/>
                </a:solidFill>
                <a:effectLst>
                  <a:outerShdw blurRad="38100" dist="38100" dir="2700000" algn="tl">
                    <a:srgbClr val="000000"/>
                  </a:outerShdw>
                </a:effectLst>
                <a:cs typeface="Times New Roman" pitchFamily="18" charset="0"/>
              </a:rPr>
              <a:t> era conservata tra i fogli di un libro</a:t>
            </a:r>
          </a:p>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Come colorante tessile risulta impiegato fino al XVII secolo, soprattutto nel Nordeuropa come alternativa alla porpora di Tiro. In Turchia era usato per la tintura dei tappeti</a:t>
            </a:r>
          </a:p>
        </p:txBody>
      </p:sp>
      <p:pic>
        <p:nvPicPr>
          <p:cNvPr id="548871" name="Picture 7" descr="Chrozophora tinc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306888"/>
            <a:ext cx="3132137" cy="2074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it-IT" altLang="it-IT"/>
              <a:t>Coloranti nordamericani</a:t>
            </a:r>
          </a:p>
        </p:txBody>
      </p:sp>
      <p:sp>
        <p:nvSpPr>
          <p:cNvPr id="539651" name="Text Box 3"/>
          <p:cNvSpPr txBox="1">
            <a:spLocks noChangeArrowheads="1"/>
          </p:cNvSpPr>
          <p:nvPr/>
        </p:nvSpPr>
        <p:spPr bwMode="auto">
          <a:xfrm>
            <a:off x="557213" y="1052513"/>
            <a:ext cx="8032750" cy="8255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Presso le tribù indiane del Nordamerica moltissime specie di licheni erano impiegate per ricavare sostanze ad uso tessile e, in certi casi, per pigmenti, in particolare per la decorazione dei manufatti in legno</a:t>
            </a:r>
          </a:p>
        </p:txBody>
      </p:sp>
      <p:graphicFrame>
        <p:nvGraphicFramePr>
          <p:cNvPr id="539652" name="Object 4"/>
          <p:cNvGraphicFramePr>
            <a:graphicFrameLocks noChangeAspect="1"/>
          </p:cNvGraphicFramePr>
          <p:nvPr/>
        </p:nvGraphicFramePr>
        <p:xfrm>
          <a:off x="6389688" y="2060575"/>
          <a:ext cx="2124075" cy="1476375"/>
        </p:xfrm>
        <a:graphic>
          <a:graphicData uri="http://schemas.openxmlformats.org/presentationml/2006/ole">
            <mc:AlternateContent xmlns:mc="http://schemas.openxmlformats.org/markup-compatibility/2006">
              <mc:Choice xmlns:v="urn:schemas-microsoft-com:vml" Requires="v">
                <p:oleObj spid="_x0000_s539660" name="Document" r:id="rId3" imgW="2124000" imgH="1476360" progId="ChemWindow.Document">
                  <p:embed/>
                </p:oleObj>
              </mc:Choice>
              <mc:Fallback>
                <p:oleObj name="Document" r:id="rId3" imgW="2124000" imgH="1476360"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688" y="2060575"/>
                        <a:ext cx="212407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9653" name="Object 5"/>
          <p:cNvGraphicFramePr>
            <a:graphicFrameLocks noChangeAspect="1"/>
          </p:cNvGraphicFramePr>
          <p:nvPr/>
        </p:nvGraphicFramePr>
        <p:xfrm>
          <a:off x="6370638" y="4011613"/>
          <a:ext cx="2162175" cy="1362075"/>
        </p:xfrm>
        <a:graphic>
          <a:graphicData uri="http://schemas.openxmlformats.org/presentationml/2006/ole">
            <mc:AlternateContent xmlns:mc="http://schemas.openxmlformats.org/markup-compatibility/2006">
              <mc:Choice xmlns:v="urn:schemas-microsoft-com:vml" Requires="v">
                <p:oleObj spid="_x0000_s539661" name="Document" r:id="rId5" imgW="2162160" imgH="1362240" progId="ChemWindow.Document">
                  <p:embed/>
                </p:oleObj>
              </mc:Choice>
              <mc:Fallback>
                <p:oleObj name="Document" r:id="rId5" imgW="2162160" imgH="1362240" progId="ChemWindow.Document">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0638" y="4011613"/>
                        <a:ext cx="21621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9656" name="Text Box 8"/>
          <p:cNvSpPr txBox="1">
            <a:spLocks noChangeArrowheads="1"/>
          </p:cNvSpPr>
          <p:nvPr/>
        </p:nvSpPr>
        <p:spPr bwMode="auto">
          <a:xfrm>
            <a:off x="557213" y="1908175"/>
            <a:ext cx="5454650" cy="1803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Licheni della specie </a:t>
            </a:r>
            <a:r>
              <a:rPr lang="it-IT" altLang="it-IT" sz="1600" i="1">
                <a:solidFill>
                  <a:schemeClr val="tx1"/>
                </a:solidFill>
                <a:effectLst>
                  <a:outerShdw blurRad="38100" dist="38100" dir="2700000" algn="tl">
                    <a:srgbClr val="000000"/>
                  </a:outerShdw>
                </a:effectLst>
                <a:cs typeface="Times New Roman" pitchFamily="18" charset="0"/>
              </a:rPr>
              <a:t>Letharia vulpina</a:t>
            </a:r>
            <a:r>
              <a:rPr lang="it-IT" altLang="it-IT" sz="1600">
                <a:solidFill>
                  <a:schemeClr val="tx1"/>
                </a:solidFill>
                <a:effectLst>
                  <a:outerShdw blurRad="38100" dist="38100" dir="2700000" algn="tl">
                    <a:srgbClr val="000000"/>
                  </a:outerShdw>
                </a:effectLst>
                <a:cs typeface="Times New Roman" pitchFamily="18" charset="0"/>
              </a:rPr>
              <a:t> erano sfruttati da alcune tribù per ottenere un estratto in acqua bollente, da usare come colorante giallo oppure come pigmento miscelato con grasso di cervi; gli Apache lo impiegavano per tingersi i piedi. Il principio colorante è l’acido vulpinico (dx), composto tossico tanto che l’estratto era usato anche come veleno per le punte di freccia</a:t>
            </a:r>
          </a:p>
        </p:txBody>
      </p:sp>
      <p:sp>
        <p:nvSpPr>
          <p:cNvPr id="539657" name="Text Box 9"/>
          <p:cNvSpPr txBox="1">
            <a:spLocks noChangeArrowheads="1"/>
          </p:cNvSpPr>
          <p:nvPr/>
        </p:nvSpPr>
        <p:spPr bwMode="auto">
          <a:xfrm>
            <a:off x="4284663" y="4005263"/>
            <a:ext cx="1727200" cy="1803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I tessitori Navajo usavano il lichene </a:t>
            </a:r>
            <a:r>
              <a:rPr lang="it-IT" altLang="it-IT" sz="1600" i="1">
                <a:solidFill>
                  <a:schemeClr val="tx1"/>
                </a:solidFill>
                <a:effectLst>
                  <a:outerShdw blurRad="38100" dist="38100" dir="2700000" algn="tl">
                    <a:srgbClr val="000000"/>
                  </a:outerShdw>
                </a:effectLst>
                <a:cs typeface="Times New Roman" pitchFamily="18" charset="0"/>
              </a:rPr>
              <a:t>Xanthoparmelia chlorochroa</a:t>
            </a:r>
            <a:r>
              <a:rPr lang="it-IT" altLang="it-IT" sz="1600">
                <a:solidFill>
                  <a:schemeClr val="tx1"/>
                </a:solidFill>
                <a:effectLst>
                  <a:outerShdw blurRad="38100" dist="38100" dir="2700000" algn="tl">
                    <a:srgbClr val="000000"/>
                  </a:outerShdw>
                </a:effectLst>
                <a:cs typeface="Times New Roman" pitchFamily="18" charset="0"/>
              </a:rPr>
              <a:t> per ricavarne un</a:t>
            </a:r>
            <a:br>
              <a:rPr lang="it-IT" altLang="it-IT" sz="1600">
                <a:solidFill>
                  <a:schemeClr val="tx1"/>
                </a:solidFill>
                <a:effectLst>
                  <a:outerShdw blurRad="38100" dist="38100" dir="2700000" algn="tl">
                    <a:srgbClr val="000000"/>
                  </a:outerShdw>
                </a:effectLst>
                <a:cs typeface="Times New Roman" pitchFamily="18" charset="0"/>
              </a:rPr>
            </a:br>
            <a:endParaRPr lang="it-IT" altLang="it-IT" sz="1600">
              <a:solidFill>
                <a:schemeClr val="tx1"/>
              </a:solidFill>
              <a:effectLst>
                <a:outerShdw blurRad="38100" dist="38100" dir="2700000" algn="tl">
                  <a:srgbClr val="000000"/>
                </a:outerShdw>
              </a:effectLst>
              <a:cs typeface="Times New Roman" pitchFamily="18" charset="0"/>
            </a:endParaRPr>
          </a:p>
        </p:txBody>
      </p:sp>
      <p:sp>
        <p:nvSpPr>
          <p:cNvPr id="539658" name="Text Box 10"/>
          <p:cNvSpPr txBox="1">
            <a:spLocks noChangeArrowheads="1"/>
          </p:cNvSpPr>
          <p:nvPr/>
        </p:nvSpPr>
        <p:spPr bwMode="auto">
          <a:xfrm>
            <a:off x="4284663" y="5472113"/>
            <a:ext cx="4305300" cy="8255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marrone caldo per la tintura del cuoio. L’estratto contiene acido usnico (sopra), un composto tossico presente in altri licheni</a:t>
            </a:r>
          </a:p>
        </p:txBody>
      </p:sp>
      <p:pic>
        <p:nvPicPr>
          <p:cNvPr id="539659" name="Picture 11" descr="Tessuto Navaj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 y="4011613"/>
            <a:ext cx="3132138" cy="2225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r>
              <a:rPr lang="it-IT" altLang="it-IT"/>
              <a:t>Le fonti bibliografiche</a:t>
            </a:r>
          </a:p>
        </p:txBody>
      </p:sp>
      <p:sp>
        <p:nvSpPr>
          <p:cNvPr id="531460" name="Rectangle 4"/>
          <p:cNvSpPr>
            <a:spLocks noGrp="1" noChangeArrowheads="1"/>
          </p:cNvSpPr>
          <p:nvPr>
            <p:ph type="body" idx="1"/>
          </p:nvPr>
        </p:nvSpPr>
        <p:spPr>
          <a:xfrm>
            <a:off x="557213" y="1125538"/>
            <a:ext cx="8032750" cy="915987"/>
          </a:xfrm>
          <a:noFill/>
        </p:spPr>
        <p:txBody>
          <a:bodyPr lIns="90000" rIns="90000">
            <a:spAutoFit/>
          </a:bodyPr>
          <a:lstStyle/>
          <a:p>
            <a:pPr marL="0" indent="0" algn="just">
              <a:spcBef>
                <a:spcPct val="50000"/>
              </a:spcBef>
              <a:buFontTx/>
              <a:buNone/>
            </a:pPr>
            <a:r>
              <a:rPr lang="it-IT" altLang="it-IT" sz="1800"/>
              <a:t>I testi medievali che riportano informazioni sull’arte pittorica sono numerosissimi. Anche sotto questo aspetto non possono non distinguersi i</a:t>
            </a:r>
            <a:br>
              <a:rPr lang="it-IT" altLang="it-IT" sz="1800"/>
            </a:br>
            <a:endParaRPr lang="it-IT" altLang="it-IT" sz="1800"/>
          </a:p>
        </p:txBody>
      </p:sp>
      <p:pic>
        <p:nvPicPr>
          <p:cNvPr id="531461" name="Picture 5" descr="Il libro dell'art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513" y="3990975"/>
            <a:ext cx="15113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462" name="Picture 6" descr="teofilo_le_varie_ar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2060575"/>
            <a:ext cx="1693862" cy="2368550"/>
          </a:xfrm>
          <a:prstGeom prst="rect">
            <a:avLst/>
          </a:prstGeom>
          <a:noFill/>
          <a:extLst>
            <a:ext uri="{909E8E84-426E-40DD-AFC4-6F175D3DCCD1}">
              <a14:hiddenFill xmlns:a14="http://schemas.microsoft.com/office/drawing/2010/main">
                <a:solidFill>
                  <a:srgbClr val="FFFFFF"/>
                </a:solidFill>
              </a14:hiddenFill>
            </a:ext>
          </a:extLst>
        </p:spPr>
      </p:pic>
      <p:sp>
        <p:nvSpPr>
          <p:cNvPr id="531463" name="Rectangle 7"/>
          <p:cNvSpPr>
            <a:spLocks noChangeArrowheads="1"/>
          </p:cNvSpPr>
          <p:nvPr/>
        </p:nvSpPr>
        <p:spPr bwMode="auto">
          <a:xfrm>
            <a:off x="2700338" y="1674813"/>
            <a:ext cx="58896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spAutoFit/>
          </a:bodyPr>
          <a:lstStyle>
            <a:lvl1pPr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1pPr>
            <a:lvl2pPr marL="820738" indent="-285750"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2pPr>
            <a:lvl3pPr marL="1228725" indent="-228600"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3pPr>
            <a:lvl4pPr marL="1636713" indent="-228600"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4pPr>
            <a:lvl5pPr marL="2057400" indent="-228600"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5pPr>
            <a:lvl6pPr marL="2514600" indent="-22860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Comic Sans MS" pitchFamily="66" charset="0"/>
              </a:defRPr>
            </a:lvl6pPr>
            <a:lvl7pPr marL="2971800" indent="-22860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Comic Sans MS" pitchFamily="66" charset="0"/>
              </a:defRPr>
            </a:lvl7pPr>
            <a:lvl8pPr marL="3429000" indent="-22860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Comic Sans MS" pitchFamily="66" charset="0"/>
              </a:defRPr>
            </a:lvl8pPr>
            <a:lvl9pPr marL="3886200" indent="-22860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Comic Sans MS" pitchFamily="66" charset="0"/>
              </a:defRPr>
            </a:lvl9pPr>
          </a:lstStyle>
          <a:p>
            <a:pPr algn="just">
              <a:spcBef>
                <a:spcPct val="50000"/>
              </a:spcBef>
              <a:buFontTx/>
              <a:buNone/>
            </a:pPr>
            <a:r>
              <a:rPr lang="it-IT" altLang="it-IT" sz="1800"/>
              <a:t>cronisti religiosi, tra cui il più importante è senza dubbio l'abate tedesco Teofilo (XII secolo d.C.), autore del </a:t>
            </a:r>
            <a:r>
              <a:rPr lang="it-IT" altLang="it-IT" sz="1800" i="1"/>
              <a:t>De diversis artibus</a:t>
            </a:r>
            <a:r>
              <a:rPr lang="it-IT" altLang="it-IT" sz="1800"/>
              <a:t>, il libro di tecnica d'arte più importante del Medioevo, una vera e propria enciclopedia dell'artigianato della cultura occidentale, risultato di una lunga esperienza di artista-artigiano. Nel suo testo Teofilo descrive</a:t>
            </a:r>
            <a:br>
              <a:rPr lang="it-IT" altLang="it-IT" sz="1800"/>
            </a:br>
            <a:endParaRPr lang="it-IT" altLang="it-IT" sz="1800"/>
          </a:p>
        </p:txBody>
      </p:sp>
      <p:sp>
        <p:nvSpPr>
          <p:cNvPr id="531464" name="Rectangle 8"/>
          <p:cNvSpPr>
            <a:spLocks noChangeArrowheads="1"/>
          </p:cNvSpPr>
          <p:nvPr/>
        </p:nvSpPr>
        <p:spPr bwMode="auto">
          <a:xfrm>
            <a:off x="557213" y="4652963"/>
            <a:ext cx="61753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spAutoFit/>
          </a:bodyPr>
          <a:lstStyle>
            <a:lvl1pPr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1pPr>
            <a:lvl2pPr marL="820738" indent="-285750"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2pPr>
            <a:lvl3pPr marL="1228725" indent="-228600"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3pPr>
            <a:lvl4pPr marL="1636713" indent="-228600"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4pPr>
            <a:lvl5pPr marL="2057400" indent="-228600"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5pPr>
            <a:lvl6pPr marL="2514600" indent="-22860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Comic Sans MS" pitchFamily="66" charset="0"/>
              </a:defRPr>
            </a:lvl6pPr>
            <a:lvl7pPr marL="2971800" indent="-22860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Comic Sans MS" pitchFamily="66" charset="0"/>
              </a:defRPr>
            </a:lvl7pPr>
            <a:lvl8pPr marL="3429000" indent="-22860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Comic Sans MS" pitchFamily="66" charset="0"/>
              </a:defRPr>
            </a:lvl8pPr>
            <a:lvl9pPr marL="3886200" indent="-22860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Comic Sans MS" pitchFamily="66" charset="0"/>
              </a:defRPr>
            </a:lvl9pPr>
          </a:lstStyle>
          <a:p>
            <a:pPr algn="just">
              <a:spcBef>
                <a:spcPct val="50000"/>
              </a:spcBef>
              <a:buFontTx/>
              <a:buNone/>
            </a:pPr>
            <a:r>
              <a:rPr lang="it-IT" altLang="it-IT" sz="1800"/>
              <a:t>Un altro cronista importantissimo è il già citato Cennino Cennini, pittore fiorentino del XIV secolo d.C., autore del trattato </a:t>
            </a:r>
            <a:r>
              <a:rPr lang="it-IT" altLang="it-IT" sz="1800" i="1"/>
              <a:t>Il libro dell'arte</a:t>
            </a:r>
            <a:r>
              <a:rPr lang="it-IT" altLang="it-IT" sz="1800"/>
              <a:t>, uno dei più importanti trattati italiani di tecniche artistiche. In questo libro vengono descritte le principali tecniche utilizzate nell’affresco e nella tempera a uovo</a:t>
            </a:r>
          </a:p>
        </p:txBody>
      </p:sp>
      <p:sp>
        <p:nvSpPr>
          <p:cNvPr id="531465" name="Rectangle 9"/>
          <p:cNvSpPr>
            <a:spLocks noChangeArrowheads="1"/>
          </p:cNvSpPr>
          <p:nvPr/>
        </p:nvSpPr>
        <p:spPr bwMode="auto">
          <a:xfrm>
            <a:off x="2700338" y="3597275"/>
            <a:ext cx="4032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spAutoFit/>
          </a:bodyPr>
          <a:lstStyle>
            <a:lvl1pPr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1pPr>
            <a:lvl2pPr marL="820738" indent="-285750"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2pPr>
            <a:lvl3pPr marL="1228725" indent="-228600"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3pPr>
            <a:lvl4pPr marL="1636713" indent="-228600"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4pPr>
            <a:lvl5pPr marL="2057400" indent="-228600" algn="l">
              <a:spcBef>
                <a:spcPct val="20000"/>
              </a:spcBef>
              <a:buClr>
                <a:srgbClr val="FFFF00"/>
              </a:buClr>
              <a:buChar char="•"/>
              <a:defRPr sz="3200">
                <a:solidFill>
                  <a:srgbClr val="FFFF00"/>
                </a:solidFill>
                <a:effectLst>
                  <a:outerShdw blurRad="38100" dist="38100" dir="2700000" algn="tl">
                    <a:srgbClr val="000000"/>
                  </a:outerShdw>
                </a:effectLst>
                <a:latin typeface="Comic Sans MS" pitchFamily="66" charset="0"/>
              </a:defRPr>
            </a:lvl5pPr>
            <a:lvl6pPr marL="2514600" indent="-22860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Comic Sans MS" pitchFamily="66" charset="0"/>
              </a:defRPr>
            </a:lvl6pPr>
            <a:lvl7pPr marL="2971800" indent="-22860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Comic Sans MS" pitchFamily="66" charset="0"/>
              </a:defRPr>
            </a:lvl7pPr>
            <a:lvl8pPr marL="3429000" indent="-22860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Comic Sans MS" pitchFamily="66" charset="0"/>
              </a:defRPr>
            </a:lvl8pPr>
            <a:lvl9pPr marL="3886200" indent="-228600" fontAlgn="base">
              <a:spcBef>
                <a:spcPct val="20000"/>
              </a:spcBef>
              <a:spcAft>
                <a:spcPct val="0"/>
              </a:spcAft>
              <a:buClr>
                <a:srgbClr val="FFFF00"/>
              </a:buClr>
              <a:buChar char="•"/>
              <a:defRPr sz="3200">
                <a:solidFill>
                  <a:srgbClr val="FFFF00"/>
                </a:solidFill>
                <a:effectLst>
                  <a:outerShdw blurRad="38100" dist="38100" dir="2700000" algn="tl">
                    <a:srgbClr val="000000"/>
                  </a:outerShdw>
                </a:effectLst>
                <a:latin typeface="Comic Sans MS" pitchFamily="66" charset="0"/>
              </a:defRPr>
            </a:lvl9pPr>
          </a:lstStyle>
          <a:p>
            <a:pPr algn="just">
              <a:spcBef>
                <a:spcPct val="50000"/>
              </a:spcBef>
              <a:buFontTx/>
              <a:buNone/>
            </a:pPr>
            <a:r>
              <a:rPr lang="it-IT" altLang="it-IT" sz="1800"/>
              <a:t>dettagliatamente le ricette per la preparazione dei materiali pittorici, indicando spesso soluzioni curiose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3" name="Text Box 3"/>
          <p:cNvSpPr txBox="1">
            <a:spLocks noChangeArrowheads="1"/>
          </p:cNvSpPr>
          <p:nvPr/>
        </p:nvSpPr>
        <p:spPr bwMode="auto">
          <a:xfrm>
            <a:off x="557213" y="458788"/>
            <a:ext cx="8032750" cy="13112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tx1"/>
                </a:solidFill>
                <a:effectLst>
                  <a:outerShdw blurRad="38100" dist="38100" dir="2700000" algn="tl">
                    <a:srgbClr val="000000"/>
                  </a:outerShdw>
                </a:effectLst>
                <a:cs typeface="Times New Roman" pitchFamily="18" charset="0"/>
              </a:rPr>
              <a:t>Il primo trattato medievale di arti tecniche è reputato essere il </a:t>
            </a:r>
            <a:r>
              <a:rPr lang="it-IT" altLang="it-IT" sz="2000" i="1">
                <a:solidFill>
                  <a:schemeClr val="tx1"/>
                </a:solidFill>
                <a:effectLst>
                  <a:outerShdw blurRad="38100" dist="38100" dir="2700000" algn="tl">
                    <a:srgbClr val="000000"/>
                  </a:outerShdw>
                </a:effectLst>
                <a:cs typeface="Times New Roman" pitchFamily="18" charset="0"/>
              </a:rPr>
              <a:t>Manoscritto di Lucca</a:t>
            </a:r>
            <a:r>
              <a:rPr lang="it-IT" altLang="it-IT" sz="2000">
                <a:solidFill>
                  <a:schemeClr val="tx1"/>
                </a:solidFill>
                <a:effectLst>
                  <a:outerShdw blurRad="38100" dist="38100" dir="2700000" algn="tl">
                    <a:srgbClr val="000000"/>
                  </a:outerShdw>
                </a:effectLst>
                <a:cs typeface="Times New Roman" pitchFamily="18" charset="0"/>
              </a:rPr>
              <a:t> o </a:t>
            </a:r>
            <a:r>
              <a:rPr lang="it-IT" altLang="it-IT" sz="2000" i="1">
                <a:solidFill>
                  <a:schemeClr val="tx1"/>
                </a:solidFill>
                <a:effectLst>
                  <a:outerShdw blurRad="38100" dist="38100" dir="2700000" algn="tl">
                    <a:srgbClr val="000000"/>
                  </a:outerShdw>
                </a:effectLst>
                <a:cs typeface="Times New Roman" pitchFamily="18" charset="0"/>
              </a:rPr>
              <a:t>Compositiones ad tingenda</a:t>
            </a:r>
            <a:r>
              <a:rPr lang="it-IT" altLang="it-IT" sz="2000">
                <a:solidFill>
                  <a:schemeClr val="tx1"/>
                </a:solidFill>
                <a:effectLst>
                  <a:outerShdw blurRad="38100" dist="38100" dir="2700000" algn="tl">
                    <a:srgbClr val="000000"/>
                  </a:outerShdw>
                </a:effectLst>
                <a:cs typeface="Times New Roman" pitchFamily="18" charset="0"/>
              </a:rPr>
              <a:t> (VIII secolo, dx), opera di area italiana, che contiene ricette per la</a:t>
            </a:r>
            <a:br>
              <a:rPr lang="it-IT" altLang="it-IT" sz="2000">
                <a:solidFill>
                  <a:schemeClr val="tx1"/>
                </a:solidFill>
                <a:effectLst>
                  <a:outerShdw blurRad="38100" dist="38100" dir="2700000" algn="tl">
                    <a:srgbClr val="000000"/>
                  </a:outerShdw>
                </a:effectLst>
                <a:cs typeface="Times New Roman" pitchFamily="18" charset="0"/>
              </a:rPr>
            </a:br>
            <a:endParaRPr lang="it-IT" altLang="it-IT" sz="2000" i="1">
              <a:solidFill>
                <a:schemeClr val="tx1"/>
              </a:solidFill>
              <a:effectLst>
                <a:outerShdw blurRad="38100" dist="38100" dir="2700000" algn="tl">
                  <a:srgbClr val="000000"/>
                </a:outerShdw>
              </a:effectLst>
              <a:cs typeface="Times New Roman" pitchFamily="18" charset="0"/>
            </a:endParaRPr>
          </a:p>
        </p:txBody>
      </p:sp>
      <p:sp>
        <p:nvSpPr>
          <p:cNvPr id="578566" name="Text Box 6"/>
          <p:cNvSpPr txBox="1">
            <a:spLocks noChangeArrowheads="1"/>
          </p:cNvSpPr>
          <p:nvPr/>
        </p:nvSpPr>
        <p:spPr bwMode="auto">
          <a:xfrm>
            <a:off x="557213" y="1373188"/>
            <a:ext cx="4302125" cy="48164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tx1"/>
                </a:solidFill>
                <a:effectLst>
                  <a:outerShdw blurRad="38100" dist="38100" dir="2700000" algn="tl">
                    <a:srgbClr val="000000"/>
                  </a:outerShdw>
                </a:effectLst>
                <a:cs typeface="Times New Roman" pitchFamily="18" charset="0"/>
              </a:rPr>
              <a:t>preparazione e applicazione dei colori. Alcune delle ricette riprendono quelle contenute nel </a:t>
            </a:r>
            <a:r>
              <a:rPr lang="it-IT" altLang="it-IT" sz="2000" i="1">
                <a:solidFill>
                  <a:schemeClr val="tx1"/>
                </a:solidFill>
                <a:effectLst>
                  <a:outerShdw blurRad="38100" dist="38100" dir="2700000" algn="tl">
                    <a:srgbClr val="000000"/>
                  </a:outerShdw>
                </a:effectLst>
                <a:cs typeface="Times New Roman" pitchFamily="18" charset="0"/>
              </a:rPr>
              <a:t>Papiro X di Leida</a:t>
            </a:r>
            <a:r>
              <a:rPr lang="it-IT" altLang="it-IT" sz="2000">
                <a:solidFill>
                  <a:schemeClr val="tx1"/>
                </a:solidFill>
                <a:effectLst>
                  <a:outerShdw blurRad="38100" dist="38100" dir="2700000" algn="tl">
                    <a:srgbClr val="000000"/>
                  </a:outerShdw>
                </a:effectLst>
                <a:cs typeface="Times New Roman" pitchFamily="18" charset="0"/>
              </a:rPr>
              <a:t>, testo del III secolo proveniente dalla necropoli di Tebe e conservato attualmente presso il museo di Leida (Olanda)</a:t>
            </a:r>
          </a:p>
          <a:p>
            <a:pPr algn="just">
              <a:spcBef>
                <a:spcPct val="50000"/>
              </a:spcBef>
            </a:pPr>
            <a:r>
              <a:rPr lang="it-IT" altLang="it-IT" sz="2000">
                <a:solidFill>
                  <a:schemeClr val="tx1"/>
                </a:solidFill>
                <a:effectLst>
                  <a:outerShdw blurRad="38100" dist="38100" dir="2700000" algn="tl">
                    <a:srgbClr val="000000"/>
                  </a:outerShdw>
                </a:effectLst>
                <a:cs typeface="Times New Roman" pitchFamily="18" charset="0"/>
              </a:rPr>
              <a:t>Posteriori sono poi il </a:t>
            </a:r>
            <a:r>
              <a:rPr lang="it-IT" altLang="it-IT" sz="2000" i="1">
                <a:solidFill>
                  <a:schemeClr val="tx1"/>
                </a:solidFill>
                <a:effectLst>
                  <a:outerShdw blurRad="38100" dist="38100" dir="2700000" algn="tl">
                    <a:srgbClr val="000000"/>
                  </a:outerShdw>
                </a:effectLst>
                <a:cs typeface="Times New Roman" pitchFamily="18" charset="0"/>
              </a:rPr>
              <a:t>De coloribus et artibus Romanorum</a:t>
            </a:r>
            <a:r>
              <a:rPr lang="it-IT" altLang="it-IT" sz="2000">
                <a:solidFill>
                  <a:schemeClr val="tx1"/>
                </a:solidFill>
                <a:effectLst>
                  <a:outerShdw blurRad="38100" dist="38100" dir="2700000" algn="tl">
                    <a:srgbClr val="000000"/>
                  </a:outerShdw>
                </a:effectLst>
                <a:cs typeface="Times New Roman" pitchFamily="18" charset="0"/>
              </a:rPr>
              <a:t>, compendio risalente al XV secolo da diverse fonti e diverse epoche, il </a:t>
            </a:r>
            <a:r>
              <a:rPr lang="it-IT" altLang="it-IT" sz="2000" i="1">
                <a:solidFill>
                  <a:schemeClr val="tx1"/>
                </a:solidFill>
                <a:effectLst>
                  <a:outerShdw blurRad="38100" dist="38100" dir="2700000" algn="tl">
                    <a:srgbClr val="000000"/>
                  </a:outerShdw>
                </a:effectLst>
                <a:cs typeface="Times New Roman" pitchFamily="18" charset="0"/>
              </a:rPr>
              <a:t>Mappae Clavicula</a:t>
            </a:r>
            <a:r>
              <a:rPr lang="it-IT" altLang="it-IT" sz="2000">
                <a:solidFill>
                  <a:schemeClr val="tx1"/>
                </a:solidFill>
                <a:effectLst>
                  <a:outerShdw blurRad="38100" dist="38100" dir="2700000" algn="tl">
                    <a:srgbClr val="000000"/>
                  </a:outerShdw>
                </a:effectLst>
                <a:cs typeface="Times New Roman" pitchFamily="18" charset="0"/>
              </a:rPr>
              <a:t>, anch'esso composto a più mani, e il </a:t>
            </a:r>
            <a:r>
              <a:rPr lang="it-IT" altLang="it-IT" sz="2000" i="1">
                <a:solidFill>
                  <a:schemeClr val="tx1"/>
                </a:solidFill>
                <a:effectLst>
                  <a:outerShdw blurRad="38100" dist="38100" dir="2700000" algn="tl">
                    <a:srgbClr val="000000"/>
                  </a:outerShdw>
                </a:effectLst>
                <a:cs typeface="Times New Roman" pitchFamily="18" charset="0"/>
              </a:rPr>
              <a:t>Libro dei Colori, secreti del XV secolo</a:t>
            </a:r>
            <a:r>
              <a:rPr lang="it-IT" altLang="it-IT" sz="2000">
                <a:solidFill>
                  <a:schemeClr val="tx1"/>
                </a:solidFill>
                <a:effectLst>
                  <a:outerShdw blurRad="38100" dist="38100" dir="2700000" algn="tl">
                    <a:srgbClr val="000000"/>
                  </a:outerShdw>
                </a:effectLst>
                <a:cs typeface="Times New Roman" pitchFamily="18" charset="0"/>
              </a:rPr>
              <a:t> noto anche come </a:t>
            </a:r>
            <a:r>
              <a:rPr lang="it-IT" altLang="it-IT" sz="2000" i="1">
                <a:solidFill>
                  <a:schemeClr val="tx1"/>
                </a:solidFill>
                <a:effectLst>
                  <a:outerShdw blurRad="38100" dist="38100" dir="2700000" algn="tl">
                    <a:srgbClr val="000000"/>
                  </a:outerShdw>
                </a:effectLst>
                <a:cs typeface="Times New Roman" pitchFamily="18" charset="0"/>
              </a:rPr>
              <a:t>Manoscritto Bolognese</a:t>
            </a:r>
          </a:p>
        </p:txBody>
      </p:sp>
      <p:pic>
        <p:nvPicPr>
          <p:cNvPr id="578568" name="Picture 8" descr="Manoscritto di Luc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887538"/>
            <a:ext cx="3054350" cy="427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r>
              <a:rPr lang="it-IT" altLang="it-IT"/>
              <a:t>L’impero bizantino</a:t>
            </a:r>
          </a:p>
        </p:txBody>
      </p:sp>
      <p:sp>
        <p:nvSpPr>
          <p:cNvPr id="509955" name="Text Box 3"/>
          <p:cNvSpPr txBox="1">
            <a:spLocks noChangeArrowheads="1"/>
          </p:cNvSpPr>
          <p:nvPr/>
        </p:nvSpPr>
        <p:spPr bwMode="auto">
          <a:xfrm>
            <a:off x="557213" y="1196975"/>
            <a:ext cx="8032750" cy="15589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Nel panorama grigio dell’Alto Medioevo, l'unica eccezione è costituita dall'Impero Bizantino, fondato nel 395 d.C. come Impero Romano d'Oriente e unica parte dell'Impero originario a sopravvivere alle invasioni barbariche, fino al 1453 d.C. quando la caduta di Costantinopoli da parte dei turchi ottomani ne segna la fine. </a:t>
            </a:r>
            <a:r>
              <a:rPr lang="it-IT" altLang="it-IT" sz="1600">
                <a:solidFill>
                  <a:schemeClr val="tx1"/>
                </a:solidFill>
                <a:effectLst>
                  <a:outerShdw blurRad="38100" dist="38100" dir="2700000" algn="tl">
                    <a:srgbClr val="000000"/>
                  </a:outerShdw>
                </a:effectLst>
              </a:rPr>
              <a:t>I Bizantini si consideravano Romani, la continuazione legittima dell'Impero Romano, anche se gran parte del loro linguaggio e della loro cultura era greca</a:t>
            </a:r>
          </a:p>
        </p:txBody>
      </p:sp>
      <p:pic>
        <p:nvPicPr>
          <p:cNvPr id="509960" name="Picture 8" descr="bisan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188" y="3187700"/>
            <a:ext cx="5637212" cy="2973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it-IT" altLang="it-IT"/>
              <a:t>L’arte bizantina</a:t>
            </a:r>
          </a:p>
        </p:txBody>
      </p:sp>
      <p:sp>
        <p:nvSpPr>
          <p:cNvPr id="519171" name="Text Box 3"/>
          <p:cNvSpPr txBox="1">
            <a:spLocks noChangeArrowheads="1"/>
          </p:cNvSpPr>
          <p:nvPr/>
        </p:nvSpPr>
        <p:spPr bwMode="auto">
          <a:xfrm>
            <a:off x="557213" y="1020763"/>
            <a:ext cx="8032750" cy="20478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Dal punto di vista artistico, gli autori Bizantini si possono considerare i migliori fino all'avvento di Giotto. Le tecniche del mosaico, dell'affresco e delle pitture a cera e a tempera </a:t>
            </a:r>
            <a:r>
              <a:rPr lang="it-IT" altLang="it-IT" sz="1600">
                <a:solidFill>
                  <a:schemeClr val="tx1"/>
                </a:solidFill>
                <a:effectLst>
                  <a:outerShdw blurRad="38100" dist="38100" dir="2700000" algn="tl">
                    <a:srgbClr val="000000"/>
                  </a:outerShdw>
                </a:effectLst>
              </a:rPr>
              <a:t>erano padroneggiate con maestria</a:t>
            </a:r>
          </a:p>
          <a:p>
            <a:pPr algn="just">
              <a:spcBef>
                <a:spcPct val="50000"/>
              </a:spcBef>
            </a:pPr>
            <a:r>
              <a:rPr lang="it-IT" altLang="it-IT" sz="1600">
                <a:solidFill>
                  <a:schemeClr val="tx1"/>
                </a:solidFill>
                <a:effectLst>
                  <a:outerShdw blurRad="38100" dist="38100" dir="2700000" algn="tl">
                    <a:srgbClr val="000000"/>
                  </a:outerShdw>
                </a:effectLst>
              </a:rPr>
              <a:t>La loro arte si sviluppò in virtù dell'incontro di tre tradizioni: ellenistica, romana e orientale (Persia, Siria e Armenia). A sua volta, influenzerà in maniera notevole l’arte dell’Europa orientale e russa in particolare</a:t>
            </a:r>
          </a:p>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Le opere dell’arte bizantina più note sono certamente le </a:t>
            </a:r>
            <a:r>
              <a:rPr lang="it-IT" altLang="it-IT" sz="1600" i="1">
                <a:solidFill>
                  <a:schemeClr val="tx1"/>
                </a:solidFill>
                <a:effectLst>
                  <a:outerShdw blurRad="38100" dist="38100" dir="2700000" algn="tl">
                    <a:srgbClr val="000000"/>
                  </a:outerShdw>
                </a:effectLst>
                <a:cs typeface="Times New Roman" pitchFamily="18" charset="0"/>
              </a:rPr>
              <a:t>icone</a:t>
            </a:r>
            <a:r>
              <a:rPr lang="it-IT" altLang="it-IT" sz="1600">
                <a:solidFill>
                  <a:schemeClr val="tx1"/>
                </a:solidFill>
                <a:effectLst>
                  <a:outerShdw blurRad="38100" dist="38100" dir="2700000" algn="tl">
                    <a:srgbClr val="000000"/>
                  </a:outerShdw>
                </a:effectLst>
                <a:cs typeface="Times New Roman" pitchFamily="18" charset="0"/>
              </a:rPr>
              <a:t> e i </a:t>
            </a:r>
            <a:r>
              <a:rPr lang="it-IT" altLang="it-IT" sz="1600" i="1">
                <a:solidFill>
                  <a:schemeClr val="tx1"/>
                </a:solidFill>
                <a:effectLst>
                  <a:outerShdw blurRad="38100" dist="38100" dir="2700000" algn="tl">
                    <a:srgbClr val="000000"/>
                  </a:outerShdw>
                </a:effectLst>
                <a:cs typeface="Times New Roman" pitchFamily="18" charset="0"/>
              </a:rPr>
              <a:t>mosaici</a:t>
            </a:r>
          </a:p>
        </p:txBody>
      </p:sp>
      <p:pic>
        <p:nvPicPr>
          <p:cNvPr id="519174" name="Picture 6" descr="Mosaici di San Vitale, Rave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3429000"/>
            <a:ext cx="4211638"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175" name="Picture 7" descr="i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429000"/>
            <a:ext cx="2079625" cy="286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r>
              <a:rPr lang="it-IT" altLang="it-IT"/>
              <a:t>I mosaici e gli smalti</a:t>
            </a:r>
          </a:p>
        </p:txBody>
      </p:sp>
      <p:sp>
        <p:nvSpPr>
          <p:cNvPr id="512003" name="Text Box 3"/>
          <p:cNvSpPr txBox="1">
            <a:spLocks noChangeArrowheads="1"/>
          </p:cNvSpPr>
          <p:nvPr/>
        </p:nvSpPr>
        <p:spPr bwMode="auto">
          <a:xfrm>
            <a:off x="557213" y="1071563"/>
            <a:ext cx="8032750" cy="265906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I mosaici medioevali erano costituiti da piccoli cubetti in vetro o </a:t>
            </a:r>
            <a:r>
              <a:rPr lang="it-IT" altLang="it-IT" sz="1600" i="1">
                <a:solidFill>
                  <a:schemeClr val="tx1"/>
                </a:solidFill>
                <a:effectLst>
                  <a:outerShdw blurRad="38100" dist="38100" dir="2700000" algn="tl">
                    <a:srgbClr val="000000"/>
                  </a:outerShdw>
                </a:effectLst>
                <a:cs typeface="Times New Roman" pitchFamily="18" charset="0"/>
              </a:rPr>
              <a:t>tessere</a:t>
            </a:r>
            <a:r>
              <a:rPr lang="it-IT" altLang="it-IT" sz="1600">
                <a:solidFill>
                  <a:schemeClr val="tx1"/>
                </a:solidFill>
                <a:effectLst>
                  <a:outerShdw blurRad="38100" dist="38100" dir="2700000" algn="tl">
                    <a:srgbClr val="000000"/>
                  </a:outerShdw>
                </a:effectLst>
                <a:cs typeface="Times New Roman" pitchFamily="18" charset="0"/>
              </a:rPr>
              <a:t> inseriti in una specie di cemento. I colori erano ottenuti seguendo la tecnologia di lavorazione del vetro, cioè addizionando al bagno di fusione sali metallici, generalmente di metalli di transizione (es. Co</a:t>
            </a:r>
            <a:r>
              <a:rPr lang="it-IT" altLang="it-IT" sz="1600" baseline="30000">
                <a:solidFill>
                  <a:schemeClr val="tx1"/>
                </a:solidFill>
                <a:effectLst>
                  <a:outerShdw blurRad="38100" dist="38100" dir="2700000" algn="tl">
                    <a:srgbClr val="000000"/>
                  </a:outerShdw>
                </a:effectLst>
                <a:cs typeface="Times New Roman" pitchFamily="18" charset="0"/>
              </a:rPr>
              <a:t>2+</a:t>
            </a:r>
            <a:r>
              <a:rPr lang="it-IT" altLang="it-IT" sz="1600">
                <a:solidFill>
                  <a:schemeClr val="tx1"/>
                </a:solidFill>
                <a:effectLst>
                  <a:outerShdw blurRad="38100" dist="38100" dir="2700000" algn="tl">
                    <a:srgbClr val="000000"/>
                  </a:outerShdw>
                </a:effectLst>
                <a:cs typeface="Times New Roman" pitchFamily="18" charset="0"/>
              </a:rPr>
              <a:t> </a:t>
            </a:r>
            <a:r>
              <a:rPr lang="it-IT" altLang="it-IT" sz="1600">
                <a:solidFill>
                  <a:schemeClr val="tx1"/>
                </a:solidFill>
                <a:effectLst>
                  <a:outerShdw blurRad="38100" dist="38100" dir="2700000" algn="tl">
                    <a:srgbClr val="000000"/>
                  </a:outerShdw>
                </a:effectLst>
                <a:cs typeface="Times New Roman" pitchFamily="18" charset="0"/>
                <a:sym typeface="Symbol" pitchFamily="18" charset="2"/>
              </a:rPr>
              <a:t> blu, Cu</a:t>
            </a:r>
            <a:r>
              <a:rPr lang="it-IT" altLang="it-IT" sz="1600" baseline="30000">
                <a:solidFill>
                  <a:schemeClr val="tx1"/>
                </a:solidFill>
                <a:effectLst>
                  <a:outerShdw blurRad="38100" dist="38100" dir="2700000" algn="tl">
                    <a:srgbClr val="000000"/>
                  </a:outerShdw>
                </a:effectLst>
                <a:cs typeface="Times New Roman" pitchFamily="18" charset="0"/>
              </a:rPr>
              <a:t>+</a:t>
            </a:r>
            <a:r>
              <a:rPr lang="it-IT" altLang="it-IT" sz="1600">
                <a:solidFill>
                  <a:schemeClr val="tx1"/>
                </a:solidFill>
                <a:effectLst>
                  <a:outerShdw blurRad="38100" dist="38100" dir="2700000" algn="tl">
                    <a:srgbClr val="000000"/>
                  </a:outerShdw>
                </a:effectLst>
                <a:cs typeface="Times New Roman" pitchFamily="18" charset="0"/>
              </a:rPr>
              <a:t> </a:t>
            </a:r>
            <a:r>
              <a:rPr lang="it-IT" altLang="it-IT" sz="1600">
                <a:solidFill>
                  <a:schemeClr val="tx1"/>
                </a:solidFill>
                <a:effectLst>
                  <a:outerShdw blurRad="38100" dist="38100" dir="2700000" algn="tl">
                    <a:srgbClr val="000000"/>
                  </a:outerShdw>
                </a:effectLst>
                <a:cs typeface="Times New Roman" pitchFamily="18" charset="0"/>
                <a:sym typeface="Symbol" pitchFamily="18" charset="2"/>
              </a:rPr>
              <a:t> rosso, Cu</a:t>
            </a:r>
            <a:r>
              <a:rPr lang="it-IT" altLang="it-IT" sz="1600" baseline="30000">
                <a:solidFill>
                  <a:schemeClr val="tx1"/>
                </a:solidFill>
                <a:effectLst>
                  <a:outerShdw blurRad="38100" dist="38100" dir="2700000" algn="tl">
                    <a:srgbClr val="000000"/>
                  </a:outerShdw>
                </a:effectLst>
                <a:cs typeface="Times New Roman" pitchFamily="18" charset="0"/>
              </a:rPr>
              <a:t>2+</a:t>
            </a:r>
            <a:r>
              <a:rPr lang="it-IT" altLang="it-IT" sz="1600">
                <a:solidFill>
                  <a:schemeClr val="tx1"/>
                </a:solidFill>
                <a:effectLst>
                  <a:outerShdw blurRad="38100" dist="38100" dir="2700000" algn="tl">
                    <a:srgbClr val="000000"/>
                  </a:outerShdw>
                </a:effectLst>
                <a:cs typeface="Times New Roman" pitchFamily="18" charset="0"/>
              </a:rPr>
              <a:t> </a:t>
            </a:r>
            <a:r>
              <a:rPr lang="it-IT" altLang="it-IT" sz="1600">
                <a:solidFill>
                  <a:schemeClr val="tx1"/>
                </a:solidFill>
                <a:effectLst>
                  <a:outerShdw blurRad="38100" dist="38100" dir="2700000" algn="tl">
                    <a:srgbClr val="000000"/>
                  </a:outerShdw>
                </a:effectLst>
                <a:cs typeface="Times New Roman" pitchFamily="18" charset="0"/>
                <a:sym typeface="Symbol" pitchFamily="18" charset="2"/>
              </a:rPr>
              <a:t> verde</a:t>
            </a:r>
            <a:r>
              <a:rPr lang="it-IT" altLang="it-IT" sz="1600">
                <a:solidFill>
                  <a:schemeClr val="tx1"/>
                </a:solidFill>
                <a:effectLst>
                  <a:outerShdw blurRad="38100" dist="38100" dir="2700000" algn="tl">
                    <a:srgbClr val="000000"/>
                  </a:outerShdw>
                </a:effectLst>
                <a:cs typeface="Times New Roman" pitchFamily="18" charset="0"/>
              </a:rPr>
              <a:t>), quindi le stesse sostanze impiegate come pigmenti nella pittura</a:t>
            </a:r>
          </a:p>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Lo stile bizantino dei mosaici si caratterizza per la presenza di figure rigide, piatte, quasi sempre ritratte di fronte e con una tipica fissità dello sguardo da cui non traspare nessun sentimento particolare; le figure sembrano astratte, lontane. Inoltre c’è assenza di rilievo, di chiaroscuro e di prospettiva, dovuta in parte al</a:t>
            </a:r>
            <a:br>
              <a:rPr lang="it-IT" altLang="it-IT" sz="1600">
                <a:solidFill>
                  <a:schemeClr val="tx1"/>
                </a:solidFill>
                <a:effectLst>
                  <a:outerShdw blurRad="38100" dist="38100" dir="2700000" algn="tl">
                    <a:srgbClr val="000000"/>
                  </a:outerShdw>
                </a:effectLst>
                <a:cs typeface="Times New Roman" pitchFamily="18" charset="0"/>
              </a:rPr>
            </a:br>
            <a:endParaRPr lang="en-US" altLang="it-IT" sz="1600">
              <a:solidFill>
                <a:schemeClr val="tx1"/>
              </a:solidFill>
              <a:effectLst>
                <a:outerShdw blurRad="38100" dist="38100" dir="2700000" algn="tl">
                  <a:srgbClr val="000000"/>
                </a:outerShdw>
              </a:effectLst>
              <a:cs typeface="Times New Roman" pitchFamily="18" charset="0"/>
            </a:endParaRPr>
          </a:p>
        </p:txBody>
      </p:sp>
      <p:pic>
        <p:nvPicPr>
          <p:cNvPr id="512009" name="Picture 9" descr="Mosaico Rave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3789363"/>
            <a:ext cx="27654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13" name="Text Box 13"/>
          <p:cNvSpPr txBox="1">
            <a:spLocks noChangeArrowheads="1"/>
          </p:cNvSpPr>
          <p:nvPr/>
        </p:nvSpPr>
        <p:spPr bwMode="auto">
          <a:xfrm>
            <a:off x="3708400" y="3394075"/>
            <a:ext cx="1908175" cy="265906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fondo di oro che crea un’atmosfera irreale</a:t>
            </a:r>
          </a:p>
          <a:p>
            <a:pPr algn="just">
              <a:spcBef>
                <a:spcPct val="50000"/>
              </a:spcBef>
            </a:pPr>
            <a:r>
              <a:rPr lang="it-IT" altLang="it-IT" sz="1600">
                <a:solidFill>
                  <a:schemeClr val="tx1"/>
                </a:solidFill>
                <a:effectLst>
                  <a:outerShdw blurRad="38100" dist="38100" dir="2700000" algn="tl">
                    <a:srgbClr val="000000"/>
                  </a:outerShdw>
                </a:effectLst>
                <a:cs typeface="Times New Roman" pitchFamily="18" charset="0"/>
              </a:rPr>
              <a:t>In maniera simile si preparavano le materie prime per gli </a:t>
            </a:r>
            <a:r>
              <a:rPr lang="it-IT" altLang="it-IT" sz="1600" i="1">
                <a:solidFill>
                  <a:schemeClr val="tx1"/>
                </a:solidFill>
                <a:effectLst>
                  <a:outerShdw blurRad="38100" dist="38100" dir="2700000" algn="tl">
                    <a:srgbClr val="000000"/>
                  </a:outerShdw>
                </a:effectLst>
                <a:cs typeface="Times New Roman" pitchFamily="18" charset="0"/>
              </a:rPr>
              <a:t>smalti vetrosi</a:t>
            </a:r>
            <a:r>
              <a:rPr lang="it-IT" altLang="it-IT" sz="1600">
                <a:solidFill>
                  <a:schemeClr val="tx1"/>
                </a:solidFill>
                <a:effectLst>
                  <a:outerShdw blurRad="38100" dist="38100" dir="2700000" algn="tl">
                    <a:srgbClr val="000000"/>
                  </a:outerShdw>
                </a:effectLst>
                <a:cs typeface="Times New Roman" pitchFamily="18" charset="0"/>
              </a:rPr>
              <a:t>, lavorate però con una tecnica del tutto differente</a:t>
            </a:r>
            <a:endParaRPr lang="en-US" altLang="it-IT" sz="1600">
              <a:solidFill>
                <a:schemeClr val="tx1"/>
              </a:solidFill>
              <a:effectLst>
                <a:outerShdw blurRad="38100" dist="38100" dir="2700000" algn="tl">
                  <a:srgbClr val="000000"/>
                </a:outerShdw>
              </a:effectLst>
              <a:cs typeface="Times New Roman" pitchFamily="18" charset="0"/>
            </a:endParaRPr>
          </a:p>
        </p:txBody>
      </p:sp>
      <p:pic>
        <p:nvPicPr>
          <p:cNvPr id="512014" name="Picture 14" descr="potipha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675" y="3792538"/>
            <a:ext cx="2551113"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it-IT" altLang="it-IT"/>
              <a:t>L’icona bizantina</a:t>
            </a:r>
          </a:p>
        </p:txBody>
      </p:sp>
      <p:sp>
        <p:nvSpPr>
          <p:cNvPr id="513027" name="Text Box 3"/>
          <p:cNvSpPr txBox="1">
            <a:spLocks noChangeArrowheads="1"/>
          </p:cNvSpPr>
          <p:nvPr/>
        </p:nvSpPr>
        <p:spPr bwMode="auto">
          <a:xfrm>
            <a:off x="557213" y="1071563"/>
            <a:ext cx="8032750" cy="297656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rgbClr val="FFFF00"/>
                </a:solidFill>
                <a:effectLst>
                  <a:outerShdw blurRad="38100" dist="38100" dir="2700000" algn="tl">
                    <a:srgbClr val="000000"/>
                  </a:outerShdw>
                </a:effectLst>
              </a:rPr>
              <a:t>Le icone sono immagini della Madonna, di Cristo o di Santi dipinte a mezzo busto su tavole di legno con la tecnica antica della tempera all'uovo</a:t>
            </a:r>
          </a:p>
          <a:p>
            <a:pPr algn="just">
              <a:spcBef>
                <a:spcPct val="50000"/>
              </a:spcBef>
            </a:pPr>
            <a:r>
              <a:rPr lang="it-IT" altLang="it-IT" sz="1800">
                <a:solidFill>
                  <a:srgbClr val="FFFF00"/>
                </a:solidFill>
                <a:effectLst>
                  <a:outerShdw blurRad="38100" dist="38100" dir="2700000" algn="tl">
                    <a:srgbClr val="000000"/>
                  </a:outerShdw>
                </a:effectLst>
              </a:rPr>
              <a:t>Per tradizione antica l'icona si dipingeva su legno ben stagionato. Dopo una lunga e paziente preparazione della tavola, sulla quale veniva incollata una tela ricoperta da più strati di gesso e scartavetrata per renderla liscia e setosa al tatto, si disegnava l'immagine. Si incidevano poi i contorni del disegno con una punta di metallo e si stendeva uno strato di pigmento rosso, il cosiddetto </a:t>
            </a:r>
            <a:r>
              <a:rPr lang="it-IT" altLang="it-IT" sz="1800" i="1">
                <a:solidFill>
                  <a:srgbClr val="FFFF00"/>
                </a:solidFill>
                <a:effectLst>
                  <a:outerShdw blurRad="38100" dist="38100" dir="2700000" algn="tl">
                    <a:srgbClr val="000000"/>
                  </a:outerShdw>
                </a:effectLst>
              </a:rPr>
              <a:t>bolo</a:t>
            </a:r>
            <a:r>
              <a:rPr lang="it-IT" altLang="it-IT" sz="1800">
                <a:solidFill>
                  <a:srgbClr val="FFFF00"/>
                </a:solidFill>
                <a:effectLst>
                  <a:outerShdw blurRad="38100" dist="38100" dir="2700000" algn="tl">
                    <a:srgbClr val="000000"/>
                  </a:outerShdw>
                </a:effectLst>
              </a:rPr>
              <a:t>, a base di ocra rossa, sulla quale veniva applicata la foglia d'oro o altri strati di base. Finalmente era possibile</a:t>
            </a:r>
            <a:br>
              <a:rPr lang="it-IT" altLang="it-IT" sz="1800">
                <a:solidFill>
                  <a:srgbClr val="FFFF00"/>
                </a:solidFill>
                <a:effectLst>
                  <a:outerShdw blurRad="38100" dist="38100" dir="2700000" algn="tl">
                    <a:srgbClr val="000000"/>
                  </a:outerShdw>
                </a:effectLst>
              </a:rPr>
            </a:br>
            <a:endParaRPr lang="en-US" altLang="it-IT" sz="1800">
              <a:solidFill>
                <a:srgbClr val="FFFF00"/>
              </a:solidFill>
              <a:effectLst>
                <a:outerShdw blurRad="38100" dist="38100" dir="2700000" algn="tl">
                  <a:srgbClr val="000000"/>
                </a:outerShdw>
              </a:effectLst>
            </a:endParaRPr>
          </a:p>
        </p:txBody>
      </p:sp>
      <p:sp>
        <p:nvSpPr>
          <p:cNvPr id="513031" name="Text Box 7"/>
          <p:cNvSpPr txBox="1">
            <a:spLocks noChangeArrowheads="1"/>
          </p:cNvSpPr>
          <p:nvPr/>
        </p:nvSpPr>
        <p:spPr bwMode="auto">
          <a:xfrm>
            <a:off x="4859338" y="3681413"/>
            <a:ext cx="3730625" cy="270192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rgbClr val="FFFF00"/>
                </a:solidFill>
                <a:effectLst>
                  <a:outerShdw blurRad="38100" dist="38100" dir="2700000" algn="tl">
                    <a:srgbClr val="000000"/>
                  </a:outerShdw>
                </a:effectLst>
              </a:rPr>
              <a:t>applicare i colori, spesso in due o più strati. Infine, veniva stesa una speciale vernice trasparente per proteggere il dipinto. Il retro della tavola recava le informazioni relative all'icona</a:t>
            </a:r>
          </a:p>
          <a:p>
            <a:pPr algn="just">
              <a:spcBef>
                <a:spcPct val="50000"/>
              </a:spcBef>
            </a:pPr>
            <a:r>
              <a:rPr lang="it-IT" altLang="it-IT" sz="1800">
                <a:solidFill>
                  <a:srgbClr val="FFFF00"/>
                </a:solidFill>
                <a:effectLst>
                  <a:outerShdw blurRad="38100" dist="38100" dir="2700000" algn="tl">
                    <a:srgbClr val="000000"/>
                  </a:outerShdw>
                </a:effectLst>
              </a:rPr>
              <a:t>Le icone ben dipinte si consideravano realizzate non dall'iconografo, ma da Dio</a:t>
            </a:r>
            <a:endParaRPr lang="en-US" altLang="it-IT" sz="1800">
              <a:solidFill>
                <a:srgbClr val="FFFF00"/>
              </a:solidFill>
              <a:effectLst>
                <a:outerShdw blurRad="38100" dist="38100" dir="2700000" algn="tl">
                  <a:srgbClr val="000000"/>
                </a:outerShdw>
              </a:effectLst>
            </a:endParaRPr>
          </a:p>
        </p:txBody>
      </p:sp>
      <p:pic>
        <p:nvPicPr>
          <p:cNvPr id="513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076700"/>
            <a:ext cx="39243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Mimmone">
  <a:themeElements>
    <a:clrScheme name="1_Mimmone 4">
      <a:dk1>
        <a:srgbClr val="000000"/>
      </a:dk1>
      <a:lt1>
        <a:srgbClr val="FFFF00"/>
      </a:lt1>
      <a:dk2>
        <a:srgbClr val="3333FF"/>
      </a:dk2>
      <a:lt2>
        <a:srgbClr val="00FFFF"/>
      </a:lt2>
      <a:accent1>
        <a:srgbClr val="00CCCC"/>
      </a:accent1>
      <a:accent2>
        <a:srgbClr val="6666FF"/>
      </a:accent2>
      <a:accent3>
        <a:srgbClr val="ADADFF"/>
      </a:accent3>
      <a:accent4>
        <a:srgbClr val="DADA00"/>
      </a:accent4>
      <a:accent5>
        <a:srgbClr val="AAE2E2"/>
      </a:accent5>
      <a:accent6>
        <a:srgbClr val="5C5CE7"/>
      </a:accent6>
      <a:hlink>
        <a:srgbClr val="669900"/>
      </a:hlink>
      <a:folHlink>
        <a:srgbClr val="003300"/>
      </a:folHlink>
    </a:clrScheme>
    <a:fontScheme name="1_Mimmon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it-IT" sz="4400" b="0" i="0" u="none" strike="noStrike" cap="none" normalizeH="0" baseline="0" smtClean="0">
            <a:ln>
              <a:noFill/>
            </a:ln>
            <a:solidFill>
              <a:schemeClr val="bg2"/>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it-IT" sz="4400" b="0" i="0" u="none" strike="noStrike" cap="none" normalizeH="0" baseline="0" smtClean="0">
            <a:ln>
              <a:noFill/>
            </a:ln>
            <a:solidFill>
              <a:schemeClr val="bg2"/>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1_Mimmon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_Mimmon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_Mimmon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Mimmone 4">
        <a:dk1>
          <a:srgbClr val="000000"/>
        </a:dk1>
        <a:lt1>
          <a:srgbClr val="FFFF00"/>
        </a:lt1>
        <a:dk2>
          <a:srgbClr val="3333FF"/>
        </a:dk2>
        <a:lt2>
          <a:srgbClr val="00FFFF"/>
        </a:lt2>
        <a:accent1>
          <a:srgbClr val="00CCCC"/>
        </a:accent1>
        <a:accent2>
          <a:srgbClr val="6666FF"/>
        </a:accent2>
        <a:accent3>
          <a:srgbClr val="ADADFF"/>
        </a:accent3>
        <a:accent4>
          <a:srgbClr val="DADA00"/>
        </a:accent4>
        <a:accent5>
          <a:srgbClr val="AAE2E2"/>
        </a:accent5>
        <a:accent6>
          <a:srgbClr val="5C5CE7"/>
        </a:accent6>
        <a:hlink>
          <a:srgbClr val="669900"/>
        </a:hlink>
        <a:folHlink>
          <a:srgbClr val="00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12951</TotalTime>
  <Words>5470</Words>
  <Application>Microsoft Office PowerPoint</Application>
  <PresentationFormat>Presentazione su schermo (4:3)</PresentationFormat>
  <Paragraphs>160</Paragraphs>
  <Slides>38</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38</vt:i4>
      </vt:variant>
    </vt:vector>
  </HeadingPairs>
  <TitlesOfParts>
    <vt:vector size="43" baseType="lpstr">
      <vt:lpstr>Times New Roman</vt:lpstr>
      <vt:lpstr>Comic Sans MS</vt:lpstr>
      <vt:lpstr>Symbol</vt:lpstr>
      <vt:lpstr>1_Mimmone</vt:lpstr>
      <vt:lpstr>ChemWindow Document</vt:lpstr>
      <vt:lpstr>I colori nella storia dell’Uomo</vt:lpstr>
      <vt:lpstr>L’era buia</vt:lpstr>
      <vt:lpstr>Gli alchimisti</vt:lpstr>
      <vt:lpstr>Le fonti bibliografiche</vt:lpstr>
      <vt:lpstr>Presentazione standard di PowerPoint</vt:lpstr>
      <vt:lpstr>L’impero bizantino</vt:lpstr>
      <vt:lpstr>L’arte bizantina</vt:lpstr>
      <vt:lpstr>I mosaici e gli smalti</vt:lpstr>
      <vt:lpstr>L’icona bizantina</vt:lpstr>
      <vt:lpstr>Pigmenti per le icone</vt:lpstr>
      <vt:lpstr>Altri pigmenti per le icone</vt:lpstr>
      <vt:lpstr>Presentazione standard di PowerPoint</vt:lpstr>
      <vt:lpstr>Coloranti bizantini</vt:lpstr>
      <vt:lpstr>I codici porpora</vt:lpstr>
      <vt:lpstr>Pigmenti medievali</vt:lpstr>
      <vt:lpstr>Presentazione standard di PowerPoint</vt:lpstr>
      <vt:lpstr>La cimatura</vt:lpstr>
      <vt:lpstr>Presentazione standard di PowerPoint</vt:lpstr>
      <vt:lpstr>I colori: giallo</vt:lpstr>
      <vt:lpstr>Presentazione standard di PowerPoint</vt:lpstr>
      <vt:lpstr>Presentazione standard di PowerPoint</vt:lpstr>
      <vt:lpstr>Presentazione standard di PowerPoint</vt:lpstr>
      <vt:lpstr>Presentazione standard di PowerPoint</vt:lpstr>
      <vt:lpstr>Presentazione standard di PowerPoint</vt:lpstr>
      <vt:lpstr>Lo zafferano</vt:lpstr>
      <vt:lpstr>Presentazione standard di PowerPoint</vt:lpstr>
      <vt:lpstr>Presentazione standard di PowerPoint</vt:lpstr>
      <vt:lpstr>Presentazione standard di PowerPoint</vt:lpstr>
      <vt:lpstr>I colori: rosso</vt:lpstr>
      <vt:lpstr>I colori: verde</vt:lpstr>
      <vt:lpstr>Presentazione standard di PowerPoint</vt:lpstr>
      <vt:lpstr>Coloranti dai licheni?</vt:lpstr>
      <vt:lpstr>Trattamenti di estrazione</vt:lpstr>
      <vt:lpstr>L’oricello</vt:lpstr>
      <vt:lpstr>Il litmus</vt:lpstr>
      <vt:lpstr>Usi del litmus</vt:lpstr>
      <vt:lpstr>Il tornasole</vt:lpstr>
      <vt:lpstr>Coloranti nordamericani</vt:lpstr>
    </vt:vector>
  </TitlesOfParts>
  <Company>Università del Piemonte Orientale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Lezioni di CA per SGBC</dc:title>
  <dc:creator>Mimmone</dc:creator>
  <cp:lastModifiedBy>Prof. Andrea Marchi</cp:lastModifiedBy>
  <cp:revision>583</cp:revision>
  <cp:lastPrinted>1999-09-09T12:49:50Z</cp:lastPrinted>
  <dcterms:created xsi:type="dcterms:W3CDTF">1999-09-02T16:34:18Z</dcterms:created>
  <dcterms:modified xsi:type="dcterms:W3CDTF">2014-03-19T14:59:49Z</dcterms:modified>
</cp:coreProperties>
</file>