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41"/>
  </p:notesMasterIdLst>
  <p:sldIdLst>
    <p:sldId id="256" r:id="rId2"/>
    <p:sldId id="291" r:id="rId3"/>
    <p:sldId id="290" r:id="rId4"/>
    <p:sldId id="292" r:id="rId5"/>
    <p:sldId id="293" r:id="rId6"/>
    <p:sldId id="261" r:id="rId7"/>
    <p:sldId id="294" r:id="rId8"/>
    <p:sldId id="259" r:id="rId9"/>
    <p:sldId id="260" r:id="rId10"/>
    <p:sldId id="262" r:id="rId11"/>
    <p:sldId id="263" r:id="rId12"/>
    <p:sldId id="289" r:id="rId13"/>
    <p:sldId id="265" r:id="rId14"/>
    <p:sldId id="264" r:id="rId15"/>
    <p:sldId id="266" r:id="rId16"/>
    <p:sldId id="268" r:id="rId17"/>
    <p:sldId id="267" r:id="rId18"/>
    <p:sldId id="269" r:id="rId19"/>
    <p:sldId id="270" r:id="rId20"/>
    <p:sldId id="277" r:id="rId21"/>
    <p:sldId id="271" r:id="rId22"/>
    <p:sldId id="278" r:id="rId23"/>
    <p:sldId id="257" r:id="rId24"/>
    <p:sldId id="258" r:id="rId25"/>
    <p:sldId id="274" r:id="rId26"/>
    <p:sldId id="279" r:id="rId27"/>
    <p:sldId id="275" r:id="rId28"/>
    <p:sldId id="276" r:id="rId29"/>
    <p:sldId id="272" r:id="rId30"/>
    <p:sldId id="273" r:id="rId31"/>
    <p:sldId id="280" r:id="rId32"/>
    <p:sldId id="281" r:id="rId33"/>
    <p:sldId id="282" r:id="rId34"/>
    <p:sldId id="283" r:id="rId35"/>
    <p:sldId id="284" r:id="rId36"/>
    <p:sldId id="286" r:id="rId37"/>
    <p:sldId id="287" r:id="rId38"/>
    <p:sldId id="285" r:id="rId39"/>
    <p:sldId id="288" r:id="rId40"/>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8" y="-1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08E057-26B4-44D6-8C85-1497D81AAF18}"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it-IT"/>
        </a:p>
      </dgm:t>
    </dgm:pt>
    <dgm:pt modelId="{9818027D-A7D6-4662-81B0-2AECD0218AB3}">
      <dgm:prSet custT="1"/>
      <dgm:spPr>
        <a:solidFill>
          <a:schemeClr val="bg2">
            <a:lumMod val="75000"/>
          </a:schemeClr>
        </a:solidFill>
        <a:ln>
          <a:solidFill>
            <a:srgbClr val="FFFF00"/>
          </a:solidFill>
        </a:ln>
      </dgm:spPr>
      <dgm:t>
        <a:bodyPr/>
        <a:lstStyle/>
        <a:p>
          <a:pPr rtl="0"/>
          <a:r>
            <a:rPr lang="it-IT" sz="2000" dirty="0" smtClean="0">
              <a:solidFill>
                <a:srgbClr val="FFFF00"/>
              </a:solidFill>
            </a:rPr>
            <a:t>In caso di licenziamento la lavoratrice può ottenere la pensione mentre il lavoratore no</a:t>
          </a:r>
          <a:endParaRPr lang="it-IT" sz="2000" dirty="0">
            <a:solidFill>
              <a:srgbClr val="FFFF00"/>
            </a:solidFill>
          </a:endParaRPr>
        </a:p>
      </dgm:t>
    </dgm:pt>
    <dgm:pt modelId="{8F2B37F5-2872-4D81-A81E-7ECE060C33E6}" type="parTrans" cxnId="{5323C911-A69E-4C71-9D35-6A3DFD3150FB}">
      <dgm:prSet/>
      <dgm:spPr/>
      <dgm:t>
        <a:bodyPr/>
        <a:lstStyle/>
        <a:p>
          <a:endParaRPr lang="it-IT"/>
        </a:p>
      </dgm:t>
    </dgm:pt>
    <dgm:pt modelId="{5CC14A09-C5A9-48CF-8C3E-A36B9D28487B}" type="sibTrans" cxnId="{5323C911-A69E-4C71-9D35-6A3DFD3150FB}">
      <dgm:prSet/>
      <dgm:spPr/>
      <dgm:t>
        <a:bodyPr/>
        <a:lstStyle/>
        <a:p>
          <a:endParaRPr lang="it-IT"/>
        </a:p>
      </dgm:t>
    </dgm:pt>
    <dgm:pt modelId="{443E7B43-4C23-4631-A448-E0A72F093CED}">
      <dgm:prSet/>
      <dgm:spPr>
        <a:solidFill>
          <a:schemeClr val="bg1">
            <a:lumMod val="85000"/>
            <a:lumOff val="15000"/>
          </a:schemeClr>
        </a:solidFill>
        <a:ln>
          <a:solidFill>
            <a:srgbClr val="FF0000"/>
          </a:solidFill>
        </a:ln>
      </dgm:spPr>
      <dgm:t>
        <a:bodyPr/>
        <a:lstStyle/>
        <a:p>
          <a:pPr rtl="0"/>
          <a:r>
            <a:rPr lang="it-IT" dirty="0" smtClean="0">
              <a:solidFill>
                <a:srgbClr val="FF0000"/>
              </a:solidFill>
            </a:rPr>
            <a:t>La lavoratrice può scegliere il coefficiente di trasformazione</a:t>
          </a:r>
          <a:endParaRPr lang="it-IT" dirty="0">
            <a:solidFill>
              <a:srgbClr val="FF0000"/>
            </a:solidFill>
          </a:endParaRPr>
        </a:p>
      </dgm:t>
    </dgm:pt>
    <dgm:pt modelId="{0529017B-7FB8-4C3E-9374-68B5B4DBEE8B}" type="sibTrans" cxnId="{A3A42811-C180-4FBB-A772-E59581E1316A}">
      <dgm:prSet/>
      <dgm:spPr/>
      <dgm:t>
        <a:bodyPr/>
        <a:lstStyle/>
        <a:p>
          <a:endParaRPr lang="it-IT"/>
        </a:p>
      </dgm:t>
    </dgm:pt>
    <dgm:pt modelId="{7B3296FB-E439-4DE6-902D-4F4EA22895A6}" type="parTrans" cxnId="{A3A42811-C180-4FBB-A772-E59581E1316A}">
      <dgm:prSet/>
      <dgm:spPr/>
      <dgm:t>
        <a:bodyPr/>
        <a:lstStyle/>
        <a:p>
          <a:endParaRPr lang="it-IT"/>
        </a:p>
      </dgm:t>
    </dgm:pt>
    <dgm:pt modelId="{264E99F0-7EF3-41E3-A2C4-BBDA8F2EE566}" type="pres">
      <dgm:prSet presAssocID="{2008E057-26B4-44D6-8C85-1497D81AAF18}" presName="composite" presStyleCnt="0">
        <dgm:presLayoutVars>
          <dgm:chMax val="5"/>
          <dgm:dir/>
          <dgm:animLvl val="ctr"/>
          <dgm:resizeHandles val="exact"/>
        </dgm:presLayoutVars>
      </dgm:prSet>
      <dgm:spPr/>
      <dgm:t>
        <a:bodyPr/>
        <a:lstStyle/>
        <a:p>
          <a:endParaRPr lang="it-IT"/>
        </a:p>
      </dgm:t>
    </dgm:pt>
    <dgm:pt modelId="{80273767-79D6-468E-BD3C-8DA408AFDEBE}" type="pres">
      <dgm:prSet presAssocID="{2008E057-26B4-44D6-8C85-1497D81AAF18}" presName="cycle" presStyleCnt="0"/>
      <dgm:spPr/>
    </dgm:pt>
    <dgm:pt modelId="{4D01AE21-FA34-45FB-924F-1A042B586E1A}" type="pres">
      <dgm:prSet presAssocID="{2008E057-26B4-44D6-8C85-1497D81AAF18}" presName="centerShape" presStyleCnt="0"/>
      <dgm:spPr/>
    </dgm:pt>
    <dgm:pt modelId="{C072B4C3-835C-4B01-926C-C2CB76ED3232}" type="pres">
      <dgm:prSet presAssocID="{2008E057-26B4-44D6-8C85-1497D81AAF18}" presName="connSite" presStyleLbl="node1" presStyleIdx="0" presStyleCnt="3"/>
      <dgm:spPr/>
    </dgm:pt>
    <dgm:pt modelId="{E4DE45C8-A298-4557-B047-80A585F76BA7}" type="pres">
      <dgm:prSet presAssocID="{2008E057-26B4-44D6-8C85-1497D81AAF18}" presName="visible" presStyleLbl="node1" presStyleIdx="0" presStyleCnt="3" custScaleX="59998" custScaleY="62573" custLinFactNeighborX="-78462" custLinFactNeighborY="-25457"/>
      <dgm:spPr>
        <a:blipFill rotWithShape="0">
          <a:blip xmlns:r="http://schemas.openxmlformats.org/officeDocument/2006/relationships" r:embed="rId1"/>
          <a:stretch>
            <a:fillRect/>
          </a:stretch>
        </a:blipFill>
      </dgm:spPr>
    </dgm:pt>
    <dgm:pt modelId="{86386BD0-90E2-4A81-9078-47B8908D361A}" type="pres">
      <dgm:prSet presAssocID="{8F2B37F5-2872-4D81-A81E-7ECE060C33E6}" presName="Name25" presStyleLbl="parChTrans1D1" presStyleIdx="0" presStyleCnt="2"/>
      <dgm:spPr/>
      <dgm:t>
        <a:bodyPr/>
        <a:lstStyle/>
        <a:p>
          <a:endParaRPr lang="it-IT"/>
        </a:p>
      </dgm:t>
    </dgm:pt>
    <dgm:pt modelId="{099750EB-4CE2-402C-90F2-C686A00BCB22}" type="pres">
      <dgm:prSet presAssocID="{9818027D-A7D6-4662-81B0-2AECD0218AB3}" presName="node" presStyleCnt="0"/>
      <dgm:spPr/>
    </dgm:pt>
    <dgm:pt modelId="{5AC443F8-30D7-4530-AFEC-9F430E0A763B}" type="pres">
      <dgm:prSet presAssocID="{9818027D-A7D6-4662-81B0-2AECD0218AB3}" presName="parentNode" presStyleLbl="node1" presStyleIdx="1" presStyleCnt="3" custScaleX="295707" custScaleY="265568" custLinFactX="167453" custLinFactNeighborX="200000" custLinFactNeighborY="47200">
        <dgm:presLayoutVars>
          <dgm:chMax val="1"/>
          <dgm:bulletEnabled val="1"/>
        </dgm:presLayoutVars>
      </dgm:prSet>
      <dgm:spPr/>
      <dgm:t>
        <a:bodyPr/>
        <a:lstStyle/>
        <a:p>
          <a:endParaRPr lang="it-IT"/>
        </a:p>
      </dgm:t>
    </dgm:pt>
    <dgm:pt modelId="{CCBA89D8-E801-4DFD-B766-81E2179E41FB}" type="pres">
      <dgm:prSet presAssocID="{9818027D-A7D6-4662-81B0-2AECD0218AB3}" presName="childNode" presStyleLbl="revTx" presStyleIdx="0" presStyleCnt="0">
        <dgm:presLayoutVars>
          <dgm:bulletEnabled val="1"/>
        </dgm:presLayoutVars>
      </dgm:prSet>
      <dgm:spPr/>
    </dgm:pt>
    <dgm:pt modelId="{0591FB25-1821-4A07-AE54-0BEFACBBF435}" type="pres">
      <dgm:prSet presAssocID="{7B3296FB-E439-4DE6-902D-4F4EA22895A6}" presName="Name25" presStyleLbl="parChTrans1D1" presStyleIdx="1" presStyleCnt="2"/>
      <dgm:spPr/>
      <dgm:t>
        <a:bodyPr/>
        <a:lstStyle/>
        <a:p>
          <a:endParaRPr lang="it-IT"/>
        </a:p>
      </dgm:t>
    </dgm:pt>
    <dgm:pt modelId="{1222056B-C64E-4597-AE39-CCF5A04D035E}" type="pres">
      <dgm:prSet presAssocID="{443E7B43-4C23-4631-A448-E0A72F093CED}" presName="node" presStyleCnt="0"/>
      <dgm:spPr/>
    </dgm:pt>
    <dgm:pt modelId="{788ED378-E05B-450E-A790-E29E601DE3D4}" type="pres">
      <dgm:prSet presAssocID="{443E7B43-4C23-4631-A448-E0A72F093CED}" presName="parentNode" presStyleLbl="node1" presStyleIdx="2" presStyleCnt="3" custScaleX="242271" custScaleY="215443" custLinFactNeighborX="14767" custLinFactNeighborY="-61627">
        <dgm:presLayoutVars>
          <dgm:chMax val="1"/>
          <dgm:bulletEnabled val="1"/>
        </dgm:presLayoutVars>
      </dgm:prSet>
      <dgm:spPr/>
      <dgm:t>
        <a:bodyPr/>
        <a:lstStyle/>
        <a:p>
          <a:endParaRPr lang="it-IT"/>
        </a:p>
      </dgm:t>
    </dgm:pt>
    <dgm:pt modelId="{E74D649A-2050-4B15-8DDA-BD8FC19A9142}" type="pres">
      <dgm:prSet presAssocID="{443E7B43-4C23-4631-A448-E0A72F093CED}" presName="childNode" presStyleLbl="revTx" presStyleIdx="0" presStyleCnt="0">
        <dgm:presLayoutVars>
          <dgm:bulletEnabled val="1"/>
        </dgm:presLayoutVars>
      </dgm:prSet>
      <dgm:spPr/>
    </dgm:pt>
  </dgm:ptLst>
  <dgm:cxnLst>
    <dgm:cxn modelId="{5323C911-A69E-4C71-9D35-6A3DFD3150FB}" srcId="{2008E057-26B4-44D6-8C85-1497D81AAF18}" destId="{9818027D-A7D6-4662-81B0-2AECD0218AB3}" srcOrd="0" destOrd="0" parTransId="{8F2B37F5-2872-4D81-A81E-7ECE060C33E6}" sibTransId="{5CC14A09-C5A9-48CF-8C3E-A36B9D28487B}"/>
    <dgm:cxn modelId="{058653FF-347F-488F-B79A-862308FDAF24}" type="presOf" srcId="{9818027D-A7D6-4662-81B0-2AECD0218AB3}" destId="{5AC443F8-30D7-4530-AFEC-9F430E0A763B}" srcOrd="0" destOrd="0" presId="urn:microsoft.com/office/officeart/2005/8/layout/radial2"/>
    <dgm:cxn modelId="{A3A42811-C180-4FBB-A772-E59581E1316A}" srcId="{2008E057-26B4-44D6-8C85-1497D81AAF18}" destId="{443E7B43-4C23-4631-A448-E0A72F093CED}" srcOrd="1" destOrd="0" parTransId="{7B3296FB-E439-4DE6-902D-4F4EA22895A6}" sibTransId="{0529017B-7FB8-4C3E-9374-68B5B4DBEE8B}"/>
    <dgm:cxn modelId="{1D33E6AD-4E52-4CF7-BD2A-6AB48D2F6EA3}" type="presOf" srcId="{443E7B43-4C23-4631-A448-E0A72F093CED}" destId="{788ED378-E05B-450E-A790-E29E601DE3D4}" srcOrd="0" destOrd="0" presId="urn:microsoft.com/office/officeart/2005/8/layout/radial2"/>
    <dgm:cxn modelId="{CFB30501-1CDC-4EC3-A184-6B8F9E132EE8}" type="presOf" srcId="{8F2B37F5-2872-4D81-A81E-7ECE060C33E6}" destId="{86386BD0-90E2-4A81-9078-47B8908D361A}" srcOrd="0" destOrd="0" presId="urn:microsoft.com/office/officeart/2005/8/layout/radial2"/>
    <dgm:cxn modelId="{717B2602-E3DD-445E-84D4-ADA763065996}" type="presOf" srcId="{7B3296FB-E439-4DE6-902D-4F4EA22895A6}" destId="{0591FB25-1821-4A07-AE54-0BEFACBBF435}" srcOrd="0" destOrd="0" presId="urn:microsoft.com/office/officeart/2005/8/layout/radial2"/>
    <dgm:cxn modelId="{9011DB55-FFC5-4B60-8015-07FFB5146233}" type="presOf" srcId="{2008E057-26B4-44D6-8C85-1497D81AAF18}" destId="{264E99F0-7EF3-41E3-A2C4-BBDA8F2EE566}" srcOrd="0" destOrd="0" presId="urn:microsoft.com/office/officeart/2005/8/layout/radial2"/>
    <dgm:cxn modelId="{A33B23AD-F8BA-4901-911F-D3E4CCB9B033}" type="presParOf" srcId="{264E99F0-7EF3-41E3-A2C4-BBDA8F2EE566}" destId="{80273767-79D6-468E-BD3C-8DA408AFDEBE}" srcOrd="0" destOrd="0" presId="urn:microsoft.com/office/officeart/2005/8/layout/radial2"/>
    <dgm:cxn modelId="{C0F515BB-5384-4CE4-AE77-F2F88ACCDB76}" type="presParOf" srcId="{80273767-79D6-468E-BD3C-8DA408AFDEBE}" destId="{4D01AE21-FA34-45FB-924F-1A042B586E1A}" srcOrd="0" destOrd="0" presId="urn:microsoft.com/office/officeart/2005/8/layout/radial2"/>
    <dgm:cxn modelId="{CDBFE7FA-9804-4D60-B23A-C1489A52BB62}" type="presParOf" srcId="{4D01AE21-FA34-45FB-924F-1A042B586E1A}" destId="{C072B4C3-835C-4B01-926C-C2CB76ED3232}" srcOrd="0" destOrd="0" presId="urn:microsoft.com/office/officeart/2005/8/layout/radial2"/>
    <dgm:cxn modelId="{07CB8E7F-725C-416A-9A51-604E926C2078}" type="presParOf" srcId="{4D01AE21-FA34-45FB-924F-1A042B586E1A}" destId="{E4DE45C8-A298-4557-B047-80A585F76BA7}" srcOrd="1" destOrd="0" presId="urn:microsoft.com/office/officeart/2005/8/layout/radial2"/>
    <dgm:cxn modelId="{31D6AF9D-7FCB-4AB3-8049-36EAA0F4200B}" type="presParOf" srcId="{80273767-79D6-468E-BD3C-8DA408AFDEBE}" destId="{86386BD0-90E2-4A81-9078-47B8908D361A}" srcOrd="1" destOrd="0" presId="urn:microsoft.com/office/officeart/2005/8/layout/radial2"/>
    <dgm:cxn modelId="{F22780B4-B25D-46FB-9068-C3FACE993DB8}" type="presParOf" srcId="{80273767-79D6-468E-BD3C-8DA408AFDEBE}" destId="{099750EB-4CE2-402C-90F2-C686A00BCB22}" srcOrd="2" destOrd="0" presId="urn:microsoft.com/office/officeart/2005/8/layout/radial2"/>
    <dgm:cxn modelId="{161413F7-4A28-4BC2-BFCF-D1F73DE55416}" type="presParOf" srcId="{099750EB-4CE2-402C-90F2-C686A00BCB22}" destId="{5AC443F8-30D7-4530-AFEC-9F430E0A763B}" srcOrd="0" destOrd="0" presId="urn:microsoft.com/office/officeart/2005/8/layout/radial2"/>
    <dgm:cxn modelId="{5F345504-2185-4D57-869B-EB8D73451788}" type="presParOf" srcId="{099750EB-4CE2-402C-90F2-C686A00BCB22}" destId="{CCBA89D8-E801-4DFD-B766-81E2179E41FB}" srcOrd="1" destOrd="0" presId="urn:microsoft.com/office/officeart/2005/8/layout/radial2"/>
    <dgm:cxn modelId="{328BBB03-6AFB-41C7-93DE-798BF2D7BE55}" type="presParOf" srcId="{80273767-79D6-468E-BD3C-8DA408AFDEBE}" destId="{0591FB25-1821-4A07-AE54-0BEFACBBF435}" srcOrd="3" destOrd="0" presId="urn:microsoft.com/office/officeart/2005/8/layout/radial2"/>
    <dgm:cxn modelId="{15E798ED-17A1-4C5F-91E6-6FFFCB42A37A}" type="presParOf" srcId="{80273767-79D6-468E-BD3C-8DA408AFDEBE}" destId="{1222056B-C64E-4597-AE39-CCF5A04D035E}" srcOrd="4" destOrd="0" presId="urn:microsoft.com/office/officeart/2005/8/layout/radial2"/>
    <dgm:cxn modelId="{2875573C-2E9B-49DB-9413-62B5D559A368}" type="presParOf" srcId="{1222056B-C64E-4597-AE39-CCF5A04D035E}" destId="{788ED378-E05B-450E-A790-E29E601DE3D4}" srcOrd="0" destOrd="0" presId="urn:microsoft.com/office/officeart/2005/8/layout/radial2"/>
    <dgm:cxn modelId="{0C590C6C-C5D7-4E6A-B50D-FE5F83D715E7}" type="presParOf" srcId="{1222056B-C64E-4597-AE39-CCF5A04D035E}" destId="{E74D649A-2050-4B15-8DDA-BD8FC19A9142}" srcOrd="1" destOrd="0" presId="urn:microsoft.com/office/officeart/2005/8/layout/radial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042F34-981F-45B7-BF2C-BB87A7C1625A}" type="doc">
      <dgm:prSet loTypeId="urn:microsoft.com/office/officeart/2005/8/layout/hList6" loCatId="list" qsTypeId="urn:microsoft.com/office/officeart/2005/8/quickstyle/simple1" qsCatId="simple" csTypeId="urn:microsoft.com/office/officeart/2005/8/colors/colorful1" csCatId="colorful" phldr="1"/>
      <dgm:spPr/>
      <dgm:t>
        <a:bodyPr/>
        <a:lstStyle/>
        <a:p>
          <a:endParaRPr lang="it-IT"/>
        </a:p>
      </dgm:t>
    </dgm:pt>
    <dgm:pt modelId="{349C9473-7683-4E91-B989-30E74B584105}">
      <dgm:prSet phldrT="[Testo]"/>
      <dgm:spPr/>
      <dgm:t>
        <a:bodyPr/>
        <a:lstStyle/>
        <a:p>
          <a:r>
            <a:rPr lang="it-IT" dirty="0" smtClean="0"/>
            <a:t>Montante contributivo</a:t>
          </a:r>
          <a:endParaRPr lang="it-IT" dirty="0"/>
        </a:p>
      </dgm:t>
    </dgm:pt>
    <dgm:pt modelId="{7F010C48-D24A-46C6-974B-6225BDF256D3}" type="parTrans" cxnId="{852A1C4F-0CC8-44B3-97CE-72D65B427167}">
      <dgm:prSet/>
      <dgm:spPr/>
      <dgm:t>
        <a:bodyPr/>
        <a:lstStyle/>
        <a:p>
          <a:endParaRPr lang="it-IT"/>
        </a:p>
      </dgm:t>
    </dgm:pt>
    <dgm:pt modelId="{8DEC8E28-9AE4-40E8-B342-5E9A162FCC04}" type="sibTrans" cxnId="{852A1C4F-0CC8-44B3-97CE-72D65B427167}">
      <dgm:prSet/>
      <dgm:spPr/>
      <dgm:t>
        <a:bodyPr/>
        <a:lstStyle/>
        <a:p>
          <a:endParaRPr lang="it-IT"/>
        </a:p>
      </dgm:t>
    </dgm:pt>
    <dgm:pt modelId="{BC432B8F-0D7F-4292-ACE3-B01E84B6436E}">
      <dgm:prSet phldrT="[Testo]"/>
      <dgm:spPr/>
      <dgm:t>
        <a:bodyPr/>
        <a:lstStyle/>
        <a:p>
          <a:r>
            <a:rPr lang="it-IT" dirty="0" smtClean="0"/>
            <a:t>(contributi versati in tutta la vita lavorativa)</a:t>
          </a:r>
          <a:endParaRPr lang="it-IT" dirty="0"/>
        </a:p>
      </dgm:t>
    </dgm:pt>
    <dgm:pt modelId="{6EEDE304-6683-4A51-976E-40867A5A3CC7}" type="parTrans" cxnId="{31FEE18C-6763-430F-9801-1E55B6222E0B}">
      <dgm:prSet/>
      <dgm:spPr/>
      <dgm:t>
        <a:bodyPr/>
        <a:lstStyle/>
        <a:p>
          <a:endParaRPr lang="it-IT"/>
        </a:p>
      </dgm:t>
    </dgm:pt>
    <dgm:pt modelId="{972120CF-828D-4FDA-B0CA-B5630F8C0E77}" type="sibTrans" cxnId="{31FEE18C-6763-430F-9801-1E55B6222E0B}">
      <dgm:prSet/>
      <dgm:spPr/>
      <dgm:t>
        <a:bodyPr/>
        <a:lstStyle/>
        <a:p>
          <a:endParaRPr lang="it-IT"/>
        </a:p>
      </dgm:t>
    </dgm:pt>
    <dgm:pt modelId="{F193E5EA-EB31-45F9-ABF6-E86C91A8AC07}">
      <dgm:prSet phldrT="[Testo]"/>
      <dgm:spPr/>
      <dgm:t>
        <a:bodyPr/>
        <a:lstStyle/>
        <a:p>
          <a:r>
            <a:rPr lang="it-IT" dirty="0" smtClean="0"/>
            <a:t>X	</a:t>
          </a:r>
          <a:endParaRPr lang="it-IT" dirty="0"/>
        </a:p>
      </dgm:t>
    </dgm:pt>
    <dgm:pt modelId="{6930669B-76E8-4ECF-8D4D-C38018A62075}" type="parTrans" cxnId="{4CBECEF2-DF58-4246-974B-41BEA21DB702}">
      <dgm:prSet/>
      <dgm:spPr/>
      <dgm:t>
        <a:bodyPr/>
        <a:lstStyle/>
        <a:p>
          <a:endParaRPr lang="it-IT"/>
        </a:p>
      </dgm:t>
    </dgm:pt>
    <dgm:pt modelId="{C435E282-6BDF-41F8-85C6-7674426A6ED1}" type="sibTrans" cxnId="{4CBECEF2-DF58-4246-974B-41BEA21DB702}">
      <dgm:prSet/>
      <dgm:spPr/>
      <dgm:t>
        <a:bodyPr/>
        <a:lstStyle/>
        <a:p>
          <a:endParaRPr lang="it-IT"/>
        </a:p>
      </dgm:t>
    </dgm:pt>
    <dgm:pt modelId="{9D07828A-9034-4945-8957-BC15D5AB081F}">
      <dgm:prSet phldrT="[Testo]"/>
      <dgm:spPr/>
      <dgm:t>
        <a:bodyPr/>
        <a:lstStyle/>
        <a:p>
          <a:r>
            <a:rPr lang="it-IT" dirty="0" smtClean="0"/>
            <a:t>Coefficiente di trasformazione</a:t>
          </a:r>
          <a:endParaRPr lang="it-IT" dirty="0"/>
        </a:p>
      </dgm:t>
    </dgm:pt>
    <dgm:pt modelId="{2EA5F23D-3787-4AD6-9706-DECD98CDB2FE}" type="parTrans" cxnId="{C0E17945-A5D9-412D-8A3A-E8A0AE51951A}">
      <dgm:prSet/>
      <dgm:spPr/>
      <dgm:t>
        <a:bodyPr/>
        <a:lstStyle/>
        <a:p>
          <a:endParaRPr lang="it-IT"/>
        </a:p>
      </dgm:t>
    </dgm:pt>
    <dgm:pt modelId="{1C87416E-1DA5-427D-BE7C-DE62E3A3441B}" type="sibTrans" cxnId="{C0E17945-A5D9-412D-8A3A-E8A0AE51951A}">
      <dgm:prSet/>
      <dgm:spPr/>
      <dgm:t>
        <a:bodyPr/>
        <a:lstStyle/>
        <a:p>
          <a:endParaRPr lang="it-IT"/>
        </a:p>
      </dgm:t>
    </dgm:pt>
    <dgm:pt modelId="{F23AB496-F521-43AB-B22E-C68C9BA2F894}">
      <dgm:prSet phldrT="[Testo]"/>
      <dgm:spPr/>
      <dgm:t>
        <a:bodyPr/>
        <a:lstStyle/>
        <a:p>
          <a:r>
            <a:rPr lang="it-IT" dirty="0" smtClean="0"/>
            <a:t>(modificato ogni 10 / 3 anni)</a:t>
          </a:r>
          <a:endParaRPr lang="it-IT" dirty="0"/>
        </a:p>
      </dgm:t>
    </dgm:pt>
    <dgm:pt modelId="{A6034E6A-0C73-4942-9FD4-4F4910958E05}" type="parTrans" cxnId="{F841F97D-AADA-4572-A030-A33FA8EF128B}">
      <dgm:prSet/>
      <dgm:spPr/>
      <dgm:t>
        <a:bodyPr/>
        <a:lstStyle/>
        <a:p>
          <a:endParaRPr lang="it-IT"/>
        </a:p>
      </dgm:t>
    </dgm:pt>
    <dgm:pt modelId="{BB901EB7-1962-48D6-9BED-6A4523ABD5D1}" type="sibTrans" cxnId="{F841F97D-AADA-4572-A030-A33FA8EF128B}">
      <dgm:prSet/>
      <dgm:spPr/>
      <dgm:t>
        <a:bodyPr/>
        <a:lstStyle/>
        <a:p>
          <a:endParaRPr lang="it-IT"/>
        </a:p>
      </dgm:t>
    </dgm:pt>
    <dgm:pt modelId="{A833E4C7-AA37-455A-9FC5-8BD425011CE8}" type="pres">
      <dgm:prSet presAssocID="{02042F34-981F-45B7-BF2C-BB87A7C1625A}" presName="Name0" presStyleCnt="0">
        <dgm:presLayoutVars>
          <dgm:dir/>
          <dgm:resizeHandles val="exact"/>
        </dgm:presLayoutVars>
      </dgm:prSet>
      <dgm:spPr/>
      <dgm:t>
        <a:bodyPr/>
        <a:lstStyle/>
        <a:p>
          <a:endParaRPr lang="it-IT"/>
        </a:p>
      </dgm:t>
    </dgm:pt>
    <dgm:pt modelId="{5739AAB6-598C-4214-93A9-F93EA42915DC}" type="pres">
      <dgm:prSet presAssocID="{349C9473-7683-4E91-B989-30E74B584105}" presName="node" presStyleLbl="node1" presStyleIdx="0" presStyleCnt="3">
        <dgm:presLayoutVars>
          <dgm:bulletEnabled val="1"/>
        </dgm:presLayoutVars>
      </dgm:prSet>
      <dgm:spPr/>
      <dgm:t>
        <a:bodyPr/>
        <a:lstStyle/>
        <a:p>
          <a:endParaRPr lang="it-IT"/>
        </a:p>
      </dgm:t>
    </dgm:pt>
    <dgm:pt modelId="{39894A0D-B450-4C65-81F9-FEF0F7B5E303}" type="pres">
      <dgm:prSet presAssocID="{8DEC8E28-9AE4-40E8-B342-5E9A162FCC04}" presName="sibTrans" presStyleCnt="0"/>
      <dgm:spPr/>
    </dgm:pt>
    <dgm:pt modelId="{ACBE254E-16F8-4294-AD65-E3D25DDA27B0}" type="pres">
      <dgm:prSet presAssocID="{F193E5EA-EB31-45F9-ABF6-E86C91A8AC07}" presName="node" presStyleLbl="node1" presStyleIdx="1" presStyleCnt="3" custLinFactNeighborX="10252" custLinFactNeighborY="-145">
        <dgm:presLayoutVars>
          <dgm:bulletEnabled val="1"/>
        </dgm:presLayoutVars>
      </dgm:prSet>
      <dgm:spPr/>
      <dgm:t>
        <a:bodyPr/>
        <a:lstStyle/>
        <a:p>
          <a:endParaRPr lang="it-IT"/>
        </a:p>
      </dgm:t>
    </dgm:pt>
    <dgm:pt modelId="{CA44276D-D966-409B-953B-0D345C21ABC8}" type="pres">
      <dgm:prSet presAssocID="{C435E282-6BDF-41F8-85C6-7674426A6ED1}" presName="sibTrans" presStyleCnt="0"/>
      <dgm:spPr/>
    </dgm:pt>
    <dgm:pt modelId="{39B8024F-B1B5-4982-A3C7-3BE402260B0B}" type="pres">
      <dgm:prSet presAssocID="{9D07828A-9034-4945-8957-BC15D5AB081F}" presName="node" presStyleLbl="node1" presStyleIdx="2" presStyleCnt="3">
        <dgm:presLayoutVars>
          <dgm:bulletEnabled val="1"/>
        </dgm:presLayoutVars>
      </dgm:prSet>
      <dgm:spPr/>
      <dgm:t>
        <a:bodyPr/>
        <a:lstStyle/>
        <a:p>
          <a:endParaRPr lang="it-IT"/>
        </a:p>
      </dgm:t>
    </dgm:pt>
  </dgm:ptLst>
  <dgm:cxnLst>
    <dgm:cxn modelId="{DEA68A97-A452-4F47-AD26-1BA025825E47}" type="presOf" srcId="{349C9473-7683-4E91-B989-30E74B584105}" destId="{5739AAB6-598C-4214-93A9-F93EA42915DC}" srcOrd="0" destOrd="0" presId="urn:microsoft.com/office/officeart/2005/8/layout/hList6"/>
    <dgm:cxn modelId="{C0E17945-A5D9-412D-8A3A-E8A0AE51951A}" srcId="{02042F34-981F-45B7-BF2C-BB87A7C1625A}" destId="{9D07828A-9034-4945-8957-BC15D5AB081F}" srcOrd="2" destOrd="0" parTransId="{2EA5F23D-3787-4AD6-9706-DECD98CDB2FE}" sibTransId="{1C87416E-1DA5-427D-BE7C-DE62E3A3441B}"/>
    <dgm:cxn modelId="{31FEE18C-6763-430F-9801-1E55B6222E0B}" srcId="{349C9473-7683-4E91-B989-30E74B584105}" destId="{BC432B8F-0D7F-4292-ACE3-B01E84B6436E}" srcOrd="0" destOrd="0" parTransId="{6EEDE304-6683-4A51-976E-40867A5A3CC7}" sibTransId="{972120CF-828D-4FDA-B0CA-B5630F8C0E77}"/>
    <dgm:cxn modelId="{42392A5E-D17B-4B6B-9816-D284510905BC}" type="presOf" srcId="{9D07828A-9034-4945-8957-BC15D5AB081F}" destId="{39B8024F-B1B5-4982-A3C7-3BE402260B0B}" srcOrd="0" destOrd="0" presId="urn:microsoft.com/office/officeart/2005/8/layout/hList6"/>
    <dgm:cxn modelId="{F841F97D-AADA-4572-A030-A33FA8EF128B}" srcId="{9D07828A-9034-4945-8957-BC15D5AB081F}" destId="{F23AB496-F521-43AB-B22E-C68C9BA2F894}" srcOrd="0" destOrd="0" parTransId="{A6034E6A-0C73-4942-9FD4-4F4910958E05}" sibTransId="{BB901EB7-1962-48D6-9BED-6A4523ABD5D1}"/>
    <dgm:cxn modelId="{EF441130-338F-48EA-A94B-50200E1ED248}" type="presOf" srcId="{BC432B8F-0D7F-4292-ACE3-B01E84B6436E}" destId="{5739AAB6-598C-4214-93A9-F93EA42915DC}" srcOrd="0" destOrd="1" presId="urn:microsoft.com/office/officeart/2005/8/layout/hList6"/>
    <dgm:cxn modelId="{852A1C4F-0CC8-44B3-97CE-72D65B427167}" srcId="{02042F34-981F-45B7-BF2C-BB87A7C1625A}" destId="{349C9473-7683-4E91-B989-30E74B584105}" srcOrd="0" destOrd="0" parTransId="{7F010C48-D24A-46C6-974B-6225BDF256D3}" sibTransId="{8DEC8E28-9AE4-40E8-B342-5E9A162FCC04}"/>
    <dgm:cxn modelId="{21C16E5F-3AEE-4F7C-A6DA-04D89423F301}" type="presOf" srcId="{02042F34-981F-45B7-BF2C-BB87A7C1625A}" destId="{A833E4C7-AA37-455A-9FC5-8BD425011CE8}" srcOrd="0" destOrd="0" presId="urn:microsoft.com/office/officeart/2005/8/layout/hList6"/>
    <dgm:cxn modelId="{8A7E22B9-51C1-406A-B80E-26C9068A564C}" type="presOf" srcId="{F23AB496-F521-43AB-B22E-C68C9BA2F894}" destId="{39B8024F-B1B5-4982-A3C7-3BE402260B0B}" srcOrd="0" destOrd="1" presId="urn:microsoft.com/office/officeart/2005/8/layout/hList6"/>
    <dgm:cxn modelId="{4CBECEF2-DF58-4246-974B-41BEA21DB702}" srcId="{02042F34-981F-45B7-BF2C-BB87A7C1625A}" destId="{F193E5EA-EB31-45F9-ABF6-E86C91A8AC07}" srcOrd="1" destOrd="0" parTransId="{6930669B-76E8-4ECF-8D4D-C38018A62075}" sibTransId="{C435E282-6BDF-41F8-85C6-7674426A6ED1}"/>
    <dgm:cxn modelId="{ED861BB3-F0B4-4C09-9D42-CBD10017D0C6}" type="presOf" srcId="{F193E5EA-EB31-45F9-ABF6-E86C91A8AC07}" destId="{ACBE254E-16F8-4294-AD65-E3D25DDA27B0}" srcOrd="0" destOrd="0" presId="urn:microsoft.com/office/officeart/2005/8/layout/hList6"/>
    <dgm:cxn modelId="{09A18042-14B6-450A-9FED-08D1FAB90033}" type="presParOf" srcId="{A833E4C7-AA37-455A-9FC5-8BD425011CE8}" destId="{5739AAB6-598C-4214-93A9-F93EA42915DC}" srcOrd="0" destOrd="0" presId="urn:microsoft.com/office/officeart/2005/8/layout/hList6"/>
    <dgm:cxn modelId="{CEE2432F-CC14-463B-84AF-740CB2951F59}" type="presParOf" srcId="{A833E4C7-AA37-455A-9FC5-8BD425011CE8}" destId="{39894A0D-B450-4C65-81F9-FEF0F7B5E303}" srcOrd="1" destOrd="0" presId="urn:microsoft.com/office/officeart/2005/8/layout/hList6"/>
    <dgm:cxn modelId="{E1C79358-48E0-4D1F-BE67-9E4E7127AD1C}" type="presParOf" srcId="{A833E4C7-AA37-455A-9FC5-8BD425011CE8}" destId="{ACBE254E-16F8-4294-AD65-E3D25DDA27B0}" srcOrd="2" destOrd="0" presId="urn:microsoft.com/office/officeart/2005/8/layout/hList6"/>
    <dgm:cxn modelId="{6E066582-A5F2-4CE0-96B3-8ABBFB42757A}" type="presParOf" srcId="{A833E4C7-AA37-455A-9FC5-8BD425011CE8}" destId="{CA44276D-D966-409B-953B-0D345C21ABC8}" srcOrd="3" destOrd="0" presId="urn:microsoft.com/office/officeart/2005/8/layout/hList6"/>
    <dgm:cxn modelId="{E0A5EC59-C5E9-44BA-9614-6C132162AE0D}" type="presParOf" srcId="{A833E4C7-AA37-455A-9FC5-8BD425011CE8}" destId="{39B8024F-B1B5-4982-A3C7-3BE402260B0B}" srcOrd="4"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3E1332C-46E4-4858-A5CD-38643DEADB7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it-IT"/>
        </a:p>
      </dgm:t>
    </dgm:pt>
    <dgm:pt modelId="{DD2BA155-FBA0-409B-8268-78A04ACF4809}">
      <dgm:prSet phldrT="[Testo]"/>
      <dgm:spPr/>
      <dgm:t>
        <a:bodyPr/>
        <a:lstStyle/>
        <a:p>
          <a:r>
            <a:rPr lang="it-IT" dirty="0" smtClean="0"/>
            <a:t>60</a:t>
          </a:r>
          <a:endParaRPr lang="it-IT" dirty="0"/>
        </a:p>
      </dgm:t>
    </dgm:pt>
    <dgm:pt modelId="{E84B30B3-1E0F-4879-A9D8-79F7760EB778}" type="parTrans" cxnId="{596B7FA0-1361-443D-92EB-1B55F1A67E96}">
      <dgm:prSet/>
      <dgm:spPr/>
      <dgm:t>
        <a:bodyPr/>
        <a:lstStyle/>
        <a:p>
          <a:endParaRPr lang="it-IT"/>
        </a:p>
      </dgm:t>
    </dgm:pt>
    <dgm:pt modelId="{13B5DA20-1D88-4C10-889A-5F9F2545F52B}" type="sibTrans" cxnId="{596B7FA0-1361-443D-92EB-1B55F1A67E96}">
      <dgm:prSet/>
      <dgm:spPr/>
      <dgm:t>
        <a:bodyPr/>
        <a:lstStyle/>
        <a:p>
          <a:endParaRPr lang="it-IT"/>
        </a:p>
      </dgm:t>
    </dgm:pt>
    <dgm:pt modelId="{EC10DA31-2A95-490E-AB7B-C48B61B9A29D}">
      <dgm:prSet phldrT="[Testo]"/>
      <dgm:spPr/>
      <dgm:t>
        <a:bodyPr/>
        <a:lstStyle/>
        <a:p>
          <a:r>
            <a:rPr lang="it-IT" dirty="0" smtClean="0"/>
            <a:t>4,798% (dal 2010 al …? 2013?)</a:t>
          </a:r>
          <a:endParaRPr lang="it-IT" dirty="0"/>
        </a:p>
      </dgm:t>
    </dgm:pt>
    <dgm:pt modelId="{76CB41CC-9393-4BDC-92F5-1112A7DB0AA2}" type="parTrans" cxnId="{8298889F-259A-4526-BC1A-0D49CBD575E1}">
      <dgm:prSet/>
      <dgm:spPr/>
      <dgm:t>
        <a:bodyPr/>
        <a:lstStyle/>
        <a:p>
          <a:endParaRPr lang="it-IT"/>
        </a:p>
      </dgm:t>
    </dgm:pt>
    <dgm:pt modelId="{8788AA6D-4D83-45EA-B81A-3C274B3AAA3C}" type="sibTrans" cxnId="{8298889F-259A-4526-BC1A-0D49CBD575E1}">
      <dgm:prSet/>
      <dgm:spPr/>
      <dgm:t>
        <a:bodyPr/>
        <a:lstStyle/>
        <a:p>
          <a:endParaRPr lang="it-IT"/>
        </a:p>
      </dgm:t>
    </dgm:pt>
    <dgm:pt modelId="{FA25B6DC-C290-47E6-B293-18589DF19C33}">
      <dgm:prSet phldrT="[Testo]"/>
      <dgm:spPr/>
      <dgm:t>
        <a:bodyPr/>
        <a:lstStyle/>
        <a:p>
          <a:r>
            <a:rPr lang="it-IT" dirty="0" smtClean="0"/>
            <a:t>61</a:t>
          </a:r>
          <a:endParaRPr lang="it-IT" dirty="0"/>
        </a:p>
      </dgm:t>
    </dgm:pt>
    <dgm:pt modelId="{A8CA5DEE-03C6-41CC-B0E7-36C07A830B53}" type="parTrans" cxnId="{42B57AF0-0218-4A32-9A93-FDD562DF69EF}">
      <dgm:prSet/>
      <dgm:spPr/>
      <dgm:t>
        <a:bodyPr/>
        <a:lstStyle/>
        <a:p>
          <a:endParaRPr lang="it-IT"/>
        </a:p>
      </dgm:t>
    </dgm:pt>
    <dgm:pt modelId="{3FCCC1FA-5830-4D0C-B0CF-324069507933}" type="sibTrans" cxnId="{42B57AF0-0218-4A32-9A93-FDD562DF69EF}">
      <dgm:prSet/>
      <dgm:spPr/>
      <dgm:t>
        <a:bodyPr/>
        <a:lstStyle/>
        <a:p>
          <a:endParaRPr lang="it-IT"/>
        </a:p>
      </dgm:t>
    </dgm:pt>
    <dgm:pt modelId="{3C643E91-B508-4FCA-A6B0-545F01D43C51}">
      <dgm:prSet phldrT="[Testo]"/>
      <dgm:spPr/>
      <dgm:t>
        <a:bodyPr/>
        <a:lstStyle/>
        <a:p>
          <a:r>
            <a:rPr lang="it-IT" dirty="0" smtClean="0"/>
            <a:t>5,334 %</a:t>
          </a:r>
          <a:endParaRPr lang="it-IT" dirty="0"/>
        </a:p>
      </dgm:t>
    </dgm:pt>
    <dgm:pt modelId="{B2F8D6F8-2BC9-4F3C-8CFF-F15C2368EEB8}" type="parTrans" cxnId="{029B4B87-C05E-4568-B12D-43CEEBACE2E4}">
      <dgm:prSet/>
      <dgm:spPr/>
      <dgm:t>
        <a:bodyPr/>
        <a:lstStyle/>
        <a:p>
          <a:endParaRPr lang="it-IT"/>
        </a:p>
      </dgm:t>
    </dgm:pt>
    <dgm:pt modelId="{2EE819AD-9E7D-4EAE-BA59-364941378A38}" type="sibTrans" cxnId="{029B4B87-C05E-4568-B12D-43CEEBACE2E4}">
      <dgm:prSet/>
      <dgm:spPr/>
      <dgm:t>
        <a:bodyPr/>
        <a:lstStyle/>
        <a:p>
          <a:endParaRPr lang="it-IT"/>
        </a:p>
      </dgm:t>
    </dgm:pt>
    <dgm:pt modelId="{102E9F8F-6DA1-4D12-8F96-82BDEB9708D9}">
      <dgm:prSet phldrT="[Testo]"/>
      <dgm:spPr/>
      <dgm:t>
        <a:bodyPr/>
        <a:lstStyle/>
        <a:p>
          <a:r>
            <a:rPr lang="it-IT" dirty="0" smtClean="0"/>
            <a:t>4,940%</a:t>
          </a:r>
          <a:endParaRPr lang="it-IT" dirty="0"/>
        </a:p>
      </dgm:t>
    </dgm:pt>
    <dgm:pt modelId="{56963BE1-EB59-4A54-9C00-8840DBA14012}" type="parTrans" cxnId="{A566F2DC-62E2-4B8D-9A5A-9F67C6DDDAC7}">
      <dgm:prSet/>
      <dgm:spPr/>
      <dgm:t>
        <a:bodyPr/>
        <a:lstStyle/>
        <a:p>
          <a:endParaRPr lang="it-IT"/>
        </a:p>
      </dgm:t>
    </dgm:pt>
    <dgm:pt modelId="{7A3746E0-4F2D-4AB2-8ADA-699831EAD5AC}" type="sibTrans" cxnId="{A566F2DC-62E2-4B8D-9A5A-9F67C6DDDAC7}">
      <dgm:prSet/>
      <dgm:spPr/>
      <dgm:t>
        <a:bodyPr/>
        <a:lstStyle/>
        <a:p>
          <a:endParaRPr lang="it-IT"/>
        </a:p>
      </dgm:t>
    </dgm:pt>
    <dgm:pt modelId="{3E172024-E42C-4668-B5AC-8E7730B24BDA}">
      <dgm:prSet phldrT="[Testo]"/>
      <dgm:spPr/>
      <dgm:t>
        <a:bodyPr/>
        <a:lstStyle/>
        <a:p>
          <a:r>
            <a:rPr lang="it-IT" dirty="0" smtClean="0"/>
            <a:t>62</a:t>
          </a:r>
          <a:endParaRPr lang="it-IT" dirty="0"/>
        </a:p>
      </dgm:t>
    </dgm:pt>
    <dgm:pt modelId="{EA097FF6-2610-4906-A720-75152BF3BF7B}" type="parTrans" cxnId="{D3ADDC4B-9CDE-4870-A7AE-E3B6A49E6E5D}">
      <dgm:prSet/>
      <dgm:spPr/>
      <dgm:t>
        <a:bodyPr/>
        <a:lstStyle/>
        <a:p>
          <a:endParaRPr lang="it-IT"/>
        </a:p>
      </dgm:t>
    </dgm:pt>
    <dgm:pt modelId="{A444C6A6-6713-4BBA-A6E0-B2B5F60902A1}" type="sibTrans" cxnId="{D3ADDC4B-9CDE-4870-A7AE-E3B6A49E6E5D}">
      <dgm:prSet/>
      <dgm:spPr/>
      <dgm:t>
        <a:bodyPr/>
        <a:lstStyle/>
        <a:p>
          <a:endParaRPr lang="it-IT"/>
        </a:p>
      </dgm:t>
    </dgm:pt>
    <dgm:pt modelId="{6578176F-F90A-41C9-AD2A-635F32FAC919}">
      <dgm:prSet phldrT="[Testo]"/>
      <dgm:spPr>
        <a:noFill/>
      </dgm:spPr>
      <dgm:t>
        <a:bodyPr/>
        <a:lstStyle/>
        <a:p>
          <a:r>
            <a:rPr lang="it-IT" dirty="0" smtClean="0"/>
            <a:t>5,620%</a:t>
          </a:r>
          <a:endParaRPr lang="it-IT" dirty="0"/>
        </a:p>
      </dgm:t>
    </dgm:pt>
    <dgm:pt modelId="{565F2CC7-6BD0-4CF1-994D-3717147B919B}" type="parTrans" cxnId="{C13B3F3E-A73D-4DDB-8693-81900304A880}">
      <dgm:prSet/>
      <dgm:spPr/>
      <dgm:t>
        <a:bodyPr/>
        <a:lstStyle/>
        <a:p>
          <a:endParaRPr lang="it-IT"/>
        </a:p>
      </dgm:t>
    </dgm:pt>
    <dgm:pt modelId="{E969986D-21FC-4AD6-BC46-F9BFB3B459D4}" type="sibTrans" cxnId="{C13B3F3E-A73D-4DDB-8693-81900304A880}">
      <dgm:prSet/>
      <dgm:spPr/>
      <dgm:t>
        <a:bodyPr/>
        <a:lstStyle/>
        <a:p>
          <a:endParaRPr lang="it-IT"/>
        </a:p>
      </dgm:t>
    </dgm:pt>
    <dgm:pt modelId="{A7976251-024E-4B1D-BC22-8C9C332C6A3B}">
      <dgm:prSet phldrT="[Testo]"/>
      <dgm:spPr/>
      <dgm:t>
        <a:bodyPr/>
        <a:lstStyle/>
        <a:p>
          <a:r>
            <a:rPr lang="it-IT" dirty="0" smtClean="0"/>
            <a:t>5,163% (dal 1995 al 2009)</a:t>
          </a:r>
          <a:endParaRPr lang="it-IT" dirty="0"/>
        </a:p>
      </dgm:t>
    </dgm:pt>
    <dgm:pt modelId="{25D0D3A3-5782-4462-8E31-D652A13F1AC5}" type="sibTrans" cxnId="{6772C8EE-3D08-4A28-AD49-3ED76F1A6877}">
      <dgm:prSet/>
      <dgm:spPr/>
      <dgm:t>
        <a:bodyPr/>
        <a:lstStyle/>
        <a:p>
          <a:endParaRPr lang="it-IT"/>
        </a:p>
      </dgm:t>
    </dgm:pt>
    <dgm:pt modelId="{8EF883EE-A7FF-4460-A644-6B30DE962E49}" type="parTrans" cxnId="{6772C8EE-3D08-4A28-AD49-3ED76F1A6877}">
      <dgm:prSet/>
      <dgm:spPr/>
      <dgm:t>
        <a:bodyPr/>
        <a:lstStyle/>
        <a:p>
          <a:endParaRPr lang="it-IT"/>
        </a:p>
      </dgm:t>
    </dgm:pt>
    <dgm:pt modelId="{696222A0-895C-4FD4-8286-B00268E13730}">
      <dgm:prSet phldrT="[Testo]"/>
      <dgm:spPr/>
      <dgm:t>
        <a:bodyPr/>
        <a:lstStyle/>
        <a:p>
          <a:r>
            <a:rPr lang="it-IT" dirty="0" smtClean="0"/>
            <a:t>65</a:t>
          </a:r>
          <a:endParaRPr lang="it-IT" dirty="0"/>
        </a:p>
      </dgm:t>
    </dgm:pt>
    <dgm:pt modelId="{B74A8933-143E-434F-8694-96C43A773181}" type="parTrans" cxnId="{AD9F172B-FF85-49B0-8714-E544B467CD27}">
      <dgm:prSet/>
      <dgm:spPr/>
      <dgm:t>
        <a:bodyPr/>
        <a:lstStyle/>
        <a:p>
          <a:endParaRPr lang="it-IT"/>
        </a:p>
      </dgm:t>
    </dgm:pt>
    <dgm:pt modelId="{5EE5E012-7918-411E-B70E-39E6DA17492F}" type="sibTrans" cxnId="{AD9F172B-FF85-49B0-8714-E544B467CD27}">
      <dgm:prSet/>
      <dgm:spPr/>
      <dgm:t>
        <a:bodyPr/>
        <a:lstStyle/>
        <a:p>
          <a:endParaRPr lang="it-IT"/>
        </a:p>
      </dgm:t>
    </dgm:pt>
    <dgm:pt modelId="{7EE75D95-4DD2-4F45-ABD8-2984C8F5921E}">
      <dgm:prSet phldrT="[Testo]"/>
      <dgm:spPr/>
      <dgm:t>
        <a:bodyPr/>
        <a:lstStyle/>
        <a:p>
          <a:r>
            <a:rPr lang="it-IT" dirty="0" smtClean="0"/>
            <a:t>63</a:t>
          </a:r>
          <a:endParaRPr lang="it-IT" dirty="0"/>
        </a:p>
      </dgm:t>
    </dgm:pt>
    <dgm:pt modelId="{546E9913-66C9-40ED-8EAB-EEC823553102}" type="parTrans" cxnId="{6233C46B-13C3-44A2-ACEA-1FA26CBAF081}">
      <dgm:prSet/>
      <dgm:spPr/>
      <dgm:t>
        <a:bodyPr/>
        <a:lstStyle/>
        <a:p>
          <a:endParaRPr lang="it-IT"/>
        </a:p>
      </dgm:t>
    </dgm:pt>
    <dgm:pt modelId="{BCD0A3FB-514D-493B-A36A-1DF8FE42403B}" type="sibTrans" cxnId="{6233C46B-13C3-44A2-ACEA-1FA26CBAF081}">
      <dgm:prSet/>
      <dgm:spPr/>
      <dgm:t>
        <a:bodyPr/>
        <a:lstStyle/>
        <a:p>
          <a:endParaRPr lang="it-IT"/>
        </a:p>
      </dgm:t>
    </dgm:pt>
    <dgm:pt modelId="{76BCB883-7C21-4FE3-8CE8-AE8C2F86F4C4}">
      <dgm:prSet phldrT="[Testo]"/>
      <dgm:spPr/>
      <dgm:t>
        <a:bodyPr/>
        <a:lstStyle/>
        <a:p>
          <a:r>
            <a:rPr lang="it-IT" dirty="0" smtClean="0"/>
            <a:t>64</a:t>
          </a:r>
          <a:endParaRPr lang="it-IT" dirty="0"/>
        </a:p>
      </dgm:t>
    </dgm:pt>
    <dgm:pt modelId="{50703CFE-D5D3-4506-BBE8-C20463EE3443}" type="parTrans" cxnId="{55B27339-9C35-4423-B859-80CEF1F3DE54}">
      <dgm:prSet/>
      <dgm:spPr/>
      <dgm:t>
        <a:bodyPr/>
        <a:lstStyle/>
        <a:p>
          <a:endParaRPr lang="it-IT"/>
        </a:p>
      </dgm:t>
    </dgm:pt>
    <dgm:pt modelId="{7F7B7D69-1DAA-4515-AB50-933D73684B8F}" type="sibTrans" cxnId="{55B27339-9C35-4423-B859-80CEF1F3DE54}">
      <dgm:prSet/>
      <dgm:spPr/>
      <dgm:t>
        <a:bodyPr/>
        <a:lstStyle/>
        <a:p>
          <a:endParaRPr lang="it-IT"/>
        </a:p>
      </dgm:t>
    </dgm:pt>
    <dgm:pt modelId="{04695F03-7BE9-40D0-ABCF-D74E9C9E89BA}">
      <dgm:prSet phldrT="[Testo]"/>
      <dgm:spPr/>
      <dgm:t>
        <a:bodyPr/>
        <a:lstStyle/>
        <a:p>
          <a:r>
            <a:rPr lang="it-IT" dirty="0" smtClean="0"/>
            <a:t>5,093%</a:t>
          </a:r>
          <a:endParaRPr lang="it-IT" dirty="0"/>
        </a:p>
      </dgm:t>
    </dgm:pt>
    <dgm:pt modelId="{39AE4DA7-380D-48AF-BC3F-B1705A6038A9}" type="parTrans" cxnId="{4C9432E7-105C-4BA5-9B8D-AEE45D33B27F}">
      <dgm:prSet/>
      <dgm:spPr/>
      <dgm:t>
        <a:bodyPr/>
        <a:lstStyle/>
        <a:p>
          <a:endParaRPr lang="it-IT"/>
        </a:p>
      </dgm:t>
    </dgm:pt>
    <dgm:pt modelId="{C5D9D62E-7EB5-45D8-8B3D-CD342D8B7AEF}" type="sibTrans" cxnId="{4C9432E7-105C-4BA5-9B8D-AEE45D33B27F}">
      <dgm:prSet/>
      <dgm:spPr/>
      <dgm:t>
        <a:bodyPr/>
        <a:lstStyle/>
        <a:p>
          <a:endParaRPr lang="it-IT"/>
        </a:p>
      </dgm:t>
    </dgm:pt>
    <dgm:pt modelId="{456E7073-A9F7-460C-A250-4F3AFD941098}">
      <dgm:prSet phldrT="[Testo]"/>
      <dgm:spPr/>
      <dgm:t>
        <a:bodyPr/>
        <a:lstStyle/>
        <a:p>
          <a:r>
            <a:rPr lang="it-IT" dirty="0" smtClean="0"/>
            <a:t>5,514%</a:t>
          </a:r>
          <a:endParaRPr lang="it-IT" dirty="0"/>
        </a:p>
      </dgm:t>
    </dgm:pt>
    <dgm:pt modelId="{FCDE1412-ECA7-4F44-B86D-9EA04BFCCBFB}" type="parTrans" cxnId="{1C202380-B073-438A-8D8D-6E0E35D16993}">
      <dgm:prSet/>
      <dgm:spPr/>
      <dgm:t>
        <a:bodyPr/>
        <a:lstStyle/>
        <a:p>
          <a:endParaRPr lang="it-IT"/>
        </a:p>
      </dgm:t>
    </dgm:pt>
    <dgm:pt modelId="{18F8C60F-5E28-483B-90D5-4D55CB4EBC5F}" type="sibTrans" cxnId="{1C202380-B073-438A-8D8D-6E0E35D16993}">
      <dgm:prSet/>
      <dgm:spPr/>
      <dgm:t>
        <a:bodyPr/>
        <a:lstStyle/>
        <a:p>
          <a:endParaRPr lang="it-IT"/>
        </a:p>
      </dgm:t>
    </dgm:pt>
    <dgm:pt modelId="{4B0E0ADD-2644-4695-80DD-995F52AA0208}">
      <dgm:prSet phldrT="[Testo]"/>
      <dgm:spPr/>
      <dgm:t>
        <a:bodyPr/>
        <a:lstStyle/>
        <a:p>
          <a:r>
            <a:rPr lang="it-IT" dirty="0" smtClean="0"/>
            <a:t>5,257%</a:t>
          </a:r>
          <a:endParaRPr lang="it-IT" dirty="0"/>
        </a:p>
      </dgm:t>
    </dgm:pt>
    <dgm:pt modelId="{4C1798AB-5515-41C3-9DBE-696E682FAD52}" type="parTrans" cxnId="{AB655555-08D3-450F-95BD-A9716B77D381}">
      <dgm:prSet/>
      <dgm:spPr/>
      <dgm:t>
        <a:bodyPr/>
        <a:lstStyle/>
        <a:p>
          <a:endParaRPr lang="it-IT"/>
        </a:p>
      </dgm:t>
    </dgm:pt>
    <dgm:pt modelId="{64737DFD-D3D3-457F-A185-A750D4D65008}" type="sibTrans" cxnId="{AB655555-08D3-450F-95BD-A9716B77D381}">
      <dgm:prSet/>
      <dgm:spPr/>
      <dgm:t>
        <a:bodyPr/>
        <a:lstStyle/>
        <a:p>
          <a:endParaRPr lang="it-IT"/>
        </a:p>
      </dgm:t>
    </dgm:pt>
    <dgm:pt modelId="{935E6D05-8AB7-4713-9B62-F81AE1D187FC}">
      <dgm:prSet phldrT="[Testo]"/>
      <dgm:spPr/>
      <dgm:t>
        <a:bodyPr/>
        <a:lstStyle/>
        <a:p>
          <a:r>
            <a:rPr lang="it-IT" smtClean="0"/>
            <a:t>5,706%</a:t>
          </a:r>
          <a:endParaRPr lang="it-IT" dirty="0"/>
        </a:p>
      </dgm:t>
    </dgm:pt>
    <dgm:pt modelId="{ED659D28-47FA-4125-830C-46616DB8716D}" type="parTrans" cxnId="{7AFC12B8-758F-4368-93C2-58AC13C4C46A}">
      <dgm:prSet/>
      <dgm:spPr/>
      <dgm:t>
        <a:bodyPr/>
        <a:lstStyle/>
        <a:p>
          <a:endParaRPr lang="it-IT"/>
        </a:p>
      </dgm:t>
    </dgm:pt>
    <dgm:pt modelId="{05060043-C494-44C2-864D-B532BA177661}" type="sibTrans" cxnId="{7AFC12B8-758F-4368-93C2-58AC13C4C46A}">
      <dgm:prSet/>
      <dgm:spPr/>
      <dgm:t>
        <a:bodyPr/>
        <a:lstStyle/>
        <a:p>
          <a:endParaRPr lang="it-IT"/>
        </a:p>
      </dgm:t>
    </dgm:pt>
    <dgm:pt modelId="{85E69DAD-7FD0-498E-98BA-5A46A39DEE2C}">
      <dgm:prSet phldrT="[Testo]"/>
      <dgm:spPr/>
      <dgm:t>
        <a:bodyPr/>
        <a:lstStyle/>
        <a:p>
          <a:r>
            <a:rPr lang="it-IT" dirty="0" smtClean="0"/>
            <a:t>5,432%</a:t>
          </a:r>
          <a:endParaRPr lang="it-IT" dirty="0"/>
        </a:p>
      </dgm:t>
    </dgm:pt>
    <dgm:pt modelId="{AFD11602-512F-436F-90F9-8915F86DE6B6}" type="parTrans" cxnId="{69977E4C-609C-471A-AD1E-DD6F73E0CB37}">
      <dgm:prSet/>
      <dgm:spPr/>
      <dgm:t>
        <a:bodyPr/>
        <a:lstStyle/>
        <a:p>
          <a:endParaRPr lang="it-IT"/>
        </a:p>
      </dgm:t>
    </dgm:pt>
    <dgm:pt modelId="{25C5A30C-132B-4B97-9690-D1623D245695}" type="sibTrans" cxnId="{69977E4C-609C-471A-AD1E-DD6F73E0CB37}">
      <dgm:prSet/>
      <dgm:spPr/>
      <dgm:t>
        <a:bodyPr/>
        <a:lstStyle/>
        <a:p>
          <a:endParaRPr lang="it-IT"/>
        </a:p>
      </dgm:t>
    </dgm:pt>
    <dgm:pt modelId="{ED94019A-1557-4BA0-98EF-AE3EC06B184A}">
      <dgm:prSet phldrT="[Testo]"/>
      <dgm:spPr/>
      <dgm:t>
        <a:bodyPr/>
        <a:lstStyle/>
        <a:p>
          <a:r>
            <a:rPr lang="it-IT" smtClean="0"/>
            <a:t>5,911%</a:t>
          </a:r>
          <a:endParaRPr lang="it-IT" dirty="0"/>
        </a:p>
      </dgm:t>
    </dgm:pt>
    <dgm:pt modelId="{82F8A1A7-A074-4CD3-8BE7-A7258DD315E7}" type="parTrans" cxnId="{5EEBDE22-BB3C-46D5-9123-513B21B94B4C}">
      <dgm:prSet/>
      <dgm:spPr/>
      <dgm:t>
        <a:bodyPr/>
        <a:lstStyle/>
        <a:p>
          <a:endParaRPr lang="it-IT"/>
        </a:p>
      </dgm:t>
    </dgm:pt>
    <dgm:pt modelId="{3A929AAD-2951-47BC-BB99-7D191FDE2320}" type="sibTrans" cxnId="{5EEBDE22-BB3C-46D5-9123-513B21B94B4C}">
      <dgm:prSet/>
      <dgm:spPr/>
      <dgm:t>
        <a:bodyPr/>
        <a:lstStyle/>
        <a:p>
          <a:endParaRPr lang="it-IT"/>
        </a:p>
      </dgm:t>
    </dgm:pt>
    <dgm:pt modelId="{81D8CEA8-9AAF-4DB3-8AE9-9389B3E8FBA2}">
      <dgm:prSet phldrT="[Testo]"/>
      <dgm:spPr>
        <a:noFill/>
      </dgm:spPr>
      <dgm:t>
        <a:bodyPr/>
        <a:lstStyle/>
        <a:p>
          <a:r>
            <a:rPr lang="it-IT" smtClean="0"/>
            <a:t>6,136%</a:t>
          </a:r>
          <a:endParaRPr lang="it-IT" dirty="0"/>
        </a:p>
      </dgm:t>
    </dgm:pt>
    <dgm:pt modelId="{5D9D3E12-49A6-4596-916B-74C541B2D43D}" type="parTrans" cxnId="{7755FABC-277B-4F73-940A-F4BCB9D48A29}">
      <dgm:prSet/>
      <dgm:spPr/>
      <dgm:t>
        <a:bodyPr/>
        <a:lstStyle/>
        <a:p>
          <a:endParaRPr lang="it-IT"/>
        </a:p>
      </dgm:t>
    </dgm:pt>
    <dgm:pt modelId="{934D43F6-ECC0-4340-B584-C7F633DB5DAA}" type="sibTrans" cxnId="{7755FABC-277B-4F73-940A-F4BCB9D48A29}">
      <dgm:prSet/>
      <dgm:spPr/>
      <dgm:t>
        <a:bodyPr/>
        <a:lstStyle/>
        <a:p>
          <a:endParaRPr lang="it-IT"/>
        </a:p>
      </dgm:t>
    </dgm:pt>
    <dgm:pt modelId="{EFBFB6D1-F0F8-4A44-8264-61431A90136C}" type="pres">
      <dgm:prSet presAssocID="{53E1332C-46E4-4858-A5CD-38643DEADB75}" presName="Name0" presStyleCnt="0">
        <dgm:presLayoutVars>
          <dgm:dir/>
          <dgm:animLvl val="lvl"/>
          <dgm:resizeHandles val="exact"/>
        </dgm:presLayoutVars>
      </dgm:prSet>
      <dgm:spPr/>
      <dgm:t>
        <a:bodyPr/>
        <a:lstStyle/>
        <a:p>
          <a:endParaRPr lang="it-IT"/>
        </a:p>
      </dgm:t>
    </dgm:pt>
    <dgm:pt modelId="{73A59259-4688-4328-9871-836D6991E738}" type="pres">
      <dgm:prSet presAssocID="{DD2BA155-FBA0-409B-8268-78A04ACF4809}" presName="linNode" presStyleCnt="0"/>
      <dgm:spPr/>
    </dgm:pt>
    <dgm:pt modelId="{858E073F-A20E-4AFA-B589-0E4C8DC6785A}" type="pres">
      <dgm:prSet presAssocID="{DD2BA155-FBA0-409B-8268-78A04ACF4809}" presName="parentText" presStyleLbl="node1" presStyleIdx="0" presStyleCnt="6">
        <dgm:presLayoutVars>
          <dgm:chMax val="1"/>
          <dgm:bulletEnabled val="1"/>
        </dgm:presLayoutVars>
      </dgm:prSet>
      <dgm:spPr/>
      <dgm:t>
        <a:bodyPr/>
        <a:lstStyle/>
        <a:p>
          <a:endParaRPr lang="it-IT"/>
        </a:p>
      </dgm:t>
    </dgm:pt>
    <dgm:pt modelId="{B18AC226-2DC4-4241-8A14-DAAB7344FED7}" type="pres">
      <dgm:prSet presAssocID="{DD2BA155-FBA0-409B-8268-78A04ACF4809}" presName="descendantText" presStyleLbl="alignAccFollowNode1" presStyleIdx="0" presStyleCnt="6" custLinFactNeighborX="1884" custLinFactNeighborY="10658">
        <dgm:presLayoutVars>
          <dgm:bulletEnabled val="1"/>
        </dgm:presLayoutVars>
      </dgm:prSet>
      <dgm:spPr/>
      <dgm:t>
        <a:bodyPr/>
        <a:lstStyle/>
        <a:p>
          <a:endParaRPr lang="it-IT"/>
        </a:p>
      </dgm:t>
    </dgm:pt>
    <dgm:pt modelId="{4D6C8603-B5F6-4AC5-A5F6-A020463A2402}" type="pres">
      <dgm:prSet presAssocID="{13B5DA20-1D88-4C10-889A-5F9F2545F52B}" presName="sp" presStyleCnt="0"/>
      <dgm:spPr/>
    </dgm:pt>
    <dgm:pt modelId="{9B942F3B-6A72-43CC-810D-F545B8B7B325}" type="pres">
      <dgm:prSet presAssocID="{FA25B6DC-C290-47E6-B293-18589DF19C33}" presName="linNode" presStyleCnt="0"/>
      <dgm:spPr/>
    </dgm:pt>
    <dgm:pt modelId="{6BFC88A0-61AF-4577-A4F8-3E541EB1FC91}" type="pres">
      <dgm:prSet presAssocID="{FA25B6DC-C290-47E6-B293-18589DF19C33}" presName="parentText" presStyleLbl="node1" presStyleIdx="1" presStyleCnt="6">
        <dgm:presLayoutVars>
          <dgm:chMax val="1"/>
          <dgm:bulletEnabled val="1"/>
        </dgm:presLayoutVars>
      </dgm:prSet>
      <dgm:spPr/>
      <dgm:t>
        <a:bodyPr/>
        <a:lstStyle/>
        <a:p>
          <a:endParaRPr lang="it-IT"/>
        </a:p>
      </dgm:t>
    </dgm:pt>
    <dgm:pt modelId="{CED28A62-1ABE-400D-A987-76736FB9D3E5}" type="pres">
      <dgm:prSet presAssocID="{FA25B6DC-C290-47E6-B293-18589DF19C33}" presName="descendantText" presStyleLbl="alignAccFollowNode1" presStyleIdx="1" presStyleCnt="6">
        <dgm:presLayoutVars>
          <dgm:bulletEnabled val="1"/>
        </dgm:presLayoutVars>
      </dgm:prSet>
      <dgm:spPr/>
      <dgm:t>
        <a:bodyPr/>
        <a:lstStyle/>
        <a:p>
          <a:endParaRPr lang="it-IT"/>
        </a:p>
      </dgm:t>
    </dgm:pt>
    <dgm:pt modelId="{EA31CB46-3020-457E-A2F7-9C070404815F}" type="pres">
      <dgm:prSet presAssocID="{3FCCC1FA-5830-4D0C-B0CF-324069507933}" presName="sp" presStyleCnt="0"/>
      <dgm:spPr/>
    </dgm:pt>
    <dgm:pt modelId="{DE483DB7-1CC7-4B9D-8E77-1D439D93B45E}" type="pres">
      <dgm:prSet presAssocID="{3E172024-E42C-4668-B5AC-8E7730B24BDA}" presName="linNode" presStyleCnt="0"/>
      <dgm:spPr/>
    </dgm:pt>
    <dgm:pt modelId="{DC1C0473-4D11-475D-8543-EC4F8837EDCB}" type="pres">
      <dgm:prSet presAssocID="{3E172024-E42C-4668-B5AC-8E7730B24BDA}" presName="parentText" presStyleLbl="node1" presStyleIdx="2" presStyleCnt="6">
        <dgm:presLayoutVars>
          <dgm:chMax val="1"/>
          <dgm:bulletEnabled val="1"/>
        </dgm:presLayoutVars>
      </dgm:prSet>
      <dgm:spPr/>
      <dgm:t>
        <a:bodyPr/>
        <a:lstStyle/>
        <a:p>
          <a:endParaRPr lang="it-IT"/>
        </a:p>
      </dgm:t>
    </dgm:pt>
    <dgm:pt modelId="{0FC0EC1D-EA9C-4F21-A8A2-46D78090CBB0}" type="pres">
      <dgm:prSet presAssocID="{3E172024-E42C-4668-B5AC-8E7730B24BDA}" presName="descendantText" presStyleLbl="alignAccFollowNode1" presStyleIdx="2" presStyleCnt="6">
        <dgm:presLayoutVars>
          <dgm:bulletEnabled val="1"/>
        </dgm:presLayoutVars>
      </dgm:prSet>
      <dgm:spPr/>
      <dgm:t>
        <a:bodyPr/>
        <a:lstStyle/>
        <a:p>
          <a:endParaRPr lang="it-IT"/>
        </a:p>
      </dgm:t>
    </dgm:pt>
    <dgm:pt modelId="{25012837-8B66-4091-8C0A-782F21938BE6}" type="pres">
      <dgm:prSet presAssocID="{A444C6A6-6713-4BBA-A6E0-B2B5F60902A1}" presName="sp" presStyleCnt="0"/>
      <dgm:spPr/>
    </dgm:pt>
    <dgm:pt modelId="{29A6F6C2-D998-4D7B-A009-DFFCB32D964B}" type="pres">
      <dgm:prSet presAssocID="{7EE75D95-4DD2-4F45-ABD8-2984C8F5921E}" presName="linNode" presStyleCnt="0"/>
      <dgm:spPr/>
    </dgm:pt>
    <dgm:pt modelId="{B8CC2034-EF7E-4148-AB67-DCEB6D20EB5B}" type="pres">
      <dgm:prSet presAssocID="{7EE75D95-4DD2-4F45-ABD8-2984C8F5921E}" presName="parentText" presStyleLbl="node1" presStyleIdx="3" presStyleCnt="6">
        <dgm:presLayoutVars>
          <dgm:chMax val="1"/>
          <dgm:bulletEnabled val="1"/>
        </dgm:presLayoutVars>
      </dgm:prSet>
      <dgm:spPr/>
      <dgm:t>
        <a:bodyPr/>
        <a:lstStyle/>
        <a:p>
          <a:endParaRPr lang="it-IT"/>
        </a:p>
      </dgm:t>
    </dgm:pt>
    <dgm:pt modelId="{7C658F2C-FD86-418D-B842-EE28777A696B}" type="pres">
      <dgm:prSet presAssocID="{7EE75D95-4DD2-4F45-ABD8-2984C8F5921E}" presName="descendantText" presStyleLbl="alignAccFollowNode1" presStyleIdx="3" presStyleCnt="6">
        <dgm:presLayoutVars>
          <dgm:bulletEnabled val="1"/>
        </dgm:presLayoutVars>
      </dgm:prSet>
      <dgm:spPr/>
      <dgm:t>
        <a:bodyPr/>
        <a:lstStyle/>
        <a:p>
          <a:endParaRPr lang="it-IT"/>
        </a:p>
      </dgm:t>
    </dgm:pt>
    <dgm:pt modelId="{156132AE-CCC9-494F-9A17-B634FAA9A4AC}" type="pres">
      <dgm:prSet presAssocID="{BCD0A3FB-514D-493B-A36A-1DF8FE42403B}" presName="sp" presStyleCnt="0"/>
      <dgm:spPr/>
    </dgm:pt>
    <dgm:pt modelId="{B3A0FCF8-1C49-4C3C-9431-B2F39CB83C8A}" type="pres">
      <dgm:prSet presAssocID="{76BCB883-7C21-4FE3-8CE8-AE8C2F86F4C4}" presName="linNode" presStyleCnt="0"/>
      <dgm:spPr/>
    </dgm:pt>
    <dgm:pt modelId="{E5E24C7E-0D9E-41A4-8824-EC6CA5994C7E}" type="pres">
      <dgm:prSet presAssocID="{76BCB883-7C21-4FE3-8CE8-AE8C2F86F4C4}" presName="parentText" presStyleLbl="node1" presStyleIdx="4" presStyleCnt="6">
        <dgm:presLayoutVars>
          <dgm:chMax val="1"/>
          <dgm:bulletEnabled val="1"/>
        </dgm:presLayoutVars>
      </dgm:prSet>
      <dgm:spPr/>
      <dgm:t>
        <a:bodyPr/>
        <a:lstStyle/>
        <a:p>
          <a:endParaRPr lang="it-IT"/>
        </a:p>
      </dgm:t>
    </dgm:pt>
    <dgm:pt modelId="{588A5468-66E1-47E9-AC06-567D15A8178C}" type="pres">
      <dgm:prSet presAssocID="{76BCB883-7C21-4FE3-8CE8-AE8C2F86F4C4}" presName="descendantText" presStyleLbl="alignAccFollowNode1" presStyleIdx="4" presStyleCnt="6">
        <dgm:presLayoutVars>
          <dgm:bulletEnabled val="1"/>
        </dgm:presLayoutVars>
      </dgm:prSet>
      <dgm:spPr/>
      <dgm:t>
        <a:bodyPr/>
        <a:lstStyle/>
        <a:p>
          <a:endParaRPr lang="it-IT"/>
        </a:p>
      </dgm:t>
    </dgm:pt>
    <dgm:pt modelId="{13F69891-F11B-49F0-B341-A672CE624FC3}" type="pres">
      <dgm:prSet presAssocID="{7F7B7D69-1DAA-4515-AB50-933D73684B8F}" presName="sp" presStyleCnt="0"/>
      <dgm:spPr/>
    </dgm:pt>
    <dgm:pt modelId="{59A8A2BC-2D4C-4F5B-A7D3-61E76748A0C1}" type="pres">
      <dgm:prSet presAssocID="{696222A0-895C-4FD4-8286-B00268E13730}" presName="linNode" presStyleCnt="0"/>
      <dgm:spPr/>
    </dgm:pt>
    <dgm:pt modelId="{A590A231-5B8C-4487-9B82-4E598302BE66}" type="pres">
      <dgm:prSet presAssocID="{696222A0-895C-4FD4-8286-B00268E13730}" presName="parentText" presStyleLbl="node1" presStyleIdx="5" presStyleCnt="6">
        <dgm:presLayoutVars>
          <dgm:chMax val="1"/>
          <dgm:bulletEnabled val="1"/>
        </dgm:presLayoutVars>
      </dgm:prSet>
      <dgm:spPr/>
      <dgm:t>
        <a:bodyPr/>
        <a:lstStyle/>
        <a:p>
          <a:endParaRPr lang="it-IT"/>
        </a:p>
      </dgm:t>
    </dgm:pt>
    <dgm:pt modelId="{8C96014E-3693-4596-810B-F0528101E466}" type="pres">
      <dgm:prSet presAssocID="{696222A0-895C-4FD4-8286-B00268E13730}" presName="descendantText" presStyleLbl="alignAccFollowNode1" presStyleIdx="5" presStyleCnt="6" custLinFactNeighborX="-684" custLinFactNeighborY="3085">
        <dgm:presLayoutVars>
          <dgm:bulletEnabled val="1"/>
        </dgm:presLayoutVars>
      </dgm:prSet>
      <dgm:spPr/>
      <dgm:t>
        <a:bodyPr/>
        <a:lstStyle/>
        <a:p>
          <a:endParaRPr lang="it-IT"/>
        </a:p>
      </dgm:t>
    </dgm:pt>
  </dgm:ptLst>
  <dgm:cxnLst>
    <dgm:cxn modelId="{6D04ED52-0F3E-4676-959D-D4CB26F78061}" type="presOf" srcId="{456E7073-A9F7-460C-A250-4F3AFD941098}" destId="{0FC0EC1D-EA9C-4F21-A8A2-46D78090CBB0}" srcOrd="0" destOrd="0" presId="urn:microsoft.com/office/officeart/2005/8/layout/vList5"/>
    <dgm:cxn modelId="{D3ADDC4B-9CDE-4870-A7AE-E3B6A49E6E5D}" srcId="{53E1332C-46E4-4858-A5CD-38643DEADB75}" destId="{3E172024-E42C-4668-B5AC-8E7730B24BDA}" srcOrd="2" destOrd="0" parTransId="{EA097FF6-2610-4906-A720-75152BF3BF7B}" sibTransId="{A444C6A6-6713-4BBA-A6E0-B2B5F60902A1}"/>
    <dgm:cxn modelId="{5EEBDE22-BB3C-46D5-9123-513B21B94B4C}" srcId="{76BCB883-7C21-4FE3-8CE8-AE8C2F86F4C4}" destId="{ED94019A-1557-4BA0-98EF-AE3EC06B184A}" srcOrd="0" destOrd="0" parTransId="{82F8A1A7-A074-4CD3-8BE7-A7258DD315E7}" sibTransId="{3A929AAD-2951-47BC-BB99-7D191FDE2320}"/>
    <dgm:cxn modelId="{11EBD05C-24D2-4EDE-86D0-8F81A4D7D7A5}" type="presOf" srcId="{FA25B6DC-C290-47E6-B293-18589DF19C33}" destId="{6BFC88A0-61AF-4577-A4F8-3E541EB1FC91}" srcOrd="0" destOrd="0" presId="urn:microsoft.com/office/officeart/2005/8/layout/vList5"/>
    <dgm:cxn modelId="{4A41B091-38BB-4343-B530-2514556C02AC}" type="presOf" srcId="{81D8CEA8-9AAF-4DB3-8AE9-9389B3E8FBA2}" destId="{8C96014E-3693-4596-810B-F0528101E466}" srcOrd="0" destOrd="0" presId="urn:microsoft.com/office/officeart/2005/8/layout/vList5"/>
    <dgm:cxn modelId="{13919F80-5FB3-42DF-94E5-2671793D912B}" type="presOf" srcId="{A7976251-024E-4B1D-BC22-8C9C332C6A3B}" destId="{B18AC226-2DC4-4241-8A14-DAAB7344FED7}" srcOrd="0" destOrd="0" presId="urn:microsoft.com/office/officeart/2005/8/layout/vList5"/>
    <dgm:cxn modelId="{29333B5D-4F2A-4E0A-958F-6C455DF67040}" type="presOf" srcId="{76BCB883-7C21-4FE3-8CE8-AE8C2F86F4C4}" destId="{E5E24C7E-0D9E-41A4-8824-EC6CA5994C7E}" srcOrd="0" destOrd="0" presId="urn:microsoft.com/office/officeart/2005/8/layout/vList5"/>
    <dgm:cxn modelId="{6233C46B-13C3-44A2-ACEA-1FA26CBAF081}" srcId="{53E1332C-46E4-4858-A5CD-38643DEADB75}" destId="{7EE75D95-4DD2-4F45-ABD8-2984C8F5921E}" srcOrd="3" destOrd="0" parTransId="{546E9913-66C9-40ED-8EAB-EEC823553102}" sibTransId="{BCD0A3FB-514D-493B-A36A-1DF8FE42403B}"/>
    <dgm:cxn modelId="{8298889F-259A-4526-BC1A-0D49CBD575E1}" srcId="{DD2BA155-FBA0-409B-8268-78A04ACF4809}" destId="{EC10DA31-2A95-490E-AB7B-C48B61B9A29D}" srcOrd="1" destOrd="0" parTransId="{76CB41CC-9393-4BDC-92F5-1112A7DB0AA2}" sibTransId="{8788AA6D-4D83-45EA-B81A-3C274B3AAA3C}"/>
    <dgm:cxn modelId="{550F104C-D03B-4CA2-992A-970A309AD4AA}" type="presOf" srcId="{EC10DA31-2A95-490E-AB7B-C48B61B9A29D}" destId="{B18AC226-2DC4-4241-8A14-DAAB7344FED7}" srcOrd="0" destOrd="1" presId="urn:microsoft.com/office/officeart/2005/8/layout/vList5"/>
    <dgm:cxn modelId="{1C202380-B073-438A-8D8D-6E0E35D16993}" srcId="{3E172024-E42C-4668-B5AC-8E7730B24BDA}" destId="{456E7073-A9F7-460C-A250-4F3AFD941098}" srcOrd="0" destOrd="0" parTransId="{FCDE1412-ECA7-4F44-B86D-9EA04BFCCBFB}" sibTransId="{18F8C60F-5E28-483B-90D5-4D55CB4EBC5F}"/>
    <dgm:cxn modelId="{3A8D9F05-6380-4BD7-9843-037B7956F378}" type="presOf" srcId="{53E1332C-46E4-4858-A5CD-38643DEADB75}" destId="{EFBFB6D1-F0F8-4A44-8264-61431A90136C}" srcOrd="0" destOrd="0" presId="urn:microsoft.com/office/officeart/2005/8/layout/vList5"/>
    <dgm:cxn modelId="{C13B3F3E-A73D-4DDB-8693-81900304A880}" srcId="{696222A0-895C-4FD4-8286-B00268E13730}" destId="{6578176F-F90A-41C9-AD2A-635F32FAC919}" srcOrd="1" destOrd="0" parTransId="{565F2CC7-6BD0-4CF1-994D-3717147B919B}" sibTransId="{E969986D-21FC-4AD6-BC46-F9BFB3B459D4}"/>
    <dgm:cxn modelId="{D1726424-D7EC-47B3-9985-0A762B3DB41D}" type="presOf" srcId="{ED94019A-1557-4BA0-98EF-AE3EC06B184A}" destId="{588A5468-66E1-47E9-AC06-567D15A8178C}" srcOrd="0" destOrd="0" presId="urn:microsoft.com/office/officeart/2005/8/layout/vList5"/>
    <dgm:cxn modelId="{3C415440-139B-4DF4-8424-BC324F6C612B}" type="presOf" srcId="{696222A0-895C-4FD4-8286-B00268E13730}" destId="{A590A231-5B8C-4487-9B82-4E598302BE66}" srcOrd="0" destOrd="0" presId="urn:microsoft.com/office/officeart/2005/8/layout/vList5"/>
    <dgm:cxn modelId="{6D5EDA92-874A-4AD9-A820-9947C50B7F81}" type="presOf" srcId="{4B0E0ADD-2644-4695-80DD-995F52AA0208}" destId="{7C658F2C-FD86-418D-B842-EE28777A696B}" srcOrd="0" destOrd="1" presId="urn:microsoft.com/office/officeart/2005/8/layout/vList5"/>
    <dgm:cxn modelId="{7AFC12B8-758F-4368-93C2-58AC13C4C46A}" srcId="{7EE75D95-4DD2-4F45-ABD8-2984C8F5921E}" destId="{935E6D05-8AB7-4713-9B62-F81AE1D187FC}" srcOrd="0" destOrd="0" parTransId="{ED659D28-47FA-4125-830C-46616DB8716D}" sibTransId="{05060043-C494-44C2-864D-B532BA177661}"/>
    <dgm:cxn modelId="{95769463-6DA8-433F-9670-88070D171CF8}" type="presOf" srcId="{3E172024-E42C-4668-B5AC-8E7730B24BDA}" destId="{DC1C0473-4D11-475D-8543-EC4F8837EDCB}" srcOrd="0" destOrd="0" presId="urn:microsoft.com/office/officeart/2005/8/layout/vList5"/>
    <dgm:cxn modelId="{69977E4C-609C-471A-AD1E-DD6F73E0CB37}" srcId="{76BCB883-7C21-4FE3-8CE8-AE8C2F86F4C4}" destId="{85E69DAD-7FD0-498E-98BA-5A46A39DEE2C}" srcOrd="1" destOrd="0" parTransId="{AFD11602-512F-436F-90F9-8915F86DE6B6}" sibTransId="{25C5A30C-132B-4B97-9690-D1623D245695}"/>
    <dgm:cxn modelId="{B1E4D2D2-200E-4F8C-A4C0-51DF7C41BC03}" type="presOf" srcId="{04695F03-7BE9-40D0-ABCF-D74E9C9E89BA}" destId="{0FC0EC1D-EA9C-4F21-A8A2-46D78090CBB0}" srcOrd="0" destOrd="1" presId="urn:microsoft.com/office/officeart/2005/8/layout/vList5"/>
    <dgm:cxn modelId="{029B4B87-C05E-4568-B12D-43CEEBACE2E4}" srcId="{FA25B6DC-C290-47E6-B293-18589DF19C33}" destId="{3C643E91-B508-4FCA-A6B0-545F01D43C51}" srcOrd="0" destOrd="0" parTransId="{B2F8D6F8-2BC9-4F3C-8CFF-F15C2368EEB8}" sibTransId="{2EE819AD-9E7D-4EAE-BA59-364941378A38}"/>
    <dgm:cxn modelId="{55B27339-9C35-4423-B859-80CEF1F3DE54}" srcId="{53E1332C-46E4-4858-A5CD-38643DEADB75}" destId="{76BCB883-7C21-4FE3-8CE8-AE8C2F86F4C4}" srcOrd="4" destOrd="0" parTransId="{50703CFE-D5D3-4506-BBE8-C20463EE3443}" sibTransId="{7F7B7D69-1DAA-4515-AB50-933D73684B8F}"/>
    <dgm:cxn modelId="{40B5A969-97B7-4058-8603-94311EFF4840}" type="presOf" srcId="{85E69DAD-7FD0-498E-98BA-5A46A39DEE2C}" destId="{588A5468-66E1-47E9-AC06-567D15A8178C}" srcOrd="0" destOrd="1" presId="urn:microsoft.com/office/officeart/2005/8/layout/vList5"/>
    <dgm:cxn modelId="{126B2F85-E99D-4B22-A0FD-71825EE3C30D}" type="presOf" srcId="{935E6D05-8AB7-4713-9B62-F81AE1D187FC}" destId="{7C658F2C-FD86-418D-B842-EE28777A696B}" srcOrd="0" destOrd="0" presId="urn:microsoft.com/office/officeart/2005/8/layout/vList5"/>
    <dgm:cxn modelId="{596B7FA0-1361-443D-92EB-1B55F1A67E96}" srcId="{53E1332C-46E4-4858-A5CD-38643DEADB75}" destId="{DD2BA155-FBA0-409B-8268-78A04ACF4809}" srcOrd="0" destOrd="0" parTransId="{E84B30B3-1E0F-4879-A9D8-79F7760EB778}" sibTransId="{13B5DA20-1D88-4C10-889A-5F9F2545F52B}"/>
    <dgm:cxn modelId="{AB655555-08D3-450F-95BD-A9716B77D381}" srcId="{7EE75D95-4DD2-4F45-ABD8-2984C8F5921E}" destId="{4B0E0ADD-2644-4695-80DD-995F52AA0208}" srcOrd="1" destOrd="0" parTransId="{4C1798AB-5515-41C3-9DBE-696E682FAD52}" sibTransId="{64737DFD-D3D3-457F-A185-A750D4D65008}"/>
    <dgm:cxn modelId="{8934F97B-4863-4FF2-A0DA-8AEEE969A040}" type="presOf" srcId="{7EE75D95-4DD2-4F45-ABD8-2984C8F5921E}" destId="{B8CC2034-EF7E-4148-AB67-DCEB6D20EB5B}" srcOrd="0" destOrd="0" presId="urn:microsoft.com/office/officeart/2005/8/layout/vList5"/>
    <dgm:cxn modelId="{42B57AF0-0218-4A32-9A93-FDD562DF69EF}" srcId="{53E1332C-46E4-4858-A5CD-38643DEADB75}" destId="{FA25B6DC-C290-47E6-B293-18589DF19C33}" srcOrd="1" destOrd="0" parTransId="{A8CA5DEE-03C6-41CC-B0E7-36C07A830B53}" sibTransId="{3FCCC1FA-5830-4D0C-B0CF-324069507933}"/>
    <dgm:cxn modelId="{4C9432E7-105C-4BA5-9B8D-AEE45D33B27F}" srcId="{3E172024-E42C-4668-B5AC-8E7730B24BDA}" destId="{04695F03-7BE9-40D0-ABCF-D74E9C9E89BA}" srcOrd="1" destOrd="0" parTransId="{39AE4DA7-380D-48AF-BC3F-B1705A6038A9}" sibTransId="{C5D9D62E-7EB5-45D8-8B3D-CD342D8B7AEF}"/>
    <dgm:cxn modelId="{6772C8EE-3D08-4A28-AD49-3ED76F1A6877}" srcId="{DD2BA155-FBA0-409B-8268-78A04ACF4809}" destId="{A7976251-024E-4B1D-BC22-8C9C332C6A3B}" srcOrd="0" destOrd="0" parTransId="{8EF883EE-A7FF-4460-A644-6B30DE962E49}" sibTransId="{25D0D3A3-5782-4462-8E31-D652A13F1AC5}"/>
    <dgm:cxn modelId="{393C048D-4993-4B36-86C4-9C570AEE5796}" type="presOf" srcId="{102E9F8F-6DA1-4D12-8F96-82BDEB9708D9}" destId="{CED28A62-1ABE-400D-A987-76736FB9D3E5}" srcOrd="0" destOrd="1" presId="urn:microsoft.com/office/officeart/2005/8/layout/vList5"/>
    <dgm:cxn modelId="{7755FABC-277B-4F73-940A-F4BCB9D48A29}" srcId="{696222A0-895C-4FD4-8286-B00268E13730}" destId="{81D8CEA8-9AAF-4DB3-8AE9-9389B3E8FBA2}" srcOrd="0" destOrd="0" parTransId="{5D9D3E12-49A6-4596-916B-74C541B2D43D}" sibTransId="{934D43F6-ECC0-4340-B584-C7F633DB5DAA}"/>
    <dgm:cxn modelId="{A566F2DC-62E2-4B8D-9A5A-9F67C6DDDAC7}" srcId="{FA25B6DC-C290-47E6-B293-18589DF19C33}" destId="{102E9F8F-6DA1-4D12-8F96-82BDEB9708D9}" srcOrd="1" destOrd="0" parTransId="{56963BE1-EB59-4A54-9C00-8840DBA14012}" sibTransId="{7A3746E0-4F2D-4AB2-8ADA-699831EAD5AC}"/>
    <dgm:cxn modelId="{DBF6581F-86B1-4B29-B2AE-49AF0DF0DDE4}" type="presOf" srcId="{3C643E91-B508-4FCA-A6B0-545F01D43C51}" destId="{CED28A62-1ABE-400D-A987-76736FB9D3E5}" srcOrd="0" destOrd="0" presId="urn:microsoft.com/office/officeart/2005/8/layout/vList5"/>
    <dgm:cxn modelId="{76B4A6BD-6E22-4106-9E21-5773C901ADDA}" type="presOf" srcId="{6578176F-F90A-41C9-AD2A-635F32FAC919}" destId="{8C96014E-3693-4596-810B-F0528101E466}" srcOrd="0" destOrd="1" presId="urn:microsoft.com/office/officeart/2005/8/layout/vList5"/>
    <dgm:cxn modelId="{605D9B87-80FE-4255-91C1-BB603CAA321B}" type="presOf" srcId="{DD2BA155-FBA0-409B-8268-78A04ACF4809}" destId="{858E073F-A20E-4AFA-B589-0E4C8DC6785A}" srcOrd="0" destOrd="0" presId="urn:microsoft.com/office/officeart/2005/8/layout/vList5"/>
    <dgm:cxn modelId="{AD9F172B-FF85-49B0-8714-E544B467CD27}" srcId="{53E1332C-46E4-4858-A5CD-38643DEADB75}" destId="{696222A0-895C-4FD4-8286-B00268E13730}" srcOrd="5" destOrd="0" parTransId="{B74A8933-143E-434F-8694-96C43A773181}" sibTransId="{5EE5E012-7918-411E-B70E-39E6DA17492F}"/>
    <dgm:cxn modelId="{38C5312C-C701-4057-B69A-40041B600C97}" type="presParOf" srcId="{EFBFB6D1-F0F8-4A44-8264-61431A90136C}" destId="{73A59259-4688-4328-9871-836D6991E738}" srcOrd="0" destOrd="0" presId="urn:microsoft.com/office/officeart/2005/8/layout/vList5"/>
    <dgm:cxn modelId="{38D4C8C8-8C87-4356-BCC5-6E3B76420C07}" type="presParOf" srcId="{73A59259-4688-4328-9871-836D6991E738}" destId="{858E073F-A20E-4AFA-B589-0E4C8DC6785A}" srcOrd="0" destOrd="0" presId="urn:microsoft.com/office/officeart/2005/8/layout/vList5"/>
    <dgm:cxn modelId="{32BCBECD-136E-4E9B-A36F-04A7128AC5E0}" type="presParOf" srcId="{73A59259-4688-4328-9871-836D6991E738}" destId="{B18AC226-2DC4-4241-8A14-DAAB7344FED7}" srcOrd="1" destOrd="0" presId="urn:microsoft.com/office/officeart/2005/8/layout/vList5"/>
    <dgm:cxn modelId="{6409D056-3F50-472F-AA3F-11E49CCA3C47}" type="presParOf" srcId="{EFBFB6D1-F0F8-4A44-8264-61431A90136C}" destId="{4D6C8603-B5F6-4AC5-A5F6-A020463A2402}" srcOrd="1" destOrd="0" presId="urn:microsoft.com/office/officeart/2005/8/layout/vList5"/>
    <dgm:cxn modelId="{39F88B7C-9744-4101-ADFC-1F1270182C73}" type="presParOf" srcId="{EFBFB6D1-F0F8-4A44-8264-61431A90136C}" destId="{9B942F3B-6A72-43CC-810D-F545B8B7B325}" srcOrd="2" destOrd="0" presId="urn:microsoft.com/office/officeart/2005/8/layout/vList5"/>
    <dgm:cxn modelId="{0526EF1F-A8DF-4D90-BE1D-561BDC6FB866}" type="presParOf" srcId="{9B942F3B-6A72-43CC-810D-F545B8B7B325}" destId="{6BFC88A0-61AF-4577-A4F8-3E541EB1FC91}" srcOrd="0" destOrd="0" presId="urn:microsoft.com/office/officeart/2005/8/layout/vList5"/>
    <dgm:cxn modelId="{A22ACE99-4E86-43A7-A855-24710AA1504D}" type="presParOf" srcId="{9B942F3B-6A72-43CC-810D-F545B8B7B325}" destId="{CED28A62-1ABE-400D-A987-76736FB9D3E5}" srcOrd="1" destOrd="0" presId="urn:microsoft.com/office/officeart/2005/8/layout/vList5"/>
    <dgm:cxn modelId="{1513E134-BB3C-450A-9F1D-25BF4175139F}" type="presParOf" srcId="{EFBFB6D1-F0F8-4A44-8264-61431A90136C}" destId="{EA31CB46-3020-457E-A2F7-9C070404815F}" srcOrd="3" destOrd="0" presId="urn:microsoft.com/office/officeart/2005/8/layout/vList5"/>
    <dgm:cxn modelId="{4BA8E2D0-5497-4968-A0C3-6AEA72D86B3B}" type="presParOf" srcId="{EFBFB6D1-F0F8-4A44-8264-61431A90136C}" destId="{DE483DB7-1CC7-4B9D-8E77-1D439D93B45E}" srcOrd="4" destOrd="0" presId="urn:microsoft.com/office/officeart/2005/8/layout/vList5"/>
    <dgm:cxn modelId="{43B5DE98-C213-498C-8E8C-5090740EA70F}" type="presParOf" srcId="{DE483DB7-1CC7-4B9D-8E77-1D439D93B45E}" destId="{DC1C0473-4D11-475D-8543-EC4F8837EDCB}" srcOrd="0" destOrd="0" presId="urn:microsoft.com/office/officeart/2005/8/layout/vList5"/>
    <dgm:cxn modelId="{904E83A9-3D0C-4F03-A806-882208EAC132}" type="presParOf" srcId="{DE483DB7-1CC7-4B9D-8E77-1D439D93B45E}" destId="{0FC0EC1D-EA9C-4F21-A8A2-46D78090CBB0}" srcOrd="1" destOrd="0" presId="urn:microsoft.com/office/officeart/2005/8/layout/vList5"/>
    <dgm:cxn modelId="{22627770-799B-4355-9689-27947AB84161}" type="presParOf" srcId="{EFBFB6D1-F0F8-4A44-8264-61431A90136C}" destId="{25012837-8B66-4091-8C0A-782F21938BE6}" srcOrd="5" destOrd="0" presId="urn:microsoft.com/office/officeart/2005/8/layout/vList5"/>
    <dgm:cxn modelId="{0E97EDD7-6671-4E81-AE3F-D6AFF64D35F3}" type="presParOf" srcId="{EFBFB6D1-F0F8-4A44-8264-61431A90136C}" destId="{29A6F6C2-D998-4D7B-A009-DFFCB32D964B}" srcOrd="6" destOrd="0" presId="urn:microsoft.com/office/officeart/2005/8/layout/vList5"/>
    <dgm:cxn modelId="{5D11812B-35FE-4328-910B-EABB77D6AC7D}" type="presParOf" srcId="{29A6F6C2-D998-4D7B-A009-DFFCB32D964B}" destId="{B8CC2034-EF7E-4148-AB67-DCEB6D20EB5B}" srcOrd="0" destOrd="0" presId="urn:microsoft.com/office/officeart/2005/8/layout/vList5"/>
    <dgm:cxn modelId="{485EA153-D48E-40D8-B7EA-9CB2A6696830}" type="presParOf" srcId="{29A6F6C2-D998-4D7B-A009-DFFCB32D964B}" destId="{7C658F2C-FD86-418D-B842-EE28777A696B}" srcOrd="1" destOrd="0" presId="urn:microsoft.com/office/officeart/2005/8/layout/vList5"/>
    <dgm:cxn modelId="{4C73B391-CA67-4428-9895-44277349C05B}" type="presParOf" srcId="{EFBFB6D1-F0F8-4A44-8264-61431A90136C}" destId="{156132AE-CCC9-494F-9A17-B634FAA9A4AC}" srcOrd="7" destOrd="0" presId="urn:microsoft.com/office/officeart/2005/8/layout/vList5"/>
    <dgm:cxn modelId="{5AA51248-8349-413D-BA22-D868C7DF0ED4}" type="presParOf" srcId="{EFBFB6D1-F0F8-4A44-8264-61431A90136C}" destId="{B3A0FCF8-1C49-4C3C-9431-B2F39CB83C8A}" srcOrd="8" destOrd="0" presId="urn:microsoft.com/office/officeart/2005/8/layout/vList5"/>
    <dgm:cxn modelId="{08DE391C-D638-4A1E-8937-DCF17636C0F0}" type="presParOf" srcId="{B3A0FCF8-1C49-4C3C-9431-B2F39CB83C8A}" destId="{E5E24C7E-0D9E-41A4-8824-EC6CA5994C7E}" srcOrd="0" destOrd="0" presId="urn:microsoft.com/office/officeart/2005/8/layout/vList5"/>
    <dgm:cxn modelId="{A8522EAC-DC5F-458F-B51D-1AD529AC1475}" type="presParOf" srcId="{B3A0FCF8-1C49-4C3C-9431-B2F39CB83C8A}" destId="{588A5468-66E1-47E9-AC06-567D15A8178C}" srcOrd="1" destOrd="0" presId="urn:microsoft.com/office/officeart/2005/8/layout/vList5"/>
    <dgm:cxn modelId="{6198F5A9-AA12-420D-902D-1161B91E3AF2}" type="presParOf" srcId="{EFBFB6D1-F0F8-4A44-8264-61431A90136C}" destId="{13F69891-F11B-49F0-B341-A672CE624FC3}" srcOrd="9" destOrd="0" presId="urn:microsoft.com/office/officeart/2005/8/layout/vList5"/>
    <dgm:cxn modelId="{FFD44E60-A9D0-4598-882D-9B209BA077F1}" type="presParOf" srcId="{EFBFB6D1-F0F8-4A44-8264-61431A90136C}" destId="{59A8A2BC-2D4C-4F5B-A7D3-61E76748A0C1}" srcOrd="10" destOrd="0" presId="urn:microsoft.com/office/officeart/2005/8/layout/vList5"/>
    <dgm:cxn modelId="{94DA6748-7CD1-4347-B295-12A631C6D8C8}" type="presParOf" srcId="{59A8A2BC-2D4C-4F5B-A7D3-61E76748A0C1}" destId="{A590A231-5B8C-4487-9B82-4E598302BE66}" srcOrd="0" destOrd="0" presId="urn:microsoft.com/office/officeart/2005/8/layout/vList5"/>
    <dgm:cxn modelId="{15FA88F3-0F73-4240-93A0-0AB3036BFA3C}" type="presParOf" srcId="{59A8A2BC-2D4C-4F5B-A7D3-61E76748A0C1}" destId="{8C96014E-3693-4596-810B-F0528101E466}" srcOrd="1" destOrd="0" presId="urn:microsoft.com/office/officeart/2005/8/layout/vList5"/>
  </dgm:cxnLst>
  <dgm:bg>
    <a:solidFill>
      <a:schemeClr val="accent1">
        <a:tint val="40000"/>
        <a:hueOff val="0"/>
        <a:satOff val="0"/>
        <a:lumOff val="0"/>
        <a:alpha val="90000"/>
      </a:schemeClr>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ABF568-4005-4B2E-9ACC-E8F72436A908}"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it-IT"/>
        </a:p>
      </dgm:t>
    </dgm:pt>
    <dgm:pt modelId="{AEAD10E4-04BE-4296-8D15-EFBCC3FB554B}">
      <dgm:prSet phldrT="[Testo]" custT="1"/>
      <dgm:spPr/>
      <dgm:t>
        <a:bodyPr/>
        <a:lstStyle/>
        <a:p>
          <a:r>
            <a:rPr lang="it-IT" sz="1600" dirty="0" smtClean="0">
              <a:solidFill>
                <a:srgbClr val="FFFF00"/>
              </a:solidFill>
            </a:rPr>
            <a:t>Retribuzione annua lorda: €40000</a:t>
          </a:r>
          <a:endParaRPr lang="it-IT" sz="1600" dirty="0">
            <a:solidFill>
              <a:srgbClr val="FFFF00"/>
            </a:solidFill>
          </a:endParaRPr>
        </a:p>
      </dgm:t>
    </dgm:pt>
    <dgm:pt modelId="{9C6B6E81-2F6D-424A-AB68-610363EA2468}" type="parTrans" cxnId="{631E01E8-3C3E-4FBD-AF89-A12D8612C169}">
      <dgm:prSet/>
      <dgm:spPr/>
      <dgm:t>
        <a:bodyPr/>
        <a:lstStyle/>
        <a:p>
          <a:endParaRPr lang="it-IT"/>
        </a:p>
      </dgm:t>
    </dgm:pt>
    <dgm:pt modelId="{484AB9B7-18C2-42BF-AF58-168B00E98381}" type="sibTrans" cxnId="{631E01E8-3C3E-4FBD-AF89-A12D8612C169}">
      <dgm:prSet/>
      <dgm:spPr/>
      <dgm:t>
        <a:bodyPr/>
        <a:lstStyle/>
        <a:p>
          <a:endParaRPr lang="it-IT"/>
        </a:p>
      </dgm:t>
    </dgm:pt>
    <dgm:pt modelId="{D5446DA5-B9C8-4F35-8097-45DA889F7578}">
      <dgm:prSet phldrT="[Testo]" custT="1"/>
      <dgm:spPr/>
      <dgm:t>
        <a:bodyPr/>
        <a:lstStyle/>
        <a:p>
          <a:r>
            <a:rPr lang="it-IT" sz="1800" dirty="0" smtClean="0">
              <a:solidFill>
                <a:srgbClr val="FFFF00"/>
              </a:solidFill>
            </a:rPr>
            <a:t>25 anni</a:t>
          </a:r>
          <a:endParaRPr lang="it-IT" sz="1800" dirty="0">
            <a:solidFill>
              <a:srgbClr val="FFFF00"/>
            </a:solidFill>
          </a:endParaRPr>
        </a:p>
      </dgm:t>
    </dgm:pt>
    <dgm:pt modelId="{073EBA48-127B-47F0-8485-42300DC611D0}" type="parTrans" cxnId="{0BC9AEA7-DE3F-41D6-9502-5847CD353720}">
      <dgm:prSet/>
      <dgm:spPr/>
      <dgm:t>
        <a:bodyPr/>
        <a:lstStyle/>
        <a:p>
          <a:endParaRPr lang="it-IT"/>
        </a:p>
      </dgm:t>
    </dgm:pt>
    <dgm:pt modelId="{C266058C-F77E-4C0F-9353-5CC6377C444D}" type="sibTrans" cxnId="{0BC9AEA7-DE3F-41D6-9502-5847CD353720}">
      <dgm:prSet/>
      <dgm:spPr/>
      <dgm:t>
        <a:bodyPr/>
        <a:lstStyle/>
        <a:p>
          <a:endParaRPr lang="it-IT"/>
        </a:p>
      </dgm:t>
    </dgm:pt>
    <dgm:pt modelId="{C25850E1-EF68-464C-8FF2-EC681A7E7A07}">
      <dgm:prSet phldrT="[Testo]"/>
      <dgm:spPr/>
      <dgm:t>
        <a:bodyPr/>
        <a:lstStyle/>
        <a:p>
          <a:r>
            <a:rPr lang="it-IT" dirty="0" smtClean="0">
              <a:solidFill>
                <a:srgbClr val="FFFF00"/>
              </a:solidFill>
            </a:rPr>
            <a:t>Montante contributivo 330.000</a:t>
          </a:r>
          <a:endParaRPr lang="it-IT" dirty="0">
            <a:solidFill>
              <a:srgbClr val="FFFF00"/>
            </a:solidFill>
          </a:endParaRPr>
        </a:p>
      </dgm:t>
    </dgm:pt>
    <dgm:pt modelId="{E54F5103-683D-496D-8C6A-AB81720C9E7D}" type="parTrans" cxnId="{9BCD9F03-A3F0-4A81-A3F6-1E6281AED3D2}">
      <dgm:prSet/>
      <dgm:spPr/>
      <dgm:t>
        <a:bodyPr/>
        <a:lstStyle/>
        <a:p>
          <a:endParaRPr lang="it-IT"/>
        </a:p>
      </dgm:t>
    </dgm:pt>
    <dgm:pt modelId="{39949795-10C7-4A46-A5E7-F0DAC89E0F87}" type="sibTrans" cxnId="{9BCD9F03-A3F0-4A81-A3F6-1E6281AED3D2}">
      <dgm:prSet/>
      <dgm:spPr/>
      <dgm:t>
        <a:bodyPr/>
        <a:lstStyle/>
        <a:p>
          <a:endParaRPr lang="it-IT"/>
        </a:p>
      </dgm:t>
    </dgm:pt>
    <dgm:pt modelId="{6D325744-5F71-4D62-96F2-472AE1559AF4}">
      <dgm:prSet phldrT="[Testo]" custT="1"/>
      <dgm:spPr/>
      <dgm:t>
        <a:bodyPr/>
        <a:lstStyle/>
        <a:p>
          <a:r>
            <a:rPr lang="it-IT" sz="3200" b="1" cap="small" spc="300" baseline="0" dirty="0" smtClean="0">
              <a:solidFill>
                <a:srgbClr val="FF0000"/>
              </a:solidFill>
            </a:rPr>
            <a:t>Pensione annua €20.249 nel 2009, €18.546 dal 2010</a:t>
          </a:r>
          <a:endParaRPr lang="it-IT" sz="3200" b="1" cap="small" spc="300" baseline="0" dirty="0">
            <a:solidFill>
              <a:srgbClr val="FF0000"/>
            </a:solidFill>
          </a:endParaRPr>
        </a:p>
      </dgm:t>
    </dgm:pt>
    <dgm:pt modelId="{FFBF4EE2-836A-417E-A0DF-6D92CCFBAEA5}" type="parTrans" cxnId="{93BF086B-EFC1-45D9-8417-E9DF43A61F55}">
      <dgm:prSet/>
      <dgm:spPr/>
      <dgm:t>
        <a:bodyPr/>
        <a:lstStyle/>
        <a:p>
          <a:endParaRPr lang="it-IT"/>
        </a:p>
      </dgm:t>
    </dgm:pt>
    <dgm:pt modelId="{428F3A84-427D-4FA9-A4A7-2461DC2CA5EF}" type="sibTrans" cxnId="{93BF086B-EFC1-45D9-8417-E9DF43A61F55}">
      <dgm:prSet/>
      <dgm:spPr/>
      <dgm:t>
        <a:bodyPr/>
        <a:lstStyle/>
        <a:p>
          <a:endParaRPr lang="it-IT"/>
        </a:p>
      </dgm:t>
    </dgm:pt>
    <dgm:pt modelId="{328E84EA-9337-4C0D-B634-F9EBF9364E10}" type="pres">
      <dgm:prSet presAssocID="{66ABF568-4005-4B2E-9ACC-E8F72436A908}" presName="Name0" presStyleCnt="0">
        <dgm:presLayoutVars>
          <dgm:chMax val="4"/>
          <dgm:resizeHandles val="exact"/>
        </dgm:presLayoutVars>
      </dgm:prSet>
      <dgm:spPr/>
      <dgm:t>
        <a:bodyPr/>
        <a:lstStyle/>
        <a:p>
          <a:endParaRPr lang="it-IT"/>
        </a:p>
      </dgm:t>
    </dgm:pt>
    <dgm:pt modelId="{B1359D5E-4F95-4665-B5CF-E85E666B2EAF}" type="pres">
      <dgm:prSet presAssocID="{66ABF568-4005-4B2E-9ACC-E8F72436A908}" presName="ellipse" presStyleLbl="trBgShp" presStyleIdx="0" presStyleCnt="1"/>
      <dgm:spPr/>
    </dgm:pt>
    <dgm:pt modelId="{BF714098-5415-40A4-BE7C-3D25626A8B59}" type="pres">
      <dgm:prSet presAssocID="{66ABF568-4005-4B2E-9ACC-E8F72436A908}" presName="arrow1" presStyleLbl="fgShp" presStyleIdx="0" presStyleCnt="1"/>
      <dgm:spPr/>
    </dgm:pt>
    <dgm:pt modelId="{0B67255C-2CCD-417D-8CE5-CC03E7ADD869}" type="pres">
      <dgm:prSet presAssocID="{66ABF568-4005-4B2E-9ACC-E8F72436A908}" presName="rectangle" presStyleLbl="revTx" presStyleIdx="0" presStyleCnt="1" custScaleX="166804">
        <dgm:presLayoutVars>
          <dgm:bulletEnabled val="1"/>
        </dgm:presLayoutVars>
      </dgm:prSet>
      <dgm:spPr/>
      <dgm:t>
        <a:bodyPr/>
        <a:lstStyle/>
        <a:p>
          <a:endParaRPr lang="it-IT"/>
        </a:p>
      </dgm:t>
    </dgm:pt>
    <dgm:pt modelId="{71E12F8D-51CC-409C-9DAA-D184173042D2}" type="pres">
      <dgm:prSet presAssocID="{D5446DA5-B9C8-4F35-8097-45DA889F7578}" presName="item1" presStyleLbl="node1" presStyleIdx="0" presStyleCnt="3">
        <dgm:presLayoutVars>
          <dgm:bulletEnabled val="1"/>
        </dgm:presLayoutVars>
      </dgm:prSet>
      <dgm:spPr/>
      <dgm:t>
        <a:bodyPr/>
        <a:lstStyle/>
        <a:p>
          <a:endParaRPr lang="it-IT"/>
        </a:p>
      </dgm:t>
    </dgm:pt>
    <dgm:pt modelId="{2189E0B6-37D0-4B3C-A08B-7D26A6AD47F8}" type="pres">
      <dgm:prSet presAssocID="{C25850E1-EF68-464C-8FF2-EC681A7E7A07}" presName="item2" presStyleLbl="node1" presStyleIdx="1" presStyleCnt="3">
        <dgm:presLayoutVars>
          <dgm:bulletEnabled val="1"/>
        </dgm:presLayoutVars>
      </dgm:prSet>
      <dgm:spPr/>
      <dgm:t>
        <a:bodyPr/>
        <a:lstStyle/>
        <a:p>
          <a:endParaRPr lang="it-IT"/>
        </a:p>
      </dgm:t>
    </dgm:pt>
    <dgm:pt modelId="{8BF7E9CD-D727-4D0D-9424-036E2A85B926}" type="pres">
      <dgm:prSet presAssocID="{6D325744-5F71-4D62-96F2-472AE1559AF4}" presName="item3" presStyleLbl="node1" presStyleIdx="2" presStyleCnt="3">
        <dgm:presLayoutVars>
          <dgm:bulletEnabled val="1"/>
        </dgm:presLayoutVars>
      </dgm:prSet>
      <dgm:spPr/>
      <dgm:t>
        <a:bodyPr/>
        <a:lstStyle/>
        <a:p>
          <a:endParaRPr lang="it-IT"/>
        </a:p>
      </dgm:t>
    </dgm:pt>
    <dgm:pt modelId="{9646BF38-DF17-41B6-B90B-7ED27F63A2B3}" type="pres">
      <dgm:prSet presAssocID="{66ABF568-4005-4B2E-9ACC-E8F72436A908}" presName="funnel" presStyleLbl="trAlignAcc1" presStyleIdx="0" presStyleCnt="1"/>
      <dgm:spPr>
        <a:solidFill>
          <a:schemeClr val="tx1">
            <a:alpha val="57000"/>
          </a:schemeClr>
        </a:solidFill>
        <a:scene3d>
          <a:camera prst="orthographicFront"/>
          <a:lightRig rig="morning" dir="t"/>
        </a:scene3d>
        <a:sp3d prstMaterial="softEdge">
          <a:bevelT w="12700"/>
        </a:sp3d>
      </dgm:spPr>
    </dgm:pt>
  </dgm:ptLst>
  <dgm:cxnLst>
    <dgm:cxn modelId="{93BF086B-EFC1-45D9-8417-E9DF43A61F55}" srcId="{66ABF568-4005-4B2E-9ACC-E8F72436A908}" destId="{6D325744-5F71-4D62-96F2-472AE1559AF4}" srcOrd="3" destOrd="0" parTransId="{FFBF4EE2-836A-417E-A0DF-6D92CCFBAEA5}" sibTransId="{428F3A84-427D-4FA9-A4A7-2461DC2CA5EF}"/>
    <dgm:cxn modelId="{9BCD9F03-A3F0-4A81-A3F6-1E6281AED3D2}" srcId="{66ABF568-4005-4B2E-9ACC-E8F72436A908}" destId="{C25850E1-EF68-464C-8FF2-EC681A7E7A07}" srcOrd="2" destOrd="0" parTransId="{E54F5103-683D-496D-8C6A-AB81720C9E7D}" sibTransId="{39949795-10C7-4A46-A5E7-F0DAC89E0F87}"/>
    <dgm:cxn modelId="{785EC59A-D3AC-4245-A315-1B37EAC3E122}" type="presOf" srcId="{AEAD10E4-04BE-4296-8D15-EFBCC3FB554B}" destId="{8BF7E9CD-D727-4D0D-9424-036E2A85B926}" srcOrd="0" destOrd="0" presId="urn:microsoft.com/office/officeart/2005/8/layout/funnel1"/>
    <dgm:cxn modelId="{631E01E8-3C3E-4FBD-AF89-A12D8612C169}" srcId="{66ABF568-4005-4B2E-9ACC-E8F72436A908}" destId="{AEAD10E4-04BE-4296-8D15-EFBCC3FB554B}" srcOrd="0" destOrd="0" parTransId="{9C6B6E81-2F6D-424A-AB68-610363EA2468}" sibTransId="{484AB9B7-18C2-42BF-AF58-168B00E98381}"/>
    <dgm:cxn modelId="{BC6264EC-EDAF-42DC-9639-FBACF8CA7E7A}" type="presOf" srcId="{C25850E1-EF68-464C-8FF2-EC681A7E7A07}" destId="{71E12F8D-51CC-409C-9DAA-D184173042D2}" srcOrd="0" destOrd="0" presId="urn:microsoft.com/office/officeart/2005/8/layout/funnel1"/>
    <dgm:cxn modelId="{3F30B37B-A9A0-45E1-8B06-1BCF0EAB09A8}" type="presOf" srcId="{6D325744-5F71-4D62-96F2-472AE1559AF4}" destId="{0B67255C-2CCD-417D-8CE5-CC03E7ADD869}" srcOrd="0" destOrd="0" presId="urn:microsoft.com/office/officeart/2005/8/layout/funnel1"/>
    <dgm:cxn modelId="{0BC9AEA7-DE3F-41D6-9502-5847CD353720}" srcId="{66ABF568-4005-4B2E-9ACC-E8F72436A908}" destId="{D5446DA5-B9C8-4F35-8097-45DA889F7578}" srcOrd="1" destOrd="0" parTransId="{073EBA48-127B-47F0-8485-42300DC611D0}" sibTransId="{C266058C-F77E-4C0F-9353-5CC6377C444D}"/>
    <dgm:cxn modelId="{34239327-CD8B-45C7-8512-00B5354CE06E}" type="presOf" srcId="{D5446DA5-B9C8-4F35-8097-45DA889F7578}" destId="{2189E0B6-37D0-4B3C-A08B-7D26A6AD47F8}" srcOrd="0" destOrd="0" presId="urn:microsoft.com/office/officeart/2005/8/layout/funnel1"/>
    <dgm:cxn modelId="{3BD244C3-748C-4432-B117-9E28829EAE37}" type="presOf" srcId="{66ABF568-4005-4B2E-9ACC-E8F72436A908}" destId="{328E84EA-9337-4C0D-B634-F9EBF9364E10}" srcOrd="0" destOrd="0" presId="urn:microsoft.com/office/officeart/2005/8/layout/funnel1"/>
    <dgm:cxn modelId="{1CE18E72-AF25-46A4-B149-D85F24CC4A1F}" type="presParOf" srcId="{328E84EA-9337-4C0D-B634-F9EBF9364E10}" destId="{B1359D5E-4F95-4665-B5CF-E85E666B2EAF}" srcOrd="0" destOrd="0" presId="urn:microsoft.com/office/officeart/2005/8/layout/funnel1"/>
    <dgm:cxn modelId="{A34A4DC2-16A4-495B-A083-2F871F7E8084}" type="presParOf" srcId="{328E84EA-9337-4C0D-B634-F9EBF9364E10}" destId="{BF714098-5415-40A4-BE7C-3D25626A8B59}" srcOrd="1" destOrd="0" presId="urn:microsoft.com/office/officeart/2005/8/layout/funnel1"/>
    <dgm:cxn modelId="{8563A463-9009-47DF-94CC-45666001E85F}" type="presParOf" srcId="{328E84EA-9337-4C0D-B634-F9EBF9364E10}" destId="{0B67255C-2CCD-417D-8CE5-CC03E7ADD869}" srcOrd="2" destOrd="0" presId="urn:microsoft.com/office/officeart/2005/8/layout/funnel1"/>
    <dgm:cxn modelId="{A02CE683-8CE5-43DF-8D94-9153AF671BF5}" type="presParOf" srcId="{328E84EA-9337-4C0D-B634-F9EBF9364E10}" destId="{71E12F8D-51CC-409C-9DAA-D184173042D2}" srcOrd="3" destOrd="0" presId="urn:microsoft.com/office/officeart/2005/8/layout/funnel1"/>
    <dgm:cxn modelId="{1483F451-F9CF-464E-999C-0BDB73413BDB}" type="presParOf" srcId="{328E84EA-9337-4C0D-B634-F9EBF9364E10}" destId="{2189E0B6-37D0-4B3C-A08B-7D26A6AD47F8}" srcOrd="4" destOrd="0" presId="urn:microsoft.com/office/officeart/2005/8/layout/funnel1"/>
    <dgm:cxn modelId="{36B45CAB-9BCF-4FC7-BDCB-A705AA093522}" type="presParOf" srcId="{328E84EA-9337-4C0D-B634-F9EBF9364E10}" destId="{8BF7E9CD-D727-4D0D-9424-036E2A85B926}" srcOrd="5" destOrd="0" presId="urn:microsoft.com/office/officeart/2005/8/layout/funnel1"/>
    <dgm:cxn modelId="{20CDB397-AA95-41EF-87FE-0556B31E1B38}" type="presParOf" srcId="{328E84EA-9337-4C0D-B634-F9EBF9364E10}" destId="{9646BF38-DF17-41B6-B90B-7ED27F63A2B3}" srcOrd="6" destOrd="0" presId="urn:microsoft.com/office/officeart/2005/8/layout/funne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591FB25-1821-4A07-AE54-0BEFACBBF435}">
      <dsp:nvSpPr>
        <dsp:cNvPr id="0" name=""/>
        <dsp:cNvSpPr/>
      </dsp:nvSpPr>
      <dsp:spPr>
        <a:xfrm rot="11299155">
          <a:off x="2405796" y="1367901"/>
          <a:ext cx="310617" cy="33398"/>
        </a:xfrm>
        <a:custGeom>
          <a:avLst/>
          <a:gdLst/>
          <a:ahLst/>
          <a:cxnLst/>
          <a:rect l="0" t="0" r="0" b="0"/>
          <a:pathLst>
            <a:path>
              <a:moveTo>
                <a:pt x="0" y="16699"/>
              </a:moveTo>
              <a:lnTo>
                <a:pt x="310617" y="16699"/>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386BD0-90E2-4A81-9078-47B8908D361A}">
      <dsp:nvSpPr>
        <dsp:cNvPr id="0" name=""/>
        <dsp:cNvSpPr/>
      </dsp:nvSpPr>
      <dsp:spPr>
        <a:xfrm rot="21351357">
          <a:off x="2711369" y="1179419"/>
          <a:ext cx="2609388" cy="33398"/>
        </a:xfrm>
        <a:custGeom>
          <a:avLst/>
          <a:gdLst/>
          <a:ahLst/>
          <a:cxnLst/>
          <a:rect l="0" t="0" r="0" b="0"/>
          <a:pathLst>
            <a:path>
              <a:moveTo>
                <a:pt x="0" y="16699"/>
              </a:moveTo>
              <a:lnTo>
                <a:pt x="2609388" y="16699"/>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DE45C8-A298-4557-B047-80A585F76BA7}">
      <dsp:nvSpPr>
        <dsp:cNvPr id="0" name=""/>
        <dsp:cNvSpPr/>
      </dsp:nvSpPr>
      <dsp:spPr>
        <a:xfrm>
          <a:off x="527952" y="464095"/>
          <a:ext cx="914571" cy="953822"/>
        </a:xfrm>
        <a:prstGeom prst="ellipse">
          <a:avLst/>
        </a:prstGeom>
        <a:blipFill rotWithShape="0">
          <a:blip xmlns:r="http://schemas.openxmlformats.org/officeDocument/2006/relationships" r:embed="rId1"/>
          <a:stretch>
            <a:fillRect/>
          </a:stretch>
        </a:blip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C443F8-30D7-4530-AFEC-9F430E0A763B}">
      <dsp:nvSpPr>
        <dsp:cNvPr id="0" name=""/>
        <dsp:cNvSpPr/>
      </dsp:nvSpPr>
      <dsp:spPr>
        <a:xfrm>
          <a:off x="5312967" y="-210268"/>
          <a:ext cx="2704541" cy="2428889"/>
        </a:xfrm>
        <a:prstGeom prst="ellipse">
          <a:avLst/>
        </a:prstGeom>
        <a:solidFill>
          <a:schemeClr val="bg2">
            <a:lumMod val="75000"/>
          </a:schemeClr>
        </a:solidFill>
        <a:ln w="55000" cap="flat" cmpd="thickThin"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it-IT" sz="2000" kern="1200" dirty="0" smtClean="0">
              <a:solidFill>
                <a:srgbClr val="FFFF00"/>
              </a:solidFill>
            </a:rPr>
            <a:t>In caso di licenziamento la lavoratrice può ottenere la pensione mentre il lavoratore no</a:t>
          </a:r>
          <a:endParaRPr lang="it-IT" sz="2000" kern="1200" dirty="0">
            <a:solidFill>
              <a:srgbClr val="FFFF00"/>
            </a:solidFill>
          </a:endParaRPr>
        </a:p>
      </dsp:txBody>
      <dsp:txXfrm>
        <a:off x="5312967" y="-210268"/>
        <a:ext cx="2704541" cy="2428889"/>
      </dsp:txXfrm>
    </dsp:sp>
    <dsp:sp modelId="{788ED378-E05B-450E-A790-E29E601DE3D4}">
      <dsp:nvSpPr>
        <dsp:cNvPr id="0" name=""/>
        <dsp:cNvSpPr/>
      </dsp:nvSpPr>
      <dsp:spPr>
        <a:xfrm>
          <a:off x="2392749" y="536765"/>
          <a:ext cx="2215814" cy="1970445"/>
        </a:xfrm>
        <a:prstGeom prst="ellipse">
          <a:avLst/>
        </a:prstGeom>
        <a:solidFill>
          <a:schemeClr val="bg1">
            <a:lumMod val="85000"/>
            <a:lumOff val="15000"/>
          </a:schemeClr>
        </a:solidFill>
        <a:ln w="55000" cap="flat" cmpd="thickThin"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it-IT" sz="1800" kern="1200" dirty="0" smtClean="0">
              <a:solidFill>
                <a:srgbClr val="FF0000"/>
              </a:solidFill>
            </a:rPr>
            <a:t>La lavoratrice può scegliere il coefficiente di trasformazione</a:t>
          </a:r>
          <a:endParaRPr lang="it-IT" sz="1800" kern="1200" dirty="0">
            <a:solidFill>
              <a:srgbClr val="FF0000"/>
            </a:solidFill>
          </a:endParaRPr>
        </a:p>
      </dsp:txBody>
      <dsp:txXfrm>
        <a:off x="2392749" y="536765"/>
        <a:ext cx="2215814" cy="197044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739AAB6-598C-4214-93A9-F93EA42915DC}">
      <dsp:nvSpPr>
        <dsp:cNvPr id="0" name=""/>
        <dsp:cNvSpPr/>
      </dsp:nvSpPr>
      <dsp:spPr>
        <a:xfrm rot="16200000">
          <a:off x="-887747" y="888751"/>
          <a:ext cx="4389437" cy="2611933"/>
        </a:xfrm>
        <a:prstGeom prst="flowChartManualOperation">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0" rIns="172209" bIns="0" numCol="1" spcCol="1270" anchor="t" anchorCtr="0">
          <a:noAutofit/>
        </a:bodyPr>
        <a:lstStyle/>
        <a:p>
          <a:pPr lvl="0" algn="l" defTabSz="1200150">
            <a:lnSpc>
              <a:spcPct val="90000"/>
            </a:lnSpc>
            <a:spcBef>
              <a:spcPct val="0"/>
            </a:spcBef>
            <a:spcAft>
              <a:spcPct val="35000"/>
            </a:spcAft>
          </a:pPr>
          <a:r>
            <a:rPr lang="it-IT" sz="2700" kern="1200" dirty="0" smtClean="0"/>
            <a:t>Montante contributivo</a:t>
          </a:r>
          <a:endParaRPr lang="it-IT" sz="2700" kern="1200" dirty="0"/>
        </a:p>
        <a:p>
          <a:pPr marL="228600" lvl="1" indent="-228600" algn="l" defTabSz="933450">
            <a:lnSpc>
              <a:spcPct val="90000"/>
            </a:lnSpc>
            <a:spcBef>
              <a:spcPct val="0"/>
            </a:spcBef>
            <a:spcAft>
              <a:spcPct val="15000"/>
            </a:spcAft>
            <a:buChar char="••"/>
          </a:pPr>
          <a:r>
            <a:rPr lang="it-IT" sz="2100" kern="1200" dirty="0" smtClean="0"/>
            <a:t>(contributi versati in tutta la vita lavorativa)</a:t>
          </a:r>
          <a:endParaRPr lang="it-IT" sz="2100" kern="1200" dirty="0"/>
        </a:p>
      </dsp:txBody>
      <dsp:txXfrm rot="16200000">
        <a:off x="-887747" y="888751"/>
        <a:ext cx="4389437" cy="2611933"/>
      </dsp:txXfrm>
    </dsp:sp>
    <dsp:sp modelId="{ACBE254E-16F8-4294-AD65-E3D25DDA27B0}">
      <dsp:nvSpPr>
        <dsp:cNvPr id="0" name=""/>
        <dsp:cNvSpPr/>
      </dsp:nvSpPr>
      <dsp:spPr>
        <a:xfrm rot="16200000">
          <a:off x="1940164" y="888751"/>
          <a:ext cx="4389437" cy="2611933"/>
        </a:xfrm>
        <a:prstGeom prst="flowChartManualOperation">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0" rIns="172209" bIns="0" numCol="1" spcCol="1270" anchor="ctr" anchorCtr="0">
          <a:noAutofit/>
        </a:bodyPr>
        <a:lstStyle/>
        <a:p>
          <a:pPr lvl="0" algn="ctr" defTabSz="1200150">
            <a:lnSpc>
              <a:spcPct val="90000"/>
            </a:lnSpc>
            <a:spcBef>
              <a:spcPct val="0"/>
            </a:spcBef>
            <a:spcAft>
              <a:spcPct val="35000"/>
            </a:spcAft>
          </a:pPr>
          <a:r>
            <a:rPr lang="it-IT" sz="2700" kern="1200" dirty="0" smtClean="0"/>
            <a:t>X	</a:t>
          </a:r>
          <a:endParaRPr lang="it-IT" sz="2700" kern="1200" dirty="0"/>
        </a:p>
      </dsp:txBody>
      <dsp:txXfrm rot="16200000">
        <a:off x="1940164" y="888751"/>
        <a:ext cx="4389437" cy="2611933"/>
      </dsp:txXfrm>
    </dsp:sp>
    <dsp:sp modelId="{39B8024F-B1B5-4982-A3C7-3BE402260B0B}">
      <dsp:nvSpPr>
        <dsp:cNvPr id="0" name=""/>
        <dsp:cNvSpPr/>
      </dsp:nvSpPr>
      <dsp:spPr>
        <a:xfrm rot="16200000">
          <a:off x="4727910" y="888751"/>
          <a:ext cx="4389437" cy="2611933"/>
        </a:xfrm>
        <a:prstGeom prst="flowChartManualOperation">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0" rIns="172209" bIns="0" numCol="1" spcCol="1270" anchor="t" anchorCtr="0">
          <a:noAutofit/>
        </a:bodyPr>
        <a:lstStyle/>
        <a:p>
          <a:pPr lvl="0" algn="l" defTabSz="1200150">
            <a:lnSpc>
              <a:spcPct val="90000"/>
            </a:lnSpc>
            <a:spcBef>
              <a:spcPct val="0"/>
            </a:spcBef>
            <a:spcAft>
              <a:spcPct val="35000"/>
            </a:spcAft>
          </a:pPr>
          <a:r>
            <a:rPr lang="it-IT" sz="2700" kern="1200" dirty="0" smtClean="0"/>
            <a:t>Coefficiente di trasformazione</a:t>
          </a:r>
          <a:endParaRPr lang="it-IT" sz="2700" kern="1200" dirty="0"/>
        </a:p>
        <a:p>
          <a:pPr marL="228600" lvl="1" indent="-228600" algn="l" defTabSz="933450">
            <a:lnSpc>
              <a:spcPct val="90000"/>
            </a:lnSpc>
            <a:spcBef>
              <a:spcPct val="0"/>
            </a:spcBef>
            <a:spcAft>
              <a:spcPct val="15000"/>
            </a:spcAft>
            <a:buChar char="••"/>
          </a:pPr>
          <a:r>
            <a:rPr lang="it-IT" sz="2100" kern="1200" dirty="0" smtClean="0"/>
            <a:t>(modificato ogni 10 / 3 anni)</a:t>
          </a:r>
          <a:endParaRPr lang="it-IT" sz="2100" kern="1200" dirty="0"/>
        </a:p>
      </dsp:txBody>
      <dsp:txXfrm rot="16200000">
        <a:off x="4727910" y="888751"/>
        <a:ext cx="4389437" cy="261193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8AC226-2DC4-4241-8A14-DAAB7344FED7}">
      <dsp:nvSpPr>
        <dsp:cNvPr id="0" name=""/>
        <dsp:cNvSpPr/>
      </dsp:nvSpPr>
      <dsp:spPr>
        <a:xfrm rot="5400000">
          <a:off x="5032069" y="-2076905"/>
          <a:ext cx="584084" cy="5010928"/>
        </a:xfrm>
        <a:prstGeom prst="round2Same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5,163% (dal 1995 al 2009)</a:t>
          </a:r>
          <a:endParaRPr lang="it-IT" sz="1500" kern="1200" dirty="0"/>
        </a:p>
        <a:p>
          <a:pPr marL="114300" lvl="1" indent="-114300" algn="l" defTabSz="666750">
            <a:lnSpc>
              <a:spcPct val="90000"/>
            </a:lnSpc>
            <a:spcBef>
              <a:spcPct val="0"/>
            </a:spcBef>
            <a:spcAft>
              <a:spcPct val="15000"/>
            </a:spcAft>
            <a:buChar char="••"/>
          </a:pPr>
          <a:r>
            <a:rPr lang="it-IT" sz="1500" kern="1200" dirty="0" smtClean="0"/>
            <a:t>4,798% (dal 2010 al …? 2013?)</a:t>
          </a:r>
          <a:endParaRPr lang="it-IT" sz="1500" kern="1200" dirty="0"/>
        </a:p>
      </dsp:txBody>
      <dsp:txXfrm rot="5400000">
        <a:off x="5032069" y="-2076905"/>
        <a:ext cx="584084" cy="5010928"/>
      </dsp:txXfrm>
    </dsp:sp>
    <dsp:sp modelId="{858E073F-A20E-4AFA-B589-0E4C8DC6785A}">
      <dsp:nvSpPr>
        <dsp:cNvPr id="0" name=""/>
        <dsp:cNvSpPr/>
      </dsp:nvSpPr>
      <dsp:spPr>
        <a:xfrm>
          <a:off x="0" y="1253"/>
          <a:ext cx="2818647" cy="73010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it-IT" sz="3700" kern="1200" dirty="0" smtClean="0"/>
            <a:t>60</a:t>
          </a:r>
          <a:endParaRPr lang="it-IT" sz="3700" kern="1200" dirty="0"/>
        </a:p>
      </dsp:txBody>
      <dsp:txXfrm>
        <a:off x="0" y="1253"/>
        <a:ext cx="2818647" cy="730106"/>
      </dsp:txXfrm>
    </dsp:sp>
    <dsp:sp modelId="{CED28A62-1ABE-400D-A987-76736FB9D3E5}">
      <dsp:nvSpPr>
        <dsp:cNvPr id="0" name=""/>
        <dsp:cNvSpPr/>
      </dsp:nvSpPr>
      <dsp:spPr>
        <a:xfrm rot="5400000">
          <a:off x="5032069" y="-1372545"/>
          <a:ext cx="584084" cy="5010928"/>
        </a:xfrm>
        <a:prstGeom prst="round2Same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5,334 %</a:t>
          </a:r>
          <a:endParaRPr lang="it-IT" sz="1500" kern="1200" dirty="0"/>
        </a:p>
        <a:p>
          <a:pPr marL="114300" lvl="1" indent="-114300" algn="l" defTabSz="666750">
            <a:lnSpc>
              <a:spcPct val="90000"/>
            </a:lnSpc>
            <a:spcBef>
              <a:spcPct val="0"/>
            </a:spcBef>
            <a:spcAft>
              <a:spcPct val="15000"/>
            </a:spcAft>
            <a:buChar char="••"/>
          </a:pPr>
          <a:r>
            <a:rPr lang="it-IT" sz="1500" kern="1200" dirty="0" smtClean="0"/>
            <a:t>4,940%</a:t>
          </a:r>
          <a:endParaRPr lang="it-IT" sz="1500" kern="1200" dirty="0"/>
        </a:p>
      </dsp:txBody>
      <dsp:txXfrm rot="5400000">
        <a:off x="5032069" y="-1372545"/>
        <a:ext cx="584084" cy="5010928"/>
      </dsp:txXfrm>
    </dsp:sp>
    <dsp:sp modelId="{6BFC88A0-61AF-4577-A4F8-3E541EB1FC91}">
      <dsp:nvSpPr>
        <dsp:cNvPr id="0" name=""/>
        <dsp:cNvSpPr/>
      </dsp:nvSpPr>
      <dsp:spPr>
        <a:xfrm>
          <a:off x="0" y="767865"/>
          <a:ext cx="2818647" cy="73010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it-IT" sz="3700" kern="1200" dirty="0" smtClean="0"/>
            <a:t>61</a:t>
          </a:r>
          <a:endParaRPr lang="it-IT" sz="3700" kern="1200" dirty="0"/>
        </a:p>
      </dsp:txBody>
      <dsp:txXfrm>
        <a:off x="0" y="767865"/>
        <a:ext cx="2818647" cy="730106"/>
      </dsp:txXfrm>
    </dsp:sp>
    <dsp:sp modelId="{0FC0EC1D-EA9C-4F21-A8A2-46D78090CBB0}">
      <dsp:nvSpPr>
        <dsp:cNvPr id="0" name=""/>
        <dsp:cNvSpPr/>
      </dsp:nvSpPr>
      <dsp:spPr>
        <a:xfrm rot="5400000">
          <a:off x="5032069" y="-605934"/>
          <a:ext cx="584084" cy="5010928"/>
        </a:xfrm>
        <a:prstGeom prst="round2Same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5,514%</a:t>
          </a:r>
          <a:endParaRPr lang="it-IT" sz="1500" kern="1200" dirty="0"/>
        </a:p>
        <a:p>
          <a:pPr marL="114300" lvl="1" indent="-114300" algn="l" defTabSz="666750">
            <a:lnSpc>
              <a:spcPct val="90000"/>
            </a:lnSpc>
            <a:spcBef>
              <a:spcPct val="0"/>
            </a:spcBef>
            <a:spcAft>
              <a:spcPct val="15000"/>
            </a:spcAft>
            <a:buChar char="••"/>
          </a:pPr>
          <a:r>
            <a:rPr lang="it-IT" sz="1500" kern="1200" dirty="0" smtClean="0"/>
            <a:t>5,093%</a:t>
          </a:r>
          <a:endParaRPr lang="it-IT" sz="1500" kern="1200" dirty="0"/>
        </a:p>
      </dsp:txBody>
      <dsp:txXfrm rot="5400000">
        <a:off x="5032069" y="-605934"/>
        <a:ext cx="584084" cy="5010928"/>
      </dsp:txXfrm>
    </dsp:sp>
    <dsp:sp modelId="{DC1C0473-4D11-475D-8543-EC4F8837EDCB}">
      <dsp:nvSpPr>
        <dsp:cNvPr id="0" name=""/>
        <dsp:cNvSpPr/>
      </dsp:nvSpPr>
      <dsp:spPr>
        <a:xfrm>
          <a:off x="0" y="1534476"/>
          <a:ext cx="2818647" cy="73010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it-IT" sz="3700" kern="1200" dirty="0" smtClean="0"/>
            <a:t>62</a:t>
          </a:r>
          <a:endParaRPr lang="it-IT" sz="3700" kern="1200" dirty="0"/>
        </a:p>
      </dsp:txBody>
      <dsp:txXfrm>
        <a:off x="0" y="1534476"/>
        <a:ext cx="2818647" cy="730106"/>
      </dsp:txXfrm>
    </dsp:sp>
    <dsp:sp modelId="{7C658F2C-FD86-418D-B842-EE28777A696B}">
      <dsp:nvSpPr>
        <dsp:cNvPr id="0" name=""/>
        <dsp:cNvSpPr/>
      </dsp:nvSpPr>
      <dsp:spPr>
        <a:xfrm rot="5400000">
          <a:off x="5032069" y="160676"/>
          <a:ext cx="584084" cy="5010928"/>
        </a:xfrm>
        <a:prstGeom prst="round2Same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it-IT" sz="1500" kern="1200" smtClean="0"/>
            <a:t>5,706%</a:t>
          </a:r>
          <a:endParaRPr lang="it-IT" sz="1500" kern="1200" dirty="0"/>
        </a:p>
        <a:p>
          <a:pPr marL="114300" lvl="1" indent="-114300" algn="l" defTabSz="666750">
            <a:lnSpc>
              <a:spcPct val="90000"/>
            </a:lnSpc>
            <a:spcBef>
              <a:spcPct val="0"/>
            </a:spcBef>
            <a:spcAft>
              <a:spcPct val="15000"/>
            </a:spcAft>
            <a:buChar char="••"/>
          </a:pPr>
          <a:r>
            <a:rPr lang="it-IT" sz="1500" kern="1200" dirty="0" smtClean="0"/>
            <a:t>5,257%</a:t>
          </a:r>
          <a:endParaRPr lang="it-IT" sz="1500" kern="1200" dirty="0"/>
        </a:p>
      </dsp:txBody>
      <dsp:txXfrm rot="5400000">
        <a:off x="5032069" y="160676"/>
        <a:ext cx="584084" cy="5010928"/>
      </dsp:txXfrm>
    </dsp:sp>
    <dsp:sp modelId="{B8CC2034-EF7E-4148-AB67-DCEB6D20EB5B}">
      <dsp:nvSpPr>
        <dsp:cNvPr id="0" name=""/>
        <dsp:cNvSpPr/>
      </dsp:nvSpPr>
      <dsp:spPr>
        <a:xfrm>
          <a:off x="0" y="2301088"/>
          <a:ext cx="2818647" cy="73010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it-IT" sz="3700" kern="1200" dirty="0" smtClean="0"/>
            <a:t>63</a:t>
          </a:r>
          <a:endParaRPr lang="it-IT" sz="3700" kern="1200" dirty="0"/>
        </a:p>
      </dsp:txBody>
      <dsp:txXfrm>
        <a:off x="0" y="2301088"/>
        <a:ext cx="2818647" cy="730106"/>
      </dsp:txXfrm>
    </dsp:sp>
    <dsp:sp modelId="{588A5468-66E1-47E9-AC06-567D15A8178C}">
      <dsp:nvSpPr>
        <dsp:cNvPr id="0" name=""/>
        <dsp:cNvSpPr/>
      </dsp:nvSpPr>
      <dsp:spPr>
        <a:xfrm rot="5400000">
          <a:off x="5032069" y="927288"/>
          <a:ext cx="584084" cy="5010928"/>
        </a:xfrm>
        <a:prstGeom prst="round2Same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it-IT" sz="1500" kern="1200" smtClean="0"/>
            <a:t>5,911%</a:t>
          </a:r>
          <a:endParaRPr lang="it-IT" sz="1500" kern="1200" dirty="0"/>
        </a:p>
        <a:p>
          <a:pPr marL="114300" lvl="1" indent="-114300" algn="l" defTabSz="666750">
            <a:lnSpc>
              <a:spcPct val="90000"/>
            </a:lnSpc>
            <a:spcBef>
              <a:spcPct val="0"/>
            </a:spcBef>
            <a:spcAft>
              <a:spcPct val="15000"/>
            </a:spcAft>
            <a:buChar char="••"/>
          </a:pPr>
          <a:r>
            <a:rPr lang="it-IT" sz="1500" kern="1200" dirty="0" smtClean="0"/>
            <a:t>5,432%</a:t>
          </a:r>
          <a:endParaRPr lang="it-IT" sz="1500" kern="1200" dirty="0"/>
        </a:p>
      </dsp:txBody>
      <dsp:txXfrm rot="5400000">
        <a:off x="5032069" y="927288"/>
        <a:ext cx="584084" cy="5010928"/>
      </dsp:txXfrm>
    </dsp:sp>
    <dsp:sp modelId="{E5E24C7E-0D9E-41A4-8824-EC6CA5994C7E}">
      <dsp:nvSpPr>
        <dsp:cNvPr id="0" name=""/>
        <dsp:cNvSpPr/>
      </dsp:nvSpPr>
      <dsp:spPr>
        <a:xfrm>
          <a:off x="0" y="3067699"/>
          <a:ext cx="2818647" cy="73010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it-IT" sz="3700" kern="1200" dirty="0" smtClean="0"/>
            <a:t>64</a:t>
          </a:r>
          <a:endParaRPr lang="it-IT" sz="3700" kern="1200" dirty="0"/>
        </a:p>
      </dsp:txBody>
      <dsp:txXfrm>
        <a:off x="0" y="3067699"/>
        <a:ext cx="2818647" cy="730106"/>
      </dsp:txXfrm>
    </dsp:sp>
    <dsp:sp modelId="{8C96014E-3693-4596-810B-F0528101E466}">
      <dsp:nvSpPr>
        <dsp:cNvPr id="0" name=""/>
        <dsp:cNvSpPr/>
      </dsp:nvSpPr>
      <dsp:spPr>
        <a:xfrm rot="5400000">
          <a:off x="5012789" y="1711918"/>
          <a:ext cx="584084" cy="5010928"/>
        </a:xfrm>
        <a:prstGeom prst="round2SameRect">
          <a:avLst/>
        </a:prstGeom>
        <a:no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it-IT" sz="1500" kern="1200" smtClean="0"/>
            <a:t>6,136%</a:t>
          </a:r>
          <a:endParaRPr lang="it-IT" sz="1500" kern="1200" dirty="0"/>
        </a:p>
        <a:p>
          <a:pPr marL="114300" lvl="1" indent="-114300" algn="l" defTabSz="666750">
            <a:lnSpc>
              <a:spcPct val="90000"/>
            </a:lnSpc>
            <a:spcBef>
              <a:spcPct val="0"/>
            </a:spcBef>
            <a:spcAft>
              <a:spcPct val="15000"/>
            </a:spcAft>
            <a:buChar char="••"/>
          </a:pPr>
          <a:r>
            <a:rPr lang="it-IT" sz="1500" kern="1200" dirty="0" smtClean="0"/>
            <a:t>5,620%</a:t>
          </a:r>
          <a:endParaRPr lang="it-IT" sz="1500" kern="1200" dirty="0"/>
        </a:p>
      </dsp:txBody>
      <dsp:txXfrm rot="5400000">
        <a:off x="5012789" y="1711918"/>
        <a:ext cx="584084" cy="5010928"/>
      </dsp:txXfrm>
    </dsp:sp>
    <dsp:sp modelId="{A590A231-5B8C-4487-9B82-4E598302BE66}">
      <dsp:nvSpPr>
        <dsp:cNvPr id="0" name=""/>
        <dsp:cNvSpPr/>
      </dsp:nvSpPr>
      <dsp:spPr>
        <a:xfrm>
          <a:off x="0" y="3834310"/>
          <a:ext cx="2818647" cy="73010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it-IT" sz="3700" kern="1200" dirty="0" smtClean="0"/>
            <a:t>65</a:t>
          </a:r>
          <a:endParaRPr lang="it-IT" sz="3700" kern="1200" dirty="0"/>
        </a:p>
      </dsp:txBody>
      <dsp:txXfrm>
        <a:off x="0" y="3834310"/>
        <a:ext cx="2818647" cy="730106"/>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359D5E-4F95-4665-B5CF-E85E666B2EAF}">
      <dsp:nvSpPr>
        <dsp:cNvPr id="0" name=""/>
        <dsp:cNvSpPr/>
      </dsp:nvSpPr>
      <dsp:spPr>
        <a:xfrm>
          <a:off x="1672830" y="245329"/>
          <a:ext cx="4868841" cy="1690884"/>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714098-5415-40A4-BE7C-3D25626A8B59}">
      <dsp:nvSpPr>
        <dsp:cNvPr id="0" name=""/>
        <dsp:cNvSpPr/>
      </dsp:nvSpPr>
      <dsp:spPr>
        <a:xfrm>
          <a:off x="3643013" y="4385731"/>
          <a:ext cx="943573" cy="603887"/>
        </a:xfrm>
        <a:prstGeom prst="downArrow">
          <a:avLst/>
        </a:prstGeom>
        <a:solidFill>
          <a:schemeClr val="accent1">
            <a:tint val="6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67255C-2CCD-417D-8CE5-CC03E7ADD869}">
      <dsp:nvSpPr>
        <dsp:cNvPr id="0" name=""/>
        <dsp:cNvSpPr/>
      </dsp:nvSpPr>
      <dsp:spPr>
        <a:xfrm>
          <a:off x="337394" y="4868841"/>
          <a:ext cx="7554811" cy="11322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it-IT" sz="3200" b="1" kern="1200" cap="small" spc="300" baseline="0" dirty="0" smtClean="0">
              <a:solidFill>
                <a:srgbClr val="FF0000"/>
              </a:solidFill>
            </a:rPr>
            <a:t>Pensione annua €20.249 nel 2009, €18.546 dal 2010</a:t>
          </a:r>
          <a:endParaRPr lang="it-IT" sz="3200" b="1" kern="1200" cap="small" spc="300" baseline="0" dirty="0">
            <a:solidFill>
              <a:srgbClr val="FF0000"/>
            </a:solidFill>
          </a:endParaRPr>
        </a:p>
      </dsp:txBody>
      <dsp:txXfrm>
        <a:off x="337394" y="4868841"/>
        <a:ext cx="7554811" cy="1132288"/>
      </dsp:txXfrm>
    </dsp:sp>
    <dsp:sp modelId="{71E12F8D-51CC-409C-9DAA-D184173042D2}">
      <dsp:nvSpPr>
        <dsp:cNvPr id="0" name=""/>
        <dsp:cNvSpPr/>
      </dsp:nvSpPr>
      <dsp:spPr>
        <a:xfrm>
          <a:off x="3442975" y="2066804"/>
          <a:ext cx="1698433" cy="1698433"/>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it-IT" sz="1700" kern="1200" dirty="0" smtClean="0">
              <a:solidFill>
                <a:srgbClr val="FFFF00"/>
              </a:solidFill>
            </a:rPr>
            <a:t>Montante contributivo 330.000</a:t>
          </a:r>
          <a:endParaRPr lang="it-IT" sz="1700" kern="1200" dirty="0">
            <a:solidFill>
              <a:srgbClr val="FFFF00"/>
            </a:solidFill>
          </a:endParaRPr>
        </a:p>
      </dsp:txBody>
      <dsp:txXfrm>
        <a:off x="3442975" y="2066804"/>
        <a:ext cx="1698433" cy="1698433"/>
      </dsp:txXfrm>
    </dsp:sp>
    <dsp:sp modelId="{2189E0B6-37D0-4B3C-A08B-7D26A6AD47F8}">
      <dsp:nvSpPr>
        <dsp:cNvPr id="0" name=""/>
        <dsp:cNvSpPr/>
      </dsp:nvSpPr>
      <dsp:spPr>
        <a:xfrm>
          <a:off x="2227652" y="792602"/>
          <a:ext cx="1698433" cy="1698433"/>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t-IT" sz="1800" kern="1200" dirty="0" smtClean="0">
              <a:solidFill>
                <a:srgbClr val="FFFF00"/>
              </a:solidFill>
            </a:rPr>
            <a:t>25 anni</a:t>
          </a:r>
          <a:endParaRPr lang="it-IT" sz="1800" kern="1200" dirty="0">
            <a:solidFill>
              <a:srgbClr val="FFFF00"/>
            </a:solidFill>
          </a:endParaRPr>
        </a:p>
      </dsp:txBody>
      <dsp:txXfrm>
        <a:off x="2227652" y="792602"/>
        <a:ext cx="1698433" cy="1698433"/>
      </dsp:txXfrm>
    </dsp:sp>
    <dsp:sp modelId="{8BF7E9CD-D727-4D0D-9424-036E2A85B926}">
      <dsp:nvSpPr>
        <dsp:cNvPr id="0" name=""/>
        <dsp:cNvSpPr/>
      </dsp:nvSpPr>
      <dsp:spPr>
        <a:xfrm>
          <a:off x="3963828" y="381958"/>
          <a:ext cx="1698433" cy="1698433"/>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it-IT" sz="1600" kern="1200" dirty="0" smtClean="0">
              <a:solidFill>
                <a:srgbClr val="FFFF00"/>
              </a:solidFill>
            </a:rPr>
            <a:t>Retribuzione annua lorda: €40000</a:t>
          </a:r>
          <a:endParaRPr lang="it-IT" sz="1600" kern="1200" dirty="0">
            <a:solidFill>
              <a:srgbClr val="FFFF00"/>
            </a:solidFill>
          </a:endParaRPr>
        </a:p>
      </dsp:txBody>
      <dsp:txXfrm>
        <a:off x="3963828" y="381958"/>
        <a:ext cx="1698433" cy="1698433"/>
      </dsp:txXfrm>
    </dsp:sp>
    <dsp:sp modelId="{9646BF38-DF17-41B6-B90B-7ED27F63A2B3}">
      <dsp:nvSpPr>
        <dsp:cNvPr id="0" name=""/>
        <dsp:cNvSpPr/>
      </dsp:nvSpPr>
      <dsp:spPr>
        <a:xfrm>
          <a:off x="1472793" y="37742"/>
          <a:ext cx="5284013" cy="4227211"/>
        </a:xfrm>
        <a:prstGeom prst="funnel">
          <a:avLst/>
        </a:prstGeom>
        <a:solidFill>
          <a:schemeClr val="tx1">
            <a:alpha val="57000"/>
          </a:schemeClr>
        </a:solidFill>
        <a:ln w="9525" cap="flat" cmpd="sng" algn="ctr">
          <a:solidFill>
            <a:schemeClr val="accent1">
              <a:hueOff val="0"/>
              <a:satOff val="0"/>
              <a:lumOff val="0"/>
              <a:alphaOff val="0"/>
            </a:schemeClr>
          </a:solidFill>
          <a:prstDash val="solid"/>
        </a:ln>
        <a:effectLst/>
        <a:scene3d>
          <a:camera prst="orthographicFront"/>
          <a:lightRig rig="morning" dir="t"/>
        </a:scene3d>
        <a:sp3d prstMaterial="softEdge">
          <a:bevelT w="12700"/>
        </a:sp3d>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2829CD4-5948-4F69-BABF-E5621358AAE2}" type="datetimeFigureOut">
              <a:rPr lang="it-IT"/>
              <a:pPr>
                <a:defRPr/>
              </a:pPr>
              <a:t>06/11/2009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538140D-3C5D-4C28-BED3-B7580B8A6F45}"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4301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smtClean="0"/>
          </a:p>
        </p:txBody>
      </p:sp>
      <p:sp>
        <p:nvSpPr>
          <p:cNvPr id="43012" name="Segnaposto numero diapositiva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8D84F71-B5FC-4B51-A1D0-B28A606A1254}" type="slidenum">
              <a:rPr lang="it-IT" smtClean="0"/>
              <a:pPr/>
              <a:t>3</a:t>
            </a:fld>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4403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4036" name="Segnaposto numero diapositiva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32AE67F-6E42-45F2-95F4-767AF4A967FD}" type="slidenum">
              <a:rPr lang="it-IT" smtClean="0"/>
              <a:pPr/>
              <a:t>11</a:t>
            </a:fld>
            <a:endParaRPr 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4505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5060" name="Segnaposto numero diapositiva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579B836-2D91-4469-BC98-0AD57CBB606B}" type="slidenum">
              <a:rPr lang="it-IT" smtClean="0"/>
              <a:pPr/>
              <a:t>27</a:t>
            </a:fld>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it-IT" smtClean="0"/>
              <a:t>Fare clic per modificare lo stile del titolo</a:t>
            </a:r>
            <a:endParaRPr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smtClean="0"/>
              <a:t>Fare clic per modificare lo stile del sottotitolo dello schema</a:t>
            </a:r>
            <a:endParaRPr lang="en-US"/>
          </a:p>
        </p:txBody>
      </p:sp>
      <p:sp>
        <p:nvSpPr>
          <p:cNvPr id="4" name="Segnaposto data 9"/>
          <p:cNvSpPr>
            <a:spLocks noGrp="1"/>
          </p:cNvSpPr>
          <p:nvPr>
            <p:ph type="dt" sz="half" idx="10"/>
          </p:nvPr>
        </p:nvSpPr>
        <p:spPr/>
        <p:txBody>
          <a:bodyPr/>
          <a:lstStyle>
            <a:lvl1pPr>
              <a:defRPr/>
            </a:lvl1pPr>
          </a:lstStyle>
          <a:p>
            <a:pPr>
              <a:defRPr/>
            </a:pPr>
            <a:fld id="{2F888016-A54C-4C2F-A396-D7BAAF619E22}" type="datetimeFigureOut">
              <a:rPr lang="it-IT"/>
              <a:pPr>
                <a:defRPr/>
              </a:pPr>
              <a:t>06/11/2009</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4821D620-A835-44E9-8DCC-33EBD7D1F4D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9"/>
          <p:cNvSpPr>
            <a:spLocks noGrp="1"/>
          </p:cNvSpPr>
          <p:nvPr>
            <p:ph type="dt" sz="half" idx="10"/>
          </p:nvPr>
        </p:nvSpPr>
        <p:spPr/>
        <p:txBody>
          <a:bodyPr/>
          <a:lstStyle>
            <a:lvl1pPr>
              <a:defRPr/>
            </a:lvl1pPr>
          </a:lstStyle>
          <a:p>
            <a:pPr>
              <a:defRPr/>
            </a:pPr>
            <a:fld id="{7210FC89-0647-45E6-BC54-C5E56D722094}" type="datetimeFigureOut">
              <a:rPr lang="it-IT"/>
              <a:pPr>
                <a:defRPr/>
              </a:pPr>
              <a:t>06/11/2009</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115DC35C-A823-4EF1-A555-982A320C4678}"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9"/>
          <p:cNvSpPr>
            <a:spLocks noGrp="1"/>
          </p:cNvSpPr>
          <p:nvPr>
            <p:ph type="dt" sz="half" idx="10"/>
          </p:nvPr>
        </p:nvSpPr>
        <p:spPr/>
        <p:txBody>
          <a:bodyPr/>
          <a:lstStyle>
            <a:lvl1pPr>
              <a:defRPr/>
            </a:lvl1pPr>
          </a:lstStyle>
          <a:p>
            <a:pPr>
              <a:defRPr/>
            </a:pPr>
            <a:fld id="{6D705D81-D39F-4529-BAAA-E507CE894830}" type="datetimeFigureOut">
              <a:rPr lang="it-IT"/>
              <a:pPr>
                <a:defRPr/>
              </a:pPr>
              <a:t>06/11/2009</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86CDFB6E-2532-480F-A3BF-6C17F12CE009}"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9"/>
          <p:cNvSpPr>
            <a:spLocks noGrp="1"/>
          </p:cNvSpPr>
          <p:nvPr>
            <p:ph type="dt" sz="half" idx="10"/>
          </p:nvPr>
        </p:nvSpPr>
        <p:spPr/>
        <p:txBody>
          <a:bodyPr/>
          <a:lstStyle>
            <a:lvl1pPr>
              <a:defRPr/>
            </a:lvl1pPr>
          </a:lstStyle>
          <a:p>
            <a:pPr>
              <a:defRPr/>
            </a:pPr>
            <a:fld id="{D997B6C8-DE3C-4BE2-AF66-650CD08B124D}" type="datetimeFigureOut">
              <a:rPr lang="it-IT"/>
              <a:pPr>
                <a:defRPr/>
              </a:pPr>
              <a:t>06/11/2009</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A0F7AEF4-1F05-41C7-9CCA-B1D354589AD0}"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stili del testo dello schema</a:t>
            </a:r>
          </a:p>
        </p:txBody>
      </p:sp>
      <p:sp>
        <p:nvSpPr>
          <p:cNvPr id="4" name="Segnaposto data 9"/>
          <p:cNvSpPr>
            <a:spLocks noGrp="1"/>
          </p:cNvSpPr>
          <p:nvPr>
            <p:ph type="dt" sz="half" idx="10"/>
          </p:nvPr>
        </p:nvSpPr>
        <p:spPr/>
        <p:txBody>
          <a:bodyPr/>
          <a:lstStyle>
            <a:lvl1pPr>
              <a:defRPr/>
            </a:lvl1pPr>
          </a:lstStyle>
          <a:p>
            <a:pPr>
              <a:defRPr/>
            </a:pPr>
            <a:fld id="{F8AB9B4D-4C0B-4842-B546-28A7A70B8BE1}" type="datetimeFigureOut">
              <a:rPr lang="it-IT"/>
              <a:pPr>
                <a:defRPr/>
              </a:pPr>
              <a:t>06/11/2009</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039471AA-014B-4E2D-94DE-372FA1C078E4}"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9"/>
          <p:cNvSpPr>
            <a:spLocks noGrp="1"/>
          </p:cNvSpPr>
          <p:nvPr>
            <p:ph type="dt" sz="half" idx="10"/>
          </p:nvPr>
        </p:nvSpPr>
        <p:spPr/>
        <p:txBody>
          <a:bodyPr/>
          <a:lstStyle>
            <a:lvl1pPr>
              <a:defRPr/>
            </a:lvl1pPr>
          </a:lstStyle>
          <a:p>
            <a:pPr>
              <a:defRPr/>
            </a:pPr>
            <a:fld id="{EBBB2898-223F-494E-A971-38D9A28E70D6}" type="datetimeFigureOut">
              <a:rPr lang="it-IT"/>
              <a:pPr>
                <a:defRPr/>
              </a:pPr>
              <a:t>06/11/2009</a:t>
            </a:fld>
            <a:endParaRPr lang="it-IT"/>
          </a:p>
        </p:txBody>
      </p:sp>
      <p:sp>
        <p:nvSpPr>
          <p:cNvPr id="6" name="Segnaposto piè di pagina 21"/>
          <p:cNvSpPr>
            <a:spLocks noGrp="1"/>
          </p:cNvSpPr>
          <p:nvPr>
            <p:ph type="ftr" sz="quarter" idx="11"/>
          </p:nvPr>
        </p:nvSpPr>
        <p:spPr/>
        <p:txBody>
          <a:bodyPr/>
          <a:lstStyle>
            <a:lvl1pPr>
              <a:defRPr/>
            </a:lvl1pPr>
          </a:lstStyle>
          <a:p>
            <a:pPr>
              <a:defRPr/>
            </a:pPr>
            <a:endParaRPr lang="it-IT"/>
          </a:p>
        </p:txBody>
      </p:sp>
      <p:sp>
        <p:nvSpPr>
          <p:cNvPr id="7" name="Segnaposto numero diapositiva 17"/>
          <p:cNvSpPr>
            <a:spLocks noGrp="1"/>
          </p:cNvSpPr>
          <p:nvPr>
            <p:ph type="sldNum" sz="quarter" idx="12"/>
          </p:nvPr>
        </p:nvSpPr>
        <p:spPr/>
        <p:txBody>
          <a:bodyPr/>
          <a:lstStyle>
            <a:lvl1pPr>
              <a:defRPr/>
            </a:lvl1pPr>
          </a:lstStyle>
          <a:p>
            <a:pPr>
              <a:defRPr/>
            </a:pPr>
            <a:fld id="{88EDF3AE-5415-40D6-BEBA-9AE2CA73D37E}"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9"/>
          <p:cNvSpPr>
            <a:spLocks noGrp="1"/>
          </p:cNvSpPr>
          <p:nvPr>
            <p:ph type="dt" sz="half" idx="10"/>
          </p:nvPr>
        </p:nvSpPr>
        <p:spPr/>
        <p:txBody>
          <a:bodyPr/>
          <a:lstStyle>
            <a:lvl1pPr>
              <a:defRPr/>
            </a:lvl1pPr>
          </a:lstStyle>
          <a:p>
            <a:pPr>
              <a:defRPr/>
            </a:pPr>
            <a:fld id="{D7821468-F039-4B54-A632-F410C073CD45}" type="datetimeFigureOut">
              <a:rPr lang="it-IT"/>
              <a:pPr>
                <a:defRPr/>
              </a:pPr>
              <a:t>06/11/2009</a:t>
            </a:fld>
            <a:endParaRPr lang="it-IT"/>
          </a:p>
        </p:txBody>
      </p:sp>
      <p:sp>
        <p:nvSpPr>
          <p:cNvPr id="8" name="Segnaposto piè di pagina 21"/>
          <p:cNvSpPr>
            <a:spLocks noGrp="1"/>
          </p:cNvSpPr>
          <p:nvPr>
            <p:ph type="ftr" sz="quarter" idx="11"/>
          </p:nvPr>
        </p:nvSpPr>
        <p:spPr/>
        <p:txBody>
          <a:bodyPr/>
          <a:lstStyle>
            <a:lvl1pPr>
              <a:defRPr/>
            </a:lvl1pPr>
          </a:lstStyle>
          <a:p>
            <a:pPr>
              <a:defRPr/>
            </a:pPr>
            <a:endParaRPr lang="it-IT"/>
          </a:p>
        </p:txBody>
      </p:sp>
      <p:sp>
        <p:nvSpPr>
          <p:cNvPr id="9" name="Segnaposto numero diapositiva 17"/>
          <p:cNvSpPr>
            <a:spLocks noGrp="1"/>
          </p:cNvSpPr>
          <p:nvPr>
            <p:ph type="sldNum" sz="quarter" idx="12"/>
          </p:nvPr>
        </p:nvSpPr>
        <p:spPr/>
        <p:txBody>
          <a:bodyPr/>
          <a:lstStyle>
            <a:lvl1pPr>
              <a:defRPr/>
            </a:lvl1pPr>
          </a:lstStyle>
          <a:p>
            <a:pPr>
              <a:defRPr/>
            </a:pPr>
            <a:fld id="{36A864DD-897C-4E6E-AA36-A4591C2C84C6}"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it-IT" smtClean="0"/>
              <a:t>Fare clic per modificare lo stile del titolo</a:t>
            </a:r>
            <a:endParaRPr lang="en-US"/>
          </a:p>
        </p:txBody>
      </p:sp>
      <p:sp>
        <p:nvSpPr>
          <p:cNvPr id="3" name="Segnaposto data 9"/>
          <p:cNvSpPr>
            <a:spLocks noGrp="1"/>
          </p:cNvSpPr>
          <p:nvPr>
            <p:ph type="dt" sz="half" idx="10"/>
          </p:nvPr>
        </p:nvSpPr>
        <p:spPr/>
        <p:txBody>
          <a:bodyPr/>
          <a:lstStyle>
            <a:lvl1pPr>
              <a:defRPr/>
            </a:lvl1pPr>
          </a:lstStyle>
          <a:p>
            <a:pPr>
              <a:defRPr/>
            </a:pPr>
            <a:fld id="{7AD786A6-ED35-4EE9-A7D9-1F4D6CA75639}" type="datetimeFigureOut">
              <a:rPr lang="it-IT"/>
              <a:pPr>
                <a:defRPr/>
              </a:pPr>
              <a:t>06/11/2009</a:t>
            </a:fld>
            <a:endParaRPr lang="it-IT"/>
          </a:p>
        </p:txBody>
      </p:sp>
      <p:sp>
        <p:nvSpPr>
          <p:cNvPr id="4" name="Segnaposto piè di pagina 21"/>
          <p:cNvSpPr>
            <a:spLocks noGrp="1"/>
          </p:cNvSpPr>
          <p:nvPr>
            <p:ph type="ftr" sz="quarter" idx="11"/>
          </p:nvPr>
        </p:nvSpPr>
        <p:spPr/>
        <p:txBody>
          <a:bodyPr/>
          <a:lstStyle>
            <a:lvl1pPr>
              <a:defRPr/>
            </a:lvl1pPr>
          </a:lstStyle>
          <a:p>
            <a:pPr>
              <a:defRPr/>
            </a:pPr>
            <a:endParaRPr lang="it-IT"/>
          </a:p>
        </p:txBody>
      </p:sp>
      <p:sp>
        <p:nvSpPr>
          <p:cNvPr id="5" name="Segnaposto numero diapositiva 17"/>
          <p:cNvSpPr>
            <a:spLocks noGrp="1"/>
          </p:cNvSpPr>
          <p:nvPr>
            <p:ph type="sldNum" sz="quarter" idx="12"/>
          </p:nvPr>
        </p:nvSpPr>
        <p:spPr/>
        <p:txBody>
          <a:bodyPr/>
          <a:lstStyle>
            <a:lvl1pPr>
              <a:defRPr/>
            </a:lvl1pPr>
          </a:lstStyle>
          <a:p>
            <a:pPr>
              <a:defRPr/>
            </a:pPr>
            <a:fld id="{CED914EA-3D08-426F-9149-742311EC4573}"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9"/>
          <p:cNvSpPr>
            <a:spLocks noGrp="1"/>
          </p:cNvSpPr>
          <p:nvPr>
            <p:ph type="dt" sz="half" idx="10"/>
          </p:nvPr>
        </p:nvSpPr>
        <p:spPr/>
        <p:txBody>
          <a:bodyPr/>
          <a:lstStyle>
            <a:lvl1pPr>
              <a:defRPr/>
            </a:lvl1pPr>
          </a:lstStyle>
          <a:p>
            <a:pPr>
              <a:defRPr/>
            </a:pPr>
            <a:fld id="{1144DCB0-A555-4FFE-B1D5-3CCD27452690}" type="datetimeFigureOut">
              <a:rPr lang="it-IT"/>
              <a:pPr>
                <a:defRPr/>
              </a:pPr>
              <a:t>06/11/2009</a:t>
            </a:fld>
            <a:endParaRPr lang="it-IT"/>
          </a:p>
        </p:txBody>
      </p:sp>
      <p:sp>
        <p:nvSpPr>
          <p:cNvPr id="3" name="Segnaposto piè di pagina 21"/>
          <p:cNvSpPr>
            <a:spLocks noGrp="1"/>
          </p:cNvSpPr>
          <p:nvPr>
            <p:ph type="ftr" sz="quarter" idx="11"/>
          </p:nvPr>
        </p:nvSpPr>
        <p:spPr/>
        <p:txBody>
          <a:bodyPr/>
          <a:lstStyle>
            <a:lvl1pPr>
              <a:defRPr/>
            </a:lvl1pPr>
          </a:lstStyle>
          <a:p>
            <a:pPr>
              <a:defRPr/>
            </a:pPr>
            <a:endParaRPr lang="it-IT"/>
          </a:p>
        </p:txBody>
      </p:sp>
      <p:sp>
        <p:nvSpPr>
          <p:cNvPr id="4" name="Segnaposto numero diapositiva 17"/>
          <p:cNvSpPr>
            <a:spLocks noGrp="1"/>
          </p:cNvSpPr>
          <p:nvPr>
            <p:ph type="sldNum" sz="quarter" idx="12"/>
          </p:nvPr>
        </p:nvSpPr>
        <p:spPr/>
        <p:txBody>
          <a:bodyPr/>
          <a:lstStyle>
            <a:lvl1pPr>
              <a:defRPr/>
            </a:lvl1pPr>
          </a:lstStyle>
          <a:p>
            <a:pPr>
              <a:defRPr/>
            </a:pPr>
            <a:fld id="{0C8D0A70-FAA0-4642-ABDB-D453435EF21E}"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it-IT" smtClean="0"/>
              <a:t>Fare clic per modificare lo stile del titolo</a:t>
            </a:r>
            <a:endParaRPr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9"/>
          <p:cNvSpPr>
            <a:spLocks noGrp="1"/>
          </p:cNvSpPr>
          <p:nvPr>
            <p:ph type="dt" sz="half" idx="10"/>
          </p:nvPr>
        </p:nvSpPr>
        <p:spPr/>
        <p:txBody>
          <a:bodyPr/>
          <a:lstStyle>
            <a:lvl1pPr>
              <a:defRPr/>
            </a:lvl1pPr>
          </a:lstStyle>
          <a:p>
            <a:pPr>
              <a:defRPr/>
            </a:pPr>
            <a:fld id="{032F9376-477F-4BB8-9B72-AE3007B8BD70}" type="datetimeFigureOut">
              <a:rPr lang="it-IT"/>
              <a:pPr>
                <a:defRPr/>
              </a:pPr>
              <a:t>06/11/2009</a:t>
            </a:fld>
            <a:endParaRPr lang="it-IT"/>
          </a:p>
        </p:txBody>
      </p:sp>
      <p:sp>
        <p:nvSpPr>
          <p:cNvPr id="6" name="Segnaposto piè di pagina 21"/>
          <p:cNvSpPr>
            <a:spLocks noGrp="1"/>
          </p:cNvSpPr>
          <p:nvPr>
            <p:ph type="ftr" sz="quarter" idx="11"/>
          </p:nvPr>
        </p:nvSpPr>
        <p:spPr/>
        <p:txBody>
          <a:bodyPr/>
          <a:lstStyle>
            <a:lvl1pPr>
              <a:defRPr/>
            </a:lvl1pPr>
          </a:lstStyle>
          <a:p>
            <a:pPr>
              <a:defRPr/>
            </a:pPr>
            <a:endParaRPr lang="it-IT"/>
          </a:p>
        </p:txBody>
      </p:sp>
      <p:sp>
        <p:nvSpPr>
          <p:cNvPr id="7" name="Segnaposto numero diapositiva 17"/>
          <p:cNvSpPr>
            <a:spLocks noGrp="1"/>
          </p:cNvSpPr>
          <p:nvPr>
            <p:ph type="sldNum" sz="quarter" idx="12"/>
          </p:nvPr>
        </p:nvSpPr>
        <p:spPr/>
        <p:txBody>
          <a:bodyPr/>
          <a:lstStyle>
            <a:lvl1pPr>
              <a:defRPr/>
            </a:lvl1pPr>
          </a:lstStyle>
          <a:p>
            <a:pPr>
              <a:defRPr/>
            </a:pPr>
            <a:fld id="{C56000EB-3FFC-43F9-A5D1-7E077DD35A15}"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Ritaglia e arrotonda singolo angolo rettangolo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Triangolo rettangolo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igura a mano libera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igura a mano libera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olo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it-IT" smtClean="0"/>
              <a:t>Fare clic per modificare lo stile del titolo</a:t>
            </a:r>
            <a:endParaRPr lang="en-US"/>
          </a:p>
        </p:txBody>
      </p:sp>
      <p:sp>
        <p:nvSpPr>
          <p:cNvPr id="4" name="Segnaposto testo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it-IT" smtClean="0"/>
              <a:t>Fare clic per modificare stili del testo dello schema</a:t>
            </a:r>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it-IT" noProof="0" smtClean="0"/>
              <a:t>Fare clic sull'icona per inserire un'immagine</a:t>
            </a:r>
            <a:endParaRPr lang="en-US" noProof="0" dirty="0"/>
          </a:p>
        </p:txBody>
      </p:sp>
      <p:sp>
        <p:nvSpPr>
          <p:cNvPr id="9" name="Segnaposto data 4"/>
          <p:cNvSpPr>
            <a:spLocks noGrp="1"/>
          </p:cNvSpPr>
          <p:nvPr>
            <p:ph type="dt" sz="half" idx="10"/>
          </p:nvPr>
        </p:nvSpPr>
        <p:spPr/>
        <p:txBody>
          <a:bodyPr/>
          <a:lstStyle>
            <a:lvl1pPr>
              <a:defRPr/>
            </a:lvl1pPr>
          </a:lstStyle>
          <a:p>
            <a:pPr>
              <a:defRPr/>
            </a:pPr>
            <a:fld id="{FBF5715B-7B5F-4BA3-8A19-652201B5B61D}" type="datetimeFigureOut">
              <a:rPr lang="it-IT"/>
              <a:pPr>
                <a:defRPr/>
              </a:pPr>
              <a:t>06/11/2009</a:t>
            </a:fld>
            <a:endParaRPr lang="it-IT"/>
          </a:p>
        </p:txBody>
      </p:sp>
      <p:sp>
        <p:nvSpPr>
          <p:cNvPr id="10" name="Segnaposto piè di pagina 5"/>
          <p:cNvSpPr>
            <a:spLocks noGrp="1"/>
          </p:cNvSpPr>
          <p:nvPr>
            <p:ph type="ftr" sz="quarter" idx="11"/>
          </p:nvPr>
        </p:nvSpPr>
        <p:spPr/>
        <p:txBody>
          <a:bodyPr/>
          <a:lstStyle>
            <a:lvl1pPr>
              <a:defRPr/>
            </a:lvl1pPr>
          </a:lstStyle>
          <a:p>
            <a:pPr>
              <a:defRPr/>
            </a:pPr>
            <a:endParaRPr lang="it-IT"/>
          </a:p>
        </p:txBody>
      </p:sp>
      <p:sp>
        <p:nvSpPr>
          <p:cNvPr id="11" name="Segnaposto numero diapositiva 6"/>
          <p:cNvSpPr>
            <a:spLocks noGrp="1"/>
          </p:cNvSpPr>
          <p:nvPr>
            <p:ph type="sldNum" sz="quarter" idx="12"/>
          </p:nvPr>
        </p:nvSpPr>
        <p:spPr>
          <a:xfrm>
            <a:off x="8077200" y="6356350"/>
            <a:ext cx="609600" cy="365125"/>
          </a:xfrm>
        </p:spPr>
        <p:txBody>
          <a:bodyPr/>
          <a:lstStyle>
            <a:lvl1pPr>
              <a:defRPr/>
            </a:lvl1pPr>
          </a:lstStyle>
          <a:p>
            <a:pPr>
              <a:defRPr/>
            </a:pPr>
            <a:fld id="{85FE74B5-FC60-4E10-8A2C-A2445B08D151}"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igura a mano libera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Segnaposto titolo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it-IT" smtClean="0"/>
              <a:t>Fare clic per modificare lo stile del titolo</a:t>
            </a:r>
            <a:endParaRPr lang="en-US" smtClean="0"/>
          </a:p>
        </p:txBody>
      </p:sp>
      <p:sp>
        <p:nvSpPr>
          <p:cNvPr id="1029" name="Segnaposto testo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ACF45C5C-FF0D-4667-A561-F75B637FB9FC}" type="datetimeFigureOut">
              <a:rPr lang="it-IT"/>
              <a:pPr>
                <a:defRPr/>
              </a:pPr>
              <a:t>06/11/2009</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ED91F9C6-1E55-42B6-B8FF-4FA9DADAE0B3}" type="slidenum">
              <a:rPr lang="it-IT"/>
              <a:pPr>
                <a:defRPr/>
              </a:pPr>
              <a:t>‹N›</a:t>
            </a:fld>
            <a:endParaRPr lang="it-IT"/>
          </a:p>
        </p:txBody>
      </p:sp>
      <p:grpSp>
        <p:nvGrpSpPr>
          <p:cNvPr id="1033" name="Gruppo 1"/>
          <p:cNvGrpSpPr>
            <a:grpSpLocks/>
          </p:cNvGrpSpPr>
          <p:nvPr/>
        </p:nvGrpSpPr>
        <p:grpSpPr bwMode="auto">
          <a:xfrm>
            <a:off x="-19050" y="203200"/>
            <a:ext cx="9180513" cy="647700"/>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7" r:id="rId9"/>
    <p:sldLayoutId id="2147483825" r:id="rId10"/>
    <p:sldLayoutId id="2147483826"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9BBB5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9BBB5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8064A2"/>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pPr eaLnBrk="1" fontAlgn="auto" hangingPunct="1">
              <a:spcAft>
                <a:spcPts val="0"/>
              </a:spcAft>
              <a:defRPr/>
            </a:pPr>
            <a:r>
              <a:rPr lang="it-IT" dirty="0" smtClean="0"/>
              <a:t>La protezione sociale tra differenze di genere e precarietà contrattuali</a:t>
            </a:r>
            <a:endParaRPr lang="it-IT" dirty="0"/>
          </a:p>
        </p:txBody>
      </p:sp>
      <p:sp>
        <p:nvSpPr>
          <p:cNvPr id="3075" name="Sottotitolo 2"/>
          <p:cNvSpPr>
            <a:spLocks noGrp="1"/>
          </p:cNvSpPr>
          <p:nvPr>
            <p:ph type="subTitle" idx="1"/>
          </p:nvPr>
        </p:nvSpPr>
        <p:spPr>
          <a:xfrm>
            <a:off x="533400" y="3228975"/>
            <a:ext cx="7854950" cy="1752600"/>
          </a:xfrm>
        </p:spPr>
        <p:txBody>
          <a:bodyPr/>
          <a:lstStyle/>
          <a:p>
            <a:pPr marR="0" eaLnBrk="1" hangingPunct="1"/>
            <a:r>
              <a:rPr lang="it-IT" smtClean="0"/>
              <a:t>Breve percorso attraverso discriminazioni esistenti e potenziali nel sistema previdenziale</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p:txBody>
          <a:bodyPr/>
          <a:lstStyle/>
          <a:p>
            <a:r>
              <a:rPr lang="it-IT" sz="4800" smtClean="0"/>
              <a:t>Prestazioni per la disoccupazione</a:t>
            </a:r>
          </a:p>
        </p:txBody>
      </p:sp>
      <p:sp>
        <p:nvSpPr>
          <p:cNvPr id="11267" name="Segnaposto contenuto 2"/>
          <p:cNvSpPr>
            <a:spLocks noGrp="1"/>
          </p:cNvSpPr>
          <p:nvPr>
            <p:ph idx="1"/>
          </p:nvPr>
        </p:nvSpPr>
        <p:spPr/>
        <p:txBody>
          <a:bodyPr/>
          <a:lstStyle/>
          <a:p>
            <a:r>
              <a:rPr lang="it-IT" smtClean="0"/>
              <a:t>Disoccupazione ordinaria: </a:t>
            </a:r>
          </a:p>
          <a:p>
            <a:r>
              <a:rPr lang="it-IT" smtClean="0"/>
              <a:t>2 anni di anzianità contributiva, di cui almeno 1 nel biennio antecedente la disoccupazione.</a:t>
            </a:r>
          </a:p>
          <a:p>
            <a:pPr lvl="1"/>
            <a:r>
              <a:rPr lang="it-IT" smtClean="0"/>
              <a:t>60% della retribuzione per i primi 6 mesi, 50% 7° e 8° mese (per ultra cinquanta: 9-12° al 40%)</a:t>
            </a:r>
          </a:p>
          <a:p>
            <a:r>
              <a:rPr lang="it-IT" smtClean="0"/>
              <a:t>Disoccupazione a requisiti ridotti</a:t>
            </a:r>
          </a:p>
          <a:p>
            <a:r>
              <a:rPr lang="it-IT" smtClean="0"/>
              <a:t>Almeno 78 giornate lavorative nell’anno precedente</a:t>
            </a:r>
          </a:p>
          <a:p>
            <a:pPr lvl="1"/>
            <a:r>
              <a:rPr lang="it-IT" smtClean="0"/>
              <a:t>35% della retribuzione per i primi 120 gg.; 40% della retribuzione fino al 180° (in genere max 6 mesi)</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p:txBody>
          <a:bodyPr/>
          <a:lstStyle/>
          <a:p>
            <a:r>
              <a:rPr lang="it-IT" smtClean="0"/>
              <a:t>Prestazioni temporanee</a:t>
            </a:r>
          </a:p>
        </p:txBody>
      </p:sp>
      <p:sp>
        <p:nvSpPr>
          <p:cNvPr id="3" name="Segnaposto contenuto 2"/>
          <p:cNvSpPr>
            <a:spLocks noGrp="1"/>
          </p:cNvSpPr>
          <p:nvPr>
            <p:ph idx="1"/>
          </p:nvPr>
        </p:nvSpPr>
        <p:spPr/>
        <p:txBody>
          <a:bodyPr/>
          <a:lstStyle/>
          <a:p>
            <a:r>
              <a:rPr lang="it-IT" smtClean="0"/>
              <a:t>Le indennità relative alle prestazioni temporanee sono normalmente commisurate alla retribuzione media giornaliera globale dell’ultimo mese/tre mesi. </a:t>
            </a:r>
          </a:p>
          <a:p>
            <a:r>
              <a:rPr lang="it-IT" smtClean="0"/>
              <a:t>Le variazioni contrattuali e/o di orario di lavoro influiscono dunque sulla determinazione delle indennità di malattia, maternità, etc…</a:t>
            </a:r>
          </a:p>
          <a:p>
            <a:r>
              <a:rPr lang="it-IT" smtClean="0"/>
              <a:t>CIGS, Mobilità: la possibilità di fruire della pensione di vecchiaia a 60 anni anziché 65, può influenzare i criteri di scelta stabiliti nell’accordo gestionale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a:xfrm>
            <a:off x="457200" y="285750"/>
            <a:ext cx="8229600" cy="1562100"/>
          </a:xfrm>
        </p:spPr>
        <p:txBody>
          <a:bodyPr/>
          <a:lstStyle/>
          <a:p>
            <a:r>
              <a:rPr lang="it-IT" smtClean="0"/>
              <a:t>Il caso dell’assegno familiare nel part-time: discriminazione?</a:t>
            </a:r>
          </a:p>
        </p:txBody>
      </p:sp>
      <p:sp>
        <p:nvSpPr>
          <p:cNvPr id="11267" name="Segnaposto contenuto 2"/>
          <p:cNvSpPr>
            <a:spLocks noGrp="1"/>
          </p:cNvSpPr>
          <p:nvPr>
            <p:ph idx="1"/>
          </p:nvPr>
        </p:nvSpPr>
        <p:spPr/>
        <p:txBody>
          <a:bodyPr/>
          <a:lstStyle/>
          <a:p>
            <a:r>
              <a:rPr lang="it-IT" b="1" smtClean="0"/>
              <a:t>Almeno 24 ore: </a:t>
            </a:r>
            <a:r>
              <a:rPr lang="it-IT" smtClean="0"/>
              <a:t>L'assegno spetta nella misura intera (cioè sei assegni giornalieri nella settimana) </a:t>
            </a:r>
            <a:br>
              <a:rPr lang="it-IT" smtClean="0"/>
            </a:br>
            <a:endParaRPr lang="it-IT" smtClean="0"/>
          </a:p>
          <a:p>
            <a:r>
              <a:rPr lang="it-IT" b="1" smtClean="0"/>
              <a:t>Meno di 24 ore</a:t>
            </a:r>
            <a:r>
              <a:rPr lang="it-IT" smtClean="0"/>
              <a:t>: Ai lavoratori part-time che lavorano meno di 24 ore settimanali spetta l'assegno per il nucleo familiare solo per le giornate in cui vi sia stata effettiva prestazione lavorativa.  Se il lavoratore è un part-timer  orizzontale potrà avere più assegni del part-timer verticale, a parità di ore lavorate: 4 h. x 5 gg.= 5 assegni; 7 h. x 3 gg.= 3 assegni.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1000" fill="hold"/>
                                        <p:tgtEl>
                                          <p:spTgt spid="11266"/>
                                        </p:tgtEl>
                                        <p:attrNameLst>
                                          <p:attrName>ppt_w</p:attrName>
                                        </p:attrNameLst>
                                      </p:cBhvr>
                                      <p:tavLst>
                                        <p:tav tm="0">
                                          <p:val>
                                            <p:strVal val="#ppt_w*0.70"/>
                                          </p:val>
                                        </p:tav>
                                        <p:tav tm="100000">
                                          <p:val>
                                            <p:strVal val="#ppt_w"/>
                                          </p:val>
                                        </p:tav>
                                      </p:tavLst>
                                    </p:anim>
                                    <p:anim calcmode="lin" valueType="num">
                                      <p:cBhvr>
                                        <p:cTn id="8" dur="1000" fill="hold"/>
                                        <p:tgtEl>
                                          <p:spTgt spid="11266"/>
                                        </p:tgtEl>
                                        <p:attrNameLst>
                                          <p:attrName>ppt_h</p:attrName>
                                        </p:attrNameLst>
                                      </p:cBhvr>
                                      <p:tavLst>
                                        <p:tav tm="0">
                                          <p:val>
                                            <p:strVal val="#ppt_h"/>
                                          </p:val>
                                        </p:tav>
                                        <p:tav tm="100000">
                                          <p:val>
                                            <p:strVal val="#ppt_h"/>
                                          </p:val>
                                        </p:tav>
                                      </p:tavLst>
                                    </p:anim>
                                    <p:animEffect transition="in" filter="fade">
                                      <p:cBhvr>
                                        <p:cTn id="9" dur="1000"/>
                                        <p:tgtEl>
                                          <p:spTgt spid="11266"/>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9" fill="hold" grpId="0" nodeType="clickEffect">
                                  <p:stCondLst>
                                    <p:cond delay="0"/>
                                  </p:stCondLst>
                                  <p:childTnLst>
                                    <p:set>
                                      <p:cBhvr>
                                        <p:cTn id="13" dur="1" fill="hold">
                                          <p:stCondLst>
                                            <p:cond delay="0"/>
                                          </p:stCondLst>
                                        </p:cTn>
                                        <p:tgtEl>
                                          <p:spTgt spid="11267">
                                            <p:txEl>
                                              <p:pRg st="0" end="0"/>
                                            </p:txEl>
                                          </p:spTgt>
                                        </p:tgtEl>
                                        <p:attrNameLst>
                                          <p:attrName>style.visibility</p:attrName>
                                        </p:attrNameLst>
                                      </p:cBhvr>
                                      <p:to>
                                        <p:strVal val="visible"/>
                                      </p:to>
                                    </p:set>
                                    <p:animEffect transition="in" filter="strips(upLeft)">
                                      <p:cBhvr>
                                        <p:cTn id="14" dur="2000"/>
                                        <p:tgtEl>
                                          <p:spTgt spid="1126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grpId="0" nodeType="clickEffect">
                                  <p:stCondLst>
                                    <p:cond delay="0"/>
                                  </p:stCondLst>
                                  <p:childTnLst>
                                    <p:set>
                                      <p:cBhvr>
                                        <p:cTn id="18" dur="1" fill="hold">
                                          <p:stCondLst>
                                            <p:cond delay="0"/>
                                          </p:stCondLst>
                                        </p:cTn>
                                        <p:tgtEl>
                                          <p:spTgt spid="11267">
                                            <p:txEl>
                                              <p:pRg st="1" end="1"/>
                                            </p:txEl>
                                          </p:spTgt>
                                        </p:tgtEl>
                                        <p:attrNameLst>
                                          <p:attrName>style.visibility</p:attrName>
                                        </p:attrNameLst>
                                      </p:cBhvr>
                                      <p:to>
                                        <p:strVal val="visible"/>
                                      </p:to>
                                    </p:set>
                                    <p:animEffect transition="in" filter="strips(downRight)">
                                      <p:cBhvr>
                                        <p:cTn id="19" dur="2000"/>
                                        <p:tgtEl>
                                          <p:spTgt spid="112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p:cNvSpPr>
            <a:spLocks noGrp="1"/>
          </p:cNvSpPr>
          <p:nvPr>
            <p:ph type="title"/>
          </p:nvPr>
        </p:nvSpPr>
        <p:spPr/>
        <p:txBody>
          <a:bodyPr/>
          <a:lstStyle/>
          <a:p>
            <a:r>
              <a:rPr lang="it-IT" smtClean="0"/>
              <a:t>Una prima sintesi</a:t>
            </a:r>
          </a:p>
        </p:txBody>
      </p:sp>
      <p:sp>
        <p:nvSpPr>
          <p:cNvPr id="3" name="Segnaposto contenuto 2"/>
          <p:cNvSpPr>
            <a:spLocks noGrp="1"/>
          </p:cNvSpPr>
          <p:nvPr>
            <p:ph idx="1"/>
          </p:nvPr>
        </p:nvSpPr>
        <p:spPr/>
        <p:txBody>
          <a:bodyPr/>
          <a:lstStyle/>
          <a:p>
            <a:r>
              <a:rPr lang="it-IT" smtClean="0"/>
              <a:t>I problemi più gravi di discriminazione diretta (assegni familiari, prestazioni ai superstiti inps, Stato, inail) sono risolti da vari testi normativi oggi ricondotti tutti nell’art.30 d.lgs.198/2006 “Divieti di discriminazione nell’accesso alle prestazioni previdenziali”</a:t>
            </a:r>
          </a:p>
          <a:p>
            <a:r>
              <a:rPr lang="it-IT" smtClean="0"/>
              <a:t>I problemi attuali sembrano riguardare fondamentalmente i tipi contrattuali con riduzione di orario, tra i quali il part-time, tipicamente applicato in  maggior misura alle donne.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2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left)">
                                      <p:cBhvr>
                                        <p:cTn id="14"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p:nvPr>
        </p:nvSpPr>
        <p:spPr/>
        <p:txBody>
          <a:bodyPr/>
          <a:lstStyle/>
          <a:p>
            <a:r>
              <a:rPr lang="it-IT" sz="3600" smtClean="0"/>
              <a:t>La pensione di vecchiaia retributiva </a:t>
            </a:r>
            <a:br>
              <a:rPr lang="it-IT" sz="3600" smtClean="0"/>
            </a:br>
            <a:r>
              <a:rPr lang="it-IT" sz="2400" smtClean="0"/>
              <a:t>(18 anni di anzianità contributiva al 31/12/1995)</a:t>
            </a:r>
          </a:p>
        </p:txBody>
      </p:sp>
      <p:sp>
        <p:nvSpPr>
          <p:cNvPr id="3" name="Segnaposto contenuto 2"/>
          <p:cNvSpPr>
            <a:spLocks noGrp="1"/>
          </p:cNvSpPr>
          <p:nvPr>
            <p:ph idx="1"/>
          </p:nvPr>
        </p:nvSpPr>
        <p:spPr/>
        <p:txBody>
          <a:bodyPr/>
          <a:lstStyle/>
          <a:p>
            <a:r>
              <a:rPr lang="it-IT" smtClean="0"/>
              <a:t>65 anni di età, con possibilità di pensionamento a 60 anni per le donne previa comunicazione al datore di lavoro (l.903/1977 come interpretata dalla C.Cost. 137/1988 e 498/1988. Ora trasfuso in art.30, co.1, d.lgs. 198/2006)</a:t>
            </a:r>
          </a:p>
          <a:p>
            <a:r>
              <a:rPr lang="it-IT" smtClean="0"/>
              <a:t>20 anni di anzianità contributiva</a:t>
            </a:r>
          </a:p>
          <a:p>
            <a:r>
              <a:rPr lang="it-IT" smtClean="0"/>
              <a:t>Dal 1992 questi requisiti sono richiesti anche per i dipendenti pubblici (antecendentemente: 15/20 anni di anzianità di servizio, senza età pensionabile)</a:t>
            </a:r>
          </a:p>
          <a:p>
            <a:endParaRPr lang="it-IT"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olo 1"/>
          <p:cNvSpPr>
            <a:spLocks noGrp="1"/>
          </p:cNvSpPr>
          <p:nvPr>
            <p:ph type="title"/>
          </p:nvPr>
        </p:nvSpPr>
        <p:spPr/>
        <p:txBody>
          <a:bodyPr/>
          <a:lstStyle/>
          <a:p>
            <a:r>
              <a:rPr lang="it-IT" sz="4000" smtClean="0"/>
              <a:t>La pensione di vecchiaia contributiva</a:t>
            </a:r>
            <a:br>
              <a:rPr lang="it-IT" sz="4000" smtClean="0"/>
            </a:br>
            <a:r>
              <a:rPr lang="it-IT" sz="2800" smtClean="0"/>
              <a:t>(lavoratrici dal 1/1/1996, pubblico e privato)</a:t>
            </a:r>
          </a:p>
        </p:txBody>
      </p:sp>
      <p:sp>
        <p:nvSpPr>
          <p:cNvPr id="16387" name="Segnaposto contenuto 2"/>
          <p:cNvSpPr>
            <a:spLocks noGrp="1"/>
          </p:cNvSpPr>
          <p:nvPr>
            <p:ph idx="1"/>
          </p:nvPr>
        </p:nvSpPr>
        <p:spPr/>
        <p:txBody>
          <a:bodyPr/>
          <a:lstStyle/>
          <a:p>
            <a:r>
              <a:rPr lang="it-IT" smtClean="0"/>
              <a:t>Età pensionabile (1995) da 57 a 65 anni, disponibile. </a:t>
            </a:r>
            <a:r>
              <a:rPr lang="it-IT" b="1" smtClean="0">
                <a:solidFill>
                  <a:srgbClr val="FF0000"/>
                </a:solidFill>
              </a:rPr>
              <a:t>Dal 2004: 60 donne, 65 uomini</a:t>
            </a:r>
          </a:p>
          <a:p>
            <a:r>
              <a:rPr lang="it-IT" smtClean="0"/>
              <a:t>Anzianità contributiva: 5 anni</a:t>
            </a:r>
          </a:p>
          <a:p>
            <a:r>
              <a:rPr lang="it-IT" smtClean="0"/>
              <a:t>La fissazione di una età di pensionamento disponibile solo per le donne incide su due aspetti</a:t>
            </a:r>
          </a:p>
        </p:txBody>
      </p:sp>
      <p:graphicFrame>
        <p:nvGraphicFramePr>
          <p:cNvPr id="20" name="Diagramma 19"/>
          <p:cNvGraphicFramePr/>
          <p:nvPr/>
        </p:nvGraphicFramePr>
        <p:xfrm>
          <a:off x="642910" y="4214818"/>
          <a:ext cx="8215370" cy="24288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1"/>
          <p:cNvSpPr>
            <a:spLocks noGrp="1"/>
          </p:cNvSpPr>
          <p:nvPr>
            <p:ph type="title"/>
          </p:nvPr>
        </p:nvSpPr>
        <p:spPr/>
        <p:txBody>
          <a:bodyPr/>
          <a:lstStyle/>
          <a:p>
            <a:r>
              <a:rPr lang="it-IT" sz="4400" smtClean="0"/>
              <a:t>Il sistema di calcolo contributivo</a:t>
            </a:r>
          </a:p>
        </p:txBody>
      </p:sp>
      <p:graphicFrame>
        <p:nvGraphicFramePr>
          <p:cNvPr id="4" name="Segnaposto contenuto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p:cNvSpPr>
            <a:spLocks noGrp="1"/>
          </p:cNvSpPr>
          <p:nvPr>
            <p:ph type="title"/>
          </p:nvPr>
        </p:nvSpPr>
        <p:spPr>
          <a:xfrm>
            <a:off x="457200" y="704850"/>
            <a:ext cx="8229600" cy="866775"/>
          </a:xfrm>
        </p:spPr>
        <p:txBody>
          <a:bodyPr/>
          <a:lstStyle/>
          <a:p>
            <a:r>
              <a:rPr lang="it-IT" smtClean="0"/>
              <a:t>Il coefficiente di trasformazione</a:t>
            </a:r>
          </a:p>
        </p:txBody>
      </p:sp>
      <p:graphicFrame>
        <p:nvGraphicFramePr>
          <p:cNvPr id="4" name="Segnaposto contenuto 3"/>
          <p:cNvGraphicFramePr>
            <a:graphicFrameLocks noGrp="1"/>
          </p:cNvGraphicFramePr>
          <p:nvPr>
            <p:ph idx="1"/>
          </p:nvPr>
        </p:nvGraphicFramePr>
        <p:xfrm>
          <a:off x="457200" y="1935163"/>
          <a:ext cx="7829576" cy="45656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457200" y="676275"/>
          <a:ext cx="8229600" cy="60388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p:cNvSpPr>
            <a:spLocks noGrp="1"/>
          </p:cNvSpPr>
          <p:nvPr>
            <p:ph type="title"/>
          </p:nvPr>
        </p:nvSpPr>
        <p:spPr>
          <a:xfrm>
            <a:off x="457200" y="704850"/>
            <a:ext cx="8229600" cy="581025"/>
          </a:xfrm>
        </p:spPr>
        <p:txBody>
          <a:bodyPr/>
          <a:lstStyle/>
          <a:p>
            <a:pPr algn="ctr"/>
            <a:r>
              <a:rPr lang="it-IT" sz="4000" smtClean="0"/>
              <a:t>CGCE C-46/07, 13/11/2008</a:t>
            </a:r>
          </a:p>
        </p:txBody>
      </p:sp>
      <p:sp>
        <p:nvSpPr>
          <p:cNvPr id="5" name="Pergamena 1 4"/>
          <p:cNvSpPr/>
          <p:nvPr/>
        </p:nvSpPr>
        <p:spPr>
          <a:xfrm>
            <a:off x="214313" y="1785938"/>
            <a:ext cx="8643937" cy="4643437"/>
          </a:xfrm>
          <a:prstGeom prst="verticalScroll">
            <a:avLst/>
          </a:prstGeom>
          <a:blipFill>
            <a:blip r:embed="rId2" cstate="print"/>
            <a:tile tx="0" ty="0" sx="100000" sy="100000" flip="none" algn="tl"/>
          </a:blip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2800" b="1" dirty="0">
                <a:solidFill>
                  <a:srgbClr val="002060"/>
                </a:solidFill>
              </a:rPr>
              <a:t>Mantenendo in vigore una normativa in forza della quale i dipendenti pubblici hanno diritto a percepire la pensione di vecchiaia a età diverse a seconda che siano uomini o donne, la Repubblica italiana è venuta meno agli obblighi di cui all’art. 141 CE.</a:t>
            </a:r>
            <a:endParaRPr lang="it-IT" sz="2800" dirty="0">
              <a:solidFill>
                <a:srgbClr val="002060"/>
              </a:solidFill>
            </a:endParaRPr>
          </a:p>
          <a:p>
            <a:pPr algn="ctr">
              <a:defRPr/>
            </a:pPr>
            <a:endParaRPr lang="it-IT" dirty="0"/>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850"/>
            <a:ext cx="8229600" cy="723900"/>
          </a:xfrm>
        </p:spPr>
        <p:txBody>
          <a:bodyPr/>
          <a:lstStyle/>
          <a:p>
            <a:r>
              <a:rPr lang="it-IT" sz="4400" smtClean="0"/>
              <a:t>Obiettivo e struttura dell’incontro</a:t>
            </a:r>
          </a:p>
        </p:txBody>
      </p:sp>
      <p:sp>
        <p:nvSpPr>
          <p:cNvPr id="3" name="Segnaposto contenuto 2"/>
          <p:cNvSpPr>
            <a:spLocks noGrp="1"/>
          </p:cNvSpPr>
          <p:nvPr>
            <p:ph idx="1"/>
          </p:nvPr>
        </p:nvSpPr>
        <p:spPr>
          <a:xfrm>
            <a:off x="457200" y="1935163"/>
            <a:ext cx="8229600" cy="922337"/>
          </a:xfrm>
        </p:spPr>
        <p:txBody>
          <a:bodyPr/>
          <a:lstStyle/>
          <a:p>
            <a:r>
              <a:rPr lang="it-IT" smtClean="0"/>
              <a:t>Obiettivo: la protezione sociale è strutturata in modo da ingenerare discriminazioni di genere?</a:t>
            </a:r>
          </a:p>
        </p:txBody>
      </p:sp>
      <p:sp>
        <p:nvSpPr>
          <p:cNvPr id="4" name="CasellaDiTesto 3"/>
          <p:cNvSpPr txBox="1"/>
          <p:nvPr/>
        </p:nvSpPr>
        <p:spPr>
          <a:xfrm>
            <a:off x="571500" y="3000375"/>
            <a:ext cx="8072438" cy="3416300"/>
          </a:xfrm>
          <a:prstGeom prst="rect">
            <a:avLst/>
          </a:prstGeom>
          <a:noFill/>
        </p:spPr>
        <p:txBody>
          <a:bodyPr>
            <a:spAutoFit/>
          </a:bodyPr>
          <a:lstStyle/>
          <a:p>
            <a:pPr>
              <a:defRPr/>
            </a:pPr>
            <a:r>
              <a:rPr lang="it-IT" sz="2400" dirty="0"/>
              <a:t>Struttura dell’incontro:</a:t>
            </a:r>
          </a:p>
          <a:p>
            <a:pPr marL="342900" indent="-342900">
              <a:buFontTx/>
              <a:buAutoNum type="alphaLcPeriod"/>
              <a:defRPr/>
            </a:pPr>
            <a:r>
              <a:rPr lang="it-IT" sz="2400" dirty="0"/>
              <a:t>Discriminazione diretta e discriminazione indiretta nella protezione sociale</a:t>
            </a:r>
          </a:p>
          <a:p>
            <a:pPr marL="342900" indent="-342900">
              <a:buFontTx/>
              <a:buAutoNum type="alphaLcPeriod"/>
              <a:defRPr/>
            </a:pPr>
            <a:r>
              <a:rPr lang="it-IT" sz="2400" dirty="0"/>
              <a:t>L’ordito del sistema di protezione sociale: schema assicurativo e contratto social tipico </a:t>
            </a:r>
          </a:p>
          <a:p>
            <a:pPr marL="342900" indent="-342900">
              <a:buFontTx/>
              <a:buAutoNum type="alphaLcPeriod"/>
              <a:defRPr/>
            </a:pPr>
            <a:r>
              <a:rPr lang="it-IT" sz="2400" dirty="0"/>
              <a:t>I contratti non standard e la protezione dei lavoratori</a:t>
            </a:r>
          </a:p>
          <a:p>
            <a:pPr marL="342900" indent="-342900">
              <a:buFontTx/>
              <a:buAutoNum type="alphaLcPeriod"/>
              <a:defRPr/>
            </a:pPr>
            <a:r>
              <a:rPr lang="it-IT" sz="2400" dirty="0"/>
              <a:t>PAUSA!!!</a:t>
            </a:r>
          </a:p>
          <a:p>
            <a:pPr marL="342900" indent="-342900">
              <a:buFontTx/>
              <a:buAutoNum type="alphaLcPeriod"/>
              <a:defRPr/>
            </a:pPr>
            <a:r>
              <a:rPr lang="it-IT" sz="2400" dirty="0"/>
              <a:t>Età di pensionamento e discriminazione: la corte di giustizia della 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7"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0" fill="hold"/>
                                        <p:tgtEl>
                                          <p:spTgt spid="4"/>
                                        </p:tgtEl>
                                        <p:attrNameLst>
                                          <p:attrName>ppt_x</p:attrName>
                                        </p:attrNameLst>
                                      </p:cBhvr>
                                      <p:tavLst>
                                        <p:tav tm="0">
                                          <p:val>
                                            <p:strVal val="0-#ppt_w/2"/>
                                          </p:val>
                                        </p:tav>
                                        <p:tav tm="100000">
                                          <p:val>
                                            <p:strVal val="#ppt_x"/>
                                          </p:val>
                                        </p:tav>
                                      </p:tavLst>
                                    </p:anim>
                                    <p:anim calcmode="lin" valueType="num">
                                      <p:cBhvr additive="base">
                                        <p:cTn id="18" dur="5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grpId="1" nodeType="clickEffect">
                                  <p:stCondLst>
                                    <p:cond delay="0"/>
                                  </p:stCondLst>
                                  <p:childTnLst>
                                    <p:animRot by="21600000">
                                      <p:cBhvr>
                                        <p:cTn id="22"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4"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title"/>
          </p:nvPr>
        </p:nvSpPr>
        <p:spPr>
          <a:xfrm>
            <a:off x="457200" y="500063"/>
            <a:ext cx="8229600" cy="1347787"/>
          </a:xfrm>
        </p:spPr>
        <p:txBody>
          <a:bodyPr/>
          <a:lstStyle/>
          <a:p>
            <a:r>
              <a:rPr lang="it-IT" sz="4800" smtClean="0"/>
              <a:t>Punto 1</a:t>
            </a:r>
            <a:r>
              <a:rPr lang="it-IT" smtClean="0"/>
              <a:t/>
            </a:r>
            <a:br>
              <a:rPr lang="it-IT" smtClean="0"/>
            </a:br>
            <a:r>
              <a:rPr lang="it-IT" sz="4400" smtClean="0"/>
              <a:t>regimi legali vs. regimi professionali</a:t>
            </a:r>
          </a:p>
        </p:txBody>
      </p:sp>
      <p:sp>
        <p:nvSpPr>
          <p:cNvPr id="21507" name="Segnaposto contenuto 2"/>
          <p:cNvSpPr>
            <a:spLocks noGrp="1"/>
          </p:cNvSpPr>
          <p:nvPr>
            <p:ph idx="1"/>
          </p:nvPr>
        </p:nvSpPr>
        <p:spPr>
          <a:xfrm>
            <a:off x="457200" y="2286000"/>
            <a:ext cx="7972425" cy="3357563"/>
          </a:xfrm>
        </p:spPr>
        <p:txBody>
          <a:bodyPr/>
          <a:lstStyle/>
          <a:p>
            <a:pPr>
              <a:buFont typeface="Wingdings 2" pitchFamily="18" charset="2"/>
              <a:buNone/>
            </a:pPr>
            <a:r>
              <a:rPr lang="it-IT" sz="2800" smtClean="0"/>
              <a:t>A) la disciplina previdenziale per i dipendenti pubblici è cambiata con la privatizzazione del pubblico impiego.</a:t>
            </a:r>
          </a:p>
          <a:p>
            <a:pPr>
              <a:buFont typeface="Wingdings 2" pitchFamily="18" charset="2"/>
              <a:buNone/>
            </a:pPr>
            <a:r>
              <a:rPr lang="it-IT" sz="2800" smtClean="0"/>
              <a:t>B) tale cambiamento ha comportato l’inserimento di una età diversa di pensionamento (60/65 anni)</a:t>
            </a:r>
          </a:p>
          <a:p>
            <a:pPr>
              <a:buFont typeface="Wingdings 2" pitchFamily="18" charset="2"/>
              <a:buNone/>
            </a:pPr>
            <a:r>
              <a:rPr lang="it-IT" sz="2800" smtClean="0"/>
              <a:t>C) E’ legittima una diversa età di pensionamento?</a:t>
            </a:r>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p:cNvSpPr>
            <a:spLocks noGrp="1"/>
          </p:cNvSpPr>
          <p:nvPr>
            <p:ph type="title"/>
          </p:nvPr>
        </p:nvSpPr>
        <p:spPr/>
        <p:txBody>
          <a:bodyPr/>
          <a:lstStyle/>
          <a:p>
            <a:r>
              <a:rPr lang="it-IT" smtClean="0"/>
              <a:t>Direttiva 79/7 </a:t>
            </a:r>
            <a:br>
              <a:rPr lang="it-IT" smtClean="0"/>
            </a:br>
            <a:r>
              <a:rPr lang="it-IT" sz="1600" b="1" smtClean="0"/>
              <a:t>relativa alla graduale attuazione del principio di parità di trattamento tra gli uomini e le donne in materia di sicurezza sociale </a:t>
            </a:r>
            <a:endParaRPr lang="it-IT" smtClean="0"/>
          </a:p>
        </p:txBody>
      </p:sp>
      <p:sp>
        <p:nvSpPr>
          <p:cNvPr id="22531" name="Segnaposto contenuto 2"/>
          <p:cNvSpPr>
            <a:spLocks noGrp="1"/>
          </p:cNvSpPr>
          <p:nvPr>
            <p:ph idx="1"/>
          </p:nvPr>
        </p:nvSpPr>
        <p:spPr/>
        <p:txBody>
          <a:bodyPr/>
          <a:lstStyle/>
          <a:p>
            <a:pPr>
              <a:buFont typeface="Wingdings 2" pitchFamily="18" charset="2"/>
              <a:buNone/>
            </a:pPr>
            <a:r>
              <a:rPr lang="it-IT" smtClean="0"/>
              <a:t>Articolo 7 </a:t>
            </a:r>
          </a:p>
          <a:p>
            <a:pPr>
              <a:buFont typeface="Wingdings 2" pitchFamily="18" charset="2"/>
              <a:buNone/>
            </a:pPr>
            <a:r>
              <a:rPr lang="it-IT" smtClean="0"/>
              <a:t>1. La presente direttiva non pregiudica la facoltà degli Stati membri di escludere dal suo campo di applicazione: </a:t>
            </a:r>
          </a:p>
          <a:p>
            <a:pPr>
              <a:buFont typeface="Wingdings 2" pitchFamily="18" charset="2"/>
              <a:buNone/>
            </a:pPr>
            <a:r>
              <a:rPr lang="it-IT" smtClean="0"/>
              <a:t>	a) la fissazione dei limiti di età per la concessione della pensione di vecchiaia e di fine lavoro e le conseguenze che possono derivarne per altre prestazioni; </a:t>
            </a:r>
          </a:p>
        </p:txBody>
      </p:sp>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contenuto 2"/>
          <p:cNvSpPr>
            <a:spLocks noGrp="1"/>
          </p:cNvSpPr>
          <p:nvPr>
            <p:ph idx="1"/>
          </p:nvPr>
        </p:nvSpPr>
        <p:spPr>
          <a:xfrm>
            <a:off x="457200" y="1357313"/>
            <a:ext cx="7972425" cy="5000625"/>
          </a:xfrm>
        </p:spPr>
        <p:txBody>
          <a:bodyPr/>
          <a:lstStyle/>
          <a:p>
            <a:r>
              <a:rPr lang="it-IT" sz="4000" smtClean="0"/>
              <a:t>La differenza di età può essere mantenuta nel regime legale</a:t>
            </a:r>
          </a:p>
          <a:p>
            <a:r>
              <a:rPr lang="it-IT" sz="4000" smtClean="0"/>
              <a:t>La differenza di età non può essere mantenuta nei regimi professionali</a:t>
            </a:r>
          </a:p>
          <a:p>
            <a:r>
              <a:rPr lang="it-IT" sz="4000" smtClean="0"/>
              <a:t>Quando un regime è professionale?</a:t>
            </a:r>
          </a:p>
        </p:txBody>
      </p:sp>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olo 1"/>
          <p:cNvSpPr>
            <a:spLocks noGrp="1"/>
          </p:cNvSpPr>
          <p:nvPr>
            <p:ph type="title"/>
          </p:nvPr>
        </p:nvSpPr>
        <p:spPr>
          <a:xfrm>
            <a:off x="457200" y="214313"/>
            <a:ext cx="8229600" cy="1500187"/>
          </a:xfrm>
        </p:spPr>
        <p:txBody>
          <a:bodyPr/>
          <a:lstStyle/>
          <a:p>
            <a:pPr eaLnBrk="1" hangingPunct="1"/>
            <a:r>
              <a:rPr lang="it-IT" sz="3200" smtClean="0"/>
              <a:t>Differenza tra regimi previdenziali nazionali e regimi professionali </a:t>
            </a:r>
            <a:br>
              <a:rPr lang="it-IT" sz="3200" smtClean="0"/>
            </a:br>
            <a:r>
              <a:rPr lang="it-IT" sz="2700" smtClean="0"/>
              <a:t>(CGCE 17-5-1990, C-262/88, </a:t>
            </a:r>
            <a:r>
              <a:rPr lang="it-IT" sz="2700" i="1" smtClean="0"/>
              <a:t>Barber</a:t>
            </a:r>
            <a:r>
              <a:rPr lang="it-IT" sz="2700" smtClean="0"/>
              <a:t>)</a:t>
            </a:r>
          </a:p>
        </p:txBody>
      </p:sp>
      <p:sp>
        <p:nvSpPr>
          <p:cNvPr id="6147" name="Segnaposto contenuto 2"/>
          <p:cNvSpPr>
            <a:spLocks noGrp="1"/>
          </p:cNvSpPr>
          <p:nvPr>
            <p:ph idx="1"/>
          </p:nvPr>
        </p:nvSpPr>
        <p:spPr/>
        <p:txBody>
          <a:bodyPr/>
          <a:lstStyle/>
          <a:p>
            <a:pPr eaLnBrk="1" hangingPunct="1"/>
            <a:r>
              <a:rPr lang="it-IT" smtClean="0"/>
              <a:t>Istituzione per contrattazione collettiva/ decisione unilaterale [25]</a:t>
            </a:r>
          </a:p>
          <a:p>
            <a:pPr eaLnBrk="1" hangingPunct="1"/>
            <a:r>
              <a:rPr lang="it-IT" smtClean="0"/>
              <a:t>Finanziamento a carico del datore o datore e lavoratore [25]</a:t>
            </a:r>
          </a:p>
          <a:p>
            <a:pPr eaLnBrk="1" hangingPunct="1"/>
            <a:r>
              <a:rPr lang="it-IT" smtClean="0"/>
              <a:t>contracting out [26]</a:t>
            </a:r>
          </a:p>
          <a:p>
            <a:pPr eaLnBrk="1" hangingPunct="1"/>
            <a:r>
              <a:rPr lang="it-IT" smtClean="0"/>
              <a:t>Solo alcune imprese [26]</a:t>
            </a:r>
          </a:p>
          <a:p>
            <a:pPr eaLnBrk="1" hangingPunct="1"/>
            <a:r>
              <a:rPr lang="it-IT" smtClean="0"/>
              <a:t>Vantaggi per il lavoratore [28]</a:t>
            </a:r>
          </a:p>
          <a:p>
            <a:pPr eaLnBrk="1" hangingPunct="1"/>
            <a:r>
              <a:rPr lang="it-IT" smtClean="0"/>
              <a:t>L’indipendenza del soggetto gestore dal datore con modifica la natura retributiva [29]</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strips(upRight)">
                                      <p:cBhvr>
                                        <p:cTn id="7" dur="10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strips(upRight)">
                                      <p:cBhvr>
                                        <p:cTn id="12" dur="10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strips(upRight)">
                                      <p:cBhvr>
                                        <p:cTn id="17" dur="10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strips(upRight)">
                                      <p:cBhvr>
                                        <p:cTn id="22" dur="1000"/>
                                        <p:tgtEl>
                                          <p:spTgt spid="61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6147">
                                            <p:txEl>
                                              <p:pRg st="4" end="4"/>
                                            </p:txEl>
                                          </p:spTgt>
                                        </p:tgtEl>
                                        <p:attrNameLst>
                                          <p:attrName>style.visibility</p:attrName>
                                        </p:attrNameLst>
                                      </p:cBhvr>
                                      <p:to>
                                        <p:strVal val="visible"/>
                                      </p:to>
                                    </p:set>
                                    <p:animEffect transition="in" filter="strips(upRight)">
                                      <p:cBhvr>
                                        <p:cTn id="27" dur="1000"/>
                                        <p:tgtEl>
                                          <p:spTgt spid="61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6147">
                                            <p:txEl>
                                              <p:pRg st="5" end="5"/>
                                            </p:txEl>
                                          </p:spTgt>
                                        </p:tgtEl>
                                        <p:attrNameLst>
                                          <p:attrName>style.visibility</p:attrName>
                                        </p:attrNameLst>
                                      </p:cBhvr>
                                      <p:to>
                                        <p:strVal val="visible"/>
                                      </p:to>
                                    </p:set>
                                    <p:animEffect transition="in" filter="strips(upRight)">
                                      <p:cBhvr>
                                        <p:cTn id="32" dur="1000"/>
                                        <p:tgtEl>
                                          <p:spTgt spid="61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egnaposto contenuto 2"/>
          <p:cNvSpPr>
            <a:spLocks noGrp="1"/>
          </p:cNvSpPr>
          <p:nvPr>
            <p:ph idx="1"/>
          </p:nvPr>
        </p:nvSpPr>
        <p:spPr>
          <a:xfrm>
            <a:off x="457200" y="1935163"/>
            <a:ext cx="8229600" cy="3422650"/>
          </a:xfrm>
        </p:spPr>
        <p:txBody>
          <a:bodyPr/>
          <a:lstStyle/>
          <a:p>
            <a:pPr eaLnBrk="1" hangingPunct="1"/>
            <a:r>
              <a:rPr lang="it-IT" smtClean="0"/>
              <a:t>La fissazione di un requisito di età che varia secondo il sesso per le pensioni versate nel contesto di un regime professionale privato che si sostituisce in parte al regime legale è in contrasto con detto articolo [art.119], anche se la differenza tra l’età di pensionamento degli uomini e quella delle donne è analoga a quella stabilita dal regime legale nazionale[32]</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p:cTn id="7" dur="1000" fill="hold"/>
                                        <p:tgtEl>
                                          <p:spTgt spid="717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17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olo 1"/>
          <p:cNvSpPr>
            <a:spLocks noGrp="1"/>
          </p:cNvSpPr>
          <p:nvPr>
            <p:ph type="title"/>
          </p:nvPr>
        </p:nvSpPr>
        <p:spPr/>
        <p:txBody>
          <a:bodyPr/>
          <a:lstStyle/>
          <a:p>
            <a:r>
              <a:rPr lang="it-IT" smtClean="0"/>
              <a:t>I regimi professionali</a:t>
            </a:r>
          </a:p>
        </p:txBody>
      </p:sp>
      <p:sp>
        <p:nvSpPr>
          <p:cNvPr id="26627" name="Segnaposto contenuto 2"/>
          <p:cNvSpPr>
            <a:spLocks noGrp="1"/>
          </p:cNvSpPr>
          <p:nvPr>
            <p:ph idx="1"/>
          </p:nvPr>
        </p:nvSpPr>
        <p:spPr/>
        <p:txBody>
          <a:bodyPr/>
          <a:lstStyle/>
          <a:p>
            <a:r>
              <a:rPr lang="it-IT" smtClean="0"/>
              <a:t>Art. 141 CE: parità retributiva</a:t>
            </a:r>
          </a:p>
          <a:p>
            <a:r>
              <a:rPr lang="it-IT" smtClean="0"/>
              <a:t>Capo  2 dir 2006/54/CE: Parità di trattamento nel settore dei regimi professionali di sicurezza sociale</a:t>
            </a:r>
          </a:p>
          <a:p>
            <a:endParaRPr lang="it-IT" smtClean="0"/>
          </a:p>
          <a:p>
            <a:r>
              <a:rPr lang="it-IT" smtClean="0"/>
              <a:t>Per regimi professionali intendiamo, normalmente, i fondi di previdenza complementare (ma non solo).</a:t>
            </a:r>
          </a:p>
        </p:txBody>
      </p:sp>
    </p:spTree>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olo 1"/>
          <p:cNvSpPr>
            <a:spLocks noGrp="1"/>
          </p:cNvSpPr>
          <p:nvPr>
            <p:ph type="title"/>
          </p:nvPr>
        </p:nvSpPr>
        <p:spPr>
          <a:xfrm>
            <a:off x="457200" y="428625"/>
            <a:ext cx="8229600" cy="1419225"/>
          </a:xfrm>
        </p:spPr>
        <p:txBody>
          <a:bodyPr/>
          <a:lstStyle/>
          <a:p>
            <a:r>
              <a:rPr lang="it-IT" sz="4400" smtClean="0"/>
              <a:t>Punto 2: il regime per i pubblici dipendenti è professionale?</a:t>
            </a:r>
          </a:p>
        </p:txBody>
      </p:sp>
      <p:sp>
        <p:nvSpPr>
          <p:cNvPr id="3" name="Segnaposto contenuto 2"/>
          <p:cNvSpPr>
            <a:spLocks noGrp="1"/>
          </p:cNvSpPr>
          <p:nvPr>
            <p:ph idx="1"/>
          </p:nvPr>
        </p:nvSpPr>
        <p:spPr>
          <a:xfrm>
            <a:off x="500063" y="2643188"/>
            <a:ext cx="8229600" cy="3181350"/>
          </a:xfrm>
        </p:spPr>
        <p:txBody>
          <a:bodyPr/>
          <a:lstStyle/>
          <a:p>
            <a:r>
              <a:rPr lang="it-IT" sz="3200" smtClean="0"/>
              <a:t>Posto che il datore di lavoro è anche colui che paga la prestazione pensionistica, questo dato è sufficiente a far ritenere che le prestazioni pensionistiche per i pubblici dipendenti siano regimi “professionali”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ppt_x</p:attrName>
                                        </p:attrNameLst>
                                      </p:cBhvr>
                                      <p:tavLst>
                                        <p:tav tm="0">
                                          <p:val>
                                            <p:strVal val="#ppt_x-#ppt_w/2"/>
                                          </p:val>
                                        </p:tav>
                                        <p:tav tm="100000">
                                          <p:val>
                                            <p:strVal val="#ppt_x"/>
                                          </p:val>
                                        </p:tav>
                                      </p:tavLst>
                                    </p:anim>
                                    <p:anim calcmode="lin" valueType="num">
                                      <p:cBhvr>
                                        <p:cTn id="8" dur="20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0"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714375"/>
            <a:ext cx="8229600" cy="5610225"/>
          </a:xfrm>
        </p:spPr>
        <p:txBody>
          <a:bodyPr/>
          <a:lstStyle/>
          <a:p>
            <a:r>
              <a:rPr lang="it-IT" sz="2400" i="1" smtClean="0"/>
              <a:t> Rientra nel campo di applicazione dell' art. 119 del Trattato, con la conseguenza che è soggetto al divieto di discriminazione basata sul sesso sancito da questo articolo, un regime pensionistico applicabile al pubblico impiego, come l' Algemene Burgerlijke Pensioenwet in vigore nei Paesi Bassi, il quale è sostanzialmente modellato in funzione del posto ricoperto dall' interessato, nel senso che, benché disciplinato dalla legge, esso </a:t>
            </a:r>
            <a:r>
              <a:rPr lang="it-IT" sz="2400" b="1" i="1" u="sng" smtClean="0"/>
              <a:t>garantisce al dipendente pubblico una tutela avverso il rischio di vecchiaia e costituisce un vantaggio corrisposto dal datore di lavoro pubblico al lavoratore in conseguenza dell' attività lavorativa svolta da quest' ultimo, simile a quello corrisposto da un datore di lavoro privato in virtù di un regime convenzionale.</a:t>
            </a:r>
            <a:r>
              <a:rPr lang="it-IT" sz="2400" i="1" smtClean="0"/>
              <a:t> (CGCE  28.9.94, Beune c-7/93)</a:t>
            </a:r>
            <a:endParaRPr lang="it-IT" sz="240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357188"/>
            <a:ext cx="8401050" cy="6286500"/>
          </a:xfrm>
        </p:spPr>
        <p:txBody>
          <a:bodyPr/>
          <a:lstStyle/>
          <a:p>
            <a:pPr>
              <a:buFont typeface="Wingdings 2" pitchFamily="18" charset="2"/>
              <a:buNone/>
              <a:defRPr/>
            </a:pPr>
            <a:r>
              <a:rPr lang="it-IT" sz="2000" i="1" dirty="0" smtClean="0"/>
              <a:t>Una pensione corrisposta in base ad un regime quale quello stabilito dalla </a:t>
            </a:r>
            <a:r>
              <a:rPr lang="it-IT" sz="2000" i="1" dirty="0" err="1" smtClean="0"/>
              <a:t>valtion</a:t>
            </a:r>
            <a:r>
              <a:rPr lang="it-IT" sz="2000" i="1" dirty="0" smtClean="0"/>
              <a:t> </a:t>
            </a:r>
            <a:r>
              <a:rPr lang="it-IT" sz="2000" i="1" dirty="0" err="1" smtClean="0"/>
              <a:t>eläkelaki</a:t>
            </a:r>
            <a:r>
              <a:rPr lang="it-IT" sz="2000" i="1" dirty="0" smtClean="0"/>
              <a:t> (legge sulle pensioni dei dipendenti pubblici), in vigore in Finlandia, rientra nella sfera di applicazione dell'art. 119 del Trattato CE.</a:t>
            </a:r>
          </a:p>
          <a:p>
            <a:pPr>
              <a:buFont typeface="Wingdings 2" pitchFamily="18" charset="2"/>
              <a:buNone/>
              <a:defRPr/>
            </a:pPr>
            <a:r>
              <a:rPr lang="it-IT" sz="2000" i="1" dirty="0" smtClean="0"/>
              <a:t>Infatti, dato che  </a:t>
            </a:r>
            <a:r>
              <a:rPr lang="it-IT" sz="2400" b="1" i="1" u="sng" cap="small" dirty="0" smtClean="0"/>
              <a:t>interessa soltanto una categoria particolare  </a:t>
            </a:r>
            <a:r>
              <a:rPr lang="it-IT" sz="2000" i="1" dirty="0" smtClean="0"/>
              <a:t>di lavoratori, che </a:t>
            </a:r>
          </a:p>
          <a:p>
            <a:pPr>
              <a:buFont typeface="Wingdings 2" pitchFamily="18" charset="2"/>
              <a:buNone/>
              <a:defRPr/>
            </a:pPr>
            <a:r>
              <a:rPr lang="it-IT" sz="2400" b="1" i="1" u="sng" cap="small" dirty="0" smtClean="0"/>
              <a:t>è direttamente proporzionale agli anni di servizio prestati</a:t>
            </a:r>
            <a:r>
              <a:rPr lang="it-IT" sz="2400" b="1" i="1" u="sng" dirty="0" smtClean="0"/>
              <a:t>  </a:t>
            </a:r>
            <a:r>
              <a:rPr lang="it-IT" sz="2000" i="1" dirty="0" smtClean="0"/>
              <a:t>e che il suo</a:t>
            </a:r>
            <a:r>
              <a:rPr lang="it-IT" sz="2400" i="1" dirty="0" smtClean="0"/>
              <a:t> </a:t>
            </a:r>
          </a:p>
          <a:p>
            <a:pPr>
              <a:buFont typeface="Wingdings 2" pitchFamily="18" charset="2"/>
              <a:buNone/>
              <a:defRPr/>
            </a:pPr>
            <a:r>
              <a:rPr lang="it-IT" sz="2400" b="1" i="1" u="sng" cap="small" dirty="0" smtClean="0"/>
              <a:t>importo è calcolato in base all'ultima retribuzione</a:t>
            </a:r>
            <a:r>
              <a:rPr lang="it-IT" sz="2400" b="1" i="1" u="sng" dirty="0" smtClean="0"/>
              <a:t> </a:t>
            </a:r>
            <a:r>
              <a:rPr lang="it-IT" sz="2000" i="1" dirty="0" smtClean="0"/>
              <a:t>del dipendente pubblico, </a:t>
            </a:r>
          </a:p>
          <a:p>
            <a:pPr>
              <a:buFont typeface="Wingdings 2" pitchFamily="18" charset="2"/>
              <a:buNone/>
              <a:defRPr/>
            </a:pPr>
            <a:r>
              <a:rPr lang="it-IT" sz="2000" i="1" dirty="0" smtClean="0"/>
              <a:t>una pensione corrisposta in forza di detto regime soddisfa i tre criteri caratterizzanti il rapporto di lavoro che, nelle sentenze 28 settembre 1994, causa C-7/93, </a:t>
            </a:r>
            <a:r>
              <a:rPr lang="it-IT" sz="2000" b="1" i="1" dirty="0" err="1" smtClean="0"/>
              <a:t>Beune</a:t>
            </a:r>
            <a:r>
              <a:rPr lang="it-IT" sz="2000" i="1" dirty="0" smtClean="0"/>
              <a:t>, e 29 novembre 2001, causa C-366/99, </a:t>
            </a:r>
            <a:r>
              <a:rPr lang="it-IT" sz="2000" b="1" i="1" dirty="0" err="1" smtClean="0"/>
              <a:t>Griesmar</a:t>
            </a:r>
            <a:r>
              <a:rPr lang="it-IT" sz="2000" i="1" dirty="0" smtClean="0"/>
              <a:t>, la Corte ha ritenuto determinante ai fini della qualificazione, con riferimento all'art. 119 del Trattato, delle prestazioni erogate sulla base di un regime pensionistico dei pubblici dipendenti. (CGCE, 12.9.2002, </a:t>
            </a:r>
            <a:r>
              <a:rPr lang="it-IT" sz="2000" i="1" dirty="0" err="1" smtClean="0"/>
              <a:t>Pirkko</a:t>
            </a:r>
            <a:r>
              <a:rPr lang="it-IT" sz="2000" i="1" dirty="0" smtClean="0"/>
              <a:t> </a:t>
            </a:r>
            <a:r>
              <a:rPr lang="it-IT" sz="2000" i="1" dirty="0" err="1" smtClean="0"/>
              <a:t>Niemi</a:t>
            </a:r>
            <a:r>
              <a:rPr lang="it-IT" sz="2000" i="1" dirty="0" smtClean="0"/>
              <a:t>, c-351/00)</a:t>
            </a:r>
          </a:p>
          <a:p>
            <a:pPr>
              <a:defRPr/>
            </a:pPr>
            <a:endParaRPr lang="it-IT"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up)">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olo 1"/>
          <p:cNvSpPr>
            <a:spLocks noGrp="1"/>
          </p:cNvSpPr>
          <p:nvPr>
            <p:ph type="title"/>
          </p:nvPr>
        </p:nvSpPr>
        <p:spPr>
          <a:xfrm>
            <a:off x="428625" y="785813"/>
            <a:ext cx="8229600" cy="1276350"/>
          </a:xfrm>
        </p:spPr>
        <p:txBody>
          <a:bodyPr/>
          <a:lstStyle/>
          <a:p>
            <a:r>
              <a:rPr lang="it-IT" smtClean="0"/>
              <a:t>Dir. 2006/54/CE</a:t>
            </a:r>
            <a:br>
              <a:rPr lang="it-IT" smtClean="0"/>
            </a:br>
            <a:r>
              <a:rPr lang="it-IT" sz="2000" b="1" smtClean="0"/>
              <a:t>attuazione del principio delle pari opportunità e della parità di trattamento fra uomini e donne in materia di occupazione e impiego (rifusione)</a:t>
            </a:r>
            <a:r>
              <a:rPr lang="it-IT" sz="2000" smtClean="0"/>
              <a:t> </a:t>
            </a:r>
          </a:p>
        </p:txBody>
      </p:sp>
      <p:sp>
        <p:nvSpPr>
          <p:cNvPr id="30723" name="Segnaposto contenuto 2"/>
          <p:cNvSpPr>
            <a:spLocks noGrp="1"/>
          </p:cNvSpPr>
          <p:nvPr>
            <p:ph idx="1"/>
          </p:nvPr>
        </p:nvSpPr>
        <p:spPr>
          <a:xfrm>
            <a:off x="500063" y="2500313"/>
            <a:ext cx="8229600" cy="3779837"/>
          </a:xfrm>
        </p:spPr>
        <p:txBody>
          <a:bodyPr/>
          <a:lstStyle/>
          <a:p>
            <a:r>
              <a:rPr lang="it-IT" smtClean="0"/>
              <a:t>I “considerando”</a:t>
            </a:r>
          </a:p>
          <a:p>
            <a:pPr>
              <a:buFont typeface="Wingdings 2" pitchFamily="18" charset="2"/>
              <a:buNone/>
            </a:pPr>
            <a:endParaRPr lang="it-IT" sz="2800" smtClean="0"/>
          </a:p>
          <a:p>
            <a:pPr>
              <a:buFont typeface="Wingdings 2" pitchFamily="18" charset="2"/>
              <a:buNone/>
            </a:pPr>
            <a:r>
              <a:rPr lang="it-IT" sz="2800" smtClean="0"/>
              <a:t>(13) Con la sentenza del 17 maggio 1990, nella causa C-262/88, la Corte di giustizia ha stabilito che tutte le forme di pensioni professionali costituiscono un elemento di retribuzione a norma dell'articolo 141 del trattato. </a:t>
            </a:r>
          </a:p>
          <a:p>
            <a:pPr>
              <a:buFont typeface="Wingdings 2" pitchFamily="18" charset="2"/>
              <a:buNone/>
            </a:pPr>
            <a:endParaRPr lang="it-IT"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85750"/>
            <a:ext cx="8229600" cy="1562100"/>
          </a:xfrm>
        </p:spPr>
        <p:txBody>
          <a:bodyPr/>
          <a:lstStyle/>
          <a:p>
            <a:r>
              <a:rPr lang="it-IT" smtClean="0"/>
              <a:t>Il sistema di protezione sociale non è discriminatorio …</a:t>
            </a:r>
          </a:p>
        </p:txBody>
      </p:sp>
      <p:sp>
        <p:nvSpPr>
          <p:cNvPr id="3" name="Segnaposto contenuto 2"/>
          <p:cNvSpPr>
            <a:spLocks noGrp="1"/>
          </p:cNvSpPr>
          <p:nvPr>
            <p:ph idx="1"/>
          </p:nvPr>
        </p:nvSpPr>
        <p:spPr>
          <a:xfrm>
            <a:off x="1785938" y="2786063"/>
            <a:ext cx="5072062" cy="993775"/>
          </a:xfrm>
        </p:spPr>
        <p:txBody>
          <a:bodyPr/>
          <a:lstStyle/>
          <a:p>
            <a:pPr>
              <a:buFont typeface="Wingdings 2" pitchFamily="18" charset="2"/>
              <a:buNone/>
              <a:defRPr/>
            </a:pPr>
            <a:r>
              <a:rPr lang="it-IT" sz="4800" dirty="0" smtClean="0">
                <a:latin typeface="+mj-lt"/>
              </a:rPr>
              <a:t>… è molto peggio …  </a:t>
            </a:r>
            <a:endParaRPr lang="it-IT" sz="4800" dirty="0">
              <a:latin typeface="+mj-lt"/>
            </a:endParaRPr>
          </a:p>
        </p:txBody>
      </p:sp>
      <p:sp>
        <p:nvSpPr>
          <p:cNvPr id="4" name="CasellaDiTesto 3"/>
          <p:cNvSpPr txBox="1"/>
          <p:nvPr/>
        </p:nvSpPr>
        <p:spPr>
          <a:xfrm>
            <a:off x="4714875" y="4143375"/>
            <a:ext cx="3617913" cy="830263"/>
          </a:xfrm>
          <a:prstGeom prst="rect">
            <a:avLst/>
          </a:prstGeom>
          <a:noFill/>
        </p:spPr>
        <p:txBody>
          <a:bodyPr wrap="none">
            <a:spAutoFit/>
          </a:bodyPr>
          <a:lstStyle/>
          <a:p>
            <a:pPr>
              <a:defRPr/>
            </a:pPr>
            <a:r>
              <a:rPr lang="it-IT" sz="4800" dirty="0" err="1">
                <a:latin typeface="+mj-lt"/>
              </a:rPr>
              <a:t>…è</a:t>
            </a:r>
            <a:r>
              <a:rPr lang="it-IT" sz="4800" dirty="0">
                <a:latin typeface="+mj-lt"/>
              </a:rPr>
              <a:t> antiquato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xit" presetSubtype="16" fill="hold" grpId="1" nodeType="clickEffect">
                                  <p:stCondLst>
                                    <p:cond delay="0"/>
                                  </p:stCondLst>
                                  <p:childTnLst>
                                    <p:animEffect transition="out" filter="diamond(in)">
                                      <p:cBhvr>
                                        <p:cTn id="12" dur="2000"/>
                                        <p:tgtEl>
                                          <p:spTgt spid="2"/>
                                        </p:tgtEl>
                                      </p:cBhvr>
                                    </p:animEffect>
                                    <p:set>
                                      <p:cBhvr>
                                        <p:cTn id="13" dur="1" fill="hold">
                                          <p:stCondLst>
                                            <p:cond delay="1999"/>
                                          </p:stCondLst>
                                        </p:cTn>
                                        <p:tgtEl>
                                          <p:spTgt spid="2"/>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contenuto 2"/>
          <p:cNvSpPr>
            <a:spLocks noGrp="1"/>
          </p:cNvSpPr>
          <p:nvPr>
            <p:ph idx="1"/>
          </p:nvPr>
        </p:nvSpPr>
        <p:spPr>
          <a:xfrm>
            <a:off x="642938" y="642938"/>
            <a:ext cx="8229600" cy="6072187"/>
          </a:xfrm>
        </p:spPr>
        <p:txBody>
          <a:bodyPr/>
          <a:lstStyle/>
          <a:p>
            <a:r>
              <a:rPr lang="it-IT" sz="2400" smtClean="0"/>
              <a:t>(14) Sebbene il concetto di retribuzione ai sensi dell'articolo 141 del trattato non includa le prestazioni sociali, è stato ormai chiarito che i regimi pensionistici dei dipendenti pubblici rientrano nel campo d'applicazione del principio della parità retributiva se le relative prestazioni sono versate al beneficiario a motivo del suo rapporto di lavoro con il datore di lavoro pubblico, e ciò anche nell'ipotesi in cui il regime in questione faccia parte di un regime legale generale. Secondo le sentenze della Corte di giustizia nelle cause C-7/93 e C-351/00 questa condizione è soddisfatta se il regime pensionistico interessa una categoria particolare di lavoratori e se le prestazioni sono direttamente collegate al periodo di servizio e calcolate con riferimento all'ultimo stipendio del dipendente pubblico. Per chiarezza, è dunque opportuno adottare una specifica disposizione in tal senso. </a:t>
            </a:r>
          </a:p>
          <a:p>
            <a:endParaRPr lang="it-IT" smtClean="0"/>
          </a:p>
        </p:txBody>
      </p:sp>
    </p:spTree>
  </p:cSld>
  <p:clrMapOvr>
    <a:masterClrMapping/>
  </p:clrMapOvr>
  <p:transition>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olo 1"/>
          <p:cNvSpPr>
            <a:spLocks noGrp="1"/>
          </p:cNvSpPr>
          <p:nvPr>
            <p:ph type="title"/>
          </p:nvPr>
        </p:nvSpPr>
        <p:spPr/>
        <p:txBody>
          <a:bodyPr/>
          <a:lstStyle/>
          <a:p>
            <a:r>
              <a:rPr lang="it-IT" smtClean="0"/>
              <a:t>I motivi della sentenza</a:t>
            </a:r>
          </a:p>
        </p:txBody>
      </p:sp>
      <p:sp>
        <p:nvSpPr>
          <p:cNvPr id="3" name="Segnaposto contenuto 2"/>
          <p:cNvSpPr>
            <a:spLocks noGrp="1"/>
          </p:cNvSpPr>
          <p:nvPr>
            <p:ph idx="1"/>
          </p:nvPr>
        </p:nvSpPr>
        <p:spPr/>
        <p:txBody>
          <a:bodyPr/>
          <a:lstStyle/>
          <a:p>
            <a:r>
              <a:rPr lang="it-IT" smtClean="0"/>
              <a:t>le considerazioni di politica sociale, di organizzazione dello Stato, di etica o anche le preoccupazioni di bilancio che hanno avuto o hanno potuto avere un ruolo nella determinazione di un regime pensionistico da parte di un legislatore nazionale non possono considerarsi prevalenti qualora la pensione interessi soltanto una categoria particolare di lavoratori, sia direttamente funzione degli anni di servizio prestati e il suo importo sia calcolato in base all’ultimo stipendio del dipendente pubblico (37)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32"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out)">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1"/>
          <p:cNvSpPr>
            <a:spLocks noGrp="1"/>
          </p:cNvSpPr>
          <p:nvPr>
            <p:ph type="title"/>
          </p:nvPr>
        </p:nvSpPr>
        <p:spPr/>
        <p:txBody>
          <a:bodyPr/>
          <a:lstStyle/>
          <a:p>
            <a:r>
              <a:rPr lang="it-IT" smtClean="0"/>
              <a:t>Particolare categoria</a:t>
            </a:r>
          </a:p>
        </p:txBody>
      </p:sp>
      <p:sp>
        <p:nvSpPr>
          <p:cNvPr id="3" name="Segnaposto contenuto 2"/>
          <p:cNvSpPr>
            <a:spLocks noGrp="1"/>
          </p:cNvSpPr>
          <p:nvPr>
            <p:ph idx="1"/>
          </p:nvPr>
        </p:nvSpPr>
        <p:spPr/>
        <p:txBody>
          <a:bodyPr/>
          <a:lstStyle/>
          <a:p>
            <a:r>
              <a:rPr lang="it-IT" smtClean="0"/>
              <a:t>essi si distinguono dai lavoratori di un’impresa o di un gruppo di imprese, di un comparto economico o di un settore professionale o interprofessionale soltanto in ragione delle caratteristiche peculiari che disciplinano il loro rapporto di lavoro con lo Stato, con altri enti o datori di lavoro pubblici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olo 1"/>
          <p:cNvSpPr>
            <a:spLocks noGrp="1"/>
          </p:cNvSpPr>
          <p:nvPr>
            <p:ph type="title"/>
          </p:nvPr>
        </p:nvSpPr>
        <p:spPr>
          <a:xfrm>
            <a:off x="457200" y="714375"/>
            <a:ext cx="8229600" cy="704850"/>
          </a:xfrm>
        </p:spPr>
        <p:txBody>
          <a:bodyPr/>
          <a:lstStyle/>
          <a:p>
            <a:r>
              <a:rPr lang="it-IT" sz="4400" smtClean="0"/>
              <a:t>Il calcolo della pensione</a:t>
            </a:r>
          </a:p>
        </p:txBody>
      </p:sp>
      <p:sp>
        <p:nvSpPr>
          <p:cNvPr id="3" name="Segnaposto contenuto 2"/>
          <p:cNvSpPr>
            <a:spLocks noGrp="1"/>
          </p:cNvSpPr>
          <p:nvPr>
            <p:ph idx="1"/>
          </p:nvPr>
        </p:nvSpPr>
        <p:spPr>
          <a:xfrm>
            <a:off x="457200" y="1500188"/>
            <a:ext cx="8229600" cy="5000625"/>
          </a:xfrm>
        </p:spPr>
        <p:txBody>
          <a:bodyPr/>
          <a:lstStyle/>
          <a:p>
            <a:r>
              <a:rPr lang="it-IT" sz="2400" smtClean="0"/>
              <a:t>la pensione versata nell’ambito del regime pensionistico gestito dall’INPDAP viene calcolata con riferimento al numero di anni di servizio prestati dal dipendente e allo stipendio base percepito da quest’ultimo prima del suo pensionamento</a:t>
            </a:r>
            <a:r>
              <a:rPr lang="it-IT" smtClean="0"/>
              <a:t>. </a:t>
            </a:r>
          </a:p>
          <a:p>
            <a:r>
              <a:rPr lang="it-IT" sz="2400" smtClean="0"/>
              <a:t> La Repubblica italiana, pur contestando queste affermazioni per il motivo che sono basate su disposizioni precedenti alla messa in mora, ammette tuttavia che, conformemente all’attuazione della riforma che la Repubblica italiana ha condotto a decorrere dagli anni ’90, la pensione di cui trattasi tiene conto della media delle retribuzioni percepite nell’ultimo decennio e dei contributi versati corrispondenti. </a:t>
            </a:r>
          </a:p>
          <a:p>
            <a:endParaRPr lang="it-I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143000"/>
            <a:ext cx="8229600" cy="5181600"/>
          </a:xfrm>
        </p:spPr>
        <p:txBody>
          <a:bodyPr/>
          <a:lstStyle/>
          <a:p>
            <a:r>
              <a:rPr lang="it-IT" smtClean="0"/>
              <a:t>Costituisce retribuzione ai sensi dell’art. 141 CE anche una pensione il cui importo è calcolato sulla base del valore medio della retribuzione percepita nel corso di un periodo limitato ad alcuni anni immediatamente precedenti il ritiro dal lavoro (v. sentenza Niemi, cit., punto 51) nonché una pensione il cui importo è calcolato sulla base dell’importo di tutti i contributi versati durante tutto il periodo di iscrizione del lavoratore e ai quali si applica un fattore di rivalutazione (v. sentenza 1° aprile 2008, causa C‑267/06, Maruko, non ancora pubblicata nella Raccolta, punto 55). </a:t>
            </a:r>
          </a:p>
          <a:p>
            <a:endParaRPr lang="it-IT" smtClean="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a:xfrm>
            <a:off x="1000125" y="704850"/>
            <a:ext cx="7686675" cy="1143000"/>
          </a:xfrm>
        </p:spPr>
        <p:txBody>
          <a:bodyPr/>
          <a:lstStyle/>
          <a:p>
            <a:r>
              <a:rPr lang="it-IT" sz="2400" smtClean="0"/>
              <a:t>La fissazione, ai fini del pensionamento, di una condizione di età diversa a seconda del sesso è giustificata dall’obiettivo di eliminare discriminazioni a danno delle donne?</a:t>
            </a:r>
          </a:p>
        </p:txBody>
      </p:sp>
      <p:sp>
        <p:nvSpPr>
          <p:cNvPr id="3" name="Segnaposto contenuto 2"/>
          <p:cNvSpPr>
            <a:spLocks noGrp="1"/>
          </p:cNvSpPr>
          <p:nvPr>
            <p:ph idx="1"/>
          </p:nvPr>
        </p:nvSpPr>
        <p:spPr>
          <a:xfrm>
            <a:off x="500063" y="2500313"/>
            <a:ext cx="8229600" cy="3279775"/>
          </a:xfrm>
        </p:spPr>
        <p:txBody>
          <a:bodyPr/>
          <a:lstStyle/>
          <a:p>
            <a:r>
              <a:rPr lang="it-IT" smtClean="0"/>
              <a:t>la fissazione, ai fini del pensionamento, di una condizione d’età diversa a seconda del sesso non è tale da compensare gli svantaggi ai quali sono esposte le carriere dei dipendenti pubblici di sesso femminile aiutando queste donne nella loro vita professionale e ponendo rimedio ai problemi che esse possono incontrare durante la loro carriera professionale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olo 1"/>
          <p:cNvSpPr>
            <a:spLocks noGrp="1"/>
          </p:cNvSpPr>
          <p:nvPr>
            <p:ph type="title"/>
          </p:nvPr>
        </p:nvSpPr>
        <p:spPr/>
        <p:txBody>
          <a:bodyPr/>
          <a:lstStyle/>
          <a:p>
            <a:endParaRPr lang="it-IT" smtClean="0"/>
          </a:p>
        </p:txBody>
      </p:sp>
      <p:sp>
        <p:nvSpPr>
          <p:cNvPr id="37891" name="Segnaposto contenuto 2"/>
          <p:cNvSpPr>
            <a:spLocks noGrp="1"/>
          </p:cNvSpPr>
          <p:nvPr>
            <p:ph idx="1"/>
          </p:nvPr>
        </p:nvSpPr>
        <p:spPr/>
        <p:txBody>
          <a:bodyPr/>
          <a:lstStyle/>
          <a:p>
            <a:r>
              <a:rPr lang="it-IT" smtClean="0"/>
              <a:t>Il punto critico è nella determinazione della prestazione: con la riforma del 1995 non è possibile sostenere che la prestazione sia proporzionale alla anzianità di servizio e alla retribuzione, perché uno dei due parametri fondamentali per il calcolo è il coefficiente di trasformazione che esula totalmente dal rapporto di lavoro (è determinato ogni 3 anni dal governo sulla base degli andamenti demografici, anagrafici e del pil)</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olo 1"/>
          <p:cNvSpPr>
            <a:spLocks noGrp="1"/>
          </p:cNvSpPr>
          <p:nvPr>
            <p:ph type="title"/>
          </p:nvPr>
        </p:nvSpPr>
        <p:spPr/>
        <p:txBody>
          <a:bodyPr/>
          <a:lstStyle/>
          <a:p>
            <a:endParaRPr lang="it-IT" smtClean="0"/>
          </a:p>
        </p:txBody>
      </p:sp>
      <p:sp>
        <p:nvSpPr>
          <p:cNvPr id="38915" name="Segnaposto contenuto 2"/>
          <p:cNvSpPr>
            <a:spLocks noGrp="1"/>
          </p:cNvSpPr>
          <p:nvPr>
            <p:ph idx="1"/>
          </p:nvPr>
        </p:nvSpPr>
        <p:spPr/>
        <p:txBody>
          <a:bodyPr/>
          <a:lstStyle/>
          <a:p>
            <a:r>
              <a:rPr lang="it-IT" smtClean="0"/>
              <a:t>La sentenza, allora, colpisce solo la normativa che si applica in via transitoria ai lavoratori già in servizio al 31.12.1995</a:t>
            </a:r>
          </a:p>
          <a:p>
            <a:endParaRPr lang="it-IT" smtClean="0"/>
          </a:p>
          <a:p>
            <a:r>
              <a:rPr lang="it-IT" smtClean="0"/>
              <a:t>Si deve sottolineare, comunque, che, poiché la normativa si applica sia ai lavoratori pubblici che privati, da una parte non è ben chiaro perché la corte parli di una applicazione parziale, dall’altra – di fatto – si entra nell’ambito delle scelte pubbliche di protezione sociale.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egnaposto contenuto 2"/>
          <p:cNvSpPr>
            <a:spLocks noGrp="1"/>
          </p:cNvSpPr>
          <p:nvPr>
            <p:ph idx="1"/>
          </p:nvPr>
        </p:nvSpPr>
        <p:spPr>
          <a:xfrm>
            <a:off x="457200" y="1935163"/>
            <a:ext cx="8229600" cy="2708275"/>
          </a:xfrm>
        </p:spPr>
        <p:txBody>
          <a:bodyPr/>
          <a:lstStyle/>
          <a:p>
            <a:r>
              <a:rPr lang="it-IT" smtClean="0"/>
              <a:t>Posto che, allo stato attuale, la disciplina pensionistica per i dipendenti pubblici ed i dipendenti privati è la medesima, potrà lo Stato modificare l’età pensionabile solo per i dipendenti della p.a.?</a:t>
            </a:r>
          </a:p>
        </p:txBody>
      </p:sp>
    </p:spTree>
  </p:cSld>
  <p:clrMapOvr>
    <a:masterClrMapping/>
  </p:clrMapOvr>
  <p:transition>
    <p:fade thruBlk="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olo 1"/>
          <p:cNvSpPr>
            <a:spLocks noGrp="1"/>
          </p:cNvSpPr>
          <p:nvPr>
            <p:ph type="title"/>
          </p:nvPr>
        </p:nvSpPr>
        <p:spPr/>
        <p:txBody>
          <a:bodyPr/>
          <a:lstStyle/>
          <a:p>
            <a:endParaRPr lang="it-IT" smtClean="0"/>
          </a:p>
        </p:txBody>
      </p:sp>
      <p:sp>
        <p:nvSpPr>
          <p:cNvPr id="40963" name="Segnaposto contenuto 2"/>
          <p:cNvSpPr>
            <a:spLocks noGrp="1"/>
          </p:cNvSpPr>
          <p:nvPr>
            <p:ph idx="1"/>
          </p:nvPr>
        </p:nvSpPr>
        <p:spPr/>
        <p:txBody>
          <a:bodyPr/>
          <a:lstStyle/>
          <a:p>
            <a:r>
              <a:rPr lang="it-IT" dirty="0" smtClean="0"/>
              <a:t>Varie proposte </a:t>
            </a:r>
            <a:r>
              <a:rPr lang="it-IT" dirty="0" smtClean="0"/>
              <a:t>di </a:t>
            </a:r>
            <a:r>
              <a:rPr lang="it-IT" smtClean="0"/>
              <a:t>legge </a:t>
            </a:r>
            <a:r>
              <a:rPr lang="it-IT" smtClean="0"/>
              <a:t>contengono </a:t>
            </a:r>
            <a:r>
              <a:rPr lang="it-IT" dirty="0" smtClean="0"/>
              <a:t>delle possibili risposte in termini di ritorno alla flessibilità dell’età di pensionamento e all’applicazione immediata (pro-quota) a tutti della riforma del 1995.</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625" y="357188"/>
            <a:ext cx="8358188" cy="6286500"/>
          </a:xfrm>
        </p:spPr>
        <p:txBody>
          <a:bodyPr/>
          <a:lstStyle/>
          <a:p>
            <a:r>
              <a:rPr lang="it-IT" sz="4000" smtClean="0"/>
              <a:t>In effetti il sistema si muove sulla base creata nell’ottocento </a:t>
            </a:r>
          </a:p>
          <a:p>
            <a:r>
              <a:rPr lang="it-IT" sz="4000" smtClean="0"/>
              <a:t>ed utilizza lo schema del </a:t>
            </a:r>
            <a:r>
              <a:rPr lang="it-IT" sz="4000" b="1" smtClean="0"/>
              <a:t>contratto assicurativo</a:t>
            </a:r>
            <a:r>
              <a:rPr lang="it-IT" sz="4000" smtClean="0"/>
              <a:t> </a:t>
            </a:r>
          </a:p>
          <a:p>
            <a:r>
              <a:rPr lang="it-IT" sz="4000" smtClean="0"/>
              <a:t>per tutelare il lavoratore tipico degli anni ‘50 del novecento</a:t>
            </a:r>
          </a:p>
          <a:p>
            <a:r>
              <a:rPr lang="it-IT" sz="4000" smtClean="0"/>
              <a:t> operaio, maschio</a:t>
            </a:r>
            <a:r>
              <a:rPr lang="it-IT" sz="4000" b="1" smtClean="0"/>
              <a:t>, con contratto a tempo pieno e a tempo indeterminato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a:xfrm>
            <a:off x="457200" y="500063"/>
            <a:ext cx="8229600" cy="1347787"/>
          </a:xfrm>
        </p:spPr>
        <p:txBody>
          <a:bodyPr/>
          <a:lstStyle/>
          <a:p>
            <a:pPr algn="ctr"/>
            <a:r>
              <a:rPr lang="it-IT" sz="4400" dirty="0" smtClean="0"/>
              <a:t>La conseguenza dello schema assicurativo</a:t>
            </a:r>
          </a:p>
        </p:txBody>
      </p:sp>
      <p:sp>
        <p:nvSpPr>
          <p:cNvPr id="7171" name="Segnaposto contenuto 2"/>
          <p:cNvSpPr>
            <a:spLocks noGrp="1"/>
          </p:cNvSpPr>
          <p:nvPr>
            <p:ph idx="1"/>
          </p:nvPr>
        </p:nvSpPr>
        <p:spPr>
          <a:xfrm>
            <a:off x="428625" y="2214563"/>
            <a:ext cx="8229600" cy="3714750"/>
          </a:xfrm>
        </p:spPr>
        <p:txBody>
          <a:bodyPr/>
          <a:lstStyle/>
          <a:p>
            <a:r>
              <a:rPr lang="it-IT" sz="2800" dirty="0" smtClean="0"/>
              <a:t>Rilievo preminente al dato CONTRIBUTIVO piuttosto che alla situazione di bisogno.</a:t>
            </a:r>
          </a:p>
          <a:p>
            <a:r>
              <a:rPr lang="it-IT" sz="2800" dirty="0" smtClean="0"/>
              <a:t>L’anzianità contributiva è utilizzata per stabilire se il soggetto ha diritto alla prestazione</a:t>
            </a:r>
          </a:p>
          <a:p>
            <a:r>
              <a:rPr lang="it-IT" sz="2800" dirty="0" smtClean="0"/>
              <a:t>L’anzianità contributiva/l’ammontare dei contributi versati sono utilizzati (a volte) per quantificare la prestazione dovuta.</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170"/>
                                        </p:tgtEl>
                                        <p:attrNameLst>
                                          <p:attrName>ppt_x</p:attrName>
                                          <p:attrName>ppt_y</p:attrName>
                                        </p:attrNameLst>
                                      </p:cBhvr>
                                    </p:animMotion>
                                    <p:animRot by="1500000">
                                      <p:cBhvr>
                                        <p:cTn id="7" dur="125" fill="hold">
                                          <p:stCondLst>
                                            <p:cond delay="0"/>
                                          </p:stCondLst>
                                        </p:cTn>
                                        <p:tgtEl>
                                          <p:spTgt spid="7170"/>
                                        </p:tgtEl>
                                        <p:attrNameLst>
                                          <p:attrName>r</p:attrName>
                                        </p:attrNameLst>
                                      </p:cBhvr>
                                    </p:animRot>
                                    <p:animRot by="-1500000">
                                      <p:cBhvr>
                                        <p:cTn id="8" dur="125" fill="hold">
                                          <p:stCondLst>
                                            <p:cond delay="125"/>
                                          </p:stCondLst>
                                        </p:cTn>
                                        <p:tgtEl>
                                          <p:spTgt spid="7170"/>
                                        </p:tgtEl>
                                        <p:attrNameLst>
                                          <p:attrName>r</p:attrName>
                                        </p:attrNameLst>
                                      </p:cBhvr>
                                    </p:animRot>
                                    <p:animRot by="-1500000">
                                      <p:cBhvr>
                                        <p:cTn id="9" dur="125" fill="hold">
                                          <p:stCondLst>
                                            <p:cond delay="250"/>
                                          </p:stCondLst>
                                        </p:cTn>
                                        <p:tgtEl>
                                          <p:spTgt spid="7170"/>
                                        </p:tgtEl>
                                        <p:attrNameLst>
                                          <p:attrName>r</p:attrName>
                                        </p:attrNameLst>
                                      </p:cBhvr>
                                    </p:animRot>
                                    <p:animRot by="1500000">
                                      <p:cBhvr>
                                        <p:cTn id="10" dur="125" fill="hold">
                                          <p:stCondLst>
                                            <p:cond delay="375"/>
                                          </p:stCondLst>
                                        </p:cTn>
                                        <p:tgtEl>
                                          <p:spTgt spid="7170"/>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7171">
                                            <p:txEl>
                                              <p:pRg st="0" end="0"/>
                                            </p:txEl>
                                          </p:spTgt>
                                        </p:tgtEl>
                                        <p:attrNameLst>
                                          <p:attrName>style.visibility</p:attrName>
                                        </p:attrNameLst>
                                      </p:cBhvr>
                                      <p:to>
                                        <p:strVal val="visible"/>
                                      </p:to>
                                    </p:set>
                                    <p:animEffect transition="in" filter="wheel(4)">
                                      <p:cBhvr>
                                        <p:cTn id="15" dur="2000"/>
                                        <p:tgtEl>
                                          <p:spTgt spid="717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grpId="0" nodeType="clickEffect">
                                  <p:stCondLst>
                                    <p:cond delay="0"/>
                                  </p:stCondLst>
                                  <p:childTnLst>
                                    <p:set>
                                      <p:cBhvr>
                                        <p:cTn id="19" dur="1" fill="hold">
                                          <p:stCondLst>
                                            <p:cond delay="0"/>
                                          </p:stCondLst>
                                        </p:cTn>
                                        <p:tgtEl>
                                          <p:spTgt spid="7171">
                                            <p:txEl>
                                              <p:pRg st="1" end="1"/>
                                            </p:txEl>
                                          </p:spTgt>
                                        </p:tgtEl>
                                        <p:attrNameLst>
                                          <p:attrName>style.visibility</p:attrName>
                                        </p:attrNameLst>
                                      </p:cBhvr>
                                      <p:to>
                                        <p:strVal val="visible"/>
                                      </p:to>
                                    </p:set>
                                    <p:animEffect transition="in" filter="wheel(4)">
                                      <p:cBhvr>
                                        <p:cTn id="20" dur="2000"/>
                                        <p:tgtEl>
                                          <p:spTgt spid="717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Effect transition="in" filter="wheel(4)">
                                      <p:cBhvr>
                                        <p:cTn id="25" dur="2000"/>
                                        <p:tgtEl>
                                          <p:spTgt spid="7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a:xfrm>
            <a:off x="457200" y="704850"/>
            <a:ext cx="8229600" cy="1009650"/>
          </a:xfrm>
        </p:spPr>
        <p:txBody>
          <a:bodyPr/>
          <a:lstStyle/>
          <a:p>
            <a:r>
              <a:rPr lang="it-IT" sz="4000" smtClean="0"/>
              <a:t> </a:t>
            </a:r>
            <a:r>
              <a:rPr lang="it-IT" sz="6000" smtClean="0"/>
              <a:t>La contribuzione</a:t>
            </a:r>
          </a:p>
        </p:txBody>
      </p:sp>
      <p:sp>
        <p:nvSpPr>
          <p:cNvPr id="3" name="Segnaposto contenuto 2"/>
          <p:cNvSpPr>
            <a:spLocks noGrp="1"/>
          </p:cNvSpPr>
          <p:nvPr>
            <p:ph idx="1"/>
          </p:nvPr>
        </p:nvSpPr>
        <p:spPr/>
        <p:txBody>
          <a:bodyPr/>
          <a:lstStyle/>
          <a:p>
            <a:pPr>
              <a:buFont typeface="Wingdings 2" pitchFamily="18" charset="2"/>
              <a:buNone/>
              <a:defRPr/>
            </a:pPr>
            <a:r>
              <a:rPr lang="it-IT" dirty="0" smtClean="0">
                <a:solidFill>
                  <a:srgbClr val="FF0000"/>
                </a:solidFill>
              </a:rPr>
              <a:t>L’andamento contributivo è legato ai periodi di lavoro retribuiti secondo un minimo settimanale</a:t>
            </a:r>
            <a:r>
              <a:rPr lang="it-IT" dirty="0" smtClean="0"/>
              <a:t> </a:t>
            </a:r>
            <a:r>
              <a:rPr lang="it-IT" dirty="0" smtClean="0">
                <a:solidFill>
                  <a:srgbClr val="FFFF00"/>
                </a:solidFill>
              </a:rPr>
              <a:t>(limite retributivo settimanale: €183,10, un part-time che percepisce €92 alla settimana , avrà un’anzianità contributiva di 1 settimana ogni 2 settimane di lavoro). </a:t>
            </a:r>
          </a:p>
          <a:p>
            <a:pPr>
              <a:buFont typeface="Wingdings 2" pitchFamily="18" charset="2"/>
              <a:buNone/>
              <a:defRPr/>
            </a:pPr>
            <a:r>
              <a:rPr lang="it-IT" dirty="0" smtClean="0">
                <a:solidFill>
                  <a:schemeClr val="accent6">
                    <a:lumMod val="40000"/>
                    <a:lumOff val="60000"/>
                  </a:schemeClr>
                </a:solidFill>
              </a:rPr>
              <a:t>Periodi di sospensione dal lavoro senza indennità, interruzioni lavorative, part-time rendono più difficoltoso il raggiungimento dei minimi contributivi richiesti per ottenere il diritto alle prestazioni.</a:t>
            </a:r>
          </a:p>
          <a:p>
            <a:pPr>
              <a:buFont typeface="Wingdings 2" pitchFamily="18" charset="2"/>
              <a:buNone/>
              <a:defRPr/>
            </a:pPr>
            <a:endParaRPr lang="it-IT" sz="2400" dirty="0">
              <a:solidFill>
                <a:schemeClr val="accent6">
                  <a:lumMod val="40000"/>
                  <a:lumOff val="60000"/>
                </a:schemeClr>
              </a:solidFill>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lavoratore social tipico</a:t>
            </a:r>
            <a:endParaRPr lang="it-IT" dirty="0"/>
          </a:p>
        </p:txBody>
      </p:sp>
      <p:sp>
        <p:nvSpPr>
          <p:cNvPr id="3" name="Segnaposto contenuto 2"/>
          <p:cNvSpPr>
            <a:spLocks noGrp="1"/>
          </p:cNvSpPr>
          <p:nvPr>
            <p:ph idx="1"/>
          </p:nvPr>
        </p:nvSpPr>
        <p:spPr/>
        <p:txBody>
          <a:bodyPr/>
          <a:lstStyle/>
          <a:p>
            <a:r>
              <a:rPr lang="it-IT" dirty="0" smtClean="0"/>
              <a:t>Il sistema è formalmente non discriminatorio.</a:t>
            </a:r>
          </a:p>
          <a:p>
            <a:r>
              <a:rPr lang="it-IT" dirty="0" smtClean="0"/>
              <a:t>Ma chi sono i lavoratori che maggiormente utilizzano i contratti non standard?</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nodeType="after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set>
                                      <p:cBhvr>
                                        <p:cTn id="7" dur="455" fill="hold">
                                          <p:stCondLst>
                                            <p:cond delay="0"/>
                                          </p:stCondLst>
                                        </p:cTn>
                                        <p:tgtEl>
                                          <p:spTgt spid="3">
                                            <p:txEl>
                                              <p:pRg st="0" end="0"/>
                                            </p:txEl>
                                          </p:spTgt>
                                        </p:tgtEl>
                                        <p:attrNameLst>
                                          <p:attrName>style.rotation</p:attrName>
                                        </p:attrNameLst>
                                      </p:cBhvr>
                                      <p:to>
                                        <p:strVal val="-45.0"/>
                                      </p:to>
                                    </p:set>
                                    <p:anim calcmode="lin" valueType="num">
                                      <p:cBhvr>
                                        <p:cTn id="8"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20500"/>
                            </p:stCondLst>
                            <p:childTnLst>
                              <p:par>
                                <p:cTn id="13" presetID="38" presetClass="entr" presetSubtype="0" accel="50000" fill="hold" nodeType="afterEffect">
                                  <p:stCondLst>
                                    <p:cond delay="0"/>
                                  </p:stCondLst>
                                  <p:iterate type="lt">
                                    <p:tmPct val="50000"/>
                                  </p:iterate>
                                  <p:childTnLst>
                                    <p:set>
                                      <p:cBhvr>
                                        <p:cTn id="14" dur="1" fill="hold">
                                          <p:stCondLst>
                                            <p:cond delay="0"/>
                                          </p:stCondLst>
                                        </p:cTn>
                                        <p:tgtEl>
                                          <p:spTgt spid="3">
                                            <p:txEl>
                                              <p:pRg st="1" end="1"/>
                                            </p:txEl>
                                          </p:spTgt>
                                        </p:tgtEl>
                                        <p:attrNameLst>
                                          <p:attrName>style.visibility</p:attrName>
                                        </p:attrNameLst>
                                      </p:cBhvr>
                                      <p:to>
                                        <p:strVal val="visible"/>
                                      </p:to>
                                    </p:set>
                                    <p:set>
                                      <p:cBhvr>
                                        <p:cTn id="15" dur="455" fill="hold">
                                          <p:stCondLst>
                                            <p:cond delay="0"/>
                                          </p:stCondLst>
                                        </p:cTn>
                                        <p:tgtEl>
                                          <p:spTgt spid="3">
                                            <p:txEl>
                                              <p:pRg st="1" end="1"/>
                                            </p:txEl>
                                          </p:spTgt>
                                        </p:tgtEl>
                                        <p:attrNameLst>
                                          <p:attrName>style.rotation</p:attrName>
                                        </p:attrNameLst>
                                      </p:cBhvr>
                                      <p:to>
                                        <p:strVal val="-45.0"/>
                                      </p:to>
                                    </p:set>
                                    <p:anim calcmode="lin" valueType="num">
                                      <p:cBhvr>
                                        <p:cTn id="16" dur="455" fill="hold">
                                          <p:stCondLst>
                                            <p:cond delay="455"/>
                                          </p:stCondLst>
                                        </p:cTn>
                                        <p:tgtEl>
                                          <p:spTgt spid="3">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17" dur="455" fill="hold">
                                          <p:stCondLst>
                                            <p:cond delay="0"/>
                                          </p:stCondLst>
                                        </p:cTn>
                                        <p:tgtEl>
                                          <p:spTgt spid="3">
                                            <p:txEl>
                                              <p:pRg st="1" end="1"/>
                                            </p:txEl>
                                          </p:spTgt>
                                        </p:tgtEl>
                                        <p:attrNameLst>
                                          <p:attrName>ppt_y</p:attrName>
                                        </p:attrNameLst>
                                      </p:cBhvr>
                                      <p:tavLst>
                                        <p:tav tm="0">
                                          <p:val>
                                            <p:strVal val="#ppt_y-1"/>
                                          </p:val>
                                        </p:tav>
                                        <p:tav tm="100000">
                                          <p:val>
                                            <p:strVal val="#ppt_y-(0.354*#ppt_w-0.172*#ppt_h)"/>
                                          </p:val>
                                        </p:tav>
                                      </p:tavLst>
                                    </p:anim>
                                    <p:anim calcmode="lin" valueType="num">
                                      <p:cBhvr>
                                        <p:cTn id="18" dur="156" decel="50000" autoRev="1" fill="hold">
                                          <p:stCondLst>
                                            <p:cond delay="455"/>
                                          </p:stCondLst>
                                        </p:cTn>
                                        <p:tgtEl>
                                          <p:spTgt spid="3">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19" dur="136" fill="hold">
                                          <p:stCondLst>
                                            <p:cond delay="864"/>
                                          </p:stCondLst>
                                        </p:cTn>
                                        <p:tgtEl>
                                          <p:spTgt spid="3">
                                            <p:txEl>
                                              <p:pRg st="1" end="1"/>
                                            </p:txEl>
                                          </p:spTgt>
                                        </p:tgtEl>
                                        <p:attrNameLst>
                                          <p:attrName>ppt_y</p:attrName>
                                        </p:attrNameLst>
                                      </p:cBhvr>
                                      <p:tavLst>
                                        <p:tav tm="0">
                                          <p:val>
                                            <p:strVal val="#ppt_y-(0.354*#ppt_w-0.172*#ppt_h)"/>
                                          </p:val>
                                        </p:tav>
                                        <p:tav tm="100000">
                                          <p:val>
                                            <p:strVal val="#ppt_y"/>
                                          </p:val>
                                        </p:tav>
                                      </p:tavLst>
                                    </p:anim>
                                  </p:childTnLst>
                                </p:cTn>
                              </p:par>
                            </p:childTnLst>
                          </p:cTn>
                        </p:par>
                        <p:par>
                          <p:cTn id="20" fill="hold">
                            <p:stCondLst>
                              <p:cond delay="54500"/>
                            </p:stCondLst>
                            <p:childTnLst>
                              <p:par>
                                <p:cTn id="21" presetID="15" presetClass="emph" presetSubtype="0" grpId="0" nodeType="afterEffect">
                                  <p:stCondLst>
                                    <p:cond delay="0"/>
                                  </p:stCondLst>
                                  <p:iterate type="lt">
                                    <p:tmAbs val="25"/>
                                  </p:iterate>
                                  <p:childTnLst>
                                    <p:set>
                                      <p:cBhvr override="childStyle">
                                        <p:cTn id="22" dur="indefinite"/>
                                        <p:tgtEl>
                                          <p:spTgt spid="2"/>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lstStyle/>
          <a:p>
            <a:pPr algn="ctr" eaLnBrk="1" hangingPunct="1"/>
            <a:r>
              <a:rPr lang="it-IT" smtClean="0"/>
              <a:t/>
            </a:r>
            <a:br>
              <a:rPr lang="it-IT" smtClean="0"/>
            </a:br>
            <a:r>
              <a:rPr lang="it-IT" sz="4000" smtClean="0"/>
              <a:t> Prestazioni di protezione sociale interessate</a:t>
            </a:r>
          </a:p>
        </p:txBody>
      </p:sp>
      <p:sp>
        <p:nvSpPr>
          <p:cNvPr id="4099" name="Segnaposto contenuto 2"/>
          <p:cNvSpPr>
            <a:spLocks noGrp="1"/>
          </p:cNvSpPr>
          <p:nvPr>
            <p:ph idx="1"/>
          </p:nvPr>
        </p:nvSpPr>
        <p:spPr>
          <a:xfrm>
            <a:off x="500063" y="1928813"/>
            <a:ext cx="4471987" cy="4389437"/>
          </a:xfrm>
        </p:spPr>
        <p:txBody>
          <a:bodyPr/>
          <a:lstStyle/>
          <a:p>
            <a:pPr eaLnBrk="1" hangingPunct="1"/>
            <a:r>
              <a:rPr lang="it-IT" smtClean="0"/>
              <a:t>Pensione di anzianità</a:t>
            </a:r>
          </a:p>
          <a:p>
            <a:pPr eaLnBrk="1" hangingPunct="1"/>
            <a:r>
              <a:rPr lang="it-IT" smtClean="0"/>
              <a:t>Prestazioni per la disoccupazione</a:t>
            </a:r>
          </a:p>
          <a:p>
            <a:pPr eaLnBrk="1" hangingPunct="1"/>
            <a:r>
              <a:rPr lang="it-IT" smtClean="0"/>
              <a:t>Prestazioni temporanee (malattia / maternità)</a:t>
            </a:r>
          </a:p>
          <a:p>
            <a:pPr eaLnBrk="1" hangingPunct="1"/>
            <a:r>
              <a:rPr lang="it-IT" smtClean="0"/>
              <a:t>Pensione di vecchiaia</a:t>
            </a:r>
          </a:p>
          <a:p>
            <a:pPr eaLnBrk="1" hangingPunct="1"/>
            <a:endParaRPr lang="it-IT" smtClean="0"/>
          </a:p>
          <a:p>
            <a:pPr eaLnBrk="1" hangingPunct="1"/>
            <a:endParaRPr lang="it-IT" smtClean="0"/>
          </a:p>
        </p:txBody>
      </p:sp>
      <p:sp>
        <p:nvSpPr>
          <p:cNvPr id="4" name="Parentesi graffa chiusa 3"/>
          <p:cNvSpPr/>
          <p:nvPr/>
        </p:nvSpPr>
        <p:spPr>
          <a:xfrm>
            <a:off x="3500438" y="1857375"/>
            <a:ext cx="1357312" cy="1428750"/>
          </a:xfrm>
          <a:prstGeom prst="rightBrace">
            <a:avLst/>
          </a:prstGeom>
        </p:spPr>
        <p:style>
          <a:lnRef idx="2">
            <a:schemeClr val="accent2"/>
          </a:lnRef>
          <a:fillRef idx="0">
            <a:schemeClr val="accent2"/>
          </a:fillRef>
          <a:effectRef idx="1">
            <a:schemeClr val="accent2"/>
          </a:effectRef>
          <a:fontRef idx="minor">
            <a:schemeClr val="tx1"/>
          </a:fontRef>
        </p:style>
        <p:txBody>
          <a:bodyPr anchor="ctr"/>
          <a:lstStyle/>
          <a:p>
            <a:pPr algn="ctr">
              <a:defRPr/>
            </a:pPr>
            <a:endParaRPr lang="it-IT"/>
          </a:p>
        </p:txBody>
      </p:sp>
      <p:sp>
        <p:nvSpPr>
          <p:cNvPr id="5" name="CasellaDiTesto 4"/>
          <p:cNvSpPr txBox="1">
            <a:spLocks noChangeArrowheads="1"/>
          </p:cNvSpPr>
          <p:nvPr/>
        </p:nvSpPr>
        <p:spPr bwMode="auto">
          <a:xfrm>
            <a:off x="5143500" y="2214563"/>
            <a:ext cx="2714625" cy="830262"/>
          </a:xfrm>
          <a:prstGeom prst="rect">
            <a:avLst/>
          </a:prstGeom>
          <a:noFill/>
          <a:ln w="9525">
            <a:noFill/>
            <a:miter lim="800000"/>
            <a:headEnd/>
            <a:tailEnd/>
          </a:ln>
        </p:spPr>
        <p:txBody>
          <a:bodyPr>
            <a:spAutoFit/>
          </a:bodyPr>
          <a:lstStyle/>
          <a:p>
            <a:r>
              <a:rPr lang="it-IT" sz="2400">
                <a:solidFill>
                  <a:srgbClr val="FFFF00"/>
                </a:solidFill>
              </a:rPr>
              <a:t>Per l’integrazione del diritto</a:t>
            </a:r>
          </a:p>
        </p:txBody>
      </p:sp>
      <p:sp>
        <p:nvSpPr>
          <p:cNvPr id="6" name="Freccia a destra 5"/>
          <p:cNvSpPr/>
          <p:nvPr/>
        </p:nvSpPr>
        <p:spPr>
          <a:xfrm rot="1389174">
            <a:off x="4500563" y="3619500"/>
            <a:ext cx="1357312" cy="714375"/>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
        <p:nvSpPr>
          <p:cNvPr id="7" name="CasellaDiTesto 6"/>
          <p:cNvSpPr txBox="1">
            <a:spLocks noChangeArrowheads="1"/>
          </p:cNvSpPr>
          <p:nvPr/>
        </p:nvSpPr>
        <p:spPr bwMode="auto">
          <a:xfrm>
            <a:off x="5786438" y="3956050"/>
            <a:ext cx="2974975" cy="830263"/>
          </a:xfrm>
          <a:prstGeom prst="rect">
            <a:avLst/>
          </a:prstGeom>
          <a:noFill/>
          <a:ln w="9525">
            <a:noFill/>
            <a:miter lim="800000"/>
            <a:headEnd/>
            <a:tailEnd/>
          </a:ln>
        </p:spPr>
        <p:txBody>
          <a:bodyPr wrap="none">
            <a:spAutoFit/>
          </a:bodyPr>
          <a:lstStyle/>
          <a:p>
            <a:r>
              <a:rPr lang="it-IT" sz="2400">
                <a:solidFill>
                  <a:srgbClr val="FFFF00"/>
                </a:solidFill>
              </a:rPr>
              <a:t>Rispetto alla misura </a:t>
            </a:r>
          </a:p>
          <a:p>
            <a:r>
              <a:rPr lang="it-IT" sz="2400">
                <a:solidFill>
                  <a:srgbClr val="FFFF00"/>
                </a:solidFill>
              </a:rPr>
              <a:t>Della prestazione</a:t>
            </a:r>
          </a:p>
        </p:txBody>
      </p:sp>
      <p:sp>
        <p:nvSpPr>
          <p:cNvPr id="8" name="Freccia in giù 7"/>
          <p:cNvSpPr/>
          <p:nvPr/>
        </p:nvSpPr>
        <p:spPr>
          <a:xfrm>
            <a:off x="2571750" y="4643438"/>
            <a:ext cx="785813" cy="1000125"/>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
        <p:nvSpPr>
          <p:cNvPr id="9" name="CasellaDiTesto 8"/>
          <p:cNvSpPr txBox="1">
            <a:spLocks noChangeArrowheads="1"/>
          </p:cNvSpPr>
          <p:nvPr/>
        </p:nvSpPr>
        <p:spPr bwMode="auto">
          <a:xfrm>
            <a:off x="877888" y="5786438"/>
            <a:ext cx="4194175" cy="830262"/>
          </a:xfrm>
          <a:prstGeom prst="rect">
            <a:avLst/>
          </a:prstGeom>
          <a:noFill/>
          <a:ln w="9525">
            <a:noFill/>
            <a:miter lim="800000"/>
            <a:headEnd/>
            <a:tailEnd/>
          </a:ln>
        </p:spPr>
        <p:txBody>
          <a:bodyPr wrap="none">
            <a:spAutoFit/>
          </a:bodyPr>
          <a:lstStyle/>
          <a:p>
            <a:pPr algn="ctr"/>
            <a:r>
              <a:rPr lang="it-IT" sz="2400">
                <a:solidFill>
                  <a:srgbClr val="FFFF00"/>
                </a:solidFill>
              </a:rPr>
              <a:t>La discriminazione di genere </a:t>
            </a:r>
          </a:p>
          <a:p>
            <a:pPr algn="ctr"/>
            <a:r>
              <a:rPr lang="it-IT" sz="2400">
                <a:solidFill>
                  <a:srgbClr val="FFFF00"/>
                </a:solidFill>
              </a:rPr>
              <a:t>dal femminile al maschile</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p:cTn id="7" dur="500" decel="50000" fill="hold">
                                          <p:stCondLst>
                                            <p:cond delay="0"/>
                                          </p:stCondLst>
                                        </p:cTn>
                                        <p:tgtEl>
                                          <p:spTgt spid="4099">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099">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099">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4099">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099">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099">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099">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09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4099">
                                            <p:txEl>
                                              <p:pRg st="1" end="1"/>
                                            </p:txEl>
                                          </p:spTgt>
                                        </p:tgtEl>
                                        <p:attrNameLst>
                                          <p:attrName>style.visibility</p:attrName>
                                        </p:attrNameLst>
                                      </p:cBhvr>
                                      <p:to>
                                        <p:strVal val="visible"/>
                                      </p:to>
                                    </p:set>
                                    <p:anim calcmode="lin" valueType="num">
                                      <p:cBhvr>
                                        <p:cTn id="19" dur="500" decel="50000" fill="hold">
                                          <p:stCondLst>
                                            <p:cond delay="0"/>
                                          </p:stCondLst>
                                        </p:cTn>
                                        <p:tgtEl>
                                          <p:spTgt spid="4099">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4099">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4099">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4099">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4099">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4099">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4099">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4099">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4099">
                                            <p:txEl>
                                              <p:pRg st="2" end="2"/>
                                            </p:txEl>
                                          </p:spTgt>
                                        </p:tgtEl>
                                        <p:attrNameLst>
                                          <p:attrName>style.visibility</p:attrName>
                                        </p:attrNameLst>
                                      </p:cBhvr>
                                      <p:to>
                                        <p:strVal val="visible"/>
                                      </p:to>
                                    </p:set>
                                    <p:anim calcmode="lin" valueType="num">
                                      <p:cBhvr>
                                        <p:cTn id="31" dur="500" decel="50000" fill="hold">
                                          <p:stCondLst>
                                            <p:cond delay="0"/>
                                          </p:stCondLst>
                                        </p:cTn>
                                        <p:tgtEl>
                                          <p:spTgt spid="4099">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4099">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4099">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4099">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4099">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4099">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4099">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4099">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4099">
                                            <p:txEl>
                                              <p:pRg st="3" end="3"/>
                                            </p:txEl>
                                          </p:spTgt>
                                        </p:tgtEl>
                                        <p:attrNameLst>
                                          <p:attrName>style.visibility</p:attrName>
                                        </p:attrNameLst>
                                      </p:cBhvr>
                                      <p:to>
                                        <p:strVal val="visible"/>
                                      </p:to>
                                    </p:set>
                                    <p:anim calcmode="lin" valueType="num">
                                      <p:cBhvr>
                                        <p:cTn id="43" dur="500" decel="50000" fill="hold">
                                          <p:stCondLst>
                                            <p:cond delay="0"/>
                                          </p:stCondLst>
                                        </p:cTn>
                                        <p:tgtEl>
                                          <p:spTgt spid="4099">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4099">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4099">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4099">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4099">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4099">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4099">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4099">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8" presetClass="entr" presetSubtype="16" fill="hold" grpId="0" nodeType="click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diamond(in)">
                                      <p:cBhvr>
                                        <p:cTn id="55" dur="2000"/>
                                        <p:tgtEl>
                                          <p:spTgt spid="4"/>
                                        </p:tgtEl>
                                      </p:cBhvr>
                                    </p:animEffect>
                                  </p:childTnLst>
                                </p:cTn>
                              </p:par>
                            </p:childTnLst>
                          </p:cTn>
                        </p:par>
                      </p:childTnLst>
                    </p:cTn>
                  </p:par>
                  <p:par>
                    <p:cTn id="56" fill="hold">
                      <p:stCondLst>
                        <p:cond delay="indefinite"/>
                      </p:stCondLst>
                      <p:childTnLst>
                        <p:par>
                          <p:cTn id="57" fill="hold">
                            <p:stCondLst>
                              <p:cond delay="0"/>
                            </p:stCondLst>
                            <p:childTnLst>
                              <p:par>
                                <p:cTn id="58" presetID="13" presetClass="entr" presetSubtype="16" fill="hold" nodeType="clickEffect">
                                  <p:stCondLst>
                                    <p:cond delay="0"/>
                                  </p:stCondLst>
                                  <p:childTnLst>
                                    <p:set>
                                      <p:cBhvr>
                                        <p:cTn id="59" dur="1" fill="hold">
                                          <p:stCondLst>
                                            <p:cond delay="0"/>
                                          </p:stCondLst>
                                        </p:cTn>
                                        <p:tgtEl>
                                          <p:spTgt spid="5">
                                            <p:txEl>
                                              <p:pRg st="0" end="0"/>
                                            </p:txEl>
                                          </p:spTgt>
                                        </p:tgtEl>
                                        <p:attrNameLst>
                                          <p:attrName>style.visibility</p:attrName>
                                        </p:attrNameLst>
                                      </p:cBhvr>
                                      <p:to>
                                        <p:strVal val="visible"/>
                                      </p:to>
                                    </p:set>
                                    <p:animEffect transition="in" filter="plus(in)">
                                      <p:cBhvr>
                                        <p:cTn id="60" dur="2000"/>
                                        <p:tgtEl>
                                          <p:spTgt spid="5">
                                            <p:txEl>
                                              <p:pRg st="0" end="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7" presetClass="entr" presetSubtype="10" fill="hold" grpId="0" nodeType="clickEffect">
                                  <p:stCondLst>
                                    <p:cond delay="0"/>
                                  </p:stCondLst>
                                  <p:childTnLst>
                                    <p:set>
                                      <p:cBhvr>
                                        <p:cTn id="64" dur="1" fill="hold">
                                          <p:stCondLst>
                                            <p:cond delay="0"/>
                                          </p:stCondLst>
                                        </p:cTn>
                                        <p:tgtEl>
                                          <p:spTgt spid="6"/>
                                        </p:tgtEl>
                                        <p:attrNameLst>
                                          <p:attrName>style.visibility</p:attrName>
                                        </p:attrNameLst>
                                      </p:cBhvr>
                                      <p:to>
                                        <p:strVal val="visible"/>
                                      </p:to>
                                    </p:set>
                                    <p:anim calcmode="lin" valueType="num">
                                      <p:cBhvr>
                                        <p:cTn id="65" dur="500" fill="hold"/>
                                        <p:tgtEl>
                                          <p:spTgt spid="6"/>
                                        </p:tgtEl>
                                        <p:attrNameLst>
                                          <p:attrName>ppt_w</p:attrName>
                                        </p:attrNameLst>
                                      </p:cBhvr>
                                      <p:tavLst>
                                        <p:tav tm="0">
                                          <p:val>
                                            <p:fltVal val="0"/>
                                          </p:val>
                                        </p:tav>
                                        <p:tav tm="100000">
                                          <p:val>
                                            <p:strVal val="#ppt_w"/>
                                          </p:val>
                                        </p:tav>
                                      </p:tavLst>
                                    </p:anim>
                                    <p:anim calcmode="lin" valueType="num">
                                      <p:cBhvr>
                                        <p:cTn id="66" dur="5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67" fill="hold">
                      <p:stCondLst>
                        <p:cond delay="indefinite"/>
                      </p:stCondLst>
                      <p:childTnLst>
                        <p:par>
                          <p:cTn id="68" fill="hold">
                            <p:stCondLst>
                              <p:cond delay="0"/>
                            </p:stCondLst>
                            <p:childTnLst>
                              <p:par>
                                <p:cTn id="69" presetID="35" presetClass="entr" presetSubtype="0" fill="hold" grpId="0" nodeType="clickEffect">
                                  <p:stCondLst>
                                    <p:cond delay="0"/>
                                  </p:stCondLst>
                                  <p:childTnLst>
                                    <p:set>
                                      <p:cBhvr>
                                        <p:cTn id="70" dur="1" fill="hold">
                                          <p:stCondLst>
                                            <p:cond delay="0"/>
                                          </p:stCondLst>
                                        </p:cTn>
                                        <p:tgtEl>
                                          <p:spTgt spid="7"/>
                                        </p:tgtEl>
                                        <p:attrNameLst>
                                          <p:attrName>style.visibility</p:attrName>
                                        </p:attrNameLst>
                                      </p:cBhvr>
                                      <p:to>
                                        <p:strVal val="visible"/>
                                      </p:to>
                                    </p:set>
                                    <p:animEffect transition="in" filter="fade">
                                      <p:cBhvr>
                                        <p:cTn id="71" dur="2000"/>
                                        <p:tgtEl>
                                          <p:spTgt spid="7"/>
                                        </p:tgtEl>
                                      </p:cBhvr>
                                    </p:animEffect>
                                    <p:anim calcmode="lin" valueType="num">
                                      <p:cBhvr>
                                        <p:cTn id="72" dur="2000" fill="hold"/>
                                        <p:tgtEl>
                                          <p:spTgt spid="7"/>
                                        </p:tgtEl>
                                        <p:attrNameLst>
                                          <p:attrName>style.rotation</p:attrName>
                                        </p:attrNameLst>
                                      </p:cBhvr>
                                      <p:tavLst>
                                        <p:tav tm="0">
                                          <p:val>
                                            <p:fltVal val="720"/>
                                          </p:val>
                                        </p:tav>
                                        <p:tav tm="100000">
                                          <p:val>
                                            <p:fltVal val="0"/>
                                          </p:val>
                                        </p:tav>
                                      </p:tavLst>
                                    </p:anim>
                                    <p:anim calcmode="lin" valueType="num">
                                      <p:cBhvr>
                                        <p:cTn id="73" dur="2000" fill="hold"/>
                                        <p:tgtEl>
                                          <p:spTgt spid="7"/>
                                        </p:tgtEl>
                                        <p:attrNameLst>
                                          <p:attrName>ppt_h</p:attrName>
                                        </p:attrNameLst>
                                      </p:cBhvr>
                                      <p:tavLst>
                                        <p:tav tm="0">
                                          <p:val>
                                            <p:fltVal val="0"/>
                                          </p:val>
                                        </p:tav>
                                        <p:tav tm="100000">
                                          <p:val>
                                            <p:strVal val="#ppt_h"/>
                                          </p:val>
                                        </p:tav>
                                      </p:tavLst>
                                    </p:anim>
                                    <p:anim calcmode="lin" valueType="num">
                                      <p:cBhvr>
                                        <p:cTn id="74" dur="2000" fill="hold"/>
                                        <p:tgtEl>
                                          <p:spTgt spid="7"/>
                                        </p:tgtEl>
                                        <p:attrNameLst>
                                          <p:attrName>ppt_w</p:attrName>
                                        </p:attrNameLst>
                                      </p:cBhvr>
                                      <p:tavLst>
                                        <p:tav tm="0">
                                          <p:val>
                                            <p:fltVal val="0"/>
                                          </p:val>
                                        </p:tav>
                                        <p:tav tm="100000">
                                          <p:val>
                                            <p:strVal val="#ppt_w"/>
                                          </p:val>
                                        </p:tav>
                                      </p:tavLst>
                                    </p:anim>
                                  </p:childTnLst>
                                </p:cTn>
                              </p:par>
                            </p:childTnLst>
                          </p:cTn>
                        </p:par>
                      </p:childTnLst>
                    </p:cTn>
                  </p:par>
                  <p:par>
                    <p:cTn id="75" fill="hold">
                      <p:stCondLst>
                        <p:cond delay="indefinite"/>
                      </p:stCondLst>
                      <p:childTnLst>
                        <p:par>
                          <p:cTn id="76" fill="hold">
                            <p:stCondLst>
                              <p:cond delay="0"/>
                            </p:stCondLst>
                            <p:childTnLst>
                              <p:par>
                                <p:cTn id="77" presetID="6" presetClass="entr" presetSubtype="16" fill="hold" grpId="0" nodeType="clickEffect">
                                  <p:stCondLst>
                                    <p:cond delay="0"/>
                                  </p:stCondLst>
                                  <p:childTnLst>
                                    <p:set>
                                      <p:cBhvr>
                                        <p:cTn id="78" dur="1" fill="hold">
                                          <p:stCondLst>
                                            <p:cond delay="0"/>
                                          </p:stCondLst>
                                        </p:cTn>
                                        <p:tgtEl>
                                          <p:spTgt spid="8"/>
                                        </p:tgtEl>
                                        <p:attrNameLst>
                                          <p:attrName>style.visibility</p:attrName>
                                        </p:attrNameLst>
                                      </p:cBhvr>
                                      <p:to>
                                        <p:strVal val="visible"/>
                                      </p:to>
                                    </p:set>
                                    <p:animEffect transition="in" filter="circle(in)">
                                      <p:cBhvr>
                                        <p:cTn id="79" dur="2000"/>
                                        <p:tgtEl>
                                          <p:spTgt spid="8"/>
                                        </p:tgtEl>
                                      </p:cBhvr>
                                    </p:animEffect>
                                  </p:childTnLst>
                                </p:cTn>
                              </p:par>
                            </p:childTnLst>
                          </p:cTn>
                        </p:par>
                      </p:childTnLst>
                    </p:cTn>
                  </p:par>
                  <p:par>
                    <p:cTn id="80" fill="hold">
                      <p:stCondLst>
                        <p:cond delay="indefinite"/>
                      </p:stCondLst>
                      <p:childTnLst>
                        <p:par>
                          <p:cTn id="81" fill="hold">
                            <p:stCondLst>
                              <p:cond delay="0"/>
                            </p:stCondLst>
                            <p:childTnLst>
                              <p:par>
                                <p:cTn id="82" presetID="51" presetClass="entr" presetSubtype="0" fill="hold" grpId="0" nodeType="clickEffect">
                                  <p:stCondLst>
                                    <p:cond delay="0"/>
                                  </p:stCondLst>
                                  <p:childTnLst>
                                    <p:set>
                                      <p:cBhvr>
                                        <p:cTn id="83" dur="1" fill="hold">
                                          <p:stCondLst>
                                            <p:cond delay="0"/>
                                          </p:stCondLst>
                                        </p:cTn>
                                        <p:tgtEl>
                                          <p:spTgt spid="9"/>
                                        </p:tgtEl>
                                        <p:attrNameLst>
                                          <p:attrName>style.visibility</p:attrName>
                                        </p:attrNameLst>
                                      </p:cBhvr>
                                      <p:to>
                                        <p:strVal val="visible"/>
                                      </p:to>
                                    </p:set>
                                    <p:animEffect transition="in" filter="fade">
                                      <p:cBhvr>
                                        <p:cTn id="84" dur="770" decel="100000"/>
                                        <p:tgtEl>
                                          <p:spTgt spid="9"/>
                                        </p:tgtEl>
                                      </p:cBhvr>
                                    </p:animEffect>
                                    <p:animScale>
                                      <p:cBhvr>
                                        <p:cTn id="85" dur="770" decel="100000"/>
                                        <p:tgtEl>
                                          <p:spTgt spid="9"/>
                                        </p:tgtEl>
                                      </p:cBhvr>
                                      <p:from x="10000" y="10000"/>
                                      <p:to x="200000" y="450000"/>
                                    </p:animScale>
                                    <p:animScale>
                                      <p:cBhvr>
                                        <p:cTn id="86" dur="1230" accel="100000" fill="hold">
                                          <p:stCondLst>
                                            <p:cond delay="770"/>
                                          </p:stCondLst>
                                        </p:cTn>
                                        <p:tgtEl>
                                          <p:spTgt spid="9"/>
                                        </p:tgtEl>
                                      </p:cBhvr>
                                      <p:from x="200000" y="450000"/>
                                      <p:to x="100000" y="100000"/>
                                    </p:animScale>
                                    <p:set>
                                      <p:cBhvr>
                                        <p:cTn id="87" dur="770" fill="hold"/>
                                        <p:tgtEl>
                                          <p:spTgt spid="9"/>
                                        </p:tgtEl>
                                        <p:attrNameLst>
                                          <p:attrName>ppt_x</p:attrName>
                                        </p:attrNameLst>
                                      </p:cBhvr>
                                      <p:to>
                                        <p:strVal val="(0.5)"/>
                                      </p:to>
                                    </p:set>
                                    <p:anim from="(0.5)" to="(#ppt_x)" calcmode="lin" valueType="num">
                                      <p:cBhvr>
                                        <p:cTn id="88" dur="1230" accel="100000" fill="hold">
                                          <p:stCondLst>
                                            <p:cond delay="770"/>
                                          </p:stCondLst>
                                        </p:cTn>
                                        <p:tgtEl>
                                          <p:spTgt spid="9"/>
                                        </p:tgtEl>
                                        <p:attrNameLst>
                                          <p:attrName>ppt_x</p:attrName>
                                        </p:attrNameLst>
                                      </p:cBhvr>
                                    </p:anim>
                                    <p:set>
                                      <p:cBhvr>
                                        <p:cTn id="89" dur="770" fill="hold"/>
                                        <p:tgtEl>
                                          <p:spTgt spid="9"/>
                                        </p:tgtEl>
                                        <p:attrNameLst>
                                          <p:attrName>ppt_y</p:attrName>
                                        </p:attrNameLst>
                                      </p:cBhvr>
                                      <p:to>
                                        <p:strVal val="(#ppt_y+0.4)"/>
                                      </p:to>
                                    </p:set>
                                    <p:anim from="(#ppt_y+0.4)" to="(#ppt_y)" calcmode="lin" valueType="num">
                                      <p:cBhvr>
                                        <p:cTn id="90" dur="1230" accel="100000" fill="hold">
                                          <p:stCondLst>
                                            <p:cond delay="770"/>
                                          </p:stCondLst>
                                        </p:cTn>
                                        <p:tgtEl>
                                          <p:spTgt spid="9"/>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 grpId="0" animBg="1"/>
      <p:bldP spid="6" grpId="0" animBg="1"/>
      <p:bldP spid="7" grpId="0"/>
      <p:bldP spid="8" grpId="0" animBg="1"/>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57200" y="704850"/>
            <a:ext cx="8229600" cy="1152525"/>
          </a:xfrm>
        </p:spPr>
        <p:txBody>
          <a:bodyPr/>
          <a:lstStyle/>
          <a:p>
            <a:pPr eaLnBrk="1" hangingPunct="1"/>
            <a:r>
              <a:rPr lang="it-IT" sz="4400" smtClean="0"/>
              <a:t>Pensione di anzianità </a:t>
            </a:r>
            <a:r>
              <a:rPr lang="it-IT" sz="3600" smtClean="0"/>
              <a:t>[pensioni contributive e retributive]</a:t>
            </a:r>
          </a:p>
        </p:txBody>
      </p:sp>
      <p:sp>
        <p:nvSpPr>
          <p:cNvPr id="5123" name="Segnaposto contenuto 2"/>
          <p:cNvSpPr>
            <a:spLocks noGrp="1"/>
          </p:cNvSpPr>
          <p:nvPr>
            <p:ph idx="1"/>
          </p:nvPr>
        </p:nvSpPr>
        <p:spPr/>
        <p:txBody>
          <a:bodyPr/>
          <a:lstStyle/>
          <a:p>
            <a:pPr eaLnBrk="1" hangingPunct="1"/>
            <a:r>
              <a:rPr lang="it-IT" smtClean="0"/>
              <a:t>Requisiti di ammissibilità: </a:t>
            </a:r>
          </a:p>
          <a:p>
            <a:pPr lvl="2" eaLnBrk="1" hangingPunct="1">
              <a:buFont typeface="Wingdings" pitchFamily="2" charset="2"/>
              <a:buChar char="Ø"/>
            </a:pPr>
            <a:r>
              <a:rPr lang="it-IT" smtClean="0"/>
              <a:t>Dal 1/7/2009: 36 anni di anzianità contributiva + 59 anni anagrafici (c.d. base 95)</a:t>
            </a:r>
          </a:p>
          <a:p>
            <a:pPr lvl="2" eaLnBrk="1" hangingPunct="1">
              <a:buFont typeface="Wingdings" pitchFamily="2" charset="2"/>
              <a:buChar char="Ø"/>
            </a:pPr>
            <a:r>
              <a:rPr lang="it-IT" smtClean="0"/>
              <a:t>Dal 2013: 61 anni, base 97 (37 anni di contribuzione)</a:t>
            </a:r>
          </a:p>
          <a:p>
            <a:pPr lvl="2" eaLnBrk="1" hangingPunct="1">
              <a:buFont typeface="Wingdings" pitchFamily="2" charset="2"/>
              <a:buChar char="Ø"/>
            </a:pPr>
            <a:r>
              <a:rPr lang="it-IT" smtClean="0"/>
              <a:t>Oppure : 40 anni di contribuzione</a:t>
            </a:r>
          </a:p>
          <a:p>
            <a:pPr lvl="2" eaLnBrk="1" hangingPunct="1">
              <a:buFont typeface="Wingdings 2" pitchFamily="18" charset="2"/>
              <a:buNone/>
            </a:pPr>
            <a:endParaRPr lang="it-IT" smtClean="0"/>
          </a:p>
          <a:p>
            <a:pPr eaLnBrk="1" hangingPunct="1"/>
            <a:r>
              <a:rPr lang="it-IT" smtClean="0"/>
              <a:t>Liquidazione:</a:t>
            </a:r>
            <a:r>
              <a:rPr lang="it-IT" sz="2800" smtClean="0"/>
              <a:t> </a:t>
            </a:r>
          </a:p>
          <a:p>
            <a:pPr lvl="2" eaLnBrk="1" hangingPunct="1">
              <a:buFont typeface="Wingdings 2" pitchFamily="18" charset="2"/>
              <a:buNone/>
            </a:pPr>
            <a:r>
              <a:rPr lang="it-IT" smtClean="0"/>
              <a:t>requisiti entro il 2° trimestre: 1° gennaio successivo; 4° trimestre: 1° luglio successivo.</a:t>
            </a:r>
          </a:p>
          <a:p>
            <a:pPr lvl="2" eaLnBrk="1" hangingPunct="1">
              <a:buFont typeface="Wingdings 2" pitchFamily="18" charset="2"/>
              <a:buNone/>
            </a:pPr>
            <a:r>
              <a:rPr lang="it-IT" smtClean="0"/>
              <a:t>In altri termini la liquidazione è differita per un periodo ricompreso tra un minimo di 6 mesi ad un max di 1 anno.</a:t>
            </a:r>
          </a:p>
          <a:p>
            <a:pPr lvl="2" eaLnBrk="1" hangingPunct="1">
              <a:buFont typeface="Wingdings 2" pitchFamily="18" charset="2"/>
              <a:buNone/>
            </a:pPr>
            <a:endParaRPr lang="it-IT"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p:cTn id="7" dur="1000" fill="hold"/>
                                        <p:tgtEl>
                                          <p:spTgt spid="512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12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123">
                                            <p:txEl>
                                              <p:pRg st="0" end="0"/>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 calcmode="lin" valueType="num">
                                      <p:cBhvr>
                                        <p:cTn id="12" dur="1000" fill="hold"/>
                                        <p:tgtEl>
                                          <p:spTgt spid="512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512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5123">
                                            <p:txEl>
                                              <p:pRg st="1" end="1"/>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 calcmode="lin" valueType="num">
                                      <p:cBhvr>
                                        <p:cTn id="17" dur="1000" fill="hold"/>
                                        <p:tgtEl>
                                          <p:spTgt spid="5123">
                                            <p:txEl>
                                              <p:pRg st="2" end="2"/>
                                            </p:txEl>
                                          </p:spTgt>
                                        </p:tgtEl>
                                        <p:attrNameLst>
                                          <p:attrName>ppt_w</p:attrName>
                                        </p:attrNameLst>
                                      </p:cBhvr>
                                      <p:tavLst>
                                        <p:tav tm="0">
                                          <p:val>
                                            <p:strVal val="#ppt_w*0.70"/>
                                          </p:val>
                                        </p:tav>
                                        <p:tav tm="100000">
                                          <p:val>
                                            <p:strVal val="#ppt_w"/>
                                          </p:val>
                                        </p:tav>
                                      </p:tavLst>
                                    </p:anim>
                                    <p:anim calcmode="lin" valueType="num">
                                      <p:cBhvr>
                                        <p:cTn id="18" dur="1000" fill="hold"/>
                                        <p:tgtEl>
                                          <p:spTgt spid="512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5123">
                                            <p:txEl>
                                              <p:pRg st="2" end="2"/>
                                            </p:txEl>
                                          </p:spTgt>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 calcmode="lin" valueType="num">
                                      <p:cBhvr>
                                        <p:cTn id="22" dur="1000" fill="hold"/>
                                        <p:tgtEl>
                                          <p:spTgt spid="5123">
                                            <p:txEl>
                                              <p:pRg st="3" end="3"/>
                                            </p:txEl>
                                          </p:spTgt>
                                        </p:tgtEl>
                                        <p:attrNameLst>
                                          <p:attrName>ppt_w</p:attrName>
                                        </p:attrNameLst>
                                      </p:cBhvr>
                                      <p:tavLst>
                                        <p:tav tm="0">
                                          <p:val>
                                            <p:strVal val="#ppt_w*0.70"/>
                                          </p:val>
                                        </p:tav>
                                        <p:tav tm="100000">
                                          <p:val>
                                            <p:strVal val="#ppt_w"/>
                                          </p:val>
                                        </p:tav>
                                      </p:tavLst>
                                    </p:anim>
                                    <p:anim calcmode="lin" valueType="num">
                                      <p:cBhvr>
                                        <p:cTn id="23" dur="1000" fill="hold"/>
                                        <p:tgtEl>
                                          <p:spTgt spid="5123">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512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5123">
                                            <p:txEl>
                                              <p:pRg st="5" end="5"/>
                                            </p:txEl>
                                          </p:spTgt>
                                        </p:tgtEl>
                                        <p:attrNameLst>
                                          <p:attrName>style.visibility</p:attrName>
                                        </p:attrNameLst>
                                      </p:cBhvr>
                                      <p:to>
                                        <p:strVal val="visible"/>
                                      </p:to>
                                    </p:set>
                                    <p:anim calcmode="lin" valueType="num">
                                      <p:cBhvr>
                                        <p:cTn id="29" dur="1000" fill="hold"/>
                                        <p:tgtEl>
                                          <p:spTgt spid="5123">
                                            <p:txEl>
                                              <p:pRg st="5" end="5"/>
                                            </p:txEl>
                                          </p:spTgt>
                                        </p:tgtEl>
                                        <p:attrNameLst>
                                          <p:attrName>ppt_w</p:attrName>
                                        </p:attrNameLst>
                                      </p:cBhvr>
                                      <p:tavLst>
                                        <p:tav tm="0">
                                          <p:val>
                                            <p:strVal val="#ppt_w*0.70"/>
                                          </p:val>
                                        </p:tav>
                                        <p:tav tm="100000">
                                          <p:val>
                                            <p:strVal val="#ppt_w"/>
                                          </p:val>
                                        </p:tav>
                                      </p:tavLst>
                                    </p:anim>
                                    <p:anim calcmode="lin" valueType="num">
                                      <p:cBhvr>
                                        <p:cTn id="30" dur="1000" fill="hold"/>
                                        <p:tgtEl>
                                          <p:spTgt spid="5123">
                                            <p:txEl>
                                              <p:pRg st="5" end="5"/>
                                            </p:txEl>
                                          </p:spTgt>
                                        </p:tgtEl>
                                        <p:attrNameLst>
                                          <p:attrName>ppt_h</p:attrName>
                                        </p:attrNameLst>
                                      </p:cBhvr>
                                      <p:tavLst>
                                        <p:tav tm="0">
                                          <p:val>
                                            <p:strVal val="#ppt_h"/>
                                          </p:val>
                                        </p:tav>
                                        <p:tav tm="100000">
                                          <p:val>
                                            <p:strVal val="#ppt_h"/>
                                          </p:val>
                                        </p:tav>
                                      </p:tavLst>
                                    </p:anim>
                                    <p:animEffect transition="in" filter="fade">
                                      <p:cBhvr>
                                        <p:cTn id="31" dur="1000"/>
                                        <p:tgtEl>
                                          <p:spTgt spid="5123">
                                            <p:txEl>
                                              <p:pRg st="5" end="5"/>
                                            </p:txEl>
                                          </p:spTgt>
                                        </p:tgtEl>
                                      </p:cBhvr>
                                    </p:animEffect>
                                  </p:childTnLst>
                                </p:cTn>
                              </p:par>
                              <p:par>
                                <p:cTn id="32" presetID="55" presetClass="entr" presetSubtype="0" fill="hold" grpId="0" nodeType="withEffect">
                                  <p:stCondLst>
                                    <p:cond delay="0"/>
                                  </p:stCondLst>
                                  <p:childTnLst>
                                    <p:set>
                                      <p:cBhvr>
                                        <p:cTn id="33" dur="1" fill="hold">
                                          <p:stCondLst>
                                            <p:cond delay="0"/>
                                          </p:stCondLst>
                                        </p:cTn>
                                        <p:tgtEl>
                                          <p:spTgt spid="5123">
                                            <p:txEl>
                                              <p:pRg st="6" end="6"/>
                                            </p:txEl>
                                          </p:spTgt>
                                        </p:tgtEl>
                                        <p:attrNameLst>
                                          <p:attrName>style.visibility</p:attrName>
                                        </p:attrNameLst>
                                      </p:cBhvr>
                                      <p:to>
                                        <p:strVal val="visible"/>
                                      </p:to>
                                    </p:set>
                                    <p:anim calcmode="lin" valueType="num">
                                      <p:cBhvr>
                                        <p:cTn id="34" dur="1000" fill="hold"/>
                                        <p:tgtEl>
                                          <p:spTgt spid="5123">
                                            <p:txEl>
                                              <p:pRg st="6" end="6"/>
                                            </p:txEl>
                                          </p:spTgt>
                                        </p:tgtEl>
                                        <p:attrNameLst>
                                          <p:attrName>ppt_w</p:attrName>
                                        </p:attrNameLst>
                                      </p:cBhvr>
                                      <p:tavLst>
                                        <p:tav tm="0">
                                          <p:val>
                                            <p:strVal val="#ppt_w*0.70"/>
                                          </p:val>
                                        </p:tav>
                                        <p:tav tm="100000">
                                          <p:val>
                                            <p:strVal val="#ppt_w"/>
                                          </p:val>
                                        </p:tav>
                                      </p:tavLst>
                                    </p:anim>
                                    <p:anim calcmode="lin" valueType="num">
                                      <p:cBhvr>
                                        <p:cTn id="35" dur="1000" fill="hold"/>
                                        <p:tgtEl>
                                          <p:spTgt spid="5123">
                                            <p:txEl>
                                              <p:pRg st="6" end="6"/>
                                            </p:txEl>
                                          </p:spTgt>
                                        </p:tgtEl>
                                        <p:attrNameLst>
                                          <p:attrName>ppt_h</p:attrName>
                                        </p:attrNameLst>
                                      </p:cBhvr>
                                      <p:tavLst>
                                        <p:tav tm="0">
                                          <p:val>
                                            <p:strVal val="#ppt_h"/>
                                          </p:val>
                                        </p:tav>
                                        <p:tav tm="100000">
                                          <p:val>
                                            <p:strVal val="#ppt_h"/>
                                          </p:val>
                                        </p:tav>
                                      </p:tavLst>
                                    </p:anim>
                                    <p:animEffect transition="in" filter="fade">
                                      <p:cBhvr>
                                        <p:cTn id="36" dur="1000"/>
                                        <p:tgtEl>
                                          <p:spTgt spid="5123">
                                            <p:txEl>
                                              <p:pRg st="6" end="6"/>
                                            </p:txEl>
                                          </p:spTgt>
                                        </p:tgtEl>
                                      </p:cBhvr>
                                    </p:animEffect>
                                  </p:childTnLst>
                                </p:cTn>
                              </p:par>
                              <p:par>
                                <p:cTn id="37" presetID="55" presetClass="entr" presetSubtype="0" fill="hold" grpId="0" nodeType="withEffect">
                                  <p:stCondLst>
                                    <p:cond delay="0"/>
                                  </p:stCondLst>
                                  <p:childTnLst>
                                    <p:set>
                                      <p:cBhvr>
                                        <p:cTn id="38" dur="1" fill="hold">
                                          <p:stCondLst>
                                            <p:cond delay="0"/>
                                          </p:stCondLst>
                                        </p:cTn>
                                        <p:tgtEl>
                                          <p:spTgt spid="5123">
                                            <p:txEl>
                                              <p:pRg st="7" end="7"/>
                                            </p:txEl>
                                          </p:spTgt>
                                        </p:tgtEl>
                                        <p:attrNameLst>
                                          <p:attrName>style.visibility</p:attrName>
                                        </p:attrNameLst>
                                      </p:cBhvr>
                                      <p:to>
                                        <p:strVal val="visible"/>
                                      </p:to>
                                    </p:set>
                                    <p:anim calcmode="lin" valueType="num">
                                      <p:cBhvr>
                                        <p:cTn id="39" dur="1000" fill="hold"/>
                                        <p:tgtEl>
                                          <p:spTgt spid="5123">
                                            <p:txEl>
                                              <p:pRg st="7" end="7"/>
                                            </p:txEl>
                                          </p:spTgt>
                                        </p:tgtEl>
                                        <p:attrNameLst>
                                          <p:attrName>ppt_w</p:attrName>
                                        </p:attrNameLst>
                                      </p:cBhvr>
                                      <p:tavLst>
                                        <p:tav tm="0">
                                          <p:val>
                                            <p:strVal val="#ppt_w*0.70"/>
                                          </p:val>
                                        </p:tav>
                                        <p:tav tm="100000">
                                          <p:val>
                                            <p:strVal val="#ppt_w"/>
                                          </p:val>
                                        </p:tav>
                                      </p:tavLst>
                                    </p:anim>
                                    <p:anim calcmode="lin" valueType="num">
                                      <p:cBhvr>
                                        <p:cTn id="40" dur="1000" fill="hold"/>
                                        <p:tgtEl>
                                          <p:spTgt spid="5123">
                                            <p:txEl>
                                              <p:pRg st="7" end="7"/>
                                            </p:txEl>
                                          </p:spTgt>
                                        </p:tgtEl>
                                        <p:attrNameLst>
                                          <p:attrName>ppt_h</p:attrName>
                                        </p:attrNameLst>
                                      </p:cBhvr>
                                      <p:tavLst>
                                        <p:tav tm="0">
                                          <p:val>
                                            <p:strVal val="#ppt_h"/>
                                          </p:val>
                                        </p:tav>
                                        <p:tav tm="100000">
                                          <p:val>
                                            <p:strVal val="#ppt_h"/>
                                          </p:val>
                                        </p:tav>
                                      </p:tavLst>
                                    </p:anim>
                                    <p:animEffect transition="in" filter="fade">
                                      <p:cBhvr>
                                        <p:cTn id="41" dur="1000"/>
                                        <p:tgtEl>
                                          <p:spTgt spid="512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1350</TotalTime>
  <Words>2235</Words>
  <Application>Microsoft Office PowerPoint</Application>
  <PresentationFormat>Presentazione su schermo (4:3)</PresentationFormat>
  <Paragraphs>160</Paragraphs>
  <Slides>39</Slides>
  <Notes>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39</vt:i4>
      </vt:variant>
    </vt:vector>
  </HeadingPairs>
  <TitlesOfParts>
    <vt:vector size="45" baseType="lpstr">
      <vt:lpstr>Arial</vt:lpstr>
      <vt:lpstr>Calibri</vt:lpstr>
      <vt:lpstr>Constantia</vt:lpstr>
      <vt:lpstr>Wingdings 2</vt:lpstr>
      <vt:lpstr>Wingdings</vt:lpstr>
      <vt:lpstr>Equinozio</vt:lpstr>
      <vt:lpstr>La protezione sociale tra differenze di genere e precarietà contrattuali</vt:lpstr>
      <vt:lpstr>Obiettivo e struttura dell’incontro</vt:lpstr>
      <vt:lpstr>Il sistema di protezione sociale non è discriminatorio …</vt:lpstr>
      <vt:lpstr>Diapositiva 4</vt:lpstr>
      <vt:lpstr>La conseguenza dello schema assicurativo</vt:lpstr>
      <vt:lpstr> La contribuzione</vt:lpstr>
      <vt:lpstr>Il lavoratore social tipico</vt:lpstr>
      <vt:lpstr>  Prestazioni di protezione sociale interessate</vt:lpstr>
      <vt:lpstr>Pensione di anzianità [pensioni contributive e retributive]</vt:lpstr>
      <vt:lpstr>Prestazioni per la disoccupazione</vt:lpstr>
      <vt:lpstr>Prestazioni temporanee</vt:lpstr>
      <vt:lpstr>Il caso dell’assegno familiare nel part-time: discriminazione?</vt:lpstr>
      <vt:lpstr>Una prima sintesi</vt:lpstr>
      <vt:lpstr>La pensione di vecchiaia retributiva  (18 anni di anzianità contributiva al 31/12/1995)</vt:lpstr>
      <vt:lpstr>La pensione di vecchiaia contributiva (lavoratrici dal 1/1/1996, pubblico e privato)</vt:lpstr>
      <vt:lpstr>Il sistema di calcolo contributivo</vt:lpstr>
      <vt:lpstr>Il coefficiente di trasformazione</vt:lpstr>
      <vt:lpstr>Diapositiva 18</vt:lpstr>
      <vt:lpstr>CGCE C-46/07, 13/11/2008</vt:lpstr>
      <vt:lpstr>Punto 1 regimi legali vs. regimi professionali</vt:lpstr>
      <vt:lpstr>Direttiva 79/7  relativa alla graduale attuazione del principio di parità di trattamento tra gli uomini e le donne in materia di sicurezza sociale </vt:lpstr>
      <vt:lpstr>Diapositiva 22</vt:lpstr>
      <vt:lpstr>Differenza tra regimi previdenziali nazionali e regimi professionali  (CGCE 17-5-1990, C-262/88, Barber)</vt:lpstr>
      <vt:lpstr>Diapositiva 24</vt:lpstr>
      <vt:lpstr>I regimi professionali</vt:lpstr>
      <vt:lpstr>Punto 2: il regime per i pubblici dipendenti è professionale?</vt:lpstr>
      <vt:lpstr>Diapositiva 27</vt:lpstr>
      <vt:lpstr>Diapositiva 28</vt:lpstr>
      <vt:lpstr>Dir. 2006/54/CE attuazione del principio delle pari opportunità e della parità di trattamento fra uomini e donne in materia di occupazione e impiego (rifusione) </vt:lpstr>
      <vt:lpstr>Diapositiva 30</vt:lpstr>
      <vt:lpstr>I motivi della sentenza</vt:lpstr>
      <vt:lpstr>Particolare categoria</vt:lpstr>
      <vt:lpstr>Il calcolo della pensione</vt:lpstr>
      <vt:lpstr>Diapositiva 34</vt:lpstr>
      <vt:lpstr>La fissazione, ai fini del pensionamento, di una condizione di età diversa a seconda del sesso è giustificata dall’obiettivo di eliminare discriminazioni a danno delle donne?</vt:lpstr>
      <vt:lpstr>Diapositiva 36</vt:lpstr>
      <vt:lpstr>Diapositiva 37</vt:lpstr>
      <vt:lpstr>Diapositiva 38</vt:lpstr>
      <vt:lpstr>Diapositiva 39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Alberto</dc:creator>
  <cp:lastModifiedBy>Alberto</cp:lastModifiedBy>
  <cp:revision>98</cp:revision>
  <dcterms:created xsi:type="dcterms:W3CDTF">2008-11-14T14:28:27Z</dcterms:created>
  <dcterms:modified xsi:type="dcterms:W3CDTF">2009-11-06T13:39:22Z</dcterms:modified>
</cp:coreProperties>
</file>