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6" r:id="rId1"/>
  </p:sldMasterIdLst>
  <p:notesMasterIdLst>
    <p:notesMasterId r:id="rId17"/>
  </p:notesMasterIdLst>
  <p:sldIdLst>
    <p:sldId id="266" r:id="rId2"/>
    <p:sldId id="271" r:id="rId3"/>
    <p:sldId id="361" r:id="rId4"/>
    <p:sldId id="359" r:id="rId5"/>
    <p:sldId id="331" r:id="rId6"/>
    <p:sldId id="360" r:id="rId7"/>
    <p:sldId id="350" r:id="rId8"/>
    <p:sldId id="362" r:id="rId9"/>
    <p:sldId id="351" r:id="rId10"/>
    <p:sldId id="352" r:id="rId11"/>
    <p:sldId id="353" r:id="rId12"/>
    <p:sldId id="354" r:id="rId13"/>
    <p:sldId id="357" r:id="rId14"/>
    <p:sldId id="356" r:id="rId15"/>
    <p:sldId id="355" r:id="rId16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28">
          <p15:clr>
            <a:srgbClr val="A4A3A4"/>
          </p15:clr>
        </p15:guide>
        <p15:guide id="3" orient="horz" pos="3296">
          <p15:clr>
            <a:srgbClr val="A4A3A4"/>
          </p15:clr>
        </p15:guide>
        <p15:guide id="4" orient="horz" pos="456">
          <p15:clr>
            <a:srgbClr val="A4A3A4"/>
          </p15:clr>
        </p15:guide>
        <p15:guide id="5" pos="436">
          <p15:clr>
            <a:srgbClr val="A4A3A4"/>
          </p15:clr>
        </p15:guide>
        <p15:guide id="6" pos="7236">
          <p15:clr>
            <a:srgbClr val="A4A3A4"/>
          </p15:clr>
        </p15:guide>
        <p15:guide id="7" pos="2692">
          <p15:clr>
            <a:srgbClr val="A4A3A4"/>
          </p15:clr>
        </p15:guide>
        <p15:guide id="8" pos="1572">
          <p15:clr>
            <a:srgbClr val="A4A3A4"/>
          </p15:clr>
        </p15:guide>
        <p15:guide id="9" pos="3816">
          <p15:clr>
            <a:srgbClr val="A4A3A4"/>
          </p15:clr>
        </p15:guide>
        <p15:guide id="10" pos="4976">
          <p15:clr>
            <a:srgbClr val="A4A3A4"/>
          </p15:clr>
        </p15:guide>
        <p15:guide id="11" pos="61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9999FF"/>
    <a:srgbClr val="9966FF"/>
    <a:srgbClr val="FF6600"/>
    <a:srgbClr val="E60000"/>
    <a:srgbClr val="00FF00"/>
    <a:srgbClr val="305799"/>
    <a:srgbClr val="E30613"/>
    <a:srgbClr val="9F3323"/>
    <a:srgbClr val="7D9F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ile medio 3 - 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14" autoAdjust="0"/>
    <p:restoredTop sz="93942" autoAdjust="0"/>
  </p:normalViewPr>
  <p:slideViewPr>
    <p:cSldViewPr snapToGrid="0" snapToObjects="1">
      <p:cViewPr varScale="1">
        <p:scale>
          <a:sx n="88" d="100"/>
          <a:sy n="88" d="100"/>
        </p:scale>
        <p:origin x="120" y="384"/>
      </p:cViewPr>
      <p:guideLst>
        <p:guide orient="horz" pos="2160"/>
        <p:guide orient="horz" pos="1028"/>
        <p:guide orient="horz" pos="3296"/>
        <p:guide orient="horz" pos="456"/>
        <p:guide pos="436"/>
        <p:guide pos="7236"/>
        <p:guide pos="2692"/>
        <p:guide pos="1572"/>
        <p:guide pos="3816"/>
        <p:guide pos="4976"/>
        <p:guide pos="6108"/>
      </p:guideLst>
    </p:cSldViewPr>
  </p:slideViewPr>
  <p:outlineViewPr>
    <p:cViewPr>
      <p:scale>
        <a:sx n="33" d="100"/>
        <a:sy n="33" d="100"/>
      </p:scale>
      <p:origin x="0" y="-1644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2D04-B328-C548-A723-9E979D099E2A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2F84-5A3D-2848-A896-83FF17320A0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6345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86206-FC06-D844-8899-5EE885A7C025}" type="datetimeFigureOut">
              <a:rPr lang="it-IT" smtClean="0"/>
              <a:pPr/>
              <a:t>13/10/2021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39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fe.it/medicina/scienzemotorie/studiare/proposte-di-tirocinio" TargetMode="External"/><Relationship Id="rId2" Type="http://schemas.openxmlformats.org/officeDocument/2006/relationships/hyperlink" Target="https://jobcentre.unife.it/it/lau/lau_aziendeconvenzionate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fe.it/it/x-te/tirocini/tirocini-curricolari/linee-guida-piattaforma-tirocini-aziende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cente.unife.it/nicola.lamberti" TargetMode="External"/><Relationship Id="rId2" Type="http://schemas.openxmlformats.org/officeDocument/2006/relationships/hyperlink" Target="http://docente.unife.it/erica.menegatt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ocente.unife.it/lorenzo.caruso" TargetMode="External"/><Relationship Id="rId4" Type="http://schemas.openxmlformats.org/officeDocument/2006/relationships/hyperlink" Target="http://docente.unife.it/simona.mandini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fe.it/it/x-te/tirocini/tirocini-curricolari" TargetMode="External"/><Relationship Id="rId2" Type="http://schemas.openxmlformats.org/officeDocument/2006/relationships/hyperlink" Target="http://www.unife.it/medicina/scienzemotorie/studiare/tirocinio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www.unife.it/medicina/scienzemotorie/studiare/faq-tirocinio" TargetMode="External"/><Relationship Id="rId4" Type="http://schemas.openxmlformats.org/officeDocument/2006/relationships/hyperlink" Target="http://www.unife.it/medicina/scienzemotorie/studiare/informazioni-sul-tirocini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fe.it/it/x-te/tirocini/tirocini-curricolari/aziend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fe.it/medicina/scienzemotorie/studiare/3Vademecum_TIROCINIO_ScienzeMotorie4.mp4/at_download/fil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3860800" y="1737106"/>
            <a:ext cx="4495800" cy="2895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800" y="1737106"/>
            <a:ext cx="4495800" cy="2895600"/>
          </a:xfrm>
          <a:prstGeom prst="rect">
            <a:avLst/>
          </a:prstGeom>
          <a:solidFill>
            <a:srgbClr val="E30613"/>
          </a:solidFill>
        </p:spPr>
      </p:pic>
    </p:spTree>
    <p:extLst>
      <p:ext uri="{BB962C8B-B14F-4D97-AF65-F5344CB8AC3E}">
        <p14:creationId xmlns:p14="http://schemas.microsoft.com/office/powerpoint/2010/main" val="95521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DOVE TROVO LE AZIENDE CONVENZIONATE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L'Ateneo di Ferrara ha </a:t>
            </a:r>
            <a:r>
              <a:rPr lang="it-IT" dirty="0" smtClean="0"/>
              <a:t>attive moltissime convenzioni (</a:t>
            </a:r>
            <a:r>
              <a:rPr lang="it-IT" dirty="0">
                <a:hlinkClick r:id="rId2"/>
              </a:rPr>
              <a:t>Aziende convenzionate: </a:t>
            </a:r>
            <a:r>
              <a:rPr lang="it-IT" dirty="0" smtClean="0">
                <a:hlinkClick r:id="rId2"/>
              </a:rPr>
              <a:t>ELENCO</a:t>
            </a:r>
            <a:r>
              <a:rPr lang="it-IT" dirty="0" smtClean="0"/>
              <a:t>). In questo elenco troverai tutte le aziende convenzionate con UNIFE non solo quelle attinenti a scienze motorie.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Sul </a:t>
            </a:r>
            <a:r>
              <a:rPr lang="it-IT" dirty="0"/>
              <a:t>sito del corso di studi troverai </a:t>
            </a:r>
            <a:r>
              <a:rPr lang="it-IT" dirty="0" smtClean="0"/>
              <a:t>anche una </a:t>
            </a:r>
            <a:r>
              <a:rPr lang="it-IT" dirty="0"/>
              <a:t>pagina </a:t>
            </a:r>
            <a:r>
              <a:rPr lang="it-IT" u="sng" dirty="0">
                <a:hlinkClick r:id="rId3"/>
              </a:rPr>
              <a:t>Proposte di tirocinio</a:t>
            </a:r>
            <a:r>
              <a:rPr lang="it-IT" dirty="0"/>
              <a:t>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In </a:t>
            </a:r>
            <a:r>
              <a:rPr lang="it-IT" dirty="0"/>
              <a:t>questa sezione vengono inserite solo le richieste che pervengono </a:t>
            </a:r>
            <a:r>
              <a:rPr lang="it-IT" dirty="0" smtClean="0"/>
              <a:t>al, al Coordinatore, ai tutor o al MD da aziende che segnalano </a:t>
            </a:r>
            <a:r>
              <a:rPr lang="it-IT" dirty="0"/>
              <a:t>la disponibilità ad accogliere </a:t>
            </a:r>
            <a:r>
              <a:rPr lang="it-IT" dirty="0" smtClean="0"/>
              <a:t>tirocinanti.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63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POSSO PROPORRE NUOVE CONVENZIONI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E’ possibile proporre nuove convenzioni anche in altre città a condizione che sia una struttura dove vengono svolte attività pertinenti al profilo professionale e siano presenti figure professionali idonee alla guida dello studente.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Se </a:t>
            </a:r>
            <a:r>
              <a:rPr lang="it-IT" dirty="0"/>
              <a:t>l'azienda in cui vuoi fare tirocinio non è tra quelle già convenzionate puoi seguire le indicazioni per </a:t>
            </a:r>
            <a:r>
              <a:rPr lang="it-IT" dirty="0" smtClean="0"/>
              <a:t>attivare  </a:t>
            </a:r>
            <a:r>
              <a:rPr lang="it-IT" dirty="0"/>
              <a:t>una nuova convenzione: (</a:t>
            </a:r>
            <a:r>
              <a:rPr lang="it-IT" u="sng" dirty="0">
                <a:hlinkClick r:id="rId2"/>
              </a:rPr>
              <a:t>linee guida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246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RICONOSCIMENTO </a:t>
            </a:r>
            <a:r>
              <a:rPr lang="it-IT" b="1" dirty="0">
                <a:solidFill>
                  <a:srgbClr val="FF0000"/>
                </a:solidFill>
              </a:rPr>
              <a:t>ATTIVITA’ LAVORATIVA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Deve essere pertinente al profilo professionale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Attività </a:t>
            </a:r>
            <a:r>
              <a:rPr lang="it-IT" dirty="0"/>
              <a:t>lavorativa riconosciuta è quella svolta nell’anno </a:t>
            </a:r>
            <a:r>
              <a:rPr lang="it-IT" dirty="0" smtClean="0"/>
              <a:t>(</a:t>
            </a:r>
            <a:r>
              <a:rPr lang="it-IT" dirty="0"/>
              <a:t>anno 2021 e 2022) 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Non </a:t>
            </a:r>
            <a:r>
              <a:rPr lang="it-IT" dirty="0"/>
              <a:t>vengono prese in considerazione le </a:t>
            </a:r>
            <a:r>
              <a:rPr lang="it-IT" dirty="0" smtClean="0"/>
              <a:t>attività </a:t>
            </a:r>
            <a:r>
              <a:rPr lang="it-IT" dirty="0"/>
              <a:t>svolte </a:t>
            </a:r>
            <a:r>
              <a:rPr lang="it-IT" dirty="0" smtClean="0"/>
              <a:t>al di fuori di </a:t>
            </a:r>
            <a:r>
              <a:rPr lang="it-IT" dirty="0"/>
              <a:t>questo periodo</a:t>
            </a:r>
          </a:p>
        </p:txBody>
      </p:sp>
    </p:spTree>
    <p:extLst>
      <p:ext uri="{BB962C8B-B14F-4D97-AF65-F5344CB8AC3E}">
        <p14:creationId xmlns:p14="http://schemas.microsoft.com/office/powerpoint/2010/main" val="272768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PROGETTO </a:t>
            </a:r>
            <a:r>
              <a:rPr lang="it-IT" b="1" dirty="0" smtClean="0">
                <a:solidFill>
                  <a:srgbClr val="FF0000"/>
                </a:solidFill>
              </a:rPr>
              <a:t>FORMATIVO (PF)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Documento </a:t>
            </a:r>
            <a:r>
              <a:rPr lang="it-IT" dirty="0"/>
              <a:t>che accompagna il tirocinante nel quale sono indicate le ore di tirocinio, il periodo preciso, l’attività che verrà </a:t>
            </a:r>
            <a:r>
              <a:rPr lang="it-IT" dirty="0" smtClean="0"/>
              <a:t>svolta, le modalità….. </a:t>
            </a:r>
          </a:p>
          <a:p>
            <a:pPr marL="0" indent="0">
              <a:buNone/>
            </a:pPr>
            <a:r>
              <a:rPr lang="it-IT" dirty="0" smtClean="0"/>
              <a:t>E’ </a:t>
            </a:r>
            <a:r>
              <a:rPr lang="it-IT" dirty="0"/>
              <a:t>definito dal tutor aziendale e condiviso con lo studente.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Il PF prevedere </a:t>
            </a:r>
            <a:r>
              <a:rPr lang="it-IT" dirty="0"/>
              <a:t>la data di inizio e di fine tirocinio.</a:t>
            </a:r>
          </a:p>
          <a:p>
            <a:pPr marL="0" indent="0">
              <a:buNone/>
            </a:pPr>
            <a:r>
              <a:rPr lang="it-IT" b="1" dirty="0" smtClean="0"/>
              <a:t>Data di inizio</a:t>
            </a:r>
            <a:r>
              <a:rPr lang="it-IT" dirty="0" smtClean="0"/>
              <a:t>: DEVE </a:t>
            </a:r>
            <a:r>
              <a:rPr lang="it-IT" dirty="0"/>
              <a:t>ESSERE PREVISTA 15 GG DOPO L’INSERIMENTO ON LINE DEL PROGETTO FORMATIVO. </a:t>
            </a:r>
            <a:endParaRPr lang="it-IT" dirty="0" smtClean="0"/>
          </a:p>
          <a:p>
            <a:pPr marL="0" indent="0">
              <a:buNone/>
            </a:pPr>
            <a:r>
              <a:rPr lang="it-IT" b="1" dirty="0" smtClean="0"/>
              <a:t>Data di fine</a:t>
            </a:r>
            <a:r>
              <a:rPr lang="it-IT" dirty="0" smtClean="0"/>
              <a:t>: è </a:t>
            </a:r>
            <a:r>
              <a:rPr lang="it-IT" dirty="0"/>
              <a:t>fondamentale </a:t>
            </a:r>
            <a:r>
              <a:rPr lang="it-IT" dirty="0" smtClean="0"/>
              <a:t>perché solo in base a questa data i </a:t>
            </a:r>
            <a:r>
              <a:rPr lang="it-IT" dirty="0"/>
              <a:t>questionari di valutazione </a:t>
            </a:r>
            <a:r>
              <a:rPr lang="it-IT" dirty="0" smtClean="0"/>
              <a:t>sono compilabili. Se </a:t>
            </a:r>
            <a:r>
              <a:rPr lang="it-IT" dirty="0"/>
              <a:t>finite prima </a:t>
            </a:r>
            <a:r>
              <a:rPr lang="it-IT" dirty="0" smtClean="0"/>
              <a:t>di quanto indicato nel PF il </a:t>
            </a:r>
            <a:r>
              <a:rPr lang="it-IT" dirty="0"/>
              <a:t>tutor aziendale deve </a:t>
            </a:r>
            <a:r>
              <a:rPr lang="it-IT" dirty="0" smtClean="0"/>
              <a:t>procedere con la chiusura anticipata (con adeguata motivazione). </a:t>
            </a:r>
            <a:r>
              <a:rPr lang="it-IT" dirty="0"/>
              <a:t>Solo allora saranno disponibili i questionari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914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TIROCINIO INTERNO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Quello </a:t>
            </a:r>
            <a:r>
              <a:rPr lang="it-IT" dirty="0"/>
              <a:t>svolto in s</a:t>
            </a:r>
            <a:r>
              <a:rPr lang="it-IT" dirty="0" smtClean="0"/>
              <a:t>trutture </a:t>
            </a:r>
            <a:r>
              <a:rPr lang="it-IT" dirty="0"/>
              <a:t>u</a:t>
            </a:r>
            <a:r>
              <a:rPr lang="it-IT" dirty="0" smtClean="0"/>
              <a:t>niversitarie </a:t>
            </a:r>
            <a:r>
              <a:rPr lang="it-IT" dirty="0"/>
              <a:t>(es. Centro studi scienze motorie e </a:t>
            </a:r>
            <a:r>
              <a:rPr lang="it-IT" dirty="0" smtClean="0"/>
              <a:t>sportive (Prof. </a:t>
            </a:r>
            <a:r>
              <a:rPr lang="it-IT" dirty="0" err="1" smtClean="0"/>
              <a:t>Grazzi</a:t>
            </a:r>
            <a:r>
              <a:rPr lang="it-IT" dirty="0" smtClean="0"/>
              <a:t>), </a:t>
            </a:r>
            <a:r>
              <a:rPr lang="it-IT" dirty="0"/>
              <a:t>centro malattie vascolari (Prof. Manfredini) , </a:t>
            </a:r>
            <a:r>
              <a:rPr lang="it-IT" dirty="0" smtClean="0"/>
              <a:t>Centro </a:t>
            </a:r>
            <a:r>
              <a:rPr lang="it-IT" dirty="0"/>
              <a:t>di nutrizione (Prof. Canducci), </a:t>
            </a:r>
            <a:r>
              <a:rPr lang="it-IT" dirty="0" smtClean="0"/>
              <a:t>Centro </a:t>
            </a:r>
            <a:r>
              <a:rPr lang="it-IT" dirty="0"/>
              <a:t>medicina dello sport (Prof. Mazzoni)…..</a:t>
            </a:r>
          </a:p>
        </p:txBody>
      </p:sp>
    </p:spTree>
    <p:extLst>
      <p:ext uri="{BB962C8B-B14F-4D97-AF65-F5344CB8AC3E}">
        <p14:creationId xmlns:p14="http://schemas.microsoft.com/office/powerpoint/2010/main" val="226717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Fine tirocinio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Il </a:t>
            </a:r>
            <a:r>
              <a:rPr lang="it-IT" dirty="0"/>
              <a:t>tirocinio è un esame come tutti gli altri e deve essere verbalizzato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Inviare </a:t>
            </a:r>
            <a:r>
              <a:rPr lang="it-IT" dirty="0"/>
              <a:t>al tutor universitario, </a:t>
            </a:r>
            <a:r>
              <a:rPr lang="it-IT" b="1" dirty="0"/>
              <a:t>solo al termine di tutte le ore </a:t>
            </a:r>
            <a:r>
              <a:rPr lang="it-IT" b="1" dirty="0" smtClean="0"/>
              <a:t>previste, </a:t>
            </a:r>
            <a:r>
              <a:rPr lang="it-IT" dirty="0" smtClean="0"/>
              <a:t>qualche </a:t>
            </a:r>
            <a:r>
              <a:rPr lang="it-IT" dirty="0"/>
              <a:t>giorno prima dell’appello, i moduli necessari alla verbalizzazione: </a:t>
            </a:r>
            <a:endParaRPr lang="it-IT" dirty="0" smtClean="0"/>
          </a:p>
          <a:p>
            <a:r>
              <a:rPr lang="it-IT" dirty="0" smtClean="0"/>
              <a:t>foglio </a:t>
            </a:r>
            <a:r>
              <a:rPr lang="it-IT" dirty="0"/>
              <a:t>ore </a:t>
            </a:r>
            <a:r>
              <a:rPr lang="it-IT" dirty="0" smtClean="0"/>
              <a:t>firmato</a:t>
            </a:r>
          </a:p>
          <a:p>
            <a:r>
              <a:rPr lang="it-IT" dirty="0" smtClean="0"/>
              <a:t>questionario </a:t>
            </a:r>
            <a:r>
              <a:rPr lang="it-IT" dirty="0"/>
              <a:t>compilato dal tutor relativo al giudizio del </a:t>
            </a:r>
            <a:r>
              <a:rPr lang="it-IT" dirty="0" smtClean="0"/>
              <a:t>tirocinante</a:t>
            </a:r>
          </a:p>
          <a:p>
            <a:r>
              <a:rPr lang="it-IT" dirty="0" smtClean="0"/>
              <a:t>Eventuale dichiarazione </a:t>
            </a:r>
            <a:r>
              <a:rPr lang="it-IT" dirty="0"/>
              <a:t>per l’attività lavorativa.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438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2150" y="1053032"/>
            <a:ext cx="10801350" cy="2207404"/>
          </a:xfrm>
        </p:spPr>
        <p:txBody>
          <a:bodyPr>
            <a:normAutofit/>
          </a:bodyPr>
          <a:lstStyle/>
          <a:p>
            <a:pPr algn="ctr"/>
            <a:r>
              <a:rPr lang="en-US" altLang="it-IT" sz="3600" dirty="0">
                <a:latin typeface="Tahoma" pitchFamily="34" charset="0"/>
              </a:rPr>
              <a:t>CORSO DI LAUREA </a:t>
            </a:r>
            <a:r>
              <a:rPr lang="en-US" altLang="it-IT" sz="3600" dirty="0" smtClean="0">
                <a:latin typeface="Tahoma" pitchFamily="34" charset="0"/>
              </a:rPr>
              <a:t>IN </a:t>
            </a:r>
            <a:r>
              <a:rPr lang="en-US" altLang="it-IT" sz="3600" dirty="0">
                <a:latin typeface="Tahoma" pitchFamily="34" charset="0"/>
              </a:rPr>
              <a:t>SCIENZE </a:t>
            </a:r>
            <a:r>
              <a:rPr lang="en-US" altLang="it-IT" sz="3600" dirty="0" smtClean="0">
                <a:latin typeface="Tahoma" pitchFamily="34" charset="0"/>
              </a:rPr>
              <a:t>MOTORIE</a:t>
            </a:r>
            <a:endParaRPr lang="it-IT" sz="5400" b="1" dirty="0">
              <a:latin typeface="Arial"/>
              <a:ea typeface="Helvetica Neue LT Std 65 Medium" charset="0"/>
              <a:cs typeface="Arial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2425148" y="2851150"/>
            <a:ext cx="7637495" cy="1797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200" dirty="0" smtClean="0">
                <a:latin typeface="Arial"/>
                <a:ea typeface="Helvetica Neue LT Std 65 Medium" charset="0"/>
                <a:cs typeface="Arial"/>
              </a:rPr>
              <a:t>TIROCINIO aa 2021/2022</a:t>
            </a:r>
            <a:endParaRPr lang="it-IT" sz="3000" dirty="0"/>
          </a:p>
        </p:txBody>
      </p:sp>
      <p:pic>
        <p:nvPicPr>
          <p:cNvPr id="7" name="Immagine 6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0339" y="5407314"/>
            <a:ext cx="4507115" cy="908913"/>
          </a:xfrm>
          <a:prstGeom prst="rect">
            <a:avLst/>
          </a:prstGeom>
          <a:solidFill>
            <a:srgbClr val="E60000"/>
          </a:solidFill>
        </p:spPr>
      </p:pic>
    </p:spTree>
    <p:extLst>
      <p:ext uri="{BB962C8B-B14F-4D97-AF65-F5344CB8AC3E}">
        <p14:creationId xmlns:p14="http://schemas.microsoft.com/office/powerpoint/2010/main" val="109038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TUTOR UNIVERSITARI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smtClean="0">
                <a:hlinkClick r:id="rId2"/>
              </a:rPr>
              <a:t>Dott.ssa </a:t>
            </a:r>
            <a:r>
              <a:rPr lang="it-IT" dirty="0">
                <a:hlinkClick r:id="rId2"/>
              </a:rPr>
              <a:t>Erica </a:t>
            </a:r>
            <a:r>
              <a:rPr lang="it-IT" dirty="0" err="1">
                <a:hlinkClick r:id="rId2"/>
              </a:rPr>
              <a:t>Menegatti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(Cognome studenti: </a:t>
            </a:r>
            <a:r>
              <a:rPr lang="it-IT" b="1" dirty="0"/>
              <a:t>A - C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>
                <a:hlinkClick r:id="rId3"/>
              </a:rPr>
              <a:t>Dott. Nicola Lamberti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(Cognome studenti: </a:t>
            </a:r>
            <a:r>
              <a:rPr lang="it-IT" b="1" dirty="0"/>
              <a:t>D - L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>
                <a:hlinkClick r:id="rId4"/>
              </a:rPr>
              <a:t>Dott.ssa Simona Mandini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(Cognome studenti: </a:t>
            </a:r>
            <a:r>
              <a:rPr lang="it-IT" b="1" dirty="0"/>
              <a:t>M - Q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>
                <a:hlinkClick r:id="rId5"/>
              </a:rPr>
              <a:t>Dott. Lorenzo Caruso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(Cognome studenti: </a:t>
            </a:r>
            <a:r>
              <a:rPr lang="it-IT" b="1" dirty="0"/>
              <a:t>R - Z</a:t>
            </a:r>
            <a:r>
              <a:rPr lang="it-IT" dirty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71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Che cos’è il tirocinio???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 tirocinio curricolare è un'esperienza finalizzata al completamento della formazione universitaria mediante la realizzazione di attività pratiche in strutture interne o esterne all'Università, in Italia e all'estero, e all'acquisizione di crediti formativi universitari (CFU) previsti nei piani didattici dei corsi di studio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12 CFU -  300 ore di tirocinio (3 mesi circa)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455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12192000" cy="73025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605777" y="1333500"/>
            <a:ext cx="10980446" cy="46320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INFORMAZIONI SUL SITO WEB DEL CORSO</a:t>
            </a:r>
            <a:endParaRPr lang="it-IT" sz="24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it-IT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http://</a:t>
            </a:r>
            <a:r>
              <a:rPr lang="it-IT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www.unife.it/medicina/scienzemotorie/studiare/tirocinio</a:t>
            </a:r>
            <a:endParaRPr lang="it-IT" sz="24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it-IT" sz="2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it-IT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Informazioni generali per azienda </a:t>
            </a:r>
            <a:r>
              <a:rPr lang="it-IT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studenti: </a:t>
            </a:r>
            <a:r>
              <a:rPr lang="it-IT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http://</a:t>
            </a:r>
            <a:r>
              <a:rPr lang="it-IT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www.unife.it/it/x-te/tirocini/tirocini-curricolari</a:t>
            </a:r>
            <a:endParaRPr lang="it-IT" sz="24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it-IT" sz="2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it-IT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Modulistica </a:t>
            </a:r>
          </a:p>
          <a:p>
            <a:pPr marL="0" indent="0">
              <a:buNone/>
            </a:pPr>
            <a:r>
              <a:rPr lang="it-IT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http://</a:t>
            </a:r>
            <a:r>
              <a:rPr lang="it-IT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www.unife.it/medicina/scienzemotorie/studiare/informazioni-sul-tirocinio</a:t>
            </a:r>
            <a:endParaRPr lang="it-IT" sz="24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it-IT" sz="24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it-IT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Aziende convenzionate:</a:t>
            </a:r>
          </a:p>
          <a:p>
            <a:pPr marL="0" indent="0">
              <a:buNone/>
            </a:pPr>
            <a:r>
              <a:rPr lang="it-IT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http://</a:t>
            </a:r>
            <a:r>
              <a:rPr lang="it-IT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www.unife.it/medicina/scienzemotorie/studiare/informazioni-sul-tirocinio</a:t>
            </a:r>
            <a:endParaRPr lang="it-IT" sz="24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it-IT" sz="2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it-IT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FAQ: </a:t>
            </a:r>
            <a:r>
              <a:rPr lang="it-IT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http://</a:t>
            </a:r>
            <a:r>
              <a:rPr lang="it-IT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www.unife.it/medicina/scienzemotorie/studiare/faq-tirocinio</a:t>
            </a:r>
            <a:endParaRPr lang="it-IT" sz="24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it-IT" sz="2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it-IT" sz="24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it-IT" sz="2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Immagine 8" descr="Marchio Unife ECONOMIA Bianco PNG.pn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2595" y="0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6" name="Segnaposto contenuto 2"/>
          <p:cNvSpPr txBox="1">
            <a:spLocks/>
          </p:cNvSpPr>
          <p:nvPr/>
        </p:nvSpPr>
        <p:spPr>
          <a:xfrm>
            <a:off x="6216075" y="4572000"/>
            <a:ext cx="5283777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2200" dirty="0">
              <a:latin typeface="Arial"/>
              <a:ea typeface="Helvetica Neue LT Std 55 Roman" charset="0"/>
              <a:cs typeface="Arial"/>
            </a:endParaRPr>
          </a:p>
          <a:p>
            <a:pPr marL="0" indent="0">
              <a:buFont typeface="Arial"/>
              <a:buNone/>
            </a:pPr>
            <a:endParaRPr lang="it-IT" sz="2200" dirty="0">
              <a:latin typeface="Arial"/>
              <a:ea typeface="Helvetica Neue LT Std 55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616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0000"/>
                </a:solidFill>
              </a:rPr>
              <a:t>Indicazioni operative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Per l’Azienda </a:t>
            </a:r>
            <a:r>
              <a:rPr lang="it-IT" dirty="0"/>
              <a:t>ospitante: </a:t>
            </a:r>
            <a:r>
              <a:rPr lang="it-IT" dirty="0">
                <a:hlinkClick r:id="rId2"/>
              </a:rPr>
              <a:t>http://</a:t>
            </a:r>
            <a:r>
              <a:rPr lang="it-IT" dirty="0" smtClean="0">
                <a:hlinkClick r:id="rId2"/>
              </a:rPr>
              <a:t>www.unife.it/it/x-te/tirocini/tirocini-curricolari/aziende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Per </a:t>
            </a:r>
            <a:r>
              <a:rPr lang="it-IT" dirty="0"/>
              <a:t>lo studente: </a:t>
            </a:r>
            <a:r>
              <a:rPr lang="it-IT" dirty="0">
                <a:hlinkClick r:id="rId2"/>
              </a:rPr>
              <a:t>http://</a:t>
            </a:r>
            <a:r>
              <a:rPr lang="it-IT" dirty="0" smtClean="0">
                <a:hlinkClick r:id="rId2"/>
              </a:rPr>
              <a:t>www.unife.it/it/x-te/tirocini/tirocini-curricolari/aziende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753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0000"/>
                </a:solidFill>
              </a:rPr>
              <a:t>VIDEO ILLUSTRATIVO 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Sul sito del corso di studi trovate un video di presentazione </a:t>
            </a:r>
            <a:r>
              <a:rPr lang="it-IT" smtClean="0"/>
              <a:t>che contiene </a:t>
            </a:r>
            <a:r>
              <a:rPr lang="it-IT" dirty="0" smtClean="0"/>
              <a:t>tutte le informazioni: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hlinkClick r:id="rId2"/>
              </a:rPr>
              <a:t>http://</a:t>
            </a:r>
            <a:r>
              <a:rPr lang="it-IT" dirty="0" smtClean="0">
                <a:hlinkClick r:id="rId2"/>
              </a:rPr>
              <a:t>www.unife.it/medicina/scienzemotorie/studiare/3Vademecum_TIROCINIO_ScienzeMotorie4.mp4/at_download/file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169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QUANDO PUO' PARTIRE IL TIROCINIO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Il </a:t>
            </a:r>
            <a:r>
              <a:rPr lang="it-IT" dirty="0"/>
              <a:t>tirocinio può partire alla fine delle lezioni del primo semestre 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Quindi </a:t>
            </a:r>
            <a:r>
              <a:rPr lang="it-IT" dirty="0"/>
              <a:t>da dicembre 2021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411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POSSO FARE PIU' TIROCINI CONTEMPORANEAMENTE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Si……. </a:t>
            </a:r>
            <a:r>
              <a:rPr lang="it-IT" dirty="0"/>
              <a:t>il tirocinio può essere fatto in più strutture contemporaneamente a condizione che non si </a:t>
            </a:r>
            <a:r>
              <a:rPr lang="it-IT" dirty="0" smtClean="0"/>
              <a:t>superino</a:t>
            </a:r>
            <a:r>
              <a:rPr lang="it-IT" dirty="0"/>
              <a:t>:</a:t>
            </a:r>
            <a:endParaRPr lang="it-IT" dirty="0" smtClean="0"/>
          </a:p>
          <a:p>
            <a:r>
              <a:rPr lang="it-IT" dirty="0" smtClean="0"/>
              <a:t>8 </a:t>
            </a:r>
            <a:r>
              <a:rPr lang="it-IT" dirty="0"/>
              <a:t>ore giornaliere </a:t>
            </a:r>
            <a:r>
              <a:rPr lang="it-IT" dirty="0" smtClean="0"/>
              <a:t> </a:t>
            </a:r>
          </a:p>
          <a:p>
            <a:r>
              <a:rPr lang="it-IT" dirty="0" smtClean="0"/>
              <a:t>40 </a:t>
            </a:r>
            <a:r>
              <a:rPr lang="it-IT" dirty="0"/>
              <a:t>settimanali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237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2149</TotalTime>
  <Words>578</Words>
  <Application>Microsoft Office PowerPoint</Application>
  <PresentationFormat>Widescreen</PresentationFormat>
  <Paragraphs>77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Helvetica Neue LT Std 55 Roman</vt:lpstr>
      <vt:lpstr>Helvetica Neue LT Std 65 Medium</vt:lpstr>
      <vt:lpstr>Tahoma</vt:lpstr>
      <vt:lpstr>Tema di Office</vt:lpstr>
      <vt:lpstr>Presentazione standard di PowerPoint</vt:lpstr>
      <vt:lpstr>CORSO DI LAUREA IN SCIENZE MOTORIE</vt:lpstr>
      <vt:lpstr>TUTOR UNIVERSITARI </vt:lpstr>
      <vt:lpstr>Che cos’è il tirocinio???</vt:lpstr>
      <vt:lpstr>Presentazione standard di PowerPoint</vt:lpstr>
      <vt:lpstr>Indicazioni operative</vt:lpstr>
      <vt:lpstr>VIDEO ILLUSTRATIVO </vt:lpstr>
      <vt:lpstr>QUANDO PUO' PARTIRE IL TIROCINIO</vt:lpstr>
      <vt:lpstr>POSSO FARE PIU' TIROCINI CONTEMPORANEAMENTE</vt:lpstr>
      <vt:lpstr>DOVE TROVO LE AZIENDE CONVENZIONATE</vt:lpstr>
      <vt:lpstr>POSSO PROPORRE NUOVE CONVENZIONI</vt:lpstr>
      <vt:lpstr>RICONOSCIMENTO ATTIVITA’ LAVORATIVA</vt:lpstr>
      <vt:lpstr>PROGETTO FORMATIVO (PF)</vt:lpstr>
      <vt:lpstr>TIROCINIO INTERNO</vt:lpstr>
      <vt:lpstr>Fine tirocinio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Simone</dc:creator>
  <cp:lastModifiedBy>Elisabetta_Mariotti</cp:lastModifiedBy>
  <cp:revision>299</cp:revision>
  <cp:lastPrinted>2020-09-21T10:51:16Z</cp:lastPrinted>
  <dcterms:created xsi:type="dcterms:W3CDTF">2018-11-14T14:16:16Z</dcterms:created>
  <dcterms:modified xsi:type="dcterms:W3CDTF">2021-10-13T06:15:20Z</dcterms:modified>
</cp:coreProperties>
</file>