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74" r:id="rId6"/>
    <p:sldId id="275" r:id="rId7"/>
    <p:sldId id="258" r:id="rId8"/>
    <p:sldId id="268" r:id="rId9"/>
    <p:sldId id="261" r:id="rId10"/>
    <p:sldId id="281" r:id="rId11"/>
    <p:sldId id="273" r:id="rId12"/>
    <p:sldId id="263" r:id="rId13"/>
    <p:sldId id="277" r:id="rId14"/>
    <p:sldId id="264" r:id="rId15"/>
    <p:sldId id="265" r:id="rId16"/>
    <p:sldId id="278" r:id="rId17"/>
    <p:sldId id="280" r:id="rId18"/>
    <p:sldId id="262" r:id="rId19"/>
    <p:sldId id="279" r:id="rId20"/>
    <p:sldId id="266" r:id="rId21"/>
    <p:sldId id="26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8" d="100"/>
          <a:sy n="98" d="100"/>
        </p:scale>
        <p:origin x="10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523683990773327E-2"/>
          <c:y val="2.4446541026166533E-2"/>
          <c:w val="0.94164796112514282"/>
          <c:h val="0.90977005140315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calo percentule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5C-4218-B38E-2D47A2401D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5C-4218-B38E-2D47A2401D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5C-4218-B38E-2D47A2401D10}"/>
              </c:ext>
            </c:extLst>
          </c:dPt>
          <c:cat>
            <c:strRef>
              <c:f>Sheet1!$B$1:$E$1</c:f>
              <c:strCache>
                <c:ptCount val="4"/>
                <c:pt idx="0">
                  <c:v>cancro del colon</c:v>
                </c:pt>
                <c:pt idx="1">
                  <c:v>ictus</c:v>
                </c:pt>
                <c:pt idx="2">
                  <c:v>mal. coronarica</c:v>
                </c:pt>
                <c:pt idx="3">
                  <c:v>diabete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5C-4218-B38E-2D47A2401D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Sheet1!$B$1:$E$1</c:f>
              <c:strCache>
                <c:ptCount val="4"/>
                <c:pt idx="0">
                  <c:v>cancro del colon</c:v>
                </c:pt>
                <c:pt idx="1">
                  <c:v>ictus</c:v>
                </c:pt>
                <c:pt idx="2">
                  <c:v>mal. coronarica</c:v>
                </c:pt>
                <c:pt idx="3">
                  <c:v>diabete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5C-4218-B38E-2D47A2401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55159024"/>
        <c:axId val="1"/>
        <c:axId val="0"/>
      </c:bar3DChart>
      <c:catAx>
        <c:axId val="15515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5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83622828784122E-2"/>
          <c:y val="4.5023696682464455E-2"/>
          <c:w val="0.73945409429280395"/>
          <c:h val="0.82227488151658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soggetti sani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4.5</c:v>
                </c:pt>
                <c:pt idx="1">
                  <c:v>2.5</c:v>
                </c:pt>
                <c:pt idx="2">
                  <c:v>1.8</c:v>
                </c:pt>
                <c:pt idx="3">
                  <c:v>1.3</c:v>
                </c:pt>
                <c:pt idx="4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728-4641-85BF-08A7A52B2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121784"/>
        <c:axId val="1"/>
        <c:axId val="0"/>
      </c:bar3DChart>
      <c:catAx>
        <c:axId val="15712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7121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09181141439205E-2"/>
          <c:y val="5.2132701421800945E-2"/>
          <c:w val="0.72456575682382129"/>
          <c:h val="0.819905213270142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cardiopatici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4.2</c:v>
                </c:pt>
                <c:pt idx="1">
                  <c:v>3</c:v>
                </c:pt>
                <c:pt idx="2">
                  <c:v>2.2000000000000002</c:v>
                </c:pt>
                <c:pt idx="3">
                  <c:v>1.7</c:v>
                </c:pt>
                <c:pt idx="4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145-495C-845E-4E86C6298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55440"/>
        <c:axId val="1"/>
        <c:axId val="0"/>
      </c:bar3DChart>
      <c:catAx>
        <c:axId val="14935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3554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8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89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95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2174A-5953-4C0E-AD13-B7FE82F2C4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192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52112-61EA-439C-AA78-338189C1C6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86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83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04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4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10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56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50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AD66-5F99-40D0-B57A-A2763DE0DF4A}" type="datetimeFigureOut">
              <a:rPr lang="it-IT" smtClean="0"/>
              <a:t>03/03/2020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89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81396"/>
            <a:ext cx="9144000" cy="2576946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Laurea in Scienze Motorie</a:t>
            </a:r>
            <a:b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 anno secondo semestre 2019-2020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Prof. Gianni Mazzoni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46814"/>
            <a:ext cx="9144000" cy="172904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10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7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/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Che informazioni possiamo dedurre dall’osservazione di questa figura che schematizza i contenuti della pubblicazione di Blair :</a:t>
            </a:r>
          </a:p>
          <a:p>
            <a:endParaRPr lang="it-IT" dirty="0"/>
          </a:p>
          <a:p>
            <a:r>
              <a:rPr lang="it-IT" dirty="0" smtClean="0"/>
              <a:t>Chi ha valori di fitness più alti ha una probabilità di morte più bassa indipendentemente dai fattori di rischio presi in esame.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2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150625239"/>
              </p:ext>
            </p:extLst>
          </p:nvPr>
        </p:nvGraphicFramePr>
        <p:xfrm>
          <a:off x="6749935" y="1106488"/>
          <a:ext cx="5137265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6200000">
            <a:off x="4908359" y="3002747"/>
            <a:ext cx="3432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      percento evitabilità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06"/>
            <a:ext cx="6476708" cy="60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grafico 3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6301047" y="1820487"/>
            <a:ext cx="5281353" cy="43724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0487"/>
            <a:ext cx="5691447" cy="43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05952499"/>
              </p:ext>
            </p:extLst>
          </p:nvPr>
        </p:nvGraphicFramePr>
        <p:xfrm>
          <a:off x="2307705" y="14224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14801" y="5516563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Capacità di esercizio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16200000">
            <a:off x="89571" y="2084718"/>
            <a:ext cx="436354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Rischio relativo di morte</a:t>
            </a:r>
          </a:p>
          <a:p>
            <a:pPr eaLnBrk="1" hangingPunct="1"/>
            <a:endParaRPr lang="it-IT" altLang="it-IT" sz="5400" i="0" dirty="0">
              <a:latin typeface="Times New Roman" panose="02020603050405020304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070725" y="16764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solidFill>
                  <a:schemeClr val="bg1"/>
                </a:solidFill>
                <a:latin typeface="Times New Roman" panose="02020603050405020304" pitchFamily="18" charset="0"/>
              </a:rPr>
              <a:t>Soggetti sani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75051" y="6308726"/>
            <a:ext cx="448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0" dirty="0"/>
              <a:t>Myers J. et al. New </a:t>
            </a:r>
            <a:r>
              <a:rPr lang="it-IT" altLang="it-IT" b="1" i="0" dirty="0" err="1"/>
              <a:t>Engl</a:t>
            </a:r>
            <a:r>
              <a:rPr lang="it-IT" altLang="it-IT" b="1" i="0" dirty="0"/>
              <a:t> J </a:t>
            </a:r>
            <a:r>
              <a:rPr lang="it-IT" altLang="it-IT" b="1" i="0" dirty="0" err="1"/>
              <a:t>Med</a:t>
            </a:r>
            <a:r>
              <a:rPr lang="it-IT" altLang="it-IT" b="1" i="0" dirty="0"/>
              <a:t>, 2002</a:t>
            </a:r>
            <a:endParaRPr lang="en-GB" altLang="it-IT" b="1" i="0" dirty="0"/>
          </a:p>
        </p:txBody>
      </p:sp>
    </p:spTree>
    <p:extLst>
      <p:ext uri="{BB962C8B-B14F-4D97-AF65-F5344CB8AC3E}">
        <p14:creationId xmlns:p14="http://schemas.microsoft.com/office/powerpoint/2010/main" val="1180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8078361"/>
              </p:ext>
            </p:extLst>
          </p:nvPr>
        </p:nvGraphicFramePr>
        <p:xfrm>
          <a:off x="2890925" y="984250"/>
          <a:ext cx="8683625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00601" y="5589588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solidFill>
                  <a:srgbClr val="FF0000"/>
                </a:solidFill>
                <a:latin typeface="Times New Roman" panose="02020603050405020304" pitchFamily="18" charset="0"/>
              </a:rPr>
              <a:t>Capacità di esercizio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16200000">
            <a:off x="1016088" y="2814638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solidFill>
                  <a:srgbClr val="FF0000"/>
                </a:solidFill>
              </a:rPr>
              <a:t>Rischio relativo di morte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86600" y="609600"/>
            <a:ext cx="286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Soggetti cardiopatici</a:t>
            </a:r>
            <a:endParaRPr lang="it-IT" altLang="it-IT" sz="5400" i="0" dirty="0">
              <a:latin typeface="Times New Roman" panose="02020603050405020304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24338" y="6308726"/>
            <a:ext cx="412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0"/>
              <a:t>Myers J. et al. New Engl J Med, 2002</a:t>
            </a:r>
            <a:endParaRPr lang="en-GB" altLang="it-IT" b="1" i="0"/>
          </a:p>
        </p:txBody>
      </p:sp>
    </p:spTree>
    <p:extLst>
      <p:ext uri="{BB962C8B-B14F-4D97-AF65-F5344CB8AC3E}">
        <p14:creationId xmlns:p14="http://schemas.microsoft.com/office/powerpoint/2010/main" val="23759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grafico 3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1197033" y="1417640"/>
            <a:ext cx="9617825" cy="54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30740"/>
            <a:ext cx="10515600" cy="1215958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Physical Activity Trajectories and Mortality: Population Based Cohort Study</a:t>
            </a:r>
            <a:r>
              <a:rPr lang="it-IT" altLang="it-IT" dirty="0">
                <a:latin typeface="Arial" panose="020B0604020202020204" pitchFamily="34" charset="0"/>
              </a:rPr>
              <a:t/>
            </a:r>
            <a:br>
              <a:rPr lang="it-IT" altLang="it-IT" dirty="0">
                <a:latin typeface="Arial" panose="020B0604020202020204" pitchFamily="34" charset="0"/>
              </a:rPr>
            </a:br>
            <a:r>
              <a:rPr lang="pt-BR" sz="2200" i="1" dirty="0"/>
              <a:t>BMJ 2019 Jun 26;365(xx)l2323, A Mok, KT Khaw, R Luben, N Wareham, S Brage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91447"/>
            <a:ext cx="10515600" cy="46498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TAKE-HOME MESSAGE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this study, data from 14,599 participants aged 40 to 79 in the European Prospective Investigation into Cancer and Nutrition-Norfolk cohort were evaluated to determine associations of baseline and long-term physical activity trajectories on mortality from cardiovascular disease, cancer, and all causes. A total of 3148 deaths occurred over 171,277 person-years of follow-up. An inverse association was reported between long-term physical activity increase and mortality. Compared with individuals who are consistently inactive, those with increasing physical activity trajectories over time had lower all-cause mortality risk.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results demonstrate that longevity benefits can be experienced by middle-aged and older adults by increasing physical activity over time, regardless of previous levels of physical activity, established risk factors, and presence of cardiovascular disease or cancer.</a:t>
            </a:r>
          </a:p>
          <a:p>
            <a:endParaRPr lang="it-IT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60351"/>
            <a:ext cx="7677150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4787" name="Picture 3" descr="Im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227" y="1528764"/>
            <a:ext cx="7444395" cy="5140325"/>
          </a:xfr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12213" y="457200"/>
            <a:ext cx="8482208" cy="66690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physical fitness and all-cause mortality. A prospective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and unhealthy men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Blair SN et al. JAMA 1995, 273:1093-1098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grafico 4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2616740" y="1496292"/>
            <a:ext cx="7072009" cy="5295206"/>
          </a:xfrm>
          <a:prstGeom prst="rect">
            <a:avLst/>
          </a:prstGeom>
        </p:spPr>
      </p:pic>
      <p:sp>
        <p:nvSpPr>
          <p:cNvPr id="4" name="Segnaposto grafico 2"/>
          <p:cNvSpPr txBox="1">
            <a:spLocks/>
          </p:cNvSpPr>
          <p:nvPr/>
        </p:nvSpPr>
        <p:spPr>
          <a:xfrm>
            <a:off x="609600" y="1566950"/>
            <a:ext cx="10972800" cy="4525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624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52996"/>
            <a:ext cx="10515600" cy="3382042"/>
          </a:xfrm>
        </p:spPr>
        <p:txBody>
          <a:bodyPr/>
          <a:lstStyle/>
          <a:p>
            <a:r>
              <a:rPr lang="it-IT" dirty="0" smtClean="0"/>
              <a:t>Struttura del corso:</a:t>
            </a:r>
            <a:endParaRPr lang="it-IT" dirty="0"/>
          </a:p>
          <a:p>
            <a:r>
              <a:rPr lang="it-IT" dirty="0"/>
              <a:t>Lezioni teoriche (frontali)</a:t>
            </a:r>
          </a:p>
          <a:p>
            <a:r>
              <a:rPr lang="it-IT" dirty="0"/>
              <a:t>Lezioni </a:t>
            </a:r>
            <a:r>
              <a:rPr lang="it-IT" dirty="0" smtClean="0"/>
              <a:t>pratiche </a:t>
            </a:r>
            <a:endParaRPr lang="it-IT" dirty="0" smtClean="0"/>
          </a:p>
          <a:p>
            <a:r>
              <a:rPr lang="it-IT" dirty="0" smtClean="0"/>
              <a:t>Docenti del corso: Gianni Mazzoni </a:t>
            </a:r>
          </a:p>
          <a:p>
            <a:r>
              <a:rPr lang="it-IT" dirty="0" smtClean="0"/>
              <a:t> Bovo, </a:t>
            </a:r>
            <a:r>
              <a:rPr lang="it-IT" dirty="0" err="1" smtClean="0"/>
              <a:t>Tieghi</a:t>
            </a:r>
            <a:r>
              <a:rPr lang="it-IT" dirty="0" smtClean="0"/>
              <a:t>, Scavo, Baldin, </a:t>
            </a:r>
            <a:r>
              <a:rPr lang="it-IT" dirty="0" err="1" smtClean="0"/>
              <a:t>Mourad</a:t>
            </a:r>
            <a:r>
              <a:rPr lang="it-IT" dirty="0" smtClean="0"/>
              <a:t>, Mandini, </a:t>
            </a:r>
            <a:r>
              <a:rPr lang="it-IT" dirty="0" err="1" smtClean="0"/>
              <a:t>S</a:t>
            </a:r>
            <a:r>
              <a:rPr lang="it-IT" dirty="0" err="1" smtClean="0"/>
              <a:t>imonin</a:t>
            </a:r>
            <a:r>
              <a:rPr lang="it-IT" dirty="0" smtClean="0"/>
              <a:t> e Marangoni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05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/>
              <a:t>Una battuta di Per Olaf Astrand, il noto fisiologo dell’esercizio: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mtClean="0">
                <a:effectLst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mtClean="0">
                <a:effectLst/>
              </a:rPr>
              <a:t>“Quelli che pianificano una vita sedentaria si facciano vedere da un medico, per vedere se il cuore la può reggere!”</a:t>
            </a:r>
          </a:p>
        </p:txBody>
      </p:sp>
    </p:spTree>
    <p:extLst>
      <p:ext uri="{BB962C8B-B14F-4D97-AF65-F5344CB8AC3E}">
        <p14:creationId xmlns:p14="http://schemas.microsoft.com/office/powerpoint/2010/main" val="29699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79650" y="1698625"/>
            <a:ext cx="7848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 sz="2400" b="1"/>
          </a:p>
          <a:p>
            <a:pPr algn="ctr" eaLnBrk="1" hangingPunct="1">
              <a:spcBef>
                <a:spcPct val="50000"/>
              </a:spcBef>
            </a:pPr>
            <a:endParaRPr lang="it-IT" altLang="it-IT" sz="2400" b="1"/>
          </a:p>
          <a:p>
            <a:pPr algn="ctr" eaLnBrk="1" hangingPunct="1">
              <a:spcBef>
                <a:spcPct val="50000"/>
              </a:spcBef>
            </a:pPr>
            <a:r>
              <a:rPr lang="it-IT" altLang="it-IT" sz="3200" i="0"/>
              <a:t>“Gli uomini ascoltano più con gli occhi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sz="3200" i="0"/>
              <a:t>che con le orecchie”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b="1"/>
              <a:t>    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400" b="1"/>
          </a:p>
          <a:p>
            <a:pPr eaLnBrk="1" hangingPunct="1">
              <a:spcBef>
                <a:spcPct val="50000"/>
              </a:spcBef>
            </a:pPr>
            <a:r>
              <a:rPr lang="it-IT" altLang="it-IT" sz="2400" b="1"/>
              <a:t>      Seneca (5-65 DC): Lettere a Lucilio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FF0000"/>
                </a:solidFill>
              </a:rPr>
              <a:t>Motivare</a:t>
            </a:r>
          </a:p>
        </p:txBody>
      </p:sp>
    </p:spTree>
    <p:extLst>
      <p:ext uri="{BB962C8B-B14F-4D97-AF65-F5344CB8AC3E}">
        <p14:creationId xmlns:p14="http://schemas.microsoft.com/office/powerpoint/2010/main" val="8794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/>
          <a:lstStyle/>
          <a:p>
            <a:r>
              <a:rPr lang="it-IT" dirty="0" smtClean="0"/>
              <a:t>Modalità di esame:</a:t>
            </a:r>
          </a:p>
          <a:p>
            <a:endParaRPr lang="it-IT" dirty="0"/>
          </a:p>
          <a:p>
            <a:r>
              <a:rPr lang="it-IT" dirty="0" smtClean="0"/>
              <a:t>Esame scritto con domande a risposta multipla in cui solo una 	risposta è esatta.</a:t>
            </a:r>
          </a:p>
          <a:p>
            <a:r>
              <a:rPr lang="it-IT" dirty="0" smtClean="0"/>
              <a:t>30 domande su tutto il programma svolto, sia di teoria che di pratica, </a:t>
            </a:r>
          </a:p>
          <a:p>
            <a:r>
              <a:rPr lang="it-IT" dirty="0" smtClean="0"/>
              <a:t>Correzione a lettura ottica. </a:t>
            </a:r>
          </a:p>
          <a:p>
            <a:endParaRPr lang="it-IT" dirty="0" smtClean="0"/>
          </a:p>
          <a:p>
            <a:r>
              <a:rPr lang="it-IT" dirty="0" smtClean="0"/>
              <a:t>Appelli: Giugno e Luglio nella sessione estiva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399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4864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fisica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dell'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per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attività fisica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si intende ogni movimento corporeo prodotto dai muscoli scheletrici che comporti un dispendio energetico - incluse le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effettuate lavorando, giocando, dedicandosi alle faccende domestiche, viaggiando e impegnandosi in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ricreative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l’espressione “attività motoria” è sostanzialmente sinonimo di attività fisica.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Esercizio fisico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l’attività fisica in forma strutturata, pianificata ed eseguita regolarmente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 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comprende situazioni competitive strutturate e sottoposte a regole ben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precise.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35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 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esercizio fisico adattato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 attività fisica adattata</a:t>
            </a:r>
          </a:p>
          <a:p>
            <a:pPr marL="0" indent="0"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attività motoria adattata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Fitness</a:t>
            </a:r>
            <a:r>
              <a:rPr lang="it-IT" dirty="0"/>
              <a:t>: deriva dall'aggettivo inglese </a:t>
            </a:r>
            <a:r>
              <a:rPr lang="it-IT" dirty="0" err="1"/>
              <a:t>fit</a:t>
            </a:r>
            <a:r>
              <a:rPr lang="it-IT" dirty="0"/>
              <a:t> («adatto») e viene tradotto in lingua italiana con i termini idoneità, capacità, preparazione fisica e stato di forma fisica. </a:t>
            </a:r>
            <a:endParaRPr lang="it-IT" dirty="0" smtClean="0"/>
          </a:p>
          <a:p>
            <a:r>
              <a:rPr lang="it-IT" dirty="0" smtClean="0"/>
              <a:t>Dagli </a:t>
            </a:r>
            <a:r>
              <a:rPr lang="it-IT" dirty="0"/>
              <a:t>anni '90 questo termine è stato adoperato sempre più frequentemente per definire lo stato di benessere fisico o la forma fisica dell'individuo.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67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900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5428210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Attività motoria: fattore indipendente di promozione della salute per </a:t>
            </a:r>
            <a:r>
              <a:rPr lang="it-IT" dirty="0" smtClean="0">
                <a:solidFill>
                  <a:srgbClr val="FF0000"/>
                </a:solidFill>
              </a:rPr>
              <a:t>l’uomo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  <a:p>
            <a:r>
              <a:rPr lang="it-IT" dirty="0" smtClean="0"/>
              <a:t>Come si è arrivati a questa affermazione</a:t>
            </a:r>
          </a:p>
          <a:p>
            <a:endParaRPr lang="it-IT" dirty="0" smtClean="0"/>
          </a:p>
          <a:p>
            <a:r>
              <a:rPr lang="it-IT" dirty="0" smtClean="0"/>
              <a:t>Fine anni 80 ed inizio anni 90 pubblicazioni scientifici di Steven Blair, epidemiologo che ha  lavorato alla Cooper Clinic in Texas(USA).</a:t>
            </a:r>
          </a:p>
          <a:p>
            <a:r>
              <a:rPr lang="it-IT" dirty="0" smtClean="0"/>
              <a:t>Il primo articolo scientifico che vi </a:t>
            </a:r>
            <a:r>
              <a:rPr lang="it-IT" dirty="0"/>
              <a:t>presento , pubblicato sulla rivista </a:t>
            </a:r>
            <a:r>
              <a:rPr lang="it-IT" dirty="0" err="1"/>
              <a:t>Jama</a:t>
            </a:r>
            <a:r>
              <a:rPr lang="it-IT" dirty="0" smtClean="0"/>
              <a:t>, ha osservato un campione di circa 10000 soggetti di sesso maschile e 3000 donne.</a:t>
            </a:r>
          </a:p>
          <a:p>
            <a:r>
              <a:rPr lang="it-IT" dirty="0" smtClean="0"/>
              <a:t>3 parametri considerati: Fitness cardiocircolatorio, fattori di rischio per malattie cardiovascolari e rischio relativo di mortalità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2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(journal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medical association)1989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Nov 3;262(17):2395-401.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fitness and all-cause mortality.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prospective study of healthy men and women.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Blair SN et al.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studied physical fitness and risk of all-cause and cause-specific mortality in 10,224 men and 3120 women who were given a preventive medical examination. Physical fitness was measured by a maximal treadmill exercise test. Average follow-up was slightly more than 8 years, for a total of 110,482 person-years of observation. There were 240 deaths in men and 43 deaths in women. Age-adjusted all-cause mortality rates declined across physical fitness quintiles from 64.0 per 10,000 person-years in the least-fit men to 18.6 per 10,000 person-years in the most-fit men (slope, -4.5). Corresponding values for women were 39.5 per 10,000 person-years to 8.5 per 10,000 person-years (slope, -5.5). These trends remained after statistical adjustment for age, smoking habit, cholesterol level, systolic blood pressure, fasting blood glucose level, parental history of coronary heart disease, and follow-up interval. Lower mortality rates in higher fitness categories also were seen for cardiovascular disease and cancer of combined sites. Attributable risk estimates for all-cause mortality indicated that low physical fitness was an important risk factor in both men and women. Higher levels of physical fitness appear to delay all-cause mortality primarily due to lowered rates of cardiovascular disease and cancer.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56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770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di Office</vt:lpstr>
      <vt:lpstr>Laurea in Scienze Motorie  TTD Attività motoria in età evolutiva, adulta e anziana   II anno secondo semestre 2019-2020  Prof. Gianni Mazzoni</vt:lpstr>
      <vt:lpstr>TTD Attività motoria in età evolutiva, adulta e anziana  </vt:lpstr>
      <vt:lpstr>TTD Attività motoria in età evolutiva, adulta e anziana  </vt:lpstr>
      <vt:lpstr>TTD Attività motoria in età evolutiva, adulta e anziana  </vt:lpstr>
      <vt:lpstr>TTD Attività motoria in età evolutiva, adulta e anziana  </vt:lpstr>
      <vt:lpstr>TTD Attività motoria in età evolutiva, adulta e anziana  </vt:lpstr>
      <vt:lpstr>TTD Attività motoria in età evolutiva, adulta e anziana  </vt:lpstr>
      <vt:lpstr>JAMA (journal american medical association)1989 Nov 3;262(17):2395-401. Physical fitness and all-cause mortality. A prospective study of healthy men and women. Blair SN et al.  </vt:lpstr>
      <vt:lpstr>TTD Attività motoria in età evolutiva, adulta e anziana </vt:lpstr>
      <vt:lpstr>TTD Attività motoria in età evolutiva, adulta e anziana  </vt:lpstr>
      <vt:lpstr>TTD Attività motoria in età evolutiva, adulta e anziana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Physical Activity Trajectories and Mortality: Population Based Cohort Study BMJ 2019 Jun 26;365(xx)l2323, A Mok, KT Khaw, R Luben, N Wareham, S Brage </vt:lpstr>
      <vt:lpstr> </vt:lpstr>
      <vt:lpstr>Presentazione standard di PowerPoint</vt:lpstr>
      <vt:lpstr>Presentazione standard di PowerPoint</vt:lpstr>
      <vt:lpstr>Motivare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Laurea in Scienze Motorie: TTD Attività motoria in età evolutiva, adulta e anziana IIanno secondo semestre 2019-2020</dc:title>
  <dc:creator>utente</dc:creator>
  <cp:lastModifiedBy>utente</cp:lastModifiedBy>
  <cp:revision>86</cp:revision>
  <dcterms:created xsi:type="dcterms:W3CDTF">2020-02-16T14:13:23Z</dcterms:created>
  <dcterms:modified xsi:type="dcterms:W3CDTF">2020-03-03T11:00:43Z</dcterms:modified>
</cp:coreProperties>
</file>