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94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</p:sldIdLst>
  <p:sldSz cx="9144000" cy="6858000" type="screen4x3"/>
  <p:notesSz cx="9144000" cy="6858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21691" y="-65604"/>
            <a:ext cx="8700617" cy="987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1691" y="25654"/>
            <a:ext cx="1293495" cy="452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4609" y="3097529"/>
            <a:ext cx="863478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9" Type="http://schemas.openxmlformats.org/officeDocument/2006/relationships/image" Target="../media/image44.png"/><Relationship Id="rId21" Type="http://schemas.openxmlformats.org/officeDocument/2006/relationships/image" Target="../media/image26.png"/><Relationship Id="rId34" Type="http://schemas.openxmlformats.org/officeDocument/2006/relationships/image" Target="../media/image39.png"/><Relationship Id="rId42" Type="http://schemas.openxmlformats.org/officeDocument/2006/relationships/image" Target="../media/image47.png"/><Relationship Id="rId47" Type="http://schemas.openxmlformats.org/officeDocument/2006/relationships/image" Target="../media/image52.png"/><Relationship Id="rId50" Type="http://schemas.openxmlformats.org/officeDocument/2006/relationships/image" Target="../media/image55.png"/><Relationship Id="rId55" Type="http://schemas.openxmlformats.org/officeDocument/2006/relationships/image" Target="../media/image60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33" Type="http://schemas.openxmlformats.org/officeDocument/2006/relationships/image" Target="../media/image38.png"/><Relationship Id="rId38" Type="http://schemas.openxmlformats.org/officeDocument/2006/relationships/image" Target="../media/image43.png"/><Relationship Id="rId46" Type="http://schemas.openxmlformats.org/officeDocument/2006/relationships/image" Target="../media/image51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34.png"/><Relationship Id="rId41" Type="http://schemas.openxmlformats.org/officeDocument/2006/relationships/image" Target="../media/image46.png"/><Relationship Id="rId5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32" Type="http://schemas.openxmlformats.org/officeDocument/2006/relationships/image" Target="../media/image37.png"/><Relationship Id="rId37" Type="http://schemas.openxmlformats.org/officeDocument/2006/relationships/image" Target="../media/image42.png"/><Relationship Id="rId40" Type="http://schemas.openxmlformats.org/officeDocument/2006/relationships/image" Target="../media/image45.png"/><Relationship Id="rId45" Type="http://schemas.openxmlformats.org/officeDocument/2006/relationships/image" Target="../media/image50.png"/><Relationship Id="rId53" Type="http://schemas.openxmlformats.org/officeDocument/2006/relationships/image" Target="../media/image58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36" Type="http://schemas.openxmlformats.org/officeDocument/2006/relationships/image" Target="../media/image41.png"/><Relationship Id="rId49" Type="http://schemas.openxmlformats.org/officeDocument/2006/relationships/image" Target="../media/image54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31" Type="http://schemas.openxmlformats.org/officeDocument/2006/relationships/image" Target="../media/image36.png"/><Relationship Id="rId44" Type="http://schemas.openxmlformats.org/officeDocument/2006/relationships/image" Target="../media/image49.png"/><Relationship Id="rId52" Type="http://schemas.openxmlformats.org/officeDocument/2006/relationships/image" Target="../media/image57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5.png"/><Relationship Id="rId35" Type="http://schemas.openxmlformats.org/officeDocument/2006/relationships/image" Target="../media/image40.png"/><Relationship Id="rId43" Type="http://schemas.openxmlformats.org/officeDocument/2006/relationships/image" Target="../media/image48.png"/><Relationship Id="rId48" Type="http://schemas.openxmlformats.org/officeDocument/2006/relationships/image" Target="../media/image53.png"/><Relationship Id="rId8" Type="http://schemas.openxmlformats.org/officeDocument/2006/relationships/image" Target="../media/image13.png"/><Relationship Id="rId51" Type="http://schemas.openxmlformats.org/officeDocument/2006/relationships/image" Target="../media/image56.png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21691" y="914400"/>
            <a:ext cx="8700617" cy="685800"/>
          </a:xfrm>
        </p:spPr>
        <p:txBody>
          <a:bodyPr/>
          <a:lstStyle/>
          <a:p>
            <a:r>
              <a:rPr lang="it-IT" dirty="0" smtClean="0"/>
              <a:t>Lezione scienze motorie del 5-5-2020</a:t>
            </a:r>
            <a:br>
              <a:rPr lang="it-IT" dirty="0" smtClean="0"/>
            </a:b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4"/>
          </p:nvPr>
        </p:nvSpPr>
        <p:spPr>
          <a:xfrm>
            <a:off x="1371600" y="2362200"/>
            <a:ext cx="6400800" cy="3048000"/>
          </a:xfrm>
        </p:spPr>
        <p:txBody>
          <a:bodyPr/>
          <a:lstStyle/>
          <a:p>
            <a:r>
              <a:rPr lang="it-IT" dirty="0" smtClean="0"/>
              <a:t>Considerazioni sull’obesità</a:t>
            </a:r>
          </a:p>
          <a:p>
            <a:endParaRPr lang="it-IT" dirty="0"/>
          </a:p>
          <a:p>
            <a:r>
              <a:rPr lang="it-IT" dirty="0" smtClean="0"/>
              <a:t>Comprende tutte le fasce di età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65245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4054" y="785057"/>
            <a:ext cx="5037400" cy="54996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9816" y="25095"/>
            <a:ext cx="371729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Consequences </a:t>
            </a:r>
            <a:r>
              <a:rPr dirty="0"/>
              <a:t>of</a:t>
            </a:r>
            <a:r>
              <a:rPr spc="-30" dirty="0"/>
              <a:t> </a:t>
            </a:r>
            <a:r>
              <a:rPr spc="-5" dirty="0"/>
              <a:t>obesity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4388" y="6581343"/>
            <a:ext cx="227965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i="1" dirty="0">
                <a:latin typeface="Arial"/>
                <a:cs typeface="Arial"/>
              </a:rPr>
              <a:t>(Salvadego et al., JAP</a:t>
            </a:r>
            <a:r>
              <a:rPr sz="1400" i="1" spc="-19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2010)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77153" y="914781"/>
            <a:ext cx="3266440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Arial"/>
                <a:cs typeface="Arial"/>
              </a:rPr>
              <a:t>CLE: Costant Load</a:t>
            </a:r>
            <a:r>
              <a:rPr sz="2000" spc="-1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Exercise  OB: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Obese</a:t>
            </a:r>
            <a:endParaRPr sz="20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CTRL: Controlo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group</a:t>
            </a:r>
            <a:endParaRPr sz="20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X% of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V’O</a:t>
            </a:r>
            <a:r>
              <a:rPr sz="1950" baseline="-21367" dirty="0">
                <a:latin typeface="Arial"/>
                <a:cs typeface="Arial"/>
              </a:rPr>
              <a:t>2</a:t>
            </a:r>
            <a:r>
              <a:rPr sz="2000" dirty="0">
                <a:latin typeface="Arial"/>
                <a:cs typeface="Arial"/>
              </a:rPr>
              <a:t>max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02553" y="3048457"/>
            <a:ext cx="2948305" cy="21609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Arial"/>
                <a:cs typeface="Arial"/>
              </a:rPr>
              <a:t>Higher slow component</a:t>
            </a:r>
            <a:r>
              <a:rPr sz="2000" spc="-1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  OB adolescents should  negatively </a:t>
            </a:r>
            <a:r>
              <a:rPr sz="2000" spc="-10" dirty="0">
                <a:latin typeface="Arial"/>
                <a:cs typeface="Arial"/>
              </a:rPr>
              <a:t>affect </a:t>
            </a:r>
            <a:r>
              <a:rPr sz="2000" dirty="0">
                <a:latin typeface="Arial"/>
                <a:cs typeface="Arial"/>
              </a:rPr>
              <a:t>exercise  tolerance and suggest an  impairment of skeletal  muscle </a:t>
            </a:r>
            <a:r>
              <a:rPr sz="2000" spc="-5" dirty="0">
                <a:latin typeface="Arial"/>
                <a:cs typeface="Arial"/>
              </a:rPr>
              <a:t>oxidative  </a:t>
            </a:r>
            <a:r>
              <a:rPr sz="2000" dirty="0">
                <a:latin typeface="Arial"/>
                <a:cs typeface="Arial"/>
              </a:rPr>
              <a:t>metabolism.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9816" y="25095"/>
            <a:ext cx="371729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Consequences </a:t>
            </a:r>
            <a:r>
              <a:rPr dirty="0"/>
              <a:t>of</a:t>
            </a:r>
            <a:r>
              <a:rPr spc="-30" dirty="0"/>
              <a:t> </a:t>
            </a:r>
            <a:r>
              <a:rPr spc="-5" dirty="0"/>
              <a:t>obesity</a:t>
            </a:r>
          </a:p>
        </p:txBody>
      </p:sp>
      <p:sp>
        <p:nvSpPr>
          <p:cNvPr id="3" name="object 3"/>
          <p:cNvSpPr/>
          <p:nvPr/>
        </p:nvSpPr>
        <p:spPr>
          <a:xfrm>
            <a:off x="6408356" y="1621504"/>
            <a:ext cx="2373756" cy="40028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7451" y="2782904"/>
            <a:ext cx="6274453" cy="37443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207719" y="3823461"/>
            <a:ext cx="3556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FFFFFF"/>
                </a:solidFill>
                <a:latin typeface="Arial"/>
                <a:cs typeface="Arial"/>
              </a:rPr>
              <a:t>160</a:t>
            </a:r>
            <a:r>
              <a:rPr sz="9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47670" y="3823461"/>
            <a:ext cx="3556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130</a:t>
            </a:r>
            <a:r>
              <a:rPr sz="900" b="1" spc="-7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W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64228" y="3823461"/>
            <a:ext cx="3556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FFFFFF"/>
                </a:solidFill>
                <a:latin typeface="Arial"/>
                <a:cs typeface="Arial"/>
              </a:rPr>
              <a:t>160</a:t>
            </a:r>
            <a:r>
              <a:rPr sz="9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31307" y="3823461"/>
            <a:ext cx="3556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130</a:t>
            </a:r>
            <a:r>
              <a:rPr sz="900" b="1" spc="-7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W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29969" y="5754420"/>
            <a:ext cx="2921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FFFFFF"/>
                </a:solidFill>
                <a:latin typeface="Arial"/>
                <a:cs typeface="Arial"/>
              </a:rPr>
              <a:t>49</a:t>
            </a:r>
            <a:r>
              <a:rPr sz="9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endParaRPr sz="9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457069" y="5754420"/>
            <a:ext cx="2921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48</a:t>
            </a:r>
            <a:r>
              <a:rPr sz="900" b="1" spc="-7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W</a:t>
            </a:r>
            <a:endParaRPr sz="9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67276" y="5732170"/>
            <a:ext cx="2921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FFFFFF"/>
                </a:solidFill>
                <a:latin typeface="Arial"/>
                <a:cs typeface="Arial"/>
              </a:rPr>
              <a:t>49</a:t>
            </a:r>
            <a:r>
              <a:rPr sz="9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endParaRPr sz="9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43753" y="5732170"/>
            <a:ext cx="2921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48</a:t>
            </a:r>
            <a:r>
              <a:rPr sz="900" b="1" spc="-7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W</a:t>
            </a:r>
            <a:endParaRPr sz="9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33209" y="557843"/>
            <a:ext cx="3293775" cy="21699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64388" y="6581343"/>
            <a:ext cx="209232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i="1" spc="-15" dirty="0">
                <a:latin typeface="Arial"/>
                <a:cs typeface="Arial"/>
              </a:rPr>
              <a:t>(Lazzer </a:t>
            </a:r>
            <a:r>
              <a:rPr sz="1400" i="1" dirty="0">
                <a:latin typeface="Arial"/>
                <a:cs typeface="Arial"/>
              </a:rPr>
              <a:t>et al., EJAP</a:t>
            </a:r>
            <a:r>
              <a:rPr sz="1400" i="1" spc="-6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2013)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9816" y="25095"/>
            <a:ext cx="165163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40" dirty="0"/>
              <a:t>T</a:t>
            </a:r>
            <a:r>
              <a:rPr dirty="0"/>
              <a:t>reatme</a:t>
            </a:r>
            <a:r>
              <a:rPr spc="-10" dirty="0"/>
              <a:t>n</a:t>
            </a:r>
            <a:r>
              <a:rPr dirty="0"/>
              <a:t>ts</a:t>
            </a:r>
          </a:p>
        </p:txBody>
      </p:sp>
      <p:sp>
        <p:nvSpPr>
          <p:cNvPr id="3" name="object 3"/>
          <p:cNvSpPr/>
          <p:nvPr/>
        </p:nvSpPr>
        <p:spPr>
          <a:xfrm>
            <a:off x="1298425" y="871727"/>
            <a:ext cx="6585989" cy="50787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595496" y="1661616"/>
            <a:ext cx="2277745" cy="1929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00"/>
                </a:solidFill>
                <a:latin typeface="Arial"/>
                <a:cs typeface="Arial"/>
              </a:rPr>
              <a:t>Surgery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500">
              <a:latin typeface="Arial"/>
              <a:cs typeface="Arial"/>
            </a:endParaRPr>
          </a:p>
          <a:p>
            <a:pPr marL="12700" marR="5080" algn="ctr">
              <a:lnSpc>
                <a:spcPts val="2500"/>
              </a:lnSpc>
            </a:pPr>
            <a:r>
              <a:rPr sz="2400" b="1" dirty="0">
                <a:solidFill>
                  <a:srgbClr val="FFFF00"/>
                </a:solidFill>
                <a:latin typeface="Arial"/>
                <a:cs typeface="Arial"/>
              </a:rPr>
              <a:t>Ph</a:t>
            </a:r>
            <a:r>
              <a:rPr sz="2400" b="1" spc="-10" dirty="0">
                <a:solidFill>
                  <a:srgbClr val="FFFF00"/>
                </a:solidFill>
                <a:latin typeface="Arial"/>
                <a:cs typeface="Arial"/>
              </a:rPr>
              <a:t>a</a:t>
            </a:r>
            <a:r>
              <a:rPr sz="2400" b="1" spc="-5" dirty="0">
                <a:solidFill>
                  <a:srgbClr val="FFFF00"/>
                </a:solidFill>
                <a:latin typeface="Arial"/>
                <a:cs typeface="Arial"/>
              </a:rPr>
              <a:t>rmaceutical  therapy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20085" y="4562602"/>
            <a:ext cx="4037329" cy="906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82905">
              <a:lnSpc>
                <a:spcPct val="120400"/>
              </a:lnSpc>
              <a:spcBef>
                <a:spcPts val="100"/>
              </a:spcBef>
              <a:tabLst>
                <a:tab pos="1608455" algn="l"/>
              </a:tabLst>
            </a:pPr>
            <a:r>
              <a:rPr sz="2400" b="1" spc="-5" dirty="0">
                <a:solidFill>
                  <a:srgbClr val="FFFF00"/>
                </a:solidFill>
                <a:latin typeface="Arial"/>
                <a:cs typeface="Arial"/>
              </a:rPr>
              <a:t>Lifestyle </a:t>
            </a:r>
            <a:r>
              <a:rPr sz="2400" b="1" dirty="0">
                <a:solidFill>
                  <a:srgbClr val="FFFF00"/>
                </a:solidFill>
                <a:latin typeface="Arial"/>
                <a:cs typeface="Arial"/>
              </a:rPr>
              <a:t>modification:  </a:t>
            </a:r>
            <a:r>
              <a:rPr sz="2400" b="1" spc="-5" dirty="0">
                <a:solidFill>
                  <a:srgbClr val="FFFF00"/>
                </a:solidFill>
                <a:latin typeface="Arial"/>
                <a:cs typeface="Arial"/>
              </a:rPr>
              <a:t>Diet	Physical</a:t>
            </a:r>
            <a:r>
              <a:rPr sz="2400" b="1" spc="-1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Arial"/>
                <a:cs typeface="Arial"/>
              </a:rPr>
              <a:t>Activity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115180" y="1148080"/>
            <a:ext cx="1239520" cy="1239520"/>
          </a:xfrm>
          <a:custGeom>
            <a:avLst/>
            <a:gdLst/>
            <a:ahLst/>
            <a:cxnLst/>
            <a:rect l="l" t="t" r="r" b="b"/>
            <a:pathLst>
              <a:path w="1239520" h="1239520">
                <a:moveTo>
                  <a:pt x="220980" y="0"/>
                </a:moveTo>
                <a:lnTo>
                  <a:pt x="0" y="220980"/>
                </a:lnTo>
                <a:lnTo>
                  <a:pt x="398526" y="619633"/>
                </a:lnTo>
                <a:lnTo>
                  <a:pt x="0" y="1018159"/>
                </a:lnTo>
                <a:lnTo>
                  <a:pt x="220980" y="1239139"/>
                </a:lnTo>
                <a:lnTo>
                  <a:pt x="619506" y="840613"/>
                </a:lnTo>
                <a:lnTo>
                  <a:pt x="1061593" y="840613"/>
                </a:lnTo>
                <a:lnTo>
                  <a:pt x="840613" y="619633"/>
                </a:lnTo>
                <a:lnTo>
                  <a:pt x="1061649" y="398525"/>
                </a:lnTo>
                <a:lnTo>
                  <a:pt x="619506" y="398525"/>
                </a:lnTo>
                <a:lnTo>
                  <a:pt x="220980" y="0"/>
                </a:lnTo>
                <a:close/>
              </a:path>
              <a:path w="1239520" h="1239520">
                <a:moveTo>
                  <a:pt x="1061593" y="840613"/>
                </a:moveTo>
                <a:lnTo>
                  <a:pt x="619506" y="840613"/>
                </a:lnTo>
                <a:lnTo>
                  <a:pt x="1018159" y="1239139"/>
                </a:lnTo>
                <a:lnTo>
                  <a:pt x="1239139" y="1018159"/>
                </a:lnTo>
                <a:lnTo>
                  <a:pt x="1061593" y="840613"/>
                </a:lnTo>
                <a:close/>
              </a:path>
              <a:path w="1239520" h="1239520">
                <a:moveTo>
                  <a:pt x="1018159" y="0"/>
                </a:moveTo>
                <a:lnTo>
                  <a:pt x="619506" y="398525"/>
                </a:lnTo>
                <a:lnTo>
                  <a:pt x="1061649" y="398525"/>
                </a:lnTo>
                <a:lnTo>
                  <a:pt x="1239139" y="220980"/>
                </a:lnTo>
                <a:lnTo>
                  <a:pt x="101815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15180" y="1148080"/>
            <a:ext cx="1239520" cy="1239520"/>
          </a:xfrm>
          <a:custGeom>
            <a:avLst/>
            <a:gdLst/>
            <a:ahLst/>
            <a:cxnLst/>
            <a:rect l="l" t="t" r="r" b="b"/>
            <a:pathLst>
              <a:path w="1239520" h="1239520">
                <a:moveTo>
                  <a:pt x="0" y="1018159"/>
                </a:moveTo>
                <a:lnTo>
                  <a:pt x="398526" y="619633"/>
                </a:lnTo>
                <a:lnTo>
                  <a:pt x="0" y="220980"/>
                </a:lnTo>
                <a:lnTo>
                  <a:pt x="220980" y="0"/>
                </a:lnTo>
                <a:lnTo>
                  <a:pt x="619506" y="398525"/>
                </a:lnTo>
                <a:lnTo>
                  <a:pt x="1018159" y="0"/>
                </a:lnTo>
                <a:lnTo>
                  <a:pt x="1239139" y="220980"/>
                </a:lnTo>
                <a:lnTo>
                  <a:pt x="840613" y="619633"/>
                </a:lnTo>
                <a:lnTo>
                  <a:pt x="1239139" y="1018159"/>
                </a:lnTo>
                <a:lnTo>
                  <a:pt x="1018159" y="1239139"/>
                </a:lnTo>
                <a:lnTo>
                  <a:pt x="619506" y="840613"/>
                </a:lnTo>
                <a:lnTo>
                  <a:pt x="220980" y="1239139"/>
                </a:lnTo>
                <a:lnTo>
                  <a:pt x="0" y="1018159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15180" y="2653029"/>
            <a:ext cx="1239520" cy="1239520"/>
          </a:xfrm>
          <a:custGeom>
            <a:avLst/>
            <a:gdLst/>
            <a:ahLst/>
            <a:cxnLst/>
            <a:rect l="l" t="t" r="r" b="b"/>
            <a:pathLst>
              <a:path w="1239520" h="1239520">
                <a:moveTo>
                  <a:pt x="220980" y="0"/>
                </a:moveTo>
                <a:lnTo>
                  <a:pt x="0" y="220980"/>
                </a:lnTo>
                <a:lnTo>
                  <a:pt x="398526" y="619633"/>
                </a:lnTo>
                <a:lnTo>
                  <a:pt x="0" y="1018159"/>
                </a:lnTo>
                <a:lnTo>
                  <a:pt x="220980" y="1239139"/>
                </a:lnTo>
                <a:lnTo>
                  <a:pt x="619506" y="840613"/>
                </a:lnTo>
                <a:lnTo>
                  <a:pt x="1061593" y="840613"/>
                </a:lnTo>
                <a:lnTo>
                  <a:pt x="840613" y="619633"/>
                </a:lnTo>
                <a:lnTo>
                  <a:pt x="1061649" y="398525"/>
                </a:lnTo>
                <a:lnTo>
                  <a:pt x="619506" y="398525"/>
                </a:lnTo>
                <a:lnTo>
                  <a:pt x="220980" y="0"/>
                </a:lnTo>
                <a:close/>
              </a:path>
              <a:path w="1239520" h="1239520">
                <a:moveTo>
                  <a:pt x="1061593" y="840613"/>
                </a:moveTo>
                <a:lnTo>
                  <a:pt x="619506" y="840613"/>
                </a:lnTo>
                <a:lnTo>
                  <a:pt x="1018159" y="1239139"/>
                </a:lnTo>
                <a:lnTo>
                  <a:pt x="1239139" y="1018159"/>
                </a:lnTo>
                <a:lnTo>
                  <a:pt x="1061593" y="840613"/>
                </a:lnTo>
                <a:close/>
              </a:path>
              <a:path w="1239520" h="1239520">
                <a:moveTo>
                  <a:pt x="1018159" y="0"/>
                </a:moveTo>
                <a:lnTo>
                  <a:pt x="619506" y="398525"/>
                </a:lnTo>
                <a:lnTo>
                  <a:pt x="1061649" y="398525"/>
                </a:lnTo>
                <a:lnTo>
                  <a:pt x="1239139" y="220980"/>
                </a:lnTo>
                <a:lnTo>
                  <a:pt x="101815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115180" y="2653029"/>
            <a:ext cx="1239520" cy="1239520"/>
          </a:xfrm>
          <a:custGeom>
            <a:avLst/>
            <a:gdLst/>
            <a:ahLst/>
            <a:cxnLst/>
            <a:rect l="l" t="t" r="r" b="b"/>
            <a:pathLst>
              <a:path w="1239520" h="1239520">
                <a:moveTo>
                  <a:pt x="0" y="1018159"/>
                </a:moveTo>
                <a:lnTo>
                  <a:pt x="398526" y="619633"/>
                </a:lnTo>
                <a:lnTo>
                  <a:pt x="0" y="220980"/>
                </a:lnTo>
                <a:lnTo>
                  <a:pt x="220980" y="0"/>
                </a:lnTo>
                <a:lnTo>
                  <a:pt x="619506" y="398525"/>
                </a:lnTo>
                <a:lnTo>
                  <a:pt x="1018159" y="0"/>
                </a:lnTo>
                <a:lnTo>
                  <a:pt x="1239139" y="220980"/>
                </a:lnTo>
                <a:lnTo>
                  <a:pt x="840613" y="619633"/>
                </a:lnTo>
                <a:lnTo>
                  <a:pt x="1239139" y="1018159"/>
                </a:lnTo>
                <a:lnTo>
                  <a:pt x="1018159" y="1239139"/>
                </a:lnTo>
                <a:lnTo>
                  <a:pt x="619506" y="840613"/>
                </a:lnTo>
                <a:lnTo>
                  <a:pt x="220980" y="1239139"/>
                </a:lnTo>
                <a:lnTo>
                  <a:pt x="0" y="1018159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7164" y="563717"/>
            <a:ext cx="7922895" cy="1085215"/>
          </a:xfrm>
          <a:prstGeom prst="rect">
            <a:avLst/>
          </a:prstGeom>
        </p:spPr>
        <p:txBody>
          <a:bodyPr vert="horz" wrap="square" lIns="0" tIns="189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95"/>
              </a:spcBef>
            </a:pPr>
            <a:r>
              <a:rPr sz="2000" b="1" spc="-5" dirty="0">
                <a:solidFill>
                  <a:srgbClr val="006FC0"/>
                </a:solidFill>
                <a:latin typeface="Arial"/>
                <a:cs typeface="Arial"/>
              </a:rPr>
              <a:t>Physical</a:t>
            </a:r>
            <a:r>
              <a:rPr sz="2000" b="1" spc="1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Arial"/>
                <a:cs typeface="Arial"/>
              </a:rPr>
              <a:t>activity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64"/>
              </a:spcBef>
            </a:pPr>
            <a:r>
              <a:rPr sz="2400" spc="-5" dirty="0">
                <a:latin typeface="Arial"/>
                <a:cs typeface="Arial"/>
              </a:rPr>
              <a:t>…which represents 15 </a:t>
            </a:r>
            <a:r>
              <a:rPr sz="2400" dirty="0">
                <a:latin typeface="Arial"/>
                <a:cs typeface="Arial"/>
              </a:rPr>
              <a:t>to </a:t>
            </a:r>
            <a:r>
              <a:rPr sz="2400" spc="-5" dirty="0">
                <a:latin typeface="Arial"/>
                <a:cs typeface="Arial"/>
              </a:rPr>
              <a:t>35 % of daily energy</a:t>
            </a:r>
            <a:r>
              <a:rPr sz="2400" spc="114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expenditure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9816" y="25095"/>
            <a:ext cx="165163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40" dirty="0"/>
              <a:t>T</a:t>
            </a:r>
            <a:r>
              <a:rPr dirty="0"/>
              <a:t>reatme</a:t>
            </a:r>
            <a:r>
              <a:rPr spc="-10" dirty="0"/>
              <a:t>n</a:t>
            </a:r>
            <a:r>
              <a:rPr dirty="0"/>
              <a:t>ts</a:t>
            </a:r>
          </a:p>
        </p:txBody>
      </p:sp>
      <p:sp>
        <p:nvSpPr>
          <p:cNvPr id="4" name="object 4"/>
          <p:cNvSpPr/>
          <p:nvPr/>
        </p:nvSpPr>
        <p:spPr>
          <a:xfrm>
            <a:off x="297178" y="1941574"/>
            <a:ext cx="3176780" cy="21115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807957" y="4061450"/>
            <a:ext cx="2762262" cy="18295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73296" y="2057400"/>
            <a:ext cx="3179826" cy="21770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37260" y="3832859"/>
            <a:ext cx="4301490" cy="210845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21892" y="858299"/>
            <a:ext cx="5019026" cy="48883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5047" y="5568696"/>
            <a:ext cx="508000" cy="262255"/>
          </a:xfrm>
          <a:custGeom>
            <a:avLst/>
            <a:gdLst/>
            <a:ahLst/>
            <a:cxnLst/>
            <a:rect l="l" t="t" r="r" b="b"/>
            <a:pathLst>
              <a:path w="508000" h="262254">
                <a:moveTo>
                  <a:pt x="0" y="262127"/>
                </a:moveTo>
                <a:lnTo>
                  <a:pt x="507491" y="262127"/>
                </a:lnTo>
                <a:lnTo>
                  <a:pt x="507491" y="0"/>
                </a:lnTo>
                <a:lnTo>
                  <a:pt x="0" y="0"/>
                </a:lnTo>
                <a:lnTo>
                  <a:pt x="0" y="2621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654677" y="5599277"/>
            <a:ext cx="34480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Times New Roman"/>
                <a:cs typeface="Times New Roman"/>
              </a:rPr>
              <a:t>MET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8013" y="5749848"/>
            <a:ext cx="8672830" cy="10712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Energy cost (Metabolic Equivalent, MET) of </a:t>
            </a:r>
            <a:r>
              <a:rPr sz="2000" spc="-5" dirty="0">
                <a:latin typeface="Arial"/>
                <a:cs typeface="Arial"/>
              </a:rPr>
              <a:t>activities </a:t>
            </a:r>
            <a:r>
              <a:rPr sz="2000" dirty="0">
                <a:latin typeface="Arial"/>
                <a:cs typeface="Arial"/>
              </a:rPr>
              <a:t>in obese adolescents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  free-living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conditions.</a:t>
            </a:r>
            <a:endParaRPr sz="2000">
              <a:latin typeface="Arial"/>
              <a:cs typeface="Arial"/>
            </a:endParaRPr>
          </a:p>
          <a:p>
            <a:pPr marL="118745">
              <a:lnSpc>
                <a:spcPct val="100000"/>
              </a:lnSpc>
              <a:spcBef>
                <a:spcPts val="1750"/>
              </a:spcBef>
            </a:pPr>
            <a:r>
              <a:rPr sz="1400" i="1" spc="-15" dirty="0">
                <a:latin typeface="Arial"/>
                <a:cs typeface="Arial"/>
              </a:rPr>
              <a:t>(Lazzer </a:t>
            </a:r>
            <a:r>
              <a:rPr sz="1400" i="1" dirty="0">
                <a:latin typeface="Arial"/>
                <a:cs typeface="Arial"/>
              </a:rPr>
              <a:t>et al., JEI</a:t>
            </a:r>
            <a:r>
              <a:rPr sz="1400" i="1" spc="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2009)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06131" y="5135117"/>
            <a:ext cx="838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(</a:t>
            </a:r>
            <a:r>
              <a:rPr sz="1200" i="1" spc="-5" dirty="0">
                <a:latin typeface="Arial"/>
                <a:cs typeface="Arial"/>
              </a:rPr>
              <a:t>mean </a:t>
            </a:r>
            <a:r>
              <a:rPr sz="1200" i="1" spc="40" dirty="0">
                <a:latin typeface="Arial"/>
                <a:cs typeface="Arial"/>
              </a:rPr>
              <a:t>±</a:t>
            </a:r>
            <a:r>
              <a:rPr sz="1200" i="1" spc="-95" dirty="0">
                <a:latin typeface="Arial"/>
                <a:cs typeface="Arial"/>
              </a:rPr>
              <a:t> </a:t>
            </a:r>
            <a:r>
              <a:rPr sz="1200" i="1" spc="-5" dirty="0">
                <a:latin typeface="Arial"/>
                <a:cs typeface="Arial"/>
              </a:rPr>
              <a:t>sd</a:t>
            </a:r>
            <a:r>
              <a:rPr sz="1200" spc="-5" dirty="0">
                <a:latin typeface="Arial"/>
                <a:cs typeface="Arial"/>
              </a:rPr>
              <a:t>)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59816" y="57099"/>
            <a:ext cx="365061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Daily energy</a:t>
            </a:r>
            <a:r>
              <a:rPr spc="-15" dirty="0"/>
              <a:t> </a:t>
            </a:r>
            <a:r>
              <a:rPr spc="-5" dirty="0"/>
              <a:t>expenditure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23526" y="818581"/>
            <a:ext cx="5023302" cy="45298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10455" y="5181600"/>
            <a:ext cx="506095" cy="262255"/>
          </a:xfrm>
          <a:custGeom>
            <a:avLst/>
            <a:gdLst/>
            <a:ahLst/>
            <a:cxnLst/>
            <a:rect l="l" t="t" r="r" b="b"/>
            <a:pathLst>
              <a:path w="506095" h="262254">
                <a:moveTo>
                  <a:pt x="0" y="262128"/>
                </a:moveTo>
                <a:lnTo>
                  <a:pt x="505968" y="262128"/>
                </a:lnTo>
                <a:lnTo>
                  <a:pt x="505968" y="0"/>
                </a:lnTo>
                <a:lnTo>
                  <a:pt x="0" y="0"/>
                </a:lnTo>
                <a:lnTo>
                  <a:pt x="0" y="2621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489450" y="5211267"/>
            <a:ext cx="34480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5" dirty="0">
                <a:latin typeface="Times New Roman"/>
                <a:cs typeface="Times New Roman"/>
              </a:rPr>
              <a:t>M</a:t>
            </a:r>
            <a:r>
              <a:rPr sz="1100" b="1" spc="-10" dirty="0">
                <a:latin typeface="Times New Roman"/>
                <a:cs typeface="Times New Roman"/>
              </a:rPr>
              <a:t>E</a:t>
            </a:r>
            <a:r>
              <a:rPr sz="1100" b="1" dirty="0">
                <a:latin typeface="Times New Roman"/>
                <a:cs typeface="Times New Roman"/>
              </a:rPr>
              <a:t>T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0439" y="5468823"/>
            <a:ext cx="9010650" cy="1352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Energy cost (Metabolic Equivalent, MET) of sport </a:t>
            </a:r>
            <a:r>
              <a:rPr sz="2000" spc="-5" dirty="0">
                <a:latin typeface="Arial"/>
                <a:cs typeface="Arial"/>
              </a:rPr>
              <a:t>activities </a:t>
            </a:r>
            <a:r>
              <a:rPr sz="2000" dirty="0">
                <a:latin typeface="Arial"/>
                <a:cs typeface="Arial"/>
              </a:rPr>
              <a:t>at light (□),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moderate  (</a:t>
            </a:r>
            <a:r>
              <a:rPr sz="2000" dirty="0">
                <a:solidFill>
                  <a:srgbClr val="7E7E7E"/>
                </a:solidFill>
                <a:latin typeface="Arial"/>
                <a:cs typeface="Arial"/>
              </a:rPr>
              <a:t>■</a:t>
            </a:r>
            <a:r>
              <a:rPr sz="2000" dirty="0">
                <a:latin typeface="Arial"/>
                <a:cs typeface="Arial"/>
              </a:rPr>
              <a:t>), and high intensity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(■).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00">
              <a:latin typeface="Arial"/>
              <a:cs typeface="Arial"/>
            </a:endParaRPr>
          </a:p>
          <a:p>
            <a:pPr marL="66040">
              <a:lnSpc>
                <a:spcPct val="100000"/>
              </a:lnSpc>
              <a:spcBef>
                <a:spcPts val="1435"/>
              </a:spcBef>
            </a:pPr>
            <a:r>
              <a:rPr sz="1400" i="1" spc="-5" dirty="0">
                <a:latin typeface="Arial"/>
                <a:cs typeface="Arial"/>
              </a:rPr>
              <a:t>(Vermorel </a:t>
            </a:r>
            <a:r>
              <a:rPr sz="1400" i="1" dirty="0">
                <a:latin typeface="Arial"/>
                <a:cs typeface="Arial"/>
              </a:rPr>
              <a:t>et </a:t>
            </a:r>
            <a:r>
              <a:rPr sz="1400" i="1" spc="-5" dirty="0">
                <a:latin typeface="Arial"/>
                <a:cs typeface="Arial"/>
              </a:rPr>
              <a:t>al., RND</a:t>
            </a:r>
            <a:r>
              <a:rPr sz="1400" i="1" spc="-7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2005)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25308" y="4764735"/>
            <a:ext cx="83883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(</a:t>
            </a:r>
            <a:r>
              <a:rPr sz="1200" i="1" spc="-5" dirty="0">
                <a:latin typeface="Arial"/>
                <a:cs typeface="Arial"/>
              </a:rPr>
              <a:t>mean </a:t>
            </a:r>
            <a:r>
              <a:rPr sz="1200" i="1" spc="40" dirty="0">
                <a:latin typeface="Arial"/>
                <a:cs typeface="Arial"/>
              </a:rPr>
              <a:t>±</a:t>
            </a:r>
            <a:r>
              <a:rPr sz="1200" i="1" spc="-95" dirty="0">
                <a:latin typeface="Arial"/>
                <a:cs typeface="Arial"/>
              </a:rPr>
              <a:t> </a:t>
            </a:r>
            <a:r>
              <a:rPr sz="1200" i="1" spc="-5" dirty="0">
                <a:latin typeface="Arial"/>
                <a:cs typeface="Arial"/>
              </a:rPr>
              <a:t>sd</a:t>
            </a:r>
            <a:r>
              <a:rPr sz="1200" spc="-5" dirty="0">
                <a:latin typeface="Arial"/>
                <a:cs typeface="Arial"/>
              </a:rPr>
              <a:t>)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59816" y="57099"/>
            <a:ext cx="365061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Daily energy</a:t>
            </a:r>
            <a:r>
              <a:rPr spc="-15" dirty="0"/>
              <a:t> </a:t>
            </a:r>
            <a:r>
              <a:rPr spc="-5" dirty="0"/>
              <a:t>expenditure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9144" y="1220898"/>
            <a:ext cx="8364691" cy="31875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97778" y="4750272"/>
            <a:ext cx="4308562" cy="11699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8739" y="63753"/>
            <a:ext cx="29895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006FC0"/>
                </a:solidFill>
                <a:latin typeface="Arial"/>
                <a:cs typeface="Arial"/>
              </a:rPr>
              <a:t>Basal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metabolic</a:t>
            </a:r>
            <a:r>
              <a:rPr sz="2400" b="1" spc="-6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Arial"/>
                <a:cs typeface="Arial"/>
              </a:rPr>
              <a:t>rate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815" y="641680"/>
            <a:ext cx="788797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006FC0"/>
                </a:solidFill>
                <a:latin typeface="Arial"/>
                <a:cs typeface="Arial"/>
              </a:rPr>
              <a:t>Predicting equation </a:t>
            </a:r>
            <a:r>
              <a:rPr sz="1800" b="1" dirty="0">
                <a:solidFill>
                  <a:srgbClr val="006FC0"/>
                </a:solidFill>
                <a:latin typeface="Arial"/>
                <a:cs typeface="Arial"/>
              </a:rPr>
              <a:t>for </a:t>
            </a:r>
            <a:r>
              <a:rPr sz="1800" b="1" spc="-10" dirty="0">
                <a:solidFill>
                  <a:srgbClr val="006FC0"/>
                </a:solidFill>
                <a:latin typeface="Arial"/>
                <a:cs typeface="Arial"/>
              </a:rPr>
              <a:t>Basal </a:t>
            </a:r>
            <a:r>
              <a:rPr sz="1800" b="1" spc="-5" dirty="0">
                <a:solidFill>
                  <a:srgbClr val="006FC0"/>
                </a:solidFill>
                <a:latin typeface="Arial"/>
                <a:cs typeface="Arial"/>
              </a:rPr>
              <a:t>Metaboic Rate </a:t>
            </a:r>
            <a:r>
              <a:rPr sz="1800" b="1" dirty="0">
                <a:solidFill>
                  <a:srgbClr val="006FC0"/>
                </a:solidFill>
                <a:latin typeface="Arial"/>
                <a:cs typeface="Arial"/>
              </a:rPr>
              <a:t>in </a:t>
            </a:r>
            <a:r>
              <a:rPr sz="1800" b="1" spc="-5" dirty="0">
                <a:solidFill>
                  <a:srgbClr val="006FC0"/>
                </a:solidFill>
                <a:latin typeface="Arial"/>
                <a:cs typeface="Arial"/>
              </a:rPr>
              <a:t>children and</a:t>
            </a:r>
            <a:r>
              <a:rPr sz="1800" b="1" spc="9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006FC0"/>
                </a:solidFill>
                <a:latin typeface="Arial"/>
                <a:cs typeface="Arial"/>
              </a:rPr>
              <a:t>adolescents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4388" y="6581343"/>
            <a:ext cx="225488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i="1" spc="-15" dirty="0">
                <a:latin typeface="Arial"/>
                <a:cs typeface="Arial"/>
              </a:rPr>
              <a:t>(Lazzer </a:t>
            </a:r>
            <a:r>
              <a:rPr sz="1400" i="1" dirty="0">
                <a:latin typeface="Arial"/>
                <a:cs typeface="Arial"/>
              </a:rPr>
              <a:t>et al., Obesity</a:t>
            </a:r>
            <a:r>
              <a:rPr sz="1400" i="1" spc="-4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2009)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4740" y="1630660"/>
            <a:ext cx="8059311" cy="29114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1976" y="1179936"/>
            <a:ext cx="8026459" cy="3753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8739" y="63753"/>
            <a:ext cx="29895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006FC0"/>
                </a:solidFill>
                <a:latin typeface="Arial"/>
                <a:cs typeface="Arial"/>
              </a:rPr>
              <a:t>Basal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metabolic</a:t>
            </a:r>
            <a:r>
              <a:rPr sz="2400" b="1" spc="-6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Arial"/>
                <a:cs typeface="Arial"/>
              </a:rPr>
              <a:t>rate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815" y="641680"/>
            <a:ext cx="581787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006FC0"/>
                </a:solidFill>
                <a:latin typeface="Arial"/>
                <a:cs typeface="Arial"/>
              </a:rPr>
              <a:t>Predicting equation </a:t>
            </a:r>
            <a:r>
              <a:rPr sz="1800" b="1" dirty="0">
                <a:solidFill>
                  <a:srgbClr val="006FC0"/>
                </a:solidFill>
                <a:latin typeface="Arial"/>
                <a:cs typeface="Arial"/>
              </a:rPr>
              <a:t>for </a:t>
            </a:r>
            <a:r>
              <a:rPr sz="1800" b="1" spc="-10" dirty="0">
                <a:solidFill>
                  <a:srgbClr val="006FC0"/>
                </a:solidFill>
                <a:latin typeface="Arial"/>
                <a:cs typeface="Arial"/>
              </a:rPr>
              <a:t>Basal </a:t>
            </a:r>
            <a:r>
              <a:rPr sz="1800" b="1" spc="-5" dirty="0">
                <a:solidFill>
                  <a:srgbClr val="006FC0"/>
                </a:solidFill>
                <a:latin typeface="Arial"/>
                <a:cs typeface="Arial"/>
              </a:rPr>
              <a:t>Metaboic Rate </a:t>
            </a:r>
            <a:r>
              <a:rPr sz="1800" b="1" dirty="0">
                <a:solidFill>
                  <a:srgbClr val="006FC0"/>
                </a:solidFill>
                <a:latin typeface="Arial"/>
                <a:cs typeface="Arial"/>
              </a:rPr>
              <a:t>in</a:t>
            </a:r>
            <a:r>
              <a:rPr sz="1800" b="1" spc="5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006FC0"/>
                </a:solidFill>
                <a:latin typeface="Arial"/>
                <a:cs typeface="Arial"/>
              </a:rPr>
              <a:t>adults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427963" y="4767151"/>
            <a:ext cx="4200964" cy="12240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64388" y="6581343"/>
            <a:ext cx="225488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i="1" spc="-15" dirty="0">
                <a:latin typeface="Arial"/>
                <a:cs typeface="Arial"/>
              </a:rPr>
              <a:t>(Lazzer </a:t>
            </a:r>
            <a:r>
              <a:rPr sz="1400" i="1" dirty="0">
                <a:latin typeface="Arial"/>
                <a:cs typeface="Arial"/>
              </a:rPr>
              <a:t>et al., Obesity</a:t>
            </a:r>
            <a:r>
              <a:rPr sz="1400" i="1" spc="-4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2009)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34505" y="999568"/>
            <a:ext cx="4895129" cy="6676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03448" y="1071372"/>
            <a:ext cx="3915410" cy="524510"/>
          </a:xfrm>
          <a:custGeom>
            <a:avLst/>
            <a:gdLst/>
            <a:ahLst/>
            <a:cxnLst/>
            <a:rect l="l" t="t" r="r" b="b"/>
            <a:pathLst>
              <a:path w="3915409" h="524510">
                <a:moveTo>
                  <a:pt x="0" y="524255"/>
                </a:moveTo>
                <a:lnTo>
                  <a:pt x="3915155" y="524255"/>
                </a:lnTo>
                <a:lnTo>
                  <a:pt x="3915155" y="0"/>
                </a:lnTo>
                <a:lnTo>
                  <a:pt x="0" y="0"/>
                </a:lnTo>
                <a:lnTo>
                  <a:pt x="0" y="5242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4388" y="1096136"/>
            <a:ext cx="8331834" cy="5725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131185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Arial"/>
                <a:cs typeface="Arial"/>
              </a:rPr>
              <a:t>(BMR · MET ·</a:t>
            </a:r>
            <a:r>
              <a:rPr sz="2800" spc="-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duration)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4050">
              <a:latin typeface="Arial"/>
              <a:cs typeface="Arial"/>
            </a:endParaRPr>
          </a:p>
          <a:p>
            <a:pPr marL="125095" marR="508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where N corresponds to the number of activities, DEE (kcal), BMR</a:t>
            </a:r>
            <a:r>
              <a:rPr sz="2000" spc="-2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(basal  metabolic rate, kcal/min), and duration of activity in</a:t>
            </a:r>
            <a:r>
              <a:rPr sz="2000" spc="-1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min.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125095">
              <a:lnSpc>
                <a:spcPct val="100000"/>
              </a:lnSpc>
              <a:spcBef>
                <a:spcPts val="5"/>
              </a:spcBef>
            </a:pPr>
            <a:r>
              <a:rPr sz="2000" spc="-15" dirty="0">
                <a:latin typeface="Arial"/>
                <a:cs typeface="Arial"/>
              </a:rPr>
              <a:t>We </a:t>
            </a:r>
            <a:r>
              <a:rPr sz="2000" dirty="0">
                <a:latin typeface="Arial"/>
                <a:cs typeface="Arial"/>
              </a:rPr>
              <a:t>estimate that a boy with a BMR of 1.3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(kcal/min):</a:t>
            </a:r>
            <a:endParaRPr sz="2000">
              <a:latin typeface="Arial"/>
              <a:cs typeface="Arial"/>
            </a:endParaRPr>
          </a:p>
          <a:p>
            <a:pPr marL="467995" indent="-343535">
              <a:lnSpc>
                <a:spcPct val="100000"/>
              </a:lnSpc>
              <a:buChar char="•"/>
              <a:tabLst>
                <a:tab pos="467995" algn="l"/>
                <a:tab pos="468630" algn="l"/>
              </a:tabLst>
            </a:pPr>
            <a:r>
              <a:rPr sz="2000" dirty="0">
                <a:latin typeface="Arial"/>
                <a:cs typeface="Arial"/>
              </a:rPr>
              <a:t>sleeps for 540 min </a:t>
            </a:r>
            <a:r>
              <a:rPr sz="2000" spc="-45" dirty="0">
                <a:latin typeface="Arial"/>
                <a:cs typeface="Arial"/>
              </a:rPr>
              <a:t>(MET: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0.93)</a:t>
            </a:r>
            <a:endParaRPr sz="2000">
              <a:latin typeface="Arial"/>
              <a:cs typeface="Arial"/>
            </a:endParaRPr>
          </a:p>
          <a:p>
            <a:pPr marL="467995" indent="-343535">
              <a:lnSpc>
                <a:spcPct val="100000"/>
              </a:lnSpc>
              <a:buChar char="•"/>
              <a:tabLst>
                <a:tab pos="467995" algn="l"/>
                <a:tab pos="468630" algn="l"/>
              </a:tabLst>
            </a:pPr>
            <a:r>
              <a:rPr sz="2000" dirty="0">
                <a:latin typeface="Arial"/>
                <a:cs typeface="Arial"/>
              </a:rPr>
              <a:t>dresses for 60min </a:t>
            </a:r>
            <a:r>
              <a:rPr sz="2000" spc="-45" dirty="0">
                <a:latin typeface="Arial"/>
                <a:cs typeface="Arial"/>
              </a:rPr>
              <a:t>(MET:</a:t>
            </a:r>
            <a:r>
              <a:rPr sz="2000" spc="-1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2.05)</a:t>
            </a:r>
            <a:endParaRPr sz="2000">
              <a:latin typeface="Arial"/>
              <a:cs typeface="Arial"/>
            </a:endParaRPr>
          </a:p>
          <a:p>
            <a:pPr marL="467995" indent="-343535">
              <a:lnSpc>
                <a:spcPct val="100000"/>
              </a:lnSpc>
              <a:buChar char="•"/>
              <a:tabLst>
                <a:tab pos="467995" algn="l"/>
                <a:tab pos="468630" algn="l"/>
              </a:tabLst>
            </a:pPr>
            <a:r>
              <a:rPr sz="2000" dirty="0">
                <a:latin typeface="Arial"/>
                <a:cs typeface="Arial"/>
              </a:rPr>
              <a:t>eats for 120min </a:t>
            </a:r>
            <a:r>
              <a:rPr sz="2000" spc="-45" dirty="0">
                <a:latin typeface="Arial"/>
                <a:cs typeface="Arial"/>
              </a:rPr>
              <a:t>(MET: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1.75)</a:t>
            </a:r>
            <a:endParaRPr sz="2000">
              <a:latin typeface="Arial"/>
              <a:cs typeface="Arial"/>
            </a:endParaRPr>
          </a:p>
          <a:p>
            <a:pPr marL="467995" indent="-343535">
              <a:lnSpc>
                <a:spcPct val="100000"/>
              </a:lnSpc>
              <a:buChar char="•"/>
              <a:tabLst>
                <a:tab pos="467995" algn="l"/>
                <a:tab pos="468630" algn="l"/>
              </a:tabLst>
            </a:pPr>
            <a:r>
              <a:rPr sz="2000" dirty="0">
                <a:latin typeface="Arial"/>
                <a:cs typeface="Arial"/>
              </a:rPr>
              <a:t>stays at school for 420 min </a:t>
            </a:r>
            <a:r>
              <a:rPr sz="2000" spc="-45" dirty="0">
                <a:latin typeface="Arial"/>
                <a:cs typeface="Arial"/>
              </a:rPr>
              <a:t>(MET:</a:t>
            </a:r>
            <a:r>
              <a:rPr sz="2000" spc="-1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1.65)</a:t>
            </a:r>
            <a:endParaRPr sz="2000">
              <a:latin typeface="Arial"/>
              <a:cs typeface="Arial"/>
            </a:endParaRPr>
          </a:p>
          <a:p>
            <a:pPr marL="467995" indent="-343535">
              <a:lnSpc>
                <a:spcPct val="100000"/>
              </a:lnSpc>
              <a:spcBef>
                <a:spcPts val="5"/>
              </a:spcBef>
              <a:buChar char="•"/>
              <a:tabLst>
                <a:tab pos="467995" algn="l"/>
                <a:tab pos="468630" algn="l"/>
              </a:tabLst>
            </a:pPr>
            <a:r>
              <a:rPr sz="2000" dirty="0">
                <a:latin typeface="Arial"/>
                <a:cs typeface="Arial"/>
              </a:rPr>
              <a:t>watches television </a:t>
            </a:r>
            <a:r>
              <a:rPr sz="2000" spc="-5" dirty="0">
                <a:latin typeface="Arial"/>
                <a:cs typeface="Arial"/>
              </a:rPr>
              <a:t>for </a:t>
            </a:r>
            <a:r>
              <a:rPr sz="2000" dirty="0">
                <a:latin typeface="Arial"/>
                <a:cs typeface="Arial"/>
              </a:rPr>
              <a:t>180min </a:t>
            </a:r>
            <a:r>
              <a:rPr sz="2000" spc="-45" dirty="0">
                <a:latin typeface="Arial"/>
                <a:cs typeface="Arial"/>
              </a:rPr>
              <a:t>(MET: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1.57)</a:t>
            </a:r>
            <a:endParaRPr sz="2000">
              <a:latin typeface="Arial"/>
              <a:cs typeface="Arial"/>
            </a:endParaRPr>
          </a:p>
          <a:p>
            <a:pPr marL="467995" indent="-343535">
              <a:lnSpc>
                <a:spcPct val="100000"/>
              </a:lnSpc>
              <a:buFont typeface="Arial"/>
              <a:buChar char="•"/>
              <a:tabLst>
                <a:tab pos="467995" algn="l"/>
                <a:tab pos="468630" algn="l"/>
              </a:tabLst>
            </a:pP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walks for 60min </a:t>
            </a:r>
            <a:r>
              <a:rPr sz="2000" b="1" spc="-45" dirty="0">
                <a:solidFill>
                  <a:srgbClr val="006FC0"/>
                </a:solidFill>
                <a:latin typeface="Arial"/>
                <a:cs typeface="Arial"/>
              </a:rPr>
              <a:t>(MET:</a:t>
            </a:r>
            <a:r>
              <a:rPr sz="2000" b="1" spc="-11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5.46)</a:t>
            </a:r>
            <a:endParaRPr sz="2000">
              <a:latin typeface="Arial"/>
              <a:cs typeface="Arial"/>
            </a:endParaRPr>
          </a:p>
          <a:p>
            <a:pPr marL="467995" indent="-343535">
              <a:lnSpc>
                <a:spcPct val="100000"/>
              </a:lnSpc>
              <a:buFont typeface="Arial"/>
              <a:buChar char="•"/>
              <a:tabLst>
                <a:tab pos="467995" algn="l"/>
                <a:tab pos="468630" algn="l"/>
              </a:tabLst>
            </a:pPr>
            <a:r>
              <a:rPr sz="2000" b="1" spc="-5" dirty="0">
                <a:solidFill>
                  <a:srgbClr val="006FC0"/>
                </a:solidFill>
                <a:latin typeface="Arial"/>
                <a:cs typeface="Arial"/>
              </a:rPr>
              <a:t>cycles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for 60min </a:t>
            </a:r>
            <a:r>
              <a:rPr sz="2000" b="1" spc="-45" dirty="0">
                <a:solidFill>
                  <a:srgbClr val="006FC0"/>
                </a:solidFill>
                <a:latin typeface="Arial"/>
                <a:cs typeface="Arial"/>
              </a:rPr>
              <a:t>(MET:</a:t>
            </a:r>
            <a:r>
              <a:rPr sz="2000" b="1" spc="-6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3.75)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125095">
              <a:lnSpc>
                <a:spcPct val="100000"/>
              </a:lnSpc>
            </a:pPr>
            <a:r>
              <a:rPr sz="2400" b="1" dirty="0">
                <a:latin typeface="Arial"/>
                <a:cs typeface="Arial"/>
              </a:rPr>
              <a:t>burns </a:t>
            </a:r>
            <a:r>
              <a:rPr sz="2400" b="1" spc="-5" dirty="0">
                <a:latin typeface="Arial"/>
                <a:cs typeface="Arial"/>
              </a:rPr>
              <a:t>3060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kcal/day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i="1" spc="-5" dirty="0">
                <a:latin typeface="Arial"/>
                <a:cs typeface="Arial"/>
              </a:rPr>
              <a:t>(Vermorel </a:t>
            </a:r>
            <a:r>
              <a:rPr sz="1400" i="1" dirty="0">
                <a:latin typeface="Arial"/>
                <a:cs typeface="Arial"/>
              </a:rPr>
              <a:t>et </a:t>
            </a:r>
            <a:r>
              <a:rPr sz="1400" i="1" spc="-5" dirty="0">
                <a:latin typeface="Arial"/>
                <a:cs typeface="Arial"/>
              </a:rPr>
              <a:t>al., RND</a:t>
            </a:r>
            <a:r>
              <a:rPr sz="1400" i="1" spc="-7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2005)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59816" y="57099"/>
            <a:ext cx="365061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Daily energy</a:t>
            </a:r>
            <a:r>
              <a:rPr spc="-15" dirty="0"/>
              <a:t> </a:t>
            </a:r>
            <a:r>
              <a:rPr spc="-5" dirty="0"/>
              <a:t>expenditure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5440" y="1024204"/>
            <a:ext cx="180149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15" dirty="0">
                <a:latin typeface="Arial"/>
                <a:cs typeface="Arial"/>
              </a:rPr>
              <a:t>F</a:t>
            </a:r>
            <a:r>
              <a:rPr sz="2800" b="0" spc="-5" dirty="0">
                <a:latin typeface="Arial"/>
                <a:cs typeface="Arial"/>
              </a:rPr>
              <a:t>r</a:t>
            </a:r>
            <a:r>
              <a:rPr sz="2800" b="0" spc="5" dirty="0">
                <a:latin typeface="Arial"/>
                <a:cs typeface="Arial"/>
              </a:rPr>
              <a:t>e</a:t>
            </a:r>
            <a:r>
              <a:rPr sz="2800" b="0" spc="-5" dirty="0">
                <a:latin typeface="Arial"/>
                <a:cs typeface="Arial"/>
              </a:rPr>
              <a:t>q</a:t>
            </a:r>
            <a:r>
              <a:rPr sz="2800" b="0" spc="5" dirty="0">
                <a:latin typeface="Arial"/>
                <a:cs typeface="Arial"/>
              </a:rPr>
              <a:t>u</a:t>
            </a:r>
            <a:r>
              <a:rPr sz="2800" b="0" spc="-5" dirty="0">
                <a:latin typeface="Arial"/>
                <a:cs typeface="Arial"/>
              </a:rPr>
              <a:t>e</a:t>
            </a:r>
            <a:r>
              <a:rPr sz="2800" b="0" spc="5" dirty="0">
                <a:latin typeface="Arial"/>
                <a:cs typeface="Arial"/>
              </a:rPr>
              <a:t>n</a:t>
            </a:r>
            <a:r>
              <a:rPr sz="2800" b="0" dirty="0">
                <a:latin typeface="Arial"/>
                <a:cs typeface="Arial"/>
              </a:rPr>
              <a:t>c</a:t>
            </a:r>
            <a:r>
              <a:rPr sz="2800" b="0" spc="-5" dirty="0">
                <a:latin typeface="Arial"/>
                <a:cs typeface="Arial"/>
              </a:rPr>
              <a:t>y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5440" y="1664960"/>
            <a:ext cx="6090285" cy="4069079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756285" indent="-287020">
              <a:lnSpc>
                <a:spcPct val="100000"/>
              </a:lnSpc>
              <a:spcBef>
                <a:spcPts val="490"/>
              </a:spcBef>
              <a:buChar char="–"/>
              <a:tabLst>
                <a:tab pos="756920" algn="l"/>
              </a:tabLst>
            </a:pPr>
            <a:r>
              <a:rPr sz="2800" spc="-5" dirty="0">
                <a:latin typeface="Arial"/>
                <a:cs typeface="Arial"/>
              </a:rPr>
              <a:t>How often you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exercise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sz="4000" dirty="0">
                <a:solidFill>
                  <a:srgbClr val="006FC0"/>
                </a:solidFill>
                <a:latin typeface="Arial"/>
                <a:cs typeface="Arial"/>
              </a:rPr>
              <a:t>I</a:t>
            </a:r>
            <a:r>
              <a:rPr sz="2800" dirty="0">
                <a:solidFill>
                  <a:srgbClr val="006FC0"/>
                </a:solidFill>
                <a:latin typeface="Arial"/>
                <a:cs typeface="Arial"/>
              </a:rPr>
              <a:t>ntensity</a:t>
            </a:r>
            <a:endParaRPr sz="2800">
              <a:latin typeface="Arial"/>
              <a:cs typeface="Arial"/>
            </a:endParaRPr>
          </a:p>
          <a:p>
            <a:pPr marL="756285" indent="-287020">
              <a:lnSpc>
                <a:spcPct val="100000"/>
              </a:lnSpc>
              <a:spcBef>
                <a:spcPts val="640"/>
              </a:spcBef>
              <a:buChar char="–"/>
              <a:tabLst>
                <a:tab pos="756920" algn="l"/>
              </a:tabLst>
            </a:pPr>
            <a:r>
              <a:rPr sz="2800" spc="-5" dirty="0">
                <a:latin typeface="Arial"/>
                <a:cs typeface="Arial"/>
              </a:rPr>
              <a:t>How hard you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exercise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4000" spc="-5" dirty="0">
                <a:solidFill>
                  <a:srgbClr val="006FC0"/>
                </a:solidFill>
                <a:latin typeface="Arial"/>
                <a:cs typeface="Arial"/>
              </a:rPr>
              <a:t>T</a:t>
            </a:r>
            <a:r>
              <a:rPr sz="2800" spc="-5" dirty="0">
                <a:solidFill>
                  <a:srgbClr val="006FC0"/>
                </a:solidFill>
                <a:latin typeface="Arial"/>
                <a:cs typeface="Arial"/>
              </a:rPr>
              <a:t>ime</a:t>
            </a:r>
            <a:endParaRPr sz="2800">
              <a:latin typeface="Arial"/>
              <a:cs typeface="Arial"/>
            </a:endParaRPr>
          </a:p>
          <a:p>
            <a:pPr marL="756285" indent="-287020">
              <a:lnSpc>
                <a:spcPct val="100000"/>
              </a:lnSpc>
              <a:spcBef>
                <a:spcPts val="640"/>
              </a:spcBef>
              <a:buChar char="–"/>
              <a:tabLst>
                <a:tab pos="756920" algn="l"/>
              </a:tabLst>
            </a:pPr>
            <a:r>
              <a:rPr sz="2800" spc="-5" dirty="0">
                <a:latin typeface="Arial"/>
                <a:cs typeface="Arial"/>
              </a:rPr>
              <a:t>How </a:t>
            </a:r>
            <a:r>
              <a:rPr sz="2800" dirty="0">
                <a:latin typeface="Arial"/>
                <a:cs typeface="Arial"/>
              </a:rPr>
              <a:t>long you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exercise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sz="4000" spc="-5" dirty="0">
                <a:solidFill>
                  <a:srgbClr val="006FC0"/>
                </a:solidFill>
                <a:latin typeface="Arial"/>
                <a:cs typeface="Arial"/>
              </a:rPr>
              <a:t>T</a:t>
            </a:r>
            <a:r>
              <a:rPr sz="2800" spc="-5" dirty="0">
                <a:solidFill>
                  <a:srgbClr val="006FC0"/>
                </a:solidFill>
                <a:latin typeface="Arial"/>
                <a:cs typeface="Arial"/>
              </a:rPr>
              <a:t>ype</a:t>
            </a:r>
            <a:endParaRPr sz="2800">
              <a:latin typeface="Arial"/>
              <a:cs typeface="Arial"/>
            </a:endParaRPr>
          </a:p>
          <a:p>
            <a:pPr marL="756285" indent="-287020">
              <a:lnSpc>
                <a:spcPct val="100000"/>
              </a:lnSpc>
              <a:spcBef>
                <a:spcPts val="635"/>
              </a:spcBef>
              <a:buChar char="–"/>
              <a:tabLst>
                <a:tab pos="756920" algn="l"/>
              </a:tabLst>
            </a:pPr>
            <a:r>
              <a:rPr sz="2800" spc="-5" dirty="0">
                <a:latin typeface="Arial"/>
                <a:cs typeface="Arial"/>
              </a:rPr>
              <a:t>What </a:t>
            </a:r>
            <a:r>
              <a:rPr sz="2800" dirty="0">
                <a:latin typeface="Arial"/>
                <a:cs typeface="Arial"/>
              </a:rPr>
              <a:t>kind of exercise you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choose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1691" y="27178"/>
            <a:ext cx="186943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FITT</a:t>
            </a:r>
            <a:r>
              <a:rPr sz="2400" b="1" spc="-11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formula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173468" y="5170932"/>
            <a:ext cx="1217676" cy="10591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188471" y="1234473"/>
            <a:ext cx="1199625" cy="9502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110983" y="2560320"/>
            <a:ext cx="1342644" cy="10180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414259" y="3849623"/>
            <a:ext cx="726948" cy="9875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6971" y="838200"/>
            <a:ext cx="8823198" cy="58148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1691" y="27178"/>
            <a:ext cx="34766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The evolution of </a:t>
            </a:r>
            <a:r>
              <a:rPr dirty="0"/>
              <a:t>men</a:t>
            </a:r>
            <a:r>
              <a:rPr spc="-70" dirty="0"/>
              <a:t> </a:t>
            </a:r>
            <a:r>
              <a:rPr dirty="0"/>
              <a:t>…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691" y="25654"/>
            <a:ext cx="12934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/>
              <a:t>I</a:t>
            </a:r>
            <a:r>
              <a:rPr spc="-5" dirty="0"/>
              <a:t>ntensity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221691" y="530097"/>
            <a:ext cx="3644265" cy="818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How hard you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exercise</a:t>
            </a:r>
            <a:endParaRPr sz="2400">
              <a:latin typeface="Arial"/>
              <a:cs typeface="Arial"/>
            </a:endParaRPr>
          </a:p>
          <a:p>
            <a:pPr marL="585470">
              <a:lnSpc>
                <a:spcPct val="100000"/>
              </a:lnSpc>
              <a:spcBef>
                <a:spcPts val="1445"/>
              </a:spcBef>
            </a:pPr>
            <a:r>
              <a:rPr sz="1600" spc="-5" dirty="0">
                <a:latin typeface="Arial"/>
                <a:cs typeface="Arial"/>
              </a:rPr>
              <a:t>Low-intensity Continuous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Training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83737" y="1548802"/>
            <a:ext cx="3442250" cy="23245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54497" y="1536282"/>
            <a:ext cx="3484822" cy="23370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245353" y="1079754"/>
            <a:ext cx="31146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"/>
                <a:cs typeface="Arial"/>
              </a:rPr>
              <a:t>High-intensity Continuous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Training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26603" y="4392199"/>
            <a:ext cx="3432635" cy="23193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130423" y="3990213"/>
            <a:ext cx="27552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"/>
                <a:cs typeface="Arial"/>
              </a:rPr>
              <a:t>High-intensity Interval</a:t>
            </a:r>
            <a:r>
              <a:rPr sz="1600" spc="-5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Training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4388" y="6581343"/>
            <a:ext cx="190944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i="1" spc="-15" dirty="0">
                <a:latin typeface="Arial"/>
                <a:cs typeface="Arial"/>
              </a:rPr>
              <a:t>(Lazzer </a:t>
            </a:r>
            <a:r>
              <a:rPr sz="1400" i="1" dirty="0">
                <a:latin typeface="Arial"/>
                <a:cs typeface="Arial"/>
              </a:rPr>
              <a:t>et al., JEI</a:t>
            </a:r>
            <a:r>
              <a:rPr sz="1400" i="1" spc="-3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2017)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02994" y="2666238"/>
            <a:ext cx="55753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Arial"/>
                <a:cs typeface="Arial"/>
              </a:rPr>
              <a:t>45</a:t>
            </a:r>
            <a:r>
              <a:rPr sz="1400" spc="-9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min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890005" y="2666238"/>
            <a:ext cx="55753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Arial"/>
                <a:cs typeface="Arial"/>
              </a:rPr>
              <a:t>30</a:t>
            </a:r>
            <a:r>
              <a:rPr sz="1400" spc="-9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min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641597" y="5535269"/>
            <a:ext cx="5588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30</a:t>
            </a:r>
            <a:r>
              <a:rPr sz="1400" spc="-9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min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36319" y="2526792"/>
            <a:ext cx="1331976" cy="8016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498591" y="2214372"/>
            <a:ext cx="963167" cy="11140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275076" y="4852415"/>
            <a:ext cx="1008888" cy="13182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691" y="0"/>
            <a:ext cx="3125470" cy="98742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sz="2800" spc="-5" dirty="0"/>
              <a:t>I</a:t>
            </a:r>
            <a:r>
              <a:rPr spc="-5" dirty="0"/>
              <a:t>ntensity</a:t>
            </a:r>
            <a:endParaRPr sz="2800"/>
          </a:p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b="0" spc="-5" dirty="0">
                <a:solidFill>
                  <a:srgbClr val="000000"/>
                </a:solidFill>
                <a:latin typeface="Arial"/>
                <a:cs typeface="Arial"/>
              </a:rPr>
              <a:t>How hard you</a:t>
            </a:r>
            <a:r>
              <a:rPr b="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0" spc="-5" dirty="0">
                <a:solidFill>
                  <a:srgbClr val="000000"/>
                </a:solidFill>
                <a:latin typeface="Arial"/>
                <a:cs typeface="Arial"/>
              </a:rPr>
              <a:t>exercise</a:t>
            </a:r>
          </a:p>
        </p:txBody>
      </p:sp>
      <p:sp>
        <p:nvSpPr>
          <p:cNvPr id="3" name="object 3"/>
          <p:cNvSpPr/>
          <p:nvPr/>
        </p:nvSpPr>
        <p:spPr>
          <a:xfrm>
            <a:off x="761316" y="1521149"/>
            <a:ext cx="7520276" cy="46326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4388" y="6581343"/>
            <a:ext cx="190944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i="1" spc="-15" dirty="0">
                <a:latin typeface="Arial"/>
                <a:cs typeface="Arial"/>
              </a:rPr>
              <a:t>(Lazzer </a:t>
            </a:r>
            <a:r>
              <a:rPr sz="1400" i="1" dirty="0">
                <a:latin typeface="Arial"/>
                <a:cs typeface="Arial"/>
              </a:rPr>
              <a:t>et al., JEI</a:t>
            </a:r>
            <a:r>
              <a:rPr sz="1400" i="1" spc="-3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2010)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69845" y="3194685"/>
            <a:ext cx="3187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"/>
                <a:cs typeface="Arial"/>
              </a:rPr>
              <a:t>Fat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74469" y="5168646"/>
            <a:ext cx="12509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"/>
                <a:cs typeface="Arial"/>
              </a:rPr>
              <a:t>Carboh</a:t>
            </a:r>
            <a:r>
              <a:rPr sz="1600" spc="-25" dirty="0">
                <a:latin typeface="Arial"/>
                <a:cs typeface="Arial"/>
              </a:rPr>
              <a:t>y</a:t>
            </a:r>
            <a:r>
              <a:rPr sz="1600" spc="-5" dirty="0">
                <a:latin typeface="Arial"/>
                <a:cs typeface="Arial"/>
              </a:rPr>
              <a:t>drate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/>
              <a:t>I</a:t>
            </a:r>
            <a:r>
              <a:rPr spc="-5" dirty="0"/>
              <a:t>ntensity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141833" y="457417"/>
            <a:ext cx="4156075" cy="1049655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670"/>
              </a:spcBef>
            </a:pPr>
            <a:r>
              <a:rPr sz="2400" spc="-5" dirty="0">
                <a:latin typeface="Arial"/>
                <a:cs typeface="Arial"/>
              </a:rPr>
              <a:t>How hard you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exercise</a:t>
            </a:r>
            <a:endParaRPr sz="2400">
              <a:latin typeface="Arial"/>
              <a:cs typeface="Arial"/>
            </a:endParaRPr>
          </a:p>
          <a:p>
            <a:pPr marL="327660" indent="-315595">
              <a:lnSpc>
                <a:spcPct val="100000"/>
              </a:lnSpc>
              <a:spcBef>
                <a:spcPts val="1970"/>
              </a:spcBef>
              <a:buSzPct val="160000"/>
              <a:buChar char="■"/>
              <a:tabLst>
                <a:tab pos="328295" algn="l"/>
              </a:tabLst>
            </a:pPr>
            <a:r>
              <a:rPr sz="2000" dirty="0">
                <a:latin typeface="Arial"/>
                <a:cs typeface="Arial"/>
              </a:rPr>
              <a:t>Low-intensity Continuous</a:t>
            </a:r>
            <a:r>
              <a:rPr sz="2000" spc="-13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Training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60214" y="1145286"/>
            <a:ext cx="4213860" cy="330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605"/>
              </a:lnSpc>
            </a:pPr>
            <a:r>
              <a:rPr sz="3200" dirty="0">
                <a:latin typeface="Arial"/>
                <a:cs typeface="Arial"/>
              </a:rPr>
              <a:t>□</a:t>
            </a:r>
            <a:r>
              <a:rPr sz="3200" spc="-459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High-intensity Continuous </a:t>
            </a:r>
            <a:r>
              <a:rPr sz="2000" spc="-10" dirty="0">
                <a:latin typeface="Arial"/>
                <a:cs typeface="Arial"/>
              </a:rPr>
              <a:t>Training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78048" y="1632966"/>
            <a:ext cx="375920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27660" indent="-315595">
              <a:lnSpc>
                <a:spcPct val="100000"/>
              </a:lnSpc>
              <a:spcBef>
                <a:spcPts val="105"/>
              </a:spcBef>
              <a:buClr>
                <a:srgbClr val="7E7E7E"/>
              </a:buClr>
              <a:buSzPct val="160000"/>
              <a:buChar char="■"/>
              <a:tabLst>
                <a:tab pos="328295" algn="l"/>
              </a:tabLst>
            </a:pPr>
            <a:r>
              <a:rPr sz="2000" dirty="0">
                <a:latin typeface="Arial"/>
                <a:cs typeface="Arial"/>
              </a:rPr>
              <a:t>High-intensity Interval</a:t>
            </a:r>
            <a:r>
              <a:rPr sz="2000" spc="-14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Training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18616" y="2253969"/>
            <a:ext cx="6926580" cy="39458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4743" y="1451371"/>
            <a:ext cx="8753588" cy="221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1691" y="0"/>
            <a:ext cx="3125470" cy="98742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sz="2800" spc="-5" dirty="0"/>
              <a:t>I</a:t>
            </a:r>
            <a:r>
              <a:rPr spc="-5" dirty="0"/>
              <a:t>ntensity</a:t>
            </a:r>
            <a:endParaRPr sz="2800"/>
          </a:p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b="0" spc="-5" dirty="0">
                <a:solidFill>
                  <a:srgbClr val="000000"/>
                </a:solidFill>
                <a:latin typeface="Arial"/>
                <a:cs typeface="Arial"/>
              </a:rPr>
              <a:t>How hard you</a:t>
            </a:r>
            <a:r>
              <a:rPr b="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0" spc="-5" dirty="0">
                <a:solidFill>
                  <a:srgbClr val="000000"/>
                </a:solidFill>
                <a:latin typeface="Arial"/>
                <a:cs typeface="Arial"/>
              </a:rPr>
              <a:t>exercise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970532" y="2436876"/>
            <a:ext cx="1559560" cy="4622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873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05"/>
              </a:spcBef>
            </a:pP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−8.4 </a:t>
            </a:r>
            <a:r>
              <a:rPr sz="2400" b="1" spc="80" dirty="0">
                <a:solidFill>
                  <a:srgbClr val="006FC0"/>
                </a:solidFill>
                <a:latin typeface="Arial"/>
                <a:cs typeface="Arial"/>
              </a:rPr>
              <a:t>±</a:t>
            </a:r>
            <a:r>
              <a:rPr sz="2400" b="1" spc="-15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1.5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31920" y="2436876"/>
            <a:ext cx="1559560" cy="4622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873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05"/>
              </a:spcBef>
            </a:pPr>
            <a:r>
              <a:rPr sz="2400" b="1" dirty="0">
                <a:latin typeface="Arial"/>
                <a:cs typeface="Arial"/>
              </a:rPr>
              <a:t>−6.3 </a:t>
            </a:r>
            <a:r>
              <a:rPr sz="2400" b="1" spc="80" dirty="0">
                <a:latin typeface="Arial"/>
                <a:cs typeface="Arial"/>
              </a:rPr>
              <a:t>±</a:t>
            </a:r>
            <a:r>
              <a:rPr sz="2400" b="1" spc="-16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1.9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71971" y="2436876"/>
            <a:ext cx="1559560" cy="4622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8735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05"/>
              </a:spcBef>
            </a:pPr>
            <a:r>
              <a:rPr sz="2400" b="1" dirty="0">
                <a:latin typeface="Arial"/>
                <a:cs typeface="Arial"/>
              </a:rPr>
              <a:t>−4.9 </a:t>
            </a:r>
            <a:r>
              <a:rPr sz="2400" b="1" spc="80" dirty="0">
                <a:latin typeface="Arial"/>
                <a:cs typeface="Arial"/>
              </a:rPr>
              <a:t>±</a:t>
            </a:r>
            <a:r>
              <a:rPr sz="2400" b="1" spc="-15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1.3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70532" y="3093720"/>
            <a:ext cx="1559560" cy="4622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810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00"/>
              </a:spcBef>
            </a:pP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−4.2 </a:t>
            </a:r>
            <a:r>
              <a:rPr sz="2400" b="1" spc="80" dirty="0">
                <a:solidFill>
                  <a:srgbClr val="006FC0"/>
                </a:solidFill>
                <a:latin typeface="Arial"/>
                <a:cs typeface="Arial"/>
              </a:rPr>
              <a:t>±</a:t>
            </a:r>
            <a:r>
              <a:rPr sz="2400" b="1" spc="-15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1.9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931920" y="3093720"/>
            <a:ext cx="1559560" cy="4622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810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00"/>
              </a:spcBef>
            </a:pPr>
            <a:r>
              <a:rPr sz="2400" b="1" dirty="0">
                <a:latin typeface="Arial"/>
                <a:cs typeface="Arial"/>
              </a:rPr>
              <a:t>−2.8 </a:t>
            </a:r>
            <a:r>
              <a:rPr sz="2400" b="1" spc="80" dirty="0">
                <a:latin typeface="Arial"/>
                <a:cs typeface="Arial"/>
              </a:rPr>
              <a:t>±</a:t>
            </a:r>
            <a:r>
              <a:rPr sz="2400" b="1" spc="-16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1.2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871971" y="3093720"/>
            <a:ext cx="1559560" cy="4622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810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00"/>
              </a:spcBef>
            </a:pPr>
            <a:r>
              <a:rPr sz="2400" b="1" dirty="0">
                <a:latin typeface="Arial"/>
                <a:cs typeface="Arial"/>
              </a:rPr>
              <a:t>−2.3 </a:t>
            </a:r>
            <a:r>
              <a:rPr sz="2400" b="1" spc="80" dirty="0">
                <a:latin typeface="Arial"/>
                <a:cs typeface="Arial"/>
              </a:rPr>
              <a:t>±</a:t>
            </a:r>
            <a:r>
              <a:rPr sz="2400" b="1" spc="-15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1.4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9767" y="3913123"/>
            <a:ext cx="3839210" cy="1696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Low-intensity Continuous</a:t>
            </a:r>
            <a:r>
              <a:rPr sz="2000" spc="-1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Training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9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Higher decrease in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Body</a:t>
            </a:r>
            <a:r>
              <a:rPr sz="2000" b="1" spc="-10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mass</a:t>
            </a:r>
            <a:endParaRPr sz="200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Higher decrease in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Fat</a:t>
            </a:r>
            <a:r>
              <a:rPr sz="2000" b="1" spc="-9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mass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410205" y="4405121"/>
            <a:ext cx="680085" cy="615950"/>
          </a:xfrm>
          <a:custGeom>
            <a:avLst/>
            <a:gdLst/>
            <a:ahLst/>
            <a:cxnLst/>
            <a:rect l="l" t="t" r="r" b="b"/>
            <a:pathLst>
              <a:path w="680085" h="615950">
                <a:moveTo>
                  <a:pt x="679704" y="307847"/>
                </a:moveTo>
                <a:lnTo>
                  <a:pt x="0" y="307847"/>
                </a:lnTo>
                <a:lnTo>
                  <a:pt x="339851" y="615695"/>
                </a:lnTo>
                <a:lnTo>
                  <a:pt x="679704" y="307847"/>
                </a:lnTo>
                <a:close/>
              </a:path>
              <a:path w="680085" h="615950">
                <a:moveTo>
                  <a:pt x="509777" y="0"/>
                </a:moveTo>
                <a:lnTo>
                  <a:pt x="169925" y="0"/>
                </a:lnTo>
                <a:lnTo>
                  <a:pt x="169925" y="307847"/>
                </a:lnTo>
                <a:lnTo>
                  <a:pt x="509777" y="307847"/>
                </a:lnTo>
                <a:lnTo>
                  <a:pt x="509777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410205" y="4405121"/>
            <a:ext cx="680085" cy="615950"/>
          </a:xfrm>
          <a:custGeom>
            <a:avLst/>
            <a:gdLst/>
            <a:ahLst/>
            <a:cxnLst/>
            <a:rect l="l" t="t" r="r" b="b"/>
            <a:pathLst>
              <a:path w="680085" h="615950">
                <a:moveTo>
                  <a:pt x="0" y="307847"/>
                </a:moveTo>
                <a:lnTo>
                  <a:pt x="169925" y="307847"/>
                </a:lnTo>
                <a:lnTo>
                  <a:pt x="169925" y="0"/>
                </a:lnTo>
                <a:lnTo>
                  <a:pt x="509777" y="0"/>
                </a:lnTo>
                <a:lnTo>
                  <a:pt x="509777" y="307847"/>
                </a:lnTo>
                <a:lnTo>
                  <a:pt x="679704" y="307847"/>
                </a:lnTo>
                <a:lnTo>
                  <a:pt x="339851" y="615695"/>
                </a:lnTo>
                <a:lnTo>
                  <a:pt x="0" y="307847"/>
                </a:lnTo>
                <a:close/>
              </a:path>
            </a:pathLst>
          </a:custGeom>
          <a:ln w="25908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64388" y="6581343"/>
            <a:ext cx="190944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i="1" spc="-15" dirty="0">
                <a:latin typeface="Arial"/>
                <a:cs typeface="Arial"/>
              </a:rPr>
              <a:t>(Lazzer </a:t>
            </a:r>
            <a:r>
              <a:rPr sz="1400" i="1" dirty="0">
                <a:latin typeface="Arial"/>
                <a:cs typeface="Arial"/>
              </a:rPr>
              <a:t>et al., JEI</a:t>
            </a:r>
            <a:r>
              <a:rPr sz="1400" i="1" spc="-3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2017)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691" y="25654"/>
            <a:ext cx="12934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/>
              <a:t>I</a:t>
            </a:r>
            <a:r>
              <a:rPr spc="-5" dirty="0"/>
              <a:t>ntensity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221691" y="530097"/>
            <a:ext cx="3587750" cy="818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How hard you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exercise</a:t>
            </a:r>
            <a:endParaRPr sz="2400">
              <a:latin typeface="Arial"/>
              <a:cs typeface="Arial"/>
            </a:endParaRPr>
          </a:p>
          <a:p>
            <a:pPr marL="585470">
              <a:lnSpc>
                <a:spcPct val="100000"/>
              </a:lnSpc>
              <a:spcBef>
                <a:spcPts val="1445"/>
              </a:spcBef>
            </a:pPr>
            <a:r>
              <a:rPr sz="1600" spc="-5" dirty="0">
                <a:latin typeface="Arial"/>
                <a:cs typeface="Arial"/>
              </a:rPr>
              <a:t>Low-intensity Continuous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training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45353" y="1079754"/>
            <a:ext cx="31146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"/>
                <a:cs typeface="Arial"/>
              </a:rPr>
              <a:t>High-intensity Continuous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Training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30423" y="3990213"/>
            <a:ext cx="27552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"/>
                <a:cs typeface="Arial"/>
              </a:rPr>
              <a:t>High-intensity Interval</a:t>
            </a:r>
            <a:r>
              <a:rPr sz="1600" spc="-5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Training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28383" y="1440929"/>
            <a:ext cx="4010130" cy="23709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691394" y="1447076"/>
            <a:ext cx="4019988" cy="23765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11518" y="4335157"/>
            <a:ext cx="3989304" cy="23653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907273" y="1927098"/>
            <a:ext cx="736600" cy="622300"/>
          </a:xfrm>
          <a:custGeom>
            <a:avLst/>
            <a:gdLst/>
            <a:ahLst/>
            <a:cxnLst/>
            <a:rect l="l" t="t" r="r" b="b"/>
            <a:pathLst>
              <a:path w="736600" h="622300">
                <a:moveTo>
                  <a:pt x="572389" y="310896"/>
                </a:moveTo>
                <a:lnTo>
                  <a:pt x="163702" y="310896"/>
                </a:lnTo>
                <a:lnTo>
                  <a:pt x="163702" y="621791"/>
                </a:lnTo>
                <a:lnTo>
                  <a:pt x="572389" y="621791"/>
                </a:lnTo>
                <a:lnTo>
                  <a:pt x="572389" y="310896"/>
                </a:lnTo>
                <a:close/>
              </a:path>
              <a:path w="736600" h="622300">
                <a:moveTo>
                  <a:pt x="368046" y="0"/>
                </a:moveTo>
                <a:lnTo>
                  <a:pt x="0" y="310896"/>
                </a:lnTo>
                <a:lnTo>
                  <a:pt x="736092" y="310896"/>
                </a:lnTo>
                <a:lnTo>
                  <a:pt x="368046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907273" y="1927098"/>
            <a:ext cx="736600" cy="622300"/>
          </a:xfrm>
          <a:custGeom>
            <a:avLst/>
            <a:gdLst/>
            <a:ahLst/>
            <a:cxnLst/>
            <a:rect l="l" t="t" r="r" b="b"/>
            <a:pathLst>
              <a:path w="736600" h="622300">
                <a:moveTo>
                  <a:pt x="0" y="310896"/>
                </a:moveTo>
                <a:lnTo>
                  <a:pt x="368046" y="0"/>
                </a:lnTo>
                <a:lnTo>
                  <a:pt x="736092" y="310896"/>
                </a:lnTo>
                <a:lnTo>
                  <a:pt x="572389" y="310896"/>
                </a:lnTo>
                <a:lnTo>
                  <a:pt x="572389" y="621791"/>
                </a:lnTo>
                <a:lnTo>
                  <a:pt x="163702" y="621791"/>
                </a:lnTo>
                <a:lnTo>
                  <a:pt x="163702" y="310896"/>
                </a:lnTo>
                <a:lnTo>
                  <a:pt x="0" y="310896"/>
                </a:lnTo>
                <a:close/>
              </a:path>
            </a:pathLst>
          </a:custGeom>
          <a:ln w="25908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124443" y="2251710"/>
            <a:ext cx="30353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650" b="1" spc="15" baseline="12626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700" b="1" spc="10" dirty="0">
                <a:solidFill>
                  <a:srgbClr val="FFFFFF"/>
                </a:solidFill>
                <a:latin typeface="Calibri"/>
                <a:cs typeface="Calibri"/>
              </a:rPr>
              <a:t>OXY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186678" y="4901946"/>
            <a:ext cx="737870" cy="622300"/>
          </a:xfrm>
          <a:custGeom>
            <a:avLst/>
            <a:gdLst/>
            <a:ahLst/>
            <a:cxnLst/>
            <a:rect l="l" t="t" r="r" b="b"/>
            <a:pathLst>
              <a:path w="737870" h="622300">
                <a:moveTo>
                  <a:pt x="573531" y="310895"/>
                </a:moveTo>
                <a:lnTo>
                  <a:pt x="164084" y="310895"/>
                </a:lnTo>
                <a:lnTo>
                  <a:pt x="164084" y="621791"/>
                </a:lnTo>
                <a:lnTo>
                  <a:pt x="573531" y="621791"/>
                </a:lnTo>
                <a:lnTo>
                  <a:pt x="573531" y="310895"/>
                </a:lnTo>
                <a:close/>
              </a:path>
              <a:path w="737870" h="622300">
                <a:moveTo>
                  <a:pt x="368807" y="0"/>
                </a:moveTo>
                <a:lnTo>
                  <a:pt x="0" y="310895"/>
                </a:lnTo>
                <a:lnTo>
                  <a:pt x="737616" y="310895"/>
                </a:lnTo>
                <a:lnTo>
                  <a:pt x="368807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186678" y="4901946"/>
            <a:ext cx="737870" cy="622300"/>
          </a:xfrm>
          <a:custGeom>
            <a:avLst/>
            <a:gdLst/>
            <a:ahLst/>
            <a:cxnLst/>
            <a:rect l="l" t="t" r="r" b="b"/>
            <a:pathLst>
              <a:path w="737870" h="622300">
                <a:moveTo>
                  <a:pt x="0" y="310895"/>
                </a:moveTo>
                <a:lnTo>
                  <a:pt x="368807" y="0"/>
                </a:lnTo>
                <a:lnTo>
                  <a:pt x="737616" y="310895"/>
                </a:lnTo>
                <a:lnTo>
                  <a:pt x="573531" y="310895"/>
                </a:lnTo>
                <a:lnTo>
                  <a:pt x="573531" y="621791"/>
                </a:lnTo>
                <a:lnTo>
                  <a:pt x="164084" y="621791"/>
                </a:lnTo>
                <a:lnTo>
                  <a:pt x="164084" y="310895"/>
                </a:lnTo>
                <a:lnTo>
                  <a:pt x="0" y="310895"/>
                </a:lnTo>
                <a:close/>
              </a:path>
            </a:pathLst>
          </a:custGeom>
          <a:ln w="25908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405117" y="5227447"/>
            <a:ext cx="30289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650" b="1" spc="15" baseline="12626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700" b="1" spc="10" dirty="0">
                <a:solidFill>
                  <a:srgbClr val="FFFFFF"/>
                </a:solidFill>
                <a:latin typeface="Calibri"/>
                <a:cs typeface="Calibri"/>
              </a:rPr>
              <a:t>OXY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13053" y="1459230"/>
            <a:ext cx="256540" cy="283845"/>
          </a:xfrm>
          <a:custGeom>
            <a:avLst/>
            <a:gdLst/>
            <a:ahLst/>
            <a:cxnLst/>
            <a:rect l="l" t="t" r="r" b="b"/>
            <a:pathLst>
              <a:path w="256540" h="283844">
                <a:moveTo>
                  <a:pt x="0" y="283463"/>
                </a:moveTo>
                <a:lnTo>
                  <a:pt x="256031" y="283463"/>
                </a:lnTo>
                <a:lnTo>
                  <a:pt x="256031" y="0"/>
                </a:lnTo>
                <a:lnTo>
                  <a:pt x="0" y="0"/>
                </a:lnTo>
                <a:lnTo>
                  <a:pt x="0" y="283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13053" y="1459230"/>
            <a:ext cx="256540" cy="283845"/>
          </a:xfrm>
          <a:custGeom>
            <a:avLst/>
            <a:gdLst/>
            <a:ahLst/>
            <a:cxnLst/>
            <a:rect l="l" t="t" r="r" b="b"/>
            <a:pathLst>
              <a:path w="256540" h="283844">
                <a:moveTo>
                  <a:pt x="0" y="283463"/>
                </a:moveTo>
                <a:lnTo>
                  <a:pt x="256031" y="283463"/>
                </a:lnTo>
                <a:lnTo>
                  <a:pt x="256031" y="0"/>
                </a:lnTo>
                <a:lnTo>
                  <a:pt x="0" y="0"/>
                </a:lnTo>
                <a:lnTo>
                  <a:pt x="0" y="283463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206746" y="1448561"/>
            <a:ext cx="254635" cy="283845"/>
          </a:xfrm>
          <a:custGeom>
            <a:avLst/>
            <a:gdLst/>
            <a:ahLst/>
            <a:cxnLst/>
            <a:rect l="l" t="t" r="r" b="b"/>
            <a:pathLst>
              <a:path w="254635" h="283844">
                <a:moveTo>
                  <a:pt x="0" y="283463"/>
                </a:moveTo>
                <a:lnTo>
                  <a:pt x="254508" y="283463"/>
                </a:lnTo>
                <a:lnTo>
                  <a:pt x="254508" y="0"/>
                </a:lnTo>
                <a:lnTo>
                  <a:pt x="0" y="0"/>
                </a:lnTo>
                <a:lnTo>
                  <a:pt x="0" y="283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206746" y="1448561"/>
            <a:ext cx="254635" cy="283845"/>
          </a:xfrm>
          <a:custGeom>
            <a:avLst/>
            <a:gdLst/>
            <a:ahLst/>
            <a:cxnLst/>
            <a:rect l="l" t="t" r="r" b="b"/>
            <a:pathLst>
              <a:path w="254635" h="283844">
                <a:moveTo>
                  <a:pt x="0" y="283463"/>
                </a:moveTo>
                <a:lnTo>
                  <a:pt x="254508" y="283463"/>
                </a:lnTo>
                <a:lnTo>
                  <a:pt x="254508" y="0"/>
                </a:lnTo>
                <a:lnTo>
                  <a:pt x="0" y="0"/>
                </a:lnTo>
                <a:lnTo>
                  <a:pt x="0" y="283463"/>
                </a:lnTo>
                <a:close/>
              </a:path>
            </a:pathLst>
          </a:custGeom>
          <a:ln w="259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073145" y="4392929"/>
            <a:ext cx="254635" cy="283845"/>
          </a:xfrm>
          <a:custGeom>
            <a:avLst/>
            <a:gdLst/>
            <a:ahLst/>
            <a:cxnLst/>
            <a:rect l="l" t="t" r="r" b="b"/>
            <a:pathLst>
              <a:path w="254635" h="283845">
                <a:moveTo>
                  <a:pt x="0" y="283464"/>
                </a:moveTo>
                <a:lnTo>
                  <a:pt x="254507" y="283464"/>
                </a:lnTo>
                <a:lnTo>
                  <a:pt x="254507" y="0"/>
                </a:lnTo>
                <a:lnTo>
                  <a:pt x="0" y="0"/>
                </a:lnTo>
                <a:lnTo>
                  <a:pt x="0" y="2834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73145" y="4392929"/>
            <a:ext cx="254635" cy="283845"/>
          </a:xfrm>
          <a:custGeom>
            <a:avLst/>
            <a:gdLst/>
            <a:ahLst/>
            <a:cxnLst/>
            <a:rect l="l" t="t" r="r" b="b"/>
            <a:pathLst>
              <a:path w="254635" h="283845">
                <a:moveTo>
                  <a:pt x="0" y="283464"/>
                </a:moveTo>
                <a:lnTo>
                  <a:pt x="254507" y="283464"/>
                </a:lnTo>
                <a:lnTo>
                  <a:pt x="254507" y="0"/>
                </a:lnTo>
                <a:lnTo>
                  <a:pt x="0" y="0"/>
                </a:lnTo>
                <a:lnTo>
                  <a:pt x="0" y="283464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07568" y="4237990"/>
            <a:ext cx="104140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-o-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Before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-●-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After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3413" y="1501197"/>
            <a:ext cx="8816100" cy="13206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4937" y="2947363"/>
            <a:ext cx="8816100" cy="9126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1691" y="0"/>
            <a:ext cx="3125470" cy="98742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sz="2800" spc="-5" dirty="0"/>
              <a:t>I</a:t>
            </a:r>
            <a:r>
              <a:rPr spc="-5" dirty="0"/>
              <a:t>ntensity</a:t>
            </a:r>
            <a:endParaRPr sz="2800"/>
          </a:p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b="0" spc="-5" dirty="0">
                <a:solidFill>
                  <a:srgbClr val="000000"/>
                </a:solidFill>
                <a:latin typeface="Arial"/>
                <a:cs typeface="Arial"/>
              </a:rPr>
              <a:t>How hard you</a:t>
            </a:r>
            <a:r>
              <a:rPr b="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0" spc="-5" dirty="0">
                <a:solidFill>
                  <a:srgbClr val="000000"/>
                </a:solidFill>
                <a:latin typeface="Arial"/>
                <a:cs typeface="Arial"/>
              </a:rPr>
              <a:t>exercise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64388" y="6581343"/>
            <a:ext cx="190944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i="1" spc="-15" dirty="0">
                <a:latin typeface="Arial"/>
                <a:cs typeface="Arial"/>
              </a:rPr>
              <a:t>(Lazzer </a:t>
            </a:r>
            <a:r>
              <a:rPr sz="1400" i="1" dirty="0">
                <a:latin typeface="Arial"/>
                <a:cs typeface="Arial"/>
              </a:rPr>
              <a:t>et al., JEI</a:t>
            </a:r>
            <a:r>
              <a:rPr sz="1400" i="1" spc="-3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2017)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742944" y="2776727"/>
            <a:ext cx="1902460" cy="462280"/>
          </a:xfrm>
          <a:custGeom>
            <a:avLst/>
            <a:gdLst/>
            <a:ahLst/>
            <a:cxnLst/>
            <a:rect l="l" t="t" r="r" b="b"/>
            <a:pathLst>
              <a:path w="1902460" h="462280">
                <a:moveTo>
                  <a:pt x="0" y="461772"/>
                </a:moveTo>
                <a:lnTo>
                  <a:pt x="1901952" y="461772"/>
                </a:lnTo>
                <a:lnTo>
                  <a:pt x="1901952" y="0"/>
                </a:lnTo>
                <a:lnTo>
                  <a:pt x="0" y="0"/>
                </a:lnTo>
                <a:lnTo>
                  <a:pt x="0" y="4617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822572" y="2803397"/>
            <a:ext cx="17252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+0.43 </a:t>
            </a:r>
            <a:r>
              <a:rPr sz="2400" b="1" spc="80" dirty="0">
                <a:latin typeface="Arial"/>
                <a:cs typeface="Arial"/>
              </a:rPr>
              <a:t>±</a:t>
            </a:r>
            <a:r>
              <a:rPr sz="2400" b="1" spc="-14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0.39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769864" y="2772155"/>
            <a:ext cx="1900555" cy="462280"/>
          </a:xfrm>
          <a:custGeom>
            <a:avLst/>
            <a:gdLst/>
            <a:ahLst/>
            <a:cxnLst/>
            <a:rect l="l" t="t" r="r" b="b"/>
            <a:pathLst>
              <a:path w="1900554" h="462280">
                <a:moveTo>
                  <a:pt x="0" y="461772"/>
                </a:moveTo>
                <a:lnTo>
                  <a:pt x="1900428" y="461772"/>
                </a:lnTo>
                <a:lnTo>
                  <a:pt x="1900428" y="0"/>
                </a:lnTo>
                <a:lnTo>
                  <a:pt x="0" y="0"/>
                </a:lnTo>
                <a:lnTo>
                  <a:pt x="0" y="4617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849239" y="2797505"/>
            <a:ext cx="172593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Arial"/>
                <a:cs typeface="Arial"/>
              </a:rPr>
              <a:t>+0.36 </a:t>
            </a:r>
            <a:r>
              <a:rPr sz="2400" b="1" spc="85" dirty="0">
                <a:latin typeface="Arial"/>
                <a:cs typeface="Arial"/>
              </a:rPr>
              <a:t>±</a:t>
            </a:r>
            <a:r>
              <a:rPr sz="2400" b="1" spc="-19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0.21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76650" y="3847846"/>
            <a:ext cx="389699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9395" marR="5080" indent="-227329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High-intensity Continuous</a:t>
            </a:r>
            <a:r>
              <a:rPr sz="2000" spc="-1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Training  </a:t>
            </a:r>
            <a:r>
              <a:rPr sz="2000" dirty="0">
                <a:latin typeface="Arial"/>
                <a:cs typeface="Arial"/>
              </a:rPr>
              <a:t>High-intensity Interval</a:t>
            </a:r>
            <a:r>
              <a:rPr sz="2000" spc="-114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Training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06850" y="5357571"/>
            <a:ext cx="323659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Higher increase in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V’O</a:t>
            </a:r>
            <a:r>
              <a:rPr sz="1950" b="1" baseline="-21367" dirty="0">
                <a:solidFill>
                  <a:srgbClr val="006FC0"/>
                </a:solidFill>
                <a:latin typeface="Arial"/>
                <a:cs typeface="Arial"/>
              </a:rPr>
              <a:t>2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max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285994" y="4670297"/>
            <a:ext cx="680085" cy="615950"/>
          </a:xfrm>
          <a:custGeom>
            <a:avLst/>
            <a:gdLst/>
            <a:ahLst/>
            <a:cxnLst/>
            <a:rect l="l" t="t" r="r" b="b"/>
            <a:pathLst>
              <a:path w="680085" h="615950">
                <a:moveTo>
                  <a:pt x="679703" y="307847"/>
                </a:moveTo>
                <a:lnTo>
                  <a:pt x="0" y="307847"/>
                </a:lnTo>
                <a:lnTo>
                  <a:pt x="339851" y="615695"/>
                </a:lnTo>
                <a:lnTo>
                  <a:pt x="679703" y="307847"/>
                </a:lnTo>
                <a:close/>
              </a:path>
              <a:path w="680085" h="615950">
                <a:moveTo>
                  <a:pt x="509777" y="0"/>
                </a:moveTo>
                <a:lnTo>
                  <a:pt x="169925" y="0"/>
                </a:lnTo>
                <a:lnTo>
                  <a:pt x="169925" y="307847"/>
                </a:lnTo>
                <a:lnTo>
                  <a:pt x="509777" y="307847"/>
                </a:lnTo>
                <a:lnTo>
                  <a:pt x="509777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285994" y="4670297"/>
            <a:ext cx="680085" cy="615950"/>
          </a:xfrm>
          <a:custGeom>
            <a:avLst/>
            <a:gdLst/>
            <a:ahLst/>
            <a:cxnLst/>
            <a:rect l="l" t="t" r="r" b="b"/>
            <a:pathLst>
              <a:path w="680085" h="615950">
                <a:moveTo>
                  <a:pt x="0" y="307847"/>
                </a:moveTo>
                <a:lnTo>
                  <a:pt x="169925" y="307847"/>
                </a:lnTo>
                <a:lnTo>
                  <a:pt x="169925" y="0"/>
                </a:lnTo>
                <a:lnTo>
                  <a:pt x="509777" y="0"/>
                </a:lnTo>
                <a:lnTo>
                  <a:pt x="509777" y="307847"/>
                </a:lnTo>
                <a:lnTo>
                  <a:pt x="679703" y="307847"/>
                </a:lnTo>
                <a:lnTo>
                  <a:pt x="339851" y="615695"/>
                </a:lnTo>
                <a:lnTo>
                  <a:pt x="0" y="307847"/>
                </a:lnTo>
                <a:close/>
              </a:path>
            </a:pathLst>
          </a:custGeom>
          <a:ln w="25908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691" y="0"/>
            <a:ext cx="3125470" cy="98742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sz="2800" spc="-5" dirty="0"/>
              <a:t>I</a:t>
            </a:r>
            <a:r>
              <a:rPr spc="-5" dirty="0"/>
              <a:t>ntensity</a:t>
            </a:r>
            <a:endParaRPr sz="2800"/>
          </a:p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b="0" spc="-5" dirty="0">
                <a:solidFill>
                  <a:srgbClr val="000000"/>
                </a:solidFill>
                <a:latin typeface="Arial"/>
                <a:cs typeface="Arial"/>
              </a:rPr>
              <a:t>How hard you</a:t>
            </a:r>
            <a:r>
              <a:rPr b="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0" spc="-5" dirty="0">
                <a:solidFill>
                  <a:srgbClr val="000000"/>
                </a:solidFill>
                <a:latin typeface="Arial"/>
                <a:cs typeface="Arial"/>
              </a:rPr>
              <a:t>exercise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64388" y="6581343"/>
            <a:ext cx="190944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i="1" spc="-15" dirty="0">
                <a:latin typeface="Arial"/>
                <a:cs typeface="Arial"/>
              </a:rPr>
              <a:t>(Lazzer </a:t>
            </a:r>
            <a:r>
              <a:rPr sz="1400" i="1" dirty="0">
                <a:latin typeface="Arial"/>
                <a:cs typeface="Arial"/>
              </a:rPr>
              <a:t>et al., JEI</a:t>
            </a:r>
            <a:r>
              <a:rPr sz="1400" i="1" spc="-3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2017)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1691" y="1281430"/>
            <a:ext cx="4392295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Arial"/>
                <a:cs typeface="Arial"/>
              </a:rPr>
              <a:t>Low-intensity Continuous </a:t>
            </a:r>
            <a:r>
              <a:rPr sz="2000" spc="-10" dirty="0">
                <a:latin typeface="Arial"/>
                <a:cs typeface="Arial"/>
              </a:rPr>
              <a:t>Training </a:t>
            </a:r>
            <a:r>
              <a:rPr sz="2000" dirty="0">
                <a:latin typeface="Arial"/>
                <a:cs typeface="Arial"/>
              </a:rPr>
              <a:t>(</a:t>
            </a:r>
            <a:r>
              <a:rPr sz="2000" b="1" dirty="0">
                <a:latin typeface="Arial"/>
                <a:cs typeface="Arial"/>
              </a:rPr>
              <a:t>LI</a:t>
            </a:r>
            <a:r>
              <a:rPr sz="2000" dirty="0">
                <a:latin typeface="Arial"/>
                <a:cs typeface="Arial"/>
              </a:rPr>
              <a:t>)  High-intensity Continuous </a:t>
            </a:r>
            <a:r>
              <a:rPr sz="2000" spc="-10" dirty="0">
                <a:latin typeface="Arial"/>
                <a:cs typeface="Arial"/>
              </a:rPr>
              <a:t>Training</a:t>
            </a:r>
            <a:r>
              <a:rPr sz="2000" spc="-1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(</a:t>
            </a:r>
            <a:r>
              <a:rPr sz="2000" b="1" dirty="0">
                <a:latin typeface="Arial"/>
                <a:cs typeface="Arial"/>
              </a:rPr>
              <a:t>HI</a:t>
            </a:r>
            <a:r>
              <a:rPr sz="2000" dirty="0">
                <a:latin typeface="Arial"/>
                <a:cs typeface="Arial"/>
              </a:rPr>
              <a:t>)  High-intensity Interval </a:t>
            </a:r>
            <a:r>
              <a:rPr sz="2000" spc="-10" dirty="0">
                <a:latin typeface="Arial"/>
                <a:cs typeface="Arial"/>
              </a:rPr>
              <a:t>Training</a:t>
            </a:r>
            <a:r>
              <a:rPr sz="2000" spc="-1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(</a:t>
            </a:r>
            <a:r>
              <a:rPr sz="2000" b="1" dirty="0">
                <a:latin typeface="Arial"/>
                <a:cs typeface="Arial"/>
              </a:rPr>
              <a:t>HIIT</a:t>
            </a:r>
            <a:r>
              <a:rPr sz="2000" dirty="0">
                <a:latin typeface="Arial"/>
                <a:cs typeface="Arial"/>
              </a:rPr>
              <a:t>)</a:t>
            </a:r>
            <a:endParaRPr sz="2000">
              <a:latin typeface="Arial"/>
              <a:cs typeface="Arial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07950" y="2549525"/>
          <a:ext cx="8931275" cy="22066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55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60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01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2245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248920" marR="240665" indent="5715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Body 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mass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31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248920" marR="240665" indent="120014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Fat 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mass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31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288925" marR="281305" indent="368300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Fat  ox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y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dati</a:t>
                      </a:r>
                      <a:r>
                        <a:rPr sz="18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31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V’O</a:t>
                      </a:r>
                      <a:r>
                        <a:rPr sz="1800" b="1" spc="-7" baseline="-20833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max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b="1" spc="-5" dirty="0">
                          <a:latin typeface="Arial"/>
                          <a:cs typeface="Arial"/>
                        </a:rPr>
                        <a:t>LI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(60%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HRmax)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↓↓↓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↓↓↓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↑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↑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073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b="1" spc="-5" dirty="0">
                          <a:latin typeface="Arial"/>
                          <a:cs typeface="Arial"/>
                        </a:rPr>
                        <a:t>HI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(80%</a:t>
                      </a:r>
                      <a:r>
                        <a:rPr sz="1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HRmax)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↓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↓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↑↑↑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↑↑↑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b="1" dirty="0">
                          <a:latin typeface="Arial"/>
                          <a:cs typeface="Arial"/>
                        </a:rPr>
                        <a:t>HIIT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(60% HRmax + 100%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HRmax)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↓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↓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↑↑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↑↑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691" y="0"/>
            <a:ext cx="3091815" cy="98742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sz="2800" spc="-5" dirty="0"/>
              <a:t>T</a:t>
            </a:r>
            <a:r>
              <a:rPr spc="-5" dirty="0"/>
              <a:t>ime</a:t>
            </a:r>
            <a:endParaRPr sz="2800"/>
          </a:p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b="0" spc="-5" dirty="0">
                <a:solidFill>
                  <a:srgbClr val="000000"/>
                </a:solidFill>
                <a:latin typeface="Arial"/>
                <a:cs typeface="Arial"/>
              </a:rPr>
              <a:t>How long you</a:t>
            </a:r>
            <a:r>
              <a:rPr b="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0" spc="-5" dirty="0">
                <a:solidFill>
                  <a:srgbClr val="000000"/>
                </a:solidFill>
                <a:latin typeface="Arial"/>
                <a:cs typeface="Arial"/>
              </a:rPr>
              <a:t>exercise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64388" y="6581343"/>
            <a:ext cx="183515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i="1" dirty="0">
                <a:latin typeface="Arial"/>
                <a:cs typeface="Arial"/>
              </a:rPr>
              <a:t>(Gibala et al., JP</a:t>
            </a:r>
            <a:r>
              <a:rPr sz="1400" i="1" spc="-18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2012)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1691" y="1281430"/>
            <a:ext cx="4392295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Arial"/>
                <a:cs typeface="Arial"/>
              </a:rPr>
              <a:t>Low-intensity Continuous </a:t>
            </a:r>
            <a:r>
              <a:rPr sz="2000" spc="-10" dirty="0">
                <a:latin typeface="Arial"/>
                <a:cs typeface="Arial"/>
              </a:rPr>
              <a:t>Training </a:t>
            </a:r>
            <a:r>
              <a:rPr sz="2000" dirty="0">
                <a:latin typeface="Arial"/>
                <a:cs typeface="Arial"/>
              </a:rPr>
              <a:t>(</a:t>
            </a:r>
            <a:r>
              <a:rPr sz="2000" b="1" dirty="0">
                <a:latin typeface="Arial"/>
                <a:cs typeface="Arial"/>
              </a:rPr>
              <a:t>LI</a:t>
            </a:r>
            <a:r>
              <a:rPr sz="2000" dirty="0">
                <a:latin typeface="Arial"/>
                <a:cs typeface="Arial"/>
              </a:rPr>
              <a:t>)  High-intensity Continuous </a:t>
            </a:r>
            <a:r>
              <a:rPr sz="2000" spc="-10" dirty="0">
                <a:latin typeface="Arial"/>
                <a:cs typeface="Arial"/>
              </a:rPr>
              <a:t>Training</a:t>
            </a:r>
            <a:r>
              <a:rPr sz="2000" spc="-1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(</a:t>
            </a:r>
            <a:r>
              <a:rPr sz="2000" b="1" dirty="0">
                <a:latin typeface="Arial"/>
                <a:cs typeface="Arial"/>
              </a:rPr>
              <a:t>HI</a:t>
            </a:r>
            <a:r>
              <a:rPr sz="2000" dirty="0">
                <a:latin typeface="Arial"/>
                <a:cs typeface="Arial"/>
              </a:rPr>
              <a:t>)  High-intensity Interval </a:t>
            </a:r>
            <a:r>
              <a:rPr sz="2000" spc="-10" dirty="0">
                <a:latin typeface="Arial"/>
                <a:cs typeface="Arial"/>
              </a:rPr>
              <a:t>Training</a:t>
            </a:r>
            <a:r>
              <a:rPr sz="2000" spc="-1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(</a:t>
            </a:r>
            <a:r>
              <a:rPr sz="2000" b="1" dirty="0">
                <a:latin typeface="Arial"/>
                <a:cs typeface="Arial"/>
              </a:rPr>
              <a:t>HIIT</a:t>
            </a:r>
            <a:r>
              <a:rPr sz="2000" dirty="0">
                <a:latin typeface="Arial"/>
                <a:cs typeface="Arial"/>
              </a:rPr>
              <a:t>)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866633" y="3378377"/>
            <a:ext cx="1152525" cy="457200"/>
          </a:xfrm>
          <a:custGeom>
            <a:avLst/>
            <a:gdLst/>
            <a:ahLst/>
            <a:cxnLst/>
            <a:rect l="l" t="t" r="r" b="b"/>
            <a:pathLst>
              <a:path w="1152525" h="457200">
                <a:moveTo>
                  <a:pt x="0" y="457149"/>
                </a:moveTo>
                <a:lnTo>
                  <a:pt x="1151928" y="457149"/>
                </a:lnTo>
                <a:lnTo>
                  <a:pt x="1151928" y="0"/>
                </a:lnTo>
                <a:lnTo>
                  <a:pt x="0" y="0"/>
                </a:lnTo>
                <a:lnTo>
                  <a:pt x="0" y="457149"/>
                </a:lnTo>
                <a:close/>
              </a:path>
            </a:pathLst>
          </a:custGeom>
          <a:solidFill>
            <a:srgbClr val="D0D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66633" y="3835450"/>
            <a:ext cx="1152525" cy="457200"/>
          </a:xfrm>
          <a:custGeom>
            <a:avLst/>
            <a:gdLst/>
            <a:ahLst/>
            <a:cxnLst/>
            <a:rect l="l" t="t" r="r" b="b"/>
            <a:pathLst>
              <a:path w="1152525" h="457200">
                <a:moveTo>
                  <a:pt x="0" y="457149"/>
                </a:moveTo>
                <a:lnTo>
                  <a:pt x="1151928" y="457149"/>
                </a:lnTo>
                <a:lnTo>
                  <a:pt x="1151928" y="0"/>
                </a:lnTo>
                <a:lnTo>
                  <a:pt x="0" y="0"/>
                </a:lnTo>
                <a:lnTo>
                  <a:pt x="0" y="457149"/>
                </a:lnTo>
                <a:close/>
              </a:path>
            </a:pathLst>
          </a:custGeom>
          <a:solidFill>
            <a:srgbClr val="E9EC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866633" y="4292650"/>
            <a:ext cx="1152525" cy="457200"/>
          </a:xfrm>
          <a:custGeom>
            <a:avLst/>
            <a:gdLst/>
            <a:ahLst/>
            <a:cxnLst/>
            <a:rect l="l" t="t" r="r" b="b"/>
            <a:pathLst>
              <a:path w="1152525" h="457200">
                <a:moveTo>
                  <a:pt x="0" y="457149"/>
                </a:moveTo>
                <a:lnTo>
                  <a:pt x="1151928" y="457149"/>
                </a:lnTo>
                <a:lnTo>
                  <a:pt x="1151928" y="0"/>
                </a:lnTo>
                <a:lnTo>
                  <a:pt x="0" y="0"/>
                </a:lnTo>
                <a:lnTo>
                  <a:pt x="0" y="457149"/>
                </a:lnTo>
                <a:close/>
              </a:path>
            </a:pathLst>
          </a:custGeom>
          <a:solidFill>
            <a:srgbClr val="D0D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107950" y="2549525"/>
          <a:ext cx="8923655" cy="22066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79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7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70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12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33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90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512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5125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82245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03505" marR="97155" indent="8890">
                        <a:lnSpc>
                          <a:spcPct val="100000"/>
                        </a:lnSpc>
                        <a:spcBef>
                          <a:spcPts val="1280"/>
                        </a:spcBef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Bo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y  mass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62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04139" marR="97155" indent="107950">
                        <a:lnSpc>
                          <a:spcPct val="100000"/>
                        </a:lnSpc>
                        <a:spcBef>
                          <a:spcPts val="1280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Fat  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mass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62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99695" marR="92075" indent="324485">
                        <a:lnSpc>
                          <a:spcPct val="100000"/>
                        </a:lnSpc>
                        <a:spcBef>
                          <a:spcPts val="1280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Fat  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ox</a:t>
                      </a:r>
                      <a:r>
                        <a:rPr sz="1600" b="1" spc="-4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y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da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ion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62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5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V’O</a:t>
                      </a:r>
                      <a:r>
                        <a:rPr sz="1575" b="1" spc="-7" baseline="-21164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max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97155" marR="88265" indent="153670">
                        <a:lnSpc>
                          <a:spcPct val="100000"/>
                        </a:lnSpc>
                        <a:spcBef>
                          <a:spcPts val="1280"/>
                        </a:spcBef>
                      </a:pPr>
                      <a:r>
                        <a:rPr sz="16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Time  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ef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icient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62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229870" marR="84455" indent="-137160">
                        <a:lnSpc>
                          <a:spcPct val="100000"/>
                        </a:lnSpc>
                        <a:spcBef>
                          <a:spcPts val="1280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Volume</a:t>
                      </a:r>
                      <a:r>
                        <a:rPr sz="1600" b="1" spc="-7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of  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activity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62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5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6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Fun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b="1" spc="-5" dirty="0">
                          <a:latin typeface="Arial"/>
                          <a:cs typeface="Arial"/>
                        </a:rPr>
                        <a:t>LI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(45-60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min)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↓↓↓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↓↓↓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↑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↑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↓↓↓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↑↑↑↑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073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b="1" spc="-5" dirty="0">
                          <a:latin typeface="Arial"/>
                          <a:cs typeface="Arial"/>
                        </a:rPr>
                        <a:t>HI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(25-35</a:t>
                      </a:r>
                      <a:r>
                        <a:rPr sz="18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min)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↓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↓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↑↑↑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↑↑↑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↑↑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↑↑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b="1" dirty="0">
                          <a:latin typeface="Arial"/>
                          <a:cs typeface="Arial"/>
                        </a:rPr>
                        <a:t>HIIT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(10-20</a:t>
                      </a:r>
                      <a:r>
                        <a:rPr sz="16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min)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↓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↓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↑↑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↑↑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↑↑↑↑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↓↓↓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object 9"/>
          <p:cNvSpPr/>
          <p:nvPr/>
        </p:nvSpPr>
        <p:spPr>
          <a:xfrm>
            <a:off x="8290559" y="3439667"/>
            <a:ext cx="611124" cy="3215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979664" y="3439667"/>
            <a:ext cx="303275" cy="3215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282940" y="3898391"/>
            <a:ext cx="306324" cy="3246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293607" y="4347971"/>
            <a:ext cx="306324" cy="3246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940040" y="4347971"/>
            <a:ext cx="306324" cy="3246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645652" y="4347971"/>
            <a:ext cx="306324" cy="3246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93039" y="5060696"/>
            <a:ext cx="8717915" cy="9410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HIIT programs </a:t>
            </a:r>
            <a:r>
              <a:rPr sz="2000" dirty="0">
                <a:latin typeface="Arial"/>
                <a:cs typeface="Arial"/>
              </a:rPr>
              <a:t>seem </a:t>
            </a:r>
            <a:r>
              <a:rPr sz="2000" spc="-5" dirty="0">
                <a:latin typeface="Arial"/>
                <a:cs typeface="Arial"/>
              </a:rPr>
              <a:t>to represent </a:t>
            </a:r>
            <a:r>
              <a:rPr sz="2000" spc="-10" dirty="0">
                <a:latin typeface="Arial"/>
                <a:cs typeface="Arial"/>
              </a:rPr>
              <a:t>an effective </a:t>
            </a:r>
            <a:r>
              <a:rPr sz="2000" spc="-5" dirty="0">
                <a:latin typeface="Arial"/>
                <a:cs typeface="Arial"/>
              </a:rPr>
              <a:t>alternative to </a:t>
            </a:r>
            <a:r>
              <a:rPr sz="2000" dirty="0">
                <a:latin typeface="Arial"/>
                <a:cs typeface="Arial"/>
              </a:rPr>
              <a:t>LI</a:t>
            </a:r>
            <a:r>
              <a:rPr sz="2000" spc="36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program  </a:t>
            </a:r>
            <a:r>
              <a:rPr sz="2000" dirty="0">
                <a:latin typeface="Arial"/>
                <a:cs typeface="Arial"/>
              </a:rPr>
              <a:t>scheduled </a:t>
            </a:r>
            <a:r>
              <a:rPr sz="2000" spc="-5" dirty="0">
                <a:latin typeface="Arial"/>
                <a:cs typeface="Arial"/>
              </a:rPr>
              <a:t>in </a:t>
            </a:r>
            <a:r>
              <a:rPr sz="2000" dirty="0">
                <a:latin typeface="Arial"/>
                <a:cs typeface="Arial"/>
              </a:rPr>
              <a:t>a multidisciplinary </a:t>
            </a:r>
            <a:r>
              <a:rPr sz="2000" spc="-5" dirty="0">
                <a:latin typeface="Arial"/>
                <a:cs typeface="Arial"/>
              </a:rPr>
              <a:t>body weight-management program, </a:t>
            </a:r>
            <a:r>
              <a:rPr sz="2000" dirty="0">
                <a:latin typeface="Arial"/>
                <a:cs typeface="Arial"/>
              </a:rPr>
              <a:t>with </a:t>
            </a:r>
            <a:r>
              <a:rPr sz="2000" spc="-5" dirty="0">
                <a:latin typeface="Arial"/>
                <a:cs typeface="Arial"/>
              </a:rPr>
              <a:t>the  </a:t>
            </a:r>
            <a:r>
              <a:rPr sz="2000" dirty="0">
                <a:latin typeface="Arial"/>
                <a:cs typeface="Arial"/>
              </a:rPr>
              <a:t>advantage of a </a:t>
            </a:r>
            <a:r>
              <a:rPr sz="2000" b="1" dirty="0">
                <a:latin typeface="Arial"/>
                <a:cs typeface="Arial"/>
              </a:rPr>
              <a:t>lower </a:t>
            </a:r>
            <a:r>
              <a:rPr sz="2000" b="1" spc="-5" dirty="0">
                <a:latin typeface="Arial"/>
                <a:cs typeface="Arial"/>
              </a:rPr>
              <a:t>volume </a:t>
            </a:r>
            <a:r>
              <a:rPr sz="2000" b="1" dirty="0">
                <a:latin typeface="Arial"/>
                <a:cs typeface="Arial"/>
              </a:rPr>
              <a:t>of </a:t>
            </a:r>
            <a:r>
              <a:rPr sz="2000" b="1" spc="-5" dirty="0">
                <a:latin typeface="Arial"/>
                <a:cs typeface="Arial"/>
              </a:rPr>
              <a:t>activity </a:t>
            </a:r>
            <a:r>
              <a:rPr sz="2000" b="1" dirty="0">
                <a:latin typeface="Arial"/>
                <a:cs typeface="Arial"/>
              </a:rPr>
              <a:t>and reduced time</a:t>
            </a:r>
            <a:r>
              <a:rPr sz="2000" b="1" spc="-1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commitment.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77620" y="2385298"/>
            <a:ext cx="4144192" cy="24024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3819" y="2302764"/>
            <a:ext cx="4799076" cy="29961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4388" y="6581343"/>
            <a:ext cx="336804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i="1" dirty="0">
                <a:latin typeface="Arial"/>
                <a:cs typeface="Arial"/>
              </a:rPr>
              <a:t>(Buchheit and Laursen, Sports </a:t>
            </a:r>
            <a:r>
              <a:rPr sz="1400" i="1" spc="-5" dirty="0">
                <a:latin typeface="Arial"/>
                <a:cs typeface="Arial"/>
              </a:rPr>
              <a:t>Med.</a:t>
            </a:r>
            <a:r>
              <a:rPr sz="1400" i="1" spc="-165" dirty="0">
                <a:latin typeface="Arial"/>
                <a:cs typeface="Arial"/>
              </a:rPr>
              <a:t> </a:t>
            </a:r>
            <a:r>
              <a:rPr sz="1400" i="1" spc="-5" dirty="0">
                <a:latin typeface="Arial"/>
                <a:cs typeface="Arial"/>
              </a:rPr>
              <a:t>2013)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1691" y="25654"/>
            <a:ext cx="270764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/>
              <a:t>I</a:t>
            </a:r>
            <a:r>
              <a:rPr spc="-5" dirty="0"/>
              <a:t>ntensity </a:t>
            </a:r>
            <a:r>
              <a:rPr dirty="0"/>
              <a:t>and</a:t>
            </a:r>
            <a:r>
              <a:rPr spc="-65" dirty="0"/>
              <a:t> </a:t>
            </a:r>
            <a:r>
              <a:rPr spc="-15" dirty="0"/>
              <a:t>Time</a:t>
            </a:r>
            <a:endParaRPr sz="2800"/>
          </a:p>
        </p:txBody>
      </p:sp>
      <p:sp>
        <p:nvSpPr>
          <p:cNvPr id="6" name="object 6"/>
          <p:cNvSpPr txBox="1"/>
          <p:nvPr/>
        </p:nvSpPr>
        <p:spPr>
          <a:xfrm>
            <a:off x="221691" y="530097"/>
            <a:ext cx="5041900" cy="995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How hard and how long you</a:t>
            </a:r>
            <a:r>
              <a:rPr sz="2400" spc="6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exercise</a:t>
            </a:r>
            <a:endParaRPr sz="2400">
              <a:latin typeface="Arial"/>
              <a:cs typeface="Arial"/>
            </a:endParaRPr>
          </a:p>
          <a:p>
            <a:pPr marL="66040">
              <a:lnSpc>
                <a:spcPct val="100000"/>
              </a:lnSpc>
              <a:spcBef>
                <a:spcPts val="1875"/>
              </a:spcBef>
            </a:pPr>
            <a:r>
              <a:rPr sz="2400" i="1" spc="-5" dirty="0">
                <a:solidFill>
                  <a:srgbClr val="006FC0"/>
                </a:solidFill>
                <a:latin typeface="Arial"/>
                <a:cs typeface="Arial"/>
              </a:rPr>
              <a:t>High-intensity Interval </a:t>
            </a:r>
            <a:r>
              <a:rPr sz="2400" i="1" spc="-25" dirty="0">
                <a:solidFill>
                  <a:srgbClr val="006FC0"/>
                </a:solidFill>
                <a:latin typeface="Arial"/>
                <a:cs typeface="Arial"/>
              </a:rPr>
              <a:t>Training</a:t>
            </a:r>
            <a:r>
              <a:rPr sz="2400" i="1" spc="4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006FC0"/>
                </a:solidFill>
                <a:latin typeface="Arial"/>
                <a:cs typeface="Arial"/>
              </a:rPr>
              <a:t>(HIIT)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691" y="25654"/>
            <a:ext cx="270764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/>
              <a:t>I</a:t>
            </a:r>
            <a:r>
              <a:rPr spc="-5" dirty="0"/>
              <a:t>ntensity </a:t>
            </a:r>
            <a:r>
              <a:rPr dirty="0"/>
              <a:t>and</a:t>
            </a:r>
            <a:r>
              <a:rPr spc="-65" dirty="0"/>
              <a:t> </a:t>
            </a:r>
            <a:r>
              <a:rPr spc="-15" dirty="0"/>
              <a:t>Time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221691" y="530097"/>
            <a:ext cx="8720455" cy="3813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How hard and how long you</a:t>
            </a:r>
            <a:r>
              <a:rPr sz="2400" spc="6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exercise</a:t>
            </a:r>
            <a:endParaRPr sz="2400">
              <a:latin typeface="Arial"/>
              <a:cs typeface="Arial"/>
            </a:endParaRPr>
          </a:p>
          <a:p>
            <a:pPr marL="66040">
              <a:lnSpc>
                <a:spcPct val="100000"/>
              </a:lnSpc>
              <a:spcBef>
                <a:spcPts val="1875"/>
              </a:spcBef>
            </a:pPr>
            <a:r>
              <a:rPr sz="2400" i="1" spc="-5" dirty="0">
                <a:solidFill>
                  <a:srgbClr val="006FC0"/>
                </a:solidFill>
                <a:latin typeface="Arial"/>
                <a:cs typeface="Arial"/>
              </a:rPr>
              <a:t>High-intensity Interval </a:t>
            </a:r>
            <a:r>
              <a:rPr sz="2400" i="1" spc="-25" dirty="0">
                <a:solidFill>
                  <a:srgbClr val="006FC0"/>
                </a:solidFill>
                <a:latin typeface="Arial"/>
                <a:cs typeface="Arial"/>
              </a:rPr>
              <a:t>Training</a:t>
            </a:r>
            <a:r>
              <a:rPr sz="2400" i="1" spc="4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006FC0"/>
                </a:solidFill>
                <a:latin typeface="Arial"/>
                <a:cs typeface="Arial"/>
              </a:rPr>
              <a:t>(HIIT)</a:t>
            </a:r>
            <a:endParaRPr sz="2400">
              <a:latin typeface="Arial"/>
              <a:cs typeface="Arial"/>
            </a:endParaRPr>
          </a:p>
          <a:p>
            <a:pPr marL="43815" marR="5080" algn="just">
              <a:lnSpc>
                <a:spcPct val="100000"/>
              </a:lnSpc>
              <a:spcBef>
                <a:spcPts val="2025"/>
              </a:spcBef>
            </a:pPr>
            <a:r>
              <a:rPr sz="2000" spc="-10" dirty="0">
                <a:latin typeface="Arial"/>
                <a:cs typeface="Arial"/>
              </a:rPr>
              <a:t>Training </a:t>
            </a:r>
            <a:r>
              <a:rPr sz="2000" spc="-5" dirty="0">
                <a:latin typeface="Arial"/>
                <a:cs typeface="Arial"/>
              </a:rPr>
              <a:t>studies </a:t>
            </a:r>
            <a:r>
              <a:rPr sz="2000" dirty="0">
                <a:latin typeface="Arial"/>
                <a:cs typeface="Arial"/>
              </a:rPr>
              <a:t>usually assess the </a:t>
            </a:r>
            <a:r>
              <a:rPr sz="2000" spc="-5" dirty="0">
                <a:latin typeface="Arial"/>
                <a:cs typeface="Arial"/>
              </a:rPr>
              <a:t>volume </a:t>
            </a:r>
            <a:r>
              <a:rPr sz="2000" spc="-10" dirty="0">
                <a:latin typeface="Arial"/>
                <a:cs typeface="Arial"/>
              </a:rPr>
              <a:t>or </a:t>
            </a:r>
            <a:r>
              <a:rPr sz="2000" spc="-5" dirty="0">
                <a:latin typeface="Arial"/>
                <a:cs typeface="Arial"/>
              </a:rPr>
              <a:t>area </a:t>
            </a:r>
            <a:r>
              <a:rPr sz="2000" dirty="0">
                <a:latin typeface="Arial"/>
                <a:cs typeface="Arial"/>
              </a:rPr>
              <a:t>of </a:t>
            </a:r>
            <a:r>
              <a:rPr sz="2000" spc="-5" dirty="0">
                <a:latin typeface="Arial"/>
                <a:cs typeface="Arial"/>
              </a:rPr>
              <a:t>mitochondria via  </a:t>
            </a:r>
            <a:r>
              <a:rPr sz="2000" spc="-15" dirty="0">
                <a:latin typeface="Arial"/>
                <a:cs typeface="Arial"/>
              </a:rPr>
              <a:t>microscopy, </a:t>
            </a:r>
            <a:r>
              <a:rPr sz="2000" spc="-5" dirty="0">
                <a:latin typeface="Arial"/>
                <a:cs typeface="Arial"/>
              </a:rPr>
              <a:t>the activity </a:t>
            </a:r>
            <a:r>
              <a:rPr sz="2000" dirty="0">
                <a:latin typeface="Arial"/>
                <a:cs typeface="Arial"/>
              </a:rPr>
              <a:t>or protein </a:t>
            </a:r>
            <a:r>
              <a:rPr sz="2000" spc="-5" dirty="0">
                <a:latin typeface="Arial"/>
                <a:cs typeface="Arial"/>
              </a:rPr>
              <a:t>content </a:t>
            </a:r>
            <a:r>
              <a:rPr sz="2000" dirty="0">
                <a:latin typeface="Arial"/>
                <a:cs typeface="Arial"/>
              </a:rPr>
              <a:t>of </a:t>
            </a:r>
            <a:r>
              <a:rPr sz="2000" spc="-5" dirty="0">
                <a:latin typeface="Arial"/>
                <a:cs typeface="Arial"/>
              </a:rPr>
              <a:t>mitochondrial </a:t>
            </a:r>
            <a:r>
              <a:rPr sz="2000" dirty="0">
                <a:latin typeface="Arial"/>
                <a:cs typeface="Arial"/>
              </a:rPr>
              <a:t>enzymes </a:t>
            </a:r>
            <a:r>
              <a:rPr sz="2000" spc="-5" dirty="0">
                <a:latin typeface="Arial"/>
                <a:cs typeface="Arial"/>
              </a:rPr>
              <a:t>(e.g.  </a:t>
            </a:r>
            <a:r>
              <a:rPr sz="2000" dirty="0">
                <a:latin typeface="Arial"/>
                <a:cs typeface="Arial"/>
              </a:rPr>
              <a:t>citrate </a:t>
            </a:r>
            <a:r>
              <a:rPr sz="2000" spc="-5" dirty="0">
                <a:latin typeface="Arial"/>
                <a:cs typeface="Arial"/>
              </a:rPr>
              <a:t>synthase </a:t>
            </a:r>
            <a:r>
              <a:rPr sz="2000" dirty="0">
                <a:latin typeface="Arial"/>
                <a:cs typeface="Arial"/>
              </a:rPr>
              <a:t>and succinate </a:t>
            </a:r>
            <a:r>
              <a:rPr sz="2000" spc="-5" dirty="0">
                <a:latin typeface="Arial"/>
                <a:cs typeface="Arial"/>
              </a:rPr>
              <a:t>dehydrogenase), </a:t>
            </a:r>
            <a:r>
              <a:rPr sz="2000" dirty="0">
                <a:latin typeface="Arial"/>
                <a:cs typeface="Arial"/>
              </a:rPr>
              <a:t>or respiration </a:t>
            </a:r>
            <a:r>
              <a:rPr sz="2000" spc="-15" dirty="0">
                <a:latin typeface="Arial"/>
                <a:cs typeface="Arial"/>
              </a:rPr>
              <a:t>in   </a:t>
            </a:r>
            <a:r>
              <a:rPr sz="2000" dirty="0">
                <a:latin typeface="Arial"/>
                <a:cs typeface="Arial"/>
              </a:rPr>
              <a:t>permeabilized </a:t>
            </a:r>
            <a:r>
              <a:rPr sz="2000" spc="-5" dirty="0">
                <a:latin typeface="Arial"/>
                <a:cs typeface="Arial"/>
              </a:rPr>
              <a:t>muscle ﬁbres </a:t>
            </a:r>
            <a:r>
              <a:rPr sz="2000" dirty="0">
                <a:latin typeface="Arial"/>
                <a:cs typeface="Arial"/>
              </a:rPr>
              <a:t>or isolated </a:t>
            </a:r>
            <a:r>
              <a:rPr sz="2000" spc="-5" dirty="0">
                <a:latin typeface="Arial"/>
                <a:cs typeface="Arial"/>
              </a:rPr>
              <a:t>mitochondria (e.g. oxidative  </a:t>
            </a:r>
            <a:r>
              <a:rPr sz="2000" dirty="0">
                <a:latin typeface="Arial"/>
                <a:cs typeface="Arial"/>
              </a:rPr>
              <a:t>phosphorylation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capacity).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900">
              <a:latin typeface="Arial"/>
              <a:cs typeface="Arial"/>
            </a:endParaRPr>
          </a:p>
          <a:p>
            <a:pPr marL="43815" algn="just">
              <a:lnSpc>
                <a:spcPct val="100000"/>
              </a:lnSpc>
            </a:pPr>
            <a:r>
              <a:rPr sz="2000" spc="-5" dirty="0">
                <a:latin typeface="Arial"/>
                <a:cs typeface="Arial"/>
              </a:rPr>
              <a:t>HIIT </a:t>
            </a:r>
            <a:r>
              <a:rPr sz="2000" dirty="0">
                <a:latin typeface="Arial"/>
                <a:cs typeface="Arial"/>
              </a:rPr>
              <a:t>induce </a:t>
            </a:r>
            <a:r>
              <a:rPr sz="2000" spc="-5" dirty="0">
                <a:latin typeface="Arial"/>
                <a:cs typeface="Arial"/>
              </a:rPr>
              <a:t>grater increase in citrate synthase </a:t>
            </a:r>
            <a:r>
              <a:rPr sz="2000" dirty="0">
                <a:latin typeface="Arial"/>
                <a:cs typeface="Arial"/>
              </a:rPr>
              <a:t>and </a:t>
            </a:r>
            <a:r>
              <a:rPr sz="2000" spc="-5" dirty="0">
                <a:latin typeface="Arial"/>
                <a:cs typeface="Arial"/>
              </a:rPr>
              <a:t>oxidative</a:t>
            </a:r>
            <a:r>
              <a:rPr sz="2000" spc="4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phosphorylation</a:t>
            </a:r>
            <a:endParaRPr sz="2000">
              <a:latin typeface="Arial"/>
              <a:cs typeface="Arial"/>
            </a:endParaRPr>
          </a:p>
          <a:p>
            <a:pPr marL="43815" algn="just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Arial"/>
                <a:cs typeface="Arial"/>
              </a:rPr>
              <a:t>than moderate continuous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exercise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4388" y="6581343"/>
            <a:ext cx="183515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i="1" dirty="0">
                <a:latin typeface="Arial"/>
                <a:cs typeface="Arial"/>
              </a:rPr>
              <a:t>(Gibala et al., JP</a:t>
            </a:r>
            <a:r>
              <a:rPr sz="1400" i="1" spc="-18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2017)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3523" y="1185672"/>
            <a:ext cx="4188460" cy="5320665"/>
          </a:xfrm>
          <a:custGeom>
            <a:avLst/>
            <a:gdLst/>
            <a:ahLst/>
            <a:cxnLst/>
            <a:rect l="l" t="t" r="r" b="b"/>
            <a:pathLst>
              <a:path w="4188459" h="5320665">
                <a:moveTo>
                  <a:pt x="0" y="5320283"/>
                </a:moveTo>
                <a:lnTo>
                  <a:pt x="4187952" y="5320283"/>
                </a:lnTo>
                <a:lnTo>
                  <a:pt x="4187952" y="0"/>
                </a:lnTo>
                <a:lnTo>
                  <a:pt x="0" y="0"/>
                </a:lnTo>
                <a:lnTo>
                  <a:pt x="0" y="5320283"/>
                </a:lnTo>
                <a:close/>
              </a:path>
            </a:pathLst>
          </a:custGeom>
          <a:solidFill>
            <a:srgbClr val="FFF7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061965" y="5671565"/>
            <a:ext cx="3459479" cy="1905"/>
          </a:xfrm>
          <a:custGeom>
            <a:avLst/>
            <a:gdLst/>
            <a:ahLst/>
            <a:cxnLst/>
            <a:rect l="l" t="t" r="r" b="b"/>
            <a:pathLst>
              <a:path w="3459479" h="1904">
                <a:moveTo>
                  <a:pt x="0" y="0"/>
                </a:moveTo>
                <a:lnTo>
                  <a:pt x="3459480" y="1524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61965" y="5407914"/>
            <a:ext cx="3459479" cy="3175"/>
          </a:xfrm>
          <a:custGeom>
            <a:avLst/>
            <a:gdLst/>
            <a:ahLst/>
            <a:cxnLst/>
            <a:rect l="l" t="t" r="r" b="b"/>
            <a:pathLst>
              <a:path w="3459479" h="3175">
                <a:moveTo>
                  <a:pt x="0" y="0"/>
                </a:moveTo>
                <a:lnTo>
                  <a:pt x="3459480" y="3048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061965" y="5129021"/>
            <a:ext cx="3459479" cy="1905"/>
          </a:xfrm>
          <a:custGeom>
            <a:avLst/>
            <a:gdLst/>
            <a:ahLst/>
            <a:cxnLst/>
            <a:rect l="l" t="t" r="r" b="b"/>
            <a:pathLst>
              <a:path w="3459479" h="1904">
                <a:moveTo>
                  <a:pt x="0" y="0"/>
                </a:moveTo>
                <a:lnTo>
                  <a:pt x="3459480" y="1523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61965" y="4847082"/>
            <a:ext cx="3459479" cy="0"/>
          </a:xfrm>
          <a:custGeom>
            <a:avLst/>
            <a:gdLst/>
            <a:ahLst/>
            <a:cxnLst/>
            <a:rect l="l" t="t" r="r" b="b"/>
            <a:pathLst>
              <a:path w="3459479">
                <a:moveTo>
                  <a:pt x="0" y="0"/>
                </a:moveTo>
                <a:lnTo>
                  <a:pt x="3459480" y="0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61965" y="4580382"/>
            <a:ext cx="3459479" cy="1905"/>
          </a:xfrm>
          <a:custGeom>
            <a:avLst/>
            <a:gdLst/>
            <a:ahLst/>
            <a:cxnLst/>
            <a:rect l="l" t="t" r="r" b="b"/>
            <a:pathLst>
              <a:path w="3459479" h="1904">
                <a:moveTo>
                  <a:pt x="0" y="0"/>
                </a:moveTo>
                <a:lnTo>
                  <a:pt x="3459480" y="1524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61965" y="4298441"/>
            <a:ext cx="3459479" cy="1905"/>
          </a:xfrm>
          <a:custGeom>
            <a:avLst/>
            <a:gdLst/>
            <a:ahLst/>
            <a:cxnLst/>
            <a:rect l="l" t="t" r="r" b="b"/>
            <a:pathLst>
              <a:path w="3459479" h="1904">
                <a:moveTo>
                  <a:pt x="0" y="0"/>
                </a:moveTo>
                <a:lnTo>
                  <a:pt x="3459480" y="1523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061965" y="4018026"/>
            <a:ext cx="3459479" cy="3175"/>
          </a:xfrm>
          <a:custGeom>
            <a:avLst/>
            <a:gdLst/>
            <a:ahLst/>
            <a:cxnLst/>
            <a:rect l="l" t="t" r="r" b="b"/>
            <a:pathLst>
              <a:path w="3459479" h="3175">
                <a:moveTo>
                  <a:pt x="0" y="0"/>
                </a:moveTo>
                <a:lnTo>
                  <a:pt x="3459480" y="3048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061965" y="3755897"/>
            <a:ext cx="3459479" cy="1905"/>
          </a:xfrm>
          <a:custGeom>
            <a:avLst/>
            <a:gdLst/>
            <a:ahLst/>
            <a:cxnLst/>
            <a:rect l="l" t="t" r="r" b="b"/>
            <a:pathLst>
              <a:path w="3459479" h="1904">
                <a:moveTo>
                  <a:pt x="0" y="0"/>
                </a:moveTo>
                <a:lnTo>
                  <a:pt x="3459480" y="1524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304276" y="3473196"/>
            <a:ext cx="218440" cy="0"/>
          </a:xfrm>
          <a:custGeom>
            <a:avLst/>
            <a:gdLst/>
            <a:ahLst/>
            <a:cxnLst/>
            <a:rect l="l" t="t" r="r" b="b"/>
            <a:pathLst>
              <a:path w="218440">
                <a:moveTo>
                  <a:pt x="0" y="0"/>
                </a:moveTo>
                <a:lnTo>
                  <a:pt x="218059" y="0"/>
                </a:lnTo>
              </a:path>
            </a:pathLst>
          </a:custGeom>
          <a:ln w="3301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061077" y="3473196"/>
            <a:ext cx="2162810" cy="0"/>
          </a:xfrm>
          <a:custGeom>
            <a:avLst/>
            <a:gdLst/>
            <a:ahLst/>
            <a:cxnLst/>
            <a:rect l="l" t="t" r="r" b="b"/>
            <a:pathLst>
              <a:path w="2162809">
                <a:moveTo>
                  <a:pt x="0" y="0"/>
                </a:moveTo>
                <a:lnTo>
                  <a:pt x="2162682" y="0"/>
                </a:lnTo>
              </a:path>
            </a:pathLst>
          </a:custGeom>
          <a:ln w="3301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304276" y="3195827"/>
            <a:ext cx="218440" cy="0"/>
          </a:xfrm>
          <a:custGeom>
            <a:avLst/>
            <a:gdLst/>
            <a:ahLst/>
            <a:cxnLst/>
            <a:rect l="l" t="t" r="r" b="b"/>
            <a:pathLst>
              <a:path w="218440">
                <a:moveTo>
                  <a:pt x="0" y="0"/>
                </a:moveTo>
                <a:lnTo>
                  <a:pt x="218059" y="0"/>
                </a:lnTo>
              </a:path>
            </a:pathLst>
          </a:custGeom>
          <a:ln w="3301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61077" y="3195827"/>
            <a:ext cx="2162810" cy="0"/>
          </a:xfrm>
          <a:custGeom>
            <a:avLst/>
            <a:gdLst/>
            <a:ahLst/>
            <a:cxnLst/>
            <a:rect l="l" t="t" r="r" b="b"/>
            <a:pathLst>
              <a:path w="2162809">
                <a:moveTo>
                  <a:pt x="0" y="0"/>
                </a:moveTo>
                <a:lnTo>
                  <a:pt x="2162682" y="0"/>
                </a:lnTo>
              </a:path>
            </a:pathLst>
          </a:custGeom>
          <a:ln w="3301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754368" y="2912364"/>
            <a:ext cx="1768475" cy="0"/>
          </a:xfrm>
          <a:custGeom>
            <a:avLst/>
            <a:gdLst/>
            <a:ahLst/>
            <a:cxnLst/>
            <a:rect l="l" t="t" r="r" b="b"/>
            <a:pathLst>
              <a:path w="1768475">
                <a:moveTo>
                  <a:pt x="0" y="0"/>
                </a:moveTo>
                <a:lnTo>
                  <a:pt x="1767967" y="0"/>
                </a:lnTo>
              </a:path>
            </a:pathLst>
          </a:custGeom>
          <a:ln w="3301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061077" y="2912364"/>
            <a:ext cx="988060" cy="0"/>
          </a:xfrm>
          <a:custGeom>
            <a:avLst/>
            <a:gdLst/>
            <a:ahLst/>
            <a:cxnLst/>
            <a:rect l="l" t="t" r="r" b="b"/>
            <a:pathLst>
              <a:path w="988060">
                <a:moveTo>
                  <a:pt x="0" y="0"/>
                </a:moveTo>
                <a:lnTo>
                  <a:pt x="987678" y="0"/>
                </a:lnTo>
              </a:path>
            </a:pathLst>
          </a:custGeom>
          <a:ln w="3301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061965" y="2646426"/>
            <a:ext cx="3459479" cy="3175"/>
          </a:xfrm>
          <a:custGeom>
            <a:avLst/>
            <a:gdLst/>
            <a:ahLst/>
            <a:cxnLst/>
            <a:rect l="l" t="t" r="r" b="b"/>
            <a:pathLst>
              <a:path w="3459479" h="3175">
                <a:moveTo>
                  <a:pt x="0" y="0"/>
                </a:moveTo>
                <a:lnTo>
                  <a:pt x="3459480" y="3048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061965" y="2364485"/>
            <a:ext cx="3459479" cy="1905"/>
          </a:xfrm>
          <a:custGeom>
            <a:avLst/>
            <a:gdLst/>
            <a:ahLst/>
            <a:cxnLst/>
            <a:rect l="l" t="t" r="r" b="b"/>
            <a:pathLst>
              <a:path w="3459479" h="1905">
                <a:moveTo>
                  <a:pt x="0" y="0"/>
                </a:moveTo>
                <a:lnTo>
                  <a:pt x="3459480" y="1524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061965" y="2085594"/>
            <a:ext cx="3459479" cy="3175"/>
          </a:xfrm>
          <a:custGeom>
            <a:avLst/>
            <a:gdLst/>
            <a:ahLst/>
            <a:cxnLst/>
            <a:rect l="l" t="t" r="r" b="b"/>
            <a:pathLst>
              <a:path w="3459479" h="3175">
                <a:moveTo>
                  <a:pt x="0" y="0"/>
                </a:moveTo>
                <a:lnTo>
                  <a:pt x="3459480" y="3047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061965" y="1821942"/>
            <a:ext cx="3459479" cy="1905"/>
          </a:xfrm>
          <a:custGeom>
            <a:avLst/>
            <a:gdLst/>
            <a:ahLst/>
            <a:cxnLst/>
            <a:rect l="l" t="t" r="r" b="b"/>
            <a:pathLst>
              <a:path w="3459479" h="1905">
                <a:moveTo>
                  <a:pt x="0" y="0"/>
                </a:moveTo>
                <a:lnTo>
                  <a:pt x="3459480" y="1524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061965" y="1538477"/>
            <a:ext cx="3459479" cy="1905"/>
          </a:xfrm>
          <a:custGeom>
            <a:avLst/>
            <a:gdLst/>
            <a:ahLst/>
            <a:cxnLst/>
            <a:rect l="l" t="t" r="r" b="b"/>
            <a:pathLst>
              <a:path w="3459479" h="1905">
                <a:moveTo>
                  <a:pt x="0" y="0"/>
                </a:moveTo>
                <a:lnTo>
                  <a:pt x="3459480" y="1524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243321" y="1538477"/>
            <a:ext cx="3175" cy="4413885"/>
          </a:xfrm>
          <a:custGeom>
            <a:avLst/>
            <a:gdLst/>
            <a:ahLst/>
            <a:cxnLst/>
            <a:rect l="l" t="t" r="r" b="b"/>
            <a:pathLst>
              <a:path w="3175" h="4413885">
                <a:moveTo>
                  <a:pt x="0" y="0"/>
                </a:moveTo>
                <a:lnTo>
                  <a:pt x="3048" y="4413504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424678" y="1538477"/>
            <a:ext cx="1905" cy="4413885"/>
          </a:xfrm>
          <a:custGeom>
            <a:avLst/>
            <a:gdLst/>
            <a:ahLst/>
            <a:cxnLst/>
            <a:rect l="l" t="t" r="r" b="b"/>
            <a:pathLst>
              <a:path w="1904" h="4413885">
                <a:moveTo>
                  <a:pt x="0" y="0"/>
                </a:moveTo>
                <a:lnTo>
                  <a:pt x="1524" y="4413504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607558" y="1538477"/>
            <a:ext cx="3175" cy="4413885"/>
          </a:xfrm>
          <a:custGeom>
            <a:avLst/>
            <a:gdLst/>
            <a:ahLst/>
            <a:cxnLst/>
            <a:rect l="l" t="t" r="r" b="b"/>
            <a:pathLst>
              <a:path w="3175" h="4413885">
                <a:moveTo>
                  <a:pt x="0" y="0"/>
                </a:moveTo>
                <a:lnTo>
                  <a:pt x="3047" y="4413504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788914" y="1538477"/>
            <a:ext cx="3175" cy="4413885"/>
          </a:xfrm>
          <a:custGeom>
            <a:avLst/>
            <a:gdLst/>
            <a:ahLst/>
            <a:cxnLst/>
            <a:rect l="l" t="t" r="r" b="b"/>
            <a:pathLst>
              <a:path w="3175" h="4413885">
                <a:moveTo>
                  <a:pt x="0" y="0"/>
                </a:moveTo>
                <a:lnTo>
                  <a:pt x="3048" y="4413504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973317" y="1538477"/>
            <a:ext cx="1905" cy="4413885"/>
          </a:xfrm>
          <a:custGeom>
            <a:avLst/>
            <a:gdLst/>
            <a:ahLst/>
            <a:cxnLst/>
            <a:rect l="l" t="t" r="r" b="b"/>
            <a:pathLst>
              <a:path w="1904" h="4413885">
                <a:moveTo>
                  <a:pt x="0" y="0"/>
                </a:moveTo>
                <a:lnTo>
                  <a:pt x="1524" y="4413504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155435" y="1537588"/>
            <a:ext cx="0" cy="1108075"/>
          </a:xfrm>
          <a:custGeom>
            <a:avLst/>
            <a:gdLst/>
            <a:ahLst/>
            <a:cxnLst/>
            <a:rect l="l" t="t" r="r" b="b"/>
            <a:pathLst>
              <a:path h="1108075">
                <a:moveTo>
                  <a:pt x="0" y="0"/>
                </a:moveTo>
                <a:lnTo>
                  <a:pt x="0" y="1108075"/>
                </a:lnTo>
              </a:path>
            </a:pathLst>
          </a:custGeom>
          <a:ln w="3301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155435" y="2950464"/>
            <a:ext cx="0" cy="3002915"/>
          </a:xfrm>
          <a:custGeom>
            <a:avLst/>
            <a:gdLst/>
            <a:ahLst/>
            <a:cxnLst/>
            <a:rect l="l" t="t" r="r" b="b"/>
            <a:pathLst>
              <a:path h="3002915">
                <a:moveTo>
                  <a:pt x="0" y="0"/>
                </a:moveTo>
                <a:lnTo>
                  <a:pt x="0" y="3002407"/>
                </a:lnTo>
              </a:path>
            </a:pathLst>
          </a:custGeom>
          <a:ln w="3301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335267" y="1537588"/>
            <a:ext cx="0" cy="1108075"/>
          </a:xfrm>
          <a:custGeom>
            <a:avLst/>
            <a:gdLst/>
            <a:ahLst/>
            <a:cxnLst/>
            <a:rect l="l" t="t" r="r" b="b"/>
            <a:pathLst>
              <a:path h="1108075">
                <a:moveTo>
                  <a:pt x="0" y="0"/>
                </a:moveTo>
                <a:lnTo>
                  <a:pt x="0" y="1108075"/>
                </a:lnTo>
              </a:path>
            </a:pathLst>
          </a:custGeom>
          <a:ln w="3301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335267" y="2950464"/>
            <a:ext cx="0" cy="3002915"/>
          </a:xfrm>
          <a:custGeom>
            <a:avLst/>
            <a:gdLst/>
            <a:ahLst/>
            <a:cxnLst/>
            <a:rect l="l" t="t" r="r" b="b"/>
            <a:pathLst>
              <a:path h="3002915">
                <a:moveTo>
                  <a:pt x="0" y="0"/>
                </a:moveTo>
                <a:lnTo>
                  <a:pt x="0" y="3002407"/>
                </a:lnTo>
              </a:path>
            </a:pathLst>
          </a:custGeom>
          <a:ln w="3301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518909" y="1537588"/>
            <a:ext cx="0" cy="1108075"/>
          </a:xfrm>
          <a:custGeom>
            <a:avLst/>
            <a:gdLst/>
            <a:ahLst/>
            <a:cxnLst/>
            <a:rect l="l" t="t" r="r" b="b"/>
            <a:pathLst>
              <a:path h="1108075">
                <a:moveTo>
                  <a:pt x="0" y="0"/>
                </a:moveTo>
                <a:lnTo>
                  <a:pt x="0" y="1108075"/>
                </a:lnTo>
              </a:path>
            </a:pathLst>
          </a:custGeom>
          <a:ln w="4826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518909" y="2950464"/>
            <a:ext cx="0" cy="3002915"/>
          </a:xfrm>
          <a:custGeom>
            <a:avLst/>
            <a:gdLst/>
            <a:ahLst/>
            <a:cxnLst/>
            <a:rect l="l" t="t" r="r" b="b"/>
            <a:pathLst>
              <a:path h="3002915">
                <a:moveTo>
                  <a:pt x="0" y="0"/>
                </a:moveTo>
                <a:lnTo>
                  <a:pt x="0" y="3002407"/>
                </a:lnTo>
              </a:path>
            </a:pathLst>
          </a:custGeom>
          <a:ln w="4826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701790" y="1538477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186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701790" y="2950464"/>
            <a:ext cx="0" cy="3001645"/>
          </a:xfrm>
          <a:custGeom>
            <a:avLst/>
            <a:gdLst/>
            <a:ahLst/>
            <a:cxnLst/>
            <a:rect l="l" t="t" r="r" b="b"/>
            <a:pathLst>
              <a:path h="3001645">
                <a:moveTo>
                  <a:pt x="0" y="0"/>
                </a:moveTo>
                <a:lnTo>
                  <a:pt x="0" y="3001518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883145" y="1538477"/>
            <a:ext cx="1905" cy="4413885"/>
          </a:xfrm>
          <a:custGeom>
            <a:avLst/>
            <a:gdLst/>
            <a:ahLst/>
            <a:cxnLst/>
            <a:rect l="l" t="t" r="r" b="b"/>
            <a:pathLst>
              <a:path w="1904" h="4413885">
                <a:moveTo>
                  <a:pt x="0" y="0"/>
                </a:moveTo>
                <a:lnTo>
                  <a:pt x="1524" y="4413504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062978" y="1538477"/>
            <a:ext cx="6350" cy="4413885"/>
          </a:xfrm>
          <a:custGeom>
            <a:avLst/>
            <a:gdLst/>
            <a:ahLst/>
            <a:cxnLst/>
            <a:rect l="l" t="t" r="r" b="b"/>
            <a:pathLst>
              <a:path w="6350" h="4413885">
                <a:moveTo>
                  <a:pt x="0" y="0"/>
                </a:moveTo>
                <a:lnTo>
                  <a:pt x="6096" y="4413504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245857" y="1537588"/>
            <a:ext cx="0" cy="1640205"/>
          </a:xfrm>
          <a:custGeom>
            <a:avLst/>
            <a:gdLst/>
            <a:ahLst/>
            <a:cxnLst/>
            <a:rect l="l" t="t" r="r" b="b"/>
            <a:pathLst>
              <a:path h="1640205">
                <a:moveTo>
                  <a:pt x="0" y="0"/>
                </a:moveTo>
                <a:lnTo>
                  <a:pt x="0" y="1639951"/>
                </a:lnTo>
              </a:path>
            </a:pathLst>
          </a:custGeom>
          <a:ln w="4826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245857" y="3482340"/>
            <a:ext cx="0" cy="2470785"/>
          </a:xfrm>
          <a:custGeom>
            <a:avLst/>
            <a:gdLst/>
            <a:ahLst/>
            <a:cxnLst/>
            <a:rect l="l" t="t" r="r" b="b"/>
            <a:pathLst>
              <a:path h="2470785">
                <a:moveTo>
                  <a:pt x="0" y="0"/>
                </a:moveTo>
                <a:lnTo>
                  <a:pt x="0" y="2470531"/>
                </a:lnTo>
              </a:path>
            </a:pathLst>
          </a:custGeom>
          <a:ln w="4826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429500" y="1537588"/>
            <a:ext cx="0" cy="1640205"/>
          </a:xfrm>
          <a:custGeom>
            <a:avLst/>
            <a:gdLst/>
            <a:ahLst/>
            <a:cxnLst/>
            <a:rect l="l" t="t" r="r" b="b"/>
            <a:pathLst>
              <a:path h="1640205">
                <a:moveTo>
                  <a:pt x="0" y="0"/>
                </a:moveTo>
                <a:lnTo>
                  <a:pt x="0" y="1639951"/>
                </a:lnTo>
              </a:path>
            </a:pathLst>
          </a:custGeom>
          <a:ln w="3301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429500" y="3482340"/>
            <a:ext cx="0" cy="2470785"/>
          </a:xfrm>
          <a:custGeom>
            <a:avLst/>
            <a:gdLst/>
            <a:ahLst/>
            <a:cxnLst/>
            <a:rect l="l" t="t" r="r" b="b"/>
            <a:pathLst>
              <a:path h="2470785">
                <a:moveTo>
                  <a:pt x="0" y="0"/>
                </a:moveTo>
                <a:lnTo>
                  <a:pt x="0" y="2470531"/>
                </a:lnTo>
              </a:path>
            </a:pathLst>
          </a:custGeom>
          <a:ln w="3301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613142" y="1537588"/>
            <a:ext cx="0" cy="1640205"/>
          </a:xfrm>
          <a:custGeom>
            <a:avLst/>
            <a:gdLst/>
            <a:ahLst/>
            <a:cxnLst/>
            <a:rect l="l" t="t" r="r" b="b"/>
            <a:pathLst>
              <a:path h="1640205">
                <a:moveTo>
                  <a:pt x="0" y="0"/>
                </a:moveTo>
                <a:lnTo>
                  <a:pt x="0" y="1639951"/>
                </a:lnTo>
              </a:path>
            </a:pathLst>
          </a:custGeom>
          <a:ln w="4826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613142" y="3482340"/>
            <a:ext cx="0" cy="2470785"/>
          </a:xfrm>
          <a:custGeom>
            <a:avLst/>
            <a:gdLst/>
            <a:ahLst/>
            <a:cxnLst/>
            <a:rect l="l" t="t" r="r" b="b"/>
            <a:pathLst>
              <a:path h="2470785">
                <a:moveTo>
                  <a:pt x="0" y="0"/>
                </a:moveTo>
                <a:lnTo>
                  <a:pt x="0" y="2470531"/>
                </a:lnTo>
              </a:path>
            </a:pathLst>
          </a:custGeom>
          <a:ln w="4826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794497" y="1537588"/>
            <a:ext cx="0" cy="1640205"/>
          </a:xfrm>
          <a:custGeom>
            <a:avLst/>
            <a:gdLst/>
            <a:ahLst/>
            <a:cxnLst/>
            <a:rect l="l" t="t" r="r" b="b"/>
            <a:pathLst>
              <a:path h="1640205">
                <a:moveTo>
                  <a:pt x="0" y="0"/>
                </a:moveTo>
                <a:lnTo>
                  <a:pt x="0" y="1639951"/>
                </a:lnTo>
              </a:path>
            </a:pathLst>
          </a:custGeom>
          <a:ln w="4826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794497" y="3482340"/>
            <a:ext cx="0" cy="2470785"/>
          </a:xfrm>
          <a:custGeom>
            <a:avLst/>
            <a:gdLst/>
            <a:ahLst/>
            <a:cxnLst/>
            <a:rect l="l" t="t" r="r" b="b"/>
            <a:pathLst>
              <a:path h="2470785">
                <a:moveTo>
                  <a:pt x="0" y="0"/>
                </a:moveTo>
                <a:lnTo>
                  <a:pt x="0" y="2470531"/>
                </a:lnTo>
              </a:path>
            </a:pathLst>
          </a:custGeom>
          <a:ln w="4826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976616" y="1537588"/>
            <a:ext cx="0" cy="1640205"/>
          </a:xfrm>
          <a:custGeom>
            <a:avLst/>
            <a:gdLst/>
            <a:ahLst/>
            <a:cxnLst/>
            <a:rect l="l" t="t" r="r" b="b"/>
            <a:pathLst>
              <a:path h="1640205">
                <a:moveTo>
                  <a:pt x="0" y="0"/>
                </a:moveTo>
                <a:lnTo>
                  <a:pt x="0" y="1639951"/>
                </a:lnTo>
              </a:path>
            </a:pathLst>
          </a:custGeom>
          <a:ln w="3302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976616" y="3482340"/>
            <a:ext cx="0" cy="2470785"/>
          </a:xfrm>
          <a:custGeom>
            <a:avLst/>
            <a:gdLst/>
            <a:ahLst/>
            <a:cxnLst/>
            <a:rect l="l" t="t" r="r" b="b"/>
            <a:pathLst>
              <a:path h="2470785">
                <a:moveTo>
                  <a:pt x="0" y="0"/>
                </a:moveTo>
                <a:lnTo>
                  <a:pt x="0" y="2470531"/>
                </a:lnTo>
              </a:path>
            </a:pathLst>
          </a:custGeom>
          <a:ln w="3302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159495" y="1537588"/>
            <a:ext cx="0" cy="1640205"/>
          </a:xfrm>
          <a:custGeom>
            <a:avLst/>
            <a:gdLst/>
            <a:ahLst/>
            <a:cxnLst/>
            <a:rect l="l" t="t" r="r" b="b"/>
            <a:pathLst>
              <a:path h="1640205">
                <a:moveTo>
                  <a:pt x="0" y="0"/>
                </a:moveTo>
                <a:lnTo>
                  <a:pt x="0" y="1639951"/>
                </a:lnTo>
              </a:path>
            </a:pathLst>
          </a:custGeom>
          <a:ln w="3302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159495" y="3482340"/>
            <a:ext cx="0" cy="2470785"/>
          </a:xfrm>
          <a:custGeom>
            <a:avLst/>
            <a:gdLst/>
            <a:ahLst/>
            <a:cxnLst/>
            <a:rect l="l" t="t" r="r" b="b"/>
            <a:pathLst>
              <a:path h="2470785">
                <a:moveTo>
                  <a:pt x="0" y="0"/>
                </a:moveTo>
                <a:lnTo>
                  <a:pt x="0" y="2470531"/>
                </a:lnTo>
              </a:path>
            </a:pathLst>
          </a:custGeom>
          <a:ln w="3302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338566" y="1538477"/>
            <a:ext cx="1905" cy="4413885"/>
          </a:xfrm>
          <a:custGeom>
            <a:avLst/>
            <a:gdLst/>
            <a:ahLst/>
            <a:cxnLst/>
            <a:rect l="l" t="t" r="r" b="b"/>
            <a:pathLst>
              <a:path w="1904" h="4413885">
                <a:moveTo>
                  <a:pt x="0" y="0"/>
                </a:moveTo>
                <a:lnTo>
                  <a:pt x="1524" y="4413504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521445" y="1538477"/>
            <a:ext cx="3175" cy="4413885"/>
          </a:xfrm>
          <a:custGeom>
            <a:avLst/>
            <a:gdLst/>
            <a:ahLst/>
            <a:cxnLst/>
            <a:rect l="l" t="t" r="r" b="b"/>
            <a:pathLst>
              <a:path w="3175" h="4413885">
                <a:moveTo>
                  <a:pt x="0" y="0"/>
                </a:moveTo>
                <a:lnTo>
                  <a:pt x="3048" y="4413504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061965" y="1538477"/>
            <a:ext cx="3175" cy="4413885"/>
          </a:xfrm>
          <a:custGeom>
            <a:avLst/>
            <a:gdLst/>
            <a:ahLst/>
            <a:cxnLst/>
            <a:rect l="l" t="t" r="r" b="b"/>
            <a:pathLst>
              <a:path w="3175" h="4413885">
                <a:moveTo>
                  <a:pt x="0" y="0"/>
                </a:moveTo>
                <a:lnTo>
                  <a:pt x="3048" y="4413504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019294" y="5951982"/>
            <a:ext cx="43180" cy="1905"/>
          </a:xfrm>
          <a:custGeom>
            <a:avLst/>
            <a:gdLst/>
            <a:ahLst/>
            <a:cxnLst/>
            <a:rect l="l" t="t" r="r" b="b"/>
            <a:pathLst>
              <a:path w="43179" h="1904">
                <a:moveTo>
                  <a:pt x="0" y="0"/>
                </a:moveTo>
                <a:lnTo>
                  <a:pt x="42671" y="1524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019294" y="5671565"/>
            <a:ext cx="43180" cy="1905"/>
          </a:xfrm>
          <a:custGeom>
            <a:avLst/>
            <a:gdLst/>
            <a:ahLst/>
            <a:cxnLst/>
            <a:rect l="l" t="t" r="r" b="b"/>
            <a:pathLst>
              <a:path w="43179" h="1904">
                <a:moveTo>
                  <a:pt x="0" y="0"/>
                </a:moveTo>
                <a:lnTo>
                  <a:pt x="42671" y="1524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019294" y="5407914"/>
            <a:ext cx="43180" cy="3175"/>
          </a:xfrm>
          <a:custGeom>
            <a:avLst/>
            <a:gdLst/>
            <a:ahLst/>
            <a:cxnLst/>
            <a:rect l="l" t="t" r="r" b="b"/>
            <a:pathLst>
              <a:path w="43179" h="3175">
                <a:moveTo>
                  <a:pt x="-889" y="1524"/>
                </a:moveTo>
                <a:lnTo>
                  <a:pt x="43560" y="1524"/>
                </a:lnTo>
              </a:path>
            </a:pathLst>
          </a:custGeom>
          <a:ln w="482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019294" y="5129021"/>
            <a:ext cx="43180" cy="1905"/>
          </a:xfrm>
          <a:custGeom>
            <a:avLst/>
            <a:gdLst/>
            <a:ahLst/>
            <a:cxnLst/>
            <a:rect l="l" t="t" r="r" b="b"/>
            <a:pathLst>
              <a:path w="43179" h="1904">
                <a:moveTo>
                  <a:pt x="0" y="0"/>
                </a:moveTo>
                <a:lnTo>
                  <a:pt x="42671" y="1523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019294" y="4847082"/>
            <a:ext cx="43180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2671" y="0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019294" y="4580382"/>
            <a:ext cx="43180" cy="1905"/>
          </a:xfrm>
          <a:custGeom>
            <a:avLst/>
            <a:gdLst/>
            <a:ahLst/>
            <a:cxnLst/>
            <a:rect l="l" t="t" r="r" b="b"/>
            <a:pathLst>
              <a:path w="43179" h="1904">
                <a:moveTo>
                  <a:pt x="0" y="0"/>
                </a:moveTo>
                <a:lnTo>
                  <a:pt x="42671" y="1524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019294" y="4298441"/>
            <a:ext cx="43180" cy="1905"/>
          </a:xfrm>
          <a:custGeom>
            <a:avLst/>
            <a:gdLst/>
            <a:ahLst/>
            <a:cxnLst/>
            <a:rect l="l" t="t" r="r" b="b"/>
            <a:pathLst>
              <a:path w="43179" h="1904">
                <a:moveTo>
                  <a:pt x="0" y="0"/>
                </a:moveTo>
                <a:lnTo>
                  <a:pt x="42671" y="1523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019294" y="4018026"/>
            <a:ext cx="43180" cy="3175"/>
          </a:xfrm>
          <a:custGeom>
            <a:avLst/>
            <a:gdLst/>
            <a:ahLst/>
            <a:cxnLst/>
            <a:rect l="l" t="t" r="r" b="b"/>
            <a:pathLst>
              <a:path w="43179" h="3175">
                <a:moveTo>
                  <a:pt x="-889" y="1524"/>
                </a:moveTo>
                <a:lnTo>
                  <a:pt x="43560" y="1524"/>
                </a:lnTo>
              </a:path>
            </a:pathLst>
          </a:custGeom>
          <a:ln w="482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019294" y="3755897"/>
            <a:ext cx="43180" cy="1905"/>
          </a:xfrm>
          <a:custGeom>
            <a:avLst/>
            <a:gdLst/>
            <a:ahLst/>
            <a:cxnLst/>
            <a:rect l="l" t="t" r="r" b="b"/>
            <a:pathLst>
              <a:path w="43179" h="1904">
                <a:moveTo>
                  <a:pt x="0" y="0"/>
                </a:moveTo>
                <a:lnTo>
                  <a:pt x="42671" y="1524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019294" y="3472434"/>
            <a:ext cx="43180" cy="1905"/>
          </a:xfrm>
          <a:custGeom>
            <a:avLst/>
            <a:gdLst/>
            <a:ahLst/>
            <a:cxnLst/>
            <a:rect l="l" t="t" r="r" b="b"/>
            <a:pathLst>
              <a:path w="43179" h="1904">
                <a:moveTo>
                  <a:pt x="0" y="0"/>
                </a:moveTo>
                <a:lnTo>
                  <a:pt x="42671" y="1524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019294" y="3195066"/>
            <a:ext cx="43180" cy="1905"/>
          </a:xfrm>
          <a:custGeom>
            <a:avLst/>
            <a:gdLst/>
            <a:ahLst/>
            <a:cxnLst/>
            <a:rect l="l" t="t" r="r" b="b"/>
            <a:pathLst>
              <a:path w="43179" h="1905">
                <a:moveTo>
                  <a:pt x="0" y="0"/>
                </a:moveTo>
                <a:lnTo>
                  <a:pt x="42671" y="1524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019294" y="2911601"/>
            <a:ext cx="43180" cy="1905"/>
          </a:xfrm>
          <a:custGeom>
            <a:avLst/>
            <a:gdLst/>
            <a:ahLst/>
            <a:cxnLst/>
            <a:rect l="l" t="t" r="r" b="b"/>
            <a:pathLst>
              <a:path w="43179" h="1905">
                <a:moveTo>
                  <a:pt x="0" y="0"/>
                </a:moveTo>
                <a:lnTo>
                  <a:pt x="42671" y="1524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019294" y="2646426"/>
            <a:ext cx="43180" cy="3175"/>
          </a:xfrm>
          <a:custGeom>
            <a:avLst/>
            <a:gdLst/>
            <a:ahLst/>
            <a:cxnLst/>
            <a:rect l="l" t="t" r="r" b="b"/>
            <a:pathLst>
              <a:path w="43179" h="3175">
                <a:moveTo>
                  <a:pt x="-889" y="1524"/>
                </a:moveTo>
                <a:lnTo>
                  <a:pt x="43560" y="1524"/>
                </a:lnTo>
              </a:path>
            </a:pathLst>
          </a:custGeom>
          <a:ln w="482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019294" y="2364485"/>
            <a:ext cx="43180" cy="1905"/>
          </a:xfrm>
          <a:custGeom>
            <a:avLst/>
            <a:gdLst/>
            <a:ahLst/>
            <a:cxnLst/>
            <a:rect l="l" t="t" r="r" b="b"/>
            <a:pathLst>
              <a:path w="43179" h="1905">
                <a:moveTo>
                  <a:pt x="0" y="0"/>
                </a:moveTo>
                <a:lnTo>
                  <a:pt x="42671" y="1524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019294" y="2085594"/>
            <a:ext cx="43180" cy="3175"/>
          </a:xfrm>
          <a:custGeom>
            <a:avLst/>
            <a:gdLst/>
            <a:ahLst/>
            <a:cxnLst/>
            <a:rect l="l" t="t" r="r" b="b"/>
            <a:pathLst>
              <a:path w="43179" h="3175">
                <a:moveTo>
                  <a:pt x="-889" y="1524"/>
                </a:moveTo>
                <a:lnTo>
                  <a:pt x="43560" y="1524"/>
                </a:lnTo>
              </a:path>
            </a:pathLst>
          </a:custGeom>
          <a:ln w="482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019294" y="1821942"/>
            <a:ext cx="43180" cy="1905"/>
          </a:xfrm>
          <a:custGeom>
            <a:avLst/>
            <a:gdLst/>
            <a:ahLst/>
            <a:cxnLst/>
            <a:rect l="l" t="t" r="r" b="b"/>
            <a:pathLst>
              <a:path w="43179" h="1905">
                <a:moveTo>
                  <a:pt x="0" y="0"/>
                </a:moveTo>
                <a:lnTo>
                  <a:pt x="42671" y="1524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5019294" y="1538477"/>
            <a:ext cx="43180" cy="1905"/>
          </a:xfrm>
          <a:custGeom>
            <a:avLst/>
            <a:gdLst/>
            <a:ahLst/>
            <a:cxnLst/>
            <a:rect l="l" t="t" r="r" b="b"/>
            <a:pathLst>
              <a:path w="43179" h="1905">
                <a:moveTo>
                  <a:pt x="0" y="0"/>
                </a:moveTo>
                <a:lnTo>
                  <a:pt x="42671" y="1524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061965" y="5951982"/>
            <a:ext cx="3459479" cy="1905"/>
          </a:xfrm>
          <a:custGeom>
            <a:avLst/>
            <a:gdLst/>
            <a:ahLst/>
            <a:cxnLst/>
            <a:rect l="l" t="t" r="r" b="b"/>
            <a:pathLst>
              <a:path w="3459479" h="1904">
                <a:moveTo>
                  <a:pt x="0" y="0"/>
                </a:moveTo>
                <a:lnTo>
                  <a:pt x="3459480" y="1524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061965" y="5951982"/>
            <a:ext cx="3175" cy="41275"/>
          </a:xfrm>
          <a:custGeom>
            <a:avLst/>
            <a:gdLst/>
            <a:ahLst/>
            <a:cxnLst/>
            <a:rect l="l" t="t" r="r" b="b"/>
            <a:pathLst>
              <a:path w="3175" h="41275">
                <a:moveTo>
                  <a:pt x="1524" y="-888"/>
                </a:moveTo>
                <a:lnTo>
                  <a:pt x="1524" y="42037"/>
                </a:lnTo>
              </a:path>
            </a:pathLst>
          </a:custGeom>
          <a:ln w="482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243321" y="5951982"/>
            <a:ext cx="3175" cy="41275"/>
          </a:xfrm>
          <a:custGeom>
            <a:avLst/>
            <a:gdLst/>
            <a:ahLst/>
            <a:cxnLst/>
            <a:rect l="l" t="t" r="r" b="b"/>
            <a:pathLst>
              <a:path w="3175" h="41275">
                <a:moveTo>
                  <a:pt x="1524" y="-888"/>
                </a:moveTo>
                <a:lnTo>
                  <a:pt x="1524" y="42037"/>
                </a:lnTo>
              </a:path>
            </a:pathLst>
          </a:custGeom>
          <a:ln w="482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424678" y="5951982"/>
            <a:ext cx="1905" cy="41275"/>
          </a:xfrm>
          <a:custGeom>
            <a:avLst/>
            <a:gdLst/>
            <a:ahLst/>
            <a:cxnLst/>
            <a:rect l="l" t="t" r="r" b="b"/>
            <a:pathLst>
              <a:path w="1904" h="41275">
                <a:moveTo>
                  <a:pt x="0" y="41148"/>
                </a:moveTo>
                <a:lnTo>
                  <a:pt x="1524" y="0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607558" y="5951982"/>
            <a:ext cx="3175" cy="41275"/>
          </a:xfrm>
          <a:custGeom>
            <a:avLst/>
            <a:gdLst/>
            <a:ahLst/>
            <a:cxnLst/>
            <a:rect l="l" t="t" r="r" b="b"/>
            <a:pathLst>
              <a:path w="3175" h="41275">
                <a:moveTo>
                  <a:pt x="1523" y="-888"/>
                </a:moveTo>
                <a:lnTo>
                  <a:pt x="1523" y="42037"/>
                </a:lnTo>
              </a:path>
            </a:pathLst>
          </a:custGeom>
          <a:ln w="482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788914" y="5951982"/>
            <a:ext cx="3175" cy="41275"/>
          </a:xfrm>
          <a:custGeom>
            <a:avLst/>
            <a:gdLst/>
            <a:ahLst/>
            <a:cxnLst/>
            <a:rect l="l" t="t" r="r" b="b"/>
            <a:pathLst>
              <a:path w="3175" h="41275">
                <a:moveTo>
                  <a:pt x="1524" y="-888"/>
                </a:moveTo>
                <a:lnTo>
                  <a:pt x="1524" y="42037"/>
                </a:lnTo>
              </a:path>
            </a:pathLst>
          </a:custGeom>
          <a:ln w="482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973317" y="5951982"/>
            <a:ext cx="1905" cy="41275"/>
          </a:xfrm>
          <a:custGeom>
            <a:avLst/>
            <a:gdLst/>
            <a:ahLst/>
            <a:cxnLst/>
            <a:rect l="l" t="t" r="r" b="b"/>
            <a:pathLst>
              <a:path w="1904" h="41275">
                <a:moveTo>
                  <a:pt x="0" y="41148"/>
                </a:moveTo>
                <a:lnTo>
                  <a:pt x="1524" y="0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154673" y="5951982"/>
            <a:ext cx="1905" cy="41275"/>
          </a:xfrm>
          <a:custGeom>
            <a:avLst/>
            <a:gdLst/>
            <a:ahLst/>
            <a:cxnLst/>
            <a:rect l="l" t="t" r="r" b="b"/>
            <a:pathLst>
              <a:path w="1904" h="41275">
                <a:moveTo>
                  <a:pt x="0" y="41148"/>
                </a:moveTo>
                <a:lnTo>
                  <a:pt x="1524" y="0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6334505" y="5951982"/>
            <a:ext cx="1905" cy="41275"/>
          </a:xfrm>
          <a:custGeom>
            <a:avLst/>
            <a:gdLst/>
            <a:ahLst/>
            <a:cxnLst/>
            <a:rect l="l" t="t" r="r" b="b"/>
            <a:pathLst>
              <a:path w="1904" h="41275">
                <a:moveTo>
                  <a:pt x="0" y="41148"/>
                </a:moveTo>
                <a:lnTo>
                  <a:pt x="1524" y="0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517385" y="5951982"/>
            <a:ext cx="3175" cy="41275"/>
          </a:xfrm>
          <a:custGeom>
            <a:avLst/>
            <a:gdLst/>
            <a:ahLst/>
            <a:cxnLst/>
            <a:rect l="l" t="t" r="r" b="b"/>
            <a:pathLst>
              <a:path w="3175" h="41275">
                <a:moveTo>
                  <a:pt x="1524" y="-888"/>
                </a:moveTo>
                <a:lnTo>
                  <a:pt x="1524" y="42037"/>
                </a:lnTo>
              </a:path>
            </a:pathLst>
          </a:custGeom>
          <a:ln w="4826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701790" y="5951982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41148"/>
                </a:moveTo>
                <a:lnTo>
                  <a:pt x="0" y="0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883145" y="5951982"/>
            <a:ext cx="1905" cy="41275"/>
          </a:xfrm>
          <a:custGeom>
            <a:avLst/>
            <a:gdLst/>
            <a:ahLst/>
            <a:cxnLst/>
            <a:rect l="l" t="t" r="r" b="b"/>
            <a:pathLst>
              <a:path w="1904" h="41275">
                <a:moveTo>
                  <a:pt x="0" y="41148"/>
                </a:moveTo>
                <a:lnTo>
                  <a:pt x="1524" y="0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062978" y="5951982"/>
            <a:ext cx="6350" cy="41275"/>
          </a:xfrm>
          <a:custGeom>
            <a:avLst/>
            <a:gdLst/>
            <a:ahLst/>
            <a:cxnLst/>
            <a:rect l="l" t="t" r="r" b="b"/>
            <a:pathLst>
              <a:path w="6350" h="41275">
                <a:moveTo>
                  <a:pt x="0" y="41148"/>
                </a:moveTo>
                <a:lnTo>
                  <a:pt x="6096" y="0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244333" y="5951982"/>
            <a:ext cx="3175" cy="41275"/>
          </a:xfrm>
          <a:custGeom>
            <a:avLst/>
            <a:gdLst/>
            <a:ahLst/>
            <a:cxnLst/>
            <a:rect l="l" t="t" r="r" b="b"/>
            <a:pathLst>
              <a:path w="3175" h="41275">
                <a:moveTo>
                  <a:pt x="1524" y="-888"/>
                </a:moveTo>
                <a:lnTo>
                  <a:pt x="1524" y="42037"/>
                </a:lnTo>
              </a:path>
            </a:pathLst>
          </a:custGeom>
          <a:ln w="4826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428738" y="5951982"/>
            <a:ext cx="1905" cy="41275"/>
          </a:xfrm>
          <a:custGeom>
            <a:avLst/>
            <a:gdLst/>
            <a:ahLst/>
            <a:cxnLst/>
            <a:rect l="l" t="t" r="r" b="b"/>
            <a:pathLst>
              <a:path w="1904" h="41275">
                <a:moveTo>
                  <a:pt x="0" y="41148"/>
                </a:moveTo>
                <a:lnTo>
                  <a:pt x="1523" y="0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611618" y="5951982"/>
            <a:ext cx="3175" cy="41275"/>
          </a:xfrm>
          <a:custGeom>
            <a:avLst/>
            <a:gdLst/>
            <a:ahLst/>
            <a:cxnLst/>
            <a:rect l="l" t="t" r="r" b="b"/>
            <a:pathLst>
              <a:path w="3175" h="41275">
                <a:moveTo>
                  <a:pt x="1524" y="-888"/>
                </a:moveTo>
                <a:lnTo>
                  <a:pt x="1524" y="42037"/>
                </a:lnTo>
              </a:path>
            </a:pathLst>
          </a:custGeom>
          <a:ln w="4826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792973" y="5951982"/>
            <a:ext cx="3175" cy="41275"/>
          </a:xfrm>
          <a:custGeom>
            <a:avLst/>
            <a:gdLst/>
            <a:ahLst/>
            <a:cxnLst/>
            <a:rect l="l" t="t" r="r" b="b"/>
            <a:pathLst>
              <a:path w="3175" h="41275">
                <a:moveTo>
                  <a:pt x="1524" y="-888"/>
                </a:moveTo>
                <a:lnTo>
                  <a:pt x="1524" y="42037"/>
                </a:lnTo>
              </a:path>
            </a:pathLst>
          </a:custGeom>
          <a:ln w="4826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975854" y="5951982"/>
            <a:ext cx="1905" cy="41275"/>
          </a:xfrm>
          <a:custGeom>
            <a:avLst/>
            <a:gdLst/>
            <a:ahLst/>
            <a:cxnLst/>
            <a:rect l="l" t="t" r="r" b="b"/>
            <a:pathLst>
              <a:path w="1904" h="41275">
                <a:moveTo>
                  <a:pt x="0" y="41148"/>
                </a:moveTo>
                <a:lnTo>
                  <a:pt x="1524" y="0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158733" y="5951982"/>
            <a:ext cx="1905" cy="41275"/>
          </a:xfrm>
          <a:custGeom>
            <a:avLst/>
            <a:gdLst/>
            <a:ahLst/>
            <a:cxnLst/>
            <a:rect l="l" t="t" r="r" b="b"/>
            <a:pathLst>
              <a:path w="1904" h="41275">
                <a:moveTo>
                  <a:pt x="0" y="41148"/>
                </a:moveTo>
                <a:lnTo>
                  <a:pt x="1524" y="0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338566" y="5951982"/>
            <a:ext cx="1905" cy="41275"/>
          </a:xfrm>
          <a:custGeom>
            <a:avLst/>
            <a:gdLst/>
            <a:ahLst/>
            <a:cxnLst/>
            <a:rect l="l" t="t" r="r" b="b"/>
            <a:pathLst>
              <a:path w="1904" h="41275">
                <a:moveTo>
                  <a:pt x="0" y="41148"/>
                </a:moveTo>
                <a:lnTo>
                  <a:pt x="1524" y="0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521445" y="5951982"/>
            <a:ext cx="3175" cy="41275"/>
          </a:xfrm>
          <a:custGeom>
            <a:avLst/>
            <a:gdLst/>
            <a:ahLst/>
            <a:cxnLst/>
            <a:rect l="l" t="t" r="r" b="b"/>
            <a:pathLst>
              <a:path w="3175" h="41275">
                <a:moveTo>
                  <a:pt x="1524" y="-888"/>
                </a:moveTo>
                <a:lnTo>
                  <a:pt x="1524" y="42037"/>
                </a:lnTo>
              </a:path>
            </a:pathLst>
          </a:custGeom>
          <a:ln w="4826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061965" y="5671565"/>
            <a:ext cx="3459479" cy="1905"/>
          </a:xfrm>
          <a:custGeom>
            <a:avLst/>
            <a:gdLst/>
            <a:ahLst/>
            <a:cxnLst/>
            <a:rect l="l" t="t" r="r" b="b"/>
            <a:pathLst>
              <a:path w="3459479" h="1904">
                <a:moveTo>
                  <a:pt x="0" y="0"/>
                </a:moveTo>
                <a:lnTo>
                  <a:pt x="3459480" y="1524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061965" y="5407914"/>
            <a:ext cx="3459479" cy="3175"/>
          </a:xfrm>
          <a:custGeom>
            <a:avLst/>
            <a:gdLst/>
            <a:ahLst/>
            <a:cxnLst/>
            <a:rect l="l" t="t" r="r" b="b"/>
            <a:pathLst>
              <a:path w="3459479" h="3175">
                <a:moveTo>
                  <a:pt x="0" y="0"/>
                </a:moveTo>
                <a:lnTo>
                  <a:pt x="3459480" y="3048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061965" y="5129021"/>
            <a:ext cx="3459479" cy="1905"/>
          </a:xfrm>
          <a:custGeom>
            <a:avLst/>
            <a:gdLst/>
            <a:ahLst/>
            <a:cxnLst/>
            <a:rect l="l" t="t" r="r" b="b"/>
            <a:pathLst>
              <a:path w="3459479" h="1904">
                <a:moveTo>
                  <a:pt x="0" y="0"/>
                </a:moveTo>
                <a:lnTo>
                  <a:pt x="3459480" y="1523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061965" y="4847082"/>
            <a:ext cx="3459479" cy="0"/>
          </a:xfrm>
          <a:custGeom>
            <a:avLst/>
            <a:gdLst/>
            <a:ahLst/>
            <a:cxnLst/>
            <a:rect l="l" t="t" r="r" b="b"/>
            <a:pathLst>
              <a:path w="3459479">
                <a:moveTo>
                  <a:pt x="0" y="0"/>
                </a:moveTo>
                <a:lnTo>
                  <a:pt x="3459480" y="0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061965" y="4580382"/>
            <a:ext cx="3459479" cy="1905"/>
          </a:xfrm>
          <a:custGeom>
            <a:avLst/>
            <a:gdLst/>
            <a:ahLst/>
            <a:cxnLst/>
            <a:rect l="l" t="t" r="r" b="b"/>
            <a:pathLst>
              <a:path w="3459479" h="1904">
                <a:moveTo>
                  <a:pt x="0" y="0"/>
                </a:moveTo>
                <a:lnTo>
                  <a:pt x="3459480" y="1524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061965" y="4298441"/>
            <a:ext cx="3459479" cy="1905"/>
          </a:xfrm>
          <a:custGeom>
            <a:avLst/>
            <a:gdLst/>
            <a:ahLst/>
            <a:cxnLst/>
            <a:rect l="l" t="t" r="r" b="b"/>
            <a:pathLst>
              <a:path w="3459479" h="1904">
                <a:moveTo>
                  <a:pt x="0" y="0"/>
                </a:moveTo>
                <a:lnTo>
                  <a:pt x="3459480" y="1523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061965" y="4018026"/>
            <a:ext cx="3459479" cy="3175"/>
          </a:xfrm>
          <a:custGeom>
            <a:avLst/>
            <a:gdLst/>
            <a:ahLst/>
            <a:cxnLst/>
            <a:rect l="l" t="t" r="r" b="b"/>
            <a:pathLst>
              <a:path w="3459479" h="3175">
                <a:moveTo>
                  <a:pt x="0" y="0"/>
                </a:moveTo>
                <a:lnTo>
                  <a:pt x="3459480" y="3048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061965" y="3755897"/>
            <a:ext cx="3459479" cy="1905"/>
          </a:xfrm>
          <a:custGeom>
            <a:avLst/>
            <a:gdLst/>
            <a:ahLst/>
            <a:cxnLst/>
            <a:rect l="l" t="t" r="r" b="b"/>
            <a:pathLst>
              <a:path w="3459479" h="1904">
                <a:moveTo>
                  <a:pt x="0" y="0"/>
                </a:moveTo>
                <a:lnTo>
                  <a:pt x="3459480" y="1524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304276" y="3473196"/>
            <a:ext cx="218440" cy="0"/>
          </a:xfrm>
          <a:custGeom>
            <a:avLst/>
            <a:gdLst/>
            <a:ahLst/>
            <a:cxnLst/>
            <a:rect l="l" t="t" r="r" b="b"/>
            <a:pathLst>
              <a:path w="218440">
                <a:moveTo>
                  <a:pt x="0" y="0"/>
                </a:moveTo>
                <a:lnTo>
                  <a:pt x="218059" y="0"/>
                </a:lnTo>
              </a:path>
            </a:pathLst>
          </a:custGeom>
          <a:ln w="3301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061077" y="3473196"/>
            <a:ext cx="2162810" cy="0"/>
          </a:xfrm>
          <a:custGeom>
            <a:avLst/>
            <a:gdLst/>
            <a:ahLst/>
            <a:cxnLst/>
            <a:rect l="l" t="t" r="r" b="b"/>
            <a:pathLst>
              <a:path w="2162809">
                <a:moveTo>
                  <a:pt x="0" y="0"/>
                </a:moveTo>
                <a:lnTo>
                  <a:pt x="2162682" y="0"/>
                </a:lnTo>
              </a:path>
            </a:pathLst>
          </a:custGeom>
          <a:ln w="3301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304276" y="3195827"/>
            <a:ext cx="218440" cy="0"/>
          </a:xfrm>
          <a:custGeom>
            <a:avLst/>
            <a:gdLst/>
            <a:ahLst/>
            <a:cxnLst/>
            <a:rect l="l" t="t" r="r" b="b"/>
            <a:pathLst>
              <a:path w="218440">
                <a:moveTo>
                  <a:pt x="0" y="0"/>
                </a:moveTo>
                <a:lnTo>
                  <a:pt x="218059" y="0"/>
                </a:lnTo>
              </a:path>
            </a:pathLst>
          </a:custGeom>
          <a:ln w="3301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061077" y="3195827"/>
            <a:ext cx="2162810" cy="0"/>
          </a:xfrm>
          <a:custGeom>
            <a:avLst/>
            <a:gdLst/>
            <a:ahLst/>
            <a:cxnLst/>
            <a:rect l="l" t="t" r="r" b="b"/>
            <a:pathLst>
              <a:path w="2162809">
                <a:moveTo>
                  <a:pt x="0" y="0"/>
                </a:moveTo>
                <a:lnTo>
                  <a:pt x="2162682" y="0"/>
                </a:lnTo>
              </a:path>
            </a:pathLst>
          </a:custGeom>
          <a:ln w="3301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6754368" y="2912364"/>
            <a:ext cx="1768475" cy="0"/>
          </a:xfrm>
          <a:custGeom>
            <a:avLst/>
            <a:gdLst/>
            <a:ahLst/>
            <a:cxnLst/>
            <a:rect l="l" t="t" r="r" b="b"/>
            <a:pathLst>
              <a:path w="1768475">
                <a:moveTo>
                  <a:pt x="0" y="0"/>
                </a:moveTo>
                <a:lnTo>
                  <a:pt x="1767967" y="0"/>
                </a:lnTo>
              </a:path>
            </a:pathLst>
          </a:custGeom>
          <a:ln w="3301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5061077" y="2912364"/>
            <a:ext cx="988060" cy="0"/>
          </a:xfrm>
          <a:custGeom>
            <a:avLst/>
            <a:gdLst/>
            <a:ahLst/>
            <a:cxnLst/>
            <a:rect l="l" t="t" r="r" b="b"/>
            <a:pathLst>
              <a:path w="988060">
                <a:moveTo>
                  <a:pt x="0" y="0"/>
                </a:moveTo>
                <a:lnTo>
                  <a:pt x="987678" y="0"/>
                </a:lnTo>
              </a:path>
            </a:pathLst>
          </a:custGeom>
          <a:ln w="3301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061965" y="2646426"/>
            <a:ext cx="3459479" cy="3175"/>
          </a:xfrm>
          <a:custGeom>
            <a:avLst/>
            <a:gdLst/>
            <a:ahLst/>
            <a:cxnLst/>
            <a:rect l="l" t="t" r="r" b="b"/>
            <a:pathLst>
              <a:path w="3459479" h="3175">
                <a:moveTo>
                  <a:pt x="0" y="0"/>
                </a:moveTo>
                <a:lnTo>
                  <a:pt x="3459480" y="3048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061965" y="2364485"/>
            <a:ext cx="3459479" cy="1905"/>
          </a:xfrm>
          <a:custGeom>
            <a:avLst/>
            <a:gdLst/>
            <a:ahLst/>
            <a:cxnLst/>
            <a:rect l="l" t="t" r="r" b="b"/>
            <a:pathLst>
              <a:path w="3459479" h="1905">
                <a:moveTo>
                  <a:pt x="0" y="0"/>
                </a:moveTo>
                <a:lnTo>
                  <a:pt x="3459480" y="1524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061965" y="2085594"/>
            <a:ext cx="3459479" cy="3175"/>
          </a:xfrm>
          <a:custGeom>
            <a:avLst/>
            <a:gdLst/>
            <a:ahLst/>
            <a:cxnLst/>
            <a:rect l="l" t="t" r="r" b="b"/>
            <a:pathLst>
              <a:path w="3459479" h="3175">
                <a:moveTo>
                  <a:pt x="0" y="0"/>
                </a:moveTo>
                <a:lnTo>
                  <a:pt x="3459480" y="3047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061965" y="1821942"/>
            <a:ext cx="3459479" cy="1905"/>
          </a:xfrm>
          <a:custGeom>
            <a:avLst/>
            <a:gdLst/>
            <a:ahLst/>
            <a:cxnLst/>
            <a:rect l="l" t="t" r="r" b="b"/>
            <a:pathLst>
              <a:path w="3459479" h="1905">
                <a:moveTo>
                  <a:pt x="0" y="0"/>
                </a:moveTo>
                <a:lnTo>
                  <a:pt x="3459480" y="1524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061965" y="1538477"/>
            <a:ext cx="3459479" cy="1905"/>
          </a:xfrm>
          <a:custGeom>
            <a:avLst/>
            <a:gdLst/>
            <a:ahLst/>
            <a:cxnLst/>
            <a:rect l="l" t="t" r="r" b="b"/>
            <a:pathLst>
              <a:path w="3459479" h="1905">
                <a:moveTo>
                  <a:pt x="0" y="0"/>
                </a:moveTo>
                <a:lnTo>
                  <a:pt x="3459480" y="1524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243321" y="1538477"/>
            <a:ext cx="3175" cy="4413885"/>
          </a:xfrm>
          <a:custGeom>
            <a:avLst/>
            <a:gdLst/>
            <a:ahLst/>
            <a:cxnLst/>
            <a:rect l="l" t="t" r="r" b="b"/>
            <a:pathLst>
              <a:path w="3175" h="4413885">
                <a:moveTo>
                  <a:pt x="0" y="0"/>
                </a:moveTo>
                <a:lnTo>
                  <a:pt x="3048" y="4413504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5424678" y="1538477"/>
            <a:ext cx="1905" cy="4413885"/>
          </a:xfrm>
          <a:custGeom>
            <a:avLst/>
            <a:gdLst/>
            <a:ahLst/>
            <a:cxnLst/>
            <a:rect l="l" t="t" r="r" b="b"/>
            <a:pathLst>
              <a:path w="1904" h="4413885">
                <a:moveTo>
                  <a:pt x="0" y="0"/>
                </a:moveTo>
                <a:lnTo>
                  <a:pt x="1524" y="4413504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5607558" y="1538477"/>
            <a:ext cx="3175" cy="4413885"/>
          </a:xfrm>
          <a:custGeom>
            <a:avLst/>
            <a:gdLst/>
            <a:ahLst/>
            <a:cxnLst/>
            <a:rect l="l" t="t" r="r" b="b"/>
            <a:pathLst>
              <a:path w="3175" h="4413885">
                <a:moveTo>
                  <a:pt x="0" y="0"/>
                </a:moveTo>
                <a:lnTo>
                  <a:pt x="3047" y="4413504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5788914" y="1538477"/>
            <a:ext cx="3175" cy="4413885"/>
          </a:xfrm>
          <a:custGeom>
            <a:avLst/>
            <a:gdLst/>
            <a:ahLst/>
            <a:cxnLst/>
            <a:rect l="l" t="t" r="r" b="b"/>
            <a:pathLst>
              <a:path w="3175" h="4413885">
                <a:moveTo>
                  <a:pt x="0" y="0"/>
                </a:moveTo>
                <a:lnTo>
                  <a:pt x="3048" y="4413504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5973317" y="1538477"/>
            <a:ext cx="1905" cy="4413885"/>
          </a:xfrm>
          <a:custGeom>
            <a:avLst/>
            <a:gdLst/>
            <a:ahLst/>
            <a:cxnLst/>
            <a:rect l="l" t="t" r="r" b="b"/>
            <a:pathLst>
              <a:path w="1904" h="4413885">
                <a:moveTo>
                  <a:pt x="0" y="0"/>
                </a:moveTo>
                <a:lnTo>
                  <a:pt x="1524" y="4413504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6155435" y="1537588"/>
            <a:ext cx="0" cy="1108075"/>
          </a:xfrm>
          <a:custGeom>
            <a:avLst/>
            <a:gdLst/>
            <a:ahLst/>
            <a:cxnLst/>
            <a:rect l="l" t="t" r="r" b="b"/>
            <a:pathLst>
              <a:path h="1108075">
                <a:moveTo>
                  <a:pt x="0" y="0"/>
                </a:moveTo>
                <a:lnTo>
                  <a:pt x="0" y="1108075"/>
                </a:lnTo>
              </a:path>
            </a:pathLst>
          </a:custGeom>
          <a:ln w="3301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6155435" y="2950464"/>
            <a:ext cx="0" cy="3002915"/>
          </a:xfrm>
          <a:custGeom>
            <a:avLst/>
            <a:gdLst/>
            <a:ahLst/>
            <a:cxnLst/>
            <a:rect l="l" t="t" r="r" b="b"/>
            <a:pathLst>
              <a:path h="3002915">
                <a:moveTo>
                  <a:pt x="0" y="0"/>
                </a:moveTo>
                <a:lnTo>
                  <a:pt x="0" y="3002407"/>
                </a:lnTo>
              </a:path>
            </a:pathLst>
          </a:custGeom>
          <a:ln w="3301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6335267" y="1537588"/>
            <a:ext cx="0" cy="1108075"/>
          </a:xfrm>
          <a:custGeom>
            <a:avLst/>
            <a:gdLst/>
            <a:ahLst/>
            <a:cxnLst/>
            <a:rect l="l" t="t" r="r" b="b"/>
            <a:pathLst>
              <a:path h="1108075">
                <a:moveTo>
                  <a:pt x="0" y="0"/>
                </a:moveTo>
                <a:lnTo>
                  <a:pt x="0" y="1108075"/>
                </a:lnTo>
              </a:path>
            </a:pathLst>
          </a:custGeom>
          <a:ln w="3301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6335267" y="2950464"/>
            <a:ext cx="0" cy="3002915"/>
          </a:xfrm>
          <a:custGeom>
            <a:avLst/>
            <a:gdLst/>
            <a:ahLst/>
            <a:cxnLst/>
            <a:rect l="l" t="t" r="r" b="b"/>
            <a:pathLst>
              <a:path h="3002915">
                <a:moveTo>
                  <a:pt x="0" y="0"/>
                </a:moveTo>
                <a:lnTo>
                  <a:pt x="0" y="3002407"/>
                </a:lnTo>
              </a:path>
            </a:pathLst>
          </a:custGeom>
          <a:ln w="3301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6518909" y="1537588"/>
            <a:ext cx="0" cy="1108075"/>
          </a:xfrm>
          <a:custGeom>
            <a:avLst/>
            <a:gdLst/>
            <a:ahLst/>
            <a:cxnLst/>
            <a:rect l="l" t="t" r="r" b="b"/>
            <a:pathLst>
              <a:path h="1108075">
                <a:moveTo>
                  <a:pt x="0" y="0"/>
                </a:moveTo>
                <a:lnTo>
                  <a:pt x="0" y="1108075"/>
                </a:lnTo>
              </a:path>
            </a:pathLst>
          </a:custGeom>
          <a:ln w="4826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6518909" y="2950464"/>
            <a:ext cx="0" cy="3002915"/>
          </a:xfrm>
          <a:custGeom>
            <a:avLst/>
            <a:gdLst/>
            <a:ahLst/>
            <a:cxnLst/>
            <a:rect l="l" t="t" r="r" b="b"/>
            <a:pathLst>
              <a:path h="3002915">
                <a:moveTo>
                  <a:pt x="0" y="0"/>
                </a:moveTo>
                <a:lnTo>
                  <a:pt x="0" y="3002407"/>
                </a:lnTo>
              </a:path>
            </a:pathLst>
          </a:custGeom>
          <a:ln w="4826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6701790" y="1538477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186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6701790" y="2950464"/>
            <a:ext cx="0" cy="3001645"/>
          </a:xfrm>
          <a:custGeom>
            <a:avLst/>
            <a:gdLst/>
            <a:ahLst/>
            <a:cxnLst/>
            <a:rect l="l" t="t" r="r" b="b"/>
            <a:pathLst>
              <a:path h="3001645">
                <a:moveTo>
                  <a:pt x="0" y="0"/>
                </a:moveTo>
                <a:lnTo>
                  <a:pt x="0" y="3001518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6883145" y="1538477"/>
            <a:ext cx="1905" cy="4413885"/>
          </a:xfrm>
          <a:custGeom>
            <a:avLst/>
            <a:gdLst/>
            <a:ahLst/>
            <a:cxnLst/>
            <a:rect l="l" t="t" r="r" b="b"/>
            <a:pathLst>
              <a:path w="1904" h="4413885">
                <a:moveTo>
                  <a:pt x="0" y="0"/>
                </a:moveTo>
                <a:lnTo>
                  <a:pt x="1524" y="4413504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7062978" y="1538477"/>
            <a:ext cx="6350" cy="4413885"/>
          </a:xfrm>
          <a:custGeom>
            <a:avLst/>
            <a:gdLst/>
            <a:ahLst/>
            <a:cxnLst/>
            <a:rect l="l" t="t" r="r" b="b"/>
            <a:pathLst>
              <a:path w="6350" h="4413885">
                <a:moveTo>
                  <a:pt x="0" y="0"/>
                </a:moveTo>
                <a:lnTo>
                  <a:pt x="6096" y="4413504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245857" y="1537588"/>
            <a:ext cx="0" cy="1640205"/>
          </a:xfrm>
          <a:custGeom>
            <a:avLst/>
            <a:gdLst/>
            <a:ahLst/>
            <a:cxnLst/>
            <a:rect l="l" t="t" r="r" b="b"/>
            <a:pathLst>
              <a:path h="1640205">
                <a:moveTo>
                  <a:pt x="0" y="0"/>
                </a:moveTo>
                <a:lnTo>
                  <a:pt x="0" y="1639951"/>
                </a:lnTo>
              </a:path>
            </a:pathLst>
          </a:custGeom>
          <a:ln w="4826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245857" y="3482340"/>
            <a:ext cx="0" cy="2470785"/>
          </a:xfrm>
          <a:custGeom>
            <a:avLst/>
            <a:gdLst/>
            <a:ahLst/>
            <a:cxnLst/>
            <a:rect l="l" t="t" r="r" b="b"/>
            <a:pathLst>
              <a:path h="2470785">
                <a:moveTo>
                  <a:pt x="0" y="0"/>
                </a:moveTo>
                <a:lnTo>
                  <a:pt x="0" y="2470531"/>
                </a:lnTo>
              </a:path>
            </a:pathLst>
          </a:custGeom>
          <a:ln w="4826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429500" y="1537588"/>
            <a:ext cx="0" cy="1640205"/>
          </a:xfrm>
          <a:custGeom>
            <a:avLst/>
            <a:gdLst/>
            <a:ahLst/>
            <a:cxnLst/>
            <a:rect l="l" t="t" r="r" b="b"/>
            <a:pathLst>
              <a:path h="1640205">
                <a:moveTo>
                  <a:pt x="0" y="0"/>
                </a:moveTo>
                <a:lnTo>
                  <a:pt x="0" y="1639951"/>
                </a:lnTo>
              </a:path>
            </a:pathLst>
          </a:custGeom>
          <a:ln w="3301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429500" y="3482340"/>
            <a:ext cx="0" cy="2470785"/>
          </a:xfrm>
          <a:custGeom>
            <a:avLst/>
            <a:gdLst/>
            <a:ahLst/>
            <a:cxnLst/>
            <a:rect l="l" t="t" r="r" b="b"/>
            <a:pathLst>
              <a:path h="2470785">
                <a:moveTo>
                  <a:pt x="0" y="0"/>
                </a:moveTo>
                <a:lnTo>
                  <a:pt x="0" y="2470531"/>
                </a:lnTo>
              </a:path>
            </a:pathLst>
          </a:custGeom>
          <a:ln w="3301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613142" y="1537588"/>
            <a:ext cx="0" cy="1640205"/>
          </a:xfrm>
          <a:custGeom>
            <a:avLst/>
            <a:gdLst/>
            <a:ahLst/>
            <a:cxnLst/>
            <a:rect l="l" t="t" r="r" b="b"/>
            <a:pathLst>
              <a:path h="1640205">
                <a:moveTo>
                  <a:pt x="0" y="0"/>
                </a:moveTo>
                <a:lnTo>
                  <a:pt x="0" y="1639951"/>
                </a:lnTo>
              </a:path>
            </a:pathLst>
          </a:custGeom>
          <a:ln w="4826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7613142" y="3482340"/>
            <a:ext cx="0" cy="2470785"/>
          </a:xfrm>
          <a:custGeom>
            <a:avLst/>
            <a:gdLst/>
            <a:ahLst/>
            <a:cxnLst/>
            <a:rect l="l" t="t" r="r" b="b"/>
            <a:pathLst>
              <a:path h="2470785">
                <a:moveTo>
                  <a:pt x="0" y="0"/>
                </a:moveTo>
                <a:lnTo>
                  <a:pt x="0" y="2470531"/>
                </a:lnTo>
              </a:path>
            </a:pathLst>
          </a:custGeom>
          <a:ln w="4826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7794497" y="1537588"/>
            <a:ext cx="0" cy="1640205"/>
          </a:xfrm>
          <a:custGeom>
            <a:avLst/>
            <a:gdLst/>
            <a:ahLst/>
            <a:cxnLst/>
            <a:rect l="l" t="t" r="r" b="b"/>
            <a:pathLst>
              <a:path h="1640205">
                <a:moveTo>
                  <a:pt x="0" y="0"/>
                </a:moveTo>
                <a:lnTo>
                  <a:pt x="0" y="1639951"/>
                </a:lnTo>
              </a:path>
            </a:pathLst>
          </a:custGeom>
          <a:ln w="4826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7794497" y="3482340"/>
            <a:ext cx="0" cy="2470785"/>
          </a:xfrm>
          <a:custGeom>
            <a:avLst/>
            <a:gdLst/>
            <a:ahLst/>
            <a:cxnLst/>
            <a:rect l="l" t="t" r="r" b="b"/>
            <a:pathLst>
              <a:path h="2470785">
                <a:moveTo>
                  <a:pt x="0" y="0"/>
                </a:moveTo>
                <a:lnTo>
                  <a:pt x="0" y="2470531"/>
                </a:lnTo>
              </a:path>
            </a:pathLst>
          </a:custGeom>
          <a:ln w="4826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7976616" y="1537588"/>
            <a:ext cx="0" cy="1640205"/>
          </a:xfrm>
          <a:custGeom>
            <a:avLst/>
            <a:gdLst/>
            <a:ahLst/>
            <a:cxnLst/>
            <a:rect l="l" t="t" r="r" b="b"/>
            <a:pathLst>
              <a:path h="1640205">
                <a:moveTo>
                  <a:pt x="0" y="0"/>
                </a:moveTo>
                <a:lnTo>
                  <a:pt x="0" y="1639951"/>
                </a:lnTo>
              </a:path>
            </a:pathLst>
          </a:custGeom>
          <a:ln w="3302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7976616" y="3482340"/>
            <a:ext cx="0" cy="2470785"/>
          </a:xfrm>
          <a:custGeom>
            <a:avLst/>
            <a:gdLst/>
            <a:ahLst/>
            <a:cxnLst/>
            <a:rect l="l" t="t" r="r" b="b"/>
            <a:pathLst>
              <a:path h="2470785">
                <a:moveTo>
                  <a:pt x="0" y="0"/>
                </a:moveTo>
                <a:lnTo>
                  <a:pt x="0" y="2470531"/>
                </a:lnTo>
              </a:path>
            </a:pathLst>
          </a:custGeom>
          <a:ln w="3302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159495" y="1537588"/>
            <a:ext cx="0" cy="1640205"/>
          </a:xfrm>
          <a:custGeom>
            <a:avLst/>
            <a:gdLst/>
            <a:ahLst/>
            <a:cxnLst/>
            <a:rect l="l" t="t" r="r" b="b"/>
            <a:pathLst>
              <a:path h="1640205">
                <a:moveTo>
                  <a:pt x="0" y="0"/>
                </a:moveTo>
                <a:lnTo>
                  <a:pt x="0" y="1639951"/>
                </a:lnTo>
              </a:path>
            </a:pathLst>
          </a:custGeom>
          <a:ln w="3302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159495" y="3482340"/>
            <a:ext cx="0" cy="2470785"/>
          </a:xfrm>
          <a:custGeom>
            <a:avLst/>
            <a:gdLst/>
            <a:ahLst/>
            <a:cxnLst/>
            <a:rect l="l" t="t" r="r" b="b"/>
            <a:pathLst>
              <a:path h="2470785">
                <a:moveTo>
                  <a:pt x="0" y="0"/>
                </a:moveTo>
                <a:lnTo>
                  <a:pt x="0" y="2470531"/>
                </a:lnTo>
              </a:path>
            </a:pathLst>
          </a:custGeom>
          <a:ln w="3302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338566" y="1538477"/>
            <a:ext cx="1905" cy="4413885"/>
          </a:xfrm>
          <a:custGeom>
            <a:avLst/>
            <a:gdLst/>
            <a:ahLst/>
            <a:cxnLst/>
            <a:rect l="l" t="t" r="r" b="b"/>
            <a:pathLst>
              <a:path w="1904" h="4413885">
                <a:moveTo>
                  <a:pt x="0" y="0"/>
                </a:moveTo>
                <a:lnTo>
                  <a:pt x="1524" y="4413504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8521445" y="1538477"/>
            <a:ext cx="3175" cy="4413885"/>
          </a:xfrm>
          <a:custGeom>
            <a:avLst/>
            <a:gdLst/>
            <a:ahLst/>
            <a:cxnLst/>
            <a:rect l="l" t="t" r="r" b="b"/>
            <a:pathLst>
              <a:path w="3175" h="4413885">
                <a:moveTo>
                  <a:pt x="0" y="0"/>
                </a:moveTo>
                <a:lnTo>
                  <a:pt x="3048" y="4413504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5061965" y="1538477"/>
            <a:ext cx="3175" cy="4413885"/>
          </a:xfrm>
          <a:custGeom>
            <a:avLst/>
            <a:gdLst/>
            <a:ahLst/>
            <a:cxnLst/>
            <a:rect l="l" t="t" r="r" b="b"/>
            <a:pathLst>
              <a:path w="3175" h="4413885">
                <a:moveTo>
                  <a:pt x="0" y="0"/>
                </a:moveTo>
                <a:lnTo>
                  <a:pt x="3048" y="4413504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5019294" y="5951982"/>
            <a:ext cx="43180" cy="1905"/>
          </a:xfrm>
          <a:custGeom>
            <a:avLst/>
            <a:gdLst/>
            <a:ahLst/>
            <a:cxnLst/>
            <a:rect l="l" t="t" r="r" b="b"/>
            <a:pathLst>
              <a:path w="43179" h="1904">
                <a:moveTo>
                  <a:pt x="0" y="0"/>
                </a:moveTo>
                <a:lnTo>
                  <a:pt x="42671" y="1524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5019294" y="5671565"/>
            <a:ext cx="43180" cy="1905"/>
          </a:xfrm>
          <a:custGeom>
            <a:avLst/>
            <a:gdLst/>
            <a:ahLst/>
            <a:cxnLst/>
            <a:rect l="l" t="t" r="r" b="b"/>
            <a:pathLst>
              <a:path w="43179" h="1904">
                <a:moveTo>
                  <a:pt x="0" y="0"/>
                </a:moveTo>
                <a:lnTo>
                  <a:pt x="42671" y="1524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5019294" y="5407914"/>
            <a:ext cx="43180" cy="3175"/>
          </a:xfrm>
          <a:custGeom>
            <a:avLst/>
            <a:gdLst/>
            <a:ahLst/>
            <a:cxnLst/>
            <a:rect l="l" t="t" r="r" b="b"/>
            <a:pathLst>
              <a:path w="43179" h="3175">
                <a:moveTo>
                  <a:pt x="-889" y="1524"/>
                </a:moveTo>
                <a:lnTo>
                  <a:pt x="43560" y="1524"/>
                </a:lnTo>
              </a:path>
            </a:pathLst>
          </a:custGeom>
          <a:ln w="482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5019294" y="5129021"/>
            <a:ext cx="43180" cy="1905"/>
          </a:xfrm>
          <a:custGeom>
            <a:avLst/>
            <a:gdLst/>
            <a:ahLst/>
            <a:cxnLst/>
            <a:rect l="l" t="t" r="r" b="b"/>
            <a:pathLst>
              <a:path w="43179" h="1904">
                <a:moveTo>
                  <a:pt x="0" y="0"/>
                </a:moveTo>
                <a:lnTo>
                  <a:pt x="42671" y="1523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5019294" y="4847082"/>
            <a:ext cx="43180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2671" y="0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5019294" y="4580382"/>
            <a:ext cx="43180" cy="1905"/>
          </a:xfrm>
          <a:custGeom>
            <a:avLst/>
            <a:gdLst/>
            <a:ahLst/>
            <a:cxnLst/>
            <a:rect l="l" t="t" r="r" b="b"/>
            <a:pathLst>
              <a:path w="43179" h="1904">
                <a:moveTo>
                  <a:pt x="0" y="0"/>
                </a:moveTo>
                <a:lnTo>
                  <a:pt x="42671" y="1524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5019294" y="4298441"/>
            <a:ext cx="43180" cy="1905"/>
          </a:xfrm>
          <a:custGeom>
            <a:avLst/>
            <a:gdLst/>
            <a:ahLst/>
            <a:cxnLst/>
            <a:rect l="l" t="t" r="r" b="b"/>
            <a:pathLst>
              <a:path w="43179" h="1904">
                <a:moveTo>
                  <a:pt x="0" y="0"/>
                </a:moveTo>
                <a:lnTo>
                  <a:pt x="42671" y="1523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5019294" y="4018026"/>
            <a:ext cx="43180" cy="3175"/>
          </a:xfrm>
          <a:custGeom>
            <a:avLst/>
            <a:gdLst/>
            <a:ahLst/>
            <a:cxnLst/>
            <a:rect l="l" t="t" r="r" b="b"/>
            <a:pathLst>
              <a:path w="43179" h="3175">
                <a:moveTo>
                  <a:pt x="-889" y="1524"/>
                </a:moveTo>
                <a:lnTo>
                  <a:pt x="43560" y="1524"/>
                </a:lnTo>
              </a:path>
            </a:pathLst>
          </a:custGeom>
          <a:ln w="482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5019294" y="3755897"/>
            <a:ext cx="43180" cy="1905"/>
          </a:xfrm>
          <a:custGeom>
            <a:avLst/>
            <a:gdLst/>
            <a:ahLst/>
            <a:cxnLst/>
            <a:rect l="l" t="t" r="r" b="b"/>
            <a:pathLst>
              <a:path w="43179" h="1904">
                <a:moveTo>
                  <a:pt x="0" y="0"/>
                </a:moveTo>
                <a:lnTo>
                  <a:pt x="42671" y="1524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5019294" y="3472434"/>
            <a:ext cx="43180" cy="1905"/>
          </a:xfrm>
          <a:custGeom>
            <a:avLst/>
            <a:gdLst/>
            <a:ahLst/>
            <a:cxnLst/>
            <a:rect l="l" t="t" r="r" b="b"/>
            <a:pathLst>
              <a:path w="43179" h="1904">
                <a:moveTo>
                  <a:pt x="0" y="0"/>
                </a:moveTo>
                <a:lnTo>
                  <a:pt x="42671" y="1524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5019294" y="3195066"/>
            <a:ext cx="43180" cy="1905"/>
          </a:xfrm>
          <a:custGeom>
            <a:avLst/>
            <a:gdLst/>
            <a:ahLst/>
            <a:cxnLst/>
            <a:rect l="l" t="t" r="r" b="b"/>
            <a:pathLst>
              <a:path w="43179" h="1905">
                <a:moveTo>
                  <a:pt x="0" y="0"/>
                </a:moveTo>
                <a:lnTo>
                  <a:pt x="42671" y="1524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5019294" y="2911601"/>
            <a:ext cx="43180" cy="1905"/>
          </a:xfrm>
          <a:custGeom>
            <a:avLst/>
            <a:gdLst/>
            <a:ahLst/>
            <a:cxnLst/>
            <a:rect l="l" t="t" r="r" b="b"/>
            <a:pathLst>
              <a:path w="43179" h="1905">
                <a:moveTo>
                  <a:pt x="0" y="0"/>
                </a:moveTo>
                <a:lnTo>
                  <a:pt x="42671" y="1524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5019294" y="2646426"/>
            <a:ext cx="43180" cy="3175"/>
          </a:xfrm>
          <a:custGeom>
            <a:avLst/>
            <a:gdLst/>
            <a:ahLst/>
            <a:cxnLst/>
            <a:rect l="l" t="t" r="r" b="b"/>
            <a:pathLst>
              <a:path w="43179" h="3175">
                <a:moveTo>
                  <a:pt x="-889" y="1524"/>
                </a:moveTo>
                <a:lnTo>
                  <a:pt x="43560" y="1524"/>
                </a:lnTo>
              </a:path>
            </a:pathLst>
          </a:custGeom>
          <a:ln w="482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5019294" y="2364485"/>
            <a:ext cx="43180" cy="1905"/>
          </a:xfrm>
          <a:custGeom>
            <a:avLst/>
            <a:gdLst/>
            <a:ahLst/>
            <a:cxnLst/>
            <a:rect l="l" t="t" r="r" b="b"/>
            <a:pathLst>
              <a:path w="43179" h="1905">
                <a:moveTo>
                  <a:pt x="0" y="0"/>
                </a:moveTo>
                <a:lnTo>
                  <a:pt x="42671" y="1524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5019294" y="2085594"/>
            <a:ext cx="43180" cy="3175"/>
          </a:xfrm>
          <a:custGeom>
            <a:avLst/>
            <a:gdLst/>
            <a:ahLst/>
            <a:cxnLst/>
            <a:rect l="l" t="t" r="r" b="b"/>
            <a:pathLst>
              <a:path w="43179" h="3175">
                <a:moveTo>
                  <a:pt x="-889" y="1524"/>
                </a:moveTo>
                <a:lnTo>
                  <a:pt x="43560" y="1524"/>
                </a:lnTo>
              </a:path>
            </a:pathLst>
          </a:custGeom>
          <a:ln w="482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5019294" y="1821942"/>
            <a:ext cx="43180" cy="1905"/>
          </a:xfrm>
          <a:custGeom>
            <a:avLst/>
            <a:gdLst/>
            <a:ahLst/>
            <a:cxnLst/>
            <a:rect l="l" t="t" r="r" b="b"/>
            <a:pathLst>
              <a:path w="43179" h="1905">
                <a:moveTo>
                  <a:pt x="0" y="0"/>
                </a:moveTo>
                <a:lnTo>
                  <a:pt x="42671" y="1524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5019294" y="1538477"/>
            <a:ext cx="43180" cy="1905"/>
          </a:xfrm>
          <a:custGeom>
            <a:avLst/>
            <a:gdLst/>
            <a:ahLst/>
            <a:cxnLst/>
            <a:rect l="l" t="t" r="r" b="b"/>
            <a:pathLst>
              <a:path w="43179" h="1905">
                <a:moveTo>
                  <a:pt x="0" y="0"/>
                </a:moveTo>
                <a:lnTo>
                  <a:pt x="42671" y="1524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5061965" y="5951982"/>
            <a:ext cx="3459479" cy="1905"/>
          </a:xfrm>
          <a:custGeom>
            <a:avLst/>
            <a:gdLst/>
            <a:ahLst/>
            <a:cxnLst/>
            <a:rect l="l" t="t" r="r" b="b"/>
            <a:pathLst>
              <a:path w="3459479" h="1904">
                <a:moveTo>
                  <a:pt x="0" y="0"/>
                </a:moveTo>
                <a:lnTo>
                  <a:pt x="3459480" y="1524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5061965" y="5951982"/>
            <a:ext cx="3175" cy="41275"/>
          </a:xfrm>
          <a:custGeom>
            <a:avLst/>
            <a:gdLst/>
            <a:ahLst/>
            <a:cxnLst/>
            <a:rect l="l" t="t" r="r" b="b"/>
            <a:pathLst>
              <a:path w="3175" h="41275">
                <a:moveTo>
                  <a:pt x="1524" y="-888"/>
                </a:moveTo>
                <a:lnTo>
                  <a:pt x="1524" y="42037"/>
                </a:lnTo>
              </a:path>
            </a:pathLst>
          </a:custGeom>
          <a:ln w="482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5243321" y="5951982"/>
            <a:ext cx="3175" cy="41275"/>
          </a:xfrm>
          <a:custGeom>
            <a:avLst/>
            <a:gdLst/>
            <a:ahLst/>
            <a:cxnLst/>
            <a:rect l="l" t="t" r="r" b="b"/>
            <a:pathLst>
              <a:path w="3175" h="41275">
                <a:moveTo>
                  <a:pt x="1524" y="-888"/>
                </a:moveTo>
                <a:lnTo>
                  <a:pt x="1524" y="42037"/>
                </a:lnTo>
              </a:path>
            </a:pathLst>
          </a:custGeom>
          <a:ln w="482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5424678" y="5951982"/>
            <a:ext cx="1905" cy="41275"/>
          </a:xfrm>
          <a:custGeom>
            <a:avLst/>
            <a:gdLst/>
            <a:ahLst/>
            <a:cxnLst/>
            <a:rect l="l" t="t" r="r" b="b"/>
            <a:pathLst>
              <a:path w="1904" h="41275">
                <a:moveTo>
                  <a:pt x="0" y="41148"/>
                </a:moveTo>
                <a:lnTo>
                  <a:pt x="1524" y="0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5607558" y="5951982"/>
            <a:ext cx="3175" cy="41275"/>
          </a:xfrm>
          <a:custGeom>
            <a:avLst/>
            <a:gdLst/>
            <a:ahLst/>
            <a:cxnLst/>
            <a:rect l="l" t="t" r="r" b="b"/>
            <a:pathLst>
              <a:path w="3175" h="41275">
                <a:moveTo>
                  <a:pt x="1523" y="-888"/>
                </a:moveTo>
                <a:lnTo>
                  <a:pt x="1523" y="42037"/>
                </a:lnTo>
              </a:path>
            </a:pathLst>
          </a:custGeom>
          <a:ln w="482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5788914" y="5951982"/>
            <a:ext cx="3175" cy="41275"/>
          </a:xfrm>
          <a:custGeom>
            <a:avLst/>
            <a:gdLst/>
            <a:ahLst/>
            <a:cxnLst/>
            <a:rect l="l" t="t" r="r" b="b"/>
            <a:pathLst>
              <a:path w="3175" h="41275">
                <a:moveTo>
                  <a:pt x="1524" y="-888"/>
                </a:moveTo>
                <a:lnTo>
                  <a:pt x="1524" y="42037"/>
                </a:lnTo>
              </a:path>
            </a:pathLst>
          </a:custGeom>
          <a:ln w="482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5973317" y="5951982"/>
            <a:ext cx="1905" cy="41275"/>
          </a:xfrm>
          <a:custGeom>
            <a:avLst/>
            <a:gdLst/>
            <a:ahLst/>
            <a:cxnLst/>
            <a:rect l="l" t="t" r="r" b="b"/>
            <a:pathLst>
              <a:path w="1904" h="41275">
                <a:moveTo>
                  <a:pt x="0" y="41148"/>
                </a:moveTo>
                <a:lnTo>
                  <a:pt x="1524" y="0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6154673" y="5951982"/>
            <a:ext cx="1905" cy="41275"/>
          </a:xfrm>
          <a:custGeom>
            <a:avLst/>
            <a:gdLst/>
            <a:ahLst/>
            <a:cxnLst/>
            <a:rect l="l" t="t" r="r" b="b"/>
            <a:pathLst>
              <a:path w="1904" h="41275">
                <a:moveTo>
                  <a:pt x="0" y="41148"/>
                </a:moveTo>
                <a:lnTo>
                  <a:pt x="1524" y="0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6334505" y="5951982"/>
            <a:ext cx="1905" cy="41275"/>
          </a:xfrm>
          <a:custGeom>
            <a:avLst/>
            <a:gdLst/>
            <a:ahLst/>
            <a:cxnLst/>
            <a:rect l="l" t="t" r="r" b="b"/>
            <a:pathLst>
              <a:path w="1904" h="41275">
                <a:moveTo>
                  <a:pt x="0" y="41148"/>
                </a:moveTo>
                <a:lnTo>
                  <a:pt x="1524" y="0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6517385" y="5951982"/>
            <a:ext cx="3175" cy="41275"/>
          </a:xfrm>
          <a:custGeom>
            <a:avLst/>
            <a:gdLst/>
            <a:ahLst/>
            <a:cxnLst/>
            <a:rect l="l" t="t" r="r" b="b"/>
            <a:pathLst>
              <a:path w="3175" h="41275">
                <a:moveTo>
                  <a:pt x="1524" y="-888"/>
                </a:moveTo>
                <a:lnTo>
                  <a:pt x="1524" y="42037"/>
                </a:lnTo>
              </a:path>
            </a:pathLst>
          </a:custGeom>
          <a:ln w="4826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6701790" y="5951982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41148"/>
                </a:moveTo>
                <a:lnTo>
                  <a:pt x="0" y="0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6883145" y="5951982"/>
            <a:ext cx="1905" cy="41275"/>
          </a:xfrm>
          <a:custGeom>
            <a:avLst/>
            <a:gdLst/>
            <a:ahLst/>
            <a:cxnLst/>
            <a:rect l="l" t="t" r="r" b="b"/>
            <a:pathLst>
              <a:path w="1904" h="41275">
                <a:moveTo>
                  <a:pt x="0" y="41148"/>
                </a:moveTo>
                <a:lnTo>
                  <a:pt x="1524" y="0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062978" y="5951982"/>
            <a:ext cx="6350" cy="41275"/>
          </a:xfrm>
          <a:custGeom>
            <a:avLst/>
            <a:gdLst/>
            <a:ahLst/>
            <a:cxnLst/>
            <a:rect l="l" t="t" r="r" b="b"/>
            <a:pathLst>
              <a:path w="6350" h="41275">
                <a:moveTo>
                  <a:pt x="0" y="41148"/>
                </a:moveTo>
                <a:lnTo>
                  <a:pt x="6096" y="0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244333" y="5951982"/>
            <a:ext cx="3175" cy="41275"/>
          </a:xfrm>
          <a:custGeom>
            <a:avLst/>
            <a:gdLst/>
            <a:ahLst/>
            <a:cxnLst/>
            <a:rect l="l" t="t" r="r" b="b"/>
            <a:pathLst>
              <a:path w="3175" h="41275">
                <a:moveTo>
                  <a:pt x="1524" y="-888"/>
                </a:moveTo>
                <a:lnTo>
                  <a:pt x="1524" y="42037"/>
                </a:lnTo>
              </a:path>
            </a:pathLst>
          </a:custGeom>
          <a:ln w="4826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428738" y="5951982"/>
            <a:ext cx="1905" cy="41275"/>
          </a:xfrm>
          <a:custGeom>
            <a:avLst/>
            <a:gdLst/>
            <a:ahLst/>
            <a:cxnLst/>
            <a:rect l="l" t="t" r="r" b="b"/>
            <a:pathLst>
              <a:path w="1904" h="41275">
                <a:moveTo>
                  <a:pt x="0" y="41148"/>
                </a:moveTo>
                <a:lnTo>
                  <a:pt x="1523" y="0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611618" y="5951982"/>
            <a:ext cx="3175" cy="41275"/>
          </a:xfrm>
          <a:custGeom>
            <a:avLst/>
            <a:gdLst/>
            <a:ahLst/>
            <a:cxnLst/>
            <a:rect l="l" t="t" r="r" b="b"/>
            <a:pathLst>
              <a:path w="3175" h="41275">
                <a:moveTo>
                  <a:pt x="1524" y="-888"/>
                </a:moveTo>
                <a:lnTo>
                  <a:pt x="1524" y="42037"/>
                </a:lnTo>
              </a:path>
            </a:pathLst>
          </a:custGeom>
          <a:ln w="4826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792973" y="5951982"/>
            <a:ext cx="3175" cy="41275"/>
          </a:xfrm>
          <a:custGeom>
            <a:avLst/>
            <a:gdLst/>
            <a:ahLst/>
            <a:cxnLst/>
            <a:rect l="l" t="t" r="r" b="b"/>
            <a:pathLst>
              <a:path w="3175" h="41275">
                <a:moveTo>
                  <a:pt x="1524" y="-888"/>
                </a:moveTo>
                <a:lnTo>
                  <a:pt x="1524" y="42037"/>
                </a:lnTo>
              </a:path>
            </a:pathLst>
          </a:custGeom>
          <a:ln w="4826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975854" y="5951982"/>
            <a:ext cx="1905" cy="41275"/>
          </a:xfrm>
          <a:custGeom>
            <a:avLst/>
            <a:gdLst/>
            <a:ahLst/>
            <a:cxnLst/>
            <a:rect l="l" t="t" r="r" b="b"/>
            <a:pathLst>
              <a:path w="1904" h="41275">
                <a:moveTo>
                  <a:pt x="0" y="41148"/>
                </a:moveTo>
                <a:lnTo>
                  <a:pt x="1524" y="0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8158733" y="5951982"/>
            <a:ext cx="1905" cy="41275"/>
          </a:xfrm>
          <a:custGeom>
            <a:avLst/>
            <a:gdLst/>
            <a:ahLst/>
            <a:cxnLst/>
            <a:rect l="l" t="t" r="r" b="b"/>
            <a:pathLst>
              <a:path w="1904" h="41275">
                <a:moveTo>
                  <a:pt x="0" y="41148"/>
                </a:moveTo>
                <a:lnTo>
                  <a:pt x="1524" y="0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8338566" y="5951982"/>
            <a:ext cx="1905" cy="41275"/>
          </a:xfrm>
          <a:custGeom>
            <a:avLst/>
            <a:gdLst/>
            <a:ahLst/>
            <a:cxnLst/>
            <a:rect l="l" t="t" r="r" b="b"/>
            <a:pathLst>
              <a:path w="1904" h="41275">
                <a:moveTo>
                  <a:pt x="0" y="41148"/>
                </a:moveTo>
                <a:lnTo>
                  <a:pt x="1524" y="0"/>
                </a:lnTo>
              </a:path>
            </a:pathLst>
          </a:custGeom>
          <a:ln w="3175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8521445" y="5951982"/>
            <a:ext cx="3175" cy="41275"/>
          </a:xfrm>
          <a:custGeom>
            <a:avLst/>
            <a:gdLst/>
            <a:ahLst/>
            <a:cxnLst/>
            <a:rect l="l" t="t" r="r" b="b"/>
            <a:pathLst>
              <a:path w="3175" h="41275">
                <a:moveTo>
                  <a:pt x="1524" y="-888"/>
                </a:moveTo>
                <a:lnTo>
                  <a:pt x="1524" y="42037"/>
                </a:lnTo>
              </a:path>
            </a:pathLst>
          </a:custGeom>
          <a:ln w="4826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 txBox="1"/>
          <p:nvPr/>
        </p:nvSpPr>
        <p:spPr>
          <a:xfrm>
            <a:off x="6478015" y="1205611"/>
            <a:ext cx="4337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Girls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8" name="object 178"/>
          <p:cNvSpPr txBox="1"/>
          <p:nvPr/>
        </p:nvSpPr>
        <p:spPr>
          <a:xfrm>
            <a:off x="4796790" y="5862624"/>
            <a:ext cx="1657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FF0000"/>
                </a:solidFill>
                <a:latin typeface="Arial"/>
                <a:cs typeface="Arial"/>
              </a:rPr>
              <a:t>16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9" name="object 179"/>
          <p:cNvSpPr txBox="1"/>
          <p:nvPr/>
        </p:nvSpPr>
        <p:spPr>
          <a:xfrm>
            <a:off x="4796790" y="5319217"/>
            <a:ext cx="165735" cy="440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FF0000"/>
                </a:solidFill>
                <a:latin typeface="Arial"/>
                <a:cs typeface="Arial"/>
              </a:rPr>
              <a:t>18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sz="1000" spc="-10" dirty="0">
                <a:solidFill>
                  <a:srgbClr val="FF0000"/>
                </a:solidFill>
                <a:latin typeface="Arial"/>
                <a:cs typeface="Arial"/>
              </a:rPr>
              <a:t>17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0" name="object 180"/>
          <p:cNvSpPr txBox="1"/>
          <p:nvPr/>
        </p:nvSpPr>
        <p:spPr>
          <a:xfrm>
            <a:off x="4796790" y="5036947"/>
            <a:ext cx="1657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FF0000"/>
                </a:solidFill>
                <a:latin typeface="Arial"/>
                <a:cs typeface="Arial"/>
              </a:rPr>
              <a:t>19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1" name="object 181"/>
          <p:cNvSpPr txBox="1"/>
          <p:nvPr/>
        </p:nvSpPr>
        <p:spPr>
          <a:xfrm>
            <a:off x="4796790" y="4489196"/>
            <a:ext cx="165735" cy="441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FF0000"/>
                </a:solidFill>
                <a:latin typeface="Arial"/>
                <a:cs typeface="Arial"/>
              </a:rPr>
              <a:t>21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1000" spc="-10" dirty="0">
                <a:solidFill>
                  <a:srgbClr val="FF0000"/>
                </a:solidFill>
                <a:latin typeface="Arial"/>
                <a:cs typeface="Arial"/>
              </a:rPr>
              <a:t>20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2" name="object 182"/>
          <p:cNvSpPr txBox="1"/>
          <p:nvPr/>
        </p:nvSpPr>
        <p:spPr>
          <a:xfrm>
            <a:off x="4796790" y="4208145"/>
            <a:ext cx="1657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FF0000"/>
                </a:solidFill>
                <a:latin typeface="Arial"/>
                <a:cs typeface="Arial"/>
              </a:rPr>
              <a:t>22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3" name="object 183"/>
          <p:cNvSpPr txBox="1"/>
          <p:nvPr/>
        </p:nvSpPr>
        <p:spPr>
          <a:xfrm>
            <a:off x="4796790" y="3661917"/>
            <a:ext cx="165735" cy="4445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FF0000"/>
                </a:solidFill>
                <a:latin typeface="Arial"/>
                <a:cs typeface="Arial"/>
              </a:rPr>
              <a:t>24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0"/>
              </a:spcBef>
            </a:pPr>
            <a:r>
              <a:rPr sz="1000" spc="-10" dirty="0">
                <a:solidFill>
                  <a:srgbClr val="FF0000"/>
                </a:solidFill>
                <a:latin typeface="Arial"/>
                <a:cs typeface="Arial"/>
              </a:rPr>
              <a:t>23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4" name="object 184"/>
          <p:cNvSpPr txBox="1"/>
          <p:nvPr/>
        </p:nvSpPr>
        <p:spPr>
          <a:xfrm>
            <a:off x="4796790" y="3384042"/>
            <a:ext cx="1657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FF0000"/>
                </a:solidFill>
                <a:latin typeface="Arial"/>
                <a:cs typeface="Arial"/>
              </a:rPr>
              <a:t>25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5" name="object 185"/>
          <p:cNvSpPr txBox="1"/>
          <p:nvPr/>
        </p:nvSpPr>
        <p:spPr>
          <a:xfrm>
            <a:off x="4796790" y="3102991"/>
            <a:ext cx="1657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FF0000"/>
                </a:solidFill>
                <a:latin typeface="Arial"/>
                <a:cs typeface="Arial"/>
              </a:rPr>
              <a:t>26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6" name="object 186"/>
          <p:cNvSpPr txBox="1"/>
          <p:nvPr/>
        </p:nvSpPr>
        <p:spPr>
          <a:xfrm>
            <a:off x="4796790" y="2819857"/>
            <a:ext cx="1657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FF0000"/>
                </a:solidFill>
                <a:latin typeface="Arial"/>
                <a:cs typeface="Arial"/>
              </a:rPr>
              <a:t>27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7" name="object 187"/>
          <p:cNvSpPr txBox="1"/>
          <p:nvPr/>
        </p:nvSpPr>
        <p:spPr>
          <a:xfrm>
            <a:off x="4796790" y="2554681"/>
            <a:ext cx="1657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FF0000"/>
                </a:solidFill>
                <a:latin typeface="Arial"/>
                <a:cs typeface="Arial"/>
              </a:rPr>
              <a:t>28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8" name="object 188"/>
          <p:cNvSpPr txBox="1"/>
          <p:nvPr/>
        </p:nvSpPr>
        <p:spPr>
          <a:xfrm>
            <a:off x="4796790" y="2273630"/>
            <a:ext cx="1657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FF0000"/>
                </a:solidFill>
                <a:latin typeface="Arial"/>
                <a:cs typeface="Arial"/>
              </a:rPr>
              <a:t>29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9" name="object 189"/>
          <p:cNvSpPr txBox="1"/>
          <p:nvPr/>
        </p:nvSpPr>
        <p:spPr>
          <a:xfrm>
            <a:off x="4796790" y="1992883"/>
            <a:ext cx="1657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FF0000"/>
                </a:solidFill>
                <a:latin typeface="Arial"/>
                <a:cs typeface="Arial"/>
              </a:rPr>
              <a:t>30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0" name="object 190"/>
          <p:cNvSpPr txBox="1"/>
          <p:nvPr/>
        </p:nvSpPr>
        <p:spPr>
          <a:xfrm>
            <a:off x="4796790" y="1728927"/>
            <a:ext cx="1657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FF0000"/>
                </a:solidFill>
                <a:latin typeface="Arial"/>
                <a:cs typeface="Arial"/>
              </a:rPr>
              <a:t>31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1" name="object 191"/>
          <p:cNvSpPr txBox="1"/>
          <p:nvPr/>
        </p:nvSpPr>
        <p:spPr>
          <a:xfrm>
            <a:off x="4796790" y="1447876"/>
            <a:ext cx="1657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FF0000"/>
                </a:solidFill>
                <a:latin typeface="Arial"/>
                <a:cs typeface="Arial"/>
              </a:rPr>
              <a:t>32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2" name="object 192"/>
          <p:cNvSpPr txBox="1"/>
          <p:nvPr/>
        </p:nvSpPr>
        <p:spPr>
          <a:xfrm>
            <a:off x="5020436" y="6042865"/>
            <a:ext cx="3579495" cy="42799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0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000" spc="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F0000"/>
                </a:solidFill>
                <a:latin typeface="Arial"/>
                <a:cs typeface="Arial"/>
              </a:rPr>
              <a:t>1</a:t>
            </a:r>
            <a:r>
              <a:rPr sz="1000" spc="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000" spc="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F0000"/>
                </a:solidFill>
                <a:latin typeface="Arial"/>
                <a:cs typeface="Arial"/>
              </a:rPr>
              <a:t>3</a:t>
            </a:r>
            <a:r>
              <a:rPr sz="1000" spc="6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000" spc="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F0000"/>
                </a:solidFill>
                <a:latin typeface="Arial"/>
                <a:cs typeface="Arial"/>
              </a:rPr>
              <a:t>5</a:t>
            </a:r>
            <a:r>
              <a:rPr sz="1000" spc="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000" spc="6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F0000"/>
                </a:solidFill>
                <a:latin typeface="Arial"/>
                <a:cs typeface="Arial"/>
              </a:rPr>
              <a:t>7</a:t>
            </a:r>
            <a:r>
              <a:rPr sz="1000" spc="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000" spc="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F0000"/>
                </a:solidFill>
                <a:latin typeface="Arial"/>
                <a:cs typeface="Arial"/>
              </a:rPr>
              <a:t>9</a:t>
            </a:r>
            <a:r>
              <a:rPr sz="1000" spc="2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F0000"/>
                </a:solidFill>
                <a:latin typeface="Arial"/>
                <a:cs typeface="Arial"/>
              </a:rPr>
              <a:t>10</a:t>
            </a:r>
            <a:r>
              <a:rPr sz="1000" spc="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F0000"/>
                </a:solidFill>
                <a:latin typeface="Arial"/>
                <a:cs typeface="Arial"/>
              </a:rPr>
              <a:t>11</a:t>
            </a:r>
            <a:r>
              <a:rPr sz="1000" spc="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F0000"/>
                </a:solidFill>
                <a:latin typeface="Arial"/>
                <a:cs typeface="Arial"/>
              </a:rPr>
              <a:t>12</a:t>
            </a:r>
            <a:r>
              <a:rPr sz="1000" spc="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F0000"/>
                </a:solidFill>
                <a:latin typeface="Arial"/>
                <a:cs typeface="Arial"/>
              </a:rPr>
              <a:t>13</a:t>
            </a:r>
            <a:r>
              <a:rPr sz="1000" spc="6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F0000"/>
                </a:solidFill>
                <a:latin typeface="Arial"/>
                <a:cs typeface="Arial"/>
              </a:rPr>
              <a:t>14</a:t>
            </a:r>
            <a:r>
              <a:rPr sz="1000" spc="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F0000"/>
                </a:solidFill>
                <a:latin typeface="Arial"/>
                <a:cs typeface="Arial"/>
              </a:rPr>
              <a:t>15</a:t>
            </a:r>
            <a:r>
              <a:rPr sz="1000" spc="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F0000"/>
                </a:solidFill>
                <a:latin typeface="Arial"/>
                <a:cs typeface="Arial"/>
              </a:rPr>
              <a:t>16</a:t>
            </a:r>
            <a:r>
              <a:rPr sz="1000" spc="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F0000"/>
                </a:solidFill>
                <a:latin typeface="Arial"/>
                <a:cs typeface="Arial"/>
              </a:rPr>
              <a:t>17</a:t>
            </a:r>
            <a:r>
              <a:rPr sz="1000" spc="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F0000"/>
                </a:solidFill>
                <a:latin typeface="Arial"/>
                <a:cs typeface="Arial"/>
              </a:rPr>
              <a:t>18</a:t>
            </a:r>
            <a:r>
              <a:rPr sz="1000" spc="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0000"/>
                </a:solidFill>
                <a:latin typeface="Arial"/>
                <a:cs typeface="Arial"/>
              </a:rPr>
              <a:t>19</a:t>
            </a:r>
            <a:endParaRPr sz="1000">
              <a:latin typeface="Arial"/>
              <a:cs typeface="Arial"/>
            </a:endParaRPr>
          </a:p>
          <a:p>
            <a:pPr marL="390525" algn="ctr">
              <a:lnSpc>
                <a:spcPct val="100000"/>
              </a:lnSpc>
              <a:spcBef>
                <a:spcPts val="170"/>
              </a:spcBef>
            </a:pPr>
            <a:r>
              <a:rPr sz="1400" b="1" spc="-20" dirty="0">
                <a:solidFill>
                  <a:srgbClr val="FF0000"/>
                </a:solidFill>
                <a:latin typeface="Arial"/>
                <a:cs typeface="Arial"/>
              </a:rPr>
              <a:t>Age</a:t>
            </a:r>
            <a:r>
              <a:rPr sz="1400" b="1" spc="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0000"/>
                </a:solidFill>
                <a:latin typeface="Arial"/>
                <a:cs typeface="Arial"/>
              </a:rPr>
              <a:t>(years)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3" name="object 193"/>
          <p:cNvSpPr txBox="1"/>
          <p:nvPr/>
        </p:nvSpPr>
        <p:spPr>
          <a:xfrm>
            <a:off x="4663185" y="1205611"/>
            <a:ext cx="61976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(k</a:t>
            </a:r>
            <a:r>
              <a:rPr sz="1400" b="1" spc="-10" dirty="0">
                <a:solidFill>
                  <a:srgbClr val="FF0000"/>
                </a:solidFill>
                <a:latin typeface="Arial"/>
                <a:cs typeface="Arial"/>
              </a:rPr>
              <a:t>g</a:t>
            </a: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/m²)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4" name="object 194"/>
          <p:cNvSpPr/>
          <p:nvPr/>
        </p:nvSpPr>
        <p:spPr>
          <a:xfrm>
            <a:off x="342900" y="1185672"/>
            <a:ext cx="4231005" cy="5320665"/>
          </a:xfrm>
          <a:custGeom>
            <a:avLst/>
            <a:gdLst/>
            <a:ahLst/>
            <a:cxnLst/>
            <a:rect l="l" t="t" r="r" b="b"/>
            <a:pathLst>
              <a:path w="4231005" h="5320665">
                <a:moveTo>
                  <a:pt x="0" y="5320283"/>
                </a:moveTo>
                <a:lnTo>
                  <a:pt x="4230624" y="5320283"/>
                </a:lnTo>
                <a:lnTo>
                  <a:pt x="4230624" y="0"/>
                </a:lnTo>
                <a:lnTo>
                  <a:pt x="0" y="0"/>
                </a:lnTo>
                <a:lnTo>
                  <a:pt x="0" y="5320283"/>
                </a:lnTo>
                <a:close/>
              </a:path>
            </a:pathLst>
          </a:custGeom>
          <a:solidFill>
            <a:srgbClr val="E9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919733" y="5683758"/>
            <a:ext cx="3390900" cy="3175"/>
          </a:xfrm>
          <a:custGeom>
            <a:avLst/>
            <a:gdLst/>
            <a:ahLst/>
            <a:cxnLst/>
            <a:rect l="l" t="t" r="r" b="b"/>
            <a:pathLst>
              <a:path w="3390900" h="3175">
                <a:moveTo>
                  <a:pt x="0" y="0"/>
                </a:moveTo>
                <a:lnTo>
                  <a:pt x="3390900" y="3047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919733" y="5420105"/>
            <a:ext cx="3390900" cy="3175"/>
          </a:xfrm>
          <a:custGeom>
            <a:avLst/>
            <a:gdLst/>
            <a:ahLst/>
            <a:cxnLst/>
            <a:rect l="l" t="t" r="r" b="b"/>
            <a:pathLst>
              <a:path w="3390900" h="3175">
                <a:moveTo>
                  <a:pt x="0" y="0"/>
                </a:moveTo>
                <a:lnTo>
                  <a:pt x="3390900" y="3048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919733" y="5141214"/>
            <a:ext cx="3390900" cy="1905"/>
          </a:xfrm>
          <a:custGeom>
            <a:avLst/>
            <a:gdLst/>
            <a:ahLst/>
            <a:cxnLst/>
            <a:rect l="l" t="t" r="r" b="b"/>
            <a:pathLst>
              <a:path w="3390900" h="1904">
                <a:moveTo>
                  <a:pt x="0" y="0"/>
                </a:moveTo>
                <a:lnTo>
                  <a:pt x="3390900" y="1524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919733" y="4859273"/>
            <a:ext cx="3390900" cy="3175"/>
          </a:xfrm>
          <a:custGeom>
            <a:avLst/>
            <a:gdLst/>
            <a:ahLst/>
            <a:cxnLst/>
            <a:rect l="l" t="t" r="r" b="b"/>
            <a:pathLst>
              <a:path w="3390900" h="3175">
                <a:moveTo>
                  <a:pt x="0" y="0"/>
                </a:moveTo>
                <a:lnTo>
                  <a:pt x="3390900" y="3048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919733" y="4580382"/>
            <a:ext cx="3390900" cy="1905"/>
          </a:xfrm>
          <a:custGeom>
            <a:avLst/>
            <a:gdLst/>
            <a:ahLst/>
            <a:cxnLst/>
            <a:rect l="l" t="t" r="r" b="b"/>
            <a:pathLst>
              <a:path w="3390900" h="1904">
                <a:moveTo>
                  <a:pt x="0" y="0"/>
                </a:moveTo>
                <a:lnTo>
                  <a:pt x="3390900" y="1524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919733" y="4312158"/>
            <a:ext cx="3390900" cy="3175"/>
          </a:xfrm>
          <a:custGeom>
            <a:avLst/>
            <a:gdLst/>
            <a:ahLst/>
            <a:cxnLst/>
            <a:rect l="l" t="t" r="r" b="b"/>
            <a:pathLst>
              <a:path w="3390900" h="3175">
                <a:moveTo>
                  <a:pt x="0" y="0"/>
                </a:moveTo>
                <a:lnTo>
                  <a:pt x="3390900" y="3048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919733" y="4033265"/>
            <a:ext cx="3390900" cy="3175"/>
          </a:xfrm>
          <a:custGeom>
            <a:avLst/>
            <a:gdLst/>
            <a:ahLst/>
            <a:cxnLst/>
            <a:rect l="l" t="t" r="r" b="b"/>
            <a:pathLst>
              <a:path w="3390900" h="3175">
                <a:moveTo>
                  <a:pt x="0" y="0"/>
                </a:moveTo>
                <a:lnTo>
                  <a:pt x="3390900" y="3047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919733" y="3755897"/>
            <a:ext cx="3390900" cy="1905"/>
          </a:xfrm>
          <a:custGeom>
            <a:avLst/>
            <a:gdLst/>
            <a:ahLst/>
            <a:cxnLst/>
            <a:rect l="l" t="t" r="r" b="b"/>
            <a:pathLst>
              <a:path w="3390900" h="1904">
                <a:moveTo>
                  <a:pt x="0" y="0"/>
                </a:moveTo>
                <a:lnTo>
                  <a:pt x="3390900" y="1524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918844" y="3473196"/>
            <a:ext cx="2096135" cy="0"/>
          </a:xfrm>
          <a:custGeom>
            <a:avLst/>
            <a:gdLst/>
            <a:ahLst/>
            <a:cxnLst/>
            <a:rect l="l" t="t" r="r" b="b"/>
            <a:pathLst>
              <a:path w="2096135">
                <a:moveTo>
                  <a:pt x="0" y="0"/>
                </a:moveTo>
                <a:lnTo>
                  <a:pt x="2095627" y="0"/>
                </a:lnTo>
              </a:path>
            </a:pathLst>
          </a:custGeom>
          <a:ln w="3301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4096511" y="3208020"/>
            <a:ext cx="215265" cy="0"/>
          </a:xfrm>
          <a:custGeom>
            <a:avLst/>
            <a:gdLst/>
            <a:ahLst/>
            <a:cxnLst/>
            <a:rect l="l" t="t" r="r" b="b"/>
            <a:pathLst>
              <a:path w="215264">
                <a:moveTo>
                  <a:pt x="0" y="0"/>
                </a:moveTo>
                <a:lnTo>
                  <a:pt x="215011" y="0"/>
                </a:lnTo>
              </a:path>
            </a:pathLst>
          </a:custGeom>
          <a:ln w="3301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918844" y="3208020"/>
            <a:ext cx="2096135" cy="0"/>
          </a:xfrm>
          <a:custGeom>
            <a:avLst/>
            <a:gdLst/>
            <a:ahLst/>
            <a:cxnLst/>
            <a:rect l="l" t="t" r="r" b="b"/>
            <a:pathLst>
              <a:path w="2096135">
                <a:moveTo>
                  <a:pt x="0" y="0"/>
                </a:moveTo>
                <a:lnTo>
                  <a:pt x="2095627" y="0"/>
                </a:lnTo>
              </a:path>
            </a:pathLst>
          </a:custGeom>
          <a:ln w="3301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2546604" y="2926842"/>
            <a:ext cx="1765300" cy="0"/>
          </a:xfrm>
          <a:custGeom>
            <a:avLst/>
            <a:gdLst/>
            <a:ahLst/>
            <a:cxnLst/>
            <a:rect l="l" t="t" r="r" b="b"/>
            <a:pathLst>
              <a:path w="1765300">
                <a:moveTo>
                  <a:pt x="0" y="0"/>
                </a:moveTo>
                <a:lnTo>
                  <a:pt x="1764919" y="0"/>
                </a:lnTo>
              </a:path>
            </a:pathLst>
          </a:custGeom>
          <a:ln w="482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918844" y="2926842"/>
            <a:ext cx="920750" cy="0"/>
          </a:xfrm>
          <a:custGeom>
            <a:avLst/>
            <a:gdLst/>
            <a:ahLst/>
            <a:cxnLst/>
            <a:rect l="l" t="t" r="r" b="b"/>
            <a:pathLst>
              <a:path w="920750">
                <a:moveTo>
                  <a:pt x="0" y="0"/>
                </a:moveTo>
                <a:lnTo>
                  <a:pt x="920622" y="0"/>
                </a:lnTo>
              </a:path>
            </a:pathLst>
          </a:custGeom>
          <a:ln w="482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919733" y="2646426"/>
            <a:ext cx="3390900" cy="3175"/>
          </a:xfrm>
          <a:custGeom>
            <a:avLst/>
            <a:gdLst/>
            <a:ahLst/>
            <a:cxnLst/>
            <a:rect l="l" t="t" r="r" b="b"/>
            <a:pathLst>
              <a:path w="3390900" h="3175">
                <a:moveTo>
                  <a:pt x="0" y="0"/>
                </a:moveTo>
                <a:lnTo>
                  <a:pt x="3390900" y="3048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919733" y="2364485"/>
            <a:ext cx="3390900" cy="1905"/>
          </a:xfrm>
          <a:custGeom>
            <a:avLst/>
            <a:gdLst/>
            <a:ahLst/>
            <a:cxnLst/>
            <a:rect l="l" t="t" r="r" b="b"/>
            <a:pathLst>
              <a:path w="3390900" h="1905">
                <a:moveTo>
                  <a:pt x="0" y="0"/>
                </a:moveTo>
                <a:lnTo>
                  <a:pt x="3390900" y="1524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919733" y="2097785"/>
            <a:ext cx="3390900" cy="3175"/>
          </a:xfrm>
          <a:custGeom>
            <a:avLst/>
            <a:gdLst/>
            <a:ahLst/>
            <a:cxnLst/>
            <a:rect l="l" t="t" r="r" b="b"/>
            <a:pathLst>
              <a:path w="3390900" h="3175">
                <a:moveTo>
                  <a:pt x="0" y="0"/>
                </a:moveTo>
                <a:lnTo>
                  <a:pt x="3390900" y="3048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919733" y="1821942"/>
            <a:ext cx="3390900" cy="1905"/>
          </a:xfrm>
          <a:custGeom>
            <a:avLst/>
            <a:gdLst/>
            <a:ahLst/>
            <a:cxnLst/>
            <a:rect l="l" t="t" r="r" b="b"/>
            <a:pathLst>
              <a:path w="3390900" h="1905">
                <a:moveTo>
                  <a:pt x="0" y="0"/>
                </a:moveTo>
                <a:lnTo>
                  <a:pt x="3390900" y="1524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919733" y="1538477"/>
            <a:ext cx="3390900" cy="1905"/>
          </a:xfrm>
          <a:custGeom>
            <a:avLst/>
            <a:gdLst/>
            <a:ahLst/>
            <a:cxnLst/>
            <a:rect l="l" t="t" r="r" b="b"/>
            <a:pathLst>
              <a:path w="3390900" h="1905">
                <a:moveTo>
                  <a:pt x="0" y="0"/>
                </a:moveTo>
                <a:lnTo>
                  <a:pt x="3390900" y="1524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1102613" y="1538477"/>
            <a:ext cx="3175" cy="4429125"/>
          </a:xfrm>
          <a:custGeom>
            <a:avLst/>
            <a:gdLst/>
            <a:ahLst/>
            <a:cxnLst/>
            <a:rect l="l" t="t" r="r" b="b"/>
            <a:pathLst>
              <a:path w="3175" h="4429125">
                <a:moveTo>
                  <a:pt x="0" y="0"/>
                </a:moveTo>
                <a:lnTo>
                  <a:pt x="3048" y="4428744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1268730" y="1538477"/>
            <a:ext cx="5080" cy="4429125"/>
          </a:xfrm>
          <a:custGeom>
            <a:avLst/>
            <a:gdLst/>
            <a:ahLst/>
            <a:cxnLst/>
            <a:rect l="l" t="t" r="r" b="b"/>
            <a:pathLst>
              <a:path w="5080" h="4429125">
                <a:moveTo>
                  <a:pt x="0" y="0"/>
                </a:moveTo>
                <a:lnTo>
                  <a:pt x="4571" y="4428744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1450086" y="1538477"/>
            <a:ext cx="3175" cy="4429125"/>
          </a:xfrm>
          <a:custGeom>
            <a:avLst/>
            <a:gdLst/>
            <a:ahLst/>
            <a:cxnLst/>
            <a:rect l="l" t="t" r="r" b="b"/>
            <a:pathLst>
              <a:path w="3175" h="4429125">
                <a:moveTo>
                  <a:pt x="0" y="0"/>
                </a:moveTo>
                <a:lnTo>
                  <a:pt x="3047" y="4428744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1634489" y="1538477"/>
            <a:ext cx="1905" cy="4429125"/>
          </a:xfrm>
          <a:custGeom>
            <a:avLst/>
            <a:gdLst/>
            <a:ahLst/>
            <a:cxnLst/>
            <a:rect l="l" t="t" r="r" b="b"/>
            <a:pathLst>
              <a:path w="1905" h="4429125">
                <a:moveTo>
                  <a:pt x="0" y="0"/>
                </a:moveTo>
                <a:lnTo>
                  <a:pt x="1524" y="4428744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1817370" y="1538477"/>
            <a:ext cx="3175" cy="4429125"/>
          </a:xfrm>
          <a:custGeom>
            <a:avLst/>
            <a:gdLst/>
            <a:ahLst/>
            <a:cxnLst/>
            <a:rect l="l" t="t" r="r" b="b"/>
            <a:pathLst>
              <a:path w="3175" h="4429125">
                <a:moveTo>
                  <a:pt x="0" y="0"/>
                </a:moveTo>
                <a:lnTo>
                  <a:pt x="3048" y="4428744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1986533" y="1538477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186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1986533" y="2950464"/>
            <a:ext cx="0" cy="3016885"/>
          </a:xfrm>
          <a:custGeom>
            <a:avLst/>
            <a:gdLst/>
            <a:ahLst/>
            <a:cxnLst/>
            <a:rect l="l" t="t" r="r" b="b"/>
            <a:pathLst>
              <a:path h="3016885">
                <a:moveTo>
                  <a:pt x="0" y="0"/>
                </a:moveTo>
                <a:lnTo>
                  <a:pt x="0" y="3016758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2168651" y="1537588"/>
            <a:ext cx="0" cy="1108075"/>
          </a:xfrm>
          <a:custGeom>
            <a:avLst/>
            <a:gdLst/>
            <a:ahLst/>
            <a:cxnLst/>
            <a:rect l="l" t="t" r="r" b="b"/>
            <a:pathLst>
              <a:path h="1108075">
                <a:moveTo>
                  <a:pt x="0" y="0"/>
                </a:moveTo>
                <a:lnTo>
                  <a:pt x="0" y="1108075"/>
                </a:lnTo>
              </a:path>
            </a:pathLst>
          </a:custGeom>
          <a:ln w="6349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2168651" y="2950464"/>
            <a:ext cx="0" cy="3018155"/>
          </a:xfrm>
          <a:custGeom>
            <a:avLst/>
            <a:gdLst/>
            <a:ahLst/>
            <a:cxnLst/>
            <a:rect l="l" t="t" r="r" b="b"/>
            <a:pathLst>
              <a:path h="3018154">
                <a:moveTo>
                  <a:pt x="0" y="0"/>
                </a:moveTo>
                <a:lnTo>
                  <a:pt x="0" y="3017647"/>
                </a:lnTo>
              </a:path>
            </a:pathLst>
          </a:custGeom>
          <a:ln w="6349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2351532" y="1537588"/>
            <a:ext cx="0" cy="1108075"/>
          </a:xfrm>
          <a:custGeom>
            <a:avLst/>
            <a:gdLst/>
            <a:ahLst/>
            <a:cxnLst/>
            <a:rect l="l" t="t" r="r" b="b"/>
            <a:pathLst>
              <a:path h="1108075">
                <a:moveTo>
                  <a:pt x="0" y="0"/>
                </a:moveTo>
                <a:lnTo>
                  <a:pt x="0" y="1108075"/>
                </a:lnTo>
              </a:path>
            </a:pathLst>
          </a:custGeom>
          <a:ln w="3301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2351532" y="2950464"/>
            <a:ext cx="0" cy="3018155"/>
          </a:xfrm>
          <a:custGeom>
            <a:avLst/>
            <a:gdLst/>
            <a:ahLst/>
            <a:cxnLst/>
            <a:rect l="l" t="t" r="r" b="b"/>
            <a:pathLst>
              <a:path h="3018154">
                <a:moveTo>
                  <a:pt x="0" y="0"/>
                </a:moveTo>
                <a:lnTo>
                  <a:pt x="0" y="3017647"/>
                </a:lnTo>
              </a:path>
            </a:pathLst>
          </a:custGeom>
          <a:ln w="3301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2530601" y="1537588"/>
            <a:ext cx="0" cy="1108075"/>
          </a:xfrm>
          <a:custGeom>
            <a:avLst/>
            <a:gdLst/>
            <a:ahLst/>
            <a:cxnLst/>
            <a:rect l="l" t="t" r="r" b="b"/>
            <a:pathLst>
              <a:path h="1108075">
                <a:moveTo>
                  <a:pt x="0" y="0"/>
                </a:moveTo>
                <a:lnTo>
                  <a:pt x="0" y="1108075"/>
                </a:lnTo>
              </a:path>
            </a:pathLst>
          </a:custGeom>
          <a:ln w="482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2530601" y="2950464"/>
            <a:ext cx="0" cy="3018155"/>
          </a:xfrm>
          <a:custGeom>
            <a:avLst/>
            <a:gdLst/>
            <a:ahLst/>
            <a:cxnLst/>
            <a:rect l="l" t="t" r="r" b="b"/>
            <a:pathLst>
              <a:path h="3018154">
                <a:moveTo>
                  <a:pt x="0" y="0"/>
                </a:moveTo>
                <a:lnTo>
                  <a:pt x="0" y="3017647"/>
                </a:lnTo>
              </a:path>
            </a:pathLst>
          </a:custGeom>
          <a:ln w="482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2696717" y="1538477"/>
            <a:ext cx="5080" cy="4429125"/>
          </a:xfrm>
          <a:custGeom>
            <a:avLst/>
            <a:gdLst/>
            <a:ahLst/>
            <a:cxnLst/>
            <a:rect l="l" t="t" r="r" b="b"/>
            <a:pathLst>
              <a:path w="5080" h="4429125">
                <a:moveTo>
                  <a:pt x="0" y="0"/>
                </a:moveTo>
                <a:lnTo>
                  <a:pt x="4571" y="4428744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2881122" y="1538477"/>
            <a:ext cx="3175" cy="4429125"/>
          </a:xfrm>
          <a:custGeom>
            <a:avLst/>
            <a:gdLst/>
            <a:ahLst/>
            <a:cxnLst/>
            <a:rect l="l" t="t" r="r" b="b"/>
            <a:pathLst>
              <a:path w="3175" h="4429125">
                <a:moveTo>
                  <a:pt x="0" y="0"/>
                </a:moveTo>
                <a:lnTo>
                  <a:pt x="3047" y="4428744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3065526" y="1537588"/>
            <a:ext cx="0" cy="1640205"/>
          </a:xfrm>
          <a:custGeom>
            <a:avLst/>
            <a:gdLst/>
            <a:ahLst/>
            <a:cxnLst/>
            <a:rect l="l" t="t" r="r" b="b"/>
            <a:pathLst>
              <a:path h="1640205">
                <a:moveTo>
                  <a:pt x="0" y="0"/>
                </a:moveTo>
                <a:lnTo>
                  <a:pt x="0" y="1639951"/>
                </a:lnTo>
              </a:path>
            </a:pathLst>
          </a:custGeom>
          <a:ln w="7874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3065526" y="3482340"/>
            <a:ext cx="0" cy="2486025"/>
          </a:xfrm>
          <a:custGeom>
            <a:avLst/>
            <a:gdLst/>
            <a:ahLst/>
            <a:cxnLst/>
            <a:rect l="l" t="t" r="r" b="b"/>
            <a:pathLst>
              <a:path h="2486025">
                <a:moveTo>
                  <a:pt x="0" y="0"/>
                </a:moveTo>
                <a:lnTo>
                  <a:pt x="0" y="2485771"/>
                </a:lnTo>
              </a:path>
            </a:pathLst>
          </a:custGeom>
          <a:ln w="7874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3245357" y="1537588"/>
            <a:ext cx="0" cy="1640205"/>
          </a:xfrm>
          <a:custGeom>
            <a:avLst/>
            <a:gdLst/>
            <a:ahLst/>
            <a:cxnLst/>
            <a:rect l="l" t="t" r="r" b="b"/>
            <a:pathLst>
              <a:path h="1640205">
                <a:moveTo>
                  <a:pt x="0" y="0"/>
                </a:moveTo>
                <a:lnTo>
                  <a:pt x="0" y="1639951"/>
                </a:lnTo>
              </a:path>
            </a:pathLst>
          </a:custGeom>
          <a:ln w="482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3245357" y="3482340"/>
            <a:ext cx="0" cy="2486025"/>
          </a:xfrm>
          <a:custGeom>
            <a:avLst/>
            <a:gdLst/>
            <a:ahLst/>
            <a:cxnLst/>
            <a:rect l="l" t="t" r="r" b="b"/>
            <a:pathLst>
              <a:path h="2486025">
                <a:moveTo>
                  <a:pt x="0" y="0"/>
                </a:moveTo>
                <a:lnTo>
                  <a:pt x="0" y="2485771"/>
                </a:lnTo>
              </a:path>
            </a:pathLst>
          </a:custGeom>
          <a:ln w="482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3414521" y="1537588"/>
            <a:ext cx="0" cy="1640205"/>
          </a:xfrm>
          <a:custGeom>
            <a:avLst/>
            <a:gdLst/>
            <a:ahLst/>
            <a:cxnLst/>
            <a:rect l="l" t="t" r="r" b="b"/>
            <a:pathLst>
              <a:path h="1640205">
                <a:moveTo>
                  <a:pt x="0" y="0"/>
                </a:moveTo>
                <a:lnTo>
                  <a:pt x="0" y="1639951"/>
                </a:lnTo>
              </a:path>
            </a:pathLst>
          </a:custGeom>
          <a:ln w="482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3414521" y="3482340"/>
            <a:ext cx="0" cy="2486025"/>
          </a:xfrm>
          <a:custGeom>
            <a:avLst/>
            <a:gdLst/>
            <a:ahLst/>
            <a:cxnLst/>
            <a:rect l="l" t="t" r="r" b="b"/>
            <a:pathLst>
              <a:path h="2486025">
                <a:moveTo>
                  <a:pt x="0" y="0"/>
                </a:moveTo>
                <a:lnTo>
                  <a:pt x="0" y="2485771"/>
                </a:lnTo>
              </a:path>
            </a:pathLst>
          </a:custGeom>
          <a:ln w="482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3596640" y="1537588"/>
            <a:ext cx="0" cy="1640205"/>
          </a:xfrm>
          <a:custGeom>
            <a:avLst/>
            <a:gdLst/>
            <a:ahLst/>
            <a:cxnLst/>
            <a:rect l="l" t="t" r="r" b="b"/>
            <a:pathLst>
              <a:path h="1640205">
                <a:moveTo>
                  <a:pt x="0" y="0"/>
                </a:moveTo>
                <a:lnTo>
                  <a:pt x="0" y="1639951"/>
                </a:lnTo>
              </a:path>
            </a:pathLst>
          </a:custGeom>
          <a:ln w="3301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3596640" y="3482340"/>
            <a:ext cx="0" cy="2486025"/>
          </a:xfrm>
          <a:custGeom>
            <a:avLst/>
            <a:gdLst/>
            <a:ahLst/>
            <a:cxnLst/>
            <a:rect l="l" t="t" r="r" b="b"/>
            <a:pathLst>
              <a:path h="2486025">
                <a:moveTo>
                  <a:pt x="0" y="0"/>
                </a:moveTo>
                <a:lnTo>
                  <a:pt x="0" y="2485771"/>
                </a:lnTo>
              </a:path>
            </a:pathLst>
          </a:custGeom>
          <a:ln w="3301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3776471" y="1537588"/>
            <a:ext cx="0" cy="1640205"/>
          </a:xfrm>
          <a:custGeom>
            <a:avLst/>
            <a:gdLst/>
            <a:ahLst/>
            <a:cxnLst/>
            <a:rect l="l" t="t" r="r" b="b"/>
            <a:pathLst>
              <a:path h="1640205">
                <a:moveTo>
                  <a:pt x="0" y="0"/>
                </a:moveTo>
                <a:lnTo>
                  <a:pt x="0" y="1639951"/>
                </a:lnTo>
              </a:path>
            </a:pathLst>
          </a:custGeom>
          <a:ln w="3301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3776471" y="3482340"/>
            <a:ext cx="0" cy="2486025"/>
          </a:xfrm>
          <a:custGeom>
            <a:avLst/>
            <a:gdLst/>
            <a:ahLst/>
            <a:cxnLst/>
            <a:rect l="l" t="t" r="r" b="b"/>
            <a:pathLst>
              <a:path h="2486025">
                <a:moveTo>
                  <a:pt x="0" y="0"/>
                </a:moveTo>
                <a:lnTo>
                  <a:pt x="0" y="2485771"/>
                </a:lnTo>
              </a:path>
            </a:pathLst>
          </a:custGeom>
          <a:ln w="3301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3959352" y="1537588"/>
            <a:ext cx="0" cy="1640205"/>
          </a:xfrm>
          <a:custGeom>
            <a:avLst/>
            <a:gdLst/>
            <a:ahLst/>
            <a:cxnLst/>
            <a:rect l="l" t="t" r="r" b="b"/>
            <a:pathLst>
              <a:path h="1640205">
                <a:moveTo>
                  <a:pt x="0" y="0"/>
                </a:moveTo>
                <a:lnTo>
                  <a:pt x="0" y="1639951"/>
                </a:lnTo>
              </a:path>
            </a:pathLst>
          </a:custGeom>
          <a:ln w="3301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3959352" y="3482340"/>
            <a:ext cx="0" cy="2486025"/>
          </a:xfrm>
          <a:custGeom>
            <a:avLst/>
            <a:gdLst/>
            <a:ahLst/>
            <a:cxnLst/>
            <a:rect l="l" t="t" r="r" b="b"/>
            <a:pathLst>
              <a:path h="2486025">
                <a:moveTo>
                  <a:pt x="0" y="0"/>
                </a:moveTo>
                <a:lnTo>
                  <a:pt x="0" y="2485771"/>
                </a:lnTo>
              </a:path>
            </a:pathLst>
          </a:custGeom>
          <a:ln w="3301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4127753" y="1538477"/>
            <a:ext cx="1905" cy="4429125"/>
          </a:xfrm>
          <a:custGeom>
            <a:avLst/>
            <a:gdLst/>
            <a:ahLst/>
            <a:cxnLst/>
            <a:rect l="l" t="t" r="r" b="b"/>
            <a:pathLst>
              <a:path w="1904" h="4429125">
                <a:moveTo>
                  <a:pt x="0" y="0"/>
                </a:moveTo>
                <a:lnTo>
                  <a:pt x="1524" y="4428744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4310634" y="1538477"/>
            <a:ext cx="1905" cy="4429125"/>
          </a:xfrm>
          <a:custGeom>
            <a:avLst/>
            <a:gdLst/>
            <a:ahLst/>
            <a:cxnLst/>
            <a:rect l="l" t="t" r="r" b="b"/>
            <a:pathLst>
              <a:path w="1904" h="4429125">
                <a:moveTo>
                  <a:pt x="0" y="0"/>
                </a:moveTo>
                <a:lnTo>
                  <a:pt x="1524" y="4428744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919733" y="1538477"/>
            <a:ext cx="1905" cy="4429125"/>
          </a:xfrm>
          <a:custGeom>
            <a:avLst/>
            <a:gdLst/>
            <a:ahLst/>
            <a:cxnLst/>
            <a:rect l="l" t="t" r="r" b="b"/>
            <a:pathLst>
              <a:path w="1905" h="4429125">
                <a:moveTo>
                  <a:pt x="0" y="0"/>
                </a:moveTo>
                <a:lnTo>
                  <a:pt x="1524" y="4428744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878586" y="5967221"/>
            <a:ext cx="41275" cy="3175"/>
          </a:xfrm>
          <a:custGeom>
            <a:avLst/>
            <a:gdLst/>
            <a:ahLst/>
            <a:cxnLst/>
            <a:rect l="l" t="t" r="r" b="b"/>
            <a:pathLst>
              <a:path w="41275" h="3175">
                <a:moveTo>
                  <a:pt x="-888" y="1523"/>
                </a:moveTo>
                <a:lnTo>
                  <a:pt x="42037" y="1523"/>
                </a:lnTo>
              </a:path>
            </a:pathLst>
          </a:custGeom>
          <a:ln w="482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878586" y="5683758"/>
            <a:ext cx="41275" cy="3175"/>
          </a:xfrm>
          <a:custGeom>
            <a:avLst/>
            <a:gdLst/>
            <a:ahLst/>
            <a:cxnLst/>
            <a:rect l="l" t="t" r="r" b="b"/>
            <a:pathLst>
              <a:path w="41275" h="3175">
                <a:moveTo>
                  <a:pt x="-888" y="1523"/>
                </a:moveTo>
                <a:lnTo>
                  <a:pt x="42037" y="1523"/>
                </a:lnTo>
              </a:path>
            </a:pathLst>
          </a:custGeom>
          <a:ln w="482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878586" y="5420105"/>
            <a:ext cx="41275" cy="3175"/>
          </a:xfrm>
          <a:custGeom>
            <a:avLst/>
            <a:gdLst/>
            <a:ahLst/>
            <a:cxnLst/>
            <a:rect l="l" t="t" r="r" b="b"/>
            <a:pathLst>
              <a:path w="41275" h="3175">
                <a:moveTo>
                  <a:pt x="-888" y="1524"/>
                </a:moveTo>
                <a:lnTo>
                  <a:pt x="42037" y="1524"/>
                </a:lnTo>
              </a:path>
            </a:pathLst>
          </a:custGeom>
          <a:ln w="482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878586" y="5141214"/>
            <a:ext cx="41275" cy="1905"/>
          </a:xfrm>
          <a:custGeom>
            <a:avLst/>
            <a:gdLst/>
            <a:ahLst/>
            <a:cxnLst/>
            <a:rect l="l" t="t" r="r" b="b"/>
            <a:pathLst>
              <a:path w="41275" h="1904">
                <a:moveTo>
                  <a:pt x="0" y="0"/>
                </a:moveTo>
                <a:lnTo>
                  <a:pt x="41147" y="1524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878586" y="4859273"/>
            <a:ext cx="41275" cy="3175"/>
          </a:xfrm>
          <a:custGeom>
            <a:avLst/>
            <a:gdLst/>
            <a:ahLst/>
            <a:cxnLst/>
            <a:rect l="l" t="t" r="r" b="b"/>
            <a:pathLst>
              <a:path w="41275" h="3175">
                <a:moveTo>
                  <a:pt x="-888" y="1524"/>
                </a:moveTo>
                <a:lnTo>
                  <a:pt x="42037" y="1524"/>
                </a:lnTo>
              </a:path>
            </a:pathLst>
          </a:custGeom>
          <a:ln w="482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878586" y="4580382"/>
            <a:ext cx="41275" cy="1905"/>
          </a:xfrm>
          <a:custGeom>
            <a:avLst/>
            <a:gdLst/>
            <a:ahLst/>
            <a:cxnLst/>
            <a:rect l="l" t="t" r="r" b="b"/>
            <a:pathLst>
              <a:path w="41275" h="1904">
                <a:moveTo>
                  <a:pt x="0" y="0"/>
                </a:moveTo>
                <a:lnTo>
                  <a:pt x="41147" y="1524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878586" y="4312158"/>
            <a:ext cx="41275" cy="3175"/>
          </a:xfrm>
          <a:custGeom>
            <a:avLst/>
            <a:gdLst/>
            <a:ahLst/>
            <a:cxnLst/>
            <a:rect l="l" t="t" r="r" b="b"/>
            <a:pathLst>
              <a:path w="41275" h="3175">
                <a:moveTo>
                  <a:pt x="-888" y="1524"/>
                </a:moveTo>
                <a:lnTo>
                  <a:pt x="42037" y="1524"/>
                </a:lnTo>
              </a:path>
            </a:pathLst>
          </a:custGeom>
          <a:ln w="482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878586" y="4033265"/>
            <a:ext cx="41275" cy="3175"/>
          </a:xfrm>
          <a:custGeom>
            <a:avLst/>
            <a:gdLst/>
            <a:ahLst/>
            <a:cxnLst/>
            <a:rect l="l" t="t" r="r" b="b"/>
            <a:pathLst>
              <a:path w="41275" h="3175">
                <a:moveTo>
                  <a:pt x="-888" y="1523"/>
                </a:moveTo>
                <a:lnTo>
                  <a:pt x="42037" y="1523"/>
                </a:lnTo>
              </a:path>
            </a:pathLst>
          </a:custGeom>
          <a:ln w="482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878586" y="3755897"/>
            <a:ext cx="41275" cy="1905"/>
          </a:xfrm>
          <a:custGeom>
            <a:avLst/>
            <a:gdLst/>
            <a:ahLst/>
            <a:cxnLst/>
            <a:rect l="l" t="t" r="r" b="b"/>
            <a:pathLst>
              <a:path w="41275" h="1904">
                <a:moveTo>
                  <a:pt x="0" y="0"/>
                </a:moveTo>
                <a:lnTo>
                  <a:pt x="41147" y="1524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878586" y="3472434"/>
            <a:ext cx="41275" cy="1905"/>
          </a:xfrm>
          <a:custGeom>
            <a:avLst/>
            <a:gdLst/>
            <a:ahLst/>
            <a:cxnLst/>
            <a:rect l="l" t="t" r="r" b="b"/>
            <a:pathLst>
              <a:path w="41275" h="1904">
                <a:moveTo>
                  <a:pt x="0" y="0"/>
                </a:moveTo>
                <a:lnTo>
                  <a:pt x="41147" y="1524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878586" y="3207257"/>
            <a:ext cx="41275" cy="1905"/>
          </a:xfrm>
          <a:custGeom>
            <a:avLst/>
            <a:gdLst/>
            <a:ahLst/>
            <a:cxnLst/>
            <a:rect l="l" t="t" r="r" b="b"/>
            <a:pathLst>
              <a:path w="41275" h="1905">
                <a:moveTo>
                  <a:pt x="0" y="0"/>
                </a:moveTo>
                <a:lnTo>
                  <a:pt x="41147" y="1524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878586" y="2925317"/>
            <a:ext cx="41275" cy="3175"/>
          </a:xfrm>
          <a:custGeom>
            <a:avLst/>
            <a:gdLst/>
            <a:ahLst/>
            <a:cxnLst/>
            <a:rect l="l" t="t" r="r" b="b"/>
            <a:pathLst>
              <a:path w="41275" h="3175">
                <a:moveTo>
                  <a:pt x="-888" y="1524"/>
                </a:moveTo>
                <a:lnTo>
                  <a:pt x="42037" y="1524"/>
                </a:lnTo>
              </a:path>
            </a:pathLst>
          </a:custGeom>
          <a:ln w="482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878586" y="2646426"/>
            <a:ext cx="41275" cy="3175"/>
          </a:xfrm>
          <a:custGeom>
            <a:avLst/>
            <a:gdLst/>
            <a:ahLst/>
            <a:cxnLst/>
            <a:rect l="l" t="t" r="r" b="b"/>
            <a:pathLst>
              <a:path w="41275" h="3175">
                <a:moveTo>
                  <a:pt x="-888" y="1524"/>
                </a:moveTo>
                <a:lnTo>
                  <a:pt x="42037" y="1524"/>
                </a:lnTo>
              </a:path>
            </a:pathLst>
          </a:custGeom>
          <a:ln w="482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878586" y="2364485"/>
            <a:ext cx="41275" cy="1905"/>
          </a:xfrm>
          <a:custGeom>
            <a:avLst/>
            <a:gdLst/>
            <a:ahLst/>
            <a:cxnLst/>
            <a:rect l="l" t="t" r="r" b="b"/>
            <a:pathLst>
              <a:path w="41275" h="1905">
                <a:moveTo>
                  <a:pt x="0" y="0"/>
                </a:moveTo>
                <a:lnTo>
                  <a:pt x="41147" y="1524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878586" y="2097785"/>
            <a:ext cx="41275" cy="3175"/>
          </a:xfrm>
          <a:custGeom>
            <a:avLst/>
            <a:gdLst/>
            <a:ahLst/>
            <a:cxnLst/>
            <a:rect l="l" t="t" r="r" b="b"/>
            <a:pathLst>
              <a:path w="41275" h="3175">
                <a:moveTo>
                  <a:pt x="-888" y="1524"/>
                </a:moveTo>
                <a:lnTo>
                  <a:pt x="42037" y="1524"/>
                </a:lnTo>
              </a:path>
            </a:pathLst>
          </a:custGeom>
          <a:ln w="482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878586" y="1821942"/>
            <a:ext cx="41275" cy="1905"/>
          </a:xfrm>
          <a:custGeom>
            <a:avLst/>
            <a:gdLst/>
            <a:ahLst/>
            <a:cxnLst/>
            <a:rect l="l" t="t" r="r" b="b"/>
            <a:pathLst>
              <a:path w="41275" h="1905">
                <a:moveTo>
                  <a:pt x="0" y="0"/>
                </a:moveTo>
                <a:lnTo>
                  <a:pt x="41147" y="1524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878586" y="1538477"/>
            <a:ext cx="41275" cy="1905"/>
          </a:xfrm>
          <a:custGeom>
            <a:avLst/>
            <a:gdLst/>
            <a:ahLst/>
            <a:cxnLst/>
            <a:rect l="l" t="t" r="r" b="b"/>
            <a:pathLst>
              <a:path w="41275" h="1905">
                <a:moveTo>
                  <a:pt x="0" y="0"/>
                </a:moveTo>
                <a:lnTo>
                  <a:pt x="41147" y="1524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919733" y="5967221"/>
            <a:ext cx="3390900" cy="3175"/>
          </a:xfrm>
          <a:custGeom>
            <a:avLst/>
            <a:gdLst/>
            <a:ahLst/>
            <a:cxnLst/>
            <a:rect l="l" t="t" r="r" b="b"/>
            <a:pathLst>
              <a:path w="3390900" h="3175">
                <a:moveTo>
                  <a:pt x="0" y="0"/>
                </a:moveTo>
                <a:lnTo>
                  <a:pt x="3390900" y="3047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919733" y="5967221"/>
            <a:ext cx="1905" cy="41275"/>
          </a:xfrm>
          <a:custGeom>
            <a:avLst/>
            <a:gdLst/>
            <a:ahLst/>
            <a:cxnLst/>
            <a:rect l="l" t="t" r="r" b="b"/>
            <a:pathLst>
              <a:path w="1905" h="41275">
                <a:moveTo>
                  <a:pt x="0" y="41147"/>
                </a:moveTo>
                <a:lnTo>
                  <a:pt x="1524" y="0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1102613" y="5967221"/>
            <a:ext cx="3175" cy="41275"/>
          </a:xfrm>
          <a:custGeom>
            <a:avLst/>
            <a:gdLst/>
            <a:ahLst/>
            <a:cxnLst/>
            <a:rect l="l" t="t" r="r" b="b"/>
            <a:pathLst>
              <a:path w="3175" h="41275">
                <a:moveTo>
                  <a:pt x="1524" y="-889"/>
                </a:moveTo>
                <a:lnTo>
                  <a:pt x="1524" y="42036"/>
                </a:lnTo>
              </a:path>
            </a:pathLst>
          </a:custGeom>
          <a:ln w="482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1268730" y="5967221"/>
            <a:ext cx="5080" cy="41275"/>
          </a:xfrm>
          <a:custGeom>
            <a:avLst/>
            <a:gdLst/>
            <a:ahLst/>
            <a:cxnLst/>
            <a:rect l="l" t="t" r="r" b="b"/>
            <a:pathLst>
              <a:path w="5080" h="41275">
                <a:moveTo>
                  <a:pt x="0" y="41147"/>
                </a:moveTo>
                <a:lnTo>
                  <a:pt x="4571" y="0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1450086" y="5967221"/>
            <a:ext cx="3175" cy="41275"/>
          </a:xfrm>
          <a:custGeom>
            <a:avLst/>
            <a:gdLst/>
            <a:ahLst/>
            <a:cxnLst/>
            <a:rect l="l" t="t" r="r" b="b"/>
            <a:pathLst>
              <a:path w="3175" h="41275">
                <a:moveTo>
                  <a:pt x="1524" y="-889"/>
                </a:moveTo>
                <a:lnTo>
                  <a:pt x="1524" y="42036"/>
                </a:lnTo>
              </a:path>
            </a:pathLst>
          </a:custGeom>
          <a:ln w="482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1634489" y="5967221"/>
            <a:ext cx="1905" cy="41275"/>
          </a:xfrm>
          <a:custGeom>
            <a:avLst/>
            <a:gdLst/>
            <a:ahLst/>
            <a:cxnLst/>
            <a:rect l="l" t="t" r="r" b="b"/>
            <a:pathLst>
              <a:path w="1905" h="41275">
                <a:moveTo>
                  <a:pt x="0" y="41147"/>
                </a:moveTo>
                <a:lnTo>
                  <a:pt x="1524" y="0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1817370" y="5967221"/>
            <a:ext cx="3175" cy="41275"/>
          </a:xfrm>
          <a:custGeom>
            <a:avLst/>
            <a:gdLst/>
            <a:ahLst/>
            <a:cxnLst/>
            <a:rect l="l" t="t" r="r" b="b"/>
            <a:pathLst>
              <a:path w="3175" h="41275">
                <a:moveTo>
                  <a:pt x="1524" y="-889"/>
                </a:moveTo>
                <a:lnTo>
                  <a:pt x="1524" y="42036"/>
                </a:lnTo>
              </a:path>
            </a:pathLst>
          </a:custGeom>
          <a:ln w="482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1986533" y="5967221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2166366" y="5967221"/>
            <a:ext cx="5080" cy="41275"/>
          </a:xfrm>
          <a:custGeom>
            <a:avLst/>
            <a:gdLst/>
            <a:ahLst/>
            <a:cxnLst/>
            <a:rect l="l" t="t" r="r" b="b"/>
            <a:pathLst>
              <a:path w="5080" h="41275">
                <a:moveTo>
                  <a:pt x="0" y="41147"/>
                </a:moveTo>
                <a:lnTo>
                  <a:pt x="4571" y="0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2350770" y="5967221"/>
            <a:ext cx="1905" cy="41275"/>
          </a:xfrm>
          <a:custGeom>
            <a:avLst/>
            <a:gdLst/>
            <a:ahLst/>
            <a:cxnLst/>
            <a:rect l="l" t="t" r="r" b="b"/>
            <a:pathLst>
              <a:path w="1905" h="41275">
                <a:moveTo>
                  <a:pt x="0" y="41147"/>
                </a:moveTo>
                <a:lnTo>
                  <a:pt x="1524" y="0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2529077" y="5967221"/>
            <a:ext cx="3175" cy="41275"/>
          </a:xfrm>
          <a:custGeom>
            <a:avLst/>
            <a:gdLst/>
            <a:ahLst/>
            <a:cxnLst/>
            <a:rect l="l" t="t" r="r" b="b"/>
            <a:pathLst>
              <a:path w="3175" h="41275">
                <a:moveTo>
                  <a:pt x="1524" y="-889"/>
                </a:moveTo>
                <a:lnTo>
                  <a:pt x="1524" y="42036"/>
                </a:lnTo>
              </a:path>
            </a:pathLst>
          </a:custGeom>
          <a:ln w="482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2696717" y="5967221"/>
            <a:ext cx="5080" cy="41275"/>
          </a:xfrm>
          <a:custGeom>
            <a:avLst/>
            <a:gdLst/>
            <a:ahLst/>
            <a:cxnLst/>
            <a:rect l="l" t="t" r="r" b="b"/>
            <a:pathLst>
              <a:path w="5080" h="41275">
                <a:moveTo>
                  <a:pt x="0" y="41147"/>
                </a:moveTo>
                <a:lnTo>
                  <a:pt x="4571" y="0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2881122" y="5967221"/>
            <a:ext cx="3175" cy="41275"/>
          </a:xfrm>
          <a:custGeom>
            <a:avLst/>
            <a:gdLst/>
            <a:ahLst/>
            <a:cxnLst/>
            <a:rect l="l" t="t" r="r" b="b"/>
            <a:pathLst>
              <a:path w="3175" h="41275">
                <a:moveTo>
                  <a:pt x="1524" y="-889"/>
                </a:moveTo>
                <a:lnTo>
                  <a:pt x="1524" y="42036"/>
                </a:lnTo>
              </a:path>
            </a:pathLst>
          </a:custGeom>
          <a:ln w="482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3062477" y="5967221"/>
            <a:ext cx="6350" cy="41275"/>
          </a:xfrm>
          <a:custGeom>
            <a:avLst/>
            <a:gdLst/>
            <a:ahLst/>
            <a:cxnLst/>
            <a:rect l="l" t="t" r="r" b="b"/>
            <a:pathLst>
              <a:path w="6350" h="41275">
                <a:moveTo>
                  <a:pt x="0" y="41147"/>
                </a:moveTo>
                <a:lnTo>
                  <a:pt x="6096" y="0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3243833" y="5967221"/>
            <a:ext cx="3175" cy="41275"/>
          </a:xfrm>
          <a:custGeom>
            <a:avLst/>
            <a:gdLst/>
            <a:ahLst/>
            <a:cxnLst/>
            <a:rect l="l" t="t" r="r" b="b"/>
            <a:pathLst>
              <a:path w="3175" h="41275">
                <a:moveTo>
                  <a:pt x="1524" y="-889"/>
                </a:moveTo>
                <a:lnTo>
                  <a:pt x="1524" y="42036"/>
                </a:lnTo>
              </a:path>
            </a:pathLst>
          </a:custGeom>
          <a:ln w="482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3412997" y="5967221"/>
            <a:ext cx="3175" cy="41275"/>
          </a:xfrm>
          <a:custGeom>
            <a:avLst/>
            <a:gdLst/>
            <a:ahLst/>
            <a:cxnLst/>
            <a:rect l="l" t="t" r="r" b="b"/>
            <a:pathLst>
              <a:path w="3175" h="41275">
                <a:moveTo>
                  <a:pt x="1524" y="-889"/>
                </a:moveTo>
                <a:lnTo>
                  <a:pt x="1524" y="42036"/>
                </a:lnTo>
              </a:path>
            </a:pathLst>
          </a:custGeom>
          <a:ln w="482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3595878" y="5967221"/>
            <a:ext cx="1905" cy="41275"/>
          </a:xfrm>
          <a:custGeom>
            <a:avLst/>
            <a:gdLst/>
            <a:ahLst/>
            <a:cxnLst/>
            <a:rect l="l" t="t" r="r" b="b"/>
            <a:pathLst>
              <a:path w="1904" h="41275">
                <a:moveTo>
                  <a:pt x="0" y="41147"/>
                </a:moveTo>
                <a:lnTo>
                  <a:pt x="1524" y="0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3775709" y="5967221"/>
            <a:ext cx="1905" cy="41275"/>
          </a:xfrm>
          <a:custGeom>
            <a:avLst/>
            <a:gdLst/>
            <a:ahLst/>
            <a:cxnLst/>
            <a:rect l="l" t="t" r="r" b="b"/>
            <a:pathLst>
              <a:path w="1904" h="41275">
                <a:moveTo>
                  <a:pt x="0" y="41147"/>
                </a:moveTo>
                <a:lnTo>
                  <a:pt x="1524" y="0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3958590" y="5967221"/>
            <a:ext cx="1905" cy="41275"/>
          </a:xfrm>
          <a:custGeom>
            <a:avLst/>
            <a:gdLst/>
            <a:ahLst/>
            <a:cxnLst/>
            <a:rect l="l" t="t" r="r" b="b"/>
            <a:pathLst>
              <a:path w="1904" h="41275">
                <a:moveTo>
                  <a:pt x="0" y="41147"/>
                </a:moveTo>
                <a:lnTo>
                  <a:pt x="1524" y="0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4127753" y="5967221"/>
            <a:ext cx="1905" cy="41275"/>
          </a:xfrm>
          <a:custGeom>
            <a:avLst/>
            <a:gdLst/>
            <a:ahLst/>
            <a:cxnLst/>
            <a:rect l="l" t="t" r="r" b="b"/>
            <a:pathLst>
              <a:path w="1904" h="41275">
                <a:moveTo>
                  <a:pt x="0" y="41147"/>
                </a:moveTo>
                <a:lnTo>
                  <a:pt x="1524" y="0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4310634" y="5967221"/>
            <a:ext cx="1905" cy="41275"/>
          </a:xfrm>
          <a:custGeom>
            <a:avLst/>
            <a:gdLst/>
            <a:ahLst/>
            <a:cxnLst/>
            <a:rect l="l" t="t" r="r" b="b"/>
            <a:pathLst>
              <a:path w="1904" h="41275">
                <a:moveTo>
                  <a:pt x="0" y="41147"/>
                </a:moveTo>
                <a:lnTo>
                  <a:pt x="1524" y="0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 txBox="1"/>
          <p:nvPr/>
        </p:nvSpPr>
        <p:spPr>
          <a:xfrm>
            <a:off x="652678" y="5876950"/>
            <a:ext cx="1657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C0504D"/>
                </a:solidFill>
                <a:latin typeface="Arial"/>
                <a:cs typeface="Arial"/>
              </a:rPr>
              <a:t>16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2" name="object 282"/>
          <p:cNvSpPr txBox="1"/>
          <p:nvPr/>
        </p:nvSpPr>
        <p:spPr>
          <a:xfrm>
            <a:off x="652678" y="5595924"/>
            <a:ext cx="1657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C0504D"/>
                </a:solidFill>
                <a:latin typeface="Arial"/>
                <a:cs typeface="Arial"/>
              </a:rPr>
              <a:t>17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3" name="object 283"/>
          <p:cNvSpPr txBox="1"/>
          <p:nvPr/>
        </p:nvSpPr>
        <p:spPr>
          <a:xfrm>
            <a:off x="652678" y="5330697"/>
            <a:ext cx="1657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C0504D"/>
                </a:solidFill>
                <a:latin typeface="Arial"/>
                <a:cs typeface="Arial"/>
              </a:rPr>
              <a:t>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4" name="object 284"/>
          <p:cNvSpPr txBox="1"/>
          <p:nvPr/>
        </p:nvSpPr>
        <p:spPr>
          <a:xfrm>
            <a:off x="652678" y="5052822"/>
            <a:ext cx="1657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C0504D"/>
                </a:solidFill>
                <a:latin typeface="Arial"/>
                <a:cs typeface="Arial"/>
              </a:rPr>
              <a:t>19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5" name="object 285"/>
          <p:cNvSpPr txBox="1"/>
          <p:nvPr/>
        </p:nvSpPr>
        <p:spPr>
          <a:xfrm>
            <a:off x="652678" y="4770247"/>
            <a:ext cx="1657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C0504D"/>
                </a:solidFill>
                <a:latin typeface="Arial"/>
                <a:cs typeface="Arial"/>
              </a:rPr>
              <a:t>20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6" name="object 286"/>
          <p:cNvSpPr txBox="1"/>
          <p:nvPr/>
        </p:nvSpPr>
        <p:spPr>
          <a:xfrm>
            <a:off x="652678" y="4222496"/>
            <a:ext cx="165735" cy="4445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C0504D"/>
                </a:solidFill>
                <a:latin typeface="Arial"/>
                <a:cs typeface="Arial"/>
              </a:rPr>
              <a:t>22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0"/>
              </a:spcBef>
            </a:pPr>
            <a:r>
              <a:rPr sz="1000" spc="-10" dirty="0">
                <a:solidFill>
                  <a:srgbClr val="C0504D"/>
                </a:solidFill>
                <a:latin typeface="Arial"/>
                <a:cs typeface="Arial"/>
              </a:rPr>
              <a:t>21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7" name="object 287"/>
          <p:cNvSpPr txBox="1"/>
          <p:nvPr/>
        </p:nvSpPr>
        <p:spPr>
          <a:xfrm>
            <a:off x="652678" y="3939666"/>
            <a:ext cx="1657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C0504D"/>
                </a:solidFill>
                <a:latin typeface="Arial"/>
                <a:cs typeface="Arial"/>
              </a:rPr>
              <a:t>23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8" name="object 288"/>
          <p:cNvSpPr txBox="1"/>
          <p:nvPr/>
        </p:nvSpPr>
        <p:spPr>
          <a:xfrm>
            <a:off x="652678" y="3661917"/>
            <a:ext cx="1657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C0504D"/>
                </a:solidFill>
                <a:latin typeface="Arial"/>
                <a:cs typeface="Arial"/>
              </a:rPr>
              <a:t>24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9" name="object 289"/>
          <p:cNvSpPr txBox="1"/>
          <p:nvPr/>
        </p:nvSpPr>
        <p:spPr>
          <a:xfrm>
            <a:off x="652678" y="3118866"/>
            <a:ext cx="165735" cy="4425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C0504D"/>
                </a:solidFill>
                <a:latin typeface="Arial"/>
                <a:cs typeface="Arial"/>
              </a:rPr>
              <a:t>26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90"/>
              </a:spcBef>
            </a:pPr>
            <a:r>
              <a:rPr sz="1000" spc="-10" dirty="0">
                <a:solidFill>
                  <a:srgbClr val="C0504D"/>
                </a:solidFill>
                <a:latin typeface="Arial"/>
                <a:cs typeface="Arial"/>
              </a:rPr>
              <a:t>25</a:t>
            </a:r>
            <a:endParaRPr sz="1000">
              <a:latin typeface="Arial"/>
              <a:cs typeface="Arial"/>
            </a:endParaRPr>
          </a:p>
        </p:txBody>
      </p:sp>
      <p:sp>
        <p:nvSpPr>
          <p:cNvPr id="290" name="object 290"/>
          <p:cNvSpPr txBox="1"/>
          <p:nvPr/>
        </p:nvSpPr>
        <p:spPr>
          <a:xfrm>
            <a:off x="652678" y="2836291"/>
            <a:ext cx="1657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C0504D"/>
                </a:solidFill>
                <a:latin typeface="Arial"/>
                <a:cs typeface="Arial"/>
              </a:rPr>
              <a:t>27</a:t>
            </a:r>
            <a:endParaRPr sz="1000">
              <a:latin typeface="Arial"/>
              <a:cs typeface="Arial"/>
            </a:endParaRPr>
          </a:p>
        </p:txBody>
      </p:sp>
      <p:sp>
        <p:nvSpPr>
          <p:cNvPr id="291" name="object 291"/>
          <p:cNvSpPr txBox="1"/>
          <p:nvPr/>
        </p:nvSpPr>
        <p:spPr>
          <a:xfrm>
            <a:off x="652678" y="2554681"/>
            <a:ext cx="1657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C0504D"/>
                </a:solidFill>
                <a:latin typeface="Arial"/>
                <a:cs typeface="Arial"/>
              </a:rPr>
              <a:t>28</a:t>
            </a:r>
            <a:endParaRPr sz="1000">
              <a:latin typeface="Arial"/>
              <a:cs typeface="Arial"/>
            </a:endParaRPr>
          </a:p>
        </p:txBody>
      </p:sp>
      <p:sp>
        <p:nvSpPr>
          <p:cNvPr id="292" name="object 292"/>
          <p:cNvSpPr txBox="1"/>
          <p:nvPr/>
        </p:nvSpPr>
        <p:spPr>
          <a:xfrm>
            <a:off x="652678" y="2273630"/>
            <a:ext cx="1657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C0504D"/>
                </a:solidFill>
                <a:latin typeface="Arial"/>
                <a:cs typeface="Arial"/>
              </a:rPr>
              <a:t>29</a:t>
            </a:r>
            <a:endParaRPr sz="1000">
              <a:latin typeface="Arial"/>
              <a:cs typeface="Arial"/>
            </a:endParaRPr>
          </a:p>
        </p:txBody>
      </p:sp>
      <p:sp>
        <p:nvSpPr>
          <p:cNvPr id="293" name="object 293"/>
          <p:cNvSpPr txBox="1"/>
          <p:nvPr/>
        </p:nvSpPr>
        <p:spPr>
          <a:xfrm>
            <a:off x="652678" y="2005711"/>
            <a:ext cx="1657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C0504D"/>
                </a:solidFill>
                <a:latin typeface="Arial"/>
                <a:cs typeface="Arial"/>
              </a:rPr>
              <a:t>30</a:t>
            </a:r>
            <a:endParaRPr sz="1000">
              <a:latin typeface="Arial"/>
              <a:cs typeface="Arial"/>
            </a:endParaRPr>
          </a:p>
        </p:txBody>
      </p:sp>
      <p:sp>
        <p:nvSpPr>
          <p:cNvPr id="294" name="object 294"/>
          <p:cNvSpPr txBox="1"/>
          <p:nvPr/>
        </p:nvSpPr>
        <p:spPr>
          <a:xfrm>
            <a:off x="652678" y="1728927"/>
            <a:ext cx="1657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C0504D"/>
                </a:solidFill>
                <a:latin typeface="Arial"/>
                <a:cs typeface="Arial"/>
              </a:rPr>
              <a:t>31</a:t>
            </a:r>
            <a:endParaRPr sz="1000">
              <a:latin typeface="Arial"/>
              <a:cs typeface="Arial"/>
            </a:endParaRPr>
          </a:p>
        </p:txBody>
      </p:sp>
      <p:sp>
        <p:nvSpPr>
          <p:cNvPr id="295" name="object 295"/>
          <p:cNvSpPr txBox="1"/>
          <p:nvPr/>
        </p:nvSpPr>
        <p:spPr>
          <a:xfrm>
            <a:off x="652678" y="1447876"/>
            <a:ext cx="1657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C0504D"/>
                </a:solidFill>
                <a:latin typeface="Arial"/>
                <a:cs typeface="Arial"/>
              </a:rPr>
              <a:t>32</a:t>
            </a:r>
            <a:endParaRPr sz="1000">
              <a:latin typeface="Arial"/>
              <a:cs typeface="Arial"/>
            </a:endParaRPr>
          </a:p>
        </p:txBody>
      </p:sp>
      <p:sp>
        <p:nvSpPr>
          <p:cNvPr id="296" name="object 296"/>
          <p:cNvSpPr txBox="1"/>
          <p:nvPr/>
        </p:nvSpPr>
        <p:spPr>
          <a:xfrm>
            <a:off x="881278" y="6072327"/>
            <a:ext cx="3509645" cy="398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C0504D"/>
                </a:solidFill>
                <a:latin typeface="Arial"/>
                <a:cs typeface="Arial"/>
              </a:rPr>
              <a:t>0 1 2 3 4 5 6 7 8 9 10 11 12 13 14 15 16 17</a:t>
            </a:r>
            <a:r>
              <a:rPr sz="1000" spc="80" dirty="0">
                <a:solidFill>
                  <a:srgbClr val="C0504D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C0504D"/>
                </a:solidFill>
                <a:latin typeface="Arial"/>
                <a:cs typeface="Arial"/>
              </a:rPr>
              <a:t>18 </a:t>
            </a:r>
            <a:r>
              <a:rPr sz="1000" spc="-10" dirty="0">
                <a:solidFill>
                  <a:srgbClr val="C0504D"/>
                </a:solidFill>
                <a:latin typeface="Arial"/>
                <a:cs typeface="Arial"/>
              </a:rPr>
              <a:t>19</a:t>
            </a:r>
            <a:endParaRPr sz="1000">
              <a:latin typeface="Arial"/>
              <a:cs typeface="Arial"/>
            </a:endParaRPr>
          </a:p>
          <a:p>
            <a:pPr marL="180975" algn="ctr">
              <a:lnSpc>
                <a:spcPct val="100000"/>
              </a:lnSpc>
              <a:spcBef>
                <a:spcPts val="60"/>
              </a:spcBef>
            </a:pPr>
            <a:r>
              <a:rPr sz="1400" b="1" spc="-20" dirty="0">
                <a:solidFill>
                  <a:srgbClr val="C0504D"/>
                </a:solidFill>
                <a:latin typeface="Arial"/>
                <a:cs typeface="Arial"/>
              </a:rPr>
              <a:t>Age</a:t>
            </a:r>
            <a:r>
              <a:rPr sz="1400" b="1" spc="20" dirty="0">
                <a:solidFill>
                  <a:srgbClr val="C0504D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C0504D"/>
                </a:solidFill>
                <a:latin typeface="Arial"/>
                <a:cs typeface="Arial"/>
              </a:rPr>
              <a:t>(years)</a:t>
            </a:r>
            <a:endParaRPr sz="1400">
              <a:latin typeface="Arial"/>
              <a:cs typeface="Arial"/>
            </a:endParaRPr>
          </a:p>
        </p:txBody>
      </p:sp>
      <p:sp>
        <p:nvSpPr>
          <p:cNvPr id="297" name="object 297"/>
          <p:cNvSpPr/>
          <p:nvPr/>
        </p:nvSpPr>
        <p:spPr>
          <a:xfrm>
            <a:off x="919733" y="5683758"/>
            <a:ext cx="3390900" cy="3175"/>
          </a:xfrm>
          <a:custGeom>
            <a:avLst/>
            <a:gdLst/>
            <a:ahLst/>
            <a:cxnLst/>
            <a:rect l="l" t="t" r="r" b="b"/>
            <a:pathLst>
              <a:path w="3390900" h="3175">
                <a:moveTo>
                  <a:pt x="0" y="0"/>
                </a:moveTo>
                <a:lnTo>
                  <a:pt x="3390900" y="3047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919733" y="5420105"/>
            <a:ext cx="3390900" cy="3175"/>
          </a:xfrm>
          <a:custGeom>
            <a:avLst/>
            <a:gdLst/>
            <a:ahLst/>
            <a:cxnLst/>
            <a:rect l="l" t="t" r="r" b="b"/>
            <a:pathLst>
              <a:path w="3390900" h="3175">
                <a:moveTo>
                  <a:pt x="0" y="0"/>
                </a:moveTo>
                <a:lnTo>
                  <a:pt x="3390900" y="3048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919733" y="5141214"/>
            <a:ext cx="3390900" cy="1905"/>
          </a:xfrm>
          <a:custGeom>
            <a:avLst/>
            <a:gdLst/>
            <a:ahLst/>
            <a:cxnLst/>
            <a:rect l="l" t="t" r="r" b="b"/>
            <a:pathLst>
              <a:path w="3390900" h="1904">
                <a:moveTo>
                  <a:pt x="0" y="0"/>
                </a:moveTo>
                <a:lnTo>
                  <a:pt x="3390900" y="1524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919733" y="4859273"/>
            <a:ext cx="3390900" cy="3175"/>
          </a:xfrm>
          <a:custGeom>
            <a:avLst/>
            <a:gdLst/>
            <a:ahLst/>
            <a:cxnLst/>
            <a:rect l="l" t="t" r="r" b="b"/>
            <a:pathLst>
              <a:path w="3390900" h="3175">
                <a:moveTo>
                  <a:pt x="0" y="0"/>
                </a:moveTo>
                <a:lnTo>
                  <a:pt x="3390900" y="3048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919733" y="4580382"/>
            <a:ext cx="3390900" cy="1905"/>
          </a:xfrm>
          <a:custGeom>
            <a:avLst/>
            <a:gdLst/>
            <a:ahLst/>
            <a:cxnLst/>
            <a:rect l="l" t="t" r="r" b="b"/>
            <a:pathLst>
              <a:path w="3390900" h="1904">
                <a:moveTo>
                  <a:pt x="0" y="0"/>
                </a:moveTo>
                <a:lnTo>
                  <a:pt x="3390900" y="1524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919733" y="4312158"/>
            <a:ext cx="3390900" cy="3175"/>
          </a:xfrm>
          <a:custGeom>
            <a:avLst/>
            <a:gdLst/>
            <a:ahLst/>
            <a:cxnLst/>
            <a:rect l="l" t="t" r="r" b="b"/>
            <a:pathLst>
              <a:path w="3390900" h="3175">
                <a:moveTo>
                  <a:pt x="0" y="0"/>
                </a:moveTo>
                <a:lnTo>
                  <a:pt x="3390900" y="3048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919733" y="4033265"/>
            <a:ext cx="3390900" cy="3175"/>
          </a:xfrm>
          <a:custGeom>
            <a:avLst/>
            <a:gdLst/>
            <a:ahLst/>
            <a:cxnLst/>
            <a:rect l="l" t="t" r="r" b="b"/>
            <a:pathLst>
              <a:path w="3390900" h="3175">
                <a:moveTo>
                  <a:pt x="0" y="0"/>
                </a:moveTo>
                <a:lnTo>
                  <a:pt x="3390900" y="3047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919733" y="3755897"/>
            <a:ext cx="3390900" cy="1905"/>
          </a:xfrm>
          <a:custGeom>
            <a:avLst/>
            <a:gdLst/>
            <a:ahLst/>
            <a:cxnLst/>
            <a:rect l="l" t="t" r="r" b="b"/>
            <a:pathLst>
              <a:path w="3390900" h="1904">
                <a:moveTo>
                  <a:pt x="0" y="0"/>
                </a:moveTo>
                <a:lnTo>
                  <a:pt x="3390900" y="1524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918844" y="3473196"/>
            <a:ext cx="2096135" cy="0"/>
          </a:xfrm>
          <a:custGeom>
            <a:avLst/>
            <a:gdLst/>
            <a:ahLst/>
            <a:cxnLst/>
            <a:rect l="l" t="t" r="r" b="b"/>
            <a:pathLst>
              <a:path w="2096135">
                <a:moveTo>
                  <a:pt x="0" y="0"/>
                </a:moveTo>
                <a:lnTo>
                  <a:pt x="2095627" y="0"/>
                </a:lnTo>
              </a:path>
            </a:pathLst>
          </a:custGeom>
          <a:ln w="3301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4096511" y="3208020"/>
            <a:ext cx="215265" cy="0"/>
          </a:xfrm>
          <a:custGeom>
            <a:avLst/>
            <a:gdLst/>
            <a:ahLst/>
            <a:cxnLst/>
            <a:rect l="l" t="t" r="r" b="b"/>
            <a:pathLst>
              <a:path w="215264">
                <a:moveTo>
                  <a:pt x="0" y="0"/>
                </a:moveTo>
                <a:lnTo>
                  <a:pt x="215011" y="0"/>
                </a:lnTo>
              </a:path>
            </a:pathLst>
          </a:custGeom>
          <a:ln w="3301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918844" y="3208020"/>
            <a:ext cx="2096135" cy="0"/>
          </a:xfrm>
          <a:custGeom>
            <a:avLst/>
            <a:gdLst/>
            <a:ahLst/>
            <a:cxnLst/>
            <a:rect l="l" t="t" r="r" b="b"/>
            <a:pathLst>
              <a:path w="2096135">
                <a:moveTo>
                  <a:pt x="0" y="0"/>
                </a:moveTo>
                <a:lnTo>
                  <a:pt x="2095627" y="0"/>
                </a:lnTo>
              </a:path>
            </a:pathLst>
          </a:custGeom>
          <a:ln w="3301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2546604" y="2926842"/>
            <a:ext cx="1765300" cy="0"/>
          </a:xfrm>
          <a:custGeom>
            <a:avLst/>
            <a:gdLst/>
            <a:ahLst/>
            <a:cxnLst/>
            <a:rect l="l" t="t" r="r" b="b"/>
            <a:pathLst>
              <a:path w="1765300">
                <a:moveTo>
                  <a:pt x="0" y="0"/>
                </a:moveTo>
                <a:lnTo>
                  <a:pt x="1764919" y="0"/>
                </a:lnTo>
              </a:path>
            </a:pathLst>
          </a:custGeom>
          <a:ln w="482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918844" y="2926842"/>
            <a:ext cx="920750" cy="0"/>
          </a:xfrm>
          <a:custGeom>
            <a:avLst/>
            <a:gdLst/>
            <a:ahLst/>
            <a:cxnLst/>
            <a:rect l="l" t="t" r="r" b="b"/>
            <a:pathLst>
              <a:path w="920750">
                <a:moveTo>
                  <a:pt x="0" y="0"/>
                </a:moveTo>
                <a:lnTo>
                  <a:pt x="920622" y="0"/>
                </a:lnTo>
              </a:path>
            </a:pathLst>
          </a:custGeom>
          <a:ln w="482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919733" y="2646426"/>
            <a:ext cx="3390900" cy="3175"/>
          </a:xfrm>
          <a:custGeom>
            <a:avLst/>
            <a:gdLst/>
            <a:ahLst/>
            <a:cxnLst/>
            <a:rect l="l" t="t" r="r" b="b"/>
            <a:pathLst>
              <a:path w="3390900" h="3175">
                <a:moveTo>
                  <a:pt x="0" y="0"/>
                </a:moveTo>
                <a:lnTo>
                  <a:pt x="3390900" y="3048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919733" y="2364485"/>
            <a:ext cx="3390900" cy="1905"/>
          </a:xfrm>
          <a:custGeom>
            <a:avLst/>
            <a:gdLst/>
            <a:ahLst/>
            <a:cxnLst/>
            <a:rect l="l" t="t" r="r" b="b"/>
            <a:pathLst>
              <a:path w="3390900" h="1905">
                <a:moveTo>
                  <a:pt x="0" y="0"/>
                </a:moveTo>
                <a:lnTo>
                  <a:pt x="3390900" y="1524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919733" y="2097785"/>
            <a:ext cx="3390900" cy="3175"/>
          </a:xfrm>
          <a:custGeom>
            <a:avLst/>
            <a:gdLst/>
            <a:ahLst/>
            <a:cxnLst/>
            <a:rect l="l" t="t" r="r" b="b"/>
            <a:pathLst>
              <a:path w="3390900" h="3175">
                <a:moveTo>
                  <a:pt x="0" y="0"/>
                </a:moveTo>
                <a:lnTo>
                  <a:pt x="3390900" y="3048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919733" y="1821942"/>
            <a:ext cx="3390900" cy="1905"/>
          </a:xfrm>
          <a:custGeom>
            <a:avLst/>
            <a:gdLst/>
            <a:ahLst/>
            <a:cxnLst/>
            <a:rect l="l" t="t" r="r" b="b"/>
            <a:pathLst>
              <a:path w="3390900" h="1905">
                <a:moveTo>
                  <a:pt x="0" y="0"/>
                </a:moveTo>
                <a:lnTo>
                  <a:pt x="3390900" y="1524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919733" y="1538477"/>
            <a:ext cx="3390900" cy="1905"/>
          </a:xfrm>
          <a:custGeom>
            <a:avLst/>
            <a:gdLst/>
            <a:ahLst/>
            <a:cxnLst/>
            <a:rect l="l" t="t" r="r" b="b"/>
            <a:pathLst>
              <a:path w="3390900" h="1905">
                <a:moveTo>
                  <a:pt x="0" y="0"/>
                </a:moveTo>
                <a:lnTo>
                  <a:pt x="3390900" y="1524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1102613" y="1538477"/>
            <a:ext cx="3175" cy="4429125"/>
          </a:xfrm>
          <a:custGeom>
            <a:avLst/>
            <a:gdLst/>
            <a:ahLst/>
            <a:cxnLst/>
            <a:rect l="l" t="t" r="r" b="b"/>
            <a:pathLst>
              <a:path w="3175" h="4429125">
                <a:moveTo>
                  <a:pt x="0" y="0"/>
                </a:moveTo>
                <a:lnTo>
                  <a:pt x="3048" y="4428744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1264158" y="1565910"/>
            <a:ext cx="5080" cy="4427220"/>
          </a:xfrm>
          <a:custGeom>
            <a:avLst/>
            <a:gdLst/>
            <a:ahLst/>
            <a:cxnLst/>
            <a:rect l="l" t="t" r="r" b="b"/>
            <a:pathLst>
              <a:path w="5080" h="4427220">
                <a:moveTo>
                  <a:pt x="0" y="0"/>
                </a:moveTo>
                <a:lnTo>
                  <a:pt x="4571" y="4427220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1450086" y="1538477"/>
            <a:ext cx="3175" cy="4429125"/>
          </a:xfrm>
          <a:custGeom>
            <a:avLst/>
            <a:gdLst/>
            <a:ahLst/>
            <a:cxnLst/>
            <a:rect l="l" t="t" r="r" b="b"/>
            <a:pathLst>
              <a:path w="3175" h="4429125">
                <a:moveTo>
                  <a:pt x="0" y="0"/>
                </a:moveTo>
                <a:lnTo>
                  <a:pt x="3047" y="4428744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1634489" y="1538477"/>
            <a:ext cx="1905" cy="4429125"/>
          </a:xfrm>
          <a:custGeom>
            <a:avLst/>
            <a:gdLst/>
            <a:ahLst/>
            <a:cxnLst/>
            <a:rect l="l" t="t" r="r" b="b"/>
            <a:pathLst>
              <a:path w="1905" h="4429125">
                <a:moveTo>
                  <a:pt x="0" y="0"/>
                </a:moveTo>
                <a:lnTo>
                  <a:pt x="1524" y="4428744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1817370" y="1538477"/>
            <a:ext cx="3175" cy="4429125"/>
          </a:xfrm>
          <a:custGeom>
            <a:avLst/>
            <a:gdLst/>
            <a:ahLst/>
            <a:cxnLst/>
            <a:rect l="l" t="t" r="r" b="b"/>
            <a:pathLst>
              <a:path w="3175" h="4429125">
                <a:moveTo>
                  <a:pt x="0" y="0"/>
                </a:moveTo>
                <a:lnTo>
                  <a:pt x="3048" y="4428744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1986533" y="1538477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186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1986533" y="2950464"/>
            <a:ext cx="0" cy="3016885"/>
          </a:xfrm>
          <a:custGeom>
            <a:avLst/>
            <a:gdLst/>
            <a:ahLst/>
            <a:cxnLst/>
            <a:rect l="l" t="t" r="r" b="b"/>
            <a:pathLst>
              <a:path h="3016885">
                <a:moveTo>
                  <a:pt x="0" y="0"/>
                </a:moveTo>
                <a:lnTo>
                  <a:pt x="0" y="3016758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2168651" y="1537588"/>
            <a:ext cx="0" cy="1108075"/>
          </a:xfrm>
          <a:custGeom>
            <a:avLst/>
            <a:gdLst/>
            <a:ahLst/>
            <a:cxnLst/>
            <a:rect l="l" t="t" r="r" b="b"/>
            <a:pathLst>
              <a:path h="1108075">
                <a:moveTo>
                  <a:pt x="0" y="0"/>
                </a:moveTo>
                <a:lnTo>
                  <a:pt x="0" y="1108075"/>
                </a:lnTo>
              </a:path>
            </a:pathLst>
          </a:custGeom>
          <a:ln w="6349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2168651" y="2950464"/>
            <a:ext cx="0" cy="3018155"/>
          </a:xfrm>
          <a:custGeom>
            <a:avLst/>
            <a:gdLst/>
            <a:ahLst/>
            <a:cxnLst/>
            <a:rect l="l" t="t" r="r" b="b"/>
            <a:pathLst>
              <a:path h="3018154">
                <a:moveTo>
                  <a:pt x="0" y="0"/>
                </a:moveTo>
                <a:lnTo>
                  <a:pt x="0" y="3017647"/>
                </a:lnTo>
              </a:path>
            </a:pathLst>
          </a:custGeom>
          <a:ln w="6349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2351532" y="1537588"/>
            <a:ext cx="0" cy="1108075"/>
          </a:xfrm>
          <a:custGeom>
            <a:avLst/>
            <a:gdLst/>
            <a:ahLst/>
            <a:cxnLst/>
            <a:rect l="l" t="t" r="r" b="b"/>
            <a:pathLst>
              <a:path h="1108075">
                <a:moveTo>
                  <a:pt x="0" y="0"/>
                </a:moveTo>
                <a:lnTo>
                  <a:pt x="0" y="1108075"/>
                </a:lnTo>
              </a:path>
            </a:pathLst>
          </a:custGeom>
          <a:ln w="3301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2351532" y="2950464"/>
            <a:ext cx="0" cy="3018155"/>
          </a:xfrm>
          <a:custGeom>
            <a:avLst/>
            <a:gdLst/>
            <a:ahLst/>
            <a:cxnLst/>
            <a:rect l="l" t="t" r="r" b="b"/>
            <a:pathLst>
              <a:path h="3018154">
                <a:moveTo>
                  <a:pt x="0" y="0"/>
                </a:moveTo>
                <a:lnTo>
                  <a:pt x="0" y="3017647"/>
                </a:lnTo>
              </a:path>
            </a:pathLst>
          </a:custGeom>
          <a:ln w="3301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2530601" y="1537588"/>
            <a:ext cx="0" cy="1108075"/>
          </a:xfrm>
          <a:custGeom>
            <a:avLst/>
            <a:gdLst/>
            <a:ahLst/>
            <a:cxnLst/>
            <a:rect l="l" t="t" r="r" b="b"/>
            <a:pathLst>
              <a:path h="1108075">
                <a:moveTo>
                  <a:pt x="0" y="0"/>
                </a:moveTo>
                <a:lnTo>
                  <a:pt x="0" y="1108075"/>
                </a:lnTo>
              </a:path>
            </a:pathLst>
          </a:custGeom>
          <a:ln w="482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2530601" y="2950464"/>
            <a:ext cx="0" cy="3018155"/>
          </a:xfrm>
          <a:custGeom>
            <a:avLst/>
            <a:gdLst/>
            <a:ahLst/>
            <a:cxnLst/>
            <a:rect l="l" t="t" r="r" b="b"/>
            <a:pathLst>
              <a:path h="3018154">
                <a:moveTo>
                  <a:pt x="0" y="0"/>
                </a:moveTo>
                <a:lnTo>
                  <a:pt x="0" y="3017647"/>
                </a:lnTo>
              </a:path>
            </a:pathLst>
          </a:custGeom>
          <a:ln w="482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2696717" y="1538477"/>
            <a:ext cx="5080" cy="4429125"/>
          </a:xfrm>
          <a:custGeom>
            <a:avLst/>
            <a:gdLst/>
            <a:ahLst/>
            <a:cxnLst/>
            <a:rect l="l" t="t" r="r" b="b"/>
            <a:pathLst>
              <a:path w="5080" h="4429125">
                <a:moveTo>
                  <a:pt x="0" y="0"/>
                </a:moveTo>
                <a:lnTo>
                  <a:pt x="4571" y="4428744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2881122" y="1538477"/>
            <a:ext cx="3175" cy="4429125"/>
          </a:xfrm>
          <a:custGeom>
            <a:avLst/>
            <a:gdLst/>
            <a:ahLst/>
            <a:cxnLst/>
            <a:rect l="l" t="t" r="r" b="b"/>
            <a:pathLst>
              <a:path w="3175" h="4429125">
                <a:moveTo>
                  <a:pt x="0" y="0"/>
                </a:moveTo>
                <a:lnTo>
                  <a:pt x="3047" y="4428744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3065526" y="1537588"/>
            <a:ext cx="0" cy="1640205"/>
          </a:xfrm>
          <a:custGeom>
            <a:avLst/>
            <a:gdLst/>
            <a:ahLst/>
            <a:cxnLst/>
            <a:rect l="l" t="t" r="r" b="b"/>
            <a:pathLst>
              <a:path h="1640205">
                <a:moveTo>
                  <a:pt x="0" y="0"/>
                </a:moveTo>
                <a:lnTo>
                  <a:pt x="0" y="1639951"/>
                </a:lnTo>
              </a:path>
            </a:pathLst>
          </a:custGeom>
          <a:ln w="7874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3065526" y="3482340"/>
            <a:ext cx="0" cy="2486025"/>
          </a:xfrm>
          <a:custGeom>
            <a:avLst/>
            <a:gdLst/>
            <a:ahLst/>
            <a:cxnLst/>
            <a:rect l="l" t="t" r="r" b="b"/>
            <a:pathLst>
              <a:path h="2486025">
                <a:moveTo>
                  <a:pt x="0" y="0"/>
                </a:moveTo>
                <a:lnTo>
                  <a:pt x="0" y="2485771"/>
                </a:lnTo>
              </a:path>
            </a:pathLst>
          </a:custGeom>
          <a:ln w="7874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3245357" y="1537588"/>
            <a:ext cx="0" cy="1640205"/>
          </a:xfrm>
          <a:custGeom>
            <a:avLst/>
            <a:gdLst/>
            <a:ahLst/>
            <a:cxnLst/>
            <a:rect l="l" t="t" r="r" b="b"/>
            <a:pathLst>
              <a:path h="1640205">
                <a:moveTo>
                  <a:pt x="0" y="0"/>
                </a:moveTo>
                <a:lnTo>
                  <a:pt x="0" y="1639951"/>
                </a:lnTo>
              </a:path>
            </a:pathLst>
          </a:custGeom>
          <a:ln w="482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3245357" y="3482340"/>
            <a:ext cx="0" cy="2486025"/>
          </a:xfrm>
          <a:custGeom>
            <a:avLst/>
            <a:gdLst/>
            <a:ahLst/>
            <a:cxnLst/>
            <a:rect l="l" t="t" r="r" b="b"/>
            <a:pathLst>
              <a:path h="2486025">
                <a:moveTo>
                  <a:pt x="0" y="0"/>
                </a:moveTo>
                <a:lnTo>
                  <a:pt x="0" y="2485771"/>
                </a:lnTo>
              </a:path>
            </a:pathLst>
          </a:custGeom>
          <a:ln w="482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3414521" y="1537588"/>
            <a:ext cx="0" cy="1640205"/>
          </a:xfrm>
          <a:custGeom>
            <a:avLst/>
            <a:gdLst/>
            <a:ahLst/>
            <a:cxnLst/>
            <a:rect l="l" t="t" r="r" b="b"/>
            <a:pathLst>
              <a:path h="1640205">
                <a:moveTo>
                  <a:pt x="0" y="0"/>
                </a:moveTo>
                <a:lnTo>
                  <a:pt x="0" y="1639951"/>
                </a:lnTo>
              </a:path>
            </a:pathLst>
          </a:custGeom>
          <a:ln w="482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3414521" y="3482340"/>
            <a:ext cx="0" cy="2486025"/>
          </a:xfrm>
          <a:custGeom>
            <a:avLst/>
            <a:gdLst/>
            <a:ahLst/>
            <a:cxnLst/>
            <a:rect l="l" t="t" r="r" b="b"/>
            <a:pathLst>
              <a:path h="2486025">
                <a:moveTo>
                  <a:pt x="0" y="0"/>
                </a:moveTo>
                <a:lnTo>
                  <a:pt x="0" y="2485771"/>
                </a:lnTo>
              </a:path>
            </a:pathLst>
          </a:custGeom>
          <a:ln w="482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3596640" y="1537588"/>
            <a:ext cx="0" cy="1640205"/>
          </a:xfrm>
          <a:custGeom>
            <a:avLst/>
            <a:gdLst/>
            <a:ahLst/>
            <a:cxnLst/>
            <a:rect l="l" t="t" r="r" b="b"/>
            <a:pathLst>
              <a:path h="1640205">
                <a:moveTo>
                  <a:pt x="0" y="0"/>
                </a:moveTo>
                <a:lnTo>
                  <a:pt x="0" y="1639951"/>
                </a:lnTo>
              </a:path>
            </a:pathLst>
          </a:custGeom>
          <a:ln w="3301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3596640" y="3482340"/>
            <a:ext cx="0" cy="2486025"/>
          </a:xfrm>
          <a:custGeom>
            <a:avLst/>
            <a:gdLst/>
            <a:ahLst/>
            <a:cxnLst/>
            <a:rect l="l" t="t" r="r" b="b"/>
            <a:pathLst>
              <a:path h="2486025">
                <a:moveTo>
                  <a:pt x="0" y="0"/>
                </a:moveTo>
                <a:lnTo>
                  <a:pt x="0" y="2485771"/>
                </a:lnTo>
              </a:path>
            </a:pathLst>
          </a:custGeom>
          <a:ln w="3301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3776471" y="1537588"/>
            <a:ext cx="0" cy="1640205"/>
          </a:xfrm>
          <a:custGeom>
            <a:avLst/>
            <a:gdLst/>
            <a:ahLst/>
            <a:cxnLst/>
            <a:rect l="l" t="t" r="r" b="b"/>
            <a:pathLst>
              <a:path h="1640205">
                <a:moveTo>
                  <a:pt x="0" y="0"/>
                </a:moveTo>
                <a:lnTo>
                  <a:pt x="0" y="1639951"/>
                </a:lnTo>
              </a:path>
            </a:pathLst>
          </a:custGeom>
          <a:ln w="3301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3776471" y="3482340"/>
            <a:ext cx="0" cy="2486025"/>
          </a:xfrm>
          <a:custGeom>
            <a:avLst/>
            <a:gdLst/>
            <a:ahLst/>
            <a:cxnLst/>
            <a:rect l="l" t="t" r="r" b="b"/>
            <a:pathLst>
              <a:path h="2486025">
                <a:moveTo>
                  <a:pt x="0" y="0"/>
                </a:moveTo>
                <a:lnTo>
                  <a:pt x="0" y="2485771"/>
                </a:lnTo>
              </a:path>
            </a:pathLst>
          </a:custGeom>
          <a:ln w="3301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3959352" y="1537588"/>
            <a:ext cx="0" cy="1640205"/>
          </a:xfrm>
          <a:custGeom>
            <a:avLst/>
            <a:gdLst/>
            <a:ahLst/>
            <a:cxnLst/>
            <a:rect l="l" t="t" r="r" b="b"/>
            <a:pathLst>
              <a:path h="1640205">
                <a:moveTo>
                  <a:pt x="0" y="0"/>
                </a:moveTo>
                <a:lnTo>
                  <a:pt x="0" y="1639951"/>
                </a:lnTo>
              </a:path>
            </a:pathLst>
          </a:custGeom>
          <a:ln w="3301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3959352" y="3482340"/>
            <a:ext cx="0" cy="2486025"/>
          </a:xfrm>
          <a:custGeom>
            <a:avLst/>
            <a:gdLst/>
            <a:ahLst/>
            <a:cxnLst/>
            <a:rect l="l" t="t" r="r" b="b"/>
            <a:pathLst>
              <a:path h="2486025">
                <a:moveTo>
                  <a:pt x="0" y="0"/>
                </a:moveTo>
                <a:lnTo>
                  <a:pt x="0" y="2485771"/>
                </a:lnTo>
              </a:path>
            </a:pathLst>
          </a:custGeom>
          <a:ln w="3301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4127753" y="1538477"/>
            <a:ext cx="1905" cy="4429125"/>
          </a:xfrm>
          <a:custGeom>
            <a:avLst/>
            <a:gdLst/>
            <a:ahLst/>
            <a:cxnLst/>
            <a:rect l="l" t="t" r="r" b="b"/>
            <a:pathLst>
              <a:path w="1904" h="4429125">
                <a:moveTo>
                  <a:pt x="0" y="0"/>
                </a:moveTo>
                <a:lnTo>
                  <a:pt x="1524" y="4428744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4310634" y="1538477"/>
            <a:ext cx="1905" cy="4429125"/>
          </a:xfrm>
          <a:custGeom>
            <a:avLst/>
            <a:gdLst/>
            <a:ahLst/>
            <a:cxnLst/>
            <a:rect l="l" t="t" r="r" b="b"/>
            <a:pathLst>
              <a:path w="1904" h="4429125">
                <a:moveTo>
                  <a:pt x="0" y="0"/>
                </a:moveTo>
                <a:lnTo>
                  <a:pt x="1524" y="4428744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919733" y="1538477"/>
            <a:ext cx="1905" cy="4429125"/>
          </a:xfrm>
          <a:custGeom>
            <a:avLst/>
            <a:gdLst/>
            <a:ahLst/>
            <a:cxnLst/>
            <a:rect l="l" t="t" r="r" b="b"/>
            <a:pathLst>
              <a:path w="1905" h="4429125">
                <a:moveTo>
                  <a:pt x="0" y="0"/>
                </a:moveTo>
                <a:lnTo>
                  <a:pt x="1524" y="4428744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878586" y="5967221"/>
            <a:ext cx="41275" cy="3175"/>
          </a:xfrm>
          <a:custGeom>
            <a:avLst/>
            <a:gdLst/>
            <a:ahLst/>
            <a:cxnLst/>
            <a:rect l="l" t="t" r="r" b="b"/>
            <a:pathLst>
              <a:path w="41275" h="3175">
                <a:moveTo>
                  <a:pt x="-888" y="1523"/>
                </a:moveTo>
                <a:lnTo>
                  <a:pt x="42037" y="1523"/>
                </a:lnTo>
              </a:path>
            </a:pathLst>
          </a:custGeom>
          <a:ln w="482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878586" y="5683758"/>
            <a:ext cx="41275" cy="3175"/>
          </a:xfrm>
          <a:custGeom>
            <a:avLst/>
            <a:gdLst/>
            <a:ahLst/>
            <a:cxnLst/>
            <a:rect l="l" t="t" r="r" b="b"/>
            <a:pathLst>
              <a:path w="41275" h="3175">
                <a:moveTo>
                  <a:pt x="-888" y="1523"/>
                </a:moveTo>
                <a:lnTo>
                  <a:pt x="42037" y="1523"/>
                </a:lnTo>
              </a:path>
            </a:pathLst>
          </a:custGeom>
          <a:ln w="482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878586" y="5420105"/>
            <a:ext cx="41275" cy="3175"/>
          </a:xfrm>
          <a:custGeom>
            <a:avLst/>
            <a:gdLst/>
            <a:ahLst/>
            <a:cxnLst/>
            <a:rect l="l" t="t" r="r" b="b"/>
            <a:pathLst>
              <a:path w="41275" h="3175">
                <a:moveTo>
                  <a:pt x="-888" y="1524"/>
                </a:moveTo>
                <a:lnTo>
                  <a:pt x="42037" y="1524"/>
                </a:lnTo>
              </a:path>
            </a:pathLst>
          </a:custGeom>
          <a:ln w="482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878586" y="5141214"/>
            <a:ext cx="41275" cy="1905"/>
          </a:xfrm>
          <a:custGeom>
            <a:avLst/>
            <a:gdLst/>
            <a:ahLst/>
            <a:cxnLst/>
            <a:rect l="l" t="t" r="r" b="b"/>
            <a:pathLst>
              <a:path w="41275" h="1904">
                <a:moveTo>
                  <a:pt x="0" y="0"/>
                </a:moveTo>
                <a:lnTo>
                  <a:pt x="41147" y="1524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878586" y="4859273"/>
            <a:ext cx="41275" cy="3175"/>
          </a:xfrm>
          <a:custGeom>
            <a:avLst/>
            <a:gdLst/>
            <a:ahLst/>
            <a:cxnLst/>
            <a:rect l="l" t="t" r="r" b="b"/>
            <a:pathLst>
              <a:path w="41275" h="3175">
                <a:moveTo>
                  <a:pt x="-888" y="1524"/>
                </a:moveTo>
                <a:lnTo>
                  <a:pt x="42037" y="1524"/>
                </a:lnTo>
              </a:path>
            </a:pathLst>
          </a:custGeom>
          <a:ln w="482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878586" y="4580382"/>
            <a:ext cx="41275" cy="1905"/>
          </a:xfrm>
          <a:custGeom>
            <a:avLst/>
            <a:gdLst/>
            <a:ahLst/>
            <a:cxnLst/>
            <a:rect l="l" t="t" r="r" b="b"/>
            <a:pathLst>
              <a:path w="41275" h="1904">
                <a:moveTo>
                  <a:pt x="0" y="0"/>
                </a:moveTo>
                <a:lnTo>
                  <a:pt x="41147" y="1524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878586" y="4312158"/>
            <a:ext cx="41275" cy="3175"/>
          </a:xfrm>
          <a:custGeom>
            <a:avLst/>
            <a:gdLst/>
            <a:ahLst/>
            <a:cxnLst/>
            <a:rect l="l" t="t" r="r" b="b"/>
            <a:pathLst>
              <a:path w="41275" h="3175">
                <a:moveTo>
                  <a:pt x="-888" y="1524"/>
                </a:moveTo>
                <a:lnTo>
                  <a:pt x="42037" y="1524"/>
                </a:lnTo>
              </a:path>
            </a:pathLst>
          </a:custGeom>
          <a:ln w="482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878586" y="4033265"/>
            <a:ext cx="41275" cy="3175"/>
          </a:xfrm>
          <a:custGeom>
            <a:avLst/>
            <a:gdLst/>
            <a:ahLst/>
            <a:cxnLst/>
            <a:rect l="l" t="t" r="r" b="b"/>
            <a:pathLst>
              <a:path w="41275" h="3175">
                <a:moveTo>
                  <a:pt x="-888" y="1523"/>
                </a:moveTo>
                <a:lnTo>
                  <a:pt x="42037" y="1523"/>
                </a:lnTo>
              </a:path>
            </a:pathLst>
          </a:custGeom>
          <a:ln w="482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878586" y="3755897"/>
            <a:ext cx="41275" cy="1905"/>
          </a:xfrm>
          <a:custGeom>
            <a:avLst/>
            <a:gdLst/>
            <a:ahLst/>
            <a:cxnLst/>
            <a:rect l="l" t="t" r="r" b="b"/>
            <a:pathLst>
              <a:path w="41275" h="1904">
                <a:moveTo>
                  <a:pt x="0" y="0"/>
                </a:moveTo>
                <a:lnTo>
                  <a:pt x="41147" y="1524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878586" y="3472434"/>
            <a:ext cx="41275" cy="1905"/>
          </a:xfrm>
          <a:custGeom>
            <a:avLst/>
            <a:gdLst/>
            <a:ahLst/>
            <a:cxnLst/>
            <a:rect l="l" t="t" r="r" b="b"/>
            <a:pathLst>
              <a:path w="41275" h="1904">
                <a:moveTo>
                  <a:pt x="0" y="0"/>
                </a:moveTo>
                <a:lnTo>
                  <a:pt x="41147" y="1524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878586" y="3207257"/>
            <a:ext cx="41275" cy="1905"/>
          </a:xfrm>
          <a:custGeom>
            <a:avLst/>
            <a:gdLst/>
            <a:ahLst/>
            <a:cxnLst/>
            <a:rect l="l" t="t" r="r" b="b"/>
            <a:pathLst>
              <a:path w="41275" h="1905">
                <a:moveTo>
                  <a:pt x="0" y="0"/>
                </a:moveTo>
                <a:lnTo>
                  <a:pt x="41147" y="1524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878586" y="2925317"/>
            <a:ext cx="41275" cy="3175"/>
          </a:xfrm>
          <a:custGeom>
            <a:avLst/>
            <a:gdLst/>
            <a:ahLst/>
            <a:cxnLst/>
            <a:rect l="l" t="t" r="r" b="b"/>
            <a:pathLst>
              <a:path w="41275" h="3175">
                <a:moveTo>
                  <a:pt x="-888" y="1524"/>
                </a:moveTo>
                <a:lnTo>
                  <a:pt x="42037" y="1524"/>
                </a:lnTo>
              </a:path>
            </a:pathLst>
          </a:custGeom>
          <a:ln w="482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878586" y="2646426"/>
            <a:ext cx="41275" cy="3175"/>
          </a:xfrm>
          <a:custGeom>
            <a:avLst/>
            <a:gdLst/>
            <a:ahLst/>
            <a:cxnLst/>
            <a:rect l="l" t="t" r="r" b="b"/>
            <a:pathLst>
              <a:path w="41275" h="3175">
                <a:moveTo>
                  <a:pt x="-888" y="1524"/>
                </a:moveTo>
                <a:lnTo>
                  <a:pt x="42037" y="1524"/>
                </a:lnTo>
              </a:path>
            </a:pathLst>
          </a:custGeom>
          <a:ln w="482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878586" y="2364485"/>
            <a:ext cx="41275" cy="1905"/>
          </a:xfrm>
          <a:custGeom>
            <a:avLst/>
            <a:gdLst/>
            <a:ahLst/>
            <a:cxnLst/>
            <a:rect l="l" t="t" r="r" b="b"/>
            <a:pathLst>
              <a:path w="41275" h="1905">
                <a:moveTo>
                  <a:pt x="0" y="0"/>
                </a:moveTo>
                <a:lnTo>
                  <a:pt x="41147" y="1524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878586" y="2097785"/>
            <a:ext cx="41275" cy="3175"/>
          </a:xfrm>
          <a:custGeom>
            <a:avLst/>
            <a:gdLst/>
            <a:ahLst/>
            <a:cxnLst/>
            <a:rect l="l" t="t" r="r" b="b"/>
            <a:pathLst>
              <a:path w="41275" h="3175">
                <a:moveTo>
                  <a:pt x="-888" y="1524"/>
                </a:moveTo>
                <a:lnTo>
                  <a:pt x="42037" y="1524"/>
                </a:lnTo>
              </a:path>
            </a:pathLst>
          </a:custGeom>
          <a:ln w="482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878586" y="1821942"/>
            <a:ext cx="41275" cy="1905"/>
          </a:xfrm>
          <a:custGeom>
            <a:avLst/>
            <a:gdLst/>
            <a:ahLst/>
            <a:cxnLst/>
            <a:rect l="l" t="t" r="r" b="b"/>
            <a:pathLst>
              <a:path w="41275" h="1905">
                <a:moveTo>
                  <a:pt x="0" y="0"/>
                </a:moveTo>
                <a:lnTo>
                  <a:pt x="41147" y="1524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878586" y="1538477"/>
            <a:ext cx="41275" cy="1905"/>
          </a:xfrm>
          <a:custGeom>
            <a:avLst/>
            <a:gdLst/>
            <a:ahLst/>
            <a:cxnLst/>
            <a:rect l="l" t="t" r="r" b="b"/>
            <a:pathLst>
              <a:path w="41275" h="1905">
                <a:moveTo>
                  <a:pt x="0" y="0"/>
                </a:moveTo>
                <a:lnTo>
                  <a:pt x="41147" y="1524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919733" y="5967221"/>
            <a:ext cx="3390900" cy="3175"/>
          </a:xfrm>
          <a:custGeom>
            <a:avLst/>
            <a:gdLst/>
            <a:ahLst/>
            <a:cxnLst/>
            <a:rect l="l" t="t" r="r" b="b"/>
            <a:pathLst>
              <a:path w="3390900" h="3175">
                <a:moveTo>
                  <a:pt x="0" y="0"/>
                </a:moveTo>
                <a:lnTo>
                  <a:pt x="3390900" y="3047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919733" y="5967221"/>
            <a:ext cx="1905" cy="41275"/>
          </a:xfrm>
          <a:custGeom>
            <a:avLst/>
            <a:gdLst/>
            <a:ahLst/>
            <a:cxnLst/>
            <a:rect l="l" t="t" r="r" b="b"/>
            <a:pathLst>
              <a:path w="1905" h="41275">
                <a:moveTo>
                  <a:pt x="0" y="41147"/>
                </a:moveTo>
                <a:lnTo>
                  <a:pt x="1524" y="0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1102613" y="5967221"/>
            <a:ext cx="3175" cy="41275"/>
          </a:xfrm>
          <a:custGeom>
            <a:avLst/>
            <a:gdLst/>
            <a:ahLst/>
            <a:cxnLst/>
            <a:rect l="l" t="t" r="r" b="b"/>
            <a:pathLst>
              <a:path w="3175" h="41275">
                <a:moveTo>
                  <a:pt x="1524" y="-889"/>
                </a:moveTo>
                <a:lnTo>
                  <a:pt x="1524" y="42036"/>
                </a:lnTo>
              </a:path>
            </a:pathLst>
          </a:custGeom>
          <a:ln w="482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1268730" y="5967221"/>
            <a:ext cx="5080" cy="41275"/>
          </a:xfrm>
          <a:custGeom>
            <a:avLst/>
            <a:gdLst/>
            <a:ahLst/>
            <a:cxnLst/>
            <a:rect l="l" t="t" r="r" b="b"/>
            <a:pathLst>
              <a:path w="5080" h="41275">
                <a:moveTo>
                  <a:pt x="0" y="41147"/>
                </a:moveTo>
                <a:lnTo>
                  <a:pt x="4571" y="0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1450086" y="5967221"/>
            <a:ext cx="3175" cy="41275"/>
          </a:xfrm>
          <a:custGeom>
            <a:avLst/>
            <a:gdLst/>
            <a:ahLst/>
            <a:cxnLst/>
            <a:rect l="l" t="t" r="r" b="b"/>
            <a:pathLst>
              <a:path w="3175" h="41275">
                <a:moveTo>
                  <a:pt x="1524" y="-889"/>
                </a:moveTo>
                <a:lnTo>
                  <a:pt x="1524" y="42036"/>
                </a:lnTo>
              </a:path>
            </a:pathLst>
          </a:custGeom>
          <a:ln w="482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1634489" y="5967221"/>
            <a:ext cx="1905" cy="41275"/>
          </a:xfrm>
          <a:custGeom>
            <a:avLst/>
            <a:gdLst/>
            <a:ahLst/>
            <a:cxnLst/>
            <a:rect l="l" t="t" r="r" b="b"/>
            <a:pathLst>
              <a:path w="1905" h="41275">
                <a:moveTo>
                  <a:pt x="0" y="41147"/>
                </a:moveTo>
                <a:lnTo>
                  <a:pt x="1524" y="0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1817370" y="5967221"/>
            <a:ext cx="3175" cy="41275"/>
          </a:xfrm>
          <a:custGeom>
            <a:avLst/>
            <a:gdLst/>
            <a:ahLst/>
            <a:cxnLst/>
            <a:rect l="l" t="t" r="r" b="b"/>
            <a:pathLst>
              <a:path w="3175" h="41275">
                <a:moveTo>
                  <a:pt x="1524" y="-889"/>
                </a:moveTo>
                <a:lnTo>
                  <a:pt x="1524" y="42036"/>
                </a:lnTo>
              </a:path>
            </a:pathLst>
          </a:custGeom>
          <a:ln w="482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1986533" y="5967221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2166366" y="5967221"/>
            <a:ext cx="5080" cy="41275"/>
          </a:xfrm>
          <a:custGeom>
            <a:avLst/>
            <a:gdLst/>
            <a:ahLst/>
            <a:cxnLst/>
            <a:rect l="l" t="t" r="r" b="b"/>
            <a:pathLst>
              <a:path w="5080" h="41275">
                <a:moveTo>
                  <a:pt x="0" y="41147"/>
                </a:moveTo>
                <a:lnTo>
                  <a:pt x="4571" y="0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2350770" y="5967221"/>
            <a:ext cx="1905" cy="41275"/>
          </a:xfrm>
          <a:custGeom>
            <a:avLst/>
            <a:gdLst/>
            <a:ahLst/>
            <a:cxnLst/>
            <a:rect l="l" t="t" r="r" b="b"/>
            <a:pathLst>
              <a:path w="1905" h="41275">
                <a:moveTo>
                  <a:pt x="0" y="41147"/>
                </a:moveTo>
                <a:lnTo>
                  <a:pt x="1524" y="0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2529077" y="5967221"/>
            <a:ext cx="3175" cy="41275"/>
          </a:xfrm>
          <a:custGeom>
            <a:avLst/>
            <a:gdLst/>
            <a:ahLst/>
            <a:cxnLst/>
            <a:rect l="l" t="t" r="r" b="b"/>
            <a:pathLst>
              <a:path w="3175" h="41275">
                <a:moveTo>
                  <a:pt x="1524" y="-889"/>
                </a:moveTo>
                <a:lnTo>
                  <a:pt x="1524" y="42036"/>
                </a:lnTo>
              </a:path>
            </a:pathLst>
          </a:custGeom>
          <a:ln w="482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2696717" y="5967221"/>
            <a:ext cx="5080" cy="41275"/>
          </a:xfrm>
          <a:custGeom>
            <a:avLst/>
            <a:gdLst/>
            <a:ahLst/>
            <a:cxnLst/>
            <a:rect l="l" t="t" r="r" b="b"/>
            <a:pathLst>
              <a:path w="5080" h="41275">
                <a:moveTo>
                  <a:pt x="0" y="41147"/>
                </a:moveTo>
                <a:lnTo>
                  <a:pt x="4571" y="0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2881122" y="5967221"/>
            <a:ext cx="3175" cy="41275"/>
          </a:xfrm>
          <a:custGeom>
            <a:avLst/>
            <a:gdLst/>
            <a:ahLst/>
            <a:cxnLst/>
            <a:rect l="l" t="t" r="r" b="b"/>
            <a:pathLst>
              <a:path w="3175" h="41275">
                <a:moveTo>
                  <a:pt x="1524" y="-889"/>
                </a:moveTo>
                <a:lnTo>
                  <a:pt x="1524" y="42036"/>
                </a:lnTo>
              </a:path>
            </a:pathLst>
          </a:custGeom>
          <a:ln w="482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3062477" y="5967221"/>
            <a:ext cx="6350" cy="41275"/>
          </a:xfrm>
          <a:custGeom>
            <a:avLst/>
            <a:gdLst/>
            <a:ahLst/>
            <a:cxnLst/>
            <a:rect l="l" t="t" r="r" b="b"/>
            <a:pathLst>
              <a:path w="6350" h="41275">
                <a:moveTo>
                  <a:pt x="0" y="41147"/>
                </a:moveTo>
                <a:lnTo>
                  <a:pt x="6096" y="0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3243833" y="5967221"/>
            <a:ext cx="3175" cy="41275"/>
          </a:xfrm>
          <a:custGeom>
            <a:avLst/>
            <a:gdLst/>
            <a:ahLst/>
            <a:cxnLst/>
            <a:rect l="l" t="t" r="r" b="b"/>
            <a:pathLst>
              <a:path w="3175" h="41275">
                <a:moveTo>
                  <a:pt x="1524" y="-889"/>
                </a:moveTo>
                <a:lnTo>
                  <a:pt x="1524" y="42036"/>
                </a:lnTo>
              </a:path>
            </a:pathLst>
          </a:custGeom>
          <a:ln w="482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3412997" y="5967221"/>
            <a:ext cx="3175" cy="41275"/>
          </a:xfrm>
          <a:custGeom>
            <a:avLst/>
            <a:gdLst/>
            <a:ahLst/>
            <a:cxnLst/>
            <a:rect l="l" t="t" r="r" b="b"/>
            <a:pathLst>
              <a:path w="3175" h="41275">
                <a:moveTo>
                  <a:pt x="1524" y="-889"/>
                </a:moveTo>
                <a:lnTo>
                  <a:pt x="1524" y="42036"/>
                </a:lnTo>
              </a:path>
            </a:pathLst>
          </a:custGeom>
          <a:ln w="482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3595878" y="5967221"/>
            <a:ext cx="1905" cy="41275"/>
          </a:xfrm>
          <a:custGeom>
            <a:avLst/>
            <a:gdLst/>
            <a:ahLst/>
            <a:cxnLst/>
            <a:rect l="l" t="t" r="r" b="b"/>
            <a:pathLst>
              <a:path w="1904" h="41275">
                <a:moveTo>
                  <a:pt x="0" y="41147"/>
                </a:moveTo>
                <a:lnTo>
                  <a:pt x="1524" y="0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3775709" y="5967221"/>
            <a:ext cx="1905" cy="41275"/>
          </a:xfrm>
          <a:custGeom>
            <a:avLst/>
            <a:gdLst/>
            <a:ahLst/>
            <a:cxnLst/>
            <a:rect l="l" t="t" r="r" b="b"/>
            <a:pathLst>
              <a:path w="1904" h="41275">
                <a:moveTo>
                  <a:pt x="0" y="41147"/>
                </a:moveTo>
                <a:lnTo>
                  <a:pt x="1524" y="0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3958590" y="5967221"/>
            <a:ext cx="1905" cy="41275"/>
          </a:xfrm>
          <a:custGeom>
            <a:avLst/>
            <a:gdLst/>
            <a:ahLst/>
            <a:cxnLst/>
            <a:rect l="l" t="t" r="r" b="b"/>
            <a:pathLst>
              <a:path w="1904" h="41275">
                <a:moveTo>
                  <a:pt x="0" y="41147"/>
                </a:moveTo>
                <a:lnTo>
                  <a:pt x="1524" y="0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4127753" y="5967221"/>
            <a:ext cx="1905" cy="41275"/>
          </a:xfrm>
          <a:custGeom>
            <a:avLst/>
            <a:gdLst/>
            <a:ahLst/>
            <a:cxnLst/>
            <a:rect l="l" t="t" r="r" b="b"/>
            <a:pathLst>
              <a:path w="1904" h="41275">
                <a:moveTo>
                  <a:pt x="0" y="41147"/>
                </a:moveTo>
                <a:lnTo>
                  <a:pt x="1524" y="0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4310634" y="5967221"/>
            <a:ext cx="1905" cy="41275"/>
          </a:xfrm>
          <a:custGeom>
            <a:avLst/>
            <a:gdLst/>
            <a:ahLst/>
            <a:cxnLst/>
            <a:rect l="l" t="t" r="r" b="b"/>
            <a:pathLst>
              <a:path w="1904" h="41275">
                <a:moveTo>
                  <a:pt x="0" y="41147"/>
                </a:moveTo>
                <a:lnTo>
                  <a:pt x="1524" y="0"/>
                </a:lnTo>
              </a:path>
            </a:pathLst>
          </a:custGeom>
          <a:ln w="3175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 txBox="1"/>
          <p:nvPr/>
        </p:nvSpPr>
        <p:spPr>
          <a:xfrm>
            <a:off x="525576" y="1205611"/>
            <a:ext cx="61976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C0504D"/>
                </a:solidFill>
                <a:latin typeface="Arial"/>
                <a:cs typeface="Arial"/>
              </a:rPr>
              <a:t>(k</a:t>
            </a:r>
            <a:r>
              <a:rPr sz="1400" b="1" spc="-10" dirty="0">
                <a:solidFill>
                  <a:srgbClr val="C0504D"/>
                </a:solidFill>
                <a:latin typeface="Arial"/>
                <a:cs typeface="Arial"/>
              </a:rPr>
              <a:t>g</a:t>
            </a:r>
            <a:r>
              <a:rPr sz="1400" b="1" dirty="0">
                <a:solidFill>
                  <a:srgbClr val="C0504D"/>
                </a:solidFill>
                <a:latin typeface="Arial"/>
                <a:cs typeface="Arial"/>
              </a:rPr>
              <a:t>/m²)</a:t>
            </a:r>
            <a:endParaRPr sz="1400">
              <a:latin typeface="Arial"/>
              <a:cs typeface="Arial"/>
            </a:endParaRPr>
          </a:p>
        </p:txBody>
      </p:sp>
      <p:sp>
        <p:nvSpPr>
          <p:cNvPr id="384" name="object 384"/>
          <p:cNvSpPr txBox="1"/>
          <p:nvPr/>
        </p:nvSpPr>
        <p:spPr>
          <a:xfrm>
            <a:off x="2162682" y="1205611"/>
            <a:ext cx="45402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solidFill>
                  <a:srgbClr val="C0504D"/>
                </a:solidFill>
                <a:latin typeface="Arial"/>
                <a:cs typeface="Arial"/>
              </a:rPr>
              <a:t>Bo</a:t>
            </a:r>
            <a:r>
              <a:rPr sz="1400" b="1" spc="-50" dirty="0">
                <a:solidFill>
                  <a:srgbClr val="C0504D"/>
                </a:solidFill>
                <a:latin typeface="Arial"/>
                <a:cs typeface="Arial"/>
              </a:rPr>
              <a:t>y</a:t>
            </a:r>
            <a:r>
              <a:rPr sz="1400" b="1" dirty="0">
                <a:solidFill>
                  <a:srgbClr val="C0504D"/>
                </a:solidFill>
                <a:latin typeface="Arial"/>
                <a:cs typeface="Arial"/>
              </a:rPr>
              <a:t>s</a:t>
            </a:r>
            <a:endParaRPr sz="1400">
              <a:latin typeface="Arial"/>
              <a:cs typeface="Arial"/>
            </a:endParaRPr>
          </a:p>
        </p:txBody>
      </p:sp>
      <p:sp>
        <p:nvSpPr>
          <p:cNvPr id="385" name="object 385"/>
          <p:cNvSpPr/>
          <p:nvPr/>
        </p:nvSpPr>
        <p:spPr>
          <a:xfrm>
            <a:off x="3014472" y="3177539"/>
            <a:ext cx="1082040" cy="304800"/>
          </a:xfrm>
          <a:custGeom>
            <a:avLst/>
            <a:gdLst/>
            <a:ahLst/>
            <a:cxnLst/>
            <a:rect l="l" t="t" r="r" b="b"/>
            <a:pathLst>
              <a:path w="1082039" h="304800">
                <a:moveTo>
                  <a:pt x="0" y="304800"/>
                </a:moveTo>
                <a:lnTo>
                  <a:pt x="1082039" y="304800"/>
                </a:lnTo>
                <a:lnTo>
                  <a:pt x="1082039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E9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 txBox="1"/>
          <p:nvPr/>
        </p:nvSpPr>
        <p:spPr>
          <a:xfrm>
            <a:off x="3093847" y="3205988"/>
            <a:ext cx="92265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C0504D"/>
                </a:solidFill>
                <a:latin typeface="Arial"/>
                <a:cs typeface="Arial"/>
              </a:rPr>
              <a:t>O</a:t>
            </a:r>
            <a:r>
              <a:rPr sz="1400" spc="-20" dirty="0">
                <a:solidFill>
                  <a:srgbClr val="C0504D"/>
                </a:solidFill>
                <a:latin typeface="Arial"/>
                <a:cs typeface="Arial"/>
              </a:rPr>
              <a:t>v</a:t>
            </a:r>
            <a:r>
              <a:rPr sz="1400" dirty="0">
                <a:solidFill>
                  <a:srgbClr val="C0504D"/>
                </a:solidFill>
                <a:latin typeface="Arial"/>
                <a:cs typeface="Arial"/>
              </a:rPr>
              <a:t>er</a:t>
            </a:r>
            <a:r>
              <a:rPr sz="1400" spc="-20" dirty="0">
                <a:solidFill>
                  <a:srgbClr val="C0504D"/>
                </a:solidFill>
                <a:latin typeface="Arial"/>
                <a:cs typeface="Arial"/>
              </a:rPr>
              <a:t>w</a:t>
            </a:r>
            <a:r>
              <a:rPr sz="1400" dirty="0">
                <a:solidFill>
                  <a:srgbClr val="C0504D"/>
                </a:solidFill>
                <a:latin typeface="Arial"/>
                <a:cs typeface="Arial"/>
              </a:rPr>
              <a:t>eight</a:t>
            </a:r>
            <a:endParaRPr sz="1400">
              <a:latin typeface="Arial"/>
              <a:cs typeface="Arial"/>
            </a:endParaRPr>
          </a:p>
        </p:txBody>
      </p:sp>
      <p:sp>
        <p:nvSpPr>
          <p:cNvPr id="387" name="object 387"/>
          <p:cNvSpPr/>
          <p:nvPr/>
        </p:nvSpPr>
        <p:spPr>
          <a:xfrm>
            <a:off x="1839467" y="2645664"/>
            <a:ext cx="707390" cy="304800"/>
          </a:xfrm>
          <a:custGeom>
            <a:avLst/>
            <a:gdLst/>
            <a:ahLst/>
            <a:cxnLst/>
            <a:rect l="l" t="t" r="r" b="b"/>
            <a:pathLst>
              <a:path w="707389" h="304800">
                <a:moveTo>
                  <a:pt x="0" y="304800"/>
                </a:moveTo>
                <a:lnTo>
                  <a:pt x="707136" y="304800"/>
                </a:lnTo>
                <a:lnTo>
                  <a:pt x="707136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E9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 txBox="1"/>
          <p:nvPr/>
        </p:nvSpPr>
        <p:spPr>
          <a:xfrm>
            <a:off x="1919097" y="2674112"/>
            <a:ext cx="55118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C0504D"/>
                </a:solidFill>
                <a:latin typeface="Arial"/>
                <a:cs typeface="Arial"/>
              </a:rPr>
              <a:t>Obese</a:t>
            </a:r>
            <a:endParaRPr sz="1400">
              <a:latin typeface="Arial"/>
              <a:cs typeface="Arial"/>
            </a:endParaRPr>
          </a:p>
        </p:txBody>
      </p:sp>
      <p:sp>
        <p:nvSpPr>
          <p:cNvPr id="389" name="object 389"/>
          <p:cNvSpPr/>
          <p:nvPr/>
        </p:nvSpPr>
        <p:spPr>
          <a:xfrm>
            <a:off x="7223759" y="3177539"/>
            <a:ext cx="1080770" cy="304800"/>
          </a:xfrm>
          <a:custGeom>
            <a:avLst/>
            <a:gdLst/>
            <a:ahLst/>
            <a:cxnLst/>
            <a:rect l="l" t="t" r="r" b="b"/>
            <a:pathLst>
              <a:path w="1080770" h="304800">
                <a:moveTo>
                  <a:pt x="0" y="304800"/>
                </a:moveTo>
                <a:lnTo>
                  <a:pt x="1080516" y="304800"/>
                </a:lnTo>
                <a:lnTo>
                  <a:pt x="1080516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FFF7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 txBox="1"/>
          <p:nvPr/>
        </p:nvSpPr>
        <p:spPr>
          <a:xfrm>
            <a:off x="7303134" y="3205988"/>
            <a:ext cx="92265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1400" spc="-20" dirty="0">
                <a:solidFill>
                  <a:srgbClr val="FF0000"/>
                </a:solidFill>
                <a:latin typeface="Arial"/>
                <a:cs typeface="Arial"/>
              </a:rPr>
              <a:t>v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er</a:t>
            </a:r>
            <a:r>
              <a:rPr sz="1400" spc="-20" dirty="0">
                <a:solidFill>
                  <a:srgbClr val="FF0000"/>
                </a:solidFill>
                <a:latin typeface="Arial"/>
                <a:cs typeface="Arial"/>
              </a:rPr>
              <a:t>w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eight</a:t>
            </a:r>
            <a:endParaRPr sz="1400">
              <a:latin typeface="Arial"/>
              <a:cs typeface="Arial"/>
            </a:endParaRPr>
          </a:p>
        </p:txBody>
      </p:sp>
      <p:sp>
        <p:nvSpPr>
          <p:cNvPr id="391" name="object 391"/>
          <p:cNvSpPr/>
          <p:nvPr/>
        </p:nvSpPr>
        <p:spPr>
          <a:xfrm>
            <a:off x="6048755" y="2645664"/>
            <a:ext cx="706120" cy="304800"/>
          </a:xfrm>
          <a:custGeom>
            <a:avLst/>
            <a:gdLst/>
            <a:ahLst/>
            <a:cxnLst/>
            <a:rect l="l" t="t" r="r" b="b"/>
            <a:pathLst>
              <a:path w="706120" h="304800">
                <a:moveTo>
                  <a:pt x="0" y="304800"/>
                </a:moveTo>
                <a:lnTo>
                  <a:pt x="705611" y="304800"/>
                </a:lnTo>
                <a:lnTo>
                  <a:pt x="705611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FFF7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 txBox="1"/>
          <p:nvPr/>
        </p:nvSpPr>
        <p:spPr>
          <a:xfrm>
            <a:off x="6128130" y="2674112"/>
            <a:ext cx="55118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Obese</a:t>
            </a:r>
            <a:endParaRPr sz="1400">
              <a:latin typeface="Arial"/>
              <a:cs typeface="Arial"/>
            </a:endParaRPr>
          </a:p>
        </p:txBody>
      </p:sp>
      <p:sp>
        <p:nvSpPr>
          <p:cNvPr id="393" name="object 393"/>
          <p:cNvSpPr txBox="1"/>
          <p:nvPr/>
        </p:nvSpPr>
        <p:spPr>
          <a:xfrm>
            <a:off x="4128515" y="3473196"/>
            <a:ext cx="182880" cy="283845"/>
          </a:xfrm>
          <a:prstGeom prst="rect">
            <a:avLst/>
          </a:prstGeom>
          <a:ln w="3301">
            <a:solidFill>
              <a:srgbClr val="00CCFF"/>
            </a:solidFill>
          </a:ln>
        </p:spPr>
        <p:txBody>
          <a:bodyPr vert="horz" wrap="square" lIns="0" tIns="101600" rIns="0" bIns="0" rtlCol="0">
            <a:spAutoFit/>
          </a:bodyPr>
          <a:lstStyle/>
          <a:p>
            <a:pPr marL="1270">
              <a:lnSpc>
                <a:spcPts val="1430"/>
              </a:lnSpc>
              <a:spcBef>
                <a:spcPts val="800"/>
              </a:spcBef>
            </a:pPr>
            <a:r>
              <a:rPr sz="1400" spc="-5" dirty="0">
                <a:solidFill>
                  <a:srgbClr val="C0504D"/>
                </a:solidFill>
                <a:latin typeface="Arial"/>
                <a:cs typeface="Arial"/>
              </a:rPr>
              <a:t>5</a:t>
            </a:r>
            <a:endParaRPr sz="1400">
              <a:latin typeface="Arial"/>
              <a:cs typeface="Arial"/>
            </a:endParaRPr>
          </a:p>
        </p:txBody>
      </p:sp>
      <p:sp>
        <p:nvSpPr>
          <p:cNvPr id="394" name="object 394"/>
          <p:cNvSpPr txBox="1"/>
          <p:nvPr/>
        </p:nvSpPr>
        <p:spPr>
          <a:xfrm>
            <a:off x="4018534" y="3561969"/>
            <a:ext cx="12446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C0504D"/>
                </a:solidFill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95" name="object 395"/>
          <p:cNvSpPr txBox="1"/>
          <p:nvPr/>
        </p:nvSpPr>
        <p:spPr>
          <a:xfrm>
            <a:off x="3959352" y="1822704"/>
            <a:ext cx="283845" cy="276860"/>
          </a:xfrm>
          <a:prstGeom prst="rect">
            <a:avLst/>
          </a:prstGeom>
          <a:ln w="3301">
            <a:solidFill>
              <a:srgbClr val="00CC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71755">
              <a:lnSpc>
                <a:spcPts val="1500"/>
              </a:lnSpc>
            </a:pPr>
            <a:r>
              <a:rPr sz="1400" spc="-5" dirty="0">
                <a:solidFill>
                  <a:srgbClr val="C0504D"/>
                </a:solidFill>
                <a:latin typeface="Arial"/>
                <a:cs typeface="Arial"/>
              </a:rPr>
              <a:t>30</a:t>
            </a:r>
            <a:endParaRPr sz="1400">
              <a:latin typeface="Arial"/>
              <a:cs typeface="Arial"/>
            </a:endParaRPr>
          </a:p>
        </p:txBody>
      </p:sp>
      <p:sp>
        <p:nvSpPr>
          <p:cNvPr id="396" name="object 396"/>
          <p:cNvSpPr txBox="1"/>
          <p:nvPr/>
        </p:nvSpPr>
        <p:spPr>
          <a:xfrm>
            <a:off x="8216645" y="3561969"/>
            <a:ext cx="2235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25</a:t>
            </a:r>
            <a:endParaRPr sz="1400">
              <a:latin typeface="Arial"/>
              <a:cs typeface="Arial"/>
            </a:endParaRPr>
          </a:p>
        </p:txBody>
      </p:sp>
      <p:sp>
        <p:nvSpPr>
          <p:cNvPr id="397" name="object 397"/>
          <p:cNvSpPr txBox="1"/>
          <p:nvPr/>
        </p:nvSpPr>
        <p:spPr>
          <a:xfrm>
            <a:off x="8216645" y="1786889"/>
            <a:ext cx="2235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30</a:t>
            </a:r>
            <a:endParaRPr sz="1400">
              <a:latin typeface="Arial"/>
              <a:cs typeface="Arial"/>
            </a:endParaRPr>
          </a:p>
        </p:txBody>
      </p:sp>
      <p:sp>
        <p:nvSpPr>
          <p:cNvPr id="398" name="object 398"/>
          <p:cNvSpPr/>
          <p:nvPr/>
        </p:nvSpPr>
        <p:spPr>
          <a:xfrm>
            <a:off x="1277874" y="2119122"/>
            <a:ext cx="2828925" cy="2961640"/>
          </a:xfrm>
          <a:custGeom>
            <a:avLst/>
            <a:gdLst/>
            <a:ahLst/>
            <a:cxnLst/>
            <a:rect l="l" t="t" r="r" b="b"/>
            <a:pathLst>
              <a:path w="2828925" h="2961640">
                <a:moveTo>
                  <a:pt x="0" y="2723134"/>
                </a:moveTo>
                <a:lnTo>
                  <a:pt x="41570" y="2760005"/>
                </a:lnTo>
                <a:lnTo>
                  <a:pt x="82724" y="2795698"/>
                </a:lnTo>
                <a:lnTo>
                  <a:pt x="122997" y="2828415"/>
                </a:lnTo>
                <a:lnTo>
                  <a:pt x="161925" y="2856357"/>
                </a:lnTo>
                <a:lnTo>
                  <a:pt x="198751" y="2878419"/>
                </a:lnTo>
                <a:lnTo>
                  <a:pt x="233934" y="2895695"/>
                </a:lnTo>
                <a:lnTo>
                  <a:pt x="304800" y="2923032"/>
                </a:lnTo>
                <a:lnTo>
                  <a:pt x="343096" y="2936378"/>
                </a:lnTo>
                <a:lnTo>
                  <a:pt x="382762" y="2948654"/>
                </a:lnTo>
                <a:lnTo>
                  <a:pt x="421546" y="2957643"/>
                </a:lnTo>
                <a:lnTo>
                  <a:pt x="457200" y="2961132"/>
                </a:lnTo>
                <a:lnTo>
                  <a:pt x="489273" y="2957643"/>
                </a:lnTo>
                <a:lnTo>
                  <a:pt x="546371" y="2936378"/>
                </a:lnTo>
                <a:lnTo>
                  <a:pt x="591101" y="2911310"/>
                </a:lnTo>
                <a:lnTo>
                  <a:pt x="623415" y="2882437"/>
                </a:lnTo>
                <a:lnTo>
                  <a:pt x="674044" y="2827133"/>
                </a:lnTo>
                <a:lnTo>
                  <a:pt x="704844" y="2791887"/>
                </a:lnTo>
                <a:lnTo>
                  <a:pt x="738601" y="2752215"/>
                </a:lnTo>
                <a:lnTo>
                  <a:pt x="773943" y="2709715"/>
                </a:lnTo>
                <a:lnTo>
                  <a:pt x="809498" y="2665984"/>
                </a:lnTo>
                <a:lnTo>
                  <a:pt x="838734" y="2630777"/>
                </a:lnTo>
                <a:lnTo>
                  <a:pt x="868087" y="2596505"/>
                </a:lnTo>
                <a:lnTo>
                  <a:pt x="898223" y="2560653"/>
                </a:lnTo>
                <a:lnTo>
                  <a:pt x="929809" y="2520705"/>
                </a:lnTo>
                <a:lnTo>
                  <a:pt x="963511" y="2474146"/>
                </a:lnTo>
                <a:lnTo>
                  <a:pt x="999998" y="2418460"/>
                </a:lnTo>
                <a:lnTo>
                  <a:pt x="1021595" y="2382832"/>
                </a:lnTo>
                <a:lnTo>
                  <a:pt x="1044624" y="2343118"/>
                </a:lnTo>
                <a:lnTo>
                  <a:pt x="1068784" y="2300111"/>
                </a:lnTo>
                <a:lnTo>
                  <a:pt x="1093773" y="2254605"/>
                </a:lnTo>
                <a:lnTo>
                  <a:pt x="1119293" y="2207395"/>
                </a:lnTo>
                <a:lnTo>
                  <a:pt x="1145041" y="2159275"/>
                </a:lnTo>
                <a:lnTo>
                  <a:pt x="1170718" y="2111039"/>
                </a:lnTo>
                <a:lnTo>
                  <a:pt x="1196022" y="2063480"/>
                </a:lnTo>
                <a:lnTo>
                  <a:pt x="1220654" y="2017394"/>
                </a:lnTo>
                <a:lnTo>
                  <a:pt x="1244313" y="1973573"/>
                </a:lnTo>
                <a:lnTo>
                  <a:pt x="1266698" y="1932813"/>
                </a:lnTo>
                <a:lnTo>
                  <a:pt x="1295558" y="1881013"/>
                </a:lnTo>
                <a:lnTo>
                  <a:pt x="1322869" y="1832195"/>
                </a:lnTo>
                <a:lnTo>
                  <a:pt x="1349023" y="1785636"/>
                </a:lnTo>
                <a:lnTo>
                  <a:pt x="1374409" y="1740614"/>
                </a:lnTo>
                <a:lnTo>
                  <a:pt x="1399421" y="1696408"/>
                </a:lnTo>
                <a:lnTo>
                  <a:pt x="1424449" y="1652295"/>
                </a:lnTo>
                <a:lnTo>
                  <a:pt x="1449885" y="1607555"/>
                </a:lnTo>
                <a:lnTo>
                  <a:pt x="1476120" y="1561464"/>
                </a:lnTo>
                <a:lnTo>
                  <a:pt x="1499906" y="1519257"/>
                </a:lnTo>
                <a:lnTo>
                  <a:pt x="1523648" y="1476382"/>
                </a:lnTo>
                <a:lnTo>
                  <a:pt x="1547424" y="1433115"/>
                </a:lnTo>
                <a:lnTo>
                  <a:pt x="1571313" y="1389728"/>
                </a:lnTo>
                <a:lnTo>
                  <a:pt x="1595393" y="1346496"/>
                </a:lnTo>
                <a:lnTo>
                  <a:pt x="1619743" y="1303692"/>
                </a:lnTo>
                <a:lnTo>
                  <a:pt x="1644441" y="1261591"/>
                </a:lnTo>
                <a:lnTo>
                  <a:pt x="1669566" y="1220466"/>
                </a:lnTo>
                <a:lnTo>
                  <a:pt x="1695195" y="1180591"/>
                </a:lnTo>
                <a:lnTo>
                  <a:pt x="1724480" y="1137615"/>
                </a:lnTo>
                <a:lnTo>
                  <a:pt x="1754018" y="1096363"/>
                </a:lnTo>
                <a:lnTo>
                  <a:pt x="1783923" y="1056330"/>
                </a:lnTo>
                <a:lnTo>
                  <a:pt x="1814306" y="1017015"/>
                </a:lnTo>
                <a:lnTo>
                  <a:pt x="1845278" y="977915"/>
                </a:lnTo>
                <a:lnTo>
                  <a:pt x="1876950" y="938526"/>
                </a:lnTo>
                <a:lnTo>
                  <a:pt x="1909436" y="898344"/>
                </a:lnTo>
                <a:lnTo>
                  <a:pt x="1942845" y="856868"/>
                </a:lnTo>
                <a:lnTo>
                  <a:pt x="1973338" y="818622"/>
                </a:lnTo>
                <a:lnTo>
                  <a:pt x="2004504" y="779241"/>
                </a:lnTo>
                <a:lnTo>
                  <a:pt x="2036303" y="739116"/>
                </a:lnTo>
                <a:lnTo>
                  <a:pt x="2068696" y="698637"/>
                </a:lnTo>
                <a:lnTo>
                  <a:pt x="2101640" y="658193"/>
                </a:lnTo>
                <a:lnTo>
                  <a:pt x="2135095" y="618174"/>
                </a:lnTo>
                <a:lnTo>
                  <a:pt x="2169021" y="578971"/>
                </a:lnTo>
                <a:lnTo>
                  <a:pt x="2203376" y="540973"/>
                </a:lnTo>
                <a:lnTo>
                  <a:pt x="2238121" y="504570"/>
                </a:lnTo>
                <a:lnTo>
                  <a:pt x="2273903" y="469551"/>
                </a:lnTo>
                <a:lnTo>
                  <a:pt x="2311090" y="435357"/>
                </a:lnTo>
                <a:lnTo>
                  <a:pt x="2349213" y="401987"/>
                </a:lnTo>
                <a:lnTo>
                  <a:pt x="2387802" y="369439"/>
                </a:lnTo>
                <a:lnTo>
                  <a:pt x="2426391" y="337710"/>
                </a:lnTo>
                <a:lnTo>
                  <a:pt x="2464510" y="306799"/>
                </a:lnTo>
                <a:lnTo>
                  <a:pt x="2501691" y="276702"/>
                </a:lnTo>
                <a:lnTo>
                  <a:pt x="2537467" y="247419"/>
                </a:lnTo>
                <a:lnTo>
                  <a:pt x="2571368" y="218948"/>
                </a:lnTo>
                <a:lnTo>
                  <a:pt x="2614359" y="182260"/>
                </a:lnTo>
                <a:lnTo>
                  <a:pt x="2657910" y="145150"/>
                </a:lnTo>
                <a:lnTo>
                  <a:pt x="2700434" y="108953"/>
                </a:lnTo>
                <a:lnTo>
                  <a:pt x="2740346" y="75004"/>
                </a:lnTo>
                <a:lnTo>
                  <a:pt x="2776059" y="44639"/>
                </a:lnTo>
                <a:lnTo>
                  <a:pt x="2805987" y="19192"/>
                </a:lnTo>
                <a:lnTo>
                  <a:pt x="2828543" y="0"/>
                </a:lnTo>
              </a:path>
            </a:pathLst>
          </a:custGeom>
          <a:ln w="38100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1277874" y="3470909"/>
            <a:ext cx="2837815" cy="2102485"/>
          </a:xfrm>
          <a:custGeom>
            <a:avLst/>
            <a:gdLst/>
            <a:ahLst/>
            <a:cxnLst/>
            <a:rect l="l" t="t" r="r" b="b"/>
            <a:pathLst>
              <a:path w="2837815" h="2102485">
                <a:moveTo>
                  <a:pt x="0" y="1828418"/>
                </a:moveTo>
                <a:lnTo>
                  <a:pt x="38170" y="1863495"/>
                </a:lnTo>
                <a:lnTo>
                  <a:pt x="76029" y="1897407"/>
                </a:lnTo>
                <a:lnTo>
                  <a:pt x="112900" y="1929021"/>
                </a:lnTo>
                <a:lnTo>
                  <a:pt x="148108" y="1957203"/>
                </a:lnTo>
                <a:lnTo>
                  <a:pt x="180975" y="1980818"/>
                </a:lnTo>
                <a:lnTo>
                  <a:pt x="217400" y="2001803"/>
                </a:lnTo>
                <a:lnTo>
                  <a:pt x="281344" y="2025913"/>
                </a:lnTo>
                <a:lnTo>
                  <a:pt x="314197" y="2037968"/>
                </a:lnTo>
                <a:lnTo>
                  <a:pt x="349505" y="2053595"/>
                </a:lnTo>
                <a:lnTo>
                  <a:pt x="385683" y="2070115"/>
                </a:lnTo>
                <a:lnTo>
                  <a:pt x="421836" y="2084849"/>
                </a:lnTo>
                <a:lnTo>
                  <a:pt x="457073" y="2095118"/>
                </a:lnTo>
                <a:lnTo>
                  <a:pt x="489928" y="2100476"/>
                </a:lnTo>
                <a:lnTo>
                  <a:pt x="521319" y="2102262"/>
                </a:lnTo>
                <a:lnTo>
                  <a:pt x="553924" y="2100476"/>
                </a:lnTo>
                <a:lnTo>
                  <a:pt x="631396" y="2086635"/>
                </a:lnTo>
                <a:lnTo>
                  <a:pt x="675513" y="2074878"/>
                </a:lnTo>
                <a:lnTo>
                  <a:pt x="722296" y="2058953"/>
                </a:lnTo>
                <a:lnTo>
                  <a:pt x="771270" y="2037968"/>
                </a:lnTo>
                <a:lnTo>
                  <a:pt x="812952" y="2017248"/>
                </a:lnTo>
                <a:lnTo>
                  <a:pt x="857072" y="1993334"/>
                </a:lnTo>
                <a:lnTo>
                  <a:pt x="902258" y="1966444"/>
                </a:lnTo>
                <a:lnTo>
                  <a:pt x="947140" y="1936799"/>
                </a:lnTo>
                <a:lnTo>
                  <a:pt x="990345" y="1904618"/>
                </a:lnTo>
                <a:lnTo>
                  <a:pt x="1025332" y="1874836"/>
                </a:lnTo>
                <a:lnTo>
                  <a:pt x="1060177" y="1841871"/>
                </a:lnTo>
                <a:lnTo>
                  <a:pt x="1094486" y="1807051"/>
                </a:lnTo>
                <a:lnTo>
                  <a:pt x="1127863" y="1771701"/>
                </a:lnTo>
                <a:lnTo>
                  <a:pt x="1159914" y="1737149"/>
                </a:lnTo>
                <a:lnTo>
                  <a:pt x="1190244" y="1704720"/>
                </a:lnTo>
                <a:lnTo>
                  <a:pt x="1221967" y="1670857"/>
                </a:lnTo>
                <a:lnTo>
                  <a:pt x="1249174" y="1640895"/>
                </a:lnTo>
                <a:lnTo>
                  <a:pt x="1275758" y="1610720"/>
                </a:lnTo>
                <a:lnTo>
                  <a:pt x="1305616" y="1576217"/>
                </a:lnTo>
                <a:lnTo>
                  <a:pt x="1342644" y="1533270"/>
                </a:lnTo>
                <a:lnTo>
                  <a:pt x="1371293" y="1499694"/>
                </a:lnTo>
                <a:lnTo>
                  <a:pt x="1403961" y="1460922"/>
                </a:lnTo>
                <a:lnTo>
                  <a:pt x="1439307" y="1418736"/>
                </a:lnTo>
                <a:lnTo>
                  <a:pt x="1475994" y="1374917"/>
                </a:lnTo>
                <a:lnTo>
                  <a:pt x="1512680" y="1331247"/>
                </a:lnTo>
                <a:lnTo>
                  <a:pt x="1548026" y="1289508"/>
                </a:lnTo>
                <a:lnTo>
                  <a:pt x="1580694" y="1251480"/>
                </a:lnTo>
                <a:lnTo>
                  <a:pt x="1609344" y="1218945"/>
                </a:lnTo>
                <a:lnTo>
                  <a:pt x="1654300" y="1171059"/>
                </a:lnTo>
                <a:lnTo>
                  <a:pt x="1689623" y="1136840"/>
                </a:lnTo>
                <a:lnTo>
                  <a:pt x="1722876" y="1105574"/>
                </a:lnTo>
                <a:lnTo>
                  <a:pt x="1761617" y="1066545"/>
                </a:lnTo>
                <a:lnTo>
                  <a:pt x="1791453" y="1034690"/>
                </a:lnTo>
                <a:lnTo>
                  <a:pt x="1822337" y="1000976"/>
                </a:lnTo>
                <a:lnTo>
                  <a:pt x="1854533" y="965406"/>
                </a:lnTo>
                <a:lnTo>
                  <a:pt x="1888306" y="927984"/>
                </a:lnTo>
                <a:lnTo>
                  <a:pt x="1923921" y="888713"/>
                </a:lnTo>
                <a:lnTo>
                  <a:pt x="1961642" y="847597"/>
                </a:lnTo>
                <a:lnTo>
                  <a:pt x="1992744" y="814077"/>
                </a:lnTo>
                <a:lnTo>
                  <a:pt x="2026939" y="777482"/>
                </a:lnTo>
                <a:lnTo>
                  <a:pt x="2062998" y="739035"/>
                </a:lnTo>
                <a:lnTo>
                  <a:pt x="2099691" y="699960"/>
                </a:lnTo>
                <a:lnTo>
                  <a:pt x="2135788" y="661480"/>
                </a:lnTo>
                <a:lnTo>
                  <a:pt x="2170060" y="624820"/>
                </a:lnTo>
                <a:lnTo>
                  <a:pt x="2201279" y="591201"/>
                </a:lnTo>
                <a:lnTo>
                  <a:pt x="2228215" y="561847"/>
                </a:lnTo>
                <a:lnTo>
                  <a:pt x="2266797" y="517681"/>
                </a:lnTo>
                <a:lnTo>
                  <a:pt x="2292556" y="485695"/>
                </a:lnTo>
                <a:lnTo>
                  <a:pt x="2317101" y="456066"/>
                </a:lnTo>
                <a:lnTo>
                  <a:pt x="2352040" y="418972"/>
                </a:lnTo>
                <a:lnTo>
                  <a:pt x="2383719" y="387937"/>
                </a:lnTo>
                <a:lnTo>
                  <a:pt x="2419378" y="354123"/>
                </a:lnTo>
                <a:lnTo>
                  <a:pt x="2457958" y="318452"/>
                </a:lnTo>
                <a:lnTo>
                  <a:pt x="2498400" y="281850"/>
                </a:lnTo>
                <a:lnTo>
                  <a:pt x="2539647" y="245241"/>
                </a:lnTo>
                <a:lnTo>
                  <a:pt x="2580640" y="209550"/>
                </a:lnTo>
                <a:lnTo>
                  <a:pt x="2615686" y="179614"/>
                </a:lnTo>
                <a:lnTo>
                  <a:pt x="2651427" y="149678"/>
                </a:lnTo>
                <a:lnTo>
                  <a:pt x="2687782" y="119742"/>
                </a:lnTo>
                <a:lnTo>
                  <a:pt x="2724667" y="89807"/>
                </a:lnTo>
                <a:lnTo>
                  <a:pt x="2762001" y="59871"/>
                </a:lnTo>
                <a:lnTo>
                  <a:pt x="2799702" y="29935"/>
                </a:lnTo>
                <a:lnTo>
                  <a:pt x="2837688" y="0"/>
                </a:lnTo>
              </a:path>
            </a:pathLst>
          </a:custGeom>
          <a:ln w="38100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5439917" y="2099310"/>
            <a:ext cx="2875915" cy="3010535"/>
          </a:xfrm>
          <a:custGeom>
            <a:avLst/>
            <a:gdLst/>
            <a:ahLst/>
            <a:cxnLst/>
            <a:rect l="l" t="t" r="r" b="b"/>
            <a:pathLst>
              <a:path w="2875915" h="3010535">
                <a:moveTo>
                  <a:pt x="0" y="2809621"/>
                </a:moveTo>
                <a:lnTo>
                  <a:pt x="40227" y="2844794"/>
                </a:lnTo>
                <a:lnTo>
                  <a:pt x="81058" y="2878993"/>
                </a:lnTo>
                <a:lnTo>
                  <a:pt x="122730" y="2910845"/>
                </a:lnTo>
                <a:lnTo>
                  <a:pt x="165482" y="2938978"/>
                </a:lnTo>
                <a:lnTo>
                  <a:pt x="209550" y="2962021"/>
                </a:lnTo>
                <a:lnTo>
                  <a:pt x="256832" y="2979751"/>
                </a:lnTo>
                <a:lnTo>
                  <a:pt x="307242" y="2993159"/>
                </a:lnTo>
                <a:lnTo>
                  <a:pt x="357810" y="3002464"/>
                </a:lnTo>
                <a:lnTo>
                  <a:pt x="405568" y="3007887"/>
                </a:lnTo>
                <a:lnTo>
                  <a:pt x="447548" y="3009646"/>
                </a:lnTo>
                <a:lnTo>
                  <a:pt x="487285" y="3010009"/>
                </a:lnTo>
                <a:lnTo>
                  <a:pt x="517794" y="3006645"/>
                </a:lnTo>
                <a:lnTo>
                  <a:pt x="590423" y="2962021"/>
                </a:lnTo>
                <a:lnTo>
                  <a:pt x="645999" y="2911318"/>
                </a:lnTo>
                <a:lnTo>
                  <a:pt x="677212" y="2879812"/>
                </a:lnTo>
                <a:lnTo>
                  <a:pt x="710041" y="2844720"/>
                </a:lnTo>
                <a:lnTo>
                  <a:pt x="743982" y="2806432"/>
                </a:lnTo>
                <a:lnTo>
                  <a:pt x="778535" y="2765335"/>
                </a:lnTo>
                <a:lnTo>
                  <a:pt x="813199" y="2721819"/>
                </a:lnTo>
                <a:lnTo>
                  <a:pt x="847471" y="2676271"/>
                </a:lnTo>
                <a:lnTo>
                  <a:pt x="872460" y="2641362"/>
                </a:lnTo>
                <a:lnTo>
                  <a:pt x="897967" y="2604350"/>
                </a:lnTo>
                <a:lnTo>
                  <a:pt x="923884" y="2565491"/>
                </a:lnTo>
                <a:lnTo>
                  <a:pt x="950105" y="2525044"/>
                </a:lnTo>
                <a:lnTo>
                  <a:pt x="976524" y="2483266"/>
                </a:lnTo>
                <a:lnTo>
                  <a:pt x="1003034" y="2440414"/>
                </a:lnTo>
                <a:lnTo>
                  <a:pt x="1029528" y="2396746"/>
                </a:lnTo>
                <a:lnTo>
                  <a:pt x="1055900" y="2352521"/>
                </a:lnTo>
                <a:lnTo>
                  <a:pt x="1082044" y="2307994"/>
                </a:lnTo>
                <a:lnTo>
                  <a:pt x="1107853" y="2263425"/>
                </a:lnTo>
                <a:lnTo>
                  <a:pt x="1133221" y="2219071"/>
                </a:lnTo>
                <a:lnTo>
                  <a:pt x="1157721" y="2175317"/>
                </a:lnTo>
                <a:lnTo>
                  <a:pt x="1181268" y="2132123"/>
                </a:lnTo>
                <a:lnTo>
                  <a:pt x="1204161" y="2089101"/>
                </a:lnTo>
                <a:lnTo>
                  <a:pt x="1226702" y="2045866"/>
                </a:lnTo>
                <a:lnTo>
                  <a:pt x="1249189" y="2002033"/>
                </a:lnTo>
                <a:lnTo>
                  <a:pt x="1271923" y="1957214"/>
                </a:lnTo>
                <a:lnTo>
                  <a:pt x="1295204" y="1911026"/>
                </a:lnTo>
                <a:lnTo>
                  <a:pt x="1319331" y="1863080"/>
                </a:lnTo>
                <a:lnTo>
                  <a:pt x="1344605" y="1812993"/>
                </a:lnTo>
                <a:lnTo>
                  <a:pt x="1371326" y="1760377"/>
                </a:lnTo>
                <a:lnTo>
                  <a:pt x="1399793" y="1704847"/>
                </a:lnTo>
                <a:lnTo>
                  <a:pt x="1420641" y="1664152"/>
                </a:lnTo>
                <a:lnTo>
                  <a:pt x="1442600" y="1620902"/>
                </a:lnTo>
                <a:lnTo>
                  <a:pt x="1465517" y="1575481"/>
                </a:lnTo>
                <a:lnTo>
                  <a:pt x="1489237" y="1528272"/>
                </a:lnTo>
                <a:lnTo>
                  <a:pt x="1513608" y="1479659"/>
                </a:lnTo>
                <a:lnTo>
                  <a:pt x="1538476" y="1430025"/>
                </a:lnTo>
                <a:lnTo>
                  <a:pt x="1563687" y="1379754"/>
                </a:lnTo>
                <a:lnTo>
                  <a:pt x="1589087" y="1329229"/>
                </a:lnTo>
                <a:lnTo>
                  <a:pt x="1614523" y="1278834"/>
                </a:lnTo>
                <a:lnTo>
                  <a:pt x="1639841" y="1228951"/>
                </a:lnTo>
                <a:lnTo>
                  <a:pt x="1664887" y="1179965"/>
                </a:lnTo>
                <a:lnTo>
                  <a:pt x="1689508" y="1132258"/>
                </a:lnTo>
                <a:lnTo>
                  <a:pt x="1713550" y="1086215"/>
                </a:lnTo>
                <a:lnTo>
                  <a:pt x="1736860" y="1042218"/>
                </a:lnTo>
                <a:lnTo>
                  <a:pt x="1759283" y="1000651"/>
                </a:lnTo>
                <a:lnTo>
                  <a:pt x="1780666" y="961898"/>
                </a:lnTo>
                <a:lnTo>
                  <a:pt x="1813569" y="904031"/>
                </a:lnTo>
                <a:lnTo>
                  <a:pt x="1845583" y="849382"/>
                </a:lnTo>
                <a:lnTo>
                  <a:pt x="1876681" y="797835"/>
                </a:lnTo>
                <a:lnTo>
                  <a:pt x="1906835" y="749277"/>
                </a:lnTo>
                <a:lnTo>
                  <a:pt x="1936019" y="703595"/>
                </a:lnTo>
                <a:lnTo>
                  <a:pt x="1964205" y="660676"/>
                </a:lnTo>
                <a:lnTo>
                  <a:pt x="1991365" y="620405"/>
                </a:lnTo>
                <a:lnTo>
                  <a:pt x="2017472" y="582669"/>
                </a:lnTo>
                <a:lnTo>
                  <a:pt x="2042498" y="547355"/>
                </a:lnTo>
                <a:lnTo>
                  <a:pt x="2066416" y="514350"/>
                </a:lnTo>
                <a:lnTo>
                  <a:pt x="2108219" y="459303"/>
                </a:lnTo>
                <a:lnTo>
                  <a:pt x="2143096" y="418216"/>
                </a:lnTo>
                <a:lnTo>
                  <a:pt x="2175157" y="385602"/>
                </a:lnTo>
                <a:lnTo>
                  <a:pt x="2208510" y="355975"/>
                </a:lnTo>
                <a:lnTo>
                  <a:pt x="2247265" y="323850"/>
                </a:lnTo>
                <a:lnTo>
                  <a:pt x="2283160" y="295186"/>
                </a:lnTo>
                <a:lnTo>
                  <a:pt x="2319965" y="267730"/>
                </a:lnTo>
                <a:lnTo>
                  <a:pt x="2358612" y="241077"/>
                </a:lnTo>
                <a:lnTo>
                  <a:pt x="2400031" y="214827"/>
                </a:lnTo>
                <a:lnTo>
                  <a:pt x="2445155" y="188577"/>
                </a:lnTo>
                <a:lnTo>
                  <a:pt x="2494915" y="161925"/>
                </a:lnTo>
                <a:lnTo>
                  <a:pt x="2535700" y="141684"/>
                </a:lnTo>
                <a:lnTo>
                  <a:pt x="2579215" y="121443"/>
                </a:lnTo>
                <a:lnTo>
                  <a:pt x="2625069" y="101203"/>
                </a:lnTo>
                <a:lnTo>
                  <a:pt x="2672873" y="80962"/>
                </a:lnTo>
                <a:lnTo>
                  <a:pt x="2722237" y="60721"/>
                </a:lnTo>
                <a:lnTo>
                  <a:pt x="2772771" y="40481"/>
                </a:lnTo>
                <a:lnTo>
                  <a:pt x="2824084" y="20240"/>
                </a:lnTo>
                <a:lnTo>
                  <a:pt x="2875788" y="0"/>
                </a:lnTo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5439917" y="3470909"/>
            <a:ext cx="2905125" cy="2171700"/>
          </a:xfrm>
          <a:custGeom>
            <a:avLst/>
            <a:gdLst/>
            <a:ahLst/>
            <a:cxnLst/>
            <a:rect l="l" t="t" r="r" b="b"/>
            <a:pathLst>
              <a:path w="2905125" h="2171700">
                <a:moveTo>
                  <a:pt x="0" y="1924050"/>
                </a:moveTo>
                <a:lnTo>
                  <a:pt x="38893" y="1956461"/>
                </a:lnTo>
                <a:lnTo>
                  <a:pt x="77935" y="1988227"/>
                </a:lnTo>
                <a:lnTo>
                  <a:pt x="117252" y="2018680"/>
                </a:lnTo>
                <a:lnTo>
                  <a:pt x="156972" y="2047155"/>
                </a:lnTo>
                <a:lnTo>
                  <a:pt x="197220" y="2072983"/>
                </a:lnTo>
                <a:lnTo>
                  <a:pt x="238125" y="2095500"/>
                </a:lnTo>
                <a:lnTo>
                  <a:pt x="288339" y="2119091"/>
                </a:lnTo>
                <a:lnTo>
                  <a:pt x="339615" y="2139646"/>
                </a:lnTo>
                <a:lnTo>
                  <a:pt x="391488" y="2156019"/>
                </a:lnTo>
                <a:lnTo>
                  <a:pt x="443495" y="2167065"/>
                </a:lnTo>
                <a:lnTo>
                  <a:pt x="495173" y="2171636"/>
                </a:lnTo>
                <a:lnTo>
                  <a:pt x="545388" y="2170798"/>
                </a:lnTo>
                <a:lnTo>
                  <a:pt x="594385" y="2165315"/>
                </a:lnTo>
                <a:lnTo>
                  <a:pt x="643991" y="2153590"/>
                </a:lnTo>
                <a:lnTo>
                  <a:pt x="696036" y="2134026"/>
                </a:lnTo>
                <a:lnTo>
                  <a:pt x="752348" y="2105025"/>
                </a:lnTo>
                <a:lnTo>
                  <a:pt x="785731" y="2084472"/>
                </a:lnTo>
                <a:lnTo>
                  <a:pt x="820211" y="2061019"/>
                </a:lnTo>
                <a:lnTo>
                  <a:pt x="855711" y="2034822"/>
                </a:lnTo>
                <a:lnTo>
                  <a:pt x="892152" y="2006038"/>
                </a:lnTo>
                <a:lnTo>
                  <a:pt x="929455" y="1974823"/>
                </a:lnTo>
                <a:lnTo>
                  <a:pt x="967542" y="1941336"/>
                </a:lnTo>
                <a:lnTo>
                  <a:pt x="1006334" y="1905731"/>
                </a:lnTo>
                <a:lnTo>
                  <a:pt x="1045754" y="1868167"/>
                </a:lnTo>
                <a:lnTo>
                  <a:pt x="1085723" y="1828800"/>
                </a:lnTo>
                <a:lnTo>
                  <a:pt x="1116173" y="1797981"/>
                </a:lnTo>
                <a:lnTo>
                  <a:pt x="1147167" y="1765873"/>
                </a:lnTo>
                <a:lnTo>
                  <a:pt x="1178655" y="1732508"/>
                </a:lnTo>
                <a:lnTo>
                  <a:pt x="1210587" y="1697919"/>
                </a:lnTo>
                <a:lnTo>
                  <a:pt x="1242914" y="1662140"/>
                </a:lnTo>
                <a:lnTo>
                  <a:pt x="1275588" y="1625203"/>
                </a:lnTo>
                <a:lnTo>
                  <a:pt x="1308557" y="1587141"/>
                </a:lnTo>
                <a:lnTo>
                  <a:pt x="1341773" y="1547988"/>
                </a:lnTo>
                <a:lnTo>
                  <a:pt x="1375187" y="1507777"/>
                </a:lnTo>
                <a:lnTo>
                  <a:pt x="1408749" y="1466541"/>
                </a:lnTo>
                <a:lnTo>
                  <a:pt x="1442410" y="1424312"/>
                </a:lnTo>
                <a:lnTo>
                  <a:pt x="1476121" y="1381125"/>
                </a:lnTo>
                <a:lnTo>
                  <a:pt x="1505482" y="1342414"/>
                </a:lnTo>
                <a:lnTo>
                  <a:pt x="1535599" y="1301398"/>
                </a:lnTo>
                <a:lnTo>
                  <a:pt x="1566303" y="1258494"/>
                </a:lnTo>
                <a:lnTo>
                  <a:pt x="1597430" y="1214118"/>
                </a:lnTo>
                <a:lnTo>
                  <a:pt x="1628811" y="1168686"/>
                </a:lnTo>
                <a:lnTo>
                  <a:pt x="1660280" y="1122617"/>
                </a:lnTo>
                <a:lnTo>
                  <a:pt x="1691671" y="1076325"/>
                </a:lnTo>
                <a:lnTo>
                  <a:pt x="1722817" y="1030227"/>
                </a:lnTo>
                <a:lnTo>
                  <a:pt x="1753552" y="984740"/>
                </a:lnTo>
                <a:lnTo>
                  <a:pt x="1783709" y="940281"/>
                </a:lnTo>
                <a:lnTo>
                  <a:pt x="1813120" y="897266"/>
                </a:lnTo>
                <a:lnTo>
                  <a:pt x="1841621" y="856111"/>
                </a:lnTo>
                <a:lnTo>
                  <a:pt x="1869043" y="817233"/>
                </a:lnTo>
                <a:lnTo>
                  <a:pt x="1895221" y="781050"/>
                </a:lnTo>
                <a:lnTo>
                  <a:pt x="1932925" y="729163"/>
                </a:lnTo>
                <a:lnTo>
                  <a:pt x="1967305" y="681115"/>
                </a:lnTo>
                <a:lnTo>
                  <a:pt x="1999262" y="636397"/>
                </a:lnTo>
                <a:lnTo>
                  <a:pt x="2029694" y="594501"/>
                </a:lnTo>
                <a:lnTo>
                  <a:pt x="2059503" y="554919"/>
                </a:lnTo>
                <a:lnTo>
                  <a:pt x="2089587" y="517144"/>
                </a:lnTo>
                <a:lnTo>
                  <a:pt x="2120847" y="480666"/>
                </a:lnTo>
                <a:lnTo>
                  <a:pt x="2154183" y="444979"/>
                </a:lnTo>
                <a:lnTo>
                  <a:pt x="2190496" y="409575"/>
                </a:lnTo>
                <a:lnTo>
                  <a:pt x="2230070" y="374644"/>
                </a:lnTo>
                <a:lnTo>
                  <a:pt x="2272148" y="340854"/>
                </a:lnTo>
                <a:lnTo>
                  <a:pt x="2316066" y="308285"/>
                </a:lnTo>
                <a:lnTo>
                  <a:pt x="2361156" y="277014"/>
                </a:lnTo>
                <a:lnTo>
                  <a:pt x="2406753" y="247119"/>
                </a:lnTo>
                <a:lnTo>
                  <a:pt x="2452191" y="218679"/>
                </a:lnTo>
                <a:lnTo>
                  <a:pt x="2496804" y="191773"/>
                </a:lnTo>
                <a:lnTo>
                  <a:pt x="2539927" y="166479"/>
                </a:lnTo>
                <a:lnTo>
                  <a:pt x="2580893" y="142875"/>
                </a:lnTo>
                <a:lnTo>
                  <a:pt x="2630930" y="115359"/>
                </a:lnTo>
                <a:lnTo>
                  <a:pt x="2679154" y="91045"/>
                </a:lnTo>
                <a:lnTo>
                  <a:pt x="2725898" y="69433"/>
                </a:lnTo>
                <a:lnTo>
                  <a:pt x="2771496" y="50022"/>
                </a:lnTo>
                <a:lnTo>
                  <a:pt x="2816280" y="32312"/>
                </a:lnTo>
                <a:lnTo>
                  <a:pt x="2860585" y="15805"/>
                </a:lnTo>
                <a:lnTo>
                  <a:pt x="2904743" y="0"/>
                </a:lnTo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4067555" y="3416808"/>
            <a:ext cx="111252" cy="975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4070603" y="2048255"/>
            <a:ext cx="111252" cy="975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8273795" y="2031492"/>
            <a:ext cx="111251" cy="990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8279892" y="3422903"/>
            <a:ext cx="111251" cy="975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 txBox="1">
            <a:spLocks noGrp="1"/>
          </p:cNvSpPr>
          <p:nvPr>
            <p:ph type="title"/>
          </p:nvPr>
        </p:nvSpPr>
        <p:spPr>
          <a:xfrm>
            <a:off x="221691" y="27178"/>
            <a:ext cx="43567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Definition of obesity from</a:t>
            </a:r>
            <a:r>
              <a:rPr spc="-25" dirty="0"/>
              <a:t> </a:t>
            </a:r>
            <a:r>
              <a:rPr dirty="0"/>
              <a:t>BMI</a:t>
            </a:r>
          </a:p>
        </p:txBody>
      </p:sp>
      <p:sp>
        <p:nvSpPr>
          <p:cNvPr id="407" name="object 407"/>
          <p:cNvSpPr txBox="1"/>
          <p:nvPr/>
        </p:nvSpPr>
        <p:spPr>
          <a:xfrm>
            <a:off x="164388" y="6581343"/>
            <a:ext cx="192913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i="1" spc="-15" dirty="0">
                <a:latin typeface="Arial"/>
                <a:cs typeface="Arial"/>
              </a:rPr>
              <a:t>(Lazzer </a:t>
            </a:r>
            <a:r>
              <a:rPr sz="1400" i="1" dirty="0">
                <a:latin typeface="Arial"/>
                <a:cs typeface="Arial"/>
              </a:rPr>
              <a:t>et al., IJO</a:t>
            </a:r>
            <a:r>
              <a:rPr sz="1400" i="1" spc="-3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2005)</a:t>
            </a:r>
            <a:endParaRPr sz="1400">
              <a:latin typeface="Arial"/>
              <a:cs typeface="Arial"/>
            </a:endParaRPr>
          </a:p>
        </p:txBody>
      </p:sp>
      <p:sp>
        <p:nvSpPr>
          <p:cNvPr id="408" name="object 408"/>
          <p:cNvSpPr/>
          <p:nvPr/>
        </p:nvSpPr>
        <p:spPr>
          <a:xfrm>
            <a:off x="1307591" y="1590166"/>
            <a:ext cx="1945005" cy="4229735"/>
          </a:xfrm>
          <a:custGeom>
            <a:avLst/>
            <a:gdLst/>
            <a:ahLst/>
            <a:cxnLst/>
            <a:rect l="l" t="t" r="r" b="b"/>
            <a:pathLst>
              <a:path w="1945004" h="4229735">
                <a:moveTo>
                  <a:pt x="0" y="4038917"/>
                </a:moveTo>
                <a:lnTo>
                  <a:pt x="21491" y="4078224"/>
                </a:lnTo>
                <a:lnTo>
                  <a:pt x="43301" y="4116024"/>
                </a:lnTo>
                <a:lnTo>
                  <a:pt x="65757" y="4150809"/>
                </a:lnTo>
                <a:lnTo>
                  <a:pt x="89183" y="4181073"/>
                </a:lnTo>
                <a:lnTo>
                  <a:pt x="140253" y="4222008"/>
                </a:lnTo>
                <a:lnTo>
                  <a:pt x="168547" y="4229665"/>
                </a:lnTo>
                <a:lnTo>
                  <a:pt x="199115" y="4226771"/>
                </a:lnTo>
                <a:lnTo>
                  <a:pt x="268376" y="4183304"/>
                </a:lnTo>
                <a:lnTo>
                  <a:pt x="307721" y="4139717"/>
                </a:lnTo>
                <a:lnTo>
                  <a:pt x="343062" y="4090985"/>
                </a:lnTo>
                <a:lnTo>
                  <a:pt x="381799" y="4029867"/>
                </a:lnTo>
                <a:lnTo>
                  <a:pt x="402279" y="3995112"/>
                </a:lnTo>
                <a:lnTo>
                  <a:pt x="423413" y="3957803"/>
                </a:lnTo>
                <a:lnTo>
                  <a:pt x="445136" y="3918117"/>
                </a:lnTo>
                <a:lnTo>
                  <a:pt x="467384" y="3876236"/>
                </a:lnTo>
                <a:lnTo>
                  <a:pt x="490092" y="3832340"/>
                </a:lnTo>
                <a:lnTo>
                  <a:pt x="513196" y="3786610"/>
                </a:lnTo>
                <a:lnTo>
                  <a:pt x="536629" y="3739225"/>
                </a:lnTo>
                <a:lnTo>
                  <a:pt x="560328" y="3690366"/>
                </a:lnTo>
                <a:lnTo>
                  <a:pt x="584228" y="3640213"/>
                </a:lnTo>
                <a:lnTo>
                  <a:pt x="608263" y="3588948"/>
                </a:lnTo>
                <a:lnTo>
                  <a:pt x="632370" y="3536749"/>
                </a:lnTo>
                <a:lnTo>
                  <a:pt x="656483" y="3483797"/>
                </a:lnTo>
                <a:lnTo>
                  <a:pt x="680537" y="3430273"/>
                </a:lnTo>
                <a:lnTo>
                  <a:pt x="704468" y="3376357"/>
                </a:lnTo>
                <a:lnTo>
                  <a:pt x="728211" y="3322229"/>
                </a:lnTo>
                <a:lnTo>
                  <a:pt x="751701" y="3268069"/>
                </a:lnTo>
                <a:lnTo>
                  <a:pt x="774874" y="3214059"/>
                </a:lnTo>
                <a:lnTo>
                  <a:pt x="797663" y="3160377"/>
                </a:lnTo>
                <a:lnTo>
                  <a:pt x="820005" y="3107205"/>
                </a:lnTo>
                <a:lnTo>
                  <a:pt x="841835" y="3054723"/>
                </a:lnTo>
                <a:lnTo>
                  <a:pt x="863089" y="3003112"/>
                </a:lnTo>
                <a:lnTo>
                  <a:pt x="883700" y="2952550"/>
                </a:lnTo>
                <a:lnTo>
                  <a:pt x="903605" y="2903220"/>
                </a:lnTo>
                <a:lnTo>
                  <a:pt x="921794" y="2857268"/>
                </a:lnTo>
                <a:lnTo>
                  <a:pt x="940009" y="2810116"/>
                </a:lnTo>
                <a:lnTo>
                  <a:pt x="958228" y="2761881"/>
                </a:lnTo>
                <a:lnTo>
                  <a:pt x="976429" y="2712681"/>
                </a:lnTo>
                <a:lnTo>
                  <a:pt x="994589" y="2662632"/>
                </a:lnTo>
                <a:lnTo>
                  <a:pt x="1012688" y="2611853"/>
                </a:lnTo>
                <a:lnTo>
                  <a:pt x="1030704" y="2560460"/>
                </a:lnTo>
                <a:lnTo>
                  <a:pt x="1048615" y="2508572"/>
                </a:lnTo>
                <a:lnTo>
                  <a:pt x="1066398" y="2456304"/>
                </a:lnTo>
                <a:lnTo>
                  <a:pt x="1084034" y="2403775"/>
                </a:lnTo>
                <a:lnTo>
                  <a:pt x="1101498" y="2351101"/>
                </a:lnTo>
                <a:lnTo>
                  <a:pt x="1118771" y="2298401"/>
                </a:lnTo>
                <a:lnTo>
                  <a:pt x="1135830" y="2245791"/>
                </a:lnTo>
                <a:lnTo>
                  <a:pt x="1152653" y="2193389"/>
                </a:lnTo>
                <a:lnTo>
                  <a:pt x="1169219" y="2141312"/>
                </a:lnTo>
                <a:lnTo>
                  <a:pt x="1185506" y="2089677"/>
                </a:lnTo>
                <a:lnTo>
                  <a:pt x="1201493" y="2038602"/>
                </a:lnTo>
                <a:lnTo>
                  <a:pt x="1217156" y="1988204"/>
                </a:lnTo>
                <a:lnTo>
                  <a:pt x="1232475" y="1938600"/>
                </a:lnTo>
                <a:lnTo>
                  <a:pt x="1247429" y="1889908"/>
                </a:lnTo>
                <a:lnTo>
                  <a:pt x="1261994" y="1842245"/>
                </a:lnTo>
                <a:lnTo>
                  <a:pt x="1276150" y="1795728"/>
                </a:lnTo>
                <a:lnTo>
                  <a:pt x="1289875" y="1750475"/>
                </a:lnTo>
                <a:lnTo>
                  <a:pt x="1303146" y="1706602"/>
                </a:lnTo>
                <a:lnTo>
                  <a:pt x="1315943" y="1664229"/>
                </a:lnTo>
                <a:lnTo>
                  <a:pt x="1328243" y="1623470"/>
                </a:lnTo>
                <a:lnTo>
                  <a:pt x="1340025" y="1584445"/>
                </a:lnTo>
                <a:lnTo>
                  <a:pt x="1351267" y="1547269"/>
                </a:lnTo>
                <a:lnTo>
                  <a:pt x="1361948" y="1512062"/>
                </a:lnTo>
                <a:lnTo>
                  <a:pt x="1384773" y="1433681"/>
                </a:lnTo>
                <a:lnTo>
                  <a:pt x="1403510" y="1363238"/>
                </a:lnTo>
                <a:lnTo>
                  <a:pt x="1418794" y="1299938"/>
                </a:lnTo>
                <a:lnTo>
                  <a:pt x="1431261" y="1242986"/>
                </a:lnTo>
                <a:lnTo>
                  <a:pt x="1441548" y="1191589"/>
                </a:lnTo>
                <a:lnTo>
                  <a:pt x="1450292" y="1144952"/>
                </a:lnTo>
                <a:lnTo>
                  <a:pt x="1458128" y="1102281"/>
                </a:lnTo>
                <a:lnTo>
                  <a:pt x="1465692" y="1062783"/>
                </a:lnTo>
                <a:lnTo>
                  <a:pt x="1482553" y="990124"/>
                </a:lnTo>
                <a:lnTo>
                  <a:pt x="1505966" y="920623"/>
                </a:lnTo>
                <a:lnTo>
                  <a:pt x="1528419" y="875319"/>
                </a:lnTo>
                <a:lnTo>
                  <a:pt x="1552771" y="841801"/>
                </a:lnTo>
                <a:lnTo>
                  <a:pt x="1604565" y="794686"/>
                </a:lnTo>
                <a:lnTo>
                  <a:pt x="1630707" y="773371"/>
                </a:lnTo>
                <a:lnTo>
                  <a:pt x="1656145" y="748405"/>
                </a:lnTo>
                <a:lnTo>
                  <a:pt x="1680229" y="715929"/>
                </a:lnTo>
                <a:lnTo>
                  <a:pt x="1702308" y="672084"/>
                </a:lnTo>
                <a:lnTo>
                  <a:pt x="1715954" y="634622"/>
                </a:lnTo>
                <a:lnTo>
                  <a:pt x="1729050" y="590950"/>
                </a:lnTo>
                <a:lnTo>
                  <a:pt x="1741640" y="542409"/>
                </a:lnTo>
                <a:lnTo>
                  <a:pt x="1753771" y="490337"/>
                </a:lnTo>
                <a:lnTo>
                  <a:pt x="1765489" y="436077"/>
                </a:lnTo>
                <a:lnTo>
                  <a:pt x="1776841" y="380968"/>
                </a:lnTo>
                <a:lnTo>
                  <a:pt x="1787872" y="326351"/>
                </a:lnTo>
                <a:lnTo>
                  <a:pt x="1798630" y="273567"/>
                </a:lnTo>
                <a:lnTo>
                  <a:pt x="1809160" y="223956"/>
                </a:lnTo>
                <a:lnTo>
                  <a:pt x="1819509" y="178859"/>
                </a:lnTo>
                <a:lnTo>
                  <a:pt x="1829723" y="139616"/>
                </a:lnTo>
                <a:lnTo>
                  <a:pt x="1868739" y="43183"/>
                </a:lnTo>
                <a:lnTo>
                  <a:pt x="1895332" y="10922"/>
                </a:lnTo>
                <a:lnTo>
                  <a:pt x="1920376" y="91"/>
                </a:lnTo>
                <a:lnTo>
                  <a:pt x="1944624" y="0"/>
                </a:lnTo>
              </a:path>
            </a:pathLst>
          </a:custGeom>
          <a:ln w="7620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5410200" y="1556003"/>
            <a:ext cx="2222500" cy="4318000"/>
          </a:xfrm>
          <a:custGeom>
            <a:avLst/>
            <a:gdLst/>
            <a:ahLst/>
            <a:cxnLst/>
            <a:rect l="l" t="t" r="r" b="b"/>
            <a:pathLst>
              <a:path w="2222500" h="4318000">
                <a:moveTo>
                  <a:pt x="0" y="4317492"/>
                </a:moveTo>
                <a:lnTo>
                  <a:pt x="37613" y="4302409"/>
                </a:lnTo>
                <a:lnTo>
                  <a:pt x="75296" y="4286761"/>
                </a:lnTo>
                <a:lnTo>
                  <a:pt x="113117" y="4269981"/>
                </a:lnTo>
                <a:lnTo>
                  <a:pt x="151146" y="4251503"/>
                </a:lnTo>
                <a:lnTo>
                  <a:pt x="189453" y="4230761"/>
                </a:lnTo>
                <a:lnTo>
                  <a:pt x="228107" y="4207189"/>
                </a:lnTo>
                <a:lnTo>
                  <a:pt x="267177" y="4180221"/>
                </a:lnTo>
                <a:lnTo>
                  <a:pt x="306733" y="4149292"/>
                </a:lnTo>
                <a:lnTo>
                  <a:pt x="346844" y="4113835"/>
                </a:lnTo>
                <a:lnTo>
                  <a:pt x="387578" y="4073284"/>
                </a:lnTo>
                <a:lnTo>
                  <a:pt x="429007" y="4027073"/>
                </a:lnTo>
                <a:lnTo>
                  <a:pt x="471199" y="3974637"/>
                </a:lnTo>
                <a:lnTo>
                  <a:pt x="514223" y="3915410"/>
                </a:lnTo>
                <a:lnTo>
                  <a:pt x="535533" y="3883633"/>
                </a:lnTo>
                <a:lnTo>
                  <a:pt x="557564" y="3848933"/>
                </a:lnTo>
                <a:lnTo>
                  <a:pt x="580242" y="3811532"/>
                </a:lnTo>
                <a:lnTo>
                  <a:pt x="603494" y="3771653"/>
                </a:lnTo>
                <a:lnTo>
                  <a:pt x="627249" y="3729521"/>
                </a:lnTo>
                <a:lnTo>
                  <a:pt x="651433" y="3685359"/>
                </a:lnTo>
                <a:lnTo>
                  <a:pt x="675974" y="3639390"/>
                </a:lnTo>
                <a:lnTo>
                  <a:pt x="700800" y="3591837"/>
                </a:lnTo>
                <a:lnTo>
                  <a:pt x="725837" y="3542923"/>
                </a:lnTo>
                <a:lnTo>
                  <a:pt x="751014" y="3492873"/>
                </a:lnTo>
                <a:lnTo>
                  <a:pt x="776258" y="3441909"/>
                </a:lnTo>
                <a:lnTo>
                  <a:pt x="801496" y="3390255"/>
                </a:lnTo>
                <a:lnTo>
                  <a:pt x="826656" y="3338135"/>
                </a:lnTo>
                <a:lnTo>
                  <a:pt x="851665" y="3285770"/>
                </a:lnTo>
                <a:lnTo>
                  <a:pt x="876450" y="3233386"/>
                </a:lnTo>
                <a:lnTo>
                  <a:pt x="900940" y="3181206"/>
                </a:lnTo>
                <a:lnTo>
                  <a:pt x="925061" y="3129452"/>
                </a:lnTo>
                <a:lnTo>
                  <a:pt x="948741" y="3078348"/>
                </a:lnTo>
                <a:lnTo>
                  <a:pt x="971908" y="3028117"/>
                </a:lnTo>
                <a:lnTo>
                  <a:pt x="994488" y="2978984"/>
                </a:lnTo>
                <a:lnTo>
                  <a:pt x="1016410" y="2931171"/>
                </a:lnTo>
                <a:lnTo>
                  <a:pt x="1037600" y="2884901"/>
                </a:lnTo>
                <a:lnTo>
                  <a:pt x="1057987" y="2840398"/>
                </a:lnTo>
                <a:lnTo>
                  <a:pt x="1077498" y="2797886"/>
                </a:lnTo>
                <a:lnTo>
                  <a:pt x="1096059" y="2757588"/>
                </a:lnTo>
                <a:lnTo>
                  <a:pt x="1113599" y="2719726"/>
                </a:lnTo>
                <a:lnTo>
                  <a:pt x="1130046" y="2684526"/>
                </a:lnTo>
                <a:lnTo>
                  <a:pt x="1161006" y="2618214"/>
                </a:lnTo>
                <a:lnTo>
                  <a:pt x="1188248" y="2558999"/>
                </a:lnTo>
                <a:lnTo>
                  <a:pt x="1212220" y="2505881"/>
                </a:lnTo>
                <a:lnTo>
                  <a:pt x="1233374" y="2457865"/>
                </a:lnTo>
                <a:lnTo>
                  <a:pt x="1252161" y="2413952"/>
                </a:lnTo>
                <a:lnTo>
                  <a:pt x="1269032" y="2373146"/>
                </a:lnTo>
                <a:lnTo>
                  <a:pt x="1284437" y="2334447"/>
                </a:lnTo>
                <a:lnTo>
                  <a:pt x="1298828" y="2296860"/>
                </a:lnTo>
                <a:lnTo>
                  <a:pt x="1312655" y="2259386"/>
                </a:lnTo>
                <a:lnTo>
                  <a:pt x="1326369" y="2221028"/>
                </a:lnTo>
                <a:lnTo>
                  <a:pt x="1340422" y="2180788"/>
                </a:lnTo>
                <a:lnTo>
                  <a:pt x="1355264" y="2137669"/>
                </a:lnTo>
                <a:lnTo>
                  <a:pt x="1371346" y="2090674"/>
                </a:lnTo>
                <a:lnTo>
                  <a:pt x="1386661" y="2043265"/>
                </a:lnTo>
                <a:lnTo>
                  <a:pt x="1401424" y="1992926"/>
                </a:lnTo>
                <a:lnTo>
                  <a:pt x="1415724" y="1940327"/>
                </a:lnTo>
                <a:lnTo>
                  <a:pt x="1429651" y="1886138"/>
                </a:lnTo>
                <a:lnTo>
                  <a:pt x="1443295" y="1831027"/>
                </a:lnTo>
                <a:lnTo>
                  <a:pt x="1456744" y="1775665"/>
                </a:lnTo>
                <a:lnTo>
                  <a:pt x="1470088" y="1720723"/>
                </a:lnTo>
                <a:lnTo>
                  <a:pt x="1483417" y="1666868"/>
                </a:lnTo>
                <a:lnTo>
                  <a:pt x="1496819" y="1614772"/>
                </a:lnTo>
                <a:lnTo>
                  <a:pt x="1510385" y="1565105"/>
                </a:lnTo>
                <a:lnTo>
                  <a:pt x="1524203" y="1518535"/>
                </a:lnTo>
                <a:lnTo>
                  <a:pt x="1538363" y="1475733"/>
                </a:lnTo>
                <a:lnTo>
                  <a:pt x="1552956" y="1437368"/>
                </a:lnTo>
                <a:lnTo>
                  <a:pt x="1588174" y="1372367"/>
                </a:lnTo>
                <a:lnTo>
                  <a:pt x="1630625" y="1342342"/>
                </a:lnTo>
                <a:lnTo>
                  <a:pt x="1674824" y="1337332"/>
                </a:lnTo>
                <a:lnTo>
                  <a:pt x="1697113" y="1336854"/>
                </a:lnTo>
                <a:lnTo>
                  <a:pt x="1719281" y="1333807"/>
                </a:lnTo>
                <a:lnTo>
                  <a:pt x="1762509" y="1308241"/>
                </a:lnTo>
                <a:lnTo>
                  <a:pt x="1803019" y="1237107"/>
                </a:lnTo>
                <a:lnTo>
                  <a:pt x="1825152" y="1166387"/>
                </a:lnTo>
                <a:lnTo>
                  <a:pt x="1836035" y="1123159"/>
                </a:lnTo>
                <a:lnTo>
                  <a:pt x="1846795" y="1075563"/>
                </a:lnTo>
                <a:lnTo>
                  <a:pt x="1857433" y="1024256"/>
                </a:lnTo>
                <a:lnTo>
                  <a:pt x="1867947" y="969896"/>
                </a:lnTo>
                <a:lnTo>
                  <a:pt x="1878338" y="913139"/>
                </a:lnTo>
                <a:lnTo>
                  <a:pt x="1888606" y="854644"/>
                </a:lnTo>
                <a:lnTo>
                  <a:pt x="1898751" y="795067"/>
                </a:lnTo>
                <a:lnTo>
                  <a:pt x="1908772" y="735067"/>
                </a:lnTo>
                <a:lnTo>
                  <a:pt x="1918670" y="675301"/>
                </a:lnTo>
                <a:lnTo>
                  <a:pt x="1928444" y="616426"/>
                </a:lnTo>
                <a:lnTo>
                  <a:pt x="1938095" y="559099"/>
                </a:lnTo>
                <a:lnTo>
                  <a:pt x="1947621" y="503979"/>
                </a:lnTo>
                <a:lnTo>
                  <a:pt x="1957024" y="451722"/>
                </a:lnTo>
                <a:lnTo>
                  <a:pt x="1966302" y="402986"/>
                </a:lnTo>
                <a:lnTo>
                  <a:pt x="1975456" y="358429"/>
                </a:lnTo>
                <a:lnTo>
                  <a:pt x="1984486" y="318707"/>
                </a:lnTo>
                <a:lnTo>
                  <a:pt x="2021055" y="201662"/>
                </a:lnTo>
                <a:lnTo>
                  <a:pt x="2047738" y="146153"/>
                </a:lnTo>
                <a:lnTo>
                  <a:pt x="2073179" y="110569"/>
                </a:lnTo>
                <a:lnTo>
                  <a:pt x="2119292" y="69641"/>
                </a:lnTo>
                <a:lnTo>
                  <a:pt x="2139442" y="49530"/>
                </a:lnTo>
                <a:lnTo>
                  <a:pt x="2165288" y="21895"/>
                </a:lnTo>
                <a:lnTo>
                  <a:pt x="2186670" y="7334"/>
                </a:lnTo>
                <a:lnTo>
                  <a:pt x="2205075" y="1488"/>
                </a:lnTo>
                <a:lnTo>
                  <a:pt x="2221992" y="0"/>
                </a:lnTo>
              </a:path>
            </a:pathLst>
          </a:custGeom>
          <a:ln w="7620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3034283" y="530351"/>
            <a:ext cx="2964180" cy="6614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1691" y="0"/>
            <a:ext cx="4582795" cy="98742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sz="2800" b="1" spc="-10" dirty="0">
                <a:solidFill>
                  <a:srgbClr val="006FC0"/>
                </a:solidFill>
                <a:latin typeface="Arial"/>
                <a:cs typeface="Arial"/>
              </a:rPr>
              <a:t>T</a:t>
            </a:r>
            <a:r>
              <a:rPr sz="2400" b="1" spc="-10" dirty="0">
                <a:solidFill>
                  <a:srgbClr val="006FC0"/>
                </a:solidFill>
                <a:latin typeface="Arial"/>
                <a:cs typeface="Arial"/>
              </a:rPr>
              <a:t>ype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2400" dirty="0">
                <a:latin typeface="Arial"/>
                <a:cs typeface="Arial"/>
              </a:rPr>
              <a:t>What </a:t>
            </a:r>
            <a:r>
              <a:rPr sz="2400" spc="-5" dirty="0">
                <a:latin typeface="Arial"/>
                <a:cs typeface="Arial"/>
              </a:rPr>
              <a:t>kind </a:t>
            </a:r>
            <a:r>
              <a:rPr sz="2400" dirty="0">
                <a:latin typeface="Arial"/>
                <a:cs typeface="Arial"/>
              </a:rPr>
              <a:t>of </a:t>
            </a:r>
            <a:r>
              <a:rPr sz="2400" spc="-5" dirty="0">
                <a:latin typeface="Arial"/>
                <a:cs typeface="Arial"/>
              </a:rPr>
              <a:t>exercise you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choose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67004" y="1432531"/>
            <a:ext cx="2169461" cy="44234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106893" y="1513315"/>
            <a:ext cx="2268534" cy="42664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003675" y="3193237"/>
            <a:ext cx="58928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i="1" spc="-10" dirty="0">
                <a:latin typeface="Arial"/>
                <a:cs typeface="Arial"/>
              </a:rPr>
              <a:t>vs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96369" y="1604461"/>
            <a:ext cx="5643991" cy="42187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1691" y="0"/>
            <a:ext cx="4582795" cy="98742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sz="2800" spc="-10" dirty="0"/>
              <a:t>T</a:t>
            </a:r>
            <a:r>
              <a:rPr spc="-10" dirty="0"/>
              <a:t>ype</a:t>
            </a:r>
            <a:endParaRPr sz="2800"/>
          </a:p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b="0" dirty="0">
                <a:solidFill>
                  <a:srgbClr val="000000"/>
                </a:solidFill>
                <a:latin typeface="Arial"/>
                <a:cs typeface="Arial"/>
              </a:rPr>
              <a:t>What </a:t>
            </a:r>
            <a:r>
              <a:rPr b="0" spc="-5" dirty="0">
                <a:solidFill>
                  <a:srgbClr val="000000"/>
                </a:solidFill>
                <a:latin typeface="Arial"/>
                <a:cs typeface="Arial"/>
              </a:rPr>
              <a:t>kind </a:t>
            </a:r>
            <a:r>
              <a:rPr b="0" dirty="0">
                <a:solidFill>
                  <a:srgbClr val="000000"/>
                </a:solidFill>
                <a:latin typeface="Arial"/>
                <a:cs typeface="Arial"/>
              </a:rPr>
              <a:t>of </a:t>
            </a:r>
            <a:r>
              <a:rPr b="0" spc="-5" dirty="0">
                <a:solidFill>
                  <a:srgbClr val="000000"/>
                </a:solidFill>
                <a:latin typeface="Arial"/>
                <a:cs typeface="Arial"/>
              </a:rPr>
              <a:t>exercise you</a:t>
            </a:r>
            <a:r>
              <a:rPr b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0" spc="-5" dirty="0">
                <a:solidFill>
                  <a:srgbClr val="000000"/>
                </a:solidFill>
                <a:latin typeface="Arial"/>
                <a:cs typeface="Arial"/>
              </a:rPr>
              <a:t>choose</a:t>
            </a:r>
          </a:p>
        </p:txBody>
      </p:sp>
      <p:sp>
        <p:nvSpPr>
          <p:cNvPr id="4" name="object 4"/>
          <p:cNvSpPr/>
          <p:nvPr/>
        </p:nvSpPr>
        <p:spPr>
          <a:xfrm>
            <a:off x="6565392" y="509016"/>
            <a:ext cx="1411986" cy="20292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565392" y="2976372"/>
            <a:ext cx="1411986" cy="20307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64388" y="6581343"/>
            <a:ext cx="246189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i="1" dirty="0">
                <a:latin typeface="Arial"/>
                <a:cs typeface="Arial"/>
              </a:rPr>
              <a:t>(Lafortuna et </a:t>
            </a:r>
            <a:r>
              <a:rPr sz="1400" i="1" spc="-5" dirty="0">
                <a:latin typeface="Arial"/>
                <a:cs typeface="Arial"/>
              </a:rPr>
              <a:t>al., </a:t>
            </a:r>
            <a:r>
              <a:rPr sz="1400" i="1" dirty="0">
                <a:latin typeface="Arial"/>
                <a:cs typeface="Arial"/>
              </a:rPr>
              <a:t>SJMSS</a:t>
            </a:r>
            <a:r>
              <a:rPr sz="1400" i="1" spc="-13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2010)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91908" y="1921281"/>
            <a:ext cx="281305" cy="30848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z="1800" spc="-5" dirty="0">
                <a:latin typeface="Arial"/>
                <a:cs typeface="Arial"/>
              </a:rPr>
              <a:t>Energy Expenditure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(kcal/min)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601211" y="5501640"/>
            <a:ext cx="1965960" cy="368935"/>
          </a:xfrm>
          <a:custGeom>
            <a:avLst/>
            <a:gdLst/>
            <a:ahLst/>
            <a:cxnLst/>
            <a:rect l="l" t="t" r="r" b="b"/>
            <a:pathLst>
              <a:path w="1965960" h="368935">
                <a:moveTo>
                  <a:pt x="0" y="368808"/>
                </a:moveTo>
                <a:lnTo>
                  <a:pt x="1965960" y="368808"/>
                </a:lnTo>
                <a:lnTo>
                  <a:pt x="1965960" y="0"/>
                </a:lnTo>
                <a:lnTo>
                  <a:pt x="0" y="0"/>
                </a:lnTo>
                <a:lnTo>
                  <a:pt x="0" y="3688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679952" y="5530697"/>
            <a:ext cx="179006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Heart Rate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(bpm)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589526" y="3719321"/>
            <a:ext cx="12700" cy="1449705"/>
          </a:xfrm>
          <a:custGeom>
            <a:avLst/>
            <a:gdLst/>
            <a:ahLst/>
            <a:cxnLst/>
            <a:rect l="l" t="t" r="r" b="b"/>
            <a:pathLst>
              <a:path w="12700" h="1449704">
                <a:moveTo>
                  <a:pt x="0" y="1449451"/>
                </a:moveTo>
                <a:lnTo>
                  <a:pt x="12700" y="0"/>
                </a:lnTo>
              </a:path>
            </a:pathLst>
          </a:custGeom>
          <a:ln w="38100">
            <a:solidFill>
              <a:srgbClr val="FF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89226" y="3937253"/>
            <a:ext cx="2406650" cy="9525"/>
          </a:xfrm>
          <a:custGeom>
            <a:avLst/>
            <a:gdLst/>
            <a:ahLst/>
            <a:cxnLst/>
            <a:rect l="l" t="t" r="r" b="b"/>
            <a:pathLst>
              <a:path w="2406650" h="9525">
                <a:moveTo>
                  <a:pt x="2406650" y="9525"/>
                </a:moveTo>
                <a:lnTo>
                  <a:pt x="0" y="0"/>
                </a:lnTo>
              </a:path>
            </a:pathLst>
          </a:custGeom>
          <a:ln w="38100">
            <a:solidFill>
              <a:srgbClr val="FF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189226" y="3719321"/>
            <a:ext cx="2406650" cy="9525"/>
          </a:xfrm>
          <a:custGeom>
            <a:avLst/>
            <a:gdLst/>
            <a:ahLst/>
            <a:cxnLst/>
            <a:rect l="l" t="t" r="r" b="b"/>
            <a:pathLst>
              <a:path w="2406650" h="9525">
                <a:moveTo>
                  <a:pt x="2406650" y="9525"/>
                </a:moveTo>
                <a:lnTo>
                  <a:pt x="0" y="0"/>
                </a:lnTo>
              </a:path>
            </a:pathLst>
          </a:custGeom>
          <a:ln w="38100">
            <a:solidFill>
              <a:srgbClr val="FF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38961" y="1561011"/>
            <a:ext cx="5552576" cy="44859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22264" y="1278636"/>
            <a:ext cx="1411986" cy="20292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79676" y="4447032"/>
            <a:ext cx="1411986" cy="20292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1691" y="0"/>
            <a:ext cx="4582795" cy="98742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sz="2800" spc="-10" dirty="0"/>
              <a:t>T</a:t>
            </a:r>
            <a:r>
              <a:rPr spc="-10" dirty="0"/>
              <a:t>ype</a:t>
            </a:r>
            <a:endParaRPr sz="2800"/>
          </a:p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b="0" dirty="0">
                <a:solidFill>
                  <a:srgbClr val="000000"/>
                </a:solidFill>
                <a:latin typeface="Arial"/>
                <a:cs typeface="Arial"/>
              </a:rPr>
              <a:t>What </a:t>
            </a:r>
            <a:r>
              <a:rPr b="0" spc="-5" dirty="0">
                <a:solidFill>
                  <a:srgbClr val="000000"/>
                </a:solidFill>
                <a:latin typeface="Arial"/>
                <a:cs typeface="Arial"/>
              </a:rPr>
              <a:t>kind </a:t>
            </a:r>
            <a:r>
              <a:rPr b="0" dirty="0">
                <a:solidFill>
                  <a:srgbClr val="000000"/>
                </a:solidFill>
                <a:latin typeface="Arial"/>
                <a:cs typeface="Arial"/>
              </a:rPr>
              <a:t>of </a:t>
            </a:r>
            <a:r>
              <a:rPr b="0" spc="-5" dirty="0">
                <a:solidFill>
                  <a:srgbClr val="000000"/>
                </a:solidFill>
                <a:latin typeface="Arial"/>
                <a:cs typeface="Arial"/>
              </a:rPr>
              <a:t>exercise you</a:t>
            </a:r>
            <a:r>
              <a:rPr b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0" spc="-5" dirty="0">
                <a:solidFill>
                  <a:srgbClr val="000000"/>
                </a:solidFill>
                <a:latin typeface="Arial"/>
                <a:cs typeface="Arial"/>
              </a:rPr>
              <a:t>choose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4388" y="6581343"/>
            <a:ext cx="246189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i="1" dirty="0">
                <a:latin typeface="Arial"/>
                <a:cs typeface="Arial"/>
              </a:rPr>
              <a:t>(Lafortuna et </a:t>
            </a:r>
            <a:r>
              <a:rPr sz="1400" i="1" spc="-5" dirty="0">
                <a:latin typeface="Arial"/>
                <a:cs typeface="Arial"/>
              </a:rPr>
              <a:t>al., </a:t>
            </a:r>
            <a:r>
              <a:rPr sz="1400" i="1" dirty="0">
                <a:latin typeface="Arial"/>
                <a:cs typeface="Arial"/>
              </a:rPr>
              <a:t>SJMSS</a:t>
            </a:r>
            <a:r>
              <a:rPr sz="1400" i="1" spc="-13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2010)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17391" y="5692140"/>
            <a:ext cx="1967864" cy="36893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1275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25"/>
              </a:spcBef>
            </a:pPr>
            <a:r>
              <a:rPr sz="1800" spc="-5" dirty="0">
                <a:latin typeface="Arial"/>
                <a:cs typeface="Arial"/>
              </a:rPr>
              <a:t>Heart Rate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(bpm)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94931" y="2157577"/>
            <a:ext cx="281305" cy="26295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z="1800" dirty="0">
                <a:latin typeface="Arial"/>
                <a:cs typeface="Arial"/>
              </a:rPr>
              <a:t>Fat </a:t>
            </a:r>
            <a:r>
              <a:rPr sz="1800" spc="-10" dirty="0">
                <a:latin typeface="Arial"/>
                <a:cs typeface="Arial"/>
              </a:rPr>
              <a:t>oxydation </a:t>
            </a:r>
            <a:r>
              <a:rPr sz="1800" dirty="0">
                <a:latin typeface="Arial"/>
                <a:cs typeface="Arial"/>
              </a:rPr>
              <a:t>rate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(g/min)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249673" y="3057905"/>
            <a:ext cx="0" cy="2184400"/>
          </a:xfrm>
          <a:custGeom>
            <a:avLst/>
            <a:gdLst/>
            <a:ahLst/>
            <a:cxnLst/>
            <a:rect l="l" t="t" r="r" b="b"/>
            <a:pathLst>
              <a:path h="2184400">
                <a:moveTo>
                  <a:pt x="0" y="2184400"/>
                </a:moveTo>
                <a:lnTo>
                  <a:pt x="0" y="0"/>
                </a:lnTo>
              </a:path>
            </a:pathLst>
          </a:custGeom>
          <a:ln w="38100">
            <a:solidFill>
              <a:srgbClr val="FF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33194" y="3944873"/>
            <a:ext cx="2406650" cy="9525"/>
          </a:xfrm>
          <a:custGeom>
            <a:avLst/>
            <a:gdLst/>
            <a:ahLst/>
            <a:cxnLst/>
            <a:rect l="l" t="t" r="r" b="b"/>
            <a:pathLst>
              <a:path w="2406650" h="9525">
                <a:moveTo>
                  <a:pt x="2406650" y="9525"/>
                </a:moveTo>
                <a:lnTo>
                  <a:pt x="0" y="0"/>
                </a:lnTo>
              </a:path>
            </a:pathLst>
          </a:custGeom>
          <a:ln w="38100">
            <a:solidFill>
              <a:srgbClr val="FF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33194" y="2999994"/>
            <a:ext cx="2406650" cy="11430"/>
          </a:xfrm>
          <a:custGeom>
            <a:avLst/>
            <a:gdLst/>
            <a:ahLst/>
            <a:cxnLst/>
            <a:rect l="l" t="t" r="r" b="b"/>
            <a:pathLst>
              <a:path w="2406650" h="11430">
                <a:moveTo>
                  <a:pt x="2406650" y="11048"/>
                </a:moveTo>
                <a:lnTo>
                  <a:pt x="0" y="0"/>
                </a:lnTo>
              </a:path>
            </a:pathLst>
          </a:custGeom>
          <a:ln w="38100">
            <a:solidFill>
              <a:srgbClr val="FF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05621" y="1524556"/>
            <a:ext cx="5742268" cy="43300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1691" y="0"/>
            <a:ext cx="4582795" cy="98742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sz="2800" spc="-10" dirty="0"/>
              <a:t>T</a:t>
            </a:r>
            <a:r>
              <a:rPr spc="-10" dirty="0"/>
              <a:t>ype</a:t>
            </a:r>
            <a:endParaRPr sz="2800"/>
          </a:p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b="0" dirty="0">
                <a:solidFill>
                  <a:srgbClr val="000000"/>
                </a:solidFill>
                <a:latin typeface="Arial"/>
                <a:cs typeface="Arial"/>
              </a:rPr>
              <a:t>What </a:t>
            </a:r>
            <a:r>
              <a:rPr b="0" spc="-5" dirty="0">
                <a:solidFill>
                  <a:srgbClr val="000000"/>
                </a:solidFill>
                <a:latin typeface="Arial"/>
                <a:cs typeface="Arial"/>
              </a:rPr>
              <a:t>kind </a:t>
            </a:r>
            <a:r>
              <a:rPr b="0" dirty="0">
                <a:solidFill>
                  <a:srgbClr val="000000"/>
                </a:solidFill>
                <a:latin typeface="Arial"/>
                <a:cs typeface="Arial"/>
              </a:rPr>
              <a:t>of </a:t>
            </a:r>
            <a:r>
              <a:rPr b="0" spc="-5" dirty="0">
                <a:solidFill>
                  <a:srgbClr val="000000"/>
                </a:solidFill>
                <a:latin typeface="Arial"/>
                <a:cs typeface="Arial"/>
              </a:rPr>
              <a:t>exercise you</a:t>
            </a:r>
            <a:r>
              <a:rPr b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0" spc="-5" dirty="0">
                <a:solidFill>
                  <a:srgbClr val="000000"/>
                </a:solidFill>
                <a:latin typeface="Arial"/>
                <a:cs typeface="Arial"/>
              </a:rPr>
              <a:t>choose</a:t>
            </a:r>
          </a:p>
        </p:txBody>
      </p:sp>
      <p:sp>
        <p:nvSpPr>
          <p:cNvPr id="4" name="object 4"/>
          <p:cNvSpPr/>
          <p:nvPr/>
        </p:nvSpPr>
        <p:spPr>
          <a:xfrm>
            <a:off x="6633971" y="3366515"/>
            <a:ext cx="1411985" cy="20292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33971" y="341375"/>
            <a:ext cx="1411985" cy="20307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84732" y="1328927"/>
            <a:ext cx="368935" cy="4095115"/>
          </a:xfrm>
          <a:custGeom>
            <a:avLst/>
            <a:gdLst/>
            <a:ahLst/>
            <a:cxnLst/>
            <a:rect l="l" t="t" r="r" b="b"/>
            <a:pathLst>
              <a:path w="368935" h="4095115">
                <a:moveTo>
                  <a:pt x="0" y="4094988"/>
                </a:moveTo>
                <a:lnTo>
                  <a:pt x="368807" y="4094988"/>
                </a:lnTo>
                <a:lnTo>
                  <a:pt x="368807" y="0"/>
                </a:lnTo>
                <a:lnTo>
                  <a:pt x="0" y="0"/>
                </a:lnTo>
                <a:lnTo>
                  <a:pt x="0" y="40949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332780" y="1525167"/>
            <a:ext cx="281305" cy="38220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z="1800" spc="-5" dirty="0">
                <a:latin typeface="Arial"/>
                <a:cs typeface="Arial"/>
              </a:rPr>
              <a:t>Blood Lactate concentration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(mmol/L)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517391" y="5585459"/>
            <a:ext cx="1967864" cy="367665"/>
          </a:xfrm>
          <a:custGeom>
            <a:avLst/>
            <a:gdLst/>
            <a:ahLst/>
            <a:cxnLst/>
            <a:rect l="l" t="t" r="r" b="b"/>
            <a:pathLst>
              <a:path w="1967864" h="367664">
                <a:moveTo>
                  <a:pt x="0" y="367283"/>
                </a:moveTo>
                <a:lnTo>
                  <a:pt x="1967484" y="367283"/>
                </a:lnTo>
                <a:lnTo>
                  <a:pt x="1967484" y="0"/>
                </a:lnTo>
                <a:lnTo>
                  <a:pt x="0" y="0"/>
                </a:lnTo>
                <a:lnTo>
                  <a:pt x="0" y="3672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597402" y="5613298"/>
            <a:ext cx="179006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Heart Rate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(bpm)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4388" y="6581343"/>
            <a:ext cx="246189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i="1" dirty="0">
                <a:latin typeface="Arial"/>
                <a:cs typeface="Arial"/>
              </a:rPr>
              <a:t>(Lafortuna et </a:t>
            </a:r>
            <a:r>
              <a:rPr sz="1400" i="1" spc="-5" dirty="0">
                <a:latin typeface="Arial"/>
                <a:cs typeface="Arial"/>
              </a:rPr>
              <a:t>al., </a:t>
            </a:r>
            <a:r>
              <a:rPr sz="1400" i="1" dirty="0">
                <a:latin typeface="Arial"/>
                <a:cs typeface="Arial"/>
              </a:rPr>
              <a:t>SJMSS</a:t>
            </a:r>
            <a:r>
              <a:rPr sz="1400" i="1" spc="-13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2010)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557521" y="3757421"/>
            <a:ext cx="11430" cy="1449705"/>
          </a:xfrm>
          <a:custGeom>
            <a:avLst/>
            <a:gdLst/>
            <a:ahLst/>
            <a:cxnLst/>
            <a:rect l="l" t="t" r="r" b="b"/>
            <a:pathLst>
              <a:path w="11429" h="1449704">
                <a:moveTo>
                  <a:pt x="0" y="1449451"/>
                </a:moveTo>
                <a:lnTo>
                  <a:pt x="11175" y="0"/>
                </a:lnTo>
              </a:path>
            </a:pathLst>
          </a:custGeom>
          <a:ln w="38099">
            <a:solidFill>
              <a:srgbClr val="FF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933194" y="4197858"/>
            <a:ext cx="2624455" cy="0"/>
          </a:xfrm>
          <a:custGeom>
            <a:avLst/>
            <a:gdLst/>
            <a:ahLst/>
            <a:cxnLst/>
            <a:rect l="l" t="t" r="r" b="b"/>
            <a:pathLst>
              <a:path w="2624454">
                <a:moveTo>
                  <a:pt x="2624073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FF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33194" y="3757421"/>
            <a:ext cx="2630805" cy="9525"/>
          </a:xfrm>
          <a:custGeom>
            <a:avLst/>
            <a:gdLst/>
            <a:ahLst/>
            <a:cxnLst/>
            <a:rect l="l" t="t" r="r" b="b"/>
            <a:pathLst>
              <a:path w="2630804" h="9525">
                <a:moveTo>
                  <a:pt x="2630423" y="9525"/>
                </a:moveTo>
                <a:lnTo>
                  <a:pt x="0" y="0"/>
                </a:lnTo>
              </a:path>
            </a:pathLst>
          </a:custGeom>
          <a:ln w="38100">
            <a:solidFill>
              <a:srgbClr val="FF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4628" y="1887532"/>
            <a:ext cx="8833308" cy="33759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78123" y="2090927"/>
            <a:ext cx="928877" cy="13098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632072" y="3586988"/>
            <a:ext cx="3244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001F5F"/>
                </a:solidFill>
                <a:latin typeface="Arial"/>
                <a:cs typeface="Arial"/>
              </a:rPr>
              <a:t>kcal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23568" y="2243709"/>
            <a:ext cx="12128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Fat oxidation</a:t>
            </a:r>
            <a:r>
              <a:rPr sz="1200" b="1" spc="-7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(g)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81161" y="3726256"/>
            <a:ext cx="32448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1F5F"/>
                </a:solidFill>
                <a:latin typeface="Arial"/>
                <a:cs typeface="Arial"/>
              </a:rPr>
              <a:t>kcal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83553" y="2608834"/>
            <a:ext cx="12128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Fat oxidation</a:t>
            </a:r>
            <a:r>
              <a:rPr sz="1200" b="1" spc="-7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(g)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23900" y="3563111"/>
            <a:ext cx="5511165" cy="0"/>
          </a:xfrm>
          <a:custGeom>
            <a:avLst/>
            <a:gdLst/>
            <a:ahLst/>
            <a:cxnLst/>
            <a:rect l="l" t="t" r="r" b="b"/>
            <a:pathLst>
              <a:path w="5511165">
                <a:moveTo>
                  <a:pt x="5510784" y="0"/>
                </a:moveTo>
                <a:lnTo>
                  <a:pt x="0" y="0"/>
                </a:lnTo>
              </a:path>
            </a:pathLst>
          </a:custGeom>
          <a:ln w="762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90700" y="3575303"/>
            <a:ext cx="12700" cy="1155700"/>
          </a:xfrm>
          <a:custGeom>
            <a:avLst/>
            <a:gdLst/>
            <a:ahLst/>
            <a:cxnLst/>
            <a:rect l="l" t="t" r="r" b="b"/>
            <a:pathLst>
              <a:path w="12700" h="1155700">
                <a:moveTo>
                  <a:pt x="0" y="0"/>
                </a:moveTo>
                <a:lnTo>
                  <a:pt x="12192" y="1155192"/>
                </a:lnTo>
              </a:path>
            </a:pathLst>
          </a:custGeom>
          <a:ln w="762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34684" y="3589020"/>
            <a:ext cx="13970" cy="1155700"/>
          </a:xfrm>
          <a:custGeom>
            <a:avLst/>
            <a:gdLst/>
            <a:ahLst/>
            <a:cxnLst/>
            <a:rect l="l" t="t" r="r" b="b"/>
            <a:pathLst>
              <a:path w="13970" h="1155700">
                <a:moveTo>
                  <a:pt x="0" y="0"/>
                </a:moveTo>
                <a:lnTo>
                  <a:pt x="13715" y="1155191"/>
                </a:lnTo>
              </a:path>
            </a:pathLst>
          </a:custGeom>
          <a:ln w="761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87067" y="3425952"/>
            <a:ext cx="205740" cy="2057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129528" y="3442715"/>
            <a:ext cx="205739" cy="2042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64388" y="6581343"/>
            <a:ext cx="246189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i="1" dirty="0">
                <a:latin typeface="Arial"/>
                <a:cs typeface="Arial"/>
              </a:rPr>
              <a:t>(Lafortuna et </a:t>
            </a:r>
            <a:r>
              <a:rPr sz="1400" i="1" spc="-5" dirty="0">
                <a:latin typeface="Arial"/>
                <a:cs typeface="Arial"/>
              </a:rPr>
              <a:t>al., </a:t>
            </a:r>
            <a:r>
              <a:rPr sz="1400" i="1" dirty="0">
                <a:latin typeface="Arial"/>
                <a:cs typeface="Arial"/>
              </a:rPr>
              <a:t>SJMSS</a:t>
            </a:r>
            <a:r>
              <a:rPr sz="1400" i="1" spc="-13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2010)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221691" y="0"/>
            <a:ext cx="4582795" cy="98742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sz="2800" spc="-10" dirty="0"/>
              <a:t>T</a:t>
            </a:r>
            <a:r>
              <a:rPr spc="-10" dirty="0"/>
              <a:t>ype</a:t>
            </a:r>
            <a:endParaRPr sz="2800"/>
          </a:p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b="0" dirty="0">
                <a:solidFill>
                  <a:srgbClr val="000000"/>
                </a:solidFill>
                <a:latin typeface="Arial"/>
                <a:cs typeface="Arial"/>
              </a:rPr>
              <a:t>What </a:t>
            </a:r>
            <a:r>
              <a:rPr b="0" spc="-5" dirty="0">
                <a:solidFill>
                  <a:srgbClr val="000000"/>
                </a:solidFill>
                <a:latin typeface="Arial"/>
                <a:cs typeface="Arial"/>
              </a:rPr>
              <a:t>kind </a:t>
            </a:r>
            <a:r>
              <a:rPr b="0" dirty="0">
                <a:solidFill>
                  <a:srgbClr val="000000"/>
                </a:solidFill>
                <a:latin typeface="Arial"/>
                <a:cs typeface="Arial"/>
              </a:rPr>
              <a:t>of </a:t>
            </a:r>
            <a:r>
              <a:rPr b="0" spc="-5" dirty="0">
                <a:solidFill>
                  <a:srgbClr val="000000"/>
                </a:solidFill>
                <a:latin typeface="Arial"/>
                <a:cs typeface="Arial"/>
              </a:rPr>
              <a:t>exercise you</a:t>
            </a:r>
            <a:r>
              <a:rPr b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0" spc="-5" dirty="0">
                <a:solidFill>
                  <a:srgbClr val="000000"/>
                </a:solidFill>
                <a:latin typeface="Arial"/>
                <a:cs typeface="Arial"/>
              </a:rPr>
              <a:t>choose</a:t>
            </a:r>
          </a:p>
        </p:txBody>
      </p:sp>
      <p:sp>
        <p:nvSpPr>
          <p:cNvPr id="15" name="object 15"/>
          <p:cNvSpPr/>
          <p:nvPr/>
        </p:nvSpPr>
        <p:spPr>
          <a:xfrm>
            <a:off x="7938516" y="2090927"/>
            <a:ext cx="928877" cy="1309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4388" y="6581343"/>
            <a:ext cx="246189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i="1" dirty="0">
                <a:latin typeface="Arial"/>
                <a:cs typeface="Arial"/>
              </a:rPr>
              <a:t>(Lafortuna et </a:t>
            </a:r>
            <a:r>
              <a:rPr sz="1400" i="1" spc="-5" dirty="0">
                <a:latin typeface="Arial"/>
                <a:cs typeface="Arial"/>
              </a:rPr>
              <a:t>al., </a:t>
            </a:r>
            <a:r>
              <a:rPr sz="1400" i="1" dirty="0">
                <a:latin typeface="Arial"/>
                <a:cs typeface="Arial"/>
              </a:rPr>
              <a:t>SJMSS</a:t>
            </a:r>
            <a:r>
              <a:rPr sz="1400" i="1" spc="-13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2010)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1691" y="0"/>
            <a:ext cx="4582795" cy="98742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sz="2800" spc="-10" dirty="0"/>
              <a:t>T</a:t>
            </a:r>
            <a:r>
              <a:rPr spc="-10" dirty="0"/>
              <a:t>ype</a:t>
            </a:r>
            <a:endParaRPr sz="2800"/>
          </a:p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b="0" dirty="0">
                <a:solidFill>
                  <a:srgbClr val="000000"/>
                </a:solidFill>
                <a:latin typeface="Arial"/>
                <a:cs typeface="Arial"/>
              </a:rPr>
              <a:t>What </a:t>
            </a:r>
            <a:r>
              <a:rPr b="0" spc="-5" dirty="0">
                <a:solidFill>
                  <a:srgbClr val="000000"/>
                </a:solidFill>
                <a:latin typeface="Arial"/>
                <a:cs typeface="Arial"/>
              </a:rPr>
              <a:t>kind </a:t>
            </a:r>
            <a:r>
              <a:rPr b="0" dirty="0">
                <a:solidFill>
                  <a:srgbClr val="000000"/>
                </a:solidFill>
                <a:latin typeface="Arial"/>
                <a:cs typeface="Arial"/>
              </a:rPr>
              <a:t>of </a:t>
            </a:r>
            <a:r>
              <a:rPr b="0" spc="-5" dirty="0">
                <a:solidFill>
                  <a:srgbClr val="000000"/>
                </a:solidFill>
                <a:latin typeface="Arial"/>
                <a:cs typeface="Arial"/>
              </a:rPr>
              <a:t>exercise you</a:t>
            </a:r>
            <a:r>
              <a:rPr b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0" spc="-5" dirty="0">
                <a:solidFill>
                  <a:srgbClr val="000000"/>
                </a:solidFill>
                <a:latin typeface="Arial"/>
                <a:cs typeface="Arial"/>
              </a:rPr>
              <a:t>choose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21691" y="1713357"/>
            <a:ext cx="8688070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Char char="•"/>
              <a:tabLst>
                <a:tab pos="355600" algn="l"/>
              </a:tabLst>
            </a:pPr>
            <a:r>
              <a:rPr sz="2400" spc="-5" dirty="0">
                <a:latin typeface="Arial"/>
                <a:cs typeface="Arial"/>
              </a:rPr>
              <a:t>At </a:t>
            </a:r>
            <a:r>
              <a:rPr sz="2400" b="1" spc="-5" dirty="0">
                <a:latin typeface="Arial"/>
                <a:cs typeface="Arial"/>
              </a:rPr>
              <a:t>similar Heart </a:t>
            </a:r>
            <a:r>
              <a:rPr sz="2400" b="1" dirty="0">
                <a:latin typeface="Arial"/>
                <a:cs typeface="Arial"/>
              </a:rPr>
              <a:t>Rate</a:t>
            </a:r>
            <a:r>
              <a:rPr sz="2400" dirty="0">
                <a:latin typeface="Arial"/>
                <a:cs typeface="Arial"/>
              </a:rPr>
              <a:t>, </a:t>
            </a:r>
            <a:r>
              <a:rPr sz="2400" b="1" spc="-5" dirty="0">
                <a:latin typeface="Arial"/>
                <a:cs typeface="Arial"/>
              </a:rPr>
              <a:t>Energy Expenditure and Fat </a:t>
            </a:r>
            <a:r>
              <a:rPr sz="2400" b="1" dirty="0">
                <a:latin typeface="Arial"/>
                <a:cs typeface="Arial"/>
              </a:rPr>
              <a:t>oxy  were </a:t>
            </a:r>
            <a:r>
              <a:rPr sz="2400" b="1" spc="-5" dirty="0">
                <a:latin typeface="Arial"/>
                <a:cs typeface="Arial"/>
              </a:rPr>
              <a:t>higher</a:t>
            </a:r>
            <a:r>
              <a:rPr sz="2400" spc="-5" dirty="0">
                <a:latin typeface="Arial"/>
                <a:cs typeface="Arial"/>
              </a:rPr>
              <a:t>, and </a:t>
            </a:r>
            <a:r>
              <a:rPr sz="2400" b="1" dirty="0">
                <a:latin typeface="Arial"/>
                <a:cs typeface="Arial"/>
              </a:rPr>
              <a:t>Blood </a:t>
            </a:r>
            <a:r>
              <a:rPr sz="2400" b="1" spc="-5" dirty="0">
                <a:latin typeface="Arial"/>
                <a:cs typeface="Arial"/>
              </a:rPr>
              <a:t>Lactate concentration </a:t>
            </a:r>
            <a:r>
              <a:rPr sz="2400" b="1" dirty="0">
                <a:latin typeface="Arial"/>
                <a:cs typeface="Arial"/>
              </a:rPr>
              <a:t>was </a:t>
            </a:r>
            <a:r>
              <a:rPr sz="2400" b="1" spc="-5" dirty="0">
                <a:latin typeface="Arial"/>
                <a:cs typeface="Arial"/>
              </a:rPr>
              <a:t>lower</a:t>
            </a:r>
            <a:r>
              <a:rPr sz="2400" spc="-5" dirty="0">
                <a:latin typeface="Arial"/>
                <a:cs typeface="Arial"/>
              </a:rPr>
              <a:t>,  during </a:t>
            </a:r>
            <a:r>
              <a:rPr sz="2400" b="1" spc="-20" dirty="0">
                <a:latin typeface="Arial"/>
                <a:cs typeface="Arial"/>
              </a:rPr>
              <a:t>WALKING </a:t>
            </a:r>
            <a:r>
              <a:rPr sz="2400" spc="-5" dirty="0">
                <a:latin typeface="Arial"/>
                <a:cs typeface="Arial"/>
              </a:rPr>
              <a:t>than cycling, suggesting </a:t>
            </a:r>
            <a:r>
              <a:rPr sz="2400" dirty="0">
                <a:latin typeface="Arial"/>
                <a:cs typeface="Arial"/>
              </a:rPr>
              <a:t>that </a:t>
            </a:r>
            <a:r>
              <a:rPr sz="2400" spc="-5" dirty="0">
                <a:latin typeface="Arial"/>
                <a:cs typeface="Arial"/>
              </a:rPr>
              <a:t>cycling  imposes a greater metabolic contribution </a:t>
            </a:r>
            <a:r>
              <a:rPr sz="2400" dirty="0">
                <a:latin typeface="Arial"/>
                <a:cs typeface="Arial"/>
              </a:rPr>
              <a:t>at the </a:t>
            </a:r>
            <a:r>
              <a:rPr sz="2400" spc="-5" dirty="0">
                <a:latin typeface="Arial"/>
                <a:cs typeface="Arial"/>
              </a:rPr>
              <a:t>level of </a:t>
            </a:r>
            <a:r>
              <a:rPr sz="2400" dirty="0">
                <a:latin typeface="Arial"/>
                <a:cs typeface="Arial"/>
              </a:rPr>
              <a:t>the  </a:t>
            </a:r>
            <a:r>
              <a:rPr sz="2400" spc="-5" dirty="0">
                <a:latin typeface="Arial"/>
                <a:cs typeface="Arial"/>
              </a:rPr>
              <a:t>single active muscles </a:t>
            </a:r>
            <a:r>
              <a:rPr sz="2400" dirty="0">
                <a:latin typeface="Arial"/>
                <a:cs typeface="Arial"/>
              </a:rPr>
              <a:t>than</a:t>
            </a:r>
            <a:r>
              <a:rPr sz="2400" spc="4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walking.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1691" y="4128007"/>
            <a:ext cx="12147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Arial"/>
                <a:cs typeface="Arial"/>
              </a:rPr>
              <a:t>Th</a:t>
            </a:r>
            <a:r>
              <a:rPr sz="2400" spc="-10" dirty="0">
                <a:latin typeface="Arial"/>
                <a:cs typeface="Arial"/>
              </a:rPr>
              <a:t>e</a:t>
            </a:r>
            <a:r>
              <a:rPr sz="2400" spc="-5" dirty="0">
                <a:latin typeface="Arial"/>
                <a:cs typeface="Arial"/>
              </a:rPr>
              <a:t>se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53032" y="4128007"/>
            <a:ext cx="72536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49120" algn="l"/>
                <a:tab pos="2836545" algn="l"/>
                <a:tab pos="4214495" algn="l"/>
                <a:tab pos="5542280" algn="l"/>
                <a:tab pos="6513195" algn="l"/>
              </a:tabLst>
            </a:pPr>
            <a:r>
              <a:rPr sz="2400" spc="-5" dirty="0">
                <a:latin typeface="Arial"/>
                <a:cs typeface="Arial"/>
              </a:rPr>
              <a:t>c</a:t>
            </a:r>
            <a:r>
              <a:rPr sz="2400" dirty="0">
                <a:latin typeface="Arial"/>
                <a:cs typeface="Arial"/>
              </a:rPr>
              <a:t>o</a:t>
            </a:r>
            <a:r>
              <a:rPr sz="2400" spc="-5" dirty="0">
                <a:latin typeface="Arial"/>
                <a:cs typeface="Arial"/>
              </a:rPr>
              <a:t>nclus</a:t>
            </a:r>
            <a:r>
              <a:rPr sz="2400" dirty="0">
                <a:latin typeface="Arial"/>
                <a:cs typeface="Arial"/>
              </a:rPr>
              <a:t>i</a:t>
            </a:r>
            <a:r>
              <a:rPr sz="2400" spc="-5" dirty="0">
                <a:latin typeface="Arial"/>
                <a:cs typeface="Arial"/>
              </a:rPr>
              <a:t>ons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5" dirty="0">
                <a:latin typeface="Arial"/>
                <a:cs typeface="Arial"/>
              </a:rPr>
              <a:t>seem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5" dirty="0">
                <a:latin typeface="Arial"/>
                <a:cs typeface="Arial"/>
              </a:rPr>
              <a:t>cl</a:t>
            </a:r>
            <a:r>
              <a:rPr sz="2400" spc="-15" dirty="0">
                <a:latin typeface="Arial"/>
                <a:cs typeface="Arial"/>
              </a:rPr>
              <a:t>i</a:t>
            </a:r>
            <a:r>
              <a:rPr sz="2400" dirty="0">
                <a:latin typeface="Arial"/>
                <a:cs typeface="Arial"/>
              </a:rPr>
              <a:t>n</a:t>
            </a:r>
            <a:r>
              <a:rPr sz="2400" spc="-5" dirty="0">
                <a:latin typeface="Arial"/>
                <a:cs typeface="Arial"/>
              </a:rPr>
              <a:t>ically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5" dirty="0">
                <a:latin typeface="Arial"/>
                <a:cs typeface="Arial"/>
              </a:rPr>
              <a:t>relevant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5" dirty="0">
                <a:latin typeface="Arial"/>
                <a:cs typeface="Arial"/>
              </a:rPr>
              <a:t>w</a:t>
            </a:r>
            <a:r>
              <a:rPr sz="2400" spc="-15" dirty="0">
                <a:latin typeface="Arial"/>
                <a:cs typeface="Arial"/>
              </a:rPr>
              <a:t>h</a:t>
            </a:r>
            <a:r>
              <a:rPr sz="2400" spc="-5" dirty="0">
                <a:latin typeface="Arial"/>
                <a:cs typeface="Arial"/>
              </a:rPr>
              <a:t>en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5" dirty="0">
                <a:latin typeface="Arial"/>
                <a:cs typeface="Arial"/>
              </a:rPr>
              <a:t>usi</a:t>
            </a:r>
            <a:r>
              <a:rPr sz="2400" spc="-15" dirty="0">
                <a:latin typeface="Arial"/>
                <a:cs typeface="Arial"/>
              </a:rPr>
              <a:t>n</a:t>
            </a:r>
            <a:r>
              <a:rPr sz="2400" spc="-5" dirty="0">
                <a:latin typeface="Arial"/>
                <a:cs typeface="Arial"/>
              </a:rPr>
              <a:t>g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4591" y="4493463"/>
            <a:ext cx="834390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exercise </a:t>
            </a:r>
            <a:r>
              <a:rPr sz="2400" dirty="0">
                <a:latin typeface="Arial"/>
                <a:cs typeface="Arial"/>
              </a:rPr>
              <a:t>as a </a:t>
            </a:r>
            <a:r>
              <a:rPr sz="2400" spc="-5" dirty="0">
                <a:latin typeface="Arial"/>
                <a:cs typeface="Arial"/>
              </a:rPr>
              <a:t>part of multidisciplinary </a:t>
            </a:r>
            <a:r>
              <a:rPr sz="2400" dirty="0">
                <a:latin typeface="Arial"/>
                <a:cs typeface="Arial"/>
              </a:rPr>
              <a:t>weight </a:t>
            </a:r>
            <a:r>
              <a:rPr sz="2400" spc="-5" dirty="0">
                <a:latin typeface="Arial"/>
                <a:cs typeface="Arial"/>
              </a:rPr>
              <a:t>reduction  program </a:t>
            </a:r>
            <a:r>
              <a:rPr sz="2400" dirty="0">
                <a:latin typeface="Arial"/>
                <a:cs typeface="Arial"/>
              </a:rPr>
              <a:t>for </a:t>
            </a:r>
            <a:r>
              <a:rPr sz="2400" spc="-5" dirty="0">
                <a:latin typeface="Arial"/>
                <a:cs typeface="Arial"/>
              </a:rPr>
              <a:t>obese subjects and </a:t>
            </a:r>
            <a:r>
              <a:rPr sz="2400" dirty="0">
                <a:latin typeface="Arial"/>
                <a:cs typeface="Arial"/>
              </a:rPr>
              <a:t>for the improvement </a:t>
            </a:r>
            <a:r>
              <a:rPr sz="2400" spc="-5" dirty="0">
                <a:latin typeface="Arial"/>
                <a:cs typeface="Arial"/>
              </a:rPr>
              <a:t>of  related metabolic</a:t>
            </a:r>
            <a:r>
              <a:rPr sz="2400" spc="2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disorders.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5440" y="718185"/>
            <a:ext cx="180149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15" dirty="0">
                <a:latin typeface="Arial"/>
                <a:cs typeface="Arial"/>
              </a:rPr>
              <a:t>F</a:t>
            </a:r>
            <a:r>
              <a:rPr sz="2800" b="0" spc="-5" dirty="0">
                <a:latin typeface="Arial"/>
                <a:cs typeface="Arial"/>
              </a:rPr>
              <a:t>r</a:t>
            </a:r>
            <a:r>
              <a:rPr sz="2800" b="0" spc="5" dirty="0">
                <a:latin typeface="Arial"/>
                <a:cs typeface="Arial"/>
              </a:rPr>
              <a:t>e</a:t>
            </a:r>
            <a:r>
              <a:rPr sz="2800" b="0" spc="-5" dirty="0">
                <a:latin typeface="Arial"/>
                <a:cs typeface="Arial"/>
              </a:rPr>
              <a:t>q</a:t>
            </a:r>
            <a:r>
              <a:rPr sz="2800" b="0" spc="5" dirty="0">
                <a:latin typeface="Arial"/>
                <a:cs typeface="Arial"/>
              </a:rPr>
              <a:t>u</a:t>
            </a:r>
            <a:r>
              <a:rPr sz="2800" b="0" spc="-5" dirty="0">
                <a:latin typeface="Arial"/>
                <a:cs typeface="Arial"/>
              </a:rPr>
              <a:t>e</a:t>
            </a:r>
            <a:r>
              <a:rPr sz="2800" b="0" spc="5" dirty="0">
                <a:latin typeface="Arial"/>
                <a:cs typeface="Arial"/>
              </a:rPr>
              <a:t>n</a:t>
            </a:r>
            <a:r>
              <a:rPr sz="2800" b="0" dirty="0">
                <a:latin typeface="Arial"/>
                <a:cs typeface="Arial"/>
              </a:rPr>
              <a:t>c</a:t>
            </a:r>
            <a:r>
              <a:rPr sz="2800" b="0" spc="-5" dirty="0">
                <a:latin typeface="Arial"/>
                <a:cs typeface="Arial"/>
              </a:rPr>
              <a:t>y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9240" y="1336929"/>
            <a:ext cx="8333740" cy="50812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32485" indent="-287020">
              <a:lnSpc>
                <a:spcPts val="1875"/>
              </a:lnSpc>
              <a:spcBef>
                <a:spcPts val="95"/>
              </a:spcBef>
              <a:buChar char="–"/>
              <a:tabLst>
                <a:tab pos="832485" algn="l"/>
                <a:tab pos="833119" algn="l"/>
              </a:tabLst>
            </a:pPr>
            <a:r>
              <a:rPr sz="1600" spc="-5" dirty="0">
                <a:latin typeface="Arial"/>
                <a:cs typeface="Arial"/>
              </a:rPr>
              <a:t>How often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exercise</a:t>
            </a:r>
            <a:endParaRPr sz="1600">
              <a:latin typeface="Arial"/>
              <a:cs typeface="Arial"/>
            </a:endParaRPr>
          </a:p>
          <a:p>
            <a:pPr marL="832485" indent="-287020">
              <a:lnSpc>
                <a:spcPts val="2835"/>
              </a:lnSpc>
              <a:buFont typeface="Arial"/>
              <a:buChar char="–"/>
              <a:tabLst>
                <a:tab pos="833119" algn="l"/>
              </a:tabLst>
            </a:pPr>
            <a:r>
              <a:rPr sz="2400" dirty="0">
                <a:latin typeface="Calibri"/>
                <a:cs typeface="Calibri"/>
              </a:rPr>
              <a:t>3 </a:t>
            </a:r>
            <a:r>
              <a:rPr sz="2400" spc="-15" dirty="0">
                <a:latin typeface="Calibri"/>
                <a:cs typeface="Calibri"/>
              </a:rPr>
              <a:t>to </a:t>
            </a:r>
            <a:r>
              <a:rPr sz="2400" dirty="0">
                <a:latin typeface="Calibri"/>
                <a:cs typeface="Calibri"/>
              </a:rPr>
              <a:t>7 times a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week</a:t>
            </a:r>
            <a:endParaRPr sz="2400">
              <a:latin typeface="Calibri"/>
              <a:cs typeface="Calibri"/>
            </a:endParaRPr>
          </a:p>
          <a:p>
            <a:pPr marL="88900">
              <a:lnSpc>
                <a:spcPct val="100000"/>
              </a:lnSpc>
              <a:spcBef>
                <a:spcPts val="20"/>
              </a:spcBef>
            </a:pPr>
            <a:r>
              <a:rPr sz="4000" dirty="0">
                <a:solidFill>
                  <a:srgbClr val="006FC0"/>
                </a:solidFill>
                <a:latin typeface="Arial"/>
                <a:cs typeface="Arial"/>
              </a:rPr>
              <a:t>I</a:t>
            </a:r>
            <a:r>
              <a:rPr sz="2800" dirty="0">
                <a:solidFill>
                  <a:srgbClr val="006FC0"/>
                </a:solidFill>
                <a:latin typeface="Arial"/>
                <a:cs typeface="Arial"/>
              </a:rPr>
              <a:t>ntensity</a:t>
            </a:r>
            <a:endParaRPr sz="2800">
              <a:latin typeface="Arial"/>
              <a:cs typeface="Arial"/>
            </a:endParaRPr>
          </a:p>
          <a:p>
            <a:pPr marL="832485" indent="-287020">
              <a:lnSpc>
                <a:spcPts val="1910"/>
              </a:lnSpc>
              <a:spcBef>
                <a:spcPts val="75"/>
              </a:spcBef>
              <a:buChar char="–"/>
              <a:tabLst>
                <a:tab pos="832485" algn="l"/>
                <a:tab pos="833119" algn="l"/>
              </a:tabLst>
            </a:pPr>
            <a:r>
              <a:rPr sz="1600" spc="-5" dirty="0">
                <a:latin typeface="Arial"/>
                <a:cs typeface="Arial"/>
              </a:rPr>
              <a:t>How hard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exercise</a:t>
            </a:r>
            <a:endParaRPr sz="1600">
              <a:latin typeface="Arial"/>
              <a:cs typeface="Arial"/>
            </a:endParaRPr>
          </a:p>
          <a:p>
            <a:pPr marL="832485" indent="-287020">
              <a:lnSpc>
                <a:spcPts val="2870"/>
              </a:lnSpc>
              <a:buChar char="–"/>
              <a:tabLst>
                <a:tab pos="833119" algn="l"/>
              </a:tabLst>
            </a:pPr>
            <a:r>
              <a:rPr sz="2400" spc="-5" dirty="0">
                <a:latin typeface="Arial"/>
                <a:cs typeface="Arial"/>
              </a:rPr>
              <a:t>60% HRmax </a:t>
            </a:r>
            <a:r>
              <a:rPr sz="2400" dirty="0">
                <a:latin typeface="Arial"/>
                <a:cs typeface="Arial"/>
              </a:rPr>
              <a:t>to ↓ Fat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mass</a:t>
            </a:r>
            <a:endParaRPr sz="2400">
              <a:latin typeface="Arial"/>
              <a:cs typeface="Arial"/>
            </a:endParaRPr>
          </a:p>
          <a:p>
            <a:pPr marL="832485" indent="-287020">
              <a:lnSpc>
                <a:spcPts val="2855"/>
              </a:lnSpc>
              <a:buChar char="–"/>
              <a:tabLst>
                <a:tab pos="833119" algn="l"/>
              </a:tabLst>
            </a:pPr>
            <a:r>
              <a:rPr sz="2400" spc="-5" dirty="0">
                <a:latin typeface="Arial"/>
                <a:cs typeface="Arial"/>
              </a:rPr>
              <a:t>HIIT </a:t>
            </a:r>
            <a:r>
              <a:rPr sz="2400" dirty="0">
                <a:latin typeface="Arial"/>
                <a:cs typeface="Arial"/>
              </a:rPr>
              <a:t>to ↑ </a:t>
            </a:r>
            <a:r>
              <a:rPr sz="2400" spc="-5" dirty="0">
                <a:latin typeface="Arial"/>
                <a:cs typeface="Arial"/>
              </a:rPr>
              <a:t>V’O</a:t>
            </a:r>
            <a:r>
              <a:rPr sz="2400" spc="-7" baseline="-20833" dirty="0">
                <a:latin typeface="Arial"/>
                <a:cs typeface="Arial"/>
              </a:rPr>
              <a:t>2</a:t>
            </a:r>
            <a:r>
              <a:rPr sz="2400" spc="-5" dirty="0">
                <a:latin typeface="Arial"/>
                <a:cs typeface="Arial"/>
              </a:rPr>
              <a:t>max and </a:t>
            </a:r>
            <a:r>
              <a:rPr sz="2400" dirty="0">
                <a:latin typeface="Arial"/>
                <a:cs typeface="Arial"/>
              </a:rPr>
              <a:t>Fat </a:t>
            </a:r>
            <a:r>
              <a:rPr sz="2400" spc="-5" dirty="0">
                <a:latin typeface="Arial"/>
                <a:cs typeface="Arial"/>
              </a:rPr>
              <a:t>oxydation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rate</a:t>
            </a:r>
            <a:endParaRPr sz="2400">
              <a:latin typeface="Arial"/>
              <a:cs typeface="Arial"/>
            </a:endParaRPr>
          </a:p>
          <a:p>
            <a:pPr marL="88900">
              <a:lnSpc>
                <a:spcPts val="4775"/>
              </a:lnSpc>
            </a:pPr>
            <a:r>
              <a:rPr sz="4000" spc="-5" dirty="0">
                <a:solidFill>
                  <a:srgbClr val="006FC0"/>
                </a:solidFill>
                <a:latin typeface="Arial"/>
                <a:cs typeface="Arial"/>
              </a:rPr>
              <a:t>T</a:t>
            </a:r>
            <a:r>
              <a:rPr sz="2800" spc="-5" dirty="0">
                <a:solidFill>
                  <a:srgbClr val="006FC0"/>
                </a:solidFill>
                <a:latin typeface="Arial"/>
                <a:cs typeface="Arial"/>
              </a:rPr>
              <a:t>ime</a:t>
            </a:r>
            <a:endParaRPr sz="2800">
              <a:latin typeface="Arial"/>
              <a:cs typeface="Arial"/>
            </a:endParaRPr>
          </a:p>
          <a:p>
            <a:pPr marL="832485" indent="-287020">
              <a:lnSpc>
                <a:spcPts val="1910"/>
              </a:lnSpc>
              <a:spcBef>
                <a:spcPts val="75"/>
              </a:spcBef>
              <a:buChar char="–"/>
              <a:tabLst>
                <a:tab pos="832485" algn="l"/>
                <a:tab pos="833119" algn="l"/>
              </a:tabLst>
            </a:pPr>
            <a:r>
              <a:rPr sz="1600" spc="-5" dirty="0">
                <a:latin typeface="Arial"/>
                <a:cs typeface="Arial"/>
              </a:rPr>
              <a:t>How long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exercise</a:t>
            </a:r>
            <a:endParaRPr sz="1600">
              <a:latin typeface="Arial"/>
              <a:cs typeface="Arial"/>
            </a:endParaRPr>
          </a:p>
          <a:p>
            <a:pPr marL="832485" indent="-287020">
              <a:lnSpc>
                <a:spcPts val="2870"/>
              </a:lnSpc>
              <a:buChar char="–"/>
              <a:tabLst>
                <a:tab pos="833119" algn="l"/>
              </a:tabLst>
            </a:pPr>
            <a:r>
              <a:rPr sz="2400" spc="-5" dirty="0">
                <a:latin typeface="Arial"/>
                <a:cs typeface="Arial"/>
              </a:rPr>
              <a:t>45-60 </a:t>
            </a:r>
            <a:r>
              <a:rPr sz="2400" dirty="0">
                <a:latin typeface="Arial"/>
                <a:cs typeface="Arial"/>
              </a:rPr>
              <a:t>min to ↓ </a:t>
            </a:r>
            <a:r>
              <a:rPr sz="2400" spc="-5" dirty="0">
                <a:latin typeface="Arial"/>
                <a:cs typeface="Arial"/>
              </a:rPr>
              <a:t>Fat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mass</a:t>
            </a:r>
            <a:endParaRPr sz="2400">
              <a:latin typeface="Arial"/>
              <a:cs typeface="Arial"/>
            </a:endParaRPr>
          </a:p>
          <a:p>
            <a:pPr marL="832485" indent="-287020">
              <a:lnSpc>
                <a:spcPts val="2855"/>
              </a:lnSpc>
              <a:buChar char="–"/>
              <a:tabLst>
                <a:tab pos="833119" algn="l"/>
              </a:tabLst>
            </a:pPr>
            <a:r>
              <a:rPr sz="2400" dirty="0">
                <a:latin typeface="Arial"/>
                <a:cs typeface="Arial"/>
              </a:rPr>
              <a:t>HIIT </a:t>
            </a:r>
            <a:r>
              <a:rPr sz="2400" spc="-5" dirty="0">
                <a:latin typeface="Arial"/>
                <a:cs typeface="Arial"/>
              </a:rPr>
              <a:t>(10 </a:t>
            </a:r>
            <a:r>
              <a:rPr sz="2400" dirty="0">
                <a:latin typeface="Arial"/>
                <a:cs typeface="Arial"/>
              </a:rPr>
              <a:t>– </a:t>
            </a:r>
            <a:r>
              <a:rPr sz="2400" spc="-5" dirty="0">
                <a:latin typeface="Arial"/>
                <a:cs typeface="Arial"/>
              </a:rPr>
              <a:t>20 min) </a:t>
            </a:r>
            <a:r>
              <a:rPr sz="2400" dirty="0">
                <a:latin typeface="Arial"/>
                <a:cs typeface="Arial"/>
              </a:rPr>
              <a:t>to ↑ </a:t>
            </a:r>
            <a:r>
              <a:rPr sz="2400" spc="-5" dirty="0">
                <a:latin typeface="Arial"/>
                <a:cs typeface="Arial"/>
              </a:rPr>
              <a:t>V’O</a:t>
            </a:r>
            <a:r>
              <a:rPr sz="2400" spc="-7" baseline="-20833" dirty="0">
                <a:latin typeface="Arial"/>
                <a:cs typeface="Arial"/>
              </a:rPr>
              <a:t>2</a:t>
            </a:r>
            <a:r>
              <a:rPr sz="2400" spc="-5" dirty="0">
                <a:latin typeface="Arial"/>
                <a:cs typeface="Arial"/>
              </a:rPr>
              <a:t>max and </a:t>
            </a:r>
            <a:r>
              <a:rPr sz="2400" dirty="0">
                <a:latin typeface="Arial"/>
                <a:cs typeface="Arial"/>
              </a:rPr>
              <a:t>Fat </a:t>
            </a:r>
            <a:r>
              <a:rPr sz="2400" spc="-5" dirty="0">
                <a:latin typeface="Arial"/>
                <a:cs typeface="Arial"/>
              </a:rPr>
              <a:t>oxydation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rate</a:t>
            </a:r>
            <a:endParaRPr sz="2400">
              <a:latin typeface="Arial"/>
              <a:cs typeface="Arial"/>
            </a:endParaRPr>
          </a:p>
          <a:p>
            <a:pPr marL="88900">
              <a:lnSpc>
                <a:spcPts val="4775"/>
              </a:lnSpc>
            </a:pPr>
            <a:r>
              <a:rPr sz="4000" dirty="0">
                <a:solidFill>
                  <a:srgbClr val="006FC0"/>
                </a:solidFill>
                <a:latin typeface="Arial"/>
                <a:cs typeface="Arial"/>
              </a:rPr>
              <a:t>T</a:t>
            </a:r>
            <a:r>
              <a:rPr sz="2800" dirty="0">
                <a:solidFill>
                  <a:srgbClr val="006FC0"/>
                </a:solidFill>
                <a:latin typeface="Arial"/>
                <a:cs typeface="Arial"/>
              </a:rPr>
              <a:t>ype</a:t>
            </a:r>
            <a:endParaRPr sz="2800">
              <a:latin typeface="Arial"/>
              <a:cs typeface="Arial"/>
            </a:endParaRPr>
          </a:p>
          <a:p>
            <a:pPr marL="832485" indent="-287020">
              <a:lnSpc>
                <a:spcPts val="1905"/>
              </a:lnSpc>
              <a:spcBef>
                <a:spcPts val="70"/>
              </a:spcBef>
              <a:buChar char="–"/>
              <a:tabLst>
                <a:tab pos="832485" algn="l"/>
                <a:tab pos="833119" algn="l"/>
              </a:tabLst>
            </a:pPr>
            <a:r>
              <a:rPr sz="1600" spc="-5" dirty="0">
                <a:latin typeface="Arial"/>
                <a:cs typeface="Arial"/>
              </a:rPr>
              <a:t>What kind of exercise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choose</a:t>
            </a:r>
            <a:endParaRPr sz="1600">
              <a:latin typeface="Arial"/>
              <a:cs typeface="Arial"/>
            </a:endParaRPr>
          </a:p>
          <a:p>
            <a:pPr marL="832485" indent="-287020">
              <a:lnSpc>
                <a:spcPts val="3345"/>
              </a:lnSpc>
              <a:buChar char="–"/>
              <a:tabLst>
                <a:tab pos="833119" algn="l"/>
              </a:tabLst>
            </a:pPr>
            <a:r>
              <a:rPr sz="2800" spc="-20" dirty="0">
                <a:latin typeface="Arial"/>
                <a:cs typeface="Arial"/>
              </a:rPr>
              <a:t>Walking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1691" y="27178"/>
            <a:ext cx="186943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FITT</a:t>
            </a:r>
            <a:r>
              <a:rPr sz="2400" b="1" spc="-11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formula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447788" y="5439155"/>
            <a:ext cx="1216152" cy="10591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462773" y="1083597"/>
            <a:ext cx="1198118" cy="9502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383780" y="2505455"/>
            <a:ext cx="1342644" cy="10165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91628" y="3872484"/>
            <a:ext cx="726948" cy="9860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6420" y="2156431"/>
            <a:ext cx="2169461" cy="44234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1691" y="25654"/>
            <a:ext cx="10706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/>
              <a:t>But….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185724" y="589942"/>
            <a:ext cx="4388485" cy="14528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-6985" algn="ctr">
              <a:lnSpc>
                <a:spcPct val="130000"/>
              </a:lnSpc>
              <a:spcBef>
                <a:spcPts val="105"/>
              </a:spcBef>
            </a:pPr>
            <a:r>
              <a:rPr sz="2400" dirty="0">
                <a:latin typeface="Arial"/>
                <a:cs typeface="Arial"/>
              </a:rPr>
              <a:t>Girl, </a:t>
            </a:r>
            <a:r>
              <a:rPr sz="2400" spc="-5" dirty="0">
                <a:latin typeface="Arial"/>
                <a:cs typeface="Arial"/>
              </a:rPr>
              <a:t>100 </a:t>
            </a:r>
            <a:r>
              <a:rPr sz="2400" dirty="0">
                <a:latin typeface="Arial"/>
                <a:cs typeface="Arial"/>
              </a:rPr>
              <a:t>kg </a:t>
            </a:r>
            <a:r>
              <a:rPr sz="2400" spc="-5" dirty="0">
                <a:latin typeface="Arial"/>
                <a:cs typeface="Arial"/>
              </a:rPr>
              <a:t>and </a:t>
            </a:r>
            <a:r>
              <a:rPr sz="2400" dirty="0">
                <a:latin typeface="Arial"/>
                <a:cs typeface="Arial"/>
              </a:rPr>
              <a:t>1.75 m  </a:t>
            </a:r>
            <a:r>
              <a:rPr sz="2400" b="1" spc="-15" dirty="0">
                <a:latin typeface="Arial"/>
                <a:cs typeface="Arial"/>
              </a:rPr>
              <a:t>Walking </a:t>
            </a:r>
            <a:r>
              <a:rPr sz="2400" b="1" spc="-5" dirty="0">
                <a:latin typeface="Arial"/>
                <a:cs typeface="Arial"/>
              </a:rPr>
              <a:t>at 4.5 </a:t>
            </a:r>
            <a:r>
              <a:rPr sz="2400" b="1" dirty="0">
                <a:latin typeface="Arial"/>
                <a:cs typeface="Arial"/>
              </a:rPr>
              <a:t>km/h for </a:t>
            </a:r>
            <a:r>
              <a:rPr sz="2400" b="1" spc="-5" dirty="0">
                <a:latin typeface="Arial"/>
                <a:cs typeface="Arial"/>
              </a:rPr>
              <a:t>30</a:t>
            </a:r>
            <a:r>
              <a:rPr sz="2400" b="1" spc="-2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min  </a:t>
            </a:r>
            <a:r>
              <a:rPr sz="2400" b="1" spc="-5" dirty="0">
                <a:solidFill>
                  <a:srgbClr val="006FC0"/>
                </a:solidFill>
                <a:latin typeface="Arial"/>
                <a:cs typeface="Arial"/>
              </a:rPr>
              <a:t>Burns 215 kcal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and </a:t>
            </a:r>
            <a:r>
              <a:rPr sz="2400" b="1" spc="-75" dirty="0">
                <a:solidFill>
                  <a:srgbClr val="006FC0"/>
                </a:solidFill>
                <a:latin typeface="Arial"/>
                <a:cs typeface="Arial"/>
              </a:rPr>
              <a:t>11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g </a:t>
            </a:r>
            <a:r>
              <a:rPr sz="2400" b="1" spc="-5" dirty="0">
                <a:solidFill>
                  <a:srgbClr val="006FC0"/>
                </a:solidFill>
                <a:latin typeface="Arial"/>
                <a:cs typeface="Arial"/>
              </a:rPr>
              <a:t>of</a:t>
            </a:r>
            <a:r>
              <a:rPr sz="2400" b="1" spc="5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Arial"/>
                <a:cs typeface="Arial"/>
              </a:rPr>
              <a:t>fat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39917" y="1058544"/>
            <a:ext cx="3361054" cy="977265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4445" algn="ctr">
              <a:lnSpc>
                <a:spcPct val="100000"/>
              </a:lnSpc>
              <a:spcBef>
                <a:spcPts val="965"/>
              </a:spcBef>
            </a:pPr>
            <a:r>
              <a:rPr sz="2400" dirty="0">
                <a:latin typeface="Arial"/>
                <a:cs typeface="Arial"/>
              </a:rPr>
              <a:t>Croissant, </a:t>
            </a:r>
            <a:r>
              <a:rPr sz="2400" spc="-5" dirty="0">
                <a:latin typeface="Arial"/>
                <a:cs typeface="Arial"/>
              </a:rPr>
              <a:t>70 g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70"/>
              </a:spcBef>
            </a:pPr>
            <a:r>
              <a:rPr sz="2400" b="1" spc="-5" dirty="0">
                <a:solidFill>
                  <a:srgbClr val="006FC0"/>
                </a:solidFill>
                <a:latin typeface="Arial"/>
                <a:cs typeface="Arial"/>
              </a:rPr>
              <a:t>212 kcal and 10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g </a:t>
            </a:r>
            <a:r>
              <a:rPr sz="2400" b="1" spc="-5" dirty="0">
                <a:solidFill>
                  <a:srgbClr val="006FC0"/>
                </a:solidFill>
                <a:latin typeface="Arial"/>
                <a:cs typeface="Arial"/>
              </a:rPr>
              <a:t>of</a:t>
            </a:r>
            <a:r>
              <a:rPr sz="2400" b="1" spc="-2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Arial"/>
                <a:cs typeface="Arial"/>
              </a:rPr>
              <a:t>fat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884139" y="2948906"/>
            <a:ext cx="2830878" cy="28430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9816" y="25095"/>
            <a:ext cx="694626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Global </a:t>
            </a:r>
            <a:r>
              <a:rPr spc="-5" dirty="0"/>
              <a:t>prevalence </a:t>
            </a:r>
            <a:r>
              <a:rPr dirty="0"/>
              <a:t>of overweight children</a:t>
            </a:r>
            <a:r>
              <a:rPr spc="-110" dirty="0"/>
              <a:t> </a:t>
            </a:r>
            <a:r>
              <a:rPr spc="-5" dirty="0"/>
              <a:t>(2005)</a:t>
            </a:r>
          </a:p>
        </p:txBody>
      </p:sp>
      <p:sp>
        <p:nvSpPr>
          <p:cNvPr id="3" name="object 3"/>
          <p:cNvSpPr/>
          <p:nvPr/>
        </p:nvSpPr>
        <p:spPr>
          <a:xfrm>
            <a:off x="143255" y="736299"/>
            <a:ext cx="8850072" cy="58430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517641" y="5250941"/>
            <a:ext cx="1828800" cy="405765"/>
          </a:xfrm>
          <a:custGeom>
            <a:avLst/>
            <a:gdLst/>
            <a:ahLst/>
            <a:cxnLst/>
            <a:rect l="l" t="t" r="r" b="b"/>
            <a:pathLst>
              <a:path w="1828800" h="405764">
                <a:moveTo>
                  <a:pt x="0" y="405384"/>
                </a:moveTo>
                <a:lnTo>
                  <a:pt x="1828800" y="405384"/>
                </a:lnTo>
                <a:lnTo>
                  <a:pt x="1828800" y="0"/>
                </a:lnTo>
                <a:lnTo>
                  <a:pt x="0" y="0"/>
                </a:lnTo>
                <a:lnTo>
                  <a:pt x="0" y="4053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517641" y="5250941"/>
            <a:ext cx="1828800" cy="405765"/>
          </a:xfrm>
          <a:custGeom>
            <a:avLst/>
            <a:gdLst/>
            <a:ahLst/>
            <a:cxnLst/>
            <a:rect l="l" t="t" r="r" b="b"/>
            <a:pathLst>
              <a:path w="1828800" h="405764">
                <a:moveTo>
                  <a:pt x="0" y="405384"/>
                </a:moveTo>
                <a:lnTo>
                  <a:pt x="1828800" y="405384"/>
                </a:lnTo>
                <a:lnTo>
                  <a:pt x="1828800" y="0"/>
                </a:lnTo>
                <a:lnTo>
                  <a:pt x="0" y="0"/>
                </a:lnTo>
                <a:lnTo>
                  <a:pt x="0" y="405384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5692" y="6581343"/>
            <a:ext cx="281749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i="1" dirty="0">
                <a:latin typeface="Arial"/>
                <a:cs typeface="Arial"/>
              </a:rPr>
              <a:t>(Adapted from</a:t>
            </a:r>
            <a:r>
              <a:rPr sz="1400" i="1" spc="-60" dirty="0">
                <a:latin typeface="Arial"/>
                <a:cs typeface="Arial"/>
              </a:rPr>
              <a:t> </a:t>
            </a:r>
            <a:r>
              <a:rPr sz="1400" i="1" spc="-10" dirty="0">
                <a:latin typeface="Arial"/>
                <a:cs typeface="Arial"/>
              </a:rPr>
              <a:t>http://www.easo.org)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10811" y="4152874"/>
            <a:ext cx="817638" cy="4229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69179" y="4710658"/>
            <a:ext cx="470166" cy="4503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69107" y="3709415"/>
            <a:ext cx="1325118" cy="13845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87295" y="4544567"/>
            <a:ext cx="1457706" cy="12809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68240" y="4024858"/>
            <a:ext cx="599719" cy="3269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10655" y="4143730"/>
            <a:ext cx="424446" cy="4503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529071" y="3412235"/>
            <a:ext cx="1844802" cy="120777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309615" y="2947390"/>
            <a:ext cx="544829" cy="42750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573267" y="2932163"/>
            <a:ext cx="875538" cy="80849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059779" y="2738693"/>
            <a:ext cx="102770" cy="15766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357000" y="2612244"/>
            <a:ext cx="122540" cy="9361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390531" y="2539126"/>
            <a:ext cx="70723" cy="7072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46220" y="5077967"/>
            <a:ext cx="125729" cy="27660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426207" y="2852915"/>
            <a:ext cx="491515" cy="52198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766316" y="4789919"/>
            <a:ext cx="576833" cy="78258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01211" y="3678910"/>
            <a:ext cx="339128" cy="33759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94176" y="3400018"/>
            <a:ext cx="389394" cy="43969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858767" y="3910584"/>
            <a:ext cx="72389" cy="11811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210811" y="4366259"/>
            <a:ext cx="51053" cy="9829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715255" y="3220199"/>
            <a:ext cx="986802" cy="89841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617720" y="4477499"/>
            <a:ext cx="339102" cy="26137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452871" y="5143474"/>
            <a:ext cx="304076" cy="27358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617720" y="4500371"/>
            <a:ext cx="695705" cy="69570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198364" y="4568952"/>
            <a:ext cx="505206" cy="68199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166359" y="4988039"/>
            <a:ext cx="259867" cy="28423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966971" y="5343144"/>
            <a:ext cx="206501" cy="39700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465320" y="5844540"/>
            <a:ext cx="427578" cy="273583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877055" y="4445508"/>
            <a:ext cx="1351026" cy="147294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309615" y="5132832"/>
            <a:ext cx="237007" cy="486943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593079" y="5812535"/>
            <a:ext cx="288869" cy="29344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420867" y="5177028"/>
            <a:ext cx="764298" cy="71856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641847" y="4799050"/>
            <a:ext cx="718565" cy="517423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366003" y="4165079"/>
            <a:ext cx="1064514" cy="762774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913376" y="4189463"/>
            <a:ext cx="709447" cy="48540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032503" y="612647"/>
            <a:ext cx="1669542" cy="2109978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482084" y="976883"/>
            <a:ext cx="910589" cy="218617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123688" y="768095"/>
            <a:ext cx="851166" cy="1626869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209032" y="3134867"/>
            <a:ext cx="305562" cy="174498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309615" y="2689847"/>
            <a:ext cx="657618" cy="374154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474208" y="2412453"/>
            <a:ext cx="392442" cy="352844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898391" y="3209544"/>
            <a:ext cx="895362" cy="1201673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495800" y="3823703"/>
            <a:ext cx="656094" cy="403110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769107" y="2424683"/>
            <a:ext cx="806970" cy="1328165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769107" y="2887979"/>
            <a:ext cx="215645" cy="209550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439411" y="3211067"/>
            <a:ext cx="119634" cy="75437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453128" y="3034283"/>
            <a:ext cx="148589" cy="162305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358864" y="3119742"/>
            <a:ext cx="76737" cy="89039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198620" y="2791942"/>
            <a:ext cx="258356" cy="427507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825240" y="4322051"/>
            <a:ext cx="489991" cy="297954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3038258" y="6316167"/>
            <a:ext cx="486409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latin typeface="Arial"/>
                <a:cs typeface="Arial"/>
              </a:rPr>
              <a:t>&lt;</a:t>
            </a:r>
            <a:r>
              <a:rPr sz="1400" b="1" dirty="0">
                <a:latin typeface="Arial"/>
                <a:cs typeface="Arial"/>
              </a:rPr>
              <a:t>10%</a:t>
            </a:r>
            <a:endParaRPr sz="14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136370" y="6316167"/>
            <a:ext cx="79438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Arial"/>
                <a:cs typeface="Arial"/>
              </a:rPr>
              <a:t>10</a:t>
            </a:r>
            <a:r>
              <a:rPr sz="1400" b="1" spc="-55" dirty="0">
                <a:latin typeface="Arial"/>
                <a:cs typeface="Arial"/>
              </a:rPr>
              <a:t>%</a:t>
            </a:r>
            <a:r>
              <a:rPr sz="1400" b="1" spc="-5" dirty="0">
                <a:latin typeface="Arial"/>
                <a:cs typeface="Arial"/>
              </a:rPr>
              <a:t>-</a:t>
            </a:r>
            <a:r>
              <a:rPr sz="1400" b="1" dirty="0">
                <a:latin typeface="Arial"/>
                <a:cs typeface="Arial"/>
              </a:rPr>
              <a:t>1</a:t>
            </a:r>
            <a:r>
              <a:rPr sz="1400" b="1" spc="10" dirty="0">
                <a:latin typeface="Arial"/>
                <a:cs typeface="Arial"/>
              </a:rPr>
              <a:t>4</a:t>
            </a:r>
            <a:r>
              <a:rPr sz="1400" b="1" spc="5" dirty="0">
                <a:latin typeface="Arial"/>
                <a:cs typeface="Arial"/>
              </a:rPr>
              <a:t>%</a:t>
            </a:r>
            <a:endParaRPr sz="14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5596283" y="6316167"/>
            <a:ext cx="64071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Arial"/>
                <a:cs typeface="Arial"/>
              </a:rPr>
              <a:t>1</a:t>
            </a:r>
            <a:r>
              <a:rPr sz="1400" b="1" spc="-5" dirty="0">
                <a:latin typeface="Arial"/>
                <a:cs typeface="Arial"/>
              </a:rPr>
              <a:t>5-</a:t>
            </a:r>
            <a:r>
              <a:rPr sz="1400" b="1" dirty="0">
                <a:latin typeface="Arial"/>
                <a:cs typeface="Arial"/>
              </a:rPr>
              <a:t>19%</a:t>
            </a:r>
            <a:endParaRPr sz="14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6848093" y="6316167"/>
            <a:ext cx="48704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latin typeface="Arial"/>
                <a:cs typeface="Arial"/>
              </a:rPr>
              <a:t>&gt;</a:t>
            </a:r>
            <a:r>
              <a:rPr sz="1400" b="1" dirty="0">
                <a:latin typeface="Arial"/>
                <a:cs typeface="Arial"/>
              </a:rPr>
              <a:t>20%</a:t>
            </a:r>
            <a:endParaRPr sz="1400">
              <a:latin typeface="Arial"/>
              <a:cs typeface="Arial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6250010" y="6326139"/>
            <a:ext cx="200319" cy="229347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988068" y="6324642"/>
            <a:ext cx="201913" cy="244559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535766" y="6326139"/>
            <a:ext cx="200319" cy="229347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350269" y="6326139"/>
            <a:ext cx="201913" cy="229347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420198" y="6326139"/>
            <a:ext cx="200319" cy="229347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>
            <a:spLocks noGrp="1"/>
          </p:cNvSpPr>
          <p:nvPr>
            <p:ph type="title"/>
          </p:nvPr>
        </p:nvSpPr>
        <p:spPr>
          <a:xfrm>
            <a:off x="159816" y="25095"/>
            <a:ext cx="704850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Europe </a:t>
            </a:r>
            <a:r>
              <a:rPr dirty="0"/>
              <a:t>prevalence of overweight children</a:t>
            </a:r>
            <a:r>
              <a:rPr spc="-120" dirty="0"/>
              <a:t> </a:t>
            </a:r>
            <a:r>
              <a:rPr spc="-5" dirty="0"/>
              <a:t>(2010)</a:t>
            </a:r>
          </a:p>
        </p:txBody>
      </p:sp>
      <p:sp>
        <p:nvSpPr>
          <p:cNvPr id="61" name="object 61"/>
          <p:cNvSpPr txBox="1"/>
          <p:nvPr/>
        </p:nvSpPr>
        <p:spPr>
          <a:xfrm>
            <a:off x="75692" y="6265326"/>
            <a:ext cx="2817495" cy="55626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616075">
              <a:lnSpc>
                <a:spcPct val="100000"/>
              </a:lnSpc>
              <a:spcBef>
                <a:spcPts val="505"/>
              </a:spcBef>
            </a:pPr>
            <a:r>
              <a:rPr sz="1400" b="1" spc="-5" dirty="0">
                <a:latin typeface="Arial"/>
                <a:cs typeface="Arial"/>
              </a:rPr>
              <a:t>No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Data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sz="1400" i="1" dirty="0">
                <a:latin typeface="Arial"/>
                <a:cs typeface="Arial"/>
              </a:rPr>
              <a:t>(Adapted from</a:t>
            </a:r>
            <a:r>
              <a:rPr sz="1400" i="1" spc="-60" dirty="0">
                <a:latin typeface="Arial"/>
                <a:cs typeface="Arial"/>
              </a:rPr>
              <a:t> </a:t>
            </a:r>
            <a:r>
              <a:rPr sz="1400" i="1" spc="-10" dirty="0">
                <a:latin typeface="Arial"/>
                <a:cs typeface="Arial"/>
              </a:rPr>
              <a:t>http://www.easo.org)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27881" y="606608"/>
            <a:ext cx="7063096" cy="58424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5692" y="6581343"/>
            <a:ext cx="244284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i="1" spc="-5" dirty="0">
                <a:latin typeface="Arial"/>
                <a:cs typeface="Arial"/>
              </a:rPr>
              <a:t>(Wang CY </a:t>
            </a:r>
            <a:r>
              <a:rPr sz="1400" i="1" dirty="0">
                <a:latin typeface="Arial"/>
                <a:cs typeface="Arial"/>
              </a:rPr>
              <a:t>et al., Lancet,</a:t>
            </a:r>
            <a:r>
              <a:rPr sz="1400" i="1" spc="-175" dirty="0">
                <a:latin typeface="Arial"/>
                <a:cs typeface="Arial"/>
              </a:rPr>
              <a:t> </a:t>
            </a:r>
            <a:r>
              <a:rPr sz="1400" i="1" spc="-20" dirty="0">
                <a:latin typeface="Arial"/>
                <a:cs typeface="Arial"/>
              </a:rPr>
              <a:t>2011)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9816" y="25095"/>
            <a:ext cx="6522084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" dirty="0"/>
              <a:t>Trends </a:t>
            </a:r>
            <a:r>
              <a:rPr dirty="0"/>
              <a:t>in </a:t>
            </a:r>
            <a:r>
              <a:rPr spc="-5" dirty="0"/>
              <a:t>obesity prevalence </a:t>
            </a:r>
            <a:r>
              <a:rPr dirty="0"/>
              <a:t>in </a:t>
            </a:r>
            <a:r>
              <a:rPr spc="-5" dirty="0"/>
              <a:t>US and</a:t>
            </a:r>
            <a:r>
              <a:rPr spc="-40" dirty="0"/>
              <a:t> </a:t>
            </a:r>
            <a:r>
              <a:rPr spc="-5" dirty="0"/>
              <a:t>UK…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523870" y="3977766"/>
            <a:ext cx="101473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UK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Boys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87498" y="711453"/>
            <a:ext cx="476440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803650" algn="l"/>
              </a:tabLst>
            </a:pPr>
            <a:r>
              <a:rPr sz="2000" dirty="0">
                <a:latin typeface="Arial"/>
                <a:cs typeface="Arial"/>
              </a:rPr>
              <a:t>US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Boys	</a:t>
            </a:r>
            <a:r>
              <a:rPr sz="2000" dirty="0">
                <a:latin typeface="Arial"/>
                <a:cs typeface="Arial"/>
              </a:rPr>
              <a:t>US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Girls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78955" y="3977766"/>
            <a:ext cx="972819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UK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Girls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514" y="28702"/>
            <a:ext cx="26327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006FC0"/>
                </a:solidFill>
                <a:latin typeface="Arial"/>
                <a:cs typeface="Arial"/>
              </a:rPr>
              <a:t>Causes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of</a:t>
            </a:r>
            <a:r>
              <a:rPr sz="2400" b="1" spc="-5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Arial"/>
                <a:cs typeface="Arial"/>
              </a:rPr>
              <a:t>obesity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-38100" y="75184"/>
            <a:ext cx="9094978" cy="68209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340478" y="4267911"/>
            <a:ext cx="239649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Lack </a:t>
            </a:r>
            <a:r>
              <a:rPr sz="2400" b="1" dirty="0">
                <a:latin typeface="Arial"/>
                <a:cs typeface="Arial"/>
              </a:rPr>
              <a:t>of</a:t>
            </a:r>
            <a:r>
              <a:rPr sz="2400" b="1" spc="-6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exercise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988" y="3677792"/>
            <a:ext cx="3534410" cy="1617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latin typeface="Arial"/>
                <a:cs typeface="Arial"/>
              </a:rPr>
              <a:t>Causes of</a:t>
            </a:r>
            <a:r>
              <a:rPr sz="3200" b="1" spc="-90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obesity</a:t>
            </a:r>
            <a:endParaRPr sz="3200">
              <a:latin typeface="Arial"/>
              <a:cs typeface="Arial"/>
            </a:endParaRPr>
          </a:p>
          <a:p>
            <a:pPr marL="76200" marR="5080" indent="-5080">
              <a:lnSpc>
                <a:spcPct val="100000"/>
              </a:lnSpc>
              <a:spcBef>
                <a:spcPts val="45"/>
              </a:spcBef>
            </a:pPr>
            <a:r>
              <a:rPr sz="1800" spc="-10" dirty="0">
                <a:latin typeface="Arial"/>
                <a:cs typeface="Arial"/>
              </a:rPr>
              <a:t>There’s usually not </a:t>
            </a:r>
            <a:r>
              <a:rPr sz="1800" spc="-5" dirty="0">
                <a:latin typeface="Arial"/>
                <a:cs typeface="Arial"/>
              </a:rPr>
              <a:t>just one cause  </a:t>
            </a:r>
            <a:r>
              <a:rPr sz="1800" dirty="0">
                <a:latin typeface="Arial"/>
                <a:cs typeface="Arial"/>
              </a:rPr>
              <a:t>of </a:t>
            </a:r>
            <a:r>
              <a:rPr sz="1800" spc="-25" dirty="0">
                <a:latin typeface="Arial"/>
                <a:cs typeface="Arial"/>
              </a:rPr>
              <a:t>obesity. </a:t>
            </a:r>
            <a:r>
              <a:rPr sz="1800" spc="-5" dirty="0">
                <a:latin typeface="Arial"/>
                <a:cs typeface="Arial"/>
              </a:rPr>
              <a:t>Multiple </a:t>
            </a:r>
            <a:r>
              <a:rPr sz="1800" dirty="0">
                <a:latin typeface="Arial"/>
                <a:cs typeface="Arial"/>
              </a:rPr>
              <a:t>factors may  </a:t>
            </a:r>
            <a:r>
              <a:rPr sz="1800" spc="-5" dirty="0">
                <a:latin typeface="Arial"/>
                <a:cs typeface="Arial"/>
              </a:rPr>
              <a:t>interact and contribution </a:t>
            </a:r>
            <a:r>
              <a:rPr sz="1800" dirty="0">
                <a:latin typeface="Arial"/>
                <a:cs typeface="Arial"/>
              </a:rPr>
              <a:t>to </a:t>
            </a:r>
            <a:r>
              <a:rPr sz="1800" spc="-5" dirty="0">
                <a:latin typeface="Arial"/>
                <a:cs typeface="Arial"/>
              </a:rPr>
              <a:t>the  condition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32103" y="728598"/>
            <a:ext cx="199008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CALORIES</a:t>
            </a:r>
            <a:r>
              <a:rPr sz="2400" b="1" spc="-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IN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92708" y="1043939"/>
            <a:ext cx="2266950" cy="2269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737097" y="728598"/>
            <a:ext cx="23285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00AF50"/>
                </a:solidFill>
                <a:latin typeface="Arial"/>
                <a:cs typeface="Arial"/>
              </a:rPr>
              <a:t>CALORIES</a:t>
            </a:r>
            <a:r>
              <a:rPr sz="2400" b="1" spc="-55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AF50"/>
                </a:solidFill>
                <a:latin typeface="Arial"/>
                <a:cs typeface="Arial"/>
              </a:rPr>
              <a:t>OUT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769856" y="2241799"/>
            <a:ext cx="2259345" cy="22608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53005" y="3445002"/>
            <a:ext cx="551815" cy="649605"/>
          </a:xfrm>
          <a:custGeom>
            <a:avLst/>
            <a:gdLst/>
            <a:ahLst/>
            <a:cxnLst/>
            <a:rect l="l" t="t" r="r" b="b"/>
            <a:pathLst>
              <a:path w="551814" h="649604">
                <a:moveTo>
                  <a:pt x="413766" y="275844"/>
                </a:moveTo>
                <a:lnTo>
                  <a:pt x="137921" y="275844"/>
                </a:lnTo>
                <a:lnTo>
                  <a:pt x="137921" y="649224"/>
                </a:lnTo>
                <a:lnTo>
                  <a:pt x="413766" y="649224"/>
                </a:lnTo>
                <a:lnTo>
                  <a:pt x="413766" y="275844"/>
                </a:lnTo>
                <a:close/>
              </a:path>
              <a:path w="551814" h="649604">
                <a:moveTo>
                  <a:pt x="275844" y="0"/>
                </a:moveTo>
                <a:lnTo>
                  <a:pt x="0" y="275844"/>
                </a:lnTo>
                <a:lnTo>
                  <a:pt x="551688" y="275844"/>
                </a:lnTo>
                <a:lnTo>
                  <a:pt x="27584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53005" y="3445002"/>
            <a:ext cx="551815" cy="649605"/>
          </a:xfrm>
          <a:custGeom>
            <a:avLst/>
            <a:gdLst/>
            <a:ahLst/>
            <a:cxnLst/>
            <a:rect l="l" t="t" r="r" b="b"/>
            <a:pathLst>
              <a:path w="551814" h="649604">
                <a:moveTo>
                  <a:pt x="0" y="275844"/>
                </a:moveTo>
                <a:lnTo>
                  <a:pt x="275844" y="0"/>
                </a:lnTo>
                <a:lnTo>
                  <a:pt x="551688" y="275844"/>
                </a:lnTo>
                <a:lnTo>
                  <a:pt x="413766" y="275844"/>
                </a:lnTo>
                <a:lnTo>
                  <a:pt x="413766" y="649224"/>
                </a:lnTo>
                <a:lnTo>
                  <a:pt x="137921" y="649224"/>
                </a:lnTo>
                <a:lnTo>
                  <a:pt x="137921" y="275844"/>
                </a:lnTo>
                <a:lnTo>
                  <a:pt x="0" y="275844"/>
                </a:lnTo>
                <a:close/>
              </a:path>
            </a:pathLst>
          </a:custGeom>
          <a:ln w="2590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625590" y="4630673"/>
            <a:ext cx="550545" cy="649605"/>
          </a:xfrm>
          <a:custGeom>
            <a:avLst/>
            <a:gdLst/>
            <a:ahLst/>
            <a:cxnLst/>
            <a:rect l="l" t="t" r="r" b="b"/>
            <a:pathLst>
              <a:path w="550545" h="649604">
                <a:moveTo>
                  <a:pt x="550163" y="374142"/>
                </a:moveTo>
                <a:lnTo>
                  <a:pt x="0" y="374142"/>
                </a:lnTo>
                <a:lnTo>
                  <a:pt x="275081" y="649223"/>
                </a:lnTo>
                <a:lnTo>
                  <a:pt x="550163" y="374142"/>
                </a:lnTo>
                <a:close/>
              </a:path>
              <a:path w="550545" h="649604">
                <a:moveTo>
                  <a:pt x="412623" y="0"/>
                </a:moveTo>
                <a:lnTo>
                  <a:pt x="137540" y="0"/>
                </a:lnTo>
                <a:lnTo>
                  <a:pt x="137540" y="374142"/>
                </a:lnTo>
                <a:lnTo>
                  <a:pt x="412623" y="374142"/>
                </a:lnTo>
                <a:lnTo>
                  <a:pt x="412623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625590" y="4630673"/>
            <a:ext cx="550545" cy="649605"/>
          </a:xfrm>
          <a:custGeom>
            <a:avLst/>
            <a:gdLst/>
            <a:ahLst/>
            <a:cxnLst/>
            <a:rect l="l" t="t" r="r" b="b"/>
            <a:pathLst>
              <a:path w="550545" h="649604">
                <a:moveTo>
                  <a:pt x="0" y="374142"/>
                </a:moveTo>
                <a:lnTo>
                  <a:pt x="275081" y="649223"/>
                </a:lnTo>
                <a:lnTo>
                  <a:pt x="550163" y="374142"/>
                </a:lnTo>
                <a:lnTo>
                  <a:pt x="412623" y="374142"/>
                </a:lnTo>
                <a:lnTo>
                  <a:pt x="412623" y="0"/>
                </a:lnTo>
                <a:lnTo>
                  <a:pt x="137540" y="0"/>
                </a:lnTo>
                <a:lnTo>
                  <a:pt x="137540" y="374142"/>
                </a:lnTo>
                <a:lnTo>
                  <a:pt x="0" y="374142"/>
                </a:lnTo>
                <a:close/>
              </a:path>
            </a:pathLst>
          </a:custGeom>
          <a:ln w="25907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02514" y="28702"/>
            <a:ext cx="26327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Causes </a:t>
            </a:r>
            <a:r>
              <a:rPr dirty="0"/>
              <a:t>of</a:t>
            </a:r>
            <a:r>
              <a:rPr spc="-55" dirty="0"/>
              <a:t> </a:t>
            </a:r>
            <a:r>
              <a:rPr spc="-5" dirty="0"/>
              <a:t>obesity</a:t>
            </a:r>
          </a:p>
        </p:txBody>
      </p:sp>
      <p:sp>
        <p:nvSpPr>
          <p:cNvPr id="11" name="object 11"/>
          <p:cNvSpPr/>
          <p:nvPr/>
        </p:nvSpPr>
        <p:spPr>
          <a:xfrm>
            <a:off x="3525520" y="3298825"/>
            <a:ext cx="1013460" cy="492759"/>
          </a:xfrm>
          <a:custGeom>
            <a:avLst/>
            <a:gdLst/>
            <a:ahLst/>
            <a:cxnLst/>
            <a:rect l="l" t="t" r="r" b="b"/>
            <a:pathLst>
              <a:path w="1013460" h="492760">
                <a:moveTo>
                  <a:pt x="359869" y="152400"/>
                </a:moveTo>
                <a:lnTo>
                  <a:pt x="294639" y="152400"/>
                </a:lnTo>
                <a:lnTo>
                  <a:pt x="307213" y="155575"/>
                </a:lnTo>
                <a:lnTo>
                  <a:pt x="311530" y="158114"/>
                </a:lnTo>
                <a:lnTo>
                  <a:pt x="317880" y="165480"/>
                </a:lnTo>
                <a:lnTo>
                  <a:pt x="319785" y="169925"/>
                </a:lnTo>
                <a:lnTo>
                  <a:pt x="320112" y="173354"/>
                </a:lnTo>
                <a:lnTo>
                  <a:pt x="320206" y="180530"/>
                </a:lnTo>
                <a:lnTo>
                  <a:pt x="319325" y="187356"/>
                </a:lnTo>
                <a:lnTo>
                  <a:pt x="317525" y="196619"/>
                </a:lnTo>
                <a:lnTo>
                  <a:pt x="314832" y="208025"/>
                </a:lnTo>
                <a:lnTo>
                  <a:pt x="295020" y="286130"/>
                </a:lnTo>
                <a:lnTo>
                  <a:pt x="335533" y="296417"/>
                </a:lnTo>
                <a:lnTo>
                  <a:pt x="359663" y="201167"/>
                </a:lnTo>
                <a:lnTo>
                  <a:pt x="364363" y="166624"/>
                </a:lnTo>
                <a:lnTo>
                  <a:pt x="363219" y="160274"/>
                </a:lnTo>
                <a:lnTo>
                  <a:pt x="359869" y="152400"/>
                </a:lnTo>
                <a:close/>
              </a:path>
              <a:path w="1013460" h="492760">
                <a:moveTo>
                  <a:pt x="234568" y="107950"/>
                </a:moveTo>
                <a:lnTo>
                  <a:pt x="195833" y="261112"/>
                </a:lnTo>
                <a:lnTo>
                  <a:pt x="236474" y="271399"/>
                </a:lnTo>
                <a:lnTo>
                  <a:pt x="254000" y="201929"/>
                </a:lnTo>
                <a:lnTo>
                  <a:pt x="257169" y="190194"/>
                </a:lnTo>
                <a:lnTo>
                  <a:pt x="287908" y="152780"/>
                </a:lnTo>
                <a:lnTo>
                  <a:pt x="294639" y="152400"/>
                </a:lnTo>
                <a:lnTo>
                  <a:pt x="359869" y="152400"/>
                </a:lnTo>
                <a:lnTo>
                  <a:pt x="358139" y="148336"/>
                </a:lnTo>
                <a:lnTo>
                  <a:pt x="353567" y="142875"/>
                </a:lnTo>
                <a:lnTo>
                  <a:pt x="349770" y="139953"/>
                </a:lnTo>
                <a:lnTo>
                  <a:pt x="266572" y="139953"/>
                </a:lnTo>
                <a:lnTo>
                  <a:pt x="272288" y="117475"/>
                </a:lnTo>
                <a:lnTo>
                  <a:pt x="234568" y="107950"/>
                </a:lnTo>
                <a:close/>
              </a:path>
              <a:path w="1013460" h="492760">
                <a:moveTo>
                  <a:pt x="53466" y="0"/>
                </a:moveTo>
                <a:lnTo>
                  <a:pt x="0" y="211582"/>
                </a:lnTo>
                <a:lnTo>
                  <a:pt x="160781" y="252222"/>
                </a:lnTo>
                <a:lnTo>
                  <a:pt x="169799" y="216662"/>
                </a:lnTo>
                <a:lnTo>
                  <a:pt x="51688" y="186689"/>
                </a:lnTo>
                <a:lnTo>
                  <a:pt x="66166" y="129159"/>
                </a:lnTo>
                <a:lnTo>
                  <a:pt x="179268" y="129159"/>
                </a:lnTo>
                <a:lnTo>
                  <a:pt x="181482" y="120396"/>
                </a:lnTo>
                <a:lnTo>
                  <a:pt x="75183" y="93472"/>
                </a:lnTo>
                <a:lnTo>
                  <a:pt x="87121" y="46609"/>
                </a:lnTo>
                <a:lnTo>
                  <a:pt x="208554" y="46609"/>
                </a:lnTo>
                <a:lnTo>
                  <a:pt x="210312" y="39750"/>
                </a:lnTo>
                <a:lnTo>
                  <a:pt x="53466" y="0"/>
                </a:lnTo>
                <a:close/>
              </a:path>
              <a:path w="1013460" h="492760">
                <a:moveTo>
                  <a:pt x="179268" y="129159"/>
                </a:moveTo>
                <a:lnTo>
                  <a:pt x="66166" y="129159"/>
                </a:lnTo>
                <a:lnTo>
                  <a:pt x="172465" y="156083"/>
                </a:lnTo>
                <a:lnTo>
                  <a:pt x="179268" y="129159"/>
                </a:lnTo>
                <a:close/>
              </a:path>
              <a:path w="1013460" h="492760">
                <a:moveTo>
                  <a:pt x="308721" y="124648"/>
                </a:moveTo>
                <a:lnTo>
                  <a:pt x="294195" y="126158"/>
                </a:lnTo>
                <a:lnTo>
                  <a:pt x="280146" y="131264"/>
                </a:lnTo>
                <a:lnTo>
                  <a:pt x="266572" y="139953"/>
                </a:lnTo>
                <a:lnTo>
                  <a:pt x="349770" y="139953"/>
                </a:lnTo>
                <a:lnTo>
                  <a:pt x="308721" y="124648"/>
                </a:lnTo>
                <a:close/>
              </a:path>
              <a:path w="1013460" h="492760">
                <a:moveTo>
                  <a:pt x="208554" y="46609"/>
                </a:moveTo>
                <a:lnTo>
                  <a:pt x="87121" y="46609"/>
                </a:lnTo>
                <a:lnTo>
                  <a:pt x="201167" y="75437"/>
                </a:lnTo>
                <a:lnTo>
                  <a:pt x="208554" y="46609"/>
                </a:lnTo>
                <a:close/>
              </a:path>
              <a:path w="1013460" h="492760">
                <a:moveTo>
                  <a:pt x="459563" y="162538"/>
                </a:moveTo>
                <a:lnTo>
                  <a:pt x="418718" y="173736"/>
                </a:lnTo>
                <a:lnTo>
                  <a:pt x="389483" y="210633"/>
                </a:lnTo>
                <a:lnTo>
                  <a:pt x="380079" y="258429"/>
                </a:lnTo>
                <a:lnTo>
                  <a:pt x="381631" y="272155"/>
                </a:lnTo>
                <a:lnTo>
                  <a:pt x="404875" y="310689"/>
                </a:lnTo>
                <a:lnTo>
                  <a:pt x="450334" y="328370"/>
                </a:lnTo>
                <a:lnTo>
                  <a:pt x="461930" y="328993"/>
                </a:lnTo>
                <a:lnTo>
                  <a:pt x="472813" y="327902"/>
                </a:lnTo>
                <a:lnTo>
                  <a:pt x="509055" y="306742"/>
                </a:lnTo>
                <a:lnTo>
                  <a:pt x="516127" y="297434"/>
                </a:lnTo>
                <a:lnTo>
                  <a:pt x="452500" y="297434"/>
                </a:lnTo>
                <a:lnTo>
                  <a:pt x="446150" y="295910"/>
                </a:lnTo>
                <a:lnTo>
                  <a:pt x="421211" y="266080"/>
                </a:lnTo>
                <a:lnTo>
                  <a:pt x="421197" y="258065"/>
                </a:lnTo>
                <a:lnTo>
                  <a:pt x="422528" y="249300"/>
                </a:lnTo>
                <a:lnTo>
                  <a:pt x="529072" y="249300"/>
                </a:lnTo>
                <a:lnTo>
                  <a:pt x="529696" y="240029"/>
                </a:lnTo>
                <a:lnTo>
                  <a:pt x="490219" y="240029"/>
                </a:lnTo>
                <a:lnTo>
                  <a:pt x="429513" y="224789"/>
                </a:lnTo>
                <a:lnTo>
                  <a:pt x="456374" y="195849"/>
                </a:lnTo>
                <a:lnTo>
                  <a:pt x="462613" y="195498"/>
                </a:lnTo>
                <a:lnTo>
                  <a:pt x="519075" y="195498"/>
                </a:lnTo>
                <a:lnTo>
                  <a:pt x="514441" y="188473"/>
                </a:lnTo>
                <a:lnTo>
                  <a:pt x="503650" y="178228"/>
                </a:lnTo>
                <a:lnTo>
                  <a:pt x="490335" y="170340"/>
                </a:lnTo>
                <a:lnTo>
                  <a:pt x="474471" y="164846"/>
                </a:lnTo>
                <a:lnTo>
                  <a:pt x="459563" y="162538"/>
                </a:lnTo>
                <a:close/>
              </a:path>
              <a:path w="1013460" h="492760">
                <a:moveTo>
                  <a:pt x="477519" y="280415"/>
                </a:moveTo>
                <a:lnTo>
                  <a:pt x="473328" y="287527"/>
                </a:lnTo>
                <a:lnTo>
                  <a:pt x="468629" y="292353"/>
                </a:lnTo>
                <a:lnTo>
                  <a:pt x="463422" y="294639"/>
                </a:lnTo>
                <a:lnTo>
                  <a:pt x="458215" y="297052"/>
                </a:lnTo>
                <a:lnTo>
                  <a:pt x="452500" y="297434"/>
                </a:lnTo>
                <a:lnTo>
                  <a:pt x="516127" y="297434"/>
                </a:lnTo>
                <a:lnTo>
                  <a:pt x="477519" y="280415"/>
                </a:lnTo>
                <a:close/>
              </a:path>
              <a:path w="1013460" h="492760">
                <a:moveTo>
                  <a:pt x="529072" y="249300"/>
                </a:moveTo>
                <a:lnTo>
                  <a:pt x="422528" y="249300"/>
                </a:lnTo>
                <a:lnTo>
                  <a:pt x="524128" y="275082"/>
                </a:lnTo>
                <a:lnTo>
                  <a:pt x="528822" y="253029"/>
                </a:lnTo>
                <a:lnTo>
                  <a:pt x="529072" y="249300"/>
                </a:lnTo>
                <a:close/>
              </a:path>
              <a:path w="1013460" h="492760">
                <a:moveTo>
                  <a:pt x="519075" y="195498"/>
                </a:moveTo>
                <a:lnTo>
                  <a:pt x="462613" y="195498"/>
                </a:lnTo>
                <a:lnTo>
                  <a:pt x="469138" y="196469"/>
                </a:lnTo>
                <a:lnTo>
                  <a:pt x="477392" y="198627"/>
                </a:lnTo>
                <a:lnTo>
                  <a:pt x="483615" y="203453"/>
                </a:lnTo>
                <a:lnTo>
                  <a:pt x="487806" y="210947"/>
                </a:lnTo>
                <a:lnTo>
                  <a:pt x="490380" y="217044"/>
                </a:lnTo>
                <a:lnTo>
                  <a:pt x="491632" y="223916"/>
                </a:lnTo>
                <a:lnTo>
                  <a:pt x="491575" y="231574"/>
                </a:lnTo>
                <a:lnTo>
                  <a:pt x="490219" y="240029"/>
                </a:lnTo>
                <a:lnTo>
                  <a:pt x="529696" y="240029"/>
                </a:lnTo>
                <a:lnTo>
                  <a:pt x="530145" y="233346"/>
                </a:lnTo>
                <a:lnTo>
                  <a:pt x="528111" y="216021"/>
                </a:lnTo>
                <a:lnTo>
                  <a:pt x="522731" y="201040"/>
                </a:lnTo>
                <a:lnTo>
                  <a:pt x="519075" y="195498"/>
                </a:lnTo>
                <a:close/>
              </a:path>
              <a:path w="1013460" h="492760">
                <a:moveTo>
                  <a:pt x="819530" y="448563"/>
                </a:moveTo>
                <a:lnTo>
                  <a:pt x="815085" y="481202"/>
                </a:lnTo>
                <a:lnTo>
                  <a:pt x="822197" y="484758"/>
                </a:lnTo>
                <a:lnTo>
                  <a:pt x="829563" y="487552"/>
                </a:lnTo>
                <a:lnTo>
                  <a:pt x="837310" y="489457"/>
                </a:lnTo>
                <a:lnTo>
                  <a:pt x="845057" y="491489"/>
                </a:lnTo>
                <a:lnTo>
                  <a:pt x="852169" y="492379"/>
                </a:lnTo>
                <a:lnTo>
                  <a:pt x="865251" y="492125"/>
                </a:lnTo>
                <a:lnTo>
                  <a:pt x="870965" y="491236"/>
                </a:lnTo>
                <a:lnTo>
                  <a:pt x="905255" y="462788"/>
                </a:lnTo>
                <a:lnTo>
                  <a:pt x="909030" y="457200"/>
                </a:lnTo>
                <a:lnTo>
                  <a:pt x="845565" y="457200"/>
                </a:lnTo>
                <a:lnTo>
                  <a:pt x="831088" y="453517"/>
                </a:lnTo>
                <a:lnTo>
                  <a:pt x="825500" y="451485"/>
                </a:lnTo>
                <a:lnTo>
                  <a:pt x="819530" y="448563"/>
                </a:lnTo>
                <a:close/>
              </a:path>
              <a:path w="1013460" h="492760">
                <a:moveTo>
                  <a:pt x="649351" y="386588"/>
                </a:moveTo>
                <a:lnTo>
                  <a:pt x="648842" y="388493"/>
                </a:lnTo>
                <a:lnTo>
                  <a:pt x="648334" y="390017"/>
                </a:lnTo>
                <a:lnTo>
                  <a:pt x="647953" y="391413"/>
                </a:lnTo>
                <a:lnTo>
                  <a:pt x="646503" y="401490"/>
                </a:lnTo>
                <a:lnTo>
                  <a:pt x="647303" y="411162"/>
                </a:lnTo>
                <a:lnTo>
                  <a:pt x="650365" y="420453"/>
                </a:lnTo>
                <a:lnTo>
                  <a:pt x="689758" y="451282"/>
                </a:lnTo>
                <a:lnTo>
                  <a:pt x="735183" y="461085"/>
                </a:lnTo>
                <a:lnTo>
                  <a:pt x="742822" y="461010"/>
                </a:lnTo>
                <a:lnTo>
                  <a:pt x="780033" y="444754"/>
                </a:lnTo>
                <a:lnTo>
                  <a:pt x="790027" y="427609"/>
                </a:lnTo>
                <a:lnTo>
                  <a:pt x="728043" y="427609"/>
                </a:lnTo>
                <a:lnTo>
                  <a:pt x="721365" y="426894"/>
                </a:lnTo>
                <a:lnTo>
                  <a:pt x="713866" y="425323"/>
                </a:lnTo>
                <a:lnTo>
                  <a:pt x="705612" y="423163"/>
                </a:lnTo>
                <a:lnTo>
                  <a:pt x="699896" y="420243"/>
                </a:lnTo>
                <a:lnTo>
                  <a:pt x="696849" y="416306"/>
                </a:lnTo>
                <a:lnTo>
                  <a:pt x="694563" y="413638"/>
                </a:lnTo>
                <a:lnTo>
                  <a:pt x="693748" y="409801"/>
                </a:lnTo>
                <a:lnTo>
                  <a:pt x="693702" y="409194"/>
                </a:lnTo>
                <a:lnTo>
                  <a:pt x="694308" y="403860"/>
                </a:lnTo>
                <a:lnTo>
                  <a:pt x="649351" y="386588"/>
                </a:lnTo>
                <a:close/>
              </a:path>
              <a:path w="1013460" h="492760">
                <a:moveTo>
                  <a:pt x="855471" y="264922"/>
                </a:moveTo>
                <a:lnTo>
                  <a:pt x="874902" y="433324"/>
                </a:lnTo>
                <a:lnTo>
                  <a:pt x="870330" y="441198"/>
                </a:lnTo>
                <a:lnTo>
                  <a:pt x="865124" y="447420"/>
                </a:lnTo>
                <a:lnTo>
                  <a:pt x="859154" y="451738"/>
                </a:lnTo>
                <a:lnTo>
                  <a:pt x="853313" y="456183"/>
                </a:lnTo>
                <a:lnTo>
                  <a:pt x="845565" y="457200"/>
                </a:lnTo>
                <a:lnTo>
                  <a:pt x="909030" y="457200"/>
                </a:lnTo>
                <a:lnTo>
                  <a:pt x="921638" y="438531"/>
                </a:lnTo>
                <a:lnTo>
                  <a:pt x="952176" y="393826"/>
                </a:lnTo>
                <a:lnTo>
                  <a:pt x="907795" y="393826"/>
                </a:lnTo>
                <a:lnTo>
                  <a:pt x="898651" y="275844"/>
                </a:lnTo>
                <a:lnTo>
                  <a:pt x="855471" y="264922"/>
                </a:lnTo>
                <a:close/>
              </a:path>
              <a:path w="1013460" h="492760">
                <a:moveTo>
                  <a:pt x="804970" y="377825"/>
                </a:moveTo>
                <a:lnTo>
                  <a:pt x="761745" y="377825"/>
                </a:lnTo>
                <a:lnTo>
                  <a:pt x="756157" y="400176"/>
                </a:lnTo>
                <a:lnTo>
                  <a:pt x="753871" y="409194"/>
                </a:lnTo>
                <a:lnTo>
                  <a:pt x="728043" y="427609"/>
                </a:lnTo>
                <a:lnTo>
                  <a:pt x="790027" y="427609"/>
                </a:lnTo>
                <a:lnTo>
                  <a:pt x="792972" y="420592"/>
                </a:lnTo>
                <a:lnTo>
                  <a:pt x="796601" y="409801"/>
                </a:lnTo>
                <a:lnTo>
                  <a:pt x="800100" y="397129"/>
                </a:lnTo>
                <a:lnTo>
                  <a:pt x="804970" y="377825"/>
                </a:lnTo>
                <a:close/>
              </a:path>
              <a:path w="1013460" h="492760">
                <a:moveTo>
                  <a:pt x="971041" y="294132"/>
                </a:moveTo>
                <a:lnTo>
                  <a:pt x="907795" y="393826"/>
                </a:lnTo>
                <a:lnTo>
                  <a:pt x="952176" y="393826"/>
                </a:lnTo>
                <a:lnTo>
                  <a:pt x="1013078" y="304673"/>
                </a:lnTo>
                <a:lnTo>
                  <a:pt x="971041" y="294132"/>
                </a:lnTo>
                <a:close/>
              </a:path>
              <a:path w="1013460" h="492760">
                <a:moveTo>
                  <a:pt x="737272" y="232671"/>
                </a:moveTo>
                <a:lnTo>
                  <a:pt x="699642" y="243459"/>
                </a:lnTo>
                <a:lnTo>
                  <a:pt x="671907" y="279749"/>
                </a:lnTo>
                <a:lnTo>
                  <a:pt x="662747" y="323976"/>
                </a:lnTo>
                <a:lnTo>
                  <a:pt x="662688" y="327533"/>
                </a:lnTo>
                <a:lnTo>
                  <a:pt x="663954" y="340048"/>
                </a:lnTo>
                <a:lnTo>
                  <a:pt x="683672" y="377507"/>
                </a:lnTo>
                <a:lnTo>
                  <a:pt x="723294" y="392844"/>
                </a:lnTo>
                <a:lnTo>
                  <a:pt x="736520" y="391239"/>
                </a:lnTo>
                <a:lnTo>
                  <a:pt x="749341" y="386228"/>
                </a:lnTo>
                <a:lnTo>
                  <a:pt x="761745" y="377825"/>
                </a:lnTo>
                <a:lnTo>
                  <a:pt x="804970" y="377825"/>
                </a:lnTo>
                <a:lnTo>
                  <a:pt x="808923" y="362158"/>
                </a:lnTo>
                <a:lnTo>
                  <a:pt x="736492" y="362158"/>
                </a:lnTo>
                <a:lnTo>
                  <a:pt x="729106" y="361061"/>
                </a:lnTo>
                <a:lnTo>
                  <a:pt x="705342" y="327533"/>
                </a:lnTo>
                <a:lnTo>
                  <a:pt x="706018" y="317341"/>
                </a:lnTo>
                <a:lnTo>
                  <a:pt x="720726" y="279044"/>
                </a:lnTo>
                <a:lnTo>
                  <a:pt x="746246" y="267327"/>
                </a:lnTo>
                <a:lnTo>
                  <a:pt x="789230" y="267327"/>
                </a:lnTo>
                <a:lnTo>
                  <a:pt x="784346" y="258145"/>
                </a:lnTo>
                <a:lnTo>
                  <a:pt x="775192" y="247538"/>
                </a:lnTo>
                <a:lnTo>
                  <a:pt x="764014" y="239718"/>
                </a:lnTo>
                <a:lnTo>
                  <a:pt x="750824" y="234696"/>
                </a:lnTo>
                <a:lnTo>
                  <a:pt x="737272" y="232671"/>
                </a:lnTo>
                <a:close/>
              </a:path>
              <a:path w="1013460" h="492760">
                <a:moveTo>
                  <a:pt x="789230" y="267327"/>
                </a:moveTo>
                <a:lnTo>
                  <a:pt x="746246" y="267327"/>
                </a:lnTo>
                <a:lnTo>
                  <a:pt x="753363" y="268350"/>
                </a:lnTo>
                <a:lnTo>
                  <a:pt x="760368" y="270898"/>
                </a:lnTo>
                <a:lnTo>
                  <a:pt x="778954" y="302640"/>
                </a:lnTo>
                <a:lnTo>
                  <a:pt x="778335" y="312689"/>
                </a:lnTo>
                <a:lnTo>
                  <a:pt x="763345" y="350498"/>
                </a:lnTo>
                <a:lnTo>
                  <a:pt x="736492" y="362158"/>
                </a:lnTo>
                <a:lnTo>
                  <a:pt x="808923" y="362158"/>
                </a:lnTo>
                <a:lnTo>
                  <a:pt x="831790" y="271525"/>
                </a:lnTo>
                <a:lnTo>
                  <a:pt x="791463" y="271525"/>
                </a:lnTo>
                <a:lnTo>
                  <a:pt x="789230" y="267327"/>
                </a:lnTo>
                <a:close/>
              </a:path>
              <a:path w="1013460" h="492760">
                <a:moveTo>
                  <a:pt x="577468" y="194563"/>
                </a:moveTo>
                <a:lnTo>
                  <a:pt x="538733" y="347852"/>
                </a:lnTo>
                <a:lnTo>
                  <a:pt x="579246" y="358013"/>
                </a:lnTo>
                <a:lnTo>
                  <a:pt x="591184" y="310769"/>
                </a:lnTo>
                <a:lnTo>
                  <a:pt x="595923" y="292905"/>
                </a:lnTo>
                <a:lnTo>
                  <a:pt x="611885" y="252602"/>
                </a:lnTo>
                <a:lnTo>
                  <a:pt x="631063" y="243204"/>
                </a:lnTo>
                <a:lnTo>
                  <a:pt x="662745" y="243204"/>
                </a:lnTo>
                <a:lnTo>
                  <a:pt x="674282" y="225933"/>
                </a:lnTo>
                <a:lnTo>
                  <a:pt x="609600" y="225933"/>
                </a:lnTo>
                <a:lnTo>
                  <a:pt x="615060" y="204088"/>
                </a:lnTo>
                <a:lnTo>
                  <a:pt x="577468" y="194563"/>
                </a:lnTo>
                <a:close/>
              </a:path>
              <a:path w="1013460" h="492760">
                <a:moveTo>
                  <a:pt x="796797" y="250062"/>
                </a:moveTo>
                <a:lnTo>
                  <a:pt x="791463" y="271525"/>
                </a:lnTo>
                <a:lnTo>
                  <a:pt x="831790" y="271525"/>
                </a:lnTo>
                <a:lnTo>
                  <a:pt x="834770" y="259714"/>
                </a:lnTo>
                <a:lnTo>
                  <a:pt x="796797" y="250062"/>
                </a:lnTo>
                <a:close/>
              </a:path>
              <a:path w="1013460" h="492760">
                <a:moveTo>
                  <a:pt x="662745" y="243204"/>
                </a:moveTo>
                <a:lnTo>
                  <a:pt x="631063" y="243204"/>
                </a:lnTo>
                <a:lnTo>
                  <a:pt x="636777" y="244601"/>
                </a:lnTo>
                <a:lnTo>
                  <a:pt x="642619" y="246125"/>
                </a:lnTo>
                <a:lnTo>
                  <a:pt x="648462" y="249936"/>
                </a:lnTo>
                <a:lnTo>
                  <a:pt x="654176" y="256032"/>
                </a:lnTo>
                <a:lnTo>
                  <a:pt x="662745" y="243204"/>
                </a:lnTo>
                <a:close/>
              </a:path>
              <a:path w="1013460" h="492760">
                <a:moveTo>
                  <a:pt x="644397" y="207772"/>
                </a:moveTo>
                <a:lnTo>
                  <a:pt x="609600" y="225933"/>
                </a:lnTo>
                <a:lnTo>
                  <a:pt x="674282" y="225933"/>
                </a:lnTo>
                <a:lnTo>
                  <a:pt x="675639" y="223900"/>
                </a:lnTo>
                <a:lnTo>
                  <a:pt x="670020" y="218870"/>
                </a:lnTo>
                <a:lnTo>
                  <a:pt x="664019" y="214804"/>
                </a:lnTo>
                <a:lnTo>
                  <a:pt x="657637" y="211667"/>
                </a:lnTo>
                <a:lnTo>
                  <a:pt x="650875" y="209423"/>
                </a:lnTo>
                <a:lnTo>
                  <a:pt x="644397" y="207772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607178" y="3572383"/>
            <a:ext cx="341630" cy="284480"/>
          </a:xfrm>
          <a:custGeom>
            <a:avLst/>
            <a:gdLst/>
            <a:ahLst/>
            <a:cxnLst/>
            <a:rect l="l" t="t" r="r" b="b"/>
            <a:pathLst>
              <a:path w="341629" h="284479">
                <a:moveTo>
                  <a:pt x="332391" y="107822"/>
                </a:moveTo>
                <a:lnTo>
                  <a:pt x="290195" y="107822"/>
                </a:lnTo>
                <a:lnTo>
                  <a:pt x="248031" y="274319"/>
                </a:lnTo>
                <a:lnTo>
                  <a:pt x="287782" y="284352"/>
                </a:lnTo>
                <a:lnTo>
                  <a:pt x="332391" y="107822"/>
                </a:lnTo>
                <a:close/>
              </a:path>
              <a:path w="341629" h="284479">
                <a:moveTo>
                  <a:pt x="201394" y="76199"/>
                </a:moveTo>
                <a:lnTo>
                  <a:pt x="165226" y="76199"/>
                </a:lnTo>
                <a:lnTo>
                  <a:pt x="164973" y="253237"/>
                </a:lnTo>
                <a:lnTo>
                  <a:pt x="206121" y="263651"/>
                </a:lnTo>
                <a:lnTo>
                  <a:pt x="245177" y="191261"/>
                </a:lnTo>
                <a:lnTo>
                  <a:pt x="202819" y="191261"/>
                </a:lnTo>
                <a:lnTo>
                  <a:pt x="201394" y="76199"/>
                </a:lnTo>
                <a:close/>
              </a:path>
              <a:path w="341629" h="284479">
                <a:moveTo>
                  <a:pt x="136906" y="21081"/>
                </a:moveTo>
                <a:lnTo>
                  <a:pt x="83438" y="232663"/>
                </a:lnTo>
                <a:lnTo>
                  <a:pt x="123190" y="242696"/>
                </a:lnTo>
                <a:lnTo>
                  <a:pt x="165226" y="76199"/>
                </a:lnTo>
                <a:lnTo>
                  <a:pt x="201394" y="76199"/>
                </a:lnTo>
                <a:lnTo>
                  <a:pt x="200913" y="37337"/>
                </a:lnTo>
                <a:lnTo>
                  <a:pt x="136906" y="21081"/>
                </a:lnTo>
                <a:close/>
              </a:path>
              <a:path w="341629" h="284479">
                <a:moveTo>
                  <a:pt x="53467" y="0"/>
                </a:moveTo>
                <a:lnTo>
                  <a:pt x="0" y="211581"/>
                </a:lnTo>
                <a:lnTo>
                  <a:pt x="42672" y="222376"/>
                </a:lnTo>
                <a:lnTo>
                  <a:pt x="96138" y="10794"/>
                </a:lnTo>
                <a:lnTo>
                  <a:pt x="53467" y="0"/>
                </a:lnTo>
                <a:close/>
              </a:path>
              <a:path w="341629" h="284479">
                <a:moveTo>
                  <a:pt x="277241" y="56641"/>
                </a:moveTo>
                <a:lnTo>
                  <a:pt x="202819" y="191261"/>
                </a:lnTo>
                <a:lnTo>
                  <a:pt x="245177" y="191261"/>
                </a:lnTo>
                <a:lnTo>
                  <a:pt x="290195" y="107822"/>
                </a:lnTo>
                <a:lnTo>
                  <a:pt x="332391" y="107822"/>
                </a:lnTo>
                <a:lnTo>
                  <a:pt x="341249" y="72770"/>
                </a:lnTo>
                <a:lnTo>
                  <a:pt x="277241" y="5664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35982" y="3655567"/>
            <a:ext cx="1090930" cy="471170"/>
          </a:xfrm>
          <a:custGeom>
            <a:avLst/>
            <a:gdLst/>
            <a:ahLst/>
            <a:cxnLst/>
            <a:rect l="l" t="t" r="r" b="b"/>
            <a:pathLst>
              <a:path w="1090929" h="471170">
                <a:moveTo>
                  <a:pt x="74254" y="198500"/>
                </a:moveTo>
                <a:lnTo>
                  <a:pt x="43306" y="198500"/>
                </a:lnTo>
                <a:lnTo>
                  <a:pt x="46593" y="205767"/>
                </a:lnTo>
                <a:lnTo>
                  <a:pt x="78204" y="234503"/>
                </a:lnTo>
                <a:lnTo>
                  <a:pt x="97823" y="238502"/>
                </a:lnTo>
                <a:lnTo>
                  <a:pt x="110696" y="237521"/>
                </a:lnTo>
                <a:lnTo>
                  <a:pt x="146504" y="217181"/>
                </a:lnTo>
                <a:lnTo>
                  <a:pt x="156707" y="202985"/>
                </a:lnTo>
                <a:lnTo>
                  <a:pt x="89548" y="202985"/>
                </a:lnTo>
                <a:lnTo>
                  <a:pt x="82930" y="202056"/>
                </a:lnTo>
                <a:lnTo>
                  <a:pt x="74878" y="198961"/>
                </a:lnTo>
                <a:lnTo>
                  <a:pt x="74254" y="198500"/>
                </a:lnTo>
                <a:close/>
              </a:path>
              <a:path w="1090929" h="471170">
                <a:moveTo>
                  <a:pt x="53466" y="0"/>
                </a:moveTo>
                <a:lnTo>
                  <a:pt x="0" y="211454"/>
                </a:lnTo>
                <a:lnTo>
                  <a:pt x="37591" y="220979"/>
                </a:lnTo>
                <a:lnTo>
                  <a:pt x="43306" y="198500"/>
                </a:lnTo>
                <a:lnTo>
                  <a:pt x="74254" y="198500"/>
                </a:lnTo>
                <a:lnTo>
                  <a:pt x="57086" y="162893"/>
                </a:lnTo>
                <a:lnTo>
                  <a:pt x="58101" y="152923"/>
                </a:lnTo>
                <a:lnTo>
                  <a:pt x="72935" y="115085"/>
                </a:lnTo>
                <a:lnTo>
                  <a:pt x="98724" y="103495"/>
                </a:lnTo>
                <a:lnTo>
                  <a:pt x="162605" y="103495"/>
                </a:lnTo>
                <a:lnTo>
                  <a:pt x="158234" y="96918"/>
                </a:lnTo>
                <a:lnTo>
                  <a:pt x="148875" y="87836"/>
                </a:lnTo>
                <a:lnTo>
                  <a:pt x="146464" y="86359"/>
                </a:lnTo>
                <a:lnTo>
                  <a:pt x="74675" y="86359"/>
                </a:lnTo>
                <a:lnTo>
                  <a:pt x="93979" y="10159"/>
                </a:lnTo>
                <a:lnTo>
                  <a:pt x="53466" y="0"/>
                </a:lnTo>
                <a:close/>
              </a:path>
              <a:path w="1090929" h="471170">
                <a:moveTo>
                  <a:pt x="162605" y="103495"/>
                </a:moveTo>
                <a:lnTo>
                  <a:pt x="98724" y="103495"/>
                </a:lnTo>
                <a:lnTo>
                  <a:pt x="105917" y="104520"/>
                </a:lnTo>
                <a:lnTo>
                  <a:pt x="112825" y="107066"/>
                </a:lnTo>
                <a:lnTo>
                  <a:pt x="130603" y="139445"/>
                </a:lnTo>
                <a:lnTo>
                  <a:pt x="129756" y="150304"/>
                </a:lnTo>
                <a:lnTo>
                  <a:pt x="114520" y="190869"/>
                </a:lnTo>
                <a:lnTo>
                  <a:pt x="89548" y="202985"/>
                </a:lnTo>
                <a:lnTo>
                  <a:pt x="156707" y="202985"/>
                </a:lnTo>
                <a:lnTo>
                  <a:pt x="163510" y="189281"/>
                </a:lnTo>
                <a:lnTo>
                  <a:pt x="169417" y="171068"/>
                </a:lnTo>
                <a:lnTo>
                  <a:pt x="172744" y="152973"/>
                </a:lnTo>
                <a:lnTo>
                  <a:pt x="173243" y="136397"/>
                </a:lnTo>
                <a:lnTo>
                  <a:pt x="170900" y="121491"/>
                </a:lnTo>
                <a:lnTo>
                  <a:pt x="165734" y="108203"/>
                </a:lnTo>
                <a:lnTo>
                  <a:pt x="162605" y="103495"/>
                </a:lnTo>
                <a:close/>
              </a:path>
              <a:path w="1090929" h="471170">
                <a:moveTo>
                  <a:pt x="111823" y="74519"/>
                </a:moveTo>
                <a:lnTo>
                  <a:pt x="99250" y="75580"/>
                </a:lnTo>
                <a:lnTo>
                  <a:pt x="86867" y="79523"/>
                </a:lnTo>
                <a:lnTo>
                  <a:pt x="74675" y="86359"/>
                </a:lnTo>
                <a:lnTo>
                  <a:pt x="146464" y="86359"/>
                </a:lnTo>
                <a:lnTo>
                  <a:pt x="137660" y="80968"/>
                </a:lnTo>
                <a:lnTo>
                  <a:pt x="124587" y="76326"/>
                </a:lnTo>
                <a:lnTo>
                  <a:pt x="111823" y="74519"/>
                </a:lnTo>
                <a:close/>
              </a:path>
              <a:path w="1090929" h="471170">
                <a:moveTo>
                  <a:pt x="313580" y="262889"/>
                </a:moveTo>
                <a:lnTo>
                  <a:pt x="273938" y="262889"/>
                </a:lnTo>
                <a:lnTo>
                  <a:pt x="274164" y="267529"/>
                </a:lnTo>
                <a:lnTo>
                  <a:pt x="274290" y="272506"/>
                </a:lnTo>
                <a:lnTo>
                  <a:pt x="274417" y="275462"/>
                </a:lnTo>
                <a:lnTo>
                  <a:pt x="274573" y="278129"/>
                </a:lnTo>
                <a:lnTo>
                  <a:pt x="274954" y="281050"/>
                </a:lnTo>
                <a:lnTo>
                  <a:pt x="315087" y="291210"/>
                </a:lnTo>
                <a:lnTo>
                  <a:pt x="313435" y="282955"/>
                </a:lnTo>
                <a:lnTo>
                  <a:pt x="312673" y="275462"/>
                </a:lnTo>
                <a:lnTo>
                  <a:pt x="313034" y="269097"/>
                </a:lnTo>
                <a:lnTo>
                  <a:pt x="313580" y="262889"/>
                </a:lnTo>
                <a:close/>
              </a:path>
              <a:path w="1090929" h="471170">
                <a:moveTo>
                  <a:pt x="239428" y="178516"/>
                </a:moveTo>
                <a:lnTo>
                  <a:pt x="199770" y="185673"/>
                </a:lnTo>
                <a:lnTo>
                  <a:pt x="180341" y="222577"/>
                </a:lnTo>
                <a:lnTo>
                  <a:pt x="180736" y="231759"/>
                </a:lnTo>
                <a:lnTo>
                  <a:pt x="210310" y="267529"/>
                </a:lnTo>
                <a:lnTo>
                  <a:pt x="234680" y="273176"/>
                </a:lnTo>
                <a:lnTo>
                  <a:pt x="241350" y="273176"/>
                </a:lnTo>
                <a:lnTo>
                  <a:pt x="273938" y="262889"/>
                </a:lnTo>
                <a:lnTo>
                  <a:pt x="313580" y="262889"/>
                </a:lnTo>
                <a:lnTo>
                  <a:pt x="314658" y="256143"/>
                </a:lnTo>
                <a:lnTo>
                  <a:pt x="316358" y="247961"/>
                </a:lnTo>
                <a:lnTo>
                  <a:pt x="316464" y="247522"/>
                </a:lnTo>
                <a:lnTo>
                  <a:pt x="248030" y="247522"/>
                </a:lnTo>
                <a:lnTo>
                  <a:pt x="234187" y="243966"/>
                </a:lnTo>
                <a:lnTo>
                  <a:pt x="229233" y="240536"/>
                </a:lnTo>
                <a:lnTo>
                  <a:pt x="222884" y="230123"/>
                </a:lnTo>
                <a:lnTo>
                  <a:pt x="221995" y="224662"/>
                </a:lnTo>
                <a:lnTo>
                  <a:pt x="223392" y="219074"/>
                </a:lnTo>
                <a:lnTo>
                  <a:pt x="247014" y="204850"/>
                </a:lnTo>
                <a:lnTo>
                  <a:pt x="327418" y="204850"/>
                </a:lnTo>
                <a:lnTo>
                  <a:pt x="330962" y="191261"/>
                </a:lnTo>
                <a:lnTo>
                  <a:pt x="333520" y="179800"/>
                </a:lnTo>
                <a:lnTo>
                  <a:pt x="275240" y="179800"/>
                </a:lnTo>
                <a:lnTo>
                  <a:pt x="263644" y="179585"/>
                </a:lnTo>
                <a:lnTo>
                  <a:pt x="239428" y="178516"/>
                </a:lnTo>
                <a:close/>
              </a:path>
              <a:path w="1090929" h="471170">
                <a:moveTo>
                  <a:pt x="327286" y="205358"/>
                </a:moveTo>
                <a:lnTo>
                  <a:pt x="285114" y="205358"/>
                </a:lnTo>
                <a:lnTo>
                  <a:pt x="283082" y="213359"/>
                </a:lnTo>
                <a:lnTo>
                  <a:pt x="280542" y="223138"/>
                </a:lnTo>
                <a:lnTo>
                  <a:pt x="248030" y="247522"/>
                </a:lnTo>
                <a:lnTo>
                  <a:pt x="316464" y="247522"/>
                </a:lnTo>
                <a:lnTo>
                  <a:pt x="318642" y="238505"/>
                </a:lnTo>
                <a:lnTo>
                  <a:pt x="327286" y="205358"/>
                </a:lnTo>
                <a:close/>
              </a:path>
              <a:path w="1090929" h="471170">
                <a:moveTo>
                  <a:pt x="327418" y="204850"/>
                </a:moveTo>
                <a:lnTo>
                  <a:pt x="247014" y="204850"/>
                </a:lnTo>
                <a:lnTo>
                  <a:pt x="267184" y="205519"/>
                </a:lnTo>
                <a:lnTo>
                  <a:pt x="274351" y="205628"/>
                </a:lnTo>
                <a:lnTo>
                  <a:pt x="280328" y="205571"/>
                </a:lnTo>
                <a:lnTo>
                  <a:pt x="285114" y="205358"/>
                </a:lnTo>
                <a:lnTo>
                  <a:pt x="327286" y="205358"/>
                </a:lnTo>
                <a:lnTo>
                  <a:pt x="327418" y="204850"/>
                </a:lnTo>
                <a:close/>
              </a:path>
              <a:path w="1090929" h="471170">
                <a:moveTo>
                  <a:pt x="330655" y="144398"/>
                </a:moveTo>
                <a:lnTo>
                  <a:pt x="263525" y="144398"/>
                </a:lnTo>
                <a:lnTo>
                  <a:pt x="270763" y="146303"/>
                </a:lnTo>
                <a:lnTo>
                  <a:pt x="281431" y="148970"/>
                </a:lnTo>
                <a:lnTo>
                  <a:pt x="288289" y="152399"/>
                </a:lnTo>
                <a:lnTo>
                  <a:pt x="291210" y="156717"/>
                </a:lnTo>
                <a:lnTo>
                  <a:pt x="294258" y="161035"/>
                </a:lnTo>
                <a:lnTo>
                  <a:pt x="294766" y="167004"/>
                </a:lnTo>
                <a:lnTo>
                  <a:pt x="292862" y="174878"/>
                </a:lnTo>
                <a:lnTo>
                  <a:pt x="291718" y="178942"/>
                </a:lnTo>
                <a:lnTo>
                  <a:pt x="284599" y="179585"/>
                </a:lnTo>
                <a:lnTo>
                  <a:pt x="275240" y="179800"/>
                </a:lnTo>
                <a:lnTo>
                  <a:pt x="333520" y="179800"/>
                </a:lnTo>
                <a:lnTo>
                  <a:pt x="333668" y="179139"/>
                </a:lnTo>
                <a:lnTo>
                  <a:pt x="335248" y="168655"/>
                </a:lnTo>
                <a:lnTo>
                  <a:pt x="335605" y="160222"/>
                </a:lnTo>
                <a:lnTo>
                  <a:pt x="334771" y="153669"/>
                </a:lnTo>
                <a:lnTo>
                  <a:pt x="332768" y="148081"/>
                </a:lnTo>
                <a:lnTo>
                  <a:pt x="330655" y="144398"/>
                </a:lnTo>
                <a:close/>
              </a:path>
              <a:path w="1090929" h="471170">
                <a:moveTo>
                  <a:pt x="254555" y="111950"/>
                </a:moveTo>
                <a:lnTo>
                  <a:pt x="217408" y="125539"/>
                </a:lnTo>
                <a:lnTo>
                  <a:pt x="204088" y="142747"/>
                </a:lnTo>
                <a:lnTo>
                  <a:pt x="239140" y="158622"/>
                </a:lnTo>
                <a:lnTo>
                  <a:pt x="243458" y="152145"/>
                </a:lnTo>
                <a:lnTo>
                  <a:pt x="248030" y="148081"/>
                </a:lnTo>
                <a:lnTo>
                  <a:pt x="252729" y="146176"/>
                </a:lnTo>
                <a:lnTo>
                  <a:pt x="257555" y="144398"/>
                </a:lnTo>
                <a:lnTo>
                  <a:pt x="330655" y="144398"/>
                </a:lnTo>
                <a:lnTo>
                  <a:pt x="329707" y="142747"/>
                </a:lnTo>
                <a:lnTo>
                  <a:pt x="294003" y="119568"/>
                </a:lnTo>
                <a:lnTo>
                  <a:pt x="267237" y="113045"/>
                </a:lnTo>
                <a:lnTo>
                  <a:pt x="254555" y="111950"/>
                </a:lnTo>
                <a:close/>
              </a:path>
              <a:path w="1090929" h="471170">
                <a:moveTo>
                  <a:pt x="560338" y="325373"/>
                </a:moveTo>
                <a:lnTo>
                  <a:pt x="520700" y="325373"/>
                </a:lnTo>
                <a:lnTo>
                  <a:pt x="520826" y="327913"/>
                </a:lnTo>
                <a:lnTo>
                  <a:pt x="520860" y="331215"/>
                </a:lnTo>
                <a:lnTo>
                  <a:pt x="521080" y="336168"/>
                </a:lnTo>
                <a:lnTo>
                  <a:pt x="521334" y="340486"/>
                </a:lnTo>
                <a:lnTo>
                  <a:pt x="521715" y="343407"/>
                </a:lnTo>
                <a:lnTo>
                  <a:pt x="561847" y="353567"/>
                </a:lnTo>
                <a:lnTo>
                  <a:pt x="560196" y="345312"/>
                </a:lnTo>
                <a:lnTo>
                  <a:pt x="559434" y="337946"/>
                </a:lnTo>
                <a:lnTo>
                  <a:pt x="559801" y="331469"/>
                </a:lnTo>
                <a:lnTo>
                  <a:pt x="560338" y="325373"/>
                </a:lnTo>
                <a:close/>
              </a:path>
              <a:path w="1090929" h="471170">
                <a:moveTo>
                  <a:pt x="486118" y="240873"/>
                </a:moveTo>
                <a:lnTo>
                  <a:pt x="446531" y="248030"/>
                </a:lnTo>
                <a:lnTo>
                  <a:pt x="427100" y="284934"/>
                </a:lnTo>
                <a:lnTo>
                  <a:pt x="427481" y="294116"/>
                </a:lnTo>
                <a:lnTo>
                  <a:pt x="457069" y="329886"/>
                </a:lnTo>
                <a:lnTo>
                  <a:pt x="481425" y="335581"/>
                </a:lnTo>
                <a:lnTo>
                  <a:pt x="488110" y="335581"/>
                </a:lnTo>
                <a:lnTo>
                  <a:pt x="520700" y="325373"/>
                </a:lnTo>
                <a:lnTo>
                  <a:pt x="560338" y="325373"/>
                </a:lnTo>
                <a:lnTo>
                  <a:pt x="561419" y="318563"/>
                </a:lnTo>
                <a:lnTo>
                  <a:pt x="563119" y="310338"/>
                </a:lnTo>
                <a:lnTo>
                  <a:pt x="563230" y="309879"/>
                </a:lnTo>
                <a:lnTo>
                  <a:pt x="494664" y="309879"/>
                </a:lnTo>
                <a:lnTo>
                  <a:pt x="487425" y="307974"/>
                </a:lnTo>
                <a:lnTo>
                  <a:pt x="480821" y="306323"/>
                </a:lnTo>
                <a:lnTo>
                  <a:pt x="475994" y="302893"/>
                </a:lnTo>
                <a:lnTo>
                  <a:pt x="469645" y="292480"/>
                </a:lnTo>
                <a:lnTo>
                  <a:pt x="468756" y="287146"/>
                </a:lnTo>
                <a:lnTo>
                  <a:pt x="470153" y="281431"/>
                </a:lnTo>
                <a:lnTo>
                  <a:pt x="493775" y="267207"/>
                </a:lnTo>
                <a:lnTo>
                  <a:pt x="574179" y="267207"/>
                </a:lnTo>
                <a:lnTo>
                  <a:pt x="577722" y="253618"/>
                </a:lnTo>
                <a:lnTo>
                  <a:pt x="580271" y="242252"/>
                </a:lnTo>
                <a:lnTo>
                  <a:pt x="522001" y="242252"/>
                </a:lnTo>
                <a:lnTo>
                  <a:pt x="510405" y="242014"/>
                </a:lnTo>
                <a:lnTo>
                  <a:pt x="496569" y="241299"/>
                </a:lnTo>
                <a:lnTo>
                  <a:pt x="486118" y="240873"/>
                </a:lnTo>
                <a:close/>
              </a:path>
              <a:path w="1090929" h="471170">
                <a:moveTo>
                  <a:pt x="574047" y="267715"/>
                </a:moveTo>
                <a:lnTo>
                  <a:pt x="531876" y="267715"/>
                </a:lnTo>
                <a:lnTo>
                  <a:pt x="529843" y="275716"/>
                </a:lnTo>
                <a:lnTo>
                  <a:pt x="527303" y="285495"/>
                </a:lnTo>
                <a:lnTo>
                  <a:pt x="494664" y="309879"/>
                </a:lnTo>
                <a:lnTo>
                  <a:pt x="563230" y="309879"/>
                </a:lnTo>
                <a:lnTo>
                  <a:pt x="565403" y="300862"/>
                </a:lnTo>
                <a:lnTo>
                  <a:pt x="574047" y="267715"/>
                </a:lnTo>
                <a:close/>
              </a:path>
              <a:path w="1090929" h="471170">
                <a:moveTo>
                  <a:pt x="399414" y="87502"/>
                </a:moveTo>
                <a:lnTo>
                  <a:pt x="345947" y="298957"/>
                </a:lnTo>
                <a:lnTo>
                  <a:pt x="386460" y="309244"/>
                </a:lnTo>
                <a:lnTo>
                  <a:pt x="439927" y="97662"/>
                </a:lnTo>
                <a:lnTo>
                  <a:pt x="399414" y="87502"/>
                </a:lnTo>
                <a:close/>
              </a:path>
              <a:path w="1090929" h="471170">
                <a:moveTo>
                  <a:pt x="574179" y="267207"/>
                </a:moveTo>
                <a:lnTo>
                  <a:pt x="493775" y="267207"/>
                </a:lnTo>
                <a:lnTo>
                  <a:pt x="505587" y="267715"/>
                </a:lnTo>
                <a:lnTo>
                  <a:pt x="513927" y="267930"/>
                </a:lnTo>
                <a:lnTo>
                  <a:pt x="521065" y="268001"/>
                </a:lnTo>
                <a:lnTo>
                  <a:pt x="527036" y="267930"/>
                </a:lnTo>
                <a:lnTo>
                  <a:pt x="531876" y="267715"/>
                </a:lnTo>
                <a:lnTo>
                  <a:pt x="574047" y="267715"/>
                </a:lnTo>
                <a:lnTo>
                  <a:pt x="574179" y="267207"/>
                </a:lnTo>
                <a:close/>
              </a:path>
              <a:path w="1090929" h="471170">
                <a:moveTo>
                  <a:pt x="577355" y="206755"/>
                </a:moveTo>
                <a:lnTo>
                  <a:pt x="510285" y="206755"/>
                </a:lnTo>
                <a:lnTo>
                  <a:pt x="517397" y="208660"/>
                </a:lnTo>
                <a:lnTo>
                  <a:pt x="528192" y="211327"/>
                </a:lnTo>
                <a:lnTo>
                  <a:pt x="534923" y="214883"/>
                </a:lnTo>
                <a:lnTo>
                  <a:pt x="537971" y="219074"/>
                </a:lnTo>
                <a:lnTo>
                  <a:pt x="541019" y="223392"/>
                </a:lnTo>
                <a:lnTo>
                  <a:pt x="541527" y="229488"/>
                </a:lnTo>
                <a:lnTo>
                  <a:pt x="539495" y="237235"/>
                </a:lnTo>
                <a:lnTo>
                  <a:pt x="538479" y="241299"/>
                </a:lnTo>
                <a:lnTo>
                  <a:pt x="531360" y="242014"/>
                </a:lnTo>
                <a:lnTo>
                  <a:pt x="522001" y="242252"/>
                </a:lnTo>
                <a:lnTo>
                  <a:pt x="580271" y="242252"/>
                </a:lnTo>
                <a:lnTo>
                  <a:pt x="580440" y="241496"/>
                </a:lnTo>
                <a:lnTo>
                  <a:pt x="582009" y="231060"/>
                </a:lnTo>
                <a:lnTo>
                  <a:pt x="582366" y="222597"/>
                </a:lnTo>
                <a:lnTo>
                  <a:pt x="581532" y="216026"/>
                </a:lnTo>
                <a:lnTo>
                  <a:pt x="579500" y="210438"/>
                </a:lnTo>
                <a:lnTo>
                  <a:pt x="577355" y="206755"/>
                </a:lnTo>
                <a:close/>
              </a:path>
              <a:path w="1090929" h="471170">
                <a:moveTo>
                  <a:pt x="501316" y="174418"/>
                </a:moveTo>
                <a:lnTo>
                  <a:pt x="464169" y="187959"/>
                </a:lnTo>
                <a:lnTo>
                  <a:pt x="450850" y="205104"/>
                </a:lnTo>
                <a:lnTo>
                  <a:pt x="485901" y="221106"/>
                </a:lnTo>
                <a:lnTo>
                  <a:pt x="490219" y="214629"/>
                </a:lnTo>
                <a:lnTo>
                  <a:pt x="494791" y="210438"/>
                </a:lnTo>
                <a:lnTo>
                  <a:pt x="499490" y="208660"/>
                </a:lnTo>
                <a:lnTo>
                  <a:pt x="504316" y="206755"/>
                </a:lnTo>
                <a:lnTo>
                  <a:pt x="577355" y="206755"/>
                </a:lnTo>
                <a:lnTo>
                  <a:pt x="540764" y="181925"/>
                </a:lnTo>
                <a:lnTo>
                  <a:pt x="513998" y="175476"/>
                </a:lnTo>
                <a:lnTo>
                  <a:pt x="501316" y="174418"/>
                </a:lnTo>
                <a:close/>
              </a:path>
              <a:path w="1090929" h="471170">
                <a:moveTo>
                  <a:pt x="756363" y="252602"/>
                </a:moveTo>
                <a:lnTo>
                  <a:pt x="691133" y="252602"/>
                </a:lnTo>
                <a:lnTo>
                  <a:pt x="703706" y="255777"/>
                </a:lnTo>
                <a:lnTo>
                  <a:pt x="708025" y="258190"/>
                </a:lnTo>
                <a:lnTo>
                  <a:pt x="711200" y="261873"/>
                </a:lnTo>
                <a:lnTo>
                  <a:pt x="714501" y="265556"/>
                </a:lnTo>
                <a:lnTo>
                  <a:pt x="716279" y="270128"/>
                </a:lnTo>
                <a:lnTo>
                  <a:pt x="716574" y="273147"/>
                </a:lnTo>
                <a:lnTo>
                  <a:pt x="716699" y="280685"/>
                </a:lnTo>
                <a:lnTo>
                  <a:pt x="715819" y="287527"/>
                </a:lnTo>
                <a:lnTo>
                  <a:pt x="714019" y="296767"/>
                </a:lnTo>
                <a:lnTo>
                  <a:pt x="711326" y="308101"/>
                </a:lnTo>
                <a:lnTo>
                  <a:pt x="691514" y="386333"/>
                </a:lnTo>
                <a:lnTo>
                  <a:pt x="732027" y="396620"/>
                </a:lnTo>
                <a:lnTo>
                  <a:pt x="756157" y="301370"/>
                </a:lnTo>
                <a:lnTo>
                  <a:pt x="760983" y="266826"/>
                </a:lnTo>
                <a:lnTo>
                  <a:pt x="759713" y="260476"/>
                </a:lnTo>
                <a:lnTo>
                  <a:pt x="756363" y="252602"/>
                </a:lnTo>
                <a:close/>
              </a:path>
              <a:path w="1090929" h="471170">
                <a:moveTo>
                  <a:pt x="631189" y="208025"/>
                </a:moveTo>
                <a:lnTo>
                  <a:pt x="592454" y="361314"/>
                </a:lnTo>
                <a:lnTo>
                  <a:pt x="632967" y="371601"/>
                </a:lnTo>
                <a:lnTo>
                  <a:pt x="650493" y="302132"/>
                </a:lnTo>
                <a:lnTo>
                  <a:pt x="653682" y="290343"/>
                </a:lnTo>
                <a:lnTo>
                  <a:pt x="677798" y="255269"/>
                </a:lnTo>
                <a:lnTo>
                  <a:pt x="691133" y="252602"/>
                </a:lnTo>
                <a:lnTo>
                  <a:pt x="756363" y="252602"/>
                </a:lnTo>
                <a:lnTo>
                  <a:pt x="754633" y="248538"/>
                </a:lnTo>
                <a:lnTo>
                  <a:pt x="750062" y="243077"/>
                </a:lnTo>
                <a:lnTo>
                  <a:pt x="746196" y="240029"/>
                </a:lnTo>
                <a:lnTo>
                  <a:pt x="663066" y="240029"/>
                </a:lnTo>
                <a:lnTo>
                  <a:pt x="668781" y="217550"/>
                </a:lnTo>
                <a:lnTo>
                  <a:pt x="631189" y="208025"/>
                </a:lnTo>
                <a:close/>
              </a:path>
              <a:path w="1090929" h="471170">
                <a:moveTo>
                  <a:pt x="705215" y="224849"/>
                </a:moveTo>
                <a:lnTo>
                  <a:pt x="690689" y="226345"/>
                </a:lnTo>
                <a:lnTo>
                  <a:pt x="676640" y="231413"/>
                </a:lnTo>
                <a:lnTo>
                  <a:pt x="663066" y="240029"/>
                </a:lnTo>
                <a:lnTo>
                  <a:pt x="746196" y="240029"/>
                </a:lnTo>
                <a:lnTo>
                  <a:pt x="705215" y="224849"/>
                </a:lnTo>
                <a:close/>
              </a:path>
              <a:path w="1090929" h="471170">
                <a:moveTo>
                  <a:pt x="861375" y="264013"/>
                </a:moveTo>
                <a:lnTo>
                  <a:pt x="818388" y="274192"/>
                </a:lnTo>
                <a:lnTo>
                  <a:pt x="789098" y="310572"/>
                </a:lnTo>
                <a:lnTo>
                  <a:pt x="779875" y="362918"/>
                </a:lnTo>
                <a:lnTo>
                  <a:pt x="782657" y="378192"/>
                </a:lnTo>
                <a:lnTo>
                  <a:pt x="807831" y="413813"/>
                </a:lnTo>
                <a:lnTo>
                  <a:pt x="850989" y="429438"/>
                </a:lnTo>
                <a:lnTo>
                  <a:pt x="864219" y="429990"/>
                </a:lnTo>
                <a:lnTo>
                  <a:pt x="876377" y="428398"/>
                </a:lnTo>
                <a:lnTo>
                  <a:pt x="914693" y="401185"/>
                </a:lnTo>
                <a:lnTo>
                  <a:pt x="917700" y="396112"/>
                </a:lnTo>
                <a:lnTo>
                  <a:pt x="854582" y="396112"/>
                </a:lnTo>
                <a:lnTo>
                  <a:pt x="846963" y="394207"/>
                </a:lnTo>
                <a:lnTo>
                  <a:pt x="822150" y="359727"/>
                </a:lnTo>
                <a:lnTo>
                  <a:pt x="823136" y="348678"/>
                </a:lnTo>
                <a:lnTo>
                  <a:pt x="838184" y="308268"/>
                </a:lnTo>
                <a:lnTo>
                  <a:pt x="863074" y="297666"/>
                </a:lnTo>
                <a:lnTo>
                  <a:pt x="924549" y="297666"/>
                </a:lnTo>
                <a:lnTo>
                  <a:pt x="919352" y="290067"/>
                </a:lnTo>
                <a:lnTo>
                  <a:pt x="911758" y="282543"/>
                </a:lnTo>
                <a:lnTo>
                  <a:pt x="902319" y="276161"/>
                </a:lnTo>
                <a:lnTo>
                  <a:pt x="891045" y="270922"/>
                </a:lnTo>
                <a:lnTo>
                  <a:pt x="877951" y="266826"/>
                </a:lnTo>
                <a:lnTo>
                  <a:pt x="861375" y="264013"/>
                </a:lnTo>
                <a:close/>
              </a:path>
              <a:path w="1090929" h="471170">
                <a:moveTo>
                  <a:pt x="883538" y="372490"/>
                </a:moveTo>
                <a:lnTo>
                  <a:pt x="854582" y="396112"/>
                </a:lnTo>
                <a:lnTo>
                  <a:pt x="917700" y="396112"/>
                </a:lnTo>
                <a:lnTo>
                  <a:pt x="921765" y="389254"/>
                </a:lnTo>
                <a:lnTo>
                  <a:pt x="883538" y="372490"/>
                </a:lnTo>
                <a:close/>
              </a:path>
              <a:path w="1090929" h="471170">
                <a:moveTo>
                  <a:pt x="924549" y="297666"/>
                </a:moveTo>
                <a:lnTo>
                  <a:pt x="863074" y="297666"/>
                </a:lnTo>
                <a:lnTo>
                  <a:pt x="870457" y="298830"/>
                </a:lnTo>
                <a:lnTo>
                  <a:pt x="878077" y="300735"/>
                </a:lnTo>
                <a:lnTo>
                  <a:pt x="883665" y="304291"/>
                </a:lnTo>
                <a:lnTo>
                  <a:pt x="887476" y="309498"/>
                </a:lnTo>
                <a:lnTo>
                  <a:pt x="891158" y="314832"/>
                </a:lnTo>
                <a:lnTo>
                  <a:pt x="892682" y="321563"/>
                </a:lnTo>
                <a:lnTo>
                  <a:pt x="892047" y="329945"/>
                </a:lnTo>
                <a:lnTo>
                  <a:pt x="933830" y="332739"/>
                </a:lnTo>
                <a:lnTo>
                  <a:pt x="932568" y="320143"/>
                </a:lnTo>
                <a:lnTo>
                  <a:pt x="929735" y="308832"/>
                </a:lnTo>
                <a:lnTo>
                  <a:pt x="925329" y="298807"/>
                </a:lnTo>
                <a:lnTo>
                  <a:pt x="924549" y="297666"/>
                </a:lnTo>
                <a:close/>
              </a:path>
              <a:path w="1090929" h="471170">
                <a:moveTo>
                  <a:pt x="1020121" y="304143"/>
                </a:moveTo>
                <a:lnTo>
                  <a:pt x="979169" y="315340"/>
                </a:lnTo>
                <a:lnTo>
                  <a:pt x="950005" y="352256"/>
                </a:lnTo>
                <a:lnTo>
                  <a:pt x="940609" y="400034"/>
                </a:lnTo>
                <a:lnTo>
                  <a:pt x="942191" y="413760"/>
                </a:lnTo>
                <a:lnTo>
                  <a:pt x="965453" y="452342"/>
                </a:lnTo>
                <a:lnTo>
                  <a:pt x="1010840" y="469975"/>
                </a:lnTo>
                <a:lnTo>
                  <a:pt x="1022413" y="470598"/>
                </a:lnTo>
                <a:lnTo>
                  <a:pt x="1033319" y="469507"/>
                </a:lnTo>
                <a:lnTo>
                  <a:pt x="1069633" y="448401"/>
                </a:lnTo>
                <a:lnTo>
                  <a:pt x="1076705" y="439038"/>
                </a:lnTo>
                <a:lnTo>
                  <a:pt x="1012951" y="439038"/>
                </a:lnTo>
                <a:lnTo>
                  <a:pt x="1006601" y="437514"/>
                </a:lnTo>
                <a:lnTo>
                  <a:pt x="981678" y="407701"/>
                </a:lnTo>
                <a:lnTo>
                  <a:pt x="981702" y="399724"/>
                </a:lnTo>
                <a:lnTo>
                  <a:pt x="983106" y="391032"/>
                </a:lnTo>
                <a:lnTo>
                  <a:pt x="1089566" y="391032"/>
                </a:lnTo>
                <a:lnTo>
                  <a:pt x="1090187" y="381634"/>
                </a:lnTo>
                <a:lnTo>
                  <a:pt x="1050670" y="381634"/>
                </a:lnTo>
                <a:lnTo>
                  <a:pt x="990091" y="366394"/>
                </a:lnTo>
                <a:lnTo>
                  <a:pt x="1016873" y="337502"/>
                </a:lnTo>
                <a:lnTo>
                  <a:pt x="1023082" y="337121"/>
                </a:lnTo>
                <a:lnTo>
                  <a:pt x="1079590" y="337121"/>
                </a:lnTo>
                <a:lnTo>
                  <a:pt x="1075001" y="330150"/>
                </a:lnTo>
                <a:lnTo>
                  <a:pt x="1064180" y="319897"/>
                </a:lnTo>
                <a:lnTo>
                  <a:pt x="1050859" y="312001"/>
                </a:lnTo>
                <a:lnTo>
                  <a:pt x="1035050" y="306450"/>
                </a:lnTo>
                <a:lnTo>
                  <a:pt x="1020121" y="304143"/>
                </a:lnTo>
                <a:close/>
              </a:path>
              <a:path w="1090929" h="471170">
                <a:moveTo>
                  <a:pt x="1037970" y="422020"/>
                </a:moveTo>
                <a:lnTo>
                  <a:pt x="1012951" y="439038"/>
                </a:lnTo>
                <a:lnTo>
                  <a:pt x="1076705" y="439038"/>
                </a:lnTo>
                <a:lnTo>
                  <a:pt x="1037970" y="422020"/>
                </a:lnTo>
                <a:close/>
              </a:path>
              <a:path w="1090929" h="471170">
                <a:moveTo>
                  <a:pt x="1089566" y="391032"/>
                </a:moveTo>
                <a:lnTo>
                  <a:pt x="983106" y="391032"/>
                </a:lnTo>
                <a:lnTo>
                  <a:pt x="1084706" y="416686"/>
                </a:lnTo>
                <a:lnTo>
                  <a:pt x="1089328" y="394636"/>
                </a:lnTo>
                <a:lnTo>
                  <a:pt x="1089566" y="391032"/>
                </a:lnTo>
                <a:close/>
              </a:path>
              <a:path w="1090929" h="471170">
                <a:moveTo>
                  <a:pt x="1079590" y="337121"/>
                </a:moveTo>
                <a:lnTo>
                  <a:pt x="1023082" y="337121"/>
                </a:lnTo>
                <a:lnTo>
                  <a:pt x="1029588" y="338073"/>
                </a:lnTo>
                <a:lnTo>
                  <a:pt x="1037843" y="340232"/>
                </a:lnTo>
                <a:lnTo>
                  <a:pt x="1044193" y="345058"/>
                </a:lnTo>
                <a:lnTo>
                  <a:pt x="1048384" y="352678"/>
                </a:lnTo>
                <a:lnTo>
                  <a:pt x="1050885" y="358703"/>
                </a:lnTo>
                <a:lnTo>
                  <a:pt x="1052099" y="365537"/>
                </a:lnTo>
                <a:lnTo>
                  <a:pt x="1052028" y="373181"/>
                </a:lnTo>
                <a:lnTo>
                  <a:pt x="1050670" y="381634"/>
                </a:lnTo>
                <a:lnTo>
                  <a:pt x="1090187" y="381634"/>
                </a:lnTo>
                <a:lnTo>
                  <a:pt x="1090628" y="374967"/>
                </a:lnTo>
                <a:lnTo>
                  <a:pt x="1088618" y="357679"/>
                </a:lnTo>
                <a:lnTo>
                  <a:pt x="1083309" y="342772"/>
                </a:lnTo>
                <a:lnTo>
                  <a:pt x="1079590" y="337121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901440" y="3956291"/>
            <a:ext cx="1087374" cy="10325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72896" y="3035807"/>
            <a:ext cx="6710933" cy="19972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799332" y="1100327"/>
            <a:ext cx="1254760" cy="24419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044954" y="5589523"/>
            <a:ext cx="532638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350"/>
              </a:lnSpc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Calories IN are 2% &gt; Calories</a:t>
            </a:r>
            <a:r>
              <a:rPr sz="2000" b="1" spc="-1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OUT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ts val="2460"/>
              </a:lnSpc>
            </a:pPr>
            <a:r>
              <a:rPr sz="2000" i="1" dirty="0">
                <a:latin typeface="Arial"/>
                <a:cs typeface="Arial"/>
              </a:rPr>
              <a:t>(2500 kcal/day </a:t>
            </a:r>
            <a:r>
              <a:rPr sz="2100" i="1" spc="-95" dirty="0">
                <a:latin typeface="Symbol"/>
                <a:cs typeface="Symbol"/>
              </a:rPr>
              <a:t></a:t>
            </a:r>
            <a:r>
              <a:rPr sz="2100" i="1" spc="-95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Arial"/>
                <a:cs typeface="Arial"/>
              </a:rPr>
              <a:t>50</a:t>
            </a:r>
            <a:r>
              <a:rPr sz="2000" i="1" spc="45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kcal/day)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ts val="2390"/>
              </a:lnSpc>
            </a:pPr>
            <a:r>
              <a:rPr sz="2000" b="1" dirty="0">
                <a:latin typeface="Arial"/>
                <a:cs typeface="Arial"/>
              </a:rPr>
              <a:t>In one </a:t>
            </a:r>
            <a:r>
              <a:rPr sz="2000" b="1" spc="-10" dirty="0">
                <a:latin typeface="Arial"/>
                <a:cs typeface="Arial"/>
              </a:rPr>
              <a:t>year </a:t>
            </a:r>
            <a:r>
              <a:rPr sz="2000" b="1" dirty="0">
                <a:latin typeface="Arial"/>
                <a:cs typeface="Arial"/>
              </a:rPr>
              <a:t>body </a:t>
            </a:r>
            <a:r>
              <a:rPr sz="2000" b="1" spc="10" dirty="0">
                <a:latin typeface="Arial"/>
                <a:cs typeface="Arial"/>
              </a:rPr>
              <a:t>weight </a:t>
            </a:r>
            <a:r>
              <a:rPr sz="2000" b="1" dirty="0">
                <a:latin typeface="Arial"/>
                <a:cs typeface="Arial"/>
              </a:rPr>
              <a:t>increase by 2.5 kg</a:t>
            </a:r>
            <a:r>
              <a:rPr sz="2000" b="1" spc="-19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!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5251" y="643565"/>
            <a:ext cx="2424430" cy="1870075"/>
          </a:xfrm>
          <a:custGeom>
            <a:avLst/>
            <a:gdLst/>
            <a:ahLst/>
            <a:cxnLst/>
            <a:rect l="l" t="t" r="r" b="b"/>
            <a:pathLst>
              <a:path w="2424430" h="1870075">
                <a:moveTo>
                  <a:pt x="2203825" y="615512"/>
                </a:moveTo>
                <a:lnTo>
                  <a:pt x="2207280" y="565653"/>
                </a:lnTo>
                <a:lnTo>
                  <a:pt x="2204892" y="516823"/>
                </a:lnTo>
                <a:lnTo>
                  <a:pt x="2196965" y="469441"/>
                </a:lnTo>
                <a:lnTo>
                  <a:pt x="2183802" y="423928"/>
                </a:lnTo>
                <a:lnTo>
                  <a:pt x="2165705" y="380704"/>
                </a:lnTo>
                <a:lnTo>
                  <a:pt x="2142979" y="340189"/>
                </a:lnTo>
                <a:lnTo>
                  <a:pt x="2115926" y="302802"/>
                </a:lnTo>
                <a:lnTo>
                  <a:pt x="2084849" y="268965"/>
                </a:lnTo>
                <a:lnTo>
                  <a:pt x="2050052" y="239096"/>
                </a:lnTo>
                <a:lnTo>
                  <a:pt x="2011838" y="213616"/>
                </a:lnTo>
                <a:lnTo>
                  <a:pt x="1970509" y="192945"/>
                </a:lnTo>
                <a:lnTo>
                  <a:pt x="1926369" y="177503"/>
                </a:lnTo>
                <a:lnTo>
                  <a:pt x="1879721" y="167710"/>
                </a:lnTo>
                <a:lnTo>
                  <a:pt x="1829294" y="164057"/>
                </a:lnTo>
                <a:lnTo>
                  <a:pt x="1779184" y="167476"/>
                </a:lnTo>
                <a:lnTo>
                  <a:pt x="1730043" y="177814"/>
                </a:lnTo>
                <a:lnTo>
                  <a:pt x="1682524" y="194918"/>
                </a:lnTo>
                <a:lnTo>
                  <a:pt x="1637278" y="218637"/>
                </a:lnTo>
                <a:lnTo>
                  <a:pt x="1611071" y="175510"/>
                </a:lnTo>
                <a:lnTo>
                  <a:pt x="1579485" y="138360"/>
                </a:lnTo>
                <a:lnTo>
                  <a:pt x="1543353" y="107453"/>
                </a:lnTo>
                <a:lnTo>
                  <a:pt x="1503507" y="83058"/>
                </a:lnTo>
                <a:lnTo>
                  <a:pt x="1460780" y="65443"/>
                </a:lnTo>
                <a:lnTo>
                  <a:pt x="1416002" y="54877"/>
                </a:lnTo>
                <a:lnTo>
                  <a:pt x="1370007" y="51628"/>
                </a:lnTo>
                <a:lnTo>
                  <a:pt x="1323627" y="55963"/>
                </a:lnTo>
                <a:lnTo>
                  <a:pt x="1277692" y="68152"/>
                </a:lnTo>
                <a:lnTo>
                  <a:pt x="1233037" y="88462"/>
                </a:lnTo>
                <a:lnTo>
                  <a:pt x="1196445" y="112592"/>
                </a:lnTo>
                <a:lnTo>
                  <a:pt x="1163568" y="142056"/>
                </a:lnTo>
                <a:lnTo>
                  <a:pt x="1140406" y="102495"/>
                </a:lnTo>
                <a:lnTo>
                  <a:pt x="1111756" y="68864"/>
                </a:lnTo>
                <a:lnTo>
                  <a:pt x="1078544" y="41486"/>
                </a:lnTo>
                <a:lnTo>
                  <a:pt x="1041697" y="20684"/>
                </a:lnTo>
                <a:lnTo>
                  <a:pt x="1002144" y="6780"/>
                </a:lnTo>
                <a:lnTo>
                  <a:pt x="960810" y="98"/>
                </a:lnTo>
                <a:lnTo>
                  <a:pt x="918624" y="961"/>
                </a:lnTo>
                <a:lnTo>
                  <a:pt x="876511" y="9692"/>
                </a:lnTo>
                <a:lnTo>
                  <a:pt x="835400" y="26613"/>
                </a:lnTo>
                <a:lnTo>
                  <a:pt x="788728" y="58569"/>
                </a:lnTo>
                <a:lnTo>
                  <a:pt x="750056" y="100908"/>
                </a:lnTo>
                <a:lnTo>
                  <a:pt x="715086" y="64738"/>
                </a:lnTo>
                <a:lnTo>
                  <a:pt x="675669" y="36469"/>
                </a:lnTo>
                <a:lnTo>
                  <a:pt x="632889" y="16194"/>
                </a:lnTo>
                <a:lnTo>
                  <a:pt x="587831" y="4007"/>
                </a:lnTo>
                <a:lnTo>
                  <a:pt x="541580" y="0"/>
                </a:lnTo>
                <a:lnTo>
                  <a:pt x="495219" y="4266"/>
                </a:lnTo>
                <a:lnTo>
                  <a:pt x="449833" y="16898"/>
                </a:lnTo>
                <a:lnTo>
                  <a:pt x="406507" y="37990"/>
                </a:lnTo>
                <a:lnTo>
                  <a:pt x="366326" y="67634"/>
                </a:lnTo>
                <a:lnTo>
                  <a:pt x="333202" y="102696"/>
                </a:lnTo>
                <a:lnTo>
                  <a:pt x="306493" y="142866"/>
                </a:lnTo>
                <a:lnTo>
                  <a:pt x="286723" y="187202"/>
                </a:lnTo>
                <a:lnTo>
                  <a:pt x="274416" y="234766"/>
                </a:lnTo>
                <a:lnTo>
                  <a:pt x="232645" y="250293"/>
                </a:lnTo>
                <a:lnTo>
                  <a:pt x="194437" y="271539"/>
                </a:lnTo>
                <a:lnTo>
                  <a:pt x="160118" y="297905"/>
                </a:lnTo>
                <a:lnTo>
                  <a:pt x="130012" y="328792"/>
                </a:lnTo>
                <a:lnTo>
                  <a:pt x="104444" y="363603"/>
                </a:lnTo>
                <a:lnTo>
                  <a:pt x="83738" y="401738"/>
                </a:lnTo>
                <a:lnTo>
                  <a:pt x="68219" y="442601"/>
                </a:lnTo>
                <a:lnTo>
                  <a:pt x="58212" y="485592"/>
                </a:lnTo>
                <a:lnTo>
                  <a:pt x="54042" y="530113"/>
                </a:lnTo>
                <a:lnTo>
                  <a:pt x="56033" y="575567"/>
                </a:lnTo>
                <a:lnTo>
                  <a:pt x="64510" y="621354"/>
                </a:lnTo>
                <a:lnTo>
                  <a:pt x="78201" y="662629"/>
                </a:lnTo>
                <a:lnTo>
                  <a:pt x="51529" y="704240"/>
                </a:lnTo>
                <a:lnTo>
                  <a:pt x="30439" y="748010"/>
                </a:lnTo>
                <a:lnTo>
                  <a:pt x="14864" y="793416"/>
                </a:lnTo>
                <a:lnTo>
                  <a:pt x="4740" y="839935"/>
                </a:lnTo>
                <a:lnTo>
                  <a:pt x="0" y="887043"/>
                </a:lnTo>
                <a:lnTo>
                  <a:pt x="578" y="934218"/>
                </a:lnTo>
                <a:lnTo>
                  <a:pt x="6411" y="980934"/>
                </a:lnTo>
                <a:lnTo>
                  <a:pt x="17431" y="1026670"/>
                </a:lnTo>
                <a:lnTo>
                  <a:pt x="33574" y="1070902"/>
                </a:lnTo>
                <a:lnTo>
                  <a:pt x="54775" y="1113105"/>
                </a:lnTo>
                <a:lnTo>
                  <a:pt x="80967" y="1152758"/>
                </a:lnTo>
                <a:lnTo>
                  <a:pt x="112085" y="1189337"/>
                </a:lnTo>
                <a:lnTo>
                  <a:pt x="148063" y="1222318"/>
                </a:lnTo>
                <a:lnTo>
                  <a:pt x="188564" y="1250851"/>
                </a:lnTo>
                <a:lnTo>
                  <a:pt x="232029" y="1273610"/>
                </a:lnTo>
                <a:lnTo>
                  <a:pt x="277905" y="1290344"/>
                </a:lnTo>
                <a:lnTo>
                  <a:pt x="325635" y="1300804"/>
                </a:lnTo>
                <a:lnTo>
                  <a:pt x="329538" y="1351100"/>
                </a:lnTo>
                <a:lnTo>
                  <a:pt x="340122" y="1399047"/>
                </a:lnTo>
                <a:lnTo>
                  <a:pt x="356880" y="1444123"/>
                </a:lnTo>
                <a:lnTo>
                  <a:pt x="379307" y="1485804"/>
                </a:lnTo>
                <a:lnTo>
                  <a:pt x="406896" y="1523568"/>
                </a:lnTo>
                <a:lnTo>
                  <a:pt x="439143" y="1556893"/>
                </a:lnTo>
                <a:lnTo>
                  <a:pt x="475540" y="1585254"/>
                </a:lnTo>
                <a:lnTo>
                  <a:pt x="515582" y="1608131"/>
                </a:lnTo>
                <a:lnTo>
                  <a:pt x="558763" y="1625000"/>
                </a:lnTo>
                <a:lnTo>
                  <a:pt x="604578" y="1635339"/>
                </a:lnTo>
                <a:lnTo>
                  <a:pt x="652520" y="1638624"/>
                </a:lnTo>
                <a:lnTo>
                  <a:pt x="697043" y="1635012"/>
                </a:lnTo>
                <a:lnTo>
                  <a:pt x="740483" y="1625067"/>
                </a:lnTo>
                <a:lnTo>
                  <a:pt x="782233" y="1608977"/>
                </a:lnTo>
                <a:lnTo>
                  <a:pt x="821684" y="1586935"/>
                </a:lnTo>
                <a:lnTo>
                  <a:pt x="838264" y="1633919"/>
                </a:lnTo>
                <a:lnTo>
                  <a:pt x="859750" y="1677401"/>
                </a:lnTo>
                <a:lnTo>
                  <a:pt x="885700" y="1717133"/>
                </a:lnTo>
                <a:lnTo>
                  <a:pt x="915674" y="1752863"/>
                </a:lnTo>
                <a:lnTo>
                  <a:pt x="949229" y="1784343"/>
                </a:lnTo>
                <a:lnTo>
                  <a:pt x="985923" y="1811321"/>
                </a:lnTo>
                <a:lnTo>
                  <a:pt x="1025316" y="1833548"/>
                </a:lnTo>
                <a:lnTo>
                  <a:pt x="1066966" y="1850773"/>
                </a:lnTo>
                <a:lnTo>
                  <a:pt x="1110432" y="1862747"/>
                </a:lnTo>
                <a:lnTo>
                  <a:pt x="1155271" y="1869219"/>
                </a:lnTo>
                <a:lnTo>
                  <a:pt x="1201042" y="1869940"/>
                </a:lnTo>
                <a:lnTo>
                  <a:pt x="1247305" y="1864659"/>
                </a:lnTo>
                <a:lnTo>
                  <a:pt x="1293616" y="1853127"/>
                </a:lnTo>
                <a:lnTo>
                  <a:pt x="1342439" y="1833559"/>
                </a:lnTo>
                <a:lnTo>
                  <a:pt x="1387933" y="1807315"/>
                </a:lnTo>
                <a:lnTo>
                  <a:pt x="1429514" y="1774854"/>
                </a:lnTo>
                <a:lnTo>
                  <a:pt x="1466596" y="1736632"/>
                </a:lnTo>
                <a:lnTo>
                  <a:pt x="1498594" y="1693107"/>
                </a:lnTo>
                <a:lnTo>
                  <a:pt x="1540317" y="1716420"/>
                </a:lnTo>
                <a:lnTo>
                  <a:pt x="1583303" y="1734504"/>
                </a:lnTo>
                <a:lnTo>
                  <a:pt x="1627191" y="1747454"/>
                </a:lnTo>
                <a:lnTo>
                  <a:pt x="1671619" y="1755365"/>
                </a:lnTo>
                <a:lnTo>
                  <a:pt x="1716225" y="1758333"/>
                </a:lnTo>
                <a:lnTo>
                  <a:pt x="1760647" y="1756452"/>
                </a:lnTo>
                <a:lnTo>
                  <a:pt x="1804523" y="1749818"/>
                </a:lnTo>
                <a:lnTo>
                  <a:pt x="1847491" y="1738526"/>
                </a:lnTo>
                <a:lnTo>
                  <a:pt x="1889189" y="1722669"/>
                </a:lnTo>
                <a:lnTo>
                  <a:pt x="1929256" y="1702345"/>
                </a:lnTo>
                <a:lnTo>
                  <a:pt x="1967329" y="1677647"/>
                </a:lnTo>
                <a:lnTo>
                  <a:pt x="2003046" y="1648671"/>
                </a:lnTo>
                <a:lnTo>
                  <a:pt x="2036046" y="1615512"/>
                </a:lnTo>
                <a:lnTo>
                  <a:pt x="2065967" y="1578264"/>
                </a:lnTo>
                <a:lnTo>
                  <a:pt x="2092446" y="1537024"/>
                </a:lnTo>
                <a:lnTo>
                  <a:pt x="2095494" y="1531563"/>
                </a:lnTo>
                <a:lnTo>
                  <a:pt x="2097018" y="1528769"/>
                </a:lnTo>
                <a:lnTo>
                  <a:pt x="2141090" y="1530046"/>
                </a:lnTo>
                <a:lnTo>
                  <a:pt x="2183472" y="1523290"/>
                </a:lnTo>
                <a:lnTo>
                  <a:pt x="2223392" y="1509136"/>
                </a:lnTo>
                <a:lnTo>
                  <a:pt x="2260083" y="1488214"/>
                </a:lnTo>
                <a:lnTo>
                  <a:pt x="2292775" y="1461157"/>
                </a:lnTo>
                <a:lnTo>
                  <a:pt x="2320698" y="1428599"/>
                </a:lnTo>
                <a:lnTo>
                  <a:pt x="2343083" y="1391170"/>
                </a:lnTo>
                <a:lnTo>
                  <a:pt x="2359161" y="1349504"/>
                </a:lnTo>
                <a:lnTo>
                  <a:pt x="2368163" y="1304233"/>
                </a:lnTo>
                <a:lnTo>
                  <a:pt x="2368570" y="1248347"/>
                </a:lnTo>
                <a:lnTo>
                  <a:pt x="2357606" y="1194330"/>
                </a:lnTo>
                <a:lnTo>
                  <a:pt x="2335855" y="1144052"/>
                </a:lnTo>
                <a:lnTo>
                  <a:pt x="2303901" y="1099382"/>
                </a:lnTo>
                <a:lnTo>
                  <a:pt x="2339698" y="1072412"/>
                </a:lnTo>
                <a:lnTo>
                  <a:pt x="2369538" y="1040085"/>
                </a:lnTo>
                <a:lnTo>
                  <a:pt x="2393177" y="1003393"/>
                </a:lnTo>
                <a:lnTo>
                  <a:pt x="2410369" y="963331"/>
                </a:lnTo>
                <a:lnTo>
                  <a:pt x="2420868" y="920891"/>
                </a:lnTo>
                <a:lnTo>
                  <a:pt x="2424429" y="877066"/>
                </a:lnTo>
                <a:lnTo>
                  <a:pt x="2420805" y="832849"/>
                </a:lnTo>
                <a:lnTo>
                  <a:pt x="2409752" y="789233"/>
                </a:lnTo>
                <a:lnTo>
                  <a:pt x="2391023" y="747211"/>
                </a:lnTo>
                <a:lnTo>
                  <a:pt x="2364097" y="707763"/>
                </a:lnTo>
                <a:lnTo>
                  <a:pt x="2331093" y="674764"/>
                </a:lnTo>
                <a:lnTo>
                  <a:pt x="2293036" y="648904"/>
                </a:lnTo>
                <a:lnTo>
                  <a:pt x="2250949" y="630871"/>
                </a:lnTo>
                <a:lnTo>
                  <a:pt x="2205857" y="621354"/>
                </a:lnTo>
                <a:lnTo>
                  <a:pt x="2203825" y="615512"/>
                </a:lnTo>
                <a:close/>
              </a:path>
            </a:pathLst>
          </a:custGeom>
          <a:ln w="12192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84626" y="1735582"/>
            <a:ext cx="142240" cy="34925"/>
          </a:xfrm>
          <a:custGeom>
            <a:avLst/>
            <a:gdLst/>
            <a:ahLst/>
            <a:cxnLst/>
            <a:rect l="l" t="t" r="r" b="b"/>
            <a:pathLst>
              <a:path w="142239" h="34925">
                <a:moveTo>
                  <a:pt x="0" y="34543"/>
                </a:moveTo>
                <a:lnTo>
                  <a:pt x="37044" y="34593"/>
                </a:lnTo>
                <a:lnTo>
                  <a:pt x="73469" y="28749"/>
                </a:lnTo>
                <a:lnTo>
                  <a:pt x="108656" y="17166"/>
                </a:lnTo>
                <a:lnTo>
                  <a:pt x="141986" y="0"/>
                </a:lnTo>
              </a:path>
            </a:pathLst>
          </a:custGeom>
          <a:ln w="12192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59277" y="2147697"/>
            <a:ext cx="62230" cy="16510"/>
          </a:xfrm>
          <a:custGeom>
            <a:avLst/>
            <a:gdLst/>
            <a:ahLst/>
            <a:cxnLst/>
            <a:rect l="l" t="t" r="r" b="b"/>
            <a:pathLst>
              <a:path w="62230" h="16510">
                <a:moveTo>
                  <a:pt x="0" y="0"/>
                </a:moveTo>
                <a:lnTo>
                  <a:pt x="15114" y="5687"/>
                </a:lnTo>
                <a:lnTo>
                  <a:pt x="30527" y="10350"/>
                </a:lnTo>
                <a:lnTo>
                  <a:pt x="46202" y="13966"/>
                </a:lnTo>
                <a:lnTo>
                  <a:pt x="62103" y="16510"/>
                </a:lnTo>
              </a:path>
            </a:pathLst>
          </a:custGeom>
          <a:ln w="12192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23973" y="2253742"/>
            <a:ext cx="37465" cy="75565"/>
          </a:xfrm>
          <a:custGeom>
            <a:avLst/>
            <a:gdLst/>
            <a:ahLst/>
            <a:cxnLst/>
            <a:rect l="l" t="t" r="r" b="b"/>
            <a:pathLst>
              <a:path w="37464" h="75564">
                <a:moveTo>
                  <a:pt x="0" y="75311"/>
                </a:moveTo>
                <a:lnTo>
                  <a:pt x="10783" y="57292"/>
                </a:lnTo>
                <a:lnTo>
                  <a:pt x="20637" y="38703"/>
                </a:lnTo>
                <a:lnTo>
                  <a:pt x="29539" y="19589"/>
                </a:lnTo>
                <a:lnTo>
                  <a:pt x="37464" y="0"/>
                </a:lnTo>
              </a:path>
            </a:pathLst>
          </a:custGeom>
          <a:ln w="12192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31695" y="2141220"/>
            <a:ext cx="15240" cy="83185"/>
          </a:xfrm>
          <a:custGeom>
            <a:avLst/>
            <a:gdLst/>
            <a:ahLst/>
            <a:cxnLst/>
            <a:rect l="l" t="t" r="r" b="b"/>
            <a:pathLst>
              <a:path w="15239" h="83185">
                <a:moveTo>
                  <a:pt x="0" y="0"/>
                </a:moveTo>
                <a:lnTo>
                  <a:pt x="2162" y="20972"/>
                </a:lnTo>
                <a:lnTo>
                  <a:pt x="5397" y="41767"/>
                </a:lnTo>
                <a:lnTo>
                  <a:pt x="9679" y="62347"/>
                </a:lnTo>
                <a:lnTo>
                  <a:pt x="14986" y="82676"/>
                </a:lnTo>
              </a:path>
            </a:pathLst>
          </a:custGeom>
          <a:ln w="12192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52232" y="1630552"/>
            <a:ext cx="182880" cy="309245"/>
          </a:xfrm>
          <a:custGeom>
            <a:avLst/>
            <a:gdLst/>
            <a:ahLst/>
            <a:cxnLst/>
            <a:rect l="l" t="t" r="r" b="b"/>
            <a:pathLst>
              <a:path w="182880" h="309244">
                <a:moveTo>
                  <a:pt x="182283" y="0"/>
                </a:moveTo>
                <a:lnTo>
                  <a:pt x="142143" y="24408"/>
                </a:lnTo>
                <a:lnTo>
                  <a:pt x="106248" y="54084"/>
                </a:lnTo>
                <a:lnTo>
                  <a:pt x="74956" y="88423"/>
                </a:lnTo>
                <a:lnTo>
                  <a:pt x="48621" y="126825"/>
                </a:lnTo>
                <a:lnTo>
                  <a:pt x="27602" y="168685"/>
                </a:lnTo>
                <a:lnTo>
                  <a:pt x="12254" y="213401"/>
                </a:lnTo>
                <a:lnTo>
                  <a:pt x="2934" y="260371"/>
                </a:lnTo>
                <a:lnTo>
                  <a:pt x="0" y="308991"/>
                </a:lnTo>
              </a:path>
            </a:pathLst>
          </a:custGeom>
          <a:ln w="12192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04595" y="1301622"/>
            <a:ext cx="81280" cy="116205"/>
          </a:xfrm>
          <a:custGeom>
            <a:avLst/>
            <a:gdLst/>
            <a:ahLst/>
            <a:cxnLst/>
            <a:rect l="l" t="t" r="r" b="b"/>
            <a:pathLst>
              <a:path w="81280" h="116205">
                <a:moveTo>
                  <a:pt x="0" y="0"/>
                </a:moveTo>
                <a:lnTo>
                  <a:pt x="15411" y="32527"/>
                </a:lnTo>
                <a:lnTo>
                  <a:pt x="34210" y="62864"/>
                </a:lnTo>
                <a:lnTo>
                  <a:pt x="56196" y="90725"/>
                </a:lnTo>
                <a:lnTo>
                  <a:pt x="81165" y="115824"/>
                </a:lnTo>
              </a:path>
            </a:pathLst>
          </a:custGeom>
          <a:ln w="12191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95057" y="871855"/>
            <a:ext cx="4445" cy="55244"/>
          </a:xfrm>
          <a:custGeom>
            <a:avLst/>
            <a:gdLst/>
            <a:ahLst/>
            <a:cxnLst/>
            <a:rect l="l" t="t" r="r" b="b"/>
            <a:pathLst>
              <a:path w="4444" h="55244">
                <a:moveTo>
                  <a:pt x="4279" y="0"/>
                </a:moveTo>
                <a:lnTo>
                  <a:pt x="2268" y="13588"/>
                </a:lnTo>
                <a:lnTo>
                  <a:pt x="882" y="27273"/>
                </a:lnTo>
                <a:lnTo>
                  <a:pt x="125" y="41005"/>
                </a:lnTo>
                <a:lnTo>
                  <a:pt x="0" y="54737"/>
                </a:lnTo>
              </a:path>
            </a:pathLst>
          </a:custGeom>
          <a:ln w="12192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76069" y="738377"/>
            <a:ext cx="41910" cy="69850"/>
          </a:xfrm>
          <a:custGeom>
            <a:avLst/>
            <a:gdLst/>
            <a:ahLst/>
            <a:cxnLst/>
            <a:rect l="l" t="t" r="r" b="b"/>
            <a:pathLst>
              <a:path w="41909" h="69850">
                <a:moveTo>
                  <a:pt x="41529" y="69723"/>
                </a:moveTo>
                <a:lnTo>
                  <a:pt x="32986" y="51113"/>
                </a:lnTo>
                <a:lnTo>
                  <a:pt x="23193" y="33242"/>
                </a:lnTo>
                <a:lnTo>
                  <a:pt x="12186" y="16180"/>
                </a:lnTo>
                <a:lnTo>
                  <a:pt x="0" y="0"/>
                </a:lnTo>
              </a:path>
            </a:pathLst>
          </a:custGeom>
          <a:ln w="12191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86407" y="781176"/>
            <a:ext cx="20320" cy="60325"/>
          </a:xfrm>
          <a:custGeom>
            <a:avLst/>
            <a:gdLst/>
            <a:ahLst/>
            <a:cxnLst/>
            <a:rect l="l" t="t" r="r" b="b"/>
            <a:pathLst>
              <a:path w="20319" h="60325">
                <a:moveTo>
                  <a:pt x="20066" y="60198"/>
                </a:moveTo>
                <a:lnTo>
                  <a:pt x="16377" y="44684"/>
                </a:lnTo>
                <a:lnTo>
                  <a:pt x="11795" y="29432"/>
                </a:lnTo>
                <a:lnTo>
                  <a:pt x="6332" y="14513"/>
                </a:lnTo>
                <a:lnTo>
                  <a:pt x="0" y="0"/>
                </a:lnTo>
              </a:path>
            </a:pathLst>
          </a:custGeom>
          <a:ln w="12192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390013" y="861822"/>
            <a:ext cx="73025" cy="58419"/>
          </a:xfrm>
          <a:custGeom>
            <a:avLst/>
            <a:gdLst/>
            <a:ahLst/>
            <a:cxnLst/>
            <a:rect l="l" t="t" r="r" b="b"/>
            <a:pathLst>
              <a:path w="73025" h="58419">
                <a:moveTo>
                  <a:pt x="72898" y="0"/>
                </a:moveTo>
                <a:lnTo>
                  <a:pt x="53399" y="12805"/>
                </a:lnTo>
                <a:lnTo>
                  <a:pt x="34734" y="26812"/>
                </a:lnTo>
                <a:lnTo>
                  <a:pt x="16926" y="41987"/>
                </a:lnTo>
                <a:lnTo>
                  <a:pt x="0" y="58292"/>
                </a:lnTo>
              </a:path>
            </a:pathLst>
          </a:custGeom>
          <a:ln w="12191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16250" y="1259077"/>
            <a:ext cx="13335" cy="61594"/>
          </a:xfrm>
          <a:custGeom>
            <a:avLst/>
            <a:gdLst/>
            <a:ahLst/>
            <a:cxnLst/>
            <a:rect l="l" t="t" r="r" b="b"/>
            <a:pathLst>
              <a:path w="13335" h="61594">
                <a:moveTo>
                  <a:pt x="0" y="61341"/>
                </a:moveTo>
                <a:lnTo>
                  <a:pt x="4075" y="46220"/>
                </a:lnTo>
                <a:lnTo>
                  <a:pt x="7556" y="30956"/>
                </a:lnTo>
                <a:lnTo>
                  <a:pt x="10465" y="15549"/>
                </a:lnTo>
                <a:lnTo>
                  <a:pt x="12826" y="0"/>
                </a:lnTo>
              </a:path>
            </a:pathLst>
          </a:custGeom>
          <a:ln w="12192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014475" y="1106804"/>
            <a:ext cx="212407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905" algn="ctr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Arial"/>
                <a:cs typeface="Arial"/>
              </a:rPr>
              <a:t>Poor self image  Social isolation  Binge-eating</a:t>
            </a:r>
            <a:r>
              <a:rPr sz="1600" b="1" spc="-2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disorder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59816" y="25095"/>
            <a:ext cx="371729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Consequences </a:t>
            </a:r>
            <a:r>
              <a:rPr dirty="0"/>
              <a:t>of</a:t>
            </a:r>
            <a:r>
              <a:rPr spc="-30" dirty="0"/>
              <a:t> </a:t>
            </a:r>
            <a:r>
              <a:rPr spc="-5" dirty="0"/>
              <a:t>obesity</a:t>
            </a:r>
          </a:p>
        </p:txBody>
      </p:sp>
      <p:sp>
        <p:nvSpPr>
          <p:cNvPr id="16" name="object 16"/>
          <p:cNvSpPr/>
          <p:nvPr/>
        </p:nvSpPr>
        <p:spPr>
          <a:xfrm>
            <a:off x="2654807" y="1269491"/>
            <a:ext cx="3922776" cy="49575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266571" y="4674870"/>
            <a:ext cx="13061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Arial"/>
                <a:cs typeface="Arial"/>
              </a:rPr>
              <a:t>Genu</a:t>
            </a:r>
            <a:r>
              <a:rPr sz="1600" b="1" spc="-6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valgum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06627" y="2965783"/>
            <a:ext cx="1804035" cy="125984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832485">
              <a:lnSpc>
                <a:spcPct val="100000"/>
              </a:lnSpc>
              <a:spcBef>
                <a:spcPts val="535"/>
              </a:spcBef>
            </a:pPr>
            <a:r>
              <a:rPr sz="1600" b="1" spc="-5" dirty="0">
                <a:latin typeface="Arial"/>
                <a:cs typeface="Arial"/>
              </a:rPr>
              <a:t>Back</a:t>
            </a:r>
            <a:r>
              <a:rPr sz="1600" b="1" spc="-8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pain</a:t>
            </a:r>
            <a:endParaRPr sz="1600">
              <a:latin typeface="Arial"/>
              <a:cs typeface="Arial"/>
            </a:endParaRPr>
          </a:p>
          <a:p>
            <a:pPr marL="821690">
              <a:lnSpc>
                <a:spcPct val="100000"/>
              </a:lnSpc>
              <a:spcBef>
                <a:spcPts val="430"/>
              </a:spcBef>
            </a:pPr>
            <a:r>
              <a:rPr sz="1600" b="1" spc="-5" dirty="0">
                <a:latin typeface="Arial"/>
                <a:cs typeface="Arial"/>
              </a:rPr>
              <a:t>Coxa</a:t>
            </a:r>
            <a:r>
              <a:rPr sz="1600" b="1" spc="-85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vara</a:t>
            </a:r>
            <a:endParaRPr sz="1600">
              <a:latin typeface="Arial"/>
              <a:cs typeface="Arial"/>
            </a:endParaRPr>
          </a:p>
          <a:p>
            <a:pPr marL="12700" marR="5080" indent="345440">
              <a:lnSpc>
                <a:spcPct val="100000"/>
              </a:lnSpc>
              <a:spcBef>
                <a:spcPts val="1170"/>
              </a:spcBef>
            </a:pPr>
            <a:r>
              <a:rPr sz="1600" b="1" spc="-5" dirty="0">
                <a:latin typeface="Arial"/>
                <a:cs typeface="Arial"/>
              </a:rPr>
              <a:t>Slipped</a:t>
            </a:r>
            <a:r>
              <a:rPr sz="1600" b="1" spc="-4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capital  femoral</a:t>
            </a:r>
            <a:r>
              <a:rPr sz="1600" b="1" spc="-3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epiphyses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745605" y="2172360"/>
            <a:ext cx="1774825" cy="2092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1100"/>
              </a:lnSpc>
              <a:spcBef>
                <a:spcPts val="100"/>
              </a:spcBef>
            </a:pPr>
            <a:r>
              <a:rPr sz="1600" b="1" spc="-5" dirty="0">
                <a:latin typeface="Arial"/>
                <a:cs typeface="Arial"/>
              </a:rPr>
              <a:t>Hypertension  Sleep apnea  Hypoventilation  </a:t>
            </a:r>
            <a:r>
              <a:rPr sz="1600" b="1" spc="-10" dirty="0">
                <a:latin typeface="Arial"/>
                <a:cs typeface="Arial"/>
              </a:rPr>
              <a:t>Hyper </a:t>
            </a:r>
            <a:r>
              <a:rPr sz="1600" b="1" spc="-5" dirty="0">
                <a:latin typeface="Arial"/>
                <a:cs typeface="Arial"/>
              </a:rPr>
              <a:t>insulinemia  Insulin resistance  Dysmenorrhea  Early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puberty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1399</Words>
  <Application>Microsoft Office PowerPoint</Application>
  <PresentationFormat>Presentazione su schermo (4:3)</PresentationFormat>
  <Paragraphs>328</Paragraphs>
  <Slides>37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42" baseType="lpstr">
      <vt:lpstr>Arial</vt:lpstr>
      <vt:lpstr>Calibri</vt:lpstr>
      <vt:lpstr>Symbol</vt:lpstr>
      <vt:lpstr>Times New Roman</vt:lpstr>
      <vt:lpstr>Office Theme</vt:lpstr>
      <vt:lpstr>Lezione scienze motorie del 5-5-2020 </vt:lpstr>
      <vt:lpstr>The evolution of men …</vt:lpstr>
      <vt:lpstr>Definition of obesity from BMI</vt:lpstr>
      <vt:lpstr>Global prevalence of overweight children (2005)</vt:lpstr>
      <vt:lpstr>Europe prevalence of overweight children (2010)</vt:lpstr>
      <vt:lpstr>Trends in obesity prevalence in US and UK…</vt:lpstr>
      <vt:lpstr>Presentazione standard di PowerPoint</vt:lpstr>
      <vt:lpstr>Causes of obesity</vt:lpstr>
      <vt:lpstr>Consequences of obesity</vt:lpstr>
      <vt:lpstr>Consequences of obesity</vt:lpstr>
      <vt:lpstr>Consequences of obesity</vt:lpstr>
      <vt:lpstr>Treatments</vt:lpstr>
      <vt:lpstr>Treatments</vt:lpstr>
      <vt:lpstr>Daily energy expenditure</vt:lpstr>
      <vt:lpstr>Daily energy expenditure</vt:lpstr>
      <vt:lpstr>Presentazione standard di PowerPoint</vt:lpstr>
      <vt:lpstr>Presentazione standard di PowerPoint</vt:lpstr>
      <vt:lpstr>Daily energy expenditure</vt:lpstr>
      <vt:lpstr>Frequency</vt:lpstr>
      <vt:lpstr>Intensity</vt:lpstr>
      <vt:lpstr>Intensity How hard you exercise</vt:lpstr>
      <vt:lpstr>Intensity</vt:lpstr>
      <vt:lpstr>Intensity How hard you exercise</vt:lpstr>
      <vt:lpstr>Intensity</vt:lpstr>
      <vt:lpstr>Intensity How hard you exercise</vt:lpstr>
      <vt:lpstr>Intensity How hard you exercise</vt:lpstr>
      <vt:lpstr>Time How long you exercise</vt:lpstr>
      <vt:lpstr>Intensity and Time</vt:lpstr>
      <vt:lpstr>Intensity and Time</vt:lpstr>
      <vt:lpstr>Presentazione standard di PowerPoint</vt:lpstr>
      <vt:lpstr>Type What kind of exercise you choose</vt:lpstr>
      <vt:lpstr>Type What kind of exercise you choose</vt:lpstr>
      <vt:lpstr>Type What kind of exercise you choose</vt:lpstr>
      <vt:lpstr>Type What kind of exercise you choose</vt:lpstr>
      <vt:lpstr>Type What kind of exercise you choose</vt:lpstr>
      <vt:lpstr>Frequency</vt:lpstr>
      <vt:lpstr>But….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slazzer</dc:creator>
  <cp:lastModifiedBy>utente</cp:lastModifiedBy>
  <cp:revision>4</cp:revision>
  <dcterms:created xsi:type="dcterms:W3CDTF">2020-04-15T16:55:17Z</dcterms:created>
  <dcterms:modified xsi:type="dcterms:W3CDTF">2020-05-05T11:57:45Z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2018-04-17T00:00:00Z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2020-04-15T00:00:00Z</vt:filetime>
  </property>
</Properties>
</file>