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2" r:id="rId4"/>
    <p:sldMasterId id="2147483678" r:id="rId5"/>
    <p:sldMasterId id="2147483684" r:id="rId6"/>
    <p:sldMasterId id="2147483690" r:id="rId7"/>
    <p:sldMasterId id="2147483696" r:id="rId8"/>
    <p:sldMasterId id="2147483702" r:id="rId9"/>
  </p:sldMasterIdLst>
  <p:sldIdLst>
    <p:sldId id="265" r:id="rId10"/>
    <p:sldId id="258" r:id="rId11"/>
    <p:sldId id="256" r:id="rId12"/>
    <p:sldId id="271" r:id="rId13"/>
    <p:sldId id="270" r:id="rId14"/>
    <p:sldId id="272" r:id="rId15"/>
    <p:sldId id="273" r:id="rId16"/>
    <p:sldId id="260" r:id="rId17"/>
    <p:sldId id="257" r:id="rId18"/>
    <p:sldId id="263" r:id="rId19"/>
    <p:sldId id="264" r:id="rId20"/>
    <p:sldId id="267" r:id="rId21"/>
    <p:sldId id="268" r:id="rId22"/>
    <p:sldId id="269" r:id="rId23"/>
    <p:sldId id="266" r:id="rId24"/>
    <p:sldId id="262" r:id="rId25"/>
    <p:sldId id="261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4D88-3D67-4472-BB95-E570AB33A3EA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EB39-3EF0-42B3-89D9-4101914A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67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4D88-3D67-4472-BB95-E570AB33A3EA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EB39-3EF0-42B3-89D9-4101914A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73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4D88-3D67-4472-BB95-E570AB33A3EA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EB39-3EF0-42B3-89D9-4101914A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924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1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09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5364" y="1844878"/>
            <a:ext cx="5384800" cy="4824730"/>
          </a:xfrm>
          <a:custGeom>
            <a:avLst/>
            <a:gdLst/>
            <a:ahLst/>
            <a:cxnLst/>
            <a:rect l="l" t="t" r="r" b="b"/>
            <a:pathLst>
              <a:path w="4038600" h="4824730">
                <a:moveTo>
                  <a:pt x="0" y="4824476"/>
                </a:moveTo>
                <a:lnTo>
                  <a:pt x="4038600" y="4824476"/>
                </a:lnTo>
                <a:lnTo>
                  <a:pt x="4038600" y="0"/>
                </a:lnTo>
                <a:lnTo>
                  <a:pt x="0" y="0"/>
                </a:lnTo>
                <a:lnTo>
                  <a:pt x="0" y="482447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0672" y="2019046"/>
            <a:ext cx="507407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2126" y="2319273"/>
            <a:ext cx="5372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68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0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68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34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64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5364" y="1844878"/>
            <a:ext cx="5384800" cy="4824730"/>
          </a:xfrm>
          <a:custGeom>
            <a:avLst/>
            <a:gdLst/>
            <a:ahLst/>
            <a:cxnLst/>
            <a:rect l="l" t="t" r="r" b="b"/>
            <a:pathLst>
              <a:path w="4038600" h="4824730">
                <a:moveTo>
                  <a:pt x="0" y="4824476"/>
                </a:moveTo>
                <a:lnTo>
                  <a:pt x="4038600" y="4824476"/>
                </a:lnTo>
                <a:lnTo>
                  <a:pt x="4038600" y="0"/>
                </a:lnTo>
                <a:lnTo>
                  <a:pt x="0" y="0"/>
                </a:lnTo>
                <a:lnTo>
                  <a:pt x="0" y="482447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0672" y="2019046"/>
            <a:ext cx="507407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2126" y="2319273"/>
            <a:ext cx="5372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2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4D88-3D67-4472-BB95-E570AB33A3EA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EB39-3EF0-42B3-89D9-4101914A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78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52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15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07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4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5364" y="1844878"/>
            <a:ext cx="5384800" cy="4824730"/>
          </a:xfrm>
          <a:custGeom>
            <a:avLst/>
            <a:gdLst/>
            <a:ahLst/>
            <a:cxnLst/>
            <a:rect l="l" t="t" r="r" b="b"/>
            <a:pathLst>
              <a:path w="4038600" h="4824730">
                <a:moveTo>
                  <a:pt x="0" y="4824476"/>
                </a:moveTo>
                <a:lnTo>
                  <a:pt x="4038600" y="4824476"/>
                </a:lnTo>
                <a:lnTo>
                  <a:pt x="4038600" y="0"/>
                </a:lnTo>
                <a:lnTo>
                  <a:pt x="0" y="0"/>
                </a:lnTo>
                <a:lnTo>
                  <a:pt x="0" y="482447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0672" y="2019046"/>
            <a:ext cx="507407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2126" y="2319273"/>
            <a:ext cx="5372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78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81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91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52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8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5364" y="1844878"/>
            <a:ext cx="5384800" cy="4824730"/>
          </a:xfrm>
          <a:custGeom>
            <a:avLst/>
            <a:gdLst/>
            <a:ahLst/>
            <a:cxnLst/>
            <a:rect l="l" t="t" r="r" b="b"/>
            <a:pathLst>
              <a:path w="4038600" h="4824730">
                <a:moveTo>
                  <a:pt x="0" y="4824476"/>
                </a:moveTo>
                <a:lnTo>
                  <a:pt x="4038600" y="4824476"/>
                </a:lnTo>
                <a:lnTo>
                  <a:pt x="4038600" y="0"/>
                </a:lnTo>
                <a:lnTo>
                  <a:pt x="0" y="0"/>
                </a:lnTo>
                <a:lnTo>
                  <a:pt x="0" y="482447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0672" y="2019046"/>
            <a:ext cx="507407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2126" y="2319273"/>
            <a:ext cx="5372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5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4D88-3D67-4472-BB95-E570AB33A3EA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EB39-3EF0-42B3-89D9-4101914A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368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42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08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00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35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5364" y="1844878"/>
            <a:ext cx="5384800" cy="4824730"/>
          </a:xfrm>
          <a:custGeom>
            <a:avLst/>
            <a:gdLst/>
            <a:ahLst/>
            <a:cxnLst/>
            <a:rect l="l" t="t" r="r" b="b"/>
            <a:pathLst>
              <a:path w="4038600" h="4824730">
                <a:moveTo>
                  <a:pt x="0" y="4824476"/>
                </a:moveTo>
                <a:lnTo>
                  <a:pt x="4038600" y="4824476"/>
                </a:lnTo>
                <a:lnTo>
                  <a:pt x="4038600" y="0"/>
                </a:lnTo>
                <a:lnTo>
                  <a:pt x="0" y="0"/>
                </a:lnTo>
                <a:lnTo>
                  <a:pt x="0" y="482447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0672" y="2019046"/>
            <a:ext cx="507407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2126" y="2319273"/>
            <a:ext cx="5372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97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75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03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01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06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5364" y="1844878"/>
            <a:ext cx="5384800" cy="4824730"/>
          </a:xfrm>
          <a:custGeom>
            <a:avLst/>
            <a:gdLst/>
            <a:ahLst/>
            <a:cxnLst/>
            <a:rect l="l" t="t" r="r" b="b"/>
            <a:pathLst>
              <a:path w="4038600" h="4824730">
                <a:moveTo>
                  <a:pt x="0" y="4824476"/>
                </a:moveTo>
                <a:lnTo>
                  <a:pt x="4038600" y="4824476"/>
                </a:lnTo>
                <a:lnTo>
                  <a:pt x="4038600" y="0"/>
                </a:lnTo>
                <a:lnTo>
                  <a:pt x="0" y="0"/>
                </a:lnTo>
                <a:lnTo>
                  <a:pt x="0" y="482447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0672" y="2019046"/>
            <a:ext cx="507407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2126" y="2319273"/>
            <a:ext cx="5372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6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4D88-3D67-4472-BB95-E570AB33A3EA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EB39-3EF0-42B3-89D9-4101914A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715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97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80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04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88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5364" y="1844878"/>
            <a:ext cx="5384800" cy="4824730"/>
          </a:xfrm>
          <a:custGeom>
            <a:avLst/>
            <a:gdLst/>
            <a:ahLst/>
            <a:cxnLst/>
            <a:rect l="l" t="t" r="r" b="b"/>
            <a:pathLst>
              <a:path w="4038600" h="4824730">
                <a:moveTo>
                  <a:pt x="0" y="4824476"/>
                </a:moveTo>
                <a:lnTo>
                  <a:pt x="4038600" y="4824476"/>
                </a:lnTo>
                <a:lnTo>
                  <a:pt x="4038600" y="0"/>
                </a:lnTo>
                <a:lnTo>
                  <a:pt x="0" y="0"/>
                </a:lnTo>
                <a:lnTo>
                  <a:pt x="0" y="482447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0672" y="2019046"/>
            <a:ext cx="507407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2126" y="2319273"/>
            <a:ext cx="5372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47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923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15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79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81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5364" y="1844878"/>
            <a:ext cx="5384800" cy="4824730"/>
          </a:xfrm>
          <a:custGeom>
            <a:avLst/>
            <a:gdLst/>
            <a:ahLst/>
            <a:cxnLst/>
            <a:rect l="l" t="t" r="r" b="b"/>
            <a:pathLst>
              <a:path w="4038600" h="4824730">
                <a:moveTo>
                  <a:pt x="0" y="4824476"/>
                </a:moveTo>
                <a:lnTo>
                  <a:pt x="4038600" y="4824476"/>
                </a:lnTo>
                <a:lnTo>
                  <a:pt x="4038600" y="0"/>
                </a:lnTo>
                <a:lnTo>
                  <a:pt x="0" y="0"/>
                </a:lnTo>
                <a:lnTo>
                  <a:pt x="0" y="482447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0672" y="2019046"/>
            <a:ext cx="507407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2126" y="2319273"/>
            <a:ext cx="5372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9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4D88-3D67-4472-BB95-E570AB33A3EA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EB39-3EF0-42B3-89D9-4101914A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41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2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4D88-3D67-4472-BB95-E570AB33A3EA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EB39-3EF0-42B3-89D9-4101914A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83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4D88-3D67-4472-BB95-E570AB33A3EA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EB39-3EF0-42B3-89D9-4101914A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5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4D88-3D67-4472-BB95-E570AB33A3EA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EB39-3EF0-42B3-89D9-4101914A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90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4D88-3D67-4472-BB95-E570AB33A3EA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EB39-3EF0-42B3-89D9-4101914A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96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C4D88-3D67-4472-BB95-E570AB33A3EA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EB39-3EF0-42B3-89D9-4101914A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00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0540" y="122632"/>
            <a:ext cx="1037092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4125" y="1708861"/>
            <a:ext cx="116637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0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0540" y="122632"/>
            <a:ext cx="1037092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4125" y="1708861"/>
            <a:ext cx="116637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6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0540" y="122632"/>
            <a:ext cx="1037092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4125" y="1708861"/>
            <a:ext cx="116637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0540" y="122632"/>
            <a:ext cx="1037092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4125" y="1708861"/>
            <a:ext cx="116637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4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0540" y="122632"/>
            <a:ext cx="1037092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4125" y="1708861"/>
            <a:ext cx="116637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2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0540" y="122632"/>
            <a:ext cx="1037092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4125" y="1708861"/>
            <a:ext cx="116637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5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0540" y="122632"/>
            <a:ext cx="1037092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4125" y="1708861"/>
            <a:ext cx="116637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6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0540" y="122632"/>
            <a:ext cx="1037092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4125" y="1708861"/>
            <a:ext cx="116637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4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7490" y="1663269"/>
            <a:ext cx="2074681" cy="2880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86403" y="681609"/>
            <a:ext cx="6574155" cy="4093845"/>
          </a:xfrm>
          <a:custGeom>
            <a:avLst/>
            <a:gdLst/>
            <a:ahLst/>
            <a:cxnLst/>
            <a:rect l="l" t="t" r="r" b="b"/>
            <a:pathLst>
              <a:path w="6574155" h="4093845">
                <a:moveTo>
                  <a:pt x="0" y="4093464"/>
                </a:moveTo>
                <a:lnTo>
                  <a:pt x="6574028" y="4093464"/>
                </a:lnTo>
                <a:lnTo>
                  <a:pt x="6574028" y="0"/>
                </a:lnTo>
                <a:lnTo>
                  <a:pt x="0" y="0"/>
                </a:lnTo>
                <a:lnTo>
                  <a:pt x="0" y="4093464"/>
                </a:lnTo>
                <a:close/>
              </a:path>
            </a:pathLst>
          </a:custGeom>
          <a:ln w="285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6158" y="709041"/>
            <a:ext cx="6242050" cy="215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spcBef>
                <a:spcPts val="90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contribuisce ad un sano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sviluppo dell’apparato 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osteoarticolare 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muscolare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capacità</a:t>
            </a:r>
            <a:r>
              <a:rPr sz="20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motorie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6870" indent="-344805">
              <a:spcBef>
                <a:spcPts val="5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contribuisce al benessere psichico 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sociale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6870" indent="-344805"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contribuisce a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controllare il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peso</a:t>
            </a:r>
            <a:r>
              <a:rPr sz="2000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corporeo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6870" indent="-344805"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ha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effetti benefici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sull’apparato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cardiovascolare</a:t>
            </a:r>
            <a:r>
              <a:rPr sz="2000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6870"/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sulla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funzionalità</a:t>
            </a:r>
            <a:r>
              <a:rPr sz="2000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respiratoria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6870" indent="-344805"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facilita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l’adozione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di abitudini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alimentari</a:t>
            </a:r>
            <a:r>
              <a:rPr sz="2000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corrette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75231" y="243917"/>
            <a:ext cx="4820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i="1" spc="-5" dirty="0">
                <a:solidFill>
                  <a:srgbClr val="001F5F"/>
                </a:solidFill>
              </a:rPr>
              <a:t>BENEFICI </a:t>
            </a:r>
            <a:r>
              <a:rPr sz="2400" i="1" spc="-30" dirty="0">
                <a:solidFill>
                  <a:srgbClr val="001F5F"/>
                </a:solidFill>
              </a:rPr>
              <a:t>DELL’ATTIVITÀ</a:t>
            </a:r>
            <a:r>
              <a:rPr sz="2400" i="1" spc="-95" dirty="0">
                <a:solidFill>
                  <a:srgbClr val="001F5F"/>
                </a:solidFill>
              </a:rPr>
              <a:t> </a:t>
            </a:r>
            <a:r>
              <a:rPr sz="2400" i="1" dirty="0">
                <a:solidFill>
                  <a:srgbClr val="001F5F"/>
                </a:solidFill>
              </a:rPr>
              <a:t>FISICA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602739" y="858394"/>
            <a:ext cx="22580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Nell’età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della</a:t>
            </a:r>
            <a:r>
              <a:rPr sz="20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crescita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4057" y="3148331"/>
            <a:ext cx="8472170" cy="35820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89200" marR="474980" indent="-344805">
              <a:spcBef>
                <a:spcPts val="90"/>
              </a:spcBef>
              <a:buFont typeface="Wingdings"/>
              <a:buChar char=""/>
              <a:tabLst>
                <a:tab pos="2488565" algn="l"/>
                <a:tab pos="2489835" algn="l"/>
              </a:tabLst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gli adolescenti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praticano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sport 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fisica 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hanno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meno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probabilità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fumare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prestazioni 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migliori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89200" indent="-345440">
              <a:spcBef>
                <a:spcPts val="5"/>
              </a:spcBef>
              <a:buFont typeface="Wingdings"/>
              <a:buChar char=""/>
              <a:tabLst>
                <a:tab pos="2488565" algn="l"/>
                <a:tab pos="2489835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giochi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squadra promuovono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l’integrazione</a:t>
            </a:r>
            <a:r>
              <a:rPr sz="2000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sociale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89200"/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facilitano lo sviluppo delle abilità</a:t>
            </a:r>
            <a:r>
              <a:rPr sz="2000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sociali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59385" algn="ctr">
              <a:spcBef>
                <a:spcPts val="1315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Modelli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di attività fisica regolare, acquisiti durante l’infanzia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285"/>
              </a:spcBef>
            </a:pP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l’adolescenza, si mantengono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più facilmente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in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età adulta, fornendo</a:t>
            </a:r>
            <a:r>
              <a:rPr sz="2000" b="1" spc="2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5"/>
              </a:spcBef>
            </a:pP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base per una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vita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attiva e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 sana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050">
              <a:solidFill>
                <a:prstClr val="black"/>
              </a:solidFill>
              <a:latin typeface="Arial"/>
              <a:cs typeface="Arial"/>
            </a:endParaRPr>
          </a:p>
          <a:p>
            <a:pPr algn="ctr"/>
            <a:r>
              <a:rPr sz="2000" b="1" i="1" spc="-5" dirty="0">
                <a:solidFill>
                  <a:srgbClr val="006FC0"/>
                </a:solidFill>
                <a:latin typeface="Arial"/>
                <a:cs typeface="Arial"/>
              </a:rPr>
              <a:t>UNO </a:t>
            </a:r>
            <a:r>
              <a:rPr sz="2000" b="1" i="1" spc="-10" dirty="0">
                <a:solidFill>
                  <a:srgbClr val="006FC0"/>
                </a:solidFill>
                <a:latin typeface="Arial"/>
                <a:cs typeface="Arial"/>
              </a:rPr>
              <a:t>STILE </a:t>
            </a:r>
            <a:r>
              <a:rPr sz="2000" b="1" i="1" spc="-5" dirty="0">
                <a:solidFill>
                  <a:srgbClr val="006FC0"/>
                </a:solidFill>
                <a:latin typeface="Arial"/>
                <a:cs typeface="Arial"/>
              </a:rPr>
              <a:t>DI </a:t>
            </a:r>
            <a:r>
              <a:rPr sz="2000" b="1" i="1" spc="-45" dirty="0">
                <a:solidFill>
                  <a:srgbClr val="006FC0"/>
                </a:solidFill>
                <a:latin typeface="Arial"/>
                <a:cs typeface="Arial"/>
              </a:rPr>
              <a:t>VITA </a:t>
            </a:r>
            <a:r>
              <a:rPr sz="2000" b="1" i="1" spc="-10" dirty="0">
                <a:solidFill>
                  <a:srgbClr val="006FC0"/>
                </a:solidFill>
                <a:latin typeface="Arial"/>
                <a:cs typeface="Arial"/>
              </a:rPr>
              <a:t>SCORRETTO </a:t>
            </a:r>
            <a:r>
              <a:rPr sz="2000" b="1" i="1" spc="-5" dirty="0">
                <a:solidFill>
                  <a:srgbClr val="006FC0"/>
                </a:solidFill>
                <a:latin typeface="Arial"/>
                <a:cs typeface="Arial"/>
              </a:rPr>
              <a:t>IN </a:t>
            </a:r>
            <a:r>
              <a:rPr sz="2000" b="1" i="1" spc="-25" dirty="0">
                <a:solidFill>
                  <a:srgbClr val="006FC0"/>
                </a:solidFill>
                <a:latin typeface="Arial"/>
                <a:cs typeface="Arial"/>
              </a:rPr>
              <a:t>GIOVANE</a:t>
            </a:r>
            <a:r>
              <a:rPr sz="2000" b="1" i="1" spc="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6FC0"/>
                </a:solidFill>
                <a:latin typeface="Arial"/>
                <a:cs typeface="Arial"/>
              </a:rPr>
              <a:t>ETÀ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algn="ctr"/>
            <a:r>
              <a:rPr sz="2000" b="1" i="1" spc="-10" dirty="0">
                <a:solidFill>
                  <a:srgbClr val="006FC0"/>
                </a:solidFill>
                <a:latin typeface="Arial"/>
                <a:cs typeface="Arial"/>
              </a:rPr>
              <a:t>È PIÙ PROBABILE CHE </a:t>
            </a:r>
            <a:r>
              <a:rPr sz="2000" b="1" i="1" spc="-30" dirty="0">
                <a:solidFill>
                  <a:srgbClr val="006FC0"/>
                </a:solidFill>
                <a:latin typeface="Arial"/>
                <a:cs typeface="Arial"/>
              </a:rPr>
              <a:t>PERSISTA NELL’ETÀ</a:t>
            </a:r>
            <a:r>
              <a:rPr sz="2000" b="1" i="1" spc="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spc="-55" dirty="0">
                <a:solidFill>
                  <a:srgbClr val="006FC0"/>
                </a:solidFill>
                <a:latin typeface="Arial"/>
                <a:cs typeface="Arial"/>
              </a:rPr>
              <a:t>ADULTA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0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0720" y="75393"/>
            <a:ext cx="4803143" cy="541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7970" y="638633"/>
            <a:ext cx="2750820" cy="1343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6315">
              <a:spcBef>
                <a:spcPts val="95"/>
              </a:spcBef>
            </a:pP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32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Italia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76200">
              <a:lnSpc>
                <a:spcPts val="2150"/>
              </a:lnSpc>
              <a:spcBef>
                <a:spcPts val="2240"/>
              </a:spcBef>
            </a:pPr>
            <a:r>
              <a:rPr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Malattie</a:t>
            </a:r>
            <a:r>
              <a:rPr b="1" u="heavy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cardiovascolari</a:t>
            </a:r>
            <a:r>
              <a:rPr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80340" indent="-167640">
              <a:lnSpc>
                <a:spcPts val="2150"/>
              </a:lnSpc>
              <a:buFont typeface="Calibri"/>
              <a:buChar char="•"/>
              <a:tabLst>
                <a:tab pos="180340" algn="l"/>
              </a:tabLst>
            </a:pP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41%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delle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libri"/>
                <a:cs typeface="Calibri"/>
              </a:rPr>
              <a:t>morti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63892" y="2438527"/>
            <a:ext cx="3761104" cy="140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spcBef>
                <a:spcPts val="100"/>
              </a:spcBef>
            </a:pPr>
            <a:r>
              <a:rPr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Tumori: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55575" indent="-143510">
              <a:spcBef>
                <a:spcPts val="45"/>
              </a:spcBef>
              <a:buFont typeface="Arial"/>
              <a:buChar char="•"/>
              <a:tabLst>
                <a:tab pos="156210" algn="l"/>
              </a:tabLst>
            </a:pP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seconda causa di morte (30%</a:t>
            </a:r>
            <a:r>
              <a:rPr b="1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decessi)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55575" indent="-143510">
              <a:buFont typeface="Arial"/>
              <a:buChar char="•"/>
              <a:tabLst>
                <a:tab pos="156210" algn="l"/>
              </a:tabLst>
            </a:pP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incidenza  in aumento</a:t>
            </a:r>
            <a:r>
              <a:rPr b="1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(circa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204470"/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250.000 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nuovi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casi ogni</a:t>
            </a:r>
            <a:r>
              <a:rPr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anno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45226" y="1387412"/>
            <a:ext cx="792162" cy="788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45098" y="2517584"/>
            <a:ext cx="855662" cy="995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01360" y="4022306"/>
            <a:ext cx="885825" cy="990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18200" y="5265738"/>
            <a:ext cx="754062" cy="6302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18200" y="5895975"/>
            <a:ext cx="766762" cy="6524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9994" y="4035629"/>
            <a:ext cx="3530600" cy="268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219075" indent="5715">
              <a:spcBef>
                <a:spcPts val="100"/>
              </a:spcBef>
            </a:pPr>
            <a:r>
              <a:rPr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Malattie respiratorie</a:t>
            </a:r>
            <a:r>
              <a:rPr b="1" u="heavy" spc="-1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croniche: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 terza causa di morte  prevalenza destinata ad  aumentare</a:t>
            </a:r>
            <a:r>
              <a:rPr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(invecchiamento)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265"/>
              </a:spcBef>
            </a:pP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Diabete: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6200">
              <a:spcBef>
                <a:spcPts val="10"/>
              </a:spcBef>
            </a:pP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3.000.000 di malati (5%</a:t>
            </a:r>
            <a:r>
              <a:rPr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40335"/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popolazione)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76200"/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circa un milione di persone</a:t>
            </a:r>
            <a:r>
              <a:rPr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non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40335"/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ancora</a:t>
            </a:r>
            <a:r>
              <a:rPr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consapevoli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81733" y="1166495"/>
            <a:ext cx="1973579" cy="19659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10640" y="34816"/>
            <a:ext cx="3948429" cy="1113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5180" marR="5080" indent="-792480">
              <a:lnSpc>
                <a:spcPct val="111500"/>
              </a:lnSpc>
              <a:spcBef>
                <a:spcPts val="105"/>
              </a:spcBef>
            </a:pPr>
            <a:r>
              <a:rPr sz="3200" i="1" spc="-5" dirty="0">
                <a:solidFill>
                  <a:srgbClr val="001F5F"/>
                </a:solidFill>
              </a:rPr>
              <a:t>Le </a:t>
            </a:r>
            <a:r>
              <a:rPr sz="3200" i="1" spc="-10" dirty="0">
                <a:solidFill>
                  <a:srgbClr val="001F5F"/>
                </a:solidFill>
              </a:rPr>
              <a:t>malattie</a:t>
            </a:r>
            <a:r>
              <a:rPr sz="3200" i="1" spc="-40" dirty="0">
                <a:solidFill>
                  <a:srgbClr val="001F5F"/>
                </a:solidFill>
              </a:rPr>
              <a:t> </a:t>
            </a:r>
            <a:r>
              <a:rPr sz="3200" i="1" spc="-5" dirty="0">
                <a:solidFill>
                  <a:srgbClr val="001F5F"/>
                </a:solidFill>
              </a:rPr>
              <a:t>croniche  In</a:t>
            </a:r>
            <a:r>
              <a:rPr sz="3200" i="1" spc="-15" dirty="0">
                <a:solidFill>
                  <a:srgbClr val="001F5F"/>
                </a:solidFill>
              </a:rPr>
              <a:t> </a:t>
            </a:r>
            <a:r>
              <a:rPr sz="3200" i="1" spc="-5" dirty="0">
                <a:solidFill>
                  <a:srgbClr val="001F5F"/>
                </a:solidFill>
              </a:rPr>
              <a:t>Europa</a:t>
            </a:r>
            <a:endParaRPr sz="3200"/>
          </a:p>
        </p:txBody>
      </p:sp>
      <p:sp>
        <p:nvSpPr>
          <p:cNvPr id="13" name="object 13"/>
          <p:cNvSpPr txBox="1"/>
          <p:nvPr/>
        </p:nvSpPr>
        <p:spPr>
          <a:xfrm>
            <a:off x="2125472" y="3219958"/>
            <a:ext cx="2494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Regione Europea</a:t>
            </a:r>
            <a:r>
              <a:rPr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OMS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7928" y="4240733"/>
            <a:ext cx="3740150" cy="252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1905" indent="-287655">
              <a:spcBef>
                <a:spcPts val="100"/>
              </a:spcBef>
              <a:buFont typeface="Wingdings"/>
              <a:buChar char=""/>
              <a:tabLst>
                <a:tab pos="1272540" algn="l"/>
              </a:tabLst>
            </a:pP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86% dei</a:t>
            </a:r>
            <a:r>
              <a:rPr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libri"/>
                <a:cs typeface="Calibri"/>
              </a:rPr>
              <a:t>decessi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299085" indent="-287020">
              <a:spcBef>
                <a:spcPts val="1515"/>
              </a:spcBef>
              <a:buFont typeface="Wingdings"/>
              <a:buChar char=""/>
              <a:tabLst>
                <a:tab pos="299720" algn="l"/>
              </a:tabLst>
            </a:pP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77 % </a:t>
            </a:r>
            <a:r>
              <a:rPr b="1" spc="-5" dirty="0">
                <a:solidFill>
                  <a:srgbClr val="001F5F"/>
                </a:solidFill>
                <a:latin typeface="Calibri"/>
                <a:cs typeface="Calibri"/>
              </a:rPr>
              <a:t>degli anni di </a:t>
            </a:r>
            <a:r>
              <a:rPr b="1" spc="-15" dirty="0">
                <a:solidFill>
                  <a:srgbClr val="001F5F"/>
                </a:solidFill>
                <a:latin typeface="Calibri"/>
                <a:cs typeface="Calibri"/>
              </a:rPr>
              <a:t>vita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in salute</a:t>
            </a:r>
            <a:r>
              <a:rPr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persi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015365" lvl="1" indent="-287020" algn="just">
              <a:spcBef>
                <a:spcPts val="1515"/>
              </a:spcBef>
              <a:buFont typeface="Wingdings"/>
              <a:buChar char=""/>
              <a:tabLst>
                <a:tab pos="1016000" algn="l"/>
              </a:tabLst>
            </a:pP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75% </a:t>
            </a:r>
            <a:r>
              <a:rPr b="1" spc="-5" dirty="0">
                <a:solidFill>
                  <a:srgbClr val="001F5F"/>
                </a:solidFill>
                <a:latin typeface="Calibri"/>
                <a:cs typeface="Calibri"/>
              </a:rPr>
              <a:t>dei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costi</a:t>
            </a:r>
            <a:r>
              <a:rPr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libri"/>
                <a:cs typeface="Calibri"/>
              </a:rPr>
              <a:t>sanitari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436245" marR="122555" indent="-308610" algn="just">
              <a:lnSpc>
                <a:spcPct val="150100"/>
              </a:lnSpc>
              <a:spcBef>
                <a:spcPts val="430"/>
              </a:spcBef>
              <a:buFont typeface="Wingdings"/>
              <a:buChar char=""/>
              <a:tabLst>
                <a:tab pos="415925" algn="l"/>
              </a:tabLst>
            </a:pP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Malattie cardiovascolari, </a:t>
            </a:r>
            <a:r>
              <a:rPr b="1" spc="-5" dirty="0">
                <a:solidFill>
                  <a:srgbClr val="001F5F"/>
                </a:solidFill>
                <a:latin typeface="Calibri"/>
                <a:cs typeface="Calibri"/>
              </a:rPr>
              <a:t>tumori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e 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disturbi mentali costituiscono più  della </a:t>
            </a:r>
            <a:r>
              <a:rPr b="1" spc="-15" dirty="0">
                <a:solidFill>
                  <a:srgbClr val="001F5F"/>
                </a:solidFill>
                <a:latin typeface="Calibri"/>
                <a:cs typeface="Calibri"/>
              </a:rPr>
              <a:t>metà </a:t>
            </a:r>
            <a:r>
              <a:rPr b="1" spc="-5" dirty="0">
                <a:solidFill>
                  <a:srgbClr val="001F5F"/>
                </a:solidFill>
                <a:latin typeface="Calibri"/>
                <a:cs typeface="Calibri"/>
              </a:rPr>
              <a:t>del carico di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001F5F"/>
                </a:solidFill>
                <a:latin typeface="Calibri"/>
                <a:cs typeface="Calibri"/>
              </a:rPr>
              <a:t>malattia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86177" y="3512946"/>
            <a:ext cx="357505" cy="589280"/>
          </a:xfrm>
          <a:custGeom>
            <a:avLst/>
            <a:gdLst/>
            <a:ahLst/>
            <a:cxnLst/>
            <a:rect l="l" t="t" r="r" b="b"/>
            <a:pathLst>
              <a:path w="357505" h="589279">
                <a:moveTo>
                  <a:pt x="357124" y="421766"/>
                </a:moveTo>
                <a:lnTo>
                  <a:pt x="0" y="421766"/>
                </a:lnTo>
                <a:lnTo>
                  <a:pt x="178562" y="588898"/>
                </a:lnTo>
                <a:lnTo>
                  <a:pt x="357124" y="421766"/>
                </a:lnTo>
                <a:close/>
              </a:path>
              <a:path w="357505" h="589279">
                <a:moveTo>
                  <a:pt x="267843" y="0"/>
                </a:moveTo>
                <a:lnTo>
                  <a:pt x="89281" y="0"/>
                </a:lnTo>
                <a:lnTo>
                  <a:pt x="89281" y="421766"/>
                </a:lnTo>
                <a:lnTo>
                  <a:pt x="267843" y="421766"/>
                </a:lnTo>
                <a:lnTo>
                  <a:pt x="267843" y="0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86177" y="3512946"/>
            <a:ext cx="357505" cy="589280"/>
          </a:xfrm>
          <a:custGeom>
            <a:avLst/>
            <a:gdLst/>
            <a:ahLst/>
            <a:cxnLst/>
            <a:rect l="l" t="t" r="r" b="b"/>
            <a:pathLst>
              <a:path w="357505" h="589279">
                <a:moveTo>
                  <a:pt x="267843" y="0"/>
                </a:moveTo>
                <a:lnTo>
                  <a:pt x="267843" y="421766"/>
                </a:lnTo>
                <a:lnTo>
                  <a:pt x="357124" y="421766"/>
                </a:lnTo>
                <a:lnTo>
                  <a:pt x="178562" y="588898"/>
                </a:lnTo>
                <a:lnTo>
                  <a:pt x="0" y="421766"/>
                </a:lnTo>
                <a:lnTo>
                  <a:pt x="89281" y="421766"/>
                </a:lnTo>
                <a:lnTo>
                  <a:pt x="89281" y="0"/>
                </a:lnTo>
                <a:lnTo>
                  <a:pt x="267843" y="0"/>
                </a:lnTo>
                <a:close/>
              </a:path>
            </a:pathLst>
          </a:custGeom>
          <a:ln w="12700">
            <a:solidFill>
              <a:srgbClr val="B3A1C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7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238" y="330200"/>
            <a:ext cx="8499475" cy="1803400"/>
          </a:xfrm>
          <a:custGeom>
            <a:avLst/>
            <a:gdLst/>
            <a:ahLst/>
            <a:cxnLst/>
            <a:rect l="l" t="t" r="r" b="b"/>
            <a:pathLst>
              <a:path w="8499475" h="1803400">
                <a:moveTo>
                  <a:pt x="0" y="1803400"/>
                </a:moveTo>
                <a:lnTo>
                  <a:pt x="8499475" y="1803400"/>
                </a:lnTo>
                <a:lnTo>
                  <a:pt x="8499475" y="0"/>
                </a:lnTo>
                <a:lnTo>
                  <a:pt x="0" y="0"/>
                </a:lnTo>
                <a:lnTo>
                  <a:pt x="0" y="1803400"/>
                </a:lnTo>
                <a:close/>
              </a:path>
            </a:pathLst>
          </a:custGeom>
          <a:ln w="57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6847" y="429844"/>
            <a:ext cx="8125459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350895" algn="l"/>
                <a:tab pos="4622165" algn="l"/>
                <a:tab pos="5399405" algn="l"/>
                <a:tab pos="6802120" algn="l"/>
                <a:tab pos="7884795" algn="l"/>
              </a:tabLst>
            </a:pPr>
            <a:r>
              <a:rPr sz="1800" spc="-95" dirty="0">
                <a:solidFill>
                  <a:srgbClr val="001F5F"/>
                </a:solidFill>
              </a:rPr>
              <a:t>L</a:t>
            </a:r>
            <a:r>
              <a:rPr sz="1800" dirty="0">
                <a:solidFill>
                  <a:srgbClr val="001F5F"/>
                </a:solidFill>
              </a:rPr>
              <a:t>’I</a:t>
            </a:r>
            <a:r>
              <a:rPr sz="1800" spc="-5" dirty="0">
                <a:solidFill>
                  <a:srgbClr val="001F5F"/>
                </a:solidFill>
              </a:rPr>
              <a:t>N</a:t>
            </a:r>
            <a:r>
              <a:rPr sz="1800" spc="-180" dirty="0">
                <a:solidFill>
                  <a:srgbClr val="001F5F"/>
                </a:solidFill>
              </a:rPr>
              <a:t>A</a:t>
            </a:r>
            <a:r>
              <a:rPr sz="1800" dirty="0">
                <a:solidFill>
                  <a:srgbClr val="001F5F"/>
                </a:solidFill>
              </a:rPr>
              <a:t>TTIVI</a:t>
            </a:r>
            <a:r>
              <a:rPr sz="1800" spc="-114" dirty="0">
                <a:solidFill>
                  <a:srgbClr val="001F5F"/>
                </a:solidFill>
              </a:rPr>
              <a:t>T</a:t>
            </a:r>
            <a:r>
              <a:rPr sz="1800" spc="-130" dirty="0">
                <a:solidFill>
                  <a:srgbClr val="001F5F"/>
                </a:solidFill>
              </a:rPr>
              <a:t>A</a:t>
            </a:r>
            <a:r>
              <a:rPr sz="1800" dirty="0">
                <a:solidFill>
                  <a:srgbClr val="001F5F"/>
                </a:solidFill>
              </a:rPr>
              <a:t>’ </a:t>
            </a:r>
            <a:r>
              <a:rPr sz="1800" spc="-80" dirty="0">
                <a:solidFill>
                  <a:srgbClr val="001F5F"/>
                </a:solidFill>
              </a:rPr>
              <a:t> </a:t>
            </a:r>
            <a:r>
              <a:rPr sz="1800" dirty="0">
                <a:solidFill>
                  <a:srgbClr val="001F5F"/>
                </a:solidFill>
              </a:rPr>
              <a:t>FISICA	</a:t>
            </a:r>
            <a:r>
              <a:rPr sz="1800" dirty="0" smtClean="0">
                <a:solidFill>
                  <a:srgbClr val="001F5F"/>
                </a:solidFill>
              </a:rPr>
              <a:t>TRA </a:t>
            </a:r>
            <a:r>
              <a:rPr sz="1800" spc="-100" dirty="0" smtClean="0">
                <a:solidFill>
                  <a:srgbClr val="001F5F"/>
                </a:solidFill>
              </a:rPr>
              <a:t> </a:t>
            </a:r>
            <a:r>
              <a:rPr sz="1800" dirty="0" smtClean="0">
                <a:solidFill>
                  <a:srgbClr val="001F5F"/>
                </a:solidFill>
              </a:rPr>
              <a:t>I</a:t>
            </a:r>
            <a:r>
              <a:rPr lang="it-IT" sz="1800" dirty="0" smtClean="0">
                <a:solidFill>
                  <a:srgbClr val="001F5F"/>
                </a:solidFill>
              </a:rPr>
              <a:t> </a:t>
            </a:r>
            <a:r>
              <a:rPr sz="1800" dirty="0" smtClean="0">
                <a:solidFill>
                  <a:srgbClr val="001F5F"/>
                </a:solidFill>
              </a:rPr>
              <a:t>P</a:t>
            </a:r>
            <a:r>
              <a:rPr sz="1800" spc="-10" dirty="0" smtClean="0">
                <a:solidFill>
                  <a:srgbClr val="001F5F"/>
                </a:solidFill>
              </a:rPr>
              <a:t>R</a:t>
            </a:r>
            <a:r>
              <a:rPr sz="1800" dirty="0" smtClean="0">
                <a:solidFill>
                  <a:srgbClr val="001F5F"/>
                </a:solidFill>
              </a:rPr>
              <a:t>IN</a:t>
            </a:r>
            <a:r>
              <a:rPr sz="1800" spc="-10" dirty="0" smtClean="0">
                <a:solidFill>
                  <a:srgbClr val="001F5F"/>
                </a:solidFill>
              </a:rPr>
              <a:t>C</a:t>
            </a:r>
            <a:r>
              <a:rPr sz="1800" spc="-25" dirty="0" smtClean="0">
                <a:solidFill>
                  <a:srgbClr val="001F5F"/>
                </a:solidFill>
              </a:rPr>
              <a:t>I</a:t>
            </a:r>
            <a:r>
              <a:rPr sz="1800" spc="-125" dirty="0" smtClean="0">
                <a:solidFill>
                  <a:srgbClr val="001F5F"/>
                </a:solidFill>
              </a:rPr>
              <a:t>P</a:t>
            </a:r>
            <a:r>
              <a:rPr sz="1800" spc="-30" dirty="0" smtClean="0">
                <a:solidFill>
                  <a:srgbClr val="001F5F"/>
                </a:solidFill>
              </a:rPr>
              <a:t>A</a:t>
            </a:r>
            <a:r>
              <a:rPr sz="1800" dirty="0" smtClean="0">
                <a:solidFill>
                  <a:srgbClr val="001F5F"/>
                </a:solidFill>
              </a:rPr>
              <a:t>LI</a:t>
            </a:r>
            <a:r>
              <a:rPr lang="it-IT" sz="1800" dirty="0" smtClean="0">
                <a:solidFill>
                  <a:srgbClr val="001F5F"/>
                </a:solidFill>
              </a:rPr>
              <a:t> </a:t>
            </a:r>
            <a:r>
              <a:rPr sz="1800" spc="-95" dirty="0" smtClean="0">
                <a:solidFill>
                  <a:srgbClr val="001F5F"/>
                </a:solidFill>
              </a:rPr>
              <a:t>F</a:t>
            </a:r>
            <a:r>
              <a:rPr sz="1800" spc="-175" dirty="0" smtClean="0">
                <a:solidFill>
                  <a:srgbClr val="001F5F"/>
                </a:solidFill>
              </a:rPr>
              <a:t>A</a:t>
            </a:r>
            <a:r>
              <a:rPr sz="1800" dirty="0" smtClean="0">
                <a:solidFill>
                  <a:srgbClr val="001F5F"/>
                </a:solidFill>
              </a:rPr>
              <a:t>T</a:t>
            </a:r>
            <a:r>
              <a:rPr sz="1800" spc="-20" dirty="0" smtClean="0">
                <a:solidFill>
                  <a:srgbClr val="001F5F"/>
                </a:solidFill>
              </a:rPr>
              <a:t>T</a:t>
            </a:r>
            <a:r>
              <a:rPr sz="1800" spc="-15" dirty="0" smtClean="0">
                <a:solidFill>
                  <a:srgbClr val="001F5F"/>
                </a:solidFill>
              </a:rPr>
              <a:t>O</a:t>
            </a:r>
            <a:r>
              <a:rPr sz="1800" dirty="0" smtClean="0">
                <a:solidFill>
                  <a:srgbClr val="001F5F"/>
                </a:solidFill>
              </a:rPr>
              <a:t>RI</a:t>
            </a:r>
            <a:r>
              <a:rPr lang="it-IT" sz="1800" dirty="0">
                <a:solidFill>
                  <a:srgbClr val="001F5F"/>
                </a:solidFill>
              </a:rPr>
              <a:t> </a:t>
            </a:r>
            <a:r>
              <a:rPr sz="1800" spc="-10" dirty="0" smtClean="0">
                <a:solidFill>
                  <a:srgbClr val="001F5F"/>
                </a:solidFill>
              </a:rPr>
              <a:t>DI</a:t>
            </a:r>
            <a:r>
              <a:rPr lang="it-IT" sz="1800" dirty="0">
                <a:latin typeface="Microsoft YaHei"/>
              </a:rPr>
              <a:t> </a:t>
            </a:r>
            <a:r>
              <a:rPr sz="1800" spc="-5" dirty="0" smtClean="0">
                <a:solidFill>
                  <a:srgbClr val="001F5F"/>
                </a:solidFill>
              </a:rPr>
              <a:t>RISCHIO </a:t>
            </a:r>
            <a:r>
              <a:rPr sz="1800" spc="-5" dirty="0">
                <a:solidFill>
                  <a:srgbClr val="001F5F"/>
                </a:solidFill>
              </a:rPr>
              <a:t>DI </a:t>
            </a:r>
            <a:r>
              <a:rPr sz="1800" spc="-45" dirty="0">
                <a:solidFill>
                  <a:srgbClr val="001F5F"/>
                </a:solidFill>
              </a:rPr>
              <a:t>PATOLOGIE</a:t>
            </a:r>
            <a:r>
              <a:rPr sz="1800" spc="65" dirty="0">
                <a:solidFill>
                  <a:srgbClr val="001F5F"/>
                </a:solidFill>
              </a:rPr>
              <a:t> </a:t>
            </a:r>
            <a:r>
              <a:rPr sz="1800" spc="-5" dirty="0">
                <a:solidFill>
                  <a:srgbClr val="001F5F"/>
                </a:solidFill>
              </a:rPr>
              <a:t>CRONICHE</a:t>
            </a:r>
            <a:endParaRPr sz="1800" dirty="0"/>
          </a:p>
        </p:txBody>
      </p:sp>
      <p:sp>
        <p:nvSpPr>
          <p:cNvPr id="4" name="object 4"/>
          <p:cNvSpPr/>
          <p:nvPr/>
        </p:nvSpPr>
        <p:spPr>
          <a:xfrm>
            <a:off x="4511675" y="404876"/>
            <a:ext cx="576580" cy="288925"/>
          </a:xfrm>
          <a:custGeom>
            <a:avLst/>
            <a:gdLst/>
            <a:ahLst/>
            <a:cxnLst/>
            <a:rect l="l" t="t" r="r" b="b"/>
            <a:pathLst>
              <a:path w="576579" h="288925">
                <a:moveTo>
                  <a:pt x="432180" y="0"/>
                </a:moveTo>
                <a:lnTo>
                  <a:pt x="432180" y="72136"/>
                </a:lnTo>
                <a:lnTo>
                  <a:pt x="0" y="72136"/>
                </a:lnTo>
                <a:lnTo>
                  <a:pt x="0" y="216662"/>
                </a:lnTo>
                <a:lnTo>
                  <a:pt x="432180" y="216662"/>
                </a:lnTo>
                <a:lnTo>
                  <a:pt x="432180" y="288925"/>
                </a:lnTo>
                <a:lnTo>
                  <a:pt x="576326" y="144399"/>
                </a:lnTo>
                <a:lnTo>
                  <a:pt x="43218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1675" y="404876"/>
            <a:ext cx="576580" cy="288925"/>
          </a:xfrm>
          <a:custGeom>
            <a:avLst/>
            <a:gdLst/>
            <a:ahLst/>
            <a:cxnLst/>
            <a:rect l="l" t="t" r="r" b="b"/>
            <a:pathLst>
              <a:path w="576579" h="288925">
                <a:moveTo>
                  <a:pt x="0" y="72136"/>
                </a:moveTo>
                <a:lnTo>
                  <a:pt x="432180" y="72136"/>
                </a:lnTo>
                <a:lnTo>
                  <a:pt x="432180" y="0"/>
                </a:lnTo>
                <a:lnTo>
                  <a:pt x="576326" y="144399"/>
                </a:lnTo>
                <a:lnTo>
                  <a:pt x="432180" y="288925"/>
                </a:lnTo>
                <a:lnTo>
                  <a:pt x="432180" y="216662"/>
                </a:lnTo>
                <a:lnTo>
                  <a:pt x="0" y="216662"/>
                </a:lnTo>
                <a:lnTo>
                  <a:pt x="0" y="72136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6846" y="1256539"/>
            <a:ext cx="8128634" cy="3375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180080" algn="l"/>
              </a:tabLst>
            </a:pPr>
            <a:r>
              <a:rPr b="1" spc="-40" dirty="0">
                <a:solidFill>
                  <a:srgbClr val="001F5F"/>
                </a:solidFill>
                <a:latin typeface="Arial"/>
                <a:cs typeface="Arial"/>
              </a:rPr>
              <a:t>L’INATTIVITA’</a:t>
            </a:r>
            <a:r>
              <a:rPr b="1" spc="3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FISICA	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FORTE  </a:t>
            </a:r>
            <a:r>
              <a:rPr b="1" spc="-50" dirty="0">
                <a:solidFill>
                  <a:srgbClr val="001F5F"/>
                </a:solidFill>
                <a:latin typeface="Arial"/>
                <a:cs typeface="Arial"/>
              </a:rPr>
              <a:t>IMPATTO 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ECONOMICO  (costi</a:t>
            </a:r>
            <a:r>
              <a:rPr b="1" spc="4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diretti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tabLst>
                <a:tab pos="1771650" algn="l"/>
                <a:tab pos="2856865" algn="l"/>
                <a:tab pos="3125470" algn="l"/>
                <a:tab pos="4097654" algn="l"/>
                <a:tab pos="4509770" algn="l"/>
                <a:tab pos="5122545" algn="l"/>
                <a:tab pos="5469890" algn="l"/>
                <a:tab pos="6006465" algn="l"/>
                <a:tab pos="6351270" algn="l"/>
                <a:tab pos="7183120" algn="l"/>
                <a:tab pos="7988300" algn="l"/>
              </a:tabLst>
            </a:pP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b="1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b="1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’</a:t>
            </a:r>
            <a:r>
              <a:rPr b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b="1" spc="5" dirty="0">
                <a:solidFill>
                  <a:srgbClr val="001F5F"/>
                </a:solidFill>
                <a:latin typeface="Arial"/>
                <a:cs typeface="Arial"/>
              </a:rPr>
              <a:t>ss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b="1" spc="-2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b="1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b="1" spc="-1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a	sa</a:t>
            </a:r>
            <a:r>
              <a:rPr b="1" spc="-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ria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atto	s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b="1" spc="-2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b="1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i	di	</a:t>
            </a:r>
            <a:r>
              <a:rPr b="1" spc="-2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ita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	in	buona	sal</a:t>
            </a:r>
            <a:r>
              <a:rPr b="1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b="1" spc="-2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produttività)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731135" indent="-269240">
              <a:buClr>
                <a:srgbClr val="66CCFF"/>
              </a:buClr>
              <a:buFont typeface="Wingdings"/>
              <a:buChar char=""/>
              <a:tabLst>
                <a:tab pos="2731770" algn="l"/>
              </a:tabLst>
            </a:pP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circa 3,2 milioni di persone muoiono ogni anno</a:t>
            </a:r>
            <a:r>
              <a:rPr b="1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2462530"/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causa dell’inattività</a:t>
            </a:r>
            <a:r>
              <a:rPr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fisica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8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62530" marR="34925">
              <a:buClr>
                <a:srgbClr val="66CCFF"/>
              </a:buClr>
              <a:buFont typeface="Wingdings"/>
              <a:buChar char=""/>
              <a:tabLst>
                <a:tab pos="2731770" algn="l"/>
              </a:tabLst>
            </a:pP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persone non 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svolgono attività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fisica hanno un  aumento del rischio di mortalità per qualsiasi</a:t>
            </a:r>
            <a:r>
              <a:rPr b="1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causa  del 20-30%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i="1" dirty="0">
                <a:solidFill>
                  <a:srgbClr val="001F5F"/>
                </a:solidFill>
                <a:latin typeface="Arial"/>
                <a:cs typeface="Arial"/>
              </a:rPr>
              <a:t>rispetto a quelli che praticano </a:t>
            </a:r>
            <a:r>
              <a:rPr i="1" spc="-5" dirty="0">
                <a:solidFill>
                  <a:srgbClr val="001F5F"/>
                </a:solidFill>
                <a:latin typeface="Arial"/>
                <a:cs typeface="Arial"/>
              </a:rPr>
              <a:t>almeno </a:t>
            </a:r>
            <a:r>
              <a:rPr i="1" dirty="0">
                <a:solidFill>
                  <a:srgbClr val="001F5F"/>
                </a:solidFill>
                <a:latin typeface="Arial"/>
                <a:cs typeface="Arial"/>
              </a:rPr>
              <a:t>30  minuti di attività </a:t>
            </a:r>
            <a:r>
              <a:rPr i="1" spc="5" dirty="0">
                <a:solidFill>
                  <a:srgbClr val="001F5F"/>
                </a:solidFill>
                <a:latin typeface="Arial"/>
                <a:cs typeface="Arial"/>
              </a:rPr>
              <a:t>fisica </a:t>
            </a:r>
            <a:r>
              <a:rPr i="1" dirty="0">
                <a:solidFill>
                  <a:srgbClr val="001F5F"/>
                </a:solidFill>
                <a:latin typeface="Arial"/>
                <a:cs typeface="Arial"/>
              </a:rPr>
              <a:t>di intensità moderata quasi tutti </a:t>
            </a:r>
            <a:r>
              <a:rPr i="1" spc="-5" dirty="0">
                <a:solidFill>
                  <a:srgbClr val="001F5F"/>
                </a:solidFill>
                <a:latin typeface="Arial"/>
                <a:cs typeface="Arial"/>
              </a:rPr>
              <a:t>i  </a:t>
            </a:r>
            <a:r>
              <a:rPr i="1" dirty="0">
                <a:solidFill>
                  <a:srgbClr val="001F5F"/>
                </a:solidFill>
                <a:latin typeface="Arial"/>
                <a:cs typeface="Arial"/>
              </a:rPr>
              <a:t>giorni della</a:t>
            </a:r>
            <a:r>
              <a:rPr i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001F5F"/>
                </a:solidFill>
                <a:latin typeface="Arial"/>
                <a:cs typeface="Arial"/>
              </a:rPr>
              <a:t>settimana)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6778" y="4844289"/>
            <a:ext cx="56165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Clr>
                <a:srgbClr val="66CCFF"/>
              </a:buClr>
              <a:buFont typeface="Wingdings"/>
              <a:buChar char=""/>
              <a:tabLst>
                <a:tab pos="281305" algn="l"/>
              </a:tabLst>
            </a:pP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l'attività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fisica regolare riduce il rischio di  malattie cardiovascolari e ipertensione, diabete,  cancro del colon 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del seno, depressione, accresce  le possibilità di 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vivere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vita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autosufficiente, è</a:t>
            </a:r>
            <a:r>
              <a:rPr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un  fattore determinante per il bilancio energetico 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il  controllo del</a:t>
            </a:r>
            <a:r>
              <a:rPr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peso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09738" y="2660975"/>
            <a:ext cx="2511425" cy="2855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6976" y="1266826"/>
            <a:ext cx="576580" cy="288925"/>
          </a:xfrm>
          <a:custGeom>
            <a:avLst/>
            <a:gdLst/>
            <a:ahLst/>
            <a:cxnLst/>
            <a:rect l="l" t="t" r="r" b="b"/>
            <a:pathLst>
              <a:path w="576579" h="288925">
                <a:moveTo>
                  <a:pt x="432181" y="0"/>
                </a:moveTo>
                <a:lnTo>
                  <a:pt x="432181" y="72262"/>
                </a:lnTo>
                <a:lnTo>
                  <a:pt x="0" y="72262"/>
                </a:lnTo>
                <a:lnTo>
                  <a:pt x="0" y="216662"/>
                </a:lnTo>
                <a:lnTo>
                  <a:pt x="432181" y="216662"/>
                </a:lnTo>
                <a:lnTo>
                  <a:pt x="432181" y="288925"/>
                </a:lnTo>
                <a:lnTo>
                  <a:pt x="576199" y="144525"/>
                </a:lnTo>
                <a:lnTo>
                  <a:pt x="432181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06976" y="1266826"/>
            <a:ext cx="576580" cy="288925"/>
          </a:xfrm>
          <a:custGeom>
            <a:avLst/>
            <a:gdLst/>
            <a:ahLst/>
            <a:cxnLst/>
            <a:rect l="l" t="t" r="r" b="b"/>
            <a:pathLst>
              <a:path w="576579" h="288925">
                <a:moveTo>
                  <a:pt x="0" y="72262"/>
                </a:moveTo>
                <a:lnTo>
                  <a:pt x="432181" y="72262"/>
                </a:lnTo>
                <a:lnTo>
                  <a:pt x="432181" y="0"/>
                </a:lnTo>
                <a:lnTo>
                  <a:pt x="576199" y="144525"/>
                </a:lnTo>
                <a:lnTo>
                  <a:pt x="432181" y="288925"/>
                </a:lnTo>
                <a:lnTo>
                  <a:pt x="432181" y="216662"/>
                </a:lnTo>
                <a:lnTo>
                  <a:pt x="0" y="216662"/>
                </a:lnTo>
                <a:lnTo>
                  <a:pt x="0" y="72262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669" y="5548986"/>
            <a:ext cx="23539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Impatto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maggiore nei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paesi ad</a:t>
            </a:r>
            <a:r>
              <a:rPr sz="1200" i="1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alto  reddito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ma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livelli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molto elevati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anche 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alcuni paesi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200" i="1" spc="-10" dirty="0" err="1">
                <a:solidFill>
                  <a:srgbClr val="001F5F"/>
                </a:solidFill>
                <a:latin typeface="Arial"/>
                <a:cs typeface="Arial"/>
              </a:rPr>
              <a:t>medio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200" i="1" spc="-5" dirty="0" err="1" smtClean="0">
                <a:solidFill>
                  <a:srgbClr val="001F5F"/>
                </a:solidFill>
                <a:latin typeface="Arial"/>
                <a:cs typeface="Arial"/>
              </a:rPr>
              <a:t>reddito</a:t>
            </a:r>
            <a:r>
              <a:rPr sz="1200" i="1" spc="-5" dirty="0" smtClean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200" i="1" spc="-20" dirty="0" smtClean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200" i="1" spc="-5" dirty="0" err="1" smtClean="0">
                <a:solidFill>
                  <a:srgbClr val="001F5F"/>
                </a:solidFill>
                <a:latin typeface="Arial"/>
                <a:cs typeface="Arial"/>
              </a:rPr>
              <a:t>particolare</a:t>
            </a:r>
            <a:r>
              <a:rPr sz="1200" i="1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 err="1" smtClean="0">
                <a:solidFill>
                  <a:srgbClr val="001F5F"/>
                </a:solidFill>
                <a:latin typeface="Arial"/>
                <a:cs typeface="Arial"/>
              </a:rPr>
              <a:t>tra</a:t>
            </a:r>
            <a:r>
              <a:rPr sz="1200" i="1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 smtClean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200" i="1" spc="-3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 err="1" smtClean="0">
                <a:solidFill>
                  <a:srgbClr val="001F5F"/>
                </a:solidFill>
                <a:latin typeface="Arial"/>
                <a:cs typeface="Arial"/>
              </a:rPr>
              <a:t>donne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4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9489" y="377857"/>
            <a:ext cx="6248400" cy="958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2420" marR="5080" indent="-1570355">
              <a:lnSpc>
                <a:spcPct val="109300"/>
              </a:lnSpc>
              <a:spcBef>
                <a:spcPts val="95"/>
              </a:spcBef>
            </a:pPr>
            <a:r>
              <a:rPr sz="2800" i="1" dirty="0">
                <a:solidFill>
                  <a:srgbClr val="001F5F"/>
                </a:solidFill>
              </a:rPr>
              <a:t>Attività </a:t>
            </a:r>
            <a:r>
              <a:rPr sz="2800" i="1" dirty="0" err="1">
                <a:solidFill>
                  <a:srgbClr val="001F5F"/>
                </a:solidFill>
              </a:rPr>
              <a:t>fisica</a:t>
            </a:r>
            <a:r>
              <a:rPr sz="2800" i="1" dirty="0">
                <a:solidFill>
                  <a:srgbClr val="001F5F"/>
                </a:solidFill>
              </a:rPr>
              <a:t> </a:t>
            </a:r>
            <a:r>
              <a:rPr sz="2800" i="1" dirty="0" smtClean="0">
                <a:solidFill>
                  <a:srgbClr val="001F5F"/>
                </a:solidFill>
              </a:rPr>
              <a:t>– </a:t>
            </a:r>
            <a:r>
              <a:rPr sz="2800" i="1" spc="-10" dirty="0" smtClean="0">
                <a:solidFill>
                  <a:srgbClr val="001F5F"/>
                </a:solidFill>
              </a:rPr>
              <a:t>pool </a:t>
            </a:r>
            <a:r>
              <a:rPr sz="2800" i="1" spc="-5" dirty="0" smtClean="0">
                <a:solidFill>
                  <a:srgbClr val="001F5F"/>
                </a:solidFill>
              </a:rPr>
              <a:t>di </a:t>
            </a:r>
            <a:r>
              <a:rPr sz="2800" i="1" spc="-5" dirty="0" err="1" smtClean="0">
                <a:solidFill>
                  <a:srgbClr val="001F5F"/>
                </a:solidFill>
              </a:rPr>
              <a:t>Asl</a:t>
            </a:r>
            <a:r>
              <a:rPr sz="2800" i="1" spc="-114" dirty="0" smtClean="0">
                <a:solidFill>
                  <a:srgbClr val="001F5F"/>
                </a:solidFill>
              </a:rPr>
              <a:t> </a:t>
            </a:r>
            <a:r>
              <a:rPr sz="2800" i="1" dirty="0" smtClean="0">
                <a:solidFill>
                  <a:srgbClr val="001F5F"/>
                </a:solidFill>
              </a:rPr>
              <a:t>2008-2013  </a:t>
            </a:r>
            <a:r>
              <a:rPr sz="2800" i="1" dirty="0">
                <a:solidFill>
                  <a:srgbClr val="001F5F"/>
                </a:solidFill>
              </a:rPr>
              <a:t>(n=148.497)</a:t>
            </a:r>
            <a:endParaRPr sz="28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788126" y="1708862"/>
            <a:ext cx="11663747" cy="307071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8925" marR="20955">
              <a:lnSpc>
                <a:spcPct val="100200"/>
              </a:lnSpc>
              <a:spcBef>
                <a:spcPts val="85"/>
              </a:spcBef>
              <a:tabLst>
                <a:tab pos="3435350" algn="l"/>
              </a:tabLst>
            </a:pPr>
            <a:r>
              <a:rPr sz="2600" b="1" i="0" u="heavy" spc="-25" dirty="0">
                <a:uFill>
                  <a:solidFill>
                    <a:srgbClr val="001F5F"/>
                  </a:solidFill>
                </a:uFill>
              </a:rPr>
              <a:t>Attivo</a:t>
            </a:r>
            <a:r>
              <a:rPr sz="2600" b="1" i="0" spc="-25" dirty="0"/>
              <a:t>	</a:t>
            </a:r>
            <a:r>
              <a:rPr sz="2600" b="1" i="0" spc="-5" dirty="0"/>
              <a:t>Il </a:t>
            </a:r>
            <a:r>
              <a:rPr sz="2600" b="1" i="0" spc="-5" dirty="0" smtClean="0"/>
              <a:t>33% </a:t>
            </a:r>
            <a:r>
              <a:rPr sz="2600" b="1" i="0" spc="-5" dirty="0" err="1" smtClean="0"/>
              <a:t>delle</a:t>
            </a:r>
            <a:r>
              <a:rPr sz="2600" b="1" i="0" spc="-5" dirty="0" smtClean="0"/>
              <a:t> </a:t>
            </a:r>
            <a:r>
              <a:rPr sz="2600" b="1" i="0" spc="-5" dirty="0" err="1"/>
              <a:t>persone</a:t>
            </a:r>
            <a:r>
              <a:rPr sz="2600" b="1" i="0" spc="-5" dirty="0"/>
              <a:t> </a:t>
            </a:r>
            <a:r>
              <a:rPr sz="2600" b="1" i="0" spc="-10" dirty="0" err="1" smtClean="0"/>
              <a:t>intervistate</a:t>
            </a:r>
            <a:endParaRPr lang="it-IT" sz="2600" b="1" i="0" spc="-10" dirty="0" smtClean="0"/>
          </a:p>
          <a:p>
            <a:pPr marL="288925" marR="20955">
              <a:lnSpc>
                <a:spcPct val="100200"/>
              </a:lnSpc>
              <a:spcBef>
                <a:spcPts val="85"/>
              </a:spcBef>
              <a:tabLst>
                <a:tab pos="3435350" algn="l"/>
              </a:tabLst>
            </a:pPr>
            <a:endParaRPr sz="2700" dirty="0"/>
          </a:p>
          <a:p>
            <a:pPr marL="288925" marR="712470">
              <a:spcBef>
                <a:spcPts val="5"/>
              </a:spcBef>
              <a:tabLst>
                <a:tab pos="4867910" algn="l"/>
              </a:tabLst>
            </a:pPr>
            <a:r>
              <a:rPr sz="2600" b="1" i="0" u="heavy" spc="-10" dirty="0" err="1">
                <a:uFill>
                  <a:solidFill>
                    <a:srgbClr val="001F5F"/>
                  </a:solidFill>
                </a:uFill>
              </a:rPr>
              <a:t>Parzialmente</a:t>
            </a:r>
            <a:r>
              <a:rPr sz="2600" b="1" i="0" u="heavy" spc="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2600" b="1" i="0" u="heavy" spc="-15" dirty="0" err="1" smtClean="0">
                <a:uFill>
                  <a:solidFill>
                    <a:srgbClr val="001F5F"/>
                  </a:solidFill>
                </a:uFill>
              </a:rPr>
              <a:t>attivo</a:t>
            </a:r>
            <a:r>
              <a:rPr sz="2600" b="1" i="0" spc="-15" dirty="0" smtClean="0"/>
              <a:t>	</a:t>
            </a:r>
            <a:r>
              <a:rPr sz="2600" b="1" i="0" spc="-5" dirty="0" smtClean="0"/>
              <a:t>Il </a:t>
            </a:r>
            <a:r>
              <a:rPr sz="2600" b="1" i="0" spc="-10" dirty="0"/>
              <a:t>36% </a:t>
            </a:r>
            <a:r>
              <a:rPr sz="2600" b="1" i="0" spc="-5" dirty="0"/>
              <a:t>delle persone  </a:t>
            </a:r>
            <a:r>
              <a:rPr sz="2600" b="1" i="0" spc="-10" dirty="0"/>
              <a:t>intervistate</a:t>
            </a:r>
            <a:endParaRPr sz="2600" dirty="0"/>
          </a:p>
          <a:p>
            <a:pPr marL="288925">
              <a:spcBef>
                <a:spcPts val="20"/>
              </a:spcBef>
            </a:pPr>
            <a:r>
              <a:rPr spc="5" dirty="0" smtClean="0"/>
              <a:t> </a:t>
            </a:r>
            <a:r>
              <a:rPr spc="5" dirty="0"/>
              <a:t>fa </a:t>
            </a:r>
            <a:r>
              <a:rPr spc="-5" dirty="0"/>
              <a:t>qualche </a:t>
            </a:r>
            <a:r>
              <a:rPr i="1" dirty="0"/>
              <a:t>attività </a:t>
            </a:r>
            <a:r>
              <a:rPr spc="-5" dirty="0"/>
              <a:t>fisica nel </a:t>
            </a:r>
            <a:r>
              <a:rPr spc="5" dirty="0"/>
              <a:t>tempo</a:t>
            </a:r>
            <a:r>
              <a:rPr spc="-114" dirty="0"/>
              <a:t> </a:t>
            </a:r>
            <a:r>
              <a:rPr spc="-5" dirty="0" smtClean="0"/>
              <a:t>libero</a:t>
            </a:r>
            <a:r>
              <a:rPr lang="it-IT" spc="-5" dirty="0" smtClean="0"/>
              <a:t> </a:t>
            </a:r>
            <a:r>
              <a:rPr spc="-15" dirty="0" err="1" smtClean="0"/>
              <a:t>senza</a:t>
            </a:r>
            <a:r>
              <a:rPr spc="-15" dirty="0" smtClean="0"/>
              <a:t> </a:t>
            </a:r>
            <a:r>
              <a:rPr i="1" dirty="0"/>
              <a:t>però </a:t>
            </a:r>
            <a:r>
              <a:rPr i="1" dirty="0" err="1"/>
              <a:t>raggiungere</a:t>
            </a:r>
            <a:r>
              <a:rPr i="1" dirty="0"/>
              <a:t> </a:t>
            </a:r>
            <a:endParaRPr lang="it-IT" i="1" dirty="0" smtClean="0"/>
          </a:p>
          <a:p>
            <a:pPr marL="288925">
              <a:spcBef>
                <a:spcPts val="20"/>
              </a:spcBef>
            </a:pPr>
            <a:r>
              <a:rPr i="1" dirty="0" err="1" smtClean="0"/>
              <a:t>i</a:t>
            </a:r>
            <a:r>
              <a:rPr i="1" dirty="0" smtClean="0"/>
              <a:t> </a:t>
            </a:r>
            <a:r>
              <a:rPr spc="-10" dirty="0"/>
              <a:t>livelli</a:t>
            </a:r>
            <a:r>
              <a:rPr spc="90" dirty="0"/>
              <a:t> </a:t>
            </a:r>
            <a:r>
              <a:rPr i="1" dirty="0"/>
              <a:t>raccomandati</a:t>
            </a:r>
          </a:p>
          <a:p>
            <a:pPr marL="276225"/>
            <a:endParaRPr sz="2700" dirty="0"/>
          </a:p>
          <a:p>
            <a:pPr marL="288925">
              <a:tabLst>
                <a:tab pos="3655060" algn="l"/>
              </a:tabLst>
            </a:pPr>
            <a:r>
              <a:rPr sz="2600" b="1" u="heavy" spc="-5" dirty="0">
                <a:uFill>
                  <a:solidFill>
                    <a:srgbClr val="001F5F"/>
                  </a:solidFill>
                </a:uFill>
              </a:rPr>
              <a:t>Sedentario</a:t>
            </a:r>
            <a:r>
              <a:rPr sz="2600" b="1" spc="-5" dirty="0"/>
              <a:t>	</a:t>
            </a:r>
            <a:r>
              <a:rPr sz="2600" b="1" i="0" spc="-5" dirty="0"/>
              <a:t>Il </a:t>
            </a:r>
            <a:r>
              <a:rPr sz="2600" b="1" i="0" spc="-10" dirty="0"/>
              <a:t>31% </a:t>
            </a:r>
            <a:r>
              <a:rPr sz="2600" b="1" i="0" spc="-5" dirty="0"/>
              <a:t>delle persone</a:t>
            </a:r>
            <a:r>
              <a:rPr sz="2600" b="1" i="0" spc="95" dirty="0"/>
              <a:t> </a:t>
            </a:r>
            <a:r>
              <a:rPr sz="2600" b="1" i="0" spc="-10" dirty="0"/>
              <a:t>intervistate</a:t>
            </a:r>
            <a:endParaRPr sz="2600" dirty="0"/>
          </a:p>
          <a:p>
            <a:pPr marL="288925">
              <a:spcBef>
                <a:spcPts val="20"/>
              </a:spcBef>
            </a:pPr>
            <a:r>
              <a:rPr spc="5" dirty="0" smtClean="0"/>
              <a:t> </a:t>
            </a:r>
            <a:r>
              <a:rPr spc="5" dirty="0"/>
              <a:t>non </a:t>
            </a:r>
            <a:r>
              <a:rPr i="1" dirty="0"/>
              <a:t>pratica attività </a:t>
            </a:r>
            <a:r>
              <a:rPr spc="-5" dirty="0"/>
              <a:t>fisica nel </a:t>
            </a:r>
            <a:r>
              <a:rPr spc="5" dirty="0"/>
              <a:t>tempo</a:t>
            </a:r>
            <a:r>
              <a:rPr spc="-110" dirty="0"/>
              <a:t> </a:t>
            </a:r>
            <a:r>
              <a:rPr spc="-5" dirty="0"/>
              <a:t>libero</a:t>
            </a:r>
          </a:p>
        </p:txBody>
      </p:sp>
      <p:sp>
        <p:nvSpPr>
          <p:cNvPr id="4" name="object 4"/>
          <p:cNvSpPr/>
          <p:nvPr/>
        </p:nvSpPr>
        <p:spPr>
          <a:xfrm>
            <a:off x="1919541" y="404623"/>
            <a:ext cx="1500124" cy="669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03901" y="2505262"/>
            <a:ext cx="1152525" cy="548132"/>
          </a:xfrm>
          <a:custGeom>
            <a:avLst/>
            <a:gdLst/>
            <a:ahLst/>
            <a:cxnLst/>
            <a:rect l="l" t="t" r="r" b="b"/>
            <a:pathLst>
              <a:path w="1152525" h="431800">
                <a:moveTo>
                  <a:pt x="900176" y="0"/>
                </a:moveTo>
                <a:lnTo>
                  <a:pt x="900176" y="107950"/>
                </a:lnTo>
                <a:lnTo>
                  <a:pt x="0" y="107950"/>
                </a:lnTo>
                <a:lnTo>
                  <a:pt x="125984" y="215900"/>
                </a:lnTo>
                <a:lnTo>
                  <a:pt x="0" y="323849"/>
                </a:lnTo>
                <a:lnTo>
                  <a:pt x="900176" y="323849"/>
                </a:lnTo>
                <a:lnTo>
                  <a:pt x="900176" y="431799"/>
                </a:lnTo>
                <a:lnTo>
                  <a:pt x="1152144" y="215900"/>
                </a:lnTo>
                <a:lnTo>
                  <a:pt x="900176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3900" y="2559485"/>
            <a:ext cx="1152525" cy="431800"/>
          </a:xfrm>
          <a:custGeom>
            <a:avLst/>
            <a:gdLst/>
            <a:ahLst/>
            <a:cxnLst/>
            <a:rect l="l" t="t" r="r" b="b"/>
            <a:pathLst>
              <a:path w="1152525" h="431800">
                <a:moveTo>
                  <a:pt x="0" y="107950"/>
                </a:moveTo>
                <a:lnTo>
                  <a:pt x="900176" y="107950"/>
                </a:lnTo>
                <a:lnTo>
                  <a:pt x="900176" y="0"/>
                </a:lnTo>
                <a:lnTo>
                  <a:pt x="1152144" y="215900"/>
                </a:lnTo>
                <a:lnTo>
                  <a:pt x="900176" y="431799"/>
                </a:lnTo>
                <a:lnTo>
                  <a:pt x="900176" y="323849"/>
                </a:lnTo>
                <a:lnTo>
                  <a:pt x="0" y="323849"/>
                </a:lnTo>
                <a:lnTo>
                  <a:pt x="125984" y="21590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39489" y="1628775"/>
            <a:ext cx="1250570" cy="431800"/>
          </a:xfrm>
          <a:custGeom>
            <a:avLst/>
            <a:gdLst/>
            <a:ahLst/>
            <a:cxnLst/>
            <a:rect l="l" t="t" r="r" b="b"/>
            <a:pathLst>
              <a:path w="1236979" h="431800">
                <a:moveTo>
                  <a:pt x="984757" y="0"/>
                </a:moveTo>
                <a:lnTo>
                  <a:pt x="984757" y="107950"/>
                </a:lnTo>
                <a:lnTo>
                  <a:pt x="0" y="107950"/>
                </a:lnTo>
                <a:lnTo>
                  <a:pt x="125983" y="215900"/>
                </a:lnTo>
                <a:lnTo>
                  <a:pt x="0" y="323850"/>
                </a:lnTo>
                <a:lnTo>
                  <a:pt x="984757" y="323850"/>
                </a:lnTo>
                <a:lnTo>
                  <a:pt x="984757" y="431800"/>
                </a:lnTo>
                <a:lnTo>
                  <a:pt x="1236725" y="215900"/>
                </a:lnTo>
                <a:lnTo>
                  <a:pt x="98475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53079" y="1628775"/>
            <a:ext cx="1236980" cy="431800"/>
          </a:xfrm>
          <a:custGeom>
            <a:avLst/>
            <a:gdLst/>
            <a:ahLst/>
            <a:cxnLst/>
            <a:rect l="l" t="t" r="r" b="b"/>
            <a:pathLst>
              <a:path w="1236979" h="431800">
                <a:moveTo>
                  <a:pt x="0" y="107950"/>
                </a:moveTo>
                <a:lnTo>
                  <a:pt x="984757" y="107950"/>
                </a:lnTo>
                <a:lnTo>
                  <a:pt x="984757" y="0"/>
                </a:lnTo>
                <a:lnTo>
                  <a:pt x="1236725" y="215900"/>
                </a:lnTo>
                <a:lnTo>
                  <a:pt x="984757" y="431800"/>
                </a:lnTo>
                <a:lnTo>
                  <a:pt x="984757" y="323850"/>
                </a:lnTo>
                <a:lnTo>
                  <a:pt x="0" y="323850"/>
                </a:lnTo>
                <a:lnTo>
                  <a:pt x="125983" y="21590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63745" y="4020229"/>
            <a:ext cx="1240155" cy="431800"/>
          </a:xfrm>
          <a:custGeom>
            <a:avLst/>
            <a:gdLst/>
            <a:ahLst/>
            <a:cxnLst/>
            <a:rect l="l" t="t" r="r" b="b"/>
            <a:pathLst>
              <a:path w="1240154" h="431800">
                <a:moveTo>
                  <a:pt x="988187" y="0"/>
                </a:moveTo>
                <a:lnTo>
                  <a:pt x="988187" y="107950"/>
                </a:lnTo>
                <a:lnTo>
                  <a:pt x="0" y="107950"/>
                </a:lnTo>
                <a:lnTo>
                  <a:pt x="126111" y="215900"/>
                </a:lnTo>
                <a:lnTo>
                  <a:pt x="0" y="323799"/>
                </a:lnTo>
                <a:lnTo>
                  <a:pt x="988187" y="323799"/>
                </a:lnTo>
                <a:lnTo>
                  <a:pt x="988187" y="431749"/>
                </a:lnTo>
                <a:lnTo>
                  <a:pt x="1240154" y="215900"/>
                </a:lnTo>
                <a:lnTo>
                  <a:pt x="98818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63745" y="4020229"/>
            <a:ext cx="1240155" cy="431800"/>
          </a:xfrm>
          <a:custGeom>
            <a:avLst/>
            <a:gdLst/>
            <a:ahLst/>
            <a:cxnLst/>
            <a:rect l="l" t="t" r="r" b="b"/>
            <a:pathLst>
              <a:path w="1240154" h="431800">
                <a:moveTo>
                  <a:pt x="0" y="107950"/>
                </a:moveTo>
                <a:lnTo>
                  <a:pt x="988187" y="107950"/>
                </a:lnTo>
                <a:lnTo>
                  <a:pt x="988187" y="0"/>
                </a:lnTo>
                <a:lnTo>
                  <a:pt x="1240154" y="215900"/>
                </a:lnTo>
                <a:lnTo>
                  <a:pt x="988187" y="431749"/>
                </a:lnTo>
                <a:lnTo>
                  <a:pt x="988187" y="323799"/>
                </a:lnTo>
                <a:lnTo>
                  <a:pt x="0" y="323799"/>
                </a:lnTo>
                <a:lnTo>
                  <a:pt x="126111" y="21590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5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1523" y="378664"/>
            <a:ext cx="6152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i="1" spc="-5" dirty="0">
                <a:solidFill>
                  <a:srgbClr val="001F5F"/>
                </a:solidFill>
              </a:rPr>
              <a:t>Auto </a:t>
            </a:r>
            <a:r>
              <a:rPr sz="2400" i="1" dirty="0">
                <a:solidFill>
                  <a:srgbClr val="001F5F"/>
                </a:solidFill>
              </a:rPr>
              <a:t>percezione del livello di </a:t>
            </a:r>
            <a:r>
              <a:rPr sz="2400" i="1" spc="-5" dirty="0">
                <a:solidFill>
                  <a:srgbClr val="001F5F"/>
                </a:solidFill>
              </a:rPr>
              <a:t>attività</a:t>
            </a:r>
            <a:r>
              <a:rPr sz="2400" i="1" spc="-145" dirty="0">
                <a:solidFill>
                  <a:srgbClr val="001F5F"/>
                </a:solidFill>
              </a:rPr>
              <a:t> </a:t>
            </a:r>
            <a:r>
              <a:rPr sz="2400" i="1" dirty="0">
                <a:solidFill>
                  <a:srgbClr val="001F5F"/>
                </a:solidFill>
              </a:rPr>
              <a:t>fisica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693411" y="1575833"/>
            <a:ext cx="4524659" cy="4300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2045" y="636098"/>
            <a:ext cx="5414010" cy="6105517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spcBef>
                <a:spcPts val="969"/>
              </a:spcBef>
            </a:pPr>
            <a:r>
              <a:rPr sz="2000" i="1" spc="-15" dirty="0">
                <a:solidFill>
                  <a:srgbClr val="001F5F"/>
                </a:solidFill>
                <a:latin typeface="Arial"/>
                <a:cs typeface="Arial"/>
              </a:rPr>
              <a:t>Prevalenze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per livello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2000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72565">
              <a:spcBef>
                <a:spcPts val="795"/>
              </a:spcBef>
            </a:pP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Non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sempre corrisponde</a:t>
            </a:r>
            <a:r>
              <a:rPr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all’attività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472565"/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fisica 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effettivamente</a:t>
            </a:r>
            <a:r>
              <a:rPr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svolta: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8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58950" marR="429259" indent="-287020">
              <a:spcBef>
                <a:spcPts val="5"/>
              </a:spcBef>
              <a:buFont typeface="Wingdings"/>
              <a:buChar char=""/>
              <a:tabLst>
                <a:tab pos="1758950" algn="l"/>
                <a:tab pos="1759585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il 51% degli adulti</a:t>
            </a:r>
            <a:r>
              <a:rPr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parzialmente 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attivi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e il 19% dei sedentari  percepiscono il proprio livello di  attività fisica come</a:t>
            </a:r>
            <a:r>
              <a:rPr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sufficiente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  <a:buClr>
                <a:srgbClr val="001F5F"/>
              </a:buClr>
              <a:buFont typeface="Wingdings"/>
              <a:buChar char=""/>
            </a:pPr>
            <a:endParaRPr sz="18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58950" marR="342900" indent="-287020">
              <a:buFont typeface="Wingdings"/>
              <a:buChar char=""/>
              <a:tabLst>
                <a:tab pos="1758950" algn="l"/>
                <a:tab pos="1759585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il 54% degli uomini parzialmente 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attivi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percepiscono l’attività</a:t>
            </a:r>
            <a:r>
              <a:rPr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fisica  svolta </a:t>
            </a:r>
            <a:r>
              <a:rPr spc="5" dirty="0">
                <a:solidFill>
                  <a:srgbClr val="001F5F"/>
                </a:solidFill>
                <a:latin typeface="Arial"/>
                <a:cs typeface="Arial"/>
              </a:rPr>
              <a:t>come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sufficiente, contro il  49% delle</a:t>
            </a:r>
            <a:r>
              <a:rPr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donne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  <a:buClr>
                <a:srgbClr val="001F5F"/>
              </a:buClr>
              <a:buFont typeface="Wingdings"/>
              <a:buChar char=""/>
            </a:pPr>
            <a:endParaRPr sz="18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59585" indent="-287020">
              <a:spcBef>
                <a:spcPts val="5"/>
              </a:spcBef>
              <a:buFont typeface="Wingdings"/>
              <a:buChar char=""/>
              <a:tabLst>
                <a:tab pos="1758950" algn="l"/>
                <a:tab pos="1759585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le donne mostrano una</a:t>
            </a:r>
            <a:r>
              <a:rPr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percezione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758950"/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più corretta rispetto agli</a:t>
            </a:r>
            <a:r>
              <a:rPr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uomini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8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58950" marR="5080" indent="-287020">
              <a:buFont typeface="Wingdings"/>
              <a:buChar char=""/>
              <a:tabLst>
                <a:tab pos="1758950" algn="l"/>
                <a:tab pos="1759585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fra i sedentari l’attività fisica svolta</a:t>
            </a:r>
            <a:r>
              <a:rPr spc="-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è  percepita </a:t>
            </a:r>
            <a:r>
              <a:rPr spc="5" dirty="0">
                <a:solidFill>
                  <a:srgbClr val="001F5F"/>
                </a:solidFill>
                <a:latin typeface="Arial"/>
                <a:cs typeface="Arial"/>
              </a:rPr>
              <a:t>come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sufficiente in  maggior misura dagli uomini (21%)  </a:t>
            </a:r>
            <a:r>
              <a:rPr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donne</a:t>
            </a:r>
            <a:r>
              <a:rPr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(18%).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5523" y="188596"/>
            <a:ext cx="1500124" cy="66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7627" y="4437126"/>
            <a:ext cx="914400" cy="759460"/>
          </a:xfrm>
          <a:custGeom>
            <a:avLst/>
            <a:gdLst/>
            <a:ahLst/>
            <a:cxnLst/>
            <a:rect l="l" t="t" r="r" b="b"/>
            <a:pathLst>
              <a:path w="914400" h="759460">
                <a:moveTo>
                  <a:pt x="0" y="379603"/>
                </a:moveTo>
                <a:lnTo>
                  <a:pt x="3076" y="335328"/>
                </a:lnTo>
                <a:lnTo>
                  <a:pt x="12076" y="292554"/>
                </a:lnTo>
                <a:lnTo>
                  <a:pt x="26657" y="251567"/>
                </a:lnTo>
                <a:lnTo>
                  <a:pt x="46475" y="212650"/>
                </a:lnTo>
                <a:lnTo>
                  <a:pt x="71187" y="176089"/>
                </a:lnTo>
                <a:lnTo>
                  <a:pt x="100450" y="142168"/>
                </a:lnTo>
                <a:lnTo>
                  <a:pt x="133921" y="111172"/>
                </a:lnTo>
                <a:lnTo>
                  <a:pt x="171256" y="83385"/>
                </a:lnTo>
                <a:lnTo>
                  <a:pt x="212113" y="59092"/>
                </a:lnTo>
                <a:lnTo>
                  <a:pt x="256147" y="38578"/>
                </a:lnTo>
                <a:lnTo>
                  <a:pt x="303016" y="22127"/>
                </a:lnTo>
                <a:lnTo>
                  <a:pt x="352377" y="10024"/>
                </a:lnTo>
                <a:lnTo>
                  <a:pt x="403886" y="2553"/>
                </a:lnTo>
                <a:lnTo>
                  <a:pt x="457200" y="0"/>
                </a:lnTo>
                <a:lnTo>
                  <a:pt x="510513" y="2553"/>
                </a:lnTo>
                <a:lnTo>
                  <a:pt x="562022" y="10024"/>
                </a:lnTo>
                <a:lnTo>
                  <a:pt x="611383" y="22127"/>
                </a:lnTo>
                <a:lnTo>
                  <a:pt x="658252" y="38578"/>
                </a:lnTo>
                <a:lnTo>
                  <a:pt x="702286" y="59092"/>
                </a:lnTo>
                <a:lnTo>
                  <a:pt x="743143" y="83385"/>
                </a:lnTo>
                <a:lnTo>
                  <a:pt x="780478" y="111172"/>
                </a:lnTo>
                <a:lnTo>
                  <a:pt x="813949" y="142168"/>
                </a:lnTo>
                <a:lnTo>
                  <a:pt x="843212" y="176089"/>
                </a:lnTo>
                <a:lnTo>
                  <a:pt x="867924" y="212650"/>
                </a:lnTo>
                <a:lnTo>
                  <a:pt x="887742" y="251567"/>
                </a:lnTo>
                <a:lnTo>
                  <a:pt x="902323" y="292554"/>
                </a:lnTo>
                <a:lnTo>
                  <a:pt x="911323" y="335328"/>
                </a:lnTo>
                <a:lnTo>
                  <a:pt x="914400" y="379603"/>
                </a:lnTo>
                <a:lnTo>
                  <a:pt x="911323" y="423852"/>
                </a:lnTo>
                <a:lnTo>
                  <a:pt x="902323" y="466604"/>
                </a:lnTo>
                <a:lnTo>
                  <a:pt x="887742" y="507573"/>
                </a:lnTo>
                <a:lnTo>
                  <a:pt x="867924" y="546474"/>
                </a:lnTo>
                <a:lnTo>
                  <a:pt x="843212" y="583022"/>
                </a:lnTo>
                <a:lnTo>
                  <a:pt x="813949" y="616933"/>
                </a:lnTo>
                <a:lnTo>
                  <a:pt x="780478" y="647922"/>
                </a:lnTo>
                <a:lnTo>
                  <a:pt x="743143" y="675703"/>
                </a:lnTo>
                <a:lnTo>
                  <a:pt x="702286" y="699992"/>
                </a:lnTo>
                <a:lnTo>
                  <a:pt x="658252" y="720503"/>
                </a:lnTo>
                <a:lnTo>
                  <a:pt x="611383" y="736952"/>
                </a:lnTo>
                <a:lnTo>
                  <a:pt x="562022" y="749055"/>
                </a:lnTo>
                <a:lnTo>
                  <a:pt x="510513" y="756525"/>
                </a:lnTo>
                <a:lnTo>
                  <a:pt x="457200" y="759079"/>
                </a:lnTo>
                <a:lnTo>
                  <a:pt x="403886" y="756525"/>
                </a:lnTo>
                <a:lnTo>
                  <a:pt x="352377" y="749055"/>
                </a:lnTo>
                <a:lnTo>
                  <a:pt x="303016" y="736952"/>
                </a:lnTo>
                <a:lnTo>
                  <a:pt x="256147" y="720503"/>
                </a:lnTo>
                <a:lnTo>
                  <a:pt x="212113" y="699992"/>
                </a:lnTo>
                <a:lnTo>
                  <a:pt x="171256" y="675703"/>
                </a:lnTo>
                <a:lnTo>
                  <a:pt x="133921" y="647922"/>
                </a:lnTo>
                <a:lnTo>
                  <a:pt x="100450" y="616933"/>
                </a:lnTo>
                <a:lnTo>
                  <a:pt x="71187" y="583022"/>
                </a:lnTo>
                <a:lnTo>
                  <a:pt x="46475" y="546474"/>
                </a:lnTo>
                <a:lnTo>
                  <a:pt x="26657" y="507573"/>
                </a:lnTo>
                <a:lnTo>
                  <a:pt x="12076" y="466604"/>
                </a:lnTo>
                <a:lnTo>
                  <a:pt x="3076" y="423852"/>
                </a:lnTo>
                <a:lnTo>
                  <a:pt x="0" y="37960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95089" y="3940937"/>
            <a:ext cx="914400" cy="661035"/>
          </a:xfrm>
          <a:custGeom>
            <a:avLst/>
            <a:gdLst/>
            <a:ahLst/>
            <a:cxnLst/>
            <a:rect l="l" t="t" r="r" b="b"/>
            <a:pathLst>
              <a:path w="914400" h="661035">
                <a:moveTo>
                  <a:pt x="0" y="330326"/>
                </a:moveTo>
                <a:lnTo>
                  <a:pt x="3076" y="291791"/>
                </a:lnTo>
                <a:lnTo>
                  <a:pt x="12076" y="254565"/>
                </a:lnTo>
                <a:lnTo>
                  <a:pt x="26657" y="218895"/>
                </a:lnTo>
                <a:lnTo>
                  <a:pt x="46475" y="185029"/>
                </a:lnTo>
                <a:lnTo>
                  <a:pt x="71187" y="153214"/>
                </a:lnTo>
                <a:lnTo>
                  <a:pt x="100450" y="123697"/>
                </a:lnTo>
                <a:lnTo>
                  <a:pt x="133921" y="96726"/>
                </a:lnTo>
                <a:lnTo>
                  <a:pt x="171256" y="72548"/>
                </a:lnTo>
                <a:lnTo>
                  <a:pt x="212113" y="51412"/>
                </a:lnTo>
                <a:lnTo>
                  <a:pt x="256147" y="33563"/>
                </a:lnTo>
                <a:lnTo>
                  <a:pt x="303016" y="19250"/>
                </a:lnTo>
                <a:lnTo>
                  <a:pt x="352377" y="8720"/>
                </a:lnTo>
                <a:lnTo>
                  <a:pt x="403886" y="2221"/>
                </a:lnTo>
                <a:lnTo>
                  <a:pt x="457200" y="0"/>
                </a:lnTo>
                <a:lnTo>
                  <a:pt x="510537" y="2221"/>
                </a:lnTo>
                <a:lnTo>
                  <a:pt x="562062" y="8720"/>
                </a:lnTo>
                <a:lnTo>
                  <a:pt x="611433" y="19250"/>
                </a:lnTo>
                <a:lnTo>
                  <a:pt x="658308" y="33563"/>
                </a:lnTo>
                <a:lnTo>
                  <a:pt x="702343" y="51412"/>
                </a:lnTo>
                <a:lnTo>
                  <a:pt x="743196" y="72548"/>
                </a:lnTo>
                <a:lnTo>
                  <a:pt x="780526" y="96726"/>
                </a:lnTo>
                <a:lnTo>
                  <a:pt x="813989" y="123697"/>
                </a:lnTo>
                <a:lnTo>
                  <a:pt x="843243" y="153214"/>
                </a:lnTo>
                <a:lnTo>
                  <a:pt x="867946" y="185029"/>
                </a:lnTo>
                <a:lnTo>
                  <a:pt x="887756" y="218895"/>
                </a:lnTo>
                <a:lnTo>
                  <a:pt x="902330" y="254565"/>
                </a:lnTo>
                <a:lnTo>
                  <a:pt x="911325" y="291791"/>
                </a:lnTo>
                <a:lnTo>
                  <a:pt x="914400" y="330326"/>
                </a:lnTo>
                <a:lnTo>
                  <a:pt x="911325" y="368838"/>
                </a:lnTo>
                <a:lnTo>
                  <a:pt x="902330" y="406048"/>
                </a:lnTo>
                <a:lnTo>
                  <a:pt x="887756" y="441707"/>
                </a:lnTo>
                <a:lnTo>
                  <a:pt x="867946" y="475569"/>
                </a:lnTo>
                <a:lnTo>
                  <a:pt x="843243" y="507383"/>
                </a:lnTo>
                <a:lnTo>
                  <a:pt x="813989" y="536903"/>
                </a:lnTo>
                <a:lnTo>
                  <a:pt x="780526" y="563880"/>
                </a:lnTo>
                <a:lnTo>
                  <a:pt x="743196" y="588065"/>
                </a:lnTo>
                <a:lnTo>
                  <a:pt x="702343" y="609210"/>
                </a:lnTo>
                <a:lnTo>
                  <a:pt x="658308" y="627068"/>
                </a:lnTo>
                <a:lnTo>
                  <a:pt x="611433" y="641389"/>
                </a:lnTo>
                <a:lnTo>
                  <a:pt x="562062" y="651926"/>
                </a:lnTo>
                <a:lnTo>
                  <a:pt x="510537" y="658430"/>
                </a:lnTo>
                <a:lnTo>
                  <a:pt x="457200" y="660654"/>
                </a:lnTo>
                <a:lnTo>
                  <a:pt x="403886" y="658430"/>
                </a:lnTo>
                <a:lnTo>
                  <a:pt x="352377" y="651926"/>
                </a:lnTo>
                <a:lnTo>
                  <a:pt x="303016" y="641389"/>
                </a:lnTo>
                <a:lnTo>
                  <a:pt x="256147" y="627068"/>
                </a:lnTo>
                <a:lnTo>
                  <a:pt x="212113" y="609210"/>
                </a:lnTo>
                <a:lnTo>
                  <a:pt x="171256" y="588065"/>
                </a:lnTo>
                <a:lnTo>
                  <a:pt x="133921" y="563880"/>
                </a:lnTo>
                <a:lnTo>
                  <a:pt x="100450" y="536903"/>
                </a:lnTo>
                <a:lnTo>
                  <a:pt x="71187" y="507383"/>
                </a:lnTo>
                <a:lnTo>
                  <a:pt x="46475" y="475569"/>
                </a:lnTo>
                <a:lnTo>
                  <a:pt x="26657" y="441707"/>
                </a:lnTo>
                <a:lnTo>
                  <a:pt x="12076" y="406048"/>
                </a:lnTo>
                <a:lnTo>
                  <a:pt x="3076" y="368838"/>
                </a:lnTo>
                <a:lnTo>
                  <a:pt x="0" y="33032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0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4541" y="122632"/>
            <a:ext cx="10370921" cy="8072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6725">
              <a:spcBef>
                <a:spcPts val="95"/>
              </a:spcBef>
            </a:pPr>
            <a:r>
              <a:rPr sz="2500" i="1" spc="-5" dirty="0">
                <a:solidFill>
                  <a:srgbClr val="001F5F"/>
                </a:solidFill>
              </a:rPr>
              <a:t>Raccomandazioni </a:t>
            </a:r>
            <a:r>
              <a:rPr sz="2500" i="1" dirty="0">
                <a:solidFill>
                  <a:srgbClr val="001F5F"/>
                </a:solidFill>
              </a:rPr>
              <a:t>sull’attività fisica per </a:t>
            </a:r>
            <a:r>
              <a:rPr sz="2500" i="1" spc="-5" dirty="0">
                <a:solidFill>
                  <a:srgbClr val="001F5F"/>
                </a:solidFill>
              </a:rPr>
              <a:t>la</a:t>
            </a:r>
            <a:r>
              <a:rPr sz="2500" i="1" spc="-25" dirty="0">
                <a:solidFill>
                  <a:srgbClr val="001F5F"/>
                </a:solidFill>
              </a:rPr>
              <a:t> </a:t>
            </a:r>
            <a:r>
              <a:rPr sz="2500" i="1" dirty="0">
                <a:solidFill>
                  <a:srgbClr val="001F5F"/>
                </a:solidFill>
              </a:rPr>
              <a:t>salute</a:t>
            </a:r>
            <a:endParaRPr sz="2500"/>
          </a:p>
          <a:p>
            <a:pPr marL="454025" marR="446405" algn="ctr">
              <a:spcBef>
                <a:spcPts val="150"/>
              </a:spcBef>
            </a:pPr>
            <a:r>
              <a:rPr sz="2500" i="1" spc="-15" dirty="0">
                <a:solidFill>
                  <a:srgbClr val="001F5F"/>
                </a:solidFill>
              </a:rPr>
              <a:t>OMS</a:t>
            </a:r>
            <a:r>
              <a:rPr sz="2500" i="1" spc="50" dirty="0">
                <a:solidFill>
                  <a:srgbClr val="001F5F"/>
                </a:solidFill>
              </a:rPr>
              <a:t> </a:t>
            </a:r>
            <a:r>
              <a:rPr sz="2500" i="1" dirty="0">
                <a:solidFill>
                  <a:srgbClr val="001F5F"/>
                </a:solidFill>
              </a:rPr>
              <a:t>2010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1822081" y="2780919"/>
            <a:ext cx="8496300" cy="1656714"/>
          </a:xfrm>
          <a:prstGeom prst="rect">
            <a:avLst/>
          </a:prstGeom>
          <a:ln w="28575">
            <a:solidFill>
              <a:srgbClr val="006FC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1440">
              <a:lnSpc>
                <a:spcPts val="2175"/>
              </a:lnSpc>
              <a:spcBef>
                <a:spcPts val="75"/>
              </a:spcBef>
            </a:pPr>
            <a:r>
              <a:rPr sz="1900" b="1" spc="-5" dirty="0">
                <a:solidFill>
                  <a:srgbClr val="001F5F"/>
                </a:solidFill>
                <a:latin typeface="Arial"/>
                <a:cs typeface="Arial"/>
              </a:rPr>
              <a:t>Per gli adulti </a:t>
            </a:r>
            <a:r>
              <a:rPr sz="1900" b="1" spc="-10" dirty="0">
                <a:solidFill>
                  <a:srgbClr val="001F5F"/>
                </a:solidFill>
                <a:latin typeface="Arial"/>
                <a:cs typeface="Arial"/>
              </a:rPr>
              <a:t>(18 </a:t>
            </a:r>
            <a:r>
              <a:rPr sz="1900" b="1" spc="-5" dirty="0">
                <a:solidFill>
                  <a:srgbClr val="001F5F"/>
                </a:solidFill>
                <a:latin typeface="Arial"/>
                <a:cs typeface="Arial"/>
              </a:rPr>
              <a:t>- 64</a:t>
            </a:r>
            <a:r>
              <a:rPr sz="1900" b="1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1F5F"/>
                </a:solidFill>
                <a:latin typeface="Arial"/>
                <a:cs typeface="Arial"/>
              </a:rPr>
              <a:t>anni)</a:t>
            </a:r>
            <a:r>
              <a:rPr sz="19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9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">
              <a:lnSpc>
                <a:spcPts val="2055"/>
              </a:lnSpc>
              <a:tabLst>
                <a:tab pos="7118984" algn="l"/>
              </a:tabLst>
            </a:pP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almeno 150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minuti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alla settimana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 attività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moderata o</a:t>
            </a:r>
            <a:r>
              <a:rPr sz="1900" b="1" u="heavy" spc="3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75</a:t>
            </a:r>
            <a:r>
              <a:rPr sz="19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	attività</a:t>
            </a:r>
            <a:endParaRPr sz="19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">
              <a:lnSpc>
                <a:spcPts val="2050"/>
              </a:lnSpc>
            </a:pP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vigorosa</a:t>
            </a:r>
            <a:endParaRPr sz="19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" marR="396240">
              <a:lnSpc>
                <a:spcPct val="90000"/>
              </a:lnSpc>
              <a:spcBef>
                <a:spcPts val="120"/>
              </a:spcBef>
            </a:pPr>
            <a:r>
              <a:rPr sz="1900" spc="-10" dirty="0">
                <a:solidFill>
                  <a:srgbClr val="001F5F"/>
                </a:solidFill>
                <a:latin typeface="Arial"/>
                <a:cs typeface="Arial"/>
              </a:rPr>
              <a:t>(o </a:t>
            </a:r>
            <a:r>
              <a:rPr sz="1900" spc="-5" dirty="0">
                <a:solidFill>
                  <a:srgbClr val="001F5F"/>
                </a:solidFill>
                <a:latin typeface="Arial"/>
                <a:cs typeface="Arial"/>
              </a:rPr>
              <a:t>combinazioni equivalenti </a:t>
            </a:r>
            <a:r>
              <a:rPr sz="1900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900" spc="-5" dirty="0">
                <a:solidFill>
                  <a:srgbClr val="001F5F"/>
                </a:solidFill>
                <a:latin typeface="Arial"/>
                <a:cs typeface="Arial"/>
              </a:rPr>
              <a:t>due) </a:t>
            </a:r>
            <a:r>
              <a:rPr sz="1900" dirty="0">
                <a:solidFill>
                  <a:srgbClr val="001F5F"/>
                </a:solidFill>
                <a:latin typeface="Arial"/>
                <a:cs typeface="Arial"/>
              </a:rPr>
              <a:t>in sessioni </a:t>
            </a:r>
            <a:r>
              <a:rPr sz="1900" spc="-5" dirty="0">
                <a:solidFill>
                  <a:srgbClr val="001F5F"/>
                </a:solidFill>
                <a:latin typeface="Arial"/>
                <a:cs typeface="Arial"/>
              </a:rPr>
              <a:t>di almeno 10 minuti per  volta, </a:t>
            </a:r>
            <a:r>
              <a:rPr sz="1900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900" spc="-5" dirty="0">
                <a:solidFill>
                  <a:srgbClr val="001F5F"/>
                </a:solidFill>
                <a:latin typeface="Arial"/>
                <a:cs typeface="Arial"/>
              </a:rPr>
              <a:t>rafforzamento dei maggiori gruppi </a:t>
            </a:r>
            <a:r>
              <a:rPr sz="1900" dirty="0">
                <a:solidFill>
                  <a:srgbClr val="001F5F"/>
                </a:solidFill>
                <a:latin typeface="Arial"/>
                <a:cs typeface="Arial"/>
              </a:rPr>
              <a:t>muscolari </a:t>
            </a:r>
            <a:r>
              <a:rPr sz="1900" spc="-5" dirty="0">
                <a:solidFill>
                  <a:srgbClr val="001F5F"/>
                </a:solidFill>
                <a:latin typeface="Arial"/>
                <a:cs typeface="Arial"/>
              </a:rPr>
              <a:t>da svolgere almeno  2 volte </a:t>
            </a:r>
            <a:r>
              <a:rPr sz="1900" dirty="0">
                <a:solidFill>
                  <a:srgbClr val="001F5F"/>
                </a:solidFill>
                <a:latin typeface="Arial"/>
                <a:cs typeface="Arial"/>
              </a:rPr>
              <a:t>alla</a:t>
            </a:r>
            <a:r>
              <a:rPr sz="19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Arial"/>
                <a:cs typeface="Arial"/>
              </a:rPr>
              <a:t>settimana</a:t>
            </a:r>
            <a:endParaRPr sz="1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7850" y="1161161"/>
            <a:ext cx="8496300" cy="1270860"/>
          </a:xfrm>
          <a:prstGeom prst="rect">
            <a:avLst/>
          </a:prstGeom>
          <a:ln w="28575">
            <a:solidFill>
              <a:srgbClr val="006FC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1440">
              <a:spcBef>
                <a:spcPts val="309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bambini e ragazzi (5 – 17</a:t>
            </a:r>
            <a:r>
              <a:rPr sz="20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anni)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91440" marR="507365"/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almeno 60 minuti </a:t>
            </a: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al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giorno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moderata–vigorosa,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includendo 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almeno 3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volte alla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settimana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esercizi per la forza,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che possono  consistere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in giochi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movimento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sportive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1733" y="4797108"/>
            <a:ext cx="8496300" cy="1939289"/>
          </a:xfrm>
          <a:prstGeom prst="rect">
            <a:avLst/>
          </a:prstGeom>
          <a:ln w="28575">
            <a:solidFill>
              <a:srgbClr val="006FC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spcBef>
                <a:spcPts val="32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gli anziani (dai 65 anni in</a:t>
            </a:r>
            <a:r>
              <a:rPr sz="20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poi)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91440" marR="310515"/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le indicazioni </a:t>
            </a: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sono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le stesse degli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adulti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l’avvertenza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di svolgere  anche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orientate all’equilibrio per prevenire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2000" spc="3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cadute.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91440" marR="266700">
              <a:spcBef>
                <a:spcPts val="5"/>
              </a:spcBef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Chi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fosse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impossibilitato a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seguire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pieno le raccomandazioni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deve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fare 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fisica almeno 3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volte alla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settimana 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adottare uno stile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vita  attivo adeguato alle proprie</a:t>
            </a:r>
            <a:r>
              <a:rPr sz="2000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condizioni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1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6347" y="404658"/>
            <a:ext cx="2728063" cy="3672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7532" y="404623"/>
            <a:ext cx="5976620" cy="3047365"/>
          </a:xfrm>
          <a:prstGeom prst="rect">
            <a:avLst/>
          </a:prstGeom>
          <a:ln w="28575">
            <a:solidFill>
              <a:srgbClr val="006FC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28270" marR="127000" indent="8255" algn="ctr">
              <a:spcBef>
                <a:spcPts val="29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GLI </a:t>
            </a:r>
            <a:r>
              <a:rPr sz="2400" b="1" spc="-45" dirty="0">
                <a:solidFill>
                  <a:srgbClr val="001F5F"/>
                </a:solidFill>
                <a:latin typeface="Arial"/>
                <a:cs typeface="Arial"/>
              </a:rPr>
              <a:t>ADULTI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dovrebbero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fare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fisica  moderata, ad esempio camminare</a:t>
            </a:r>
            <a:r>
              <a:rPr sz="24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almeno  per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un’ora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giorno,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anche frazionata  durante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giornata.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04800" marR="127635" indent="-173990">
              <a:spcBef>
                <a:spcPts val="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Almeno due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volte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la settimana</a:t>
            </a:r>
            <a:r>
              <a:rPr sz="24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dovrebbero 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praticare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attività o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sport che aumentano 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la resistenza, la potenza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muscolare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113155">
              <a:spcBef>
                <a:spcPts val="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flessibilità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delle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articolazioni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5251" y="3745434"/>
            <a:ext cx="7950200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spcBef>
                <a:spcPts val="95"/>
              </a:spcBef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«RICETTA»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TUTTI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050">
              <a:solidFill>
                <a:prstClr val="black"/>
              </a:solidFill>
              <a:latin typeface="Arial"/>
              <a:cs typeface="Arial"/>
            </a:endParaRPr>
          </a:p>
          <a:p>
            <a:pPr marL="1094740" indent="-159385">
              <a:buFont typeface="Arial"/>
              <a:buChar char="•"/>
              <a:tabLst>
                <a:tab pos="1095375" algn="l"/>
              </a:tabLst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Andare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piedi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in bicicletta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lavoro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all’Università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61670" indent="-660400">
              <a:buFontTx/>
              <a:buChar char="•"/>
              <a:tabLst>
                <a:tab pos="662305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Sfruttare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ogni opportunità,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anche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la più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semplice,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2000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essere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algn="ctr"/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attivi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(usare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scale, fare lavori</a:t>
            </a:r>
            <a:r>
              <a:rPr sz="2000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manuali)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16535" indent="-217170">
              <a:buFontTx/>
              <a:buChar char="•"/>
              <a:tabLst>
                <a:tab pos="217170" algn="l"/>
              </a:tabLst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Stabilire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2-3 appuntamenti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fissi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di sport 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fisica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alla</a:t>
            </a:r>
            <a:r>
              <a:rPr sz="2000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settimana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algn="ctr"/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(ginnastica,</a:t>
            </a:r>
            <a:r>
              <a:rPr sz="2000" i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palestra)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56210" marR="5080" indent="-156210">
              <a:spcBef>
                <a:spcPts val="5"/>
              </a:spcBef>
              <a:buFontTx/>
              <a:buChar char="•"/>
              <a:tabLst>
                <a:tab pos="156210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Approfittare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fine settimana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camminare,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andare in bici, piscina,  altre attività</a:t>
            </a:r>
            <a:r>
              <a:rPr sz="20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sportive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8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3276" y="340818"/>
            <a:ext cx="653224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i="1" spc="-30" dirty="0">
                <a:solidFill>
                  <a:srgbClr val="001F5F"/>
                </a:solidFill>
              </a:rPr>
              <a:t>L’importanza </a:t>
            </a:r>
            <a:r>
              <a:rPr sz="3200" i="1" spc="-5" dirty="0">
                <a:solidFill>
                  <a:srgbClr val="001F5F"/>
                </a:solidFill>
              </a:rPr>
              <a:t>di “fare</a:t>
            </a:r>
            <a:r>
              <a:rPr sz="3200" i="1" spc="50" dirty="0">
                <a:solidFill>
                  <a:srgbClr val="001F5F"/>
                </a:solidFill>
              </a:rPr>
              <a:t> </a:t>
            </a:r>
            <a:r>
              <a:rPr sz="3200" i="1" spc="-10" dirty="0">
                <a:solidFill>
                  <a:srgbClr val="001F5F"/>
                </a:solidFill>
              </a:rPr>
              <a:t>movimento”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66340" y="1395475"/>
            <a:ext cx="7733030" cy="17786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spcBef>
                <a:spcPts val="90"/>
              </a:spcBef>
            </a:pP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La pratica di </a:t>
            </a:r>
            <a:r>
              <a:rPr sz="2600" b="1" spc="-10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motoria moderata e</a:t>
            </a:r>
            <a:r>
              <a:rPr sz="2600" b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costante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sz="29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3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40" algn="ctr"/>
            <a:r>
              <a:rPr sz="2600" b="1" spc="-5" dirty="0">
                <a:solidFill>
                  <a:srgbClr val="FF6600"/>
                </a:solidFill>
                <a:latin typeface="Arial"/>
                <a:cs typeface="Arial"/>
              </a:rPr>
              <a:t>uno</a:t>
            </a:r>
            <a:r>
              <a:rPr sz="2600" b="1" spc="1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6600"/>
                </a:solidFill>
                <a:latin typeface="Arial"/>
                <a:cs typeface="Arial"/>
              </a:rPr>
              <a:t>strumento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2739" y="4002785"/>
            <a:ext cx="331025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b="1" spc="-10" dirty="0">
                <a:solidFill>
                  <a:srgbClr val="001F5F"/>
                </a:solidFill>
                <a:latin typeface="Arial"/>
                <a:cs typeface="Arial"/>
              </a:rPr>
              <a:t>di prevenzione </a:t>
            </a:r>
            <a:r>
              <a:rPr sz="1900" b="1" spc="-5" dirty="0">
                <a:solidFill>
                  <a:srgbClr val="001F5F"/>
                </a:solidFill>
                <a:latin typeface="Arial"/>
                <a:cs typeface="Arial"/>
              </a:rPr>
              <a:t>delle</a:t>
            </a:r>
            <a:r>
              <a:rPr sz="19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1F5F"/>
                </a:solidFill>
                <a:latin typeface="Arial"/>
                <a:cs typeface="Arial"/>
              </a:rPr>
              <a:t>malattie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1734" y="4002785"/>
            <a:ext cx="30543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b="1" spc="-10" dirty="0">
                <a:solidFill>
                  <a:srgbClr val="001F5F"/>
                </a:solidFill>
                <a:latin typeface="Arial"/>
                <a:cs typeface="Arial"/>
              </a:rPr>
              <a:t>di promozione </a:t>
            </a:r>
            <a:r>
              <a:rPr sz="1900" b="1" spc="-5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9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1F5F"/>
                </a:solidFill>
                <a:latin typeface="Arial"/>
                <a:cs typeface="Arial"/>
              </a:rPr>
              <a:t>salute</a:t>
            </a:r>
            <a:endParaRPr sz="1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2947" y="5352713"/>
            <a:ext cx="8369934" cy="7600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0" algn="ctr">
              <a:spcBef>
                <a:spcPts val="500"/>
              </a:spcBef>
            </a:pP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tende associarsi ad altri comportamenti</a:t>
            </a:r>
            <a:r>
              <a:rPr sz="22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salutari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345"/>
              </a:spcBef>
            </a:pP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(alimentazione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sana,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cessazione dal fumo, </a:t>
            </a:r>
            <a:r>
              <a:rPr sz="2000" i="1" spc="-15" dirty="0">
                <a:solidFill>
                  <a:srgbClr val="001F5F"/>
                </a:solidFill>
                <a:latin typeface="Arial"/>
                <a:cs typeface="Arial"/>
              </a:rPr>
              <a:t>riduzione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consumo di</a:t>
            </a:r>
            <a:r>
              <a:rPr sz="2000" i="1" spc="40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alcol)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63947" y="1773174"/>
            <a:ext cx="720725" cy="720725"/>
          </a:xfrm>
          <a:custGeom>
            <a:avLst/>
            <a:gdLst/>
            <a:ahLst/>
            <a:cxnLst/>
            <a:rect l="l" t="t" r="r" b="b"/>
            <a:pathLst>
              <a:path w="720725" h="720725">
                <a:moveTo>
                  <a:pt x="720725" y="463550"/>
                </a:moveTo>
                <a:lnTo>
                  <a:pt x="0" y="463550"/>
                </a:lnTo>
                <a:lnTo>
                  <a:pt x="360425" y="720725"/>
                </a:lnTo>
                <a:lnTo>
                  <a:pt x="720725" y="463550"/>
                </a:lnTo>
                <a:close/>
              </a:path>
              <a:path w="720725" h="720725">
                <a:moveTo>
                  <a:pt x="540512" y="0"/>
                </a:moveTo>
                <a:lnTo>
                  <a:pt x="180212" y="0"/>
                </a:lnTo>
                <a:lnTo>
                  <a:pt x="180212" y="463550"/>
                </a:lnTo>
                <a:lnTo>
                  <a:pt x="540512" y="463550"/>
                </a:lnTo>
                <a:lnTo>
                  <a:pt x="540512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63947" y="1773174"/>
            <a:ext cx="720725" cy="720725"/>
          </a:xfrm>
          <a:custGeom>
            <a:avLst/>
            <a:gdLst/>
            <a:ahLst/>
            <a:cxnLst/>
            <a:rect l="l" t="t" r="r" b="b"/>
            <a:pathLst>
              <a:path w="720725" h="720725">
                <a:moveTo>
                  <a:pt x="0" y="463550"/>
                </a:moveTo>
                <a:lnTo>
                  <a:pt x="180212" y="463550"/>
                </a:lnTo>
                <a:lnTo>
                  <a:pt x="180212" y="0"/>
                </a:lnTo>
                <a:lnTo>
                  <a:pt x="540512" y="0"/>
                </a:lnTo>
                <a:lnTo>
                  <a:pt x="540512" y="463550"/>
                </a:lnTo>
                <a:lnTo>
                  <a:pt x="720725" y="463550"/>
                </a:lnTo>
                <a:lnTo>
                  <a:pt x="360425" y="720725"/>
                </a:lnTo>
                <a:lnTo>
                  <a:pt x="0" y="463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77157" y="3202052"/>
            <a:ext cx="533400" cy="611505"/>
          </a:xfrm>
          <a:custGeom>
            <a:avLst/>
            <a:gdLst/>
            <a:ahLst/>
            <a:cxnLst/>
            <a:rect l="l" t="t" r="r" b="b"/>
            <a:pathLst>
              <a:path w="533400" h="611504">
                <a:moveTo>
                  <a:pt x="0" y="210185"/>
                </a:moveTo>
                <a:lnTo>
                  <a:pt x="54991" y="611124"/>
                </a:lnTo>
                <a:lnTo>
                  <a:pt x="448691" y="517398"/>
                </a:lnTo>
                <a:lnTo>
                  <a:pt x="336550" y="440563"/>
                </a:lnTo>
                <a:lnTo>
                  <a:pt x="441652" y="287020"/>
                </a:lnTo>
                <a:lnTo>
                  <a:pt x="112141" y="287020"/>
                </a:lnTo>
                <a:lnTo>
                  <a:pt x="0" y="210185"/>
                </a:lnTo>
                <a:close/>
              </a:path>
              <a:path w="533400" h="611504">
                <a:moveTo>
                  <a:pt x="308737" y="0"/>
                </a:moveTo>
                <a:lnTo>
                  <a:pt x="112141" y="287020"/>
                </a:lnTo>
                <a:lnTo>
                  <a:pt x="441652" y="287020"/>
                </a:lnTo>
                <a:lnTo>
                  <a:pt x="533019" y="153543"/>
                </a:lnTo>
                <a:lnTo>
                  <a:pt x="308737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77157" y="3202052"/>
            <a:ext cx="533400" cy="611505"/>
          </a:xfrm>
          <a:custGeom>
            <a:avLst/>
            <a:gdLst/>
            <a:ahLst/>
            <a:cxnLst/>
            <a:rect l="l" t="t" r="r" b="b"/>
            <a:pathLst>
              <a:path w="533400" h="611504">
                <a:moveTo>
                  <a:pt x="0" y="210185"/>
                </a:moveTo>
                <a:lnTo>
                  <a:pt x="112141" y="287020"/>
                </a:lnTo>
                <a:lnTo>
                  <a:pt x="308737" y="0"/>
                </a:lnTo>
                <a:lnTo>
                  <a:pt x="533019" y="153543"/>
                </a:lnTo>
                <a:lnTo>
                  <a:pt x="336550" y="440563"/>
                </a:lnTo>
                <a:lnTo>
                  <a:pt x="448691" y="517398"/>
                </a:lnTo>
                <a:lnTo>
                  <a:pt x="54991" y="611124"/>
                </a:lnTo>
                <a:lnTo>
                  <a:pt x="0" y="21018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8129" y="3077337"/>
            <a:ext cx="516255" cy="631825"/>
          </a:xfrm>
          <a:custGeom>
            <a:avLst/>
            <a:gdLst/>
            <a:ahLst/>
            <a:cxnLst/>
            <a:rect l="l" t="t" r="r" b="b"/>
            <a:pathLst>
              <a:path w="516254" h="631825">
                <a:moveTo>
                  <a:pt x="224536" y="0"/>
                </a:moveTo>
                <a:lnTo>
                  <a:pt x="0" y="113537"/>
                </a:lnTo>
                <a:lnTo>
                  <a:pt x="179070" y="467360"/>
                </a:lnTo>
                <a:lnTo>
                  <a:pt x="66801" y="524255"/>
                </a:lnTo>
                <a:lnTo>
                  <a:pt x="403225" y="631825"/>
                </a:lnTo>
                <a:lnTo>
                  <a:pt x="496771" y="353822"/>
                </a:lnTo>
                <a:lnTo>
                  <a:pt x="403605" y="353822"/>
                </a:lnTo>
                <a:lnTo>
                  <a:pt x="224536" y="0"/>
                </a:lnTo>
                <a:close/>
              </a:path>
              <a:path w="516254" h="631825">
                <a:moveTo>
                  <a:pt x="515874" y="297052"/>
                </a:moveTo>
                <a:lnTo>
                  <a:pt x="403605" y="353822"/>
                </a:lnTo>
                <a:lnTo>
                  <a:pt x="496771" y="353822"/>
                </a:lnTo>
                <a:lnTo>
                  <a:pt x="515874" y="29705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28129" y="3077337"/>
            <a:ext cx="516255" cy="631825"/>
          </a:xfrm>
          <a:custGeom>
            <a:avLst/>
            <a:gdLst/>
            <a:ahLst/>
            <a:cxnLst/>
            <a:rect l="l" t="t" r="r" b="b"/>
            <a:pathLst>
              <a:path w="516254" h="631825">
                <a:moveTo>
                  <a:pt x="66801" y="524255"/>
                </a:moveTo>
                <a:lnTo>
                  <a:pt x="179070" y="467360"/>
                </a:lnTo>
                <a:lnTo>
                  <a:pt x="0" y="113537"/>
                </a:lnTo>
                <a:lnTo>
                  <a:pt x="224536" y="0"/>
                </a:lnTo>
                <a:lnTo>
                  <a:pt x="403605" y="353822"/>
                </a:lnTo>
                <a:lnTo>
                  <a:pt x="515874" y="297052"/>
                </a:lnTo>
                <a:lnTo>
                  <a:pt x="403225" y="631825"/>
                </a:lnTo>
                <a:lnTo>
                  <a:pt x="66801" y="52425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67608" y="4380739"/>
            <a:ext cx="5113655" cy="605155"/>
          </a:xfrm>
          <a:custGeom>
            <a:avLst/>
            <a:gdLst/>
            <a:ahLst/>
            <a:cxnLst/>
            <a:rect l="l" t="t" r="r" b="b"/>
            <a:pathLst>
              <a:path w="5113655" h="605154">
                <a:moveTo>
                  <a:pt x="5113401" y="0"/>
                </a:moveTo>
                <a:lnTo>
                  <a:pt x="5101825" y="54354"/>
                </a:lnTo>
                <a:lnTo>
                  <a:pt x="5068451" y="105513"/>
                </a:lnTo>
                <a:lnTo>
                  <a:pt x="5015309" y="152621"/>
                </a:lnTo>
                <a:lnTo>
                  <a:pt x="4981961" y="174389"/>
                </a:lnTo>
                <a:lnTo>
                  <a:pt x="4944432" y="194824"/>
                </a:lnTo>
                <a:lnTo>
                  <a:pt x="4902977" y="213820"/>
                </a:lnTo>
                <a:lnTo>
                  <a:pt x="4857850" y="231269"/>
                </a:lnTo>
                <a:lnTo>
                  <a:pt x="4809304" y="247066"/>
                </a:lnTo>
                <a:lnTo>
                  <a:pt x="4757594" y="261102"/>
                </a:lnTo>
                <a:lnTo>
                  <a:pt x="4702972" y="273272"/>
                </a:lnTo>
                <a:lnTo>
                  <a:pt x="4645694" y="283469"/>
                </a:lnTo>
                <a:lnTo>
                  <a:pt x="4586012" y="291585"/>
                </a:lnTo>
                <a:lnTo>
                  <a:pt x="4524182" y="297515"/>
                </a:lnTo>
                <a:lnTo>
                  <a:pt x="4460456" y="301151"/>
                </a:lnTo>
                <a:lnTo>
                  <a:pt x="4395089" y="302387"/>
                </a:lnTo>
                <a:lnTo>
                  <a:pt x="3261614" y="302387"/>
                </a:lnTo>
                <a:lnTo>
                  <a:pt x="3196227" y="303622"/>
                </a:lnTo>
                <a:lnTo>
                  <a:pt x="3132487" y="307258"/>
                </a:lnTo>
                <a:lnTo>
                  <a:pt x="3070645" y="313189"/>
                </a:lnTo>
                <a:lnTo>
                  <a:pt x="3010957" y="321306"/>
                </a:lnTo>
                <a:lnTo>
                  <a:pt x="2953675" y="331504"/>
                </a:lnTo>
                <a:lnTo>
                  <a:pt x="2899052" y="343676"/>
                </a:lnTo>
                <a:lnTo>
                  <a:pt x="2847343" y="357715"/>
                </a:lnTo>
                <a:lnTo>
                  <a:pt x="2798800" y="373515"/>
                </a:lnTo>
                <a:lnTo>
                  <a:pt x="2753677" y="390969"/>
                </a:lnTo>
                <a:lnTo>
                  <a:pt x="2712228" y="409971"/>
                </a:lnTo>
                <a:lnTo>
                  <a:pt x="2674706" y="430413"/>
                </a:lnTo>
                <a:lnTo>
                  <a:pt x="2641364" y="452190"/>
                </a:lnTo>
                <a:lnTo>
                  <a:pt x="2588237" y="499320"/>
                </a:lnTo>
                <a:lnTo>
                  <a:pt x="2554873" y="550508"/>
                </a:lnTo>
                <a:lnTo>
                  <a:pt x="2543302" y="604901"/>
                </a:lnTo>
                <a:lnTo>
                  <a:pt x="2540365" y="577357"/>
                </a:lnTo>
                <a:lnTo>
                  <a:pt x="2517636" y="524460"/>
                </a:lnTo>
                <a:lnTo>
                  <a:pt x="2474122" y="475195"/>
                </a:lnTo>
                <a:lnTo>
                  <a:pt x="2411854" y="430413"/>
                </a:lnTo>
                <a:lnTo>
                  <a:pt x="2374322" y="409971"/>
                </a:lnTo>
                <a:lnTo>
                  <a:pt x="2332863" y="390969"/>
                </a:lnTo>
                <a:lnTo>
                  <a:pt x="2287729" y="373515"/>
                </a:lnTo>
                <a:lnTo>
                  <a:pt x="2239176" y="357715"/>
                </a:lnTo>
                <a:lnTo>
                  <a:pt x="2187457" y="343676"/>
                </a:lnTo>
                <a:lnTo>
                  <a:pt x="2132825" y="331504"/>
                </a:lnTo>
                <a:lnTo>
                  <a:pt x="2075535" y="321306"/>
                </a:lnTo>
                <a:lnTo>
                  <a:pt x="2015840" y="313189"/>
                </a:lnTo>
                <a:lnTo>
                  <a:pt x="1953994" y="307258"/>
                </a:lnTo>
                <a:lnTo>
                  <a:pt x="1890250" y="303622"/>
                </a:lnTo>
                <a:lnTo>
                  <a:pt x="1824863" y="302387"/>
                </a:lnTo>
                <a:lnTo>
                  <a:pt x="718439" y="302387"/>
                </a:lnTo>
                <a:lnTo>
                  <a:pt x="653051" y="301151"/>
                </a:lnTo>
                <a:lnTo>
                  <a:pt x="589307" y="297515"/>
                </a:lnTo>
                <a:lnTo>
                  <a:pt x="527461" y="291585"/>
                </a:lnTo>
                <a:lnTo>
                  <a:pt x="467766" y="283469"/>
                </a:lnTo>
                <a:lnTo>
                  <a:pt x="410476" y="273272"/>
                </a:lnTo>
                <a:lnTo>
                  <a:pt x="355844" y="261102"/>
                </a:lnTo>
                <a:lnTo>
                  <a:pt x="304125" y="247066"/>
                </a:lnTo>
                <a:lnTo>
                  <a:pt x="255572" y="231269"/>
                </a:lnTo>
                <a:lnTo>
                  <a:pt x="210439" y="213820"/>
                </a:lnTo>
                <a:lnTo>
                  <a:pt x="168979" y="194824"/>
                </a:lnTo>
                <a:lnTo>
                  <a:pt x="131447" y="174389"/>
                </a:lnTo>
                <a:lnTo>
                  <a:pt x="98095" y="152621"/>
                </a:lnTo>
                <a:lnTo>
                  <a:pt x="44951" y="105513"/>
                </a:lnTo>
                <a:lnTo>
                  <a:pt x="11576" y="54354"/>
                </a:lnTo>
                <a:lnTo>
                  <a:pt x="2936" y="27523"/>
                </a:lnTo>
                <a:lnTo>
                  <a:pt x="0" y="0"/>
                </a:lnTo>
              </a:path>
            </a:pathLst>
          </a:custGeom>
          <a:ln w="5715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3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http://raymond.rodriguez1.free.fr/Documents/Organisme-A/Exo_muscu/vo2max_fcma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54" y="1825625"/>
            <a:ext cx="52346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2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7478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TTD attività motoria età evolutiva, adulta ed anziana- 6 lezione 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2755726"/>
            <a:ext cx="9144000" cy="2502074"/>
          </a:xfrm>
        </p:spPr>
        <p:txBody>
          <a:bodyPr/>
          <a:lstStyle/>
          <a:p>
            <a:r>
              <a:rPr lang="it-IT" sz="2800" b="1" i="0" u="none" strike="noStrike" baseline="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Età della stabilizzazione</a:t>
            </a:r>
            <a:endParaRPr lang="it-IT" sz="2800" b="0" i="0" u="none" strike="noStrike" baseline="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Si divide in due componenti: </a:t>
            </a:r>
          </a:p>
          <a:p>
            <a:r>
              <a:rPr 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-Prima età adulta (da 18 a 30 anni)</a:t>
            </a:r>
          </a:p>
          <a:p>
            <a:r>
              <a:rPr 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-Seconda età adulta (da 30 a 50 anni)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86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523703"/>
            <a:ext cx="9144000" cy="839584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TTD attività motoria età evolutiva, adulta ed anziana- 6 lezione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091" y="1828800"/>
            <a:ext cx="4779818" cy="3773978"/>
          </a:xfrm>
          <a:prstGeom prst="rect">
            <a:avLst/>
          </a:prstGeom>
        </p:spPr>
      </p:pic>
      <p:sp>
        <p:nvSpPr>
          <p:cNvPr id="5" name="AutoShape 4" descr="vo2 chart age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524000" y="1828801"/>
            <a:ext cx="9144000" cy="417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2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Overview and Basics of Exercise Physiology - ppt downl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TTD attività motoria età evolutiva, adulta ed anziana- 6 lezione </a:t>
            </a:r>
            <a:endParaRPr lang="it-IT" sz="2400" dirty="0"/>
          </a:p>
        </p:txBody>
      </p:sp>
      <p:pic>
        <p:nvPicPr>
          <p:cNvPr id="2050" name="Picture 2" descr="PEShare.co.uk Shared Resour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2" y="1596045"/>
            <a:ext cx="6833062" cy="41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There is more to VO2 max than performance – Endurance Compan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56" y="2137473"/>
            <a:ext cx="5353396" cy="43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http://www.fitnessesport.it/wp-content/uploads/2018/10/inattivit%C3%A0_pag.56_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101056"/>
            <a:ext cx="81343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3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TTD attività motoria età evolutiva, adulta ed anziana- 6 lezione 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08999"/>
            <a:ext cx="10515600" cy="4351338"/>
          </a:xfrm>
        </p:spPr>
        <p:txBody>
          <a:bodyPr/>
          <a:lstStyle/>
          <a:p>
            <a:r>
              <a:rPr lang="it-IT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massimo rendimento con il minimo sforzo (movimento razionale ed economico)</a:t>
            </a:r>
          </a:p>
          <a:p>
            <a:r>
              <a:rPr 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Notevole differenza prestativa fra i due sessi.</a:t>
            </a:r>
          </a:p>
          <a:p>
            <a:r>
              <a:rPr 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Dai 25 anni comincia una lenta regressione delle capacità motorie (che viene fermata o rallentata dall’allenamento)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76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TTD attività motoria età evolutiva, adulta ed anziana- 6 lezione 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età adulta attività fisica:</a:t>
            </a:r>
          </a:p>
          <a:p>
            <a:r>
              <a:rPr lang="it-IT" dirty="0" smtClean="0"/>
              <a:t>a scopo preventivo</a:t>
            </a:r>
          </a:p>
          <a:p>
            <a:r>
              <a:rPr lang="it-IT" dirty="0" smtClean="0"/>
              <a:t>a scopo terapeutico</a:t>
            </a:r>
          </a:p>
          <a:p>
            <a:r>
              <a:rPr lang="it-IT" dirty="0" smtClean="0"/>
              <a:t>a scopo agonistico</a:t>
            </a:r>
          </a:p>
          <a:p>
            <a:r>
              <a:rPr lang="it-IT" dirty="0" smtClean="0"/>
              <a:t>a scopo di contrastare il fisiologico declino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23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840</Words>
  <Application>Microsoft Office PowerPoint</Application>
  <PresentationFormat>Widescreen</PresentationFormat>
  <Paragraphs>118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9</vt:i4>
      </vt:variant>
      <vt:variant>
        <vt:lpstr>Titoli diapositive</vt:lpstr>
      </vt:variant>
      <vt:variant>
        <vt:i4>17</vt:i4>
      </vt:variant>
    </vt:vector>
  </HeadingPairs>
  <TitlesOfParts>
    <vt:vector size="32" baseType="lpstr">
      <vt:lpstr>Microsoft YaHei</vt:lpstr>
      <vt:lpstr>Arial</vt:lpstr>
      <vt:lpstr>Calibri</vt:lpstr>
      <vt:lpstr>Calibri Light</vt:lpstr>
      <vt:lpstr>Trebuchet MS</vt:lpstr>
      <vt:lpstr>Wingdings</vt:lpstr>
      <vt:lpstr>Tema di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BENEFICI DELL’ATTIVITÀ FISICA</vt:lpstr>
      <vt:lpstr>TTD attività motoria età evolutiva, adulta ed anziana- 6 lezione </vt:lpstr>
      <vt:lpstr>TTD attività motoria età evolutiva, adulta ed anziana- 6 lezione </vt:lpstr>
      <vt:lpstr>Presentazione standard di PowerPoint</vt:lpstr>
      <vt:lpstr>TTD attività motoria età evolutiva, adulta ed anziana- 6 lezione </vt:lpstr>
      <vt:lpstr>Presentazione standard di PowerPoint</vt:lpstr>
      <vt:lpstr>Presentazione standard di PowerPoint</vt:lpstr>
      <vt:lpstr>TTD attività motoria età evolutiva, adulta ed anziana- 6 lezione </vt:lpstr>
      <vt:lpstr>TTD attività motoria età evolutiva, adulta ed anziana- 6 lezione </vt:lpstr>
      <vt:lpstr>Le malattie croniche  In Europa</vt:lpstr>
      <vt:lpstr>L’INATTIVITA’  FISICA TRA  I PRINCIPALI FATTORI DI RISCHIO DI PATOLOGIE CRONICHE</vt:lpstr>
      <vt:lpstr>Attività fisica – pool di Asl 2008-2013  (n=148.497)</vt:lpstr>
      <vt:lpstr>Auto percezione del livello di attività fisica</vt:lpstr>
      <vt:lpstr>Raccomandazioni sull’attività fisica per la salute OMS 2010</vt:lpstr>
      <vt:lpstr>Presentazione standard di PowerPoint</vt:lpstr>
      <vt:lpstr>L’importanza di “fare movimento”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24</cp:revision>
  <dcterms:created xsi:type="dcterms:W3CDTF">2020-04-07T07:27:49Z</dcterms:created>
  <dcterms:modified xsi:type="dcterms:W3CDTF">2020-04-07T10:06:32Z</dcterms:modified>
</cp:coreProperties>
</file>