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0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985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424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570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920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114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33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34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058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49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84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4189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42A2B-ECAC-4832-B57C-8BFFF7DA81CE}" type="datetimeFigureOut">
              <a:rPr lang="it-IT" smtClean="0"/>
              <a:t>23/03/2020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B5DEE-175F-4BDB-81AA-AF93FADA5F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791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it.wikipedia.org/wiki/Gonadi" TargetMode="External"/><Relationship Id="rId13" Type="http://schemas.openxmlformats.org/officeDocument/2006/relationships/hyperlink" Target="https://it.wikipedia.org/wiki/Menarca" TargetMode="External"/><Relationship Id="rId18" Type="http://schemas.openxmlformats.org/officeDocument/2006/relationships/hyperlink" Target="https://it.wikipedia.org/wiki/Muscolo" TargetMode="External"/><Relationship Id="rId3" Type="http://schemas.openxmlformats.org/officeDocument/2006/relationships/hyperlink" Target="https://it.wikipedia.org/wiki/Bambino" TargetMode="External"/><Relationship Id="rId7" Type="http://schemas.openxmlformats.org/officeDocument/2006/relationships/hyperlink" Target="https://it.wikipedia.org/wiki/Ipofisi" TargetMode="External"/><Relationship Id="rId12" Type="http://schemas.openxmlformats.org/officeDocument/2006/relationships/hyperlink" Target="https://it.wikipedia.org/wiki/Mestruazione" TargetMode="External"/><Relationship Id="rId17" Type="http://schemas.openxmlformats.org/officeDocument/2006/relationships/hyperlink" Target="https://it.wikipedia.org/wiki/Bacino_(anatomia)" TargetMode="External"/><Relationship Id="rId2" Type="http://schemas.openxmlformats.org/officeDocument/2006/relationships/hyperlink" Target="https://it.wikipedia.org/wiki/Corpo_umano" TargetMode="External"/><Relationship Id="rId16" Type="http://schemas.openxmlformats.org/officeDocument/2006/relationships/hyperlink" Target="https://it.wikipedia.org/wiki/Pen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t.wikipedia.org/wiki/Ormoni_sessuali" TargetMode="External"/><Relationship Id="rId11" Type="http://schemas.openxmlformats.org/officeDocument/2006/relationships/hyperlink" Target="https://it.wikipedia.org/wiki/Ovaia" TargetMode="External"/><Relationship Id="rId5" Type="http://schemas.openxmlformats.org/officeDocument/2006/relationships/hyperlink" Target="https://it.wikipedia.org/wiki/Riproduzione_sessuata" TargetMode="External"/><Relationship Id="rId15" Type="http://schemas.openxmlformats.org/officeDocument/2006/relationships/hyperlink" Target="https://it.wikipedia.org/wiki/Voce" TargetMode="External"/><Relationship Id="rId10" Type="http://schemas.openxmlformats.org/officeDocument/2006/relationships/hyperlink" Target="https://it.wikipedia.org/wiki/Testicolo" TargetMode="External"/><Relationship Id="rId4" Type="http://schemas.openxmlformats.org/officeDocument/2006/relationships/hyperlink" Target="https://it.wikipedia.org/wiki/Adulto" TargetMode="External"/><Relationship Id="rId9" Type="http://schemas.openxmlformats.org/officeDocument/2006/relationships/hyperlink" Target="https://it.wikipedia.org/wiki/Cellula_gametica" TargetMode="External"/><Relationship Id="rId14" Type="http://schemas.openxmlformats.org/officeDocument/2006/relationships/hyperlink" Target="https://it.wikipedia.org/wiki/Spermatozo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48495"/>
          </a:xfrm>
        </p:spPr>
        <p:txBody>
          <a:bodyPr>
            <a:normAutofit/>
          </a:bodyPr>
          <a:lstStyle/>
          <a:p>
            <a:r>
              <a:rPr lang="it-I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TTD Attività motoria in età evolutiva, adulta e anziana - terza lezione</a:t>
            </a:r>
            <a:endParaRPr lang="it-IT" sz="2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1920240"/>
            <a:ext cx="9144000" cy="4505498"/>
          </a:xfrm>
        </p:spPr>
        <p:txBody>
          <a:bodyPr>
            <a:normAutofit fontScale="92500" lnSpcReduction="20000"/>
          </a:bodyPr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La 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pubertà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è il periodo di cambiamenti fisici (solitamente dai 10 ai 14 anni per le femmine, dagli </a:t>
            </a:r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anni per i </a:t>
            </a:r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maschi), 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attraverso i quali il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2" tooltip="Corpo umano"/>
              </a:rPr>
              <a:t>corpo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di un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3" tooltip="Bambino"/>
              </a:rPr>
              <a:t>bambino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diviene un corpo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4" tooltip="Adulto"/>
              </a:rPr>
              <a:t>adulto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capace di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5" tooltip="Riproduzione sessuata"/>
              </a:rPr>
              <a:t>riprodursi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producendo autonomamente i propri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6" tooltip="Ormoni sessuali"/>
              </a:rPr>
              <a:t>ormoni sessuali.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Il termine pubertà si riferisce ai cambiamenti corporali della maturazione sessuale e psichica.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La pubertà avviene sotto il controllo dell'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7" tooltip="Ipofisi"/>
              </a:rPr>
              <a:t>ipofisi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ghiandola situata alla base del cervello, che ha la capacità di secernere ormoni capaci di stimolare le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8" tooltip="Gonadi"/>
              </a:rPr>
              <a:t>gonadi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(produttrici di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9" tooltip="Cellula gametica"/>
              </a:rPr>
              <a:t>gameti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6" tooltip="Ormoni sessuali"/>
              </a:rPr>
              <a:t>)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rispettivamente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10" tooltip="Testicolo"/>
              </a:rPr>
              <a:t>testicoli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e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11" tooltip="Ovaia"/>
              </a:rPr>
              <a:t>ovaie.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Le gonadi diventano capaci di produrre gli ormoni sessuali che stimolano lo sviluppo dei caratteri sessuali primari (sviluppo degli organi sessuali, prima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12" tooltip="Mestruazione"/>
              </a:rPr>
              <a:t>mestruazione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 chiamata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13" tooltip="Menarca"/>
              </a:rPr>
              <a:t>menarca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produzione degli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14" tooltip="Spermatozoo"/>
              </a:rPr>
              <a:t>spermatozoi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), e dei caratteri sessuali secondari (cambiamento della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15" tooltip="Voce"/>
              </a:rPr>
              <a:t>voce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crescita del seno e del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16" tooltip="Pene"/>
              </a:rPr>
              <a:t>pene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comparsa di peli su tutto il corpo, allargamento del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17" tooltip="Bacino (anatomia)"/>
              </a:rPr>
              <a:t>bacino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sviluppo della 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18" tooltip="Muscolo"/>
              </a:rPr>
              <a:t>muscolatura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90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5406"/>
          </a:xfrm>
        </p:spPr>
        <p:txBody>
          <a:bodyPr>
            <a:normAutofit/>
          </a:bodyPr>
          <a:lstStyle/>
          <a:p>
            <a:r>
              <a:rPr lang="it-I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TTD Attività motoria in età evolutiva, adulta e anziana - </a:t>
            </a:r>
            <a:r>
              <a:rPr lang="it-IT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quarta </a:t>
            </a:r>
            <a:r>
              <a:rPr lang="it-I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lezione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238596"/>
            <a:ext cx="10515600" cy="5461462"/>
          </a:xfrm>
        </p:spPr>
        <p:txBody>
          <a:bodyPr>
            <a:normAutofit fontScale="92500" lnSpcReduction="10000"/>
          </a:bodyPr>
          <a:lstStyle/>
          <a:p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Il periodo puberale, sia nell’uomo che nella donna, è il periodo di transizione dall’infanzia all’età adulta in cui si attuano numerose trasformazioni fisiche e psicologiche, che si svolgono sequenzialmente fino al conseguimento della maturazione sessuale e della capacità di procreare.</a:t>
            </a:r>
          </a:p>
          <a:p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Nei </a:t>
            </a:r>
            <a:r>
              <a:rPr lang="it-IT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maschi</a:t>
            </a:r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la pubertà incomincia, in media, </a:t>
            </a:r>
            <a:r>
              <a:rPr lang="it-IT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all'età di 11,5 anni </a:t>
            </a:r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 il primo segno è rappresentato:</a:t>
            </a:r>
            <a:r>
              <a:rPr lang="it-IT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dall'aumento del </a:t>
            </a:r>
            <a:r>
              <a:rPr lang="it-IT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volume testicolare </a:t>
            </a:r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seguono</a:t>
            </a:r>
          </a:p>
          <a:p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lo </a:t>
            </a:r>
            <a:r>
              <a:rPr lang="it-IT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scatto di crescita staturale</a:t>
            </a:r>
            <a:endParaRPr lang="it-IT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la </a:t>
            </a:r>
            <a:r>
              <a:rPr lang="it-IT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crescita dei peli pubici e poi quella dei primi peli ascellari e al volto</a:t>
            </a:r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Si verificano anche altre modificazioni fisiche come ad esempio spalle più larghe, modifiche nella struttura delle ossa facciali, allungamento e ispessimento delle corde vocali con abbassamento del tono della voce, aumento della massa e della forza muscolare.</a:t>
            </a:r>
          </a:p>
          <a:p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Nelle </a:t>
            </a:r>
            <a:r>
              <a:rPr lang="it-IT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femmine</a:t>
            </a:r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l'inizio dello sviluppo puberale è tra gli </a:t>
            </a:r>
            <a:r>
              <a:rPr lang="it-IT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 e i 13 anni</a:t>
            </a:r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it-IT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 sviluppo della ghiandola mammaria</a:t>
            </a:r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L’accrescimento staturale è spesso il primo segno di pubertà, prima dello sviluppo mammario, ma viene riconosciuto di rado.</a:t>
            </a:r>
          </a:p>
          <a:p>
            <a:r>
              <a:rPr lang="it-IT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Nella femmina la massima velocità di accrescimento staturale viene raggiunta in una fase precoce della pubertà, attorno ai 12 anni, prima della prima mestruazione, che si verifica circa 2 anni dopo l'inizio dello sviluppo della ghiandola mammaria.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0504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TTD Attività motoria in età evolutiva, adulta e anziana - </a:t>
            </a:r>
            <a:r>
              <a:rPr lang="it-IT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quarta </a:t>
            </a:r>
            <a:r>
              <a:rPr lang="it-I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lezione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 prima mestruazione o menarca, è un importante marker della pubertà fisiologica. La maturità puberale non si completa con il menarca ma può richiedere fisiologicamente altri 2-3 anni dopo la prima mestruazione. Con la pubertà si modifica l'aspetto fisico e aumenta la percentuale del grasso corporeo.</a:t>
            </a:r>
          </a:p>
          <a:p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 trasformazioni del periodo puberale non sono solo fisiche; i cambiamenti ormonali e </a:t>
            </a:r>
            <a:r>
              <a:rPr lang="it-IT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psico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-emotivi, la ricerca dell’identità e dell’indipendenza, spingono gli adolescenti verso nuovi comportamenti e nuove esperienze. Il periodo adolescenziale offre una buona opportunità temporale per poter intervenire a livello educativo, in ambito scolastico, familiare e di comunità, su conoscenze, acquisizione di competenze e modifica dei comportamenti che possono influire negativamente sulla salute di ragazzi e ragazze.</a:t>
            </a:r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461126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Periodo complicato ma nel quale l’istruttore assume ruolo fondamentale. </a:t>
            </a:r>
          </a:p>
          <a:p>
            <a:r>
              <a:rPr lang="it-IT" dirty="0" err="1"/>
              <a:t>Polisportività</a:t>
            </a:r>
            <a:endParaRPr lang="it-IT" dirty="0"/>
          </a:p>
          <a:p>
            <a:r>
              <a:rPr lang="it-IT" dirty="0"/>
              <a:t>Esercitazioni che portino al potenziamento </a:t>
            </a:r>
            <a:r>
              <a:rPr lang="it-IT" dirty="0" smtClean="0"/>
              <a:t>fisiologico</a:t>
            </a:r>
          </a:p>
          <a:p>
            <a:endParaRPr lang="it-IT" dirty="0"/>
          </a:p>
          <a:p>
            <a:r>
              <a:rPr lang="it-IT" dirty="0" err="1" smtClean="0"/>
              <a:t>Proceritas</a:t>
            </a:r>
            <a:r>
              <a:rPr lang="it-IT" dirty="0" smtClean="0"/>
              <a:t> </a:t>
            </a:r>
            <a:r>
              <a:rPr lang="it-IT" dirty="0" err="1" smtClean="0"/>
              <a:t>secunda</a:t>
            </a:r>
            <a:endParaRPr lang="it-IT" dirty="0"/>
          </a:p>
          <a:p>
            <a:r>
              <a:rPr lang="it-IT" dirty="0" smtClean="0"/>
              <a:t>Massima </a:t>
            </a:r>
            <a:r>
              <a:rPr lang="it-IT" dirty="0"/>
              <a:t>accelerazione statura</a:t>
            </a:r>
          </a:p>
          <a:p>
            <a:r>
              <a:rPr lang="it-IT" dirty="0" smtClean="0"/>
              <a:t>Disorientamento motorio si ritorna alle esercitazioni di base</a:t>
            </a:r>
            <a:endParaRPr lang="it-IT" dirty="0"/>
          </a:p>
          <a:p>
            <a:r>
              <a:rPr lang="it-IT" dirty="0" smtClean="0"/>
              <a:t>Ritardo </a:t>
            </a:r>
            <a:r>
              <a:rPr lang="it-IT" dirty="0"/>
              <a:t>apparato muscolare e </a:t>
            </a:r>
            <a:r>
              <a:rPr lang="it-IT" dirty="0" smtClean="0"/>
              <a:t>Cardiocircolatorio</a:t>
            </a:r>
            <a:endParaRPr lang="it-IT" dirty="0"/>
          </a:p>
          <a:p>
            <a:r>
              <a:rPr lang="it-IT" dirty="0" smtClean="0"/>
              <a:t>Diminuzione </a:t>
            </a:r>
            <a:r>
              <a:rPr lang="it-IT" dirty="0"/>
              <a:t>tessuto </a:t>
            </a:r>
            <a:r>
              <a:rPr lang="it-IT" dirty="0" smtClean="0"/>
              <a:t>adiposo nei maschi ed aumento relativo nelle femmine</a:t>
            </a:r>
            <a:endParaRPr lang="it-IT" dirty="0"/>
          </a:p>
          <a:p>
            <a:r>
              <a:rPr lang="it-IT" dirty="0" smtClean="0"/>
              <a:t>M</a:t>
            </a:r>
            <a:r>
              <a:rPr lang="it-IT" dirty="0"/>
              <a:t>: aumenta larghezza spalle</a:t>
            </a:r>
          </a:p>
          <a:p>
            <a:r>
              <a:rPr lang="it-IT" dirty="0" smtClean="0"/>
              <a:t>F</a:t>
            </a:r>
            <a:r>
              <a:rPr lang="it-IT" dirty="0"/>
              <a:t>: aumenta larghezza bacino</a:t>
            </a:r>
          </a:p>
          <a:p>
            <a:r>
              <a:rPr lang="it-IT" dirty="0"/>
              <a:t>	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0339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it-IT" sz="2000" dirty="0">
              <a:latin typeface="Calibri" panose="020F0502020204030204" pitchFamily="34" charset="0"/>
            </a:endParaRPr>
          </a:p>
          <a:p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Comparsa di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evidente fenomeni di disattenzione</a:t>
            </a:r>
          </a:p>
          <a:p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Manifestazione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di fenomeni di instabilità 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psicologica</a:t>
            </a:r>
          </a:p>
          <a:p>
            <a:endParaRPr lang="it-IT" dirty="0"/>
          </a:p>
          <a:p>
            <a:r>
              <a:rPr lang="it-IT" dirty="0"/>
              <a:t>Apertura verso i coetanei ed importanza del gruppo dei </a:t>
            </a:r>
            <a:r>
              <a:rPr lang="it-IT" dirty="0" smtClean="0"/>
              <a:t>pari - sport di squadra</a:t>
            </a:r>
          </a:p>
          <a:p>
            <a:endParaRPr lang="it-IT" dirty="0"/>
          </a:p>
          <a:p>
            <a:r>
              <a:rPr lang="it-IT" dirty="0"/>
              <a:t>Bombardamento ormonale e comparsa dei caratteri </a:t>
            </a:r>
            <a:r>
              <a:rPr lang="it-IT" dirty="0" smtClean="0"/>
              <a:t>sessuali- altre priorità –abbandono </a:t>
            </a:r>
            <a:r>
              <a:rPr lang="it-IT" smtClean="0"/>
              <a:t>dello sport</a:t>
            </a:r>
            <a:endParaRPr lang="it-IT" dirty="0"/>
          </a:p>
          <a:p>
            <a:r>
              <a:rPr lang="it-IT" dirty="0" smtClean="0"/>
              <a:t>Ostilità </a:t>
            </a:r>
            <a:r>
              <a:rPr lang="it-IT" dirty="0"/>
              <a:t>nei confronti dei genitori e dei superiori</a:t>
            </a:r>
          </a:p>
          <a:p>
            <a:pPr marL="0" indent="0">
              <a:buNone/>
            </a:pPr>
            <a:r>
              <a:rPr lang="it-IT" dirty="0"/>
              <a:t>	</a:t>
            </a:r>
          </a:p>
          <a:p>
            <a:endParaRPr lang="it-IT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640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Paradosso dei fratelli maschio e femmina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689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 descr="Risultato immagini per pubertà e attività fisica pp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925" y="2129631"/>
            <a:ext cx="42481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55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050" name="Picture 2" descr="Risultato immagini per pubertà e attività fisica pp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110581"/>
            <a:ext cx="4876800" cy="378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934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344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TTD Attività motoria in età evolutiva, adulta e anziana - terza lezione</vt:lpstr>
      <vt:lpstr>TTD Attività motoria in età evolutiva, adulta e anziana - quarta lezione</vt:lpstr>
      <vt:lpstr>TTD Attività motoria in età evolutiva, adulta e anziana - quarta lezione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25</cp:revision>
  <dcterms:created xsi:type="dcterms:W3CDTF">2020-03-18T09:01:23Z</dcterms:created>
  <dcterms:modified xsi:type="dcterms:W3CDTF">2020-03-23T16:42:33Z</dcterms:modified>
</cp:coreProperties>
</file>