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2"/>
  </p:notesMasterIdLst>
  <p:sldIdLst>
    <p:sldId id="275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6" r:id="rId17"/>
    <p:sldId id="257" r:id="rId18"/>
    <p:sldId id="258" r:id="rId19"/>
    <p:sldId id="259" r:id="rId20"/>
    <p:sldId id="272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B6662-1C9A-4291-A1C5-B8950F81E1AF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110C2-A675-4751-A5DC-665491C70C4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328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F29EC72-E060-4D50-875D-135C374319EB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4089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CC31AE-0071-42A1-B3E4-0E71B52D75C1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522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8BCDB8F-BC37-43C6-B7DE-0E3DC5244D9F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3688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F78900C-B274-4663-A896-26C2A1D7CD9B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152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D92C221-7E6F-4350-B3F3-0C1A56EF114E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77359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005A933-3933-48D3-BA86-75F64E00F16F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9043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1DA820A-D838-41CA-82AD-991A7D2248B5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7653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2041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5248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791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1435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435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37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437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379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4380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4381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59518D-B765-4302-92D2-C70DD7EDC685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331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30F159-F2AD-4DBD-9156-419F5D53D689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949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25F500-EDE3-4BAA-BD23-AF1AA8AFEACF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969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F0CD1-630E-4562-83FB-CA29B1B6D33A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343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2F703F8-F24F-4DF7-89B8-B39BCDF1E98D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548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41FA26-FCE8-4C5B-92D2-9C0A193A10AB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0702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67A69C-F1DD-4577-87B4-19F67A01ADC2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070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BD4E9A7-2595-4551-BD02-E5C135B52812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61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73273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225F28-76C7-4A65-97B6-B82D19970151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791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CE449B-FD89-41C8-98E5-B77D9BCD6AF4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6640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C8F839-63F9-43B6-BF1A-996295061DB4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9148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433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4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435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1435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435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5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6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437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437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437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379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4380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4381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659518D-B765-4302-92D2-C70DD7EDC685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62918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30F159-F2AD-4DBD-9156-419F5D53D689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2888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25F500-EDE3-4BAA-BD23-AF1AA8AFEACF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7647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6CF0CD1-630E-4562-83FB-CA29B1B6D33A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1391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2F703F8-F24F-4DF7-89B8-B39BCDF1E98D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2152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41FA26-FCE8-4C5B-92D2-9C0A193A10AB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2005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67A69C-F1DD-4577-87B4-19F67A01ADC2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001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492005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BD4E9A7-2595-4551-BD02-E5C135B52812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875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225F28-76C7-4A65-97B6-B82D19970151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1651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6CE449B-FD89-41C8-98E5-B77D9BCD6AF4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6904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C8F839-63F9-43B6-BF1A-996295061DB4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7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03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544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82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2605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1921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94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0F56A-D689-46F1-B434-921EC3A7CA2C}" type="datetimeFigureOut">
              <a:rPr lang="it-IT" smtClean="0"/>
              <a:t>30/03/2020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1926C-270A-44CC-91F9-833F540EC9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675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1332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332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2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5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5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5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3353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3354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3355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 i="0" u="none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335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 u="none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3357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 u="none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DA19BDD-42B3-465B-A3CD-1182364843A8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489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1331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sp>
          <p:nvSpPr>
            <p:cNvPr id="1332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4400" b="1" i="1" u="sng" strike="noStrike" kern="1200" cap="none" spc="0" normalizeH="0" baseline="0" noProof="0">
                <a:ln>
                  <a:noFill/>
                </a:ln>
                <a:solidFill>
                  <a:srgbClr val="C5C5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endParaRPr>
            </a:p>
          </p:txBody>
        </p:sp>
        <p:grpSp>
          <p:nvGrpSpPr>
            <p:cNvPr id="1332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332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2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3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4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5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5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  <p:sp>
            <p:nvSpPr>
              <p:cNvPr id="1335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it-IT" sz="4400" b="1" i="1" u="sng" strike="noStrike" kern="1200" cap="none" spc="0" normalizeH="0" baseline="0" noProof="0">
                  <a:ln>
                    <a:noFill/>
                  </a:ln>
                  <a:solidFill>
                    <a:srgbClr val="C5C5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Arial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3353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3354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3355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0" i="0" u="none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335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 u="none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FFFFFF"/>
              </a:solidFill>
            </a:endParaRPr>
          </a:p>
        </p:txBody>
      </p:sp>
      <p:sp>
        <p:nvSpPr>
          <p:cNvPr id="13357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 i="0" u="none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DA19BDD-42B3-465B-A3CD-1182364843A8}" type="slidenum">
              <a:rPr lang="it-IT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‹N›</a:t>
            </a:fld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5939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2DD2C82-D92D-4886-A4E8-B6F3E2F343D7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197266" y="260648"/>
            <a:ext cx="6045200" cy="4897438"/>
          </a:xfrm>
          <a:gradFill rotWithShape="1">
            <a:gsLst>
              <a:gs pos="0">
                <a:schemeClr val="bg2">
                  <a:gamma/>
                  <a:shade val="46275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shade val="46275"/>
                  <a:invGamma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it-IT" sz="4800" b="1" dirty="0">
                <a:solidFill>
                  <a:schemeClr val="tx1">
                    <a:lumMod val="95000"/>
                  </a:schemeClr>
                </a:solidFill>
              </a:rPr>
              <a:t>attività motorie e sportive</a:t>
            </a:r>
            <a:br>
              <a:rPr lang="it-IT" sz="4800" b="1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it-IT" sz="4800" b="1" dirty="0">
                <a:solidFill>
                  <a:schemeClr val="tx1">
                    <a:lumMod val="95000"/>
                  </a:schemeClr>
                </a:solidFill>
              </a:rPr>
              <a:t>dei soggetti in età evolutiva</a:t>
            </a:r>
            <a:r>
              <a:rPr lang="it-IT" sz="4000" dirty="0">
                <a:solidFill>
                  <a:schemeClr val="tx1">
                    <a:lumMod val="95000"/>
                  </a:schemeClr>
                </a:solidFill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087938" y="5353349"/>
            <a:ext cx="4895850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sz="2000" i="1" dirty="0" smtClean="0">
                <a:solidFill>
                  <a:srgbClr val="C5C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it-IT" sz="2000" i="1" dirty="0">
                <a:solidFill>
                  <a:srgbClr val="C5C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Scienze </a:t>
            </a:r>
            <a:r>
              <a:rPr lang="it-IT" sz="2000" i="1" dirty="0" smtClean="0">
                <a:solidFill>
                  <a:srgbClr val="C5C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Motorie 31 marzo 2020 </a:t>
            </a:r>
          </a:p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it-IT" sz="2000" i="1" dirty="0" smtClean="0">
                <a:solidFill>
                  <a:srgbClr val="C5C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Gianni  </a:t>
            </a:r>
            <a:r>
              <a:rPr lang="it-IT" sz="2000" i="1" dirty="0">
                <a:solidFill>
                  <a:srgbClr val="C5C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Mazzoni</a:t>
            </a:r>
          </a:p>
        </p:txBody>
      </p:sp>
    </p:spTree>
    <p:extLst>
      <p:ext uri="{BB962C8B-B14F-4D97-AF65-F5344CB8AC3E}">
        <p14:creationId xmlns:p14="http://schemas.microsoft.com/office/powerpoint/2010/main" val="14495377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9330503-23FB-498F-BC5E-CC096AA4F606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1"/>
            <a:ext cx="8229600" cy="893763"/>
          </a:xfrm>
        </p:spPr>
        <p:txBody>
          <a:bodyPr/>
          <a:lstStyle/>
          <a:p>
            <a:r>
              <a:rPr lang="it-IT"/>
              <a:t>indicazioni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4"/>
            <a:ext cx="8686800" cy="5184775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it-IT" sz="2800" b="1"/>
              <a:t>Per una buona educazione al confronto</a:t>
            </a:r>
          </a:p>
          <a:p>
            <a:pPr>
              <a:lnSpc>
                <a:spcPct val="80000"/>
              </a:lnSpc>
            </a:pPr>
            <a:r>
              <a:rPr lang="it-IT" sz="2400"/>
              <a:t>Sulla base dei principi della “polivalenza” e della “multilateralità”</a:t>
            </a:r>
          </a:p>
          <a:p>
            <a:pPr>
              <a:lnSpc>
                <a:spcPct val="80000"/>
              </a:lnSpc>
            </a:pPr>
            <a:r>
              <a:rPr lang="it-IT" sz="2400"/>
              <a:t>Tenendo presente il “giusto carico motorio”  da somministrare</a:t>
            </a:r>
          </a:p>
          <a:p>
            <a:pPr>
              <a:lnSpc>
                <a:spcPct val="80000"/>
              </a:lnSpc>
            </a:pPr>
            <a:r>
              <a:rPr lang="it-IT" sz="2400"/>
              <a:t>Cercando di mantenere sempre vivo l’interesse e elevata la motivazione</a:t>
            </a:r>
          </a:p>
          <a:p>
            <a:pPr>
              <a:lnSpc>
                <a:spcPct val="80000"/>
              </a:lnSpc>
            </a:pPr>
            <a:r>
              <a:rPr lang="it-IT" sz="2400"/>
              <a:t>Alla luce delle capacità e abilità tipiche dell’età di riferimento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800" b="1" u="sng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it-IT" sz="2800" b="1" u="sng"/>
              <a:t>Favoriamo le occasioni di movimento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it-IT" sz="2800" b="1" u="sng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it-IT" sz="2800" b="1" u="sng"/>
              <a:t>Come?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it-IT" sz="2800" b="1" u="sng"/>
          </a:p>
        </p:txBody>
      </p:sp>
    </p:spTree>
    <p:extLst>
      <p:ext uri="{BB962C8B-B14F-4D97-AF65-F5344CB8AC3E}">
        <p14:creationId xmlns:p14="http://schemas.microsoft.com/office/powerpoint/2010/main" val="338503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5B995A-E8A9-4504-9C68-A63CBD6F74B5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60350"/>
            <a:ext cx="8229600" cy="65976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sz="2800" b="1" i="1" u="sng"/>
              <a:t>Far proporre, a turno, dai bambini stessi le attività e giochi da praticare</a:t>
            </a:r>
          </a:p>
          <a:p>
            <a:r>
              <a:rPr lang="it-IT"/>
              <a:t>Motivazione assicurata da parte dei propositori del gioco</a:t>
            </a:r>
          </a:p>
          <a:p>
            <a:r>
              <a:rPr lang="it-IT"/>
              <a:t>Educazione ad accettare le proposte altrui</a:t>
            </a:r>
          </a:p>
          <a:p>
            <a:r>
              <a:rPr lang="it-IT"/>
              <a:t>Presa di coscienza da parte dell’insegnante del vissuto motorio dei singoli bambini</a:t>
            </a:r>
          </a:p>
          <a:p>
            <a:r>
              <a:rPr lang="it-IT"/>
              <a:t>Arricchimento e interscambio di saperi tra bambini</a:t>
            </a:r>
          </a:p>
          <a:p>
            <a:r>
              <a:rPr lang="it-IT"/>
              <a:t>Miglioramento delle abilità connesse</a:t>
            </a:r>
          </a:p>
        </p:txBody>
      </p:sp>
    </p:spTree>
    <p:extLst>
      <p:ext uri="{BB962C8B-B14F-4D97-AF65-F5344CB8AC3E}">
        <p14:creationId xmlns:p14="http://schemas.microsoft.com/office/powerpoint/2010/main" val="237195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D13AC62-EBE4-4B92-AB6F-C3E61FA275D2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49275"/>
            <a:ext cx="8229600" cy="57594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/>
              <a:t>Sulla base dell’obiettivo prefissato </a:t>
            </a:r>
            <a:r>
              <a:rPr lang="it-IT" b="1" u="sng"/>
              <a:t>individuare e spiegare chiaramente ai bambini il comportamento motorio da realizzare</a:t>
            </a:r>
            <a:r>
              <a:rPr lang="it-IT"/>
              <a:t>, cioè cosa devono riuscire a fare, quale è lo scopo!</a:t>
            </a:r>
          </a:p>
          <a:p>
            <a:r>
              <a:rPr lang="it-IT"/>
              <a:t>L’obiettivo ben chiaro da raggiungere favorisce l’impegno e l’interesse</a:t>
            </a:r>
          </a:p>
          <a:p>
            <a:r>
              <a:rPr lang="it-IT"/>
              <a:t>Permette di acquisire più rapidamente l’apprendimento </a:t>
            </a:r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738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CAFF13-5CBF-4D8F-8029-B8A5DD8D2F97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546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t-IT" b="1" u="sng"/>
              <a:t>variare le proposte</a:t>
            </a:r>
            <a:r>
              <a:rPr lang="it-IT"/>
              <a:t> didattiche e allo stesso tempo </a:t>
            </a:r>
            <a:r>
              <a:rPr lang="it-IT" b="1" u="sng"/>
              <a:t>permettere il giusto quantitativo di ripetizioni</a:t>
            </a:r>
            <a:r>
              <a:rPr lang="it-IT"/>
              <a:t> per produrre apprendimento </a:t>
            </a:r>
          </a:p>
          <a:p>
            <a:r>
              <a:rPr lang="it-IT"/>
              <a:t>La varietà è sintomo di ricchezza di contenuti, metodi, stimoli</a:t>
            </a:r>
          </a:p>
          <a:p>
            <a:r>
              <a:rPr lang="it-IT"/>
              <a:t>La ripetizione è necessaria per rendere stabile  l’apprendimento</a:t>
            </a:r>
          </a:p>
          <a:p>
            <a:pPr>
              <a:buFont typeface="Wingdings" pitchFamily="2" charset="2"/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116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7478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2755726"/>
            <a:ext cx="9144000" cy="2502074"/>
          </a:xfrm>
        </p:spPr>
        <p:txBody>
          <a:bodyPr/>
          <a:lstStyle/>
          <a:p>
            <a:r>
              <a:rPr lang="it-IT" sz="2800" b="1" i="0" u="none" strike="noStrike" baseline="0" dirty="0" smtClean="0">
                <a:solidFill>
                  <a:srgbClr val="000000"/>
                </a:solidFill>
                <a:latin typeface="Trebuchet MS" panose="020B0603020202020204" pitchFamily="34" charset="0"/>
              </a:rPr>
              <a:t>Età della stabilizzazione</a:t>
            </a:r>
            <a:endParaRPr lang="it-IT" sz="2800" b="0" i="0" u="none" strike="noStrike" baseline="0" dirty="0" smtClean="0">
              <a:solidFill>
                <a:srgbClr val="000000"/>
              </a:solidFill>
              <a:latin typeface="Trebuchet MS" panose="020B0603020202020204" pitchFamily="34" charset="0"/>
            </a:endParaRPr>
          </a:p>
          <a:p>
            <a:r>
              <a:rPr lang="it-IT" dirty="0">
                <a:solidFill>
                  <a:srgbClr val="000000"/>
                </a:solidFill>
                <a:latin typeface="Trebuchet MS" panose="020B0603020202020204" pitchFamily="34" charset="0"/>
              </a:rPr>
              <a:t>Si divide in due componenti: </a:t>
            </a:r>
          </a:p>
          <a:p>
            <a:r>
              <a:rPr lang="it-IT" dirty="0">
                <a:solidFill>
                  <a:srgbClr val="000000"/>
                </a:solidFill>
                <a:latin typeface="Trebuchet MS" panose="020B0603020202020204" pitchFamily="34" charset="0"/>
              </a:rPr>
              <a:t>-Prima età adulta (da 18 a 30 anni)</a:t>
            </a:r>
          </a:p>
          <a:p>
            <a:r>
              <a:rPr lang="it-IT" dirty="0">
                <a:solidFill>
                  <a:srgbClr val="000000"/>
                </a:solidFill>
                <a:latin typeface="Trebuchet MS" panose="020B0603020202020204" pitchFamily="34" charset="0"/>
              </a:rPr>
              <a:t>-Seconda età adulta (da 30 a 50 anni)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43552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it-IT" sz="1800" b="0" i="1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Aspetto motorio e funzionale</a:t>
            </a:r>
            <a:r>
              <a:rPr lang="it-IT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it-IT" sz="1800" b="0" i="1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Aspetto </a:t>
            </a:r>
            <a:r>
              <a:rPr lang="it-IT" sz="1800" b="0" i="1" u="none" strike="noStrike" baseline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psico</a:t>
            </a:r>
            <a:r>
              <a:rPr lang="it-IT" sz="1800" b="0" i="1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-intellettivo</a:t>
            </a:r>
            <a:r>
              <a:rPr lang="it-IT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it-IT" sz="1800" b="0" i="1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Aspetto sociale</a:t>
            </a:r>
            <a:r>
              <a:rPr lang="it-IT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it-IT" sz="1800" b="0" i="1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Aspetto affettivo-morale</a:t>
            </a:r>
            <a:r>
              <a:rPr lang="it-IT" sz="18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endParaRPr lang="it-IT" sz="1800" b="0" i="0" u="none" strike="noStrike" baseline="0" dirty="0" smtClean="0">
              <a:latin typeface="Calibri" panose="020F0502020204030204" pitchFamily="34" charset="0"/>
            </a:endParaRP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Maturità motoria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Etàdell’armonia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e della grande forma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Massima prestazione muscolare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Termina lo sviluppo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Consolidamento capacità coordinative e delle abilità motorie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Maturità psichica ed intellettiva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Maturità relazionale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Ricerca dell’</a:t>
            </a:r>
            <a:r>
              <a:rPr lang="it-IT" sz="1600" b="0" i="0" u="none" strike="noStrike" baseline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identitàsociale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nel mondo del lavoro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Altruismo ed aiuto spontaneo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Maturità affettiva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Maturità morale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Definizione dei tratti della personalità e del carattere</a:t>
            </a:r>
          </a:p>
          <a:p>
            <a:r>
              <a:rPr lang="it-IT" sz="1600" b="0" i="0" u="none" strike="noStrike" baseline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809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0000"/>
                </a:solidFill>
                <a:latin typeface="Trebuchet MS" panose="020B0603020202020204" pitchFamily="34" charset="0"/>
              </a:rPr>
              <a:t>Tentativo in ogni ambito di ottenere il massimo rendimento con il minimo sforzo (movimento razionale ed economico)</a:t>
            </a:r>
          </a:p>
          <a:p>
            <a:r>
              <a:rPr lang="it-IT" dirty="0">
                <a:solidFill>
                  <a:srgbClr val="000000"/>
                </a:solidFill>
                <a:latin typeface="Trebuchet MS" panose="020B0603020202020204" pitchFamily="34" charset="0"/>
              </a:rPr>
              <a:t>Notevole differenza prestativa fra i due sessi.</a:t>
            </a:r>
          </a:p>
          <a:p>
            <a:r>
              <a:rPr lang="it-IT" dirty="0">
                <a:solidFill>
                  <a:srgbClr val="000000"/>
                </a:solidFill>
                <a:latin typeface="Trebuchet MS" panose="020B0603020202020204" pitchFamily="34" charset="0"/>
              </a:rPr>
              <a:t>Dai 25 anni comincia una lenta regressione delle capacità motorie (che viene fermata o rallentata dall’allenamento)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4262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9083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3085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B0A0F2-D60B-47E6-BA64-E43DD163117F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76250"/>
            <a:ext cx="8229600" cy="941388"/>
          </a:xfrm>
          <a:solidFill>
            <a:schemeClr val="bg2"/>
          </a:solidFill>
        </p:spPr>
        <p:txBody>
          <a:bodyPr/>
          <a:lstStyle/>
          <a:p>
            <a:r>
              <a:rPr lang="it-IT" b="1" dirty="0">
                <a:solidFill>
                  <a:schemeClr val="tx1"/>
                </a:solidFill>
              </a:rPr>
              <a:t>PRINCIPI OPERATIVI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1676" y="1600201"/>
            <a:ext cx="5699125" cy="4530725"/>
          </a:xfrm>
        </p:spPr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Attività </a:t>
            </a:r>
            <a:r>
              <a:rPr lang="it-IT" dirty="0"/>
              <a:t>motoria per l’età </a:t>
            </a:r>
            <a:r>
              <a:rPr lang="it-IT" dirty="0" smtClean="0"/>
              <a:t>evolutiva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Polivalenza</a:t>
            </a:r>
          </a:p>
          <a:p>
            <a:r>
              <a:rPr lang="it-IT" dirty="0"/>
              <a:t>Multilateralità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723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A5463FD-0E81-4FE9-9E34-2A0CB3BA5E05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244476"/>
            <a:ext cx="9144000" cy="65690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it-IT" sz="3600" b="1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3600" b="1" dirty="0">
                <a:latin typeface="Times New Roman" pitchFamily="18" charset="0"/>
              </a:rPr>
              <a:t>Attività motoria per l’età evolutiva</a:t>
            </a:r>
          </a:p>
          <a:p>
            <a:pPr>
              <a:lnSpc>
                <a:spcPct val="80000"/>
              </a:lnSpc>
            </a:pPr>
            <a:endParaRPr lang="it-IT" sz="24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 l’attività motoria nell’età compresa tra l’infanzia e l’adolescenza ha ricevuto maggiore attenzione </a:t>
            </a:r>
          </a:p>
          <a:p>
            <a:pPr>
              <a:lnSpc>
                <a:spcPct val="80000"/>
              </a:lnSpc>
            </a:pPr>
            <a:r>
              <a:rPr lang="it-IT" sz="2400" dirty="0">
                <a:latin typeface="Times New Roman" pitchFamily="18" charset="0"/>
              </a:rPr>
              <a:t>due  scuole di pensiero hanno dato luogo a due estremi:</a:t>
            </a:r>
          </a:p>
          <a:p>
            <a:pPr marL="0" indent="0">
              <a:lnSpc>
                <a:spcPct val="80000"/>
              </a:lnSpc>
              <a:buNone/>
            </a:pPr>
            <a:endParaRPr lang="it-IT" sz="2400" dirty="0">
              <a:latin typeface="Times New Roman" pitchFamily="18" charset="0"/>
            </a:endParaRP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it-IT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Eccessiva tecnicizzazione</a:t>
            </a:r>
            <a:r>
              <a:rPr lang="it-IT" sz="20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:</a:t>
            </a:r>
            <a:r>
              <a:rPr lang="it-IT" sz="2000" b="1" dirty="0">
                <a:solidFill>
                  <a:srgbClr val="FFC000"/>
                </a:solidFill>
              </a:rPr>
              <a:t> </a:t>
            </a:r>
            <a:r>
              <a:rPr lang="it-IT" sz="2000" u="sng" dirty="0">
                <a:latin typeface="Times New Roman" pitchFamily="18" charset="0"/>
              </a:rPr>
              <a:t>operatori del mondo sportivo. </a:t>
            </a:r>
            <a:r>
              <a:rPr lang="it-IT" sz="2000" dirty="0">
                <a:latin typeface="Times New Roman" pitchFamily="18" charset="0"/>
              </a:rPr>
              <a:t>Utilizzo di  </a:t>
            </a:r>
            <a:r>
              <a:rPr lang="it-IT" sz="2000" u="sng" dirty="0">
                <a:latin typeface="Times New Roman" pitchFamily="18" charset="0"/>
              </a:rPr>
              <a:t>attività sportiva agonistica</a:t>
            </a:r>
            <a:endParaRPr lang="it-IT" sz="2000" b="1" dirty="0">
              <a:solidFill>
                <a:srgbClr val="FFC000"/>
              </a:solidFill>
            </a:endParaRPr>
          </a:p>
          <a:p>
            <a:pPr lvl="1">
              <a:lnSpc>
                <a:spcPct val="80000"/>
              </a:lnSpc>
              <a:buFontTx/>
              <a:buAutoNum type="arabicPeriod"/>
            </a:pPr>
            <a:endParaRPr lang="it-IT" sz="2000" b="1" dirty="0">
              <a:solidFill>
                <a:srgbClr val="FFC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lvl="1">
              <a:lnSpc>
                <a:spcPct val="80000"/>
              </a:lnSpc>
              <a:buFontTx/>
              <a:buAutoNum type="arabicPeriod"/>
            </a:pPr>
            <a:r>
              <a:rPr lang="it-IT" sz="20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Iperprotettivismo</a:t>
            </a:r>
            <a:r>
              <a:rPr lang="it-IT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it-IT" sz="2000" dirty="0"/>
              <a:t>del bambino senza alcuna garanzia di un certo sviluppo motorio:</a:t>
            </a:r>
            <a:r>
              <a:rPr lang="it-IT" sz="2000" dirty="0">
                <a:latin typeface="Times New Roman" pitchFamily="18" charset="0"/>
              </a:rPr>
              <a:t>  </a:t>
            </a:r>
            <a:r>
              <a:rPr lang="it-IT" sz="2000" u="sng" dirty="0">
                <a:latin typeface="Times New Roman" pitchFamily="18" charset="0"/>
              </a:rPr>
              <a:t>operatori del mondo educativo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 dirty="0">
                <a:latin typeface="Times New Roman" pitchFamily="18" charset="0"/>
              </a:rPr>
              <a:t>	</a:t>
            </a:r>
            <a:endParaRPr lang="it-IT" sz="2000" u="sng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it-IT" sz="2400" b="1" u="sng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3600" b="1" u="sng" dirty="0">
                <a:latin typeface="Times New Roman" pitchFamily="18" charset="0"/>
              </a:rPr>
              <a:t>Questo conflitto si sta  risolvendo</a:t>
            </a:r>
            <a:r>
              <a:rPr lang="it-IT" sz="3600" dirty="0">
                <a:latin typeface="Times New Roman" pitchFamily="18" charset="0"/>
              </a:rPr>
              <a:t> </a:t>
            </a:r>
            <a:endParaRPr lang="it-IT" sz="36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939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A3B8F89-1278-433B-98CE-88F4FDA0F21C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5175"/>
            <a:ext cx="8229600" cy="5365750"/>
          </a:xfrm>
        </p:spPr>
        <p:txBody>
          <a:bodyPr/>
          <a:lstStyle/>
          <a:p>
            <a:r>
              <a:rPr lang="it-IT" sz="3600" dirty="0">
                <a:latin typeface="Times New Roman" pitchFamily="18" charset="0"/>
              </a:rPr>
              <a:t>Per un coerente approccio metodologico-didattico, le attività motorie, riguardanti principalmente i soggetti della scuola elementare, devono ispirarsi a due principi fondamentali: </a:t>
            </a:r>
          </a:p>
          <a:p>
            <a:endParaRPr lang="it-IT" sz="3600" b="1" dirty="0">
              <a:latin typeface="Times New Roman" pitchFamily="18" charset="0"/>
            </a:endParaRPr>
          </a:p>
          <a:p>
            <a:endParaRPr lang="it-IT" sz="3600" b="1" dirty="0">
              <a:latin typeface="Times New Roman" pitchFamily="18" charset="0"/>
            </a:endParaRPr>
          </a:p>
          <a:p>
            <a:r>
              <a:rPr lang="it-IT" sz="4000" b="1" u="sng" dirty="0">
                <a:latin typeface="Times New Roman" pitchFamily="18" charset="0"/>
              </a:rPr>
              <a:t>Polivalenza e Multilateralità</a:t>
            </a:r>
          </a:p>
          <a:p>
            <a:endParaRPr lang="it-IT" sz="3600" dirty="0"/>
          </a:p>
        </p:txBody>
      </p:sp>
      <p:sp>
        <p:nvSpPr>
          <p:cNvPr id="73732" name="AutoShape 4"/>
          <p:cNvSpPr>
            <a:spLocks noChangeArrowheads="1"/>
          </p:cNvSpPr>
          <p:nvPr/>
        </p:nvSpPr>
        <p:spPr bwMode="auto">
          <a:xfrm>
            <a:off x="4656139" y="3860801"/>
            <a:ext cx="936625" cy="936625"/>
          </a:xfrm>
          <a:prstGeom prst="downArrow">
            <a:avLst>
              <a:gd name="adj1" fmla="val 37287"/>
              <a:gd name="adj2" fmla="val 4203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it-IT" sz="4400" b="1" i="1" u="sng">
              <a:solidFill>
                <a:srgbClr val="C5C5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56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D42BE5-011C-4FE6-B9F7-F1D8C94CEF43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1"/>
            <a:ext cx="8229600" cy="822325"/>
          </a:xfrm>
        </p:spPr>
        <p:txBody>
          <a:bodyPr/>
          <a:lstStyle/>
          <a:p>
            <a:r>
              <a:rPr lang="it-IT"/>
              <a:t>polivalenza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it-IT" sz="2000">
                <a:latin typeface="Times New Roman" pitchFamily="18" charset="0"/>
              </a:rPr>
              <a:t>riguarda gli </a:t>
            </a:r>
            <a:r>
              <a:rPr lang="it-IT" sz="2000" u="sng">
                <a:latin typeface="Times New Roman" pitchFamily="18" charset="0"/>
              </a:rPr>
              <a:t>aspetti metodologici</a:t>
            </a:r>
            <a:r>
              <a:rPr lang="it-IT" sz="2000">
                <a:latin typeface="Times New Roman" pitchFamily="18" charset="0"/>
              </a:rPr>
              <a:t> dell’insegnamento delle attività motorie</a:t>
            </a:r>
          </a:p>
          <a:p>
            <a:pPr lvl="1">
              <a:lnSpc>
                <a:spcPct val="90000"/>
              </a:lnSpc>
            </a:pPr>
            <a:r>
              <a:rPr lang="it-IT" sz="2000">
                <a:latin typeface="Times New Roman" pitchFamily="18" charset="0"/>
              </a:rPr>
              <a:t>Si riferisce anche agli </a:t>
            </a:r>
            <a:r>
              <a:rPr lang="it-IT" sz="2000" u="sng">
                <a:latin typeface="Times New Roman" pitchFamily="18" charset="0"/>
              </a:rPr>
              <a:t>esiti della programmazione</a:t>
            </a:r>
            <a:r>
              <a:rPr lang="it-IT" sz="2000">
                <a:latin typeface="Times New Roman" pitchFamily="18" charset="0"/>
              </a:rPr>
              <a:t> e </a:t>
            </a:r>
            <a:r>
              <a:rPr lang="it-IT" sz="2000" u="sng">
                <a:latin typeface="Times New Roman" pitchFamily="18" charset="0"/>
              </a:rPr>
              <a:t>cioè (</a:t>
            </a:r>
            <a:r>
              <a:rPr lang="it-IT" sz="2000">
                <a:latin typeface="Times New Roman" pitchFamily="18" charset="0"/>
              </a:rPr>
              <a:t>valenza, trasferibilità, fruibilità e validità) dello  </a:t>
            </a:r>
            <a:r>
              <a:rPr lang="it-IT" sz="2000" u="sng">
                <a:latin typeface="Times New Roman" pitchFamily="18" charset="0"/>
              </a:rPr>
              <a:t>sviluppo delle capacità e delle abilità,</a:t>
            </a:r>
            <a:r>
              <a:rPr lang="it-IT" sz="2000">
                <a:latin typeface="Times New Roman" pitchFamily="18" charset="0"/>
              </a:rPr>
              <a:t> sia: </a:t>
            </a:r>
          </a:p>
          <a:p>
            <a:pPr lvl="1">
              <a:lnSpc>
                <a:spcPct val="90000"/>
              </a:lnSpc>
            </a:pPr>
            <a:r>
              <a:rPr lang="it-IT" sz="2000" b="1">
                <a:latin typeface="Times New Roman" pitchFamily="18" charset="0"/>
              </a:rPr>
              <a:t>molteplice e globale:</a:t>
            </a:r>
          </a:p>
          <a:p>
            <a:pPr lvl="2">
              <a:lnSpc>
                <a:spcPct val="90000"/>
              </a:lnSpc>
            </a:pPr>
            <a:r>
              <a:rPr lang="it-IT" sz="1800">
                <a:latin typeface="Times New Roman" pitchFamily="18" charset="0"/>
              </a:rPr>
              <a:t>Nei confronti delle funzioni cognitive, emotive, sociali e organiche</a:t>
            </a:r>
          </a:p>
          <a:p>
            <a:pPr lvl="1">
              <a:lnSpc>
                <a:spcPct val="90000"/>
              </a:lnSpc>
            </a:pPr>
            <a:r>
              <a:rPr lang="it-IT" sz="2000" b="1">
                <a:latin typeface="Times New Roman" pitchFamily="18" charset="0"/>
              </a:rPr>
              <a:t>molteplice e specifico</a:t>
            </a:r>
            <a:r>
              <a:rPr lang="it-IT" sz="2000">
                <a:latin typeface="Times New Roman" pitchFamily="18" charset="0"/>
              </a:rPr>
              <a:t> </a:t>
            </a:r>
          </a:p>
          <a:p>
            <a:pPr lvl="2">
              <a:lnSpc>
                <a:spcPct val="90000"/>
              </a:lnSpc>
            </a:pPr>
            <a:r>
              <a:rPr lang="it-IT" sz="1800">
                <a:latin typeface="Times New Roman" pitchFamily="18" charset="0"/>
              </a:rPr>
              <a:t>nei confronti delle funzioni motorie</a:t>
            </a:r>
          </a:p>
          <a:p>
            <a:pPr>
              <a:lnSpc>
                <a:spcPct val="90000"/>
              </a:lnSpc>
            </a:pPr>
            <a:r>
              <a:rPr lang="it-IT" sz="2000">
                <a:latin typeface="Times New Roman" pitchFamily="18" charset="0"/>
              </a:rPr>
              <a:t>Pertanto occorrerà utilizzare metodologie diverse e non unilaterali affinché le attività siano realmente polivalenti</a:t>
            </a:r>
          </a:p>
          <a:p>
            <a:pPr>
              <a:lnSpc>
                <a:spcPct val="90000"/>
              </a:lnSpc>
            </a:pPr>
            <a:r>
              <a:rPr lang="it-IT" sz="2000">
                <a:latin typeface="Times New Roman" pitchFamily="18" charset="0"/>
              </a:rPr>
              <a:t>Inoltre tali considerazioni ci portano a riconsiderare </a:t>
            </a:r>
            <a:r>
              <a:rPr lang="it-IT" sz="2000" u="sng">
                <a:latin typeface="Times New Roman" pitchFamily="18" charset="0"/>
              </a:rPr>
              <a:t>l’educazione motoria oltre che del movimento anche attraverso il movimento</a:t>
            </a:r>
            <a:r>
              <a:rPr lang="it-IT" sz="2000">
                <a:latin typeface="Times New Roman" pitchFamily="18" charset="0"/>
              </a:rPr>
              <a:t> (aspetti culturali, interdisciplinari, polifunzionali)</a:t>
            </a:r>
          </a:p>
          <a:p>
            <a:pPr>
              <a:lnSpc>
                <a:spcPct val="90000"/>
              </a:lnSpc>
            </a:pPr>
            <a:endParaRPr lang="it-IT" sz="2400"/>
          </a:p>
        </p:txBody>
      </p:sp>
    </p:spTree>
    <p:extLst>
      <p:ext uri="{BB962C8B-B14F-4D97-AF65-F5344CB8AC3E}">
        <p14:creationId xmlns:p14="http://schemas.microsoft.com/office/powerpoint/2010/main" val="317104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38CADE-0AEB-47C5-865D-0A3A80131540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1"/>
            <a:ext cx="8229600" cy="822325"/>
          </a:xfrm>
        </p:spPr>
        <p:txBody>
          <a:bodyPr/>
          <a:lstStyle/>
          <a:p>
            <a:r>
              <a:rPr lang="it-IT"/>
              <a:t>multilateralità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5538"/>
            <a:ext cx="8229600" cy="5732462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it-IT">
                <a:latin typeface="Times New Roman" pitchFamily="18" charset="0"/>
              </a:rPr>
              <a:t>Se il principio della polivalenza del carico motorio è riferito ai metodi, quello della </a:t>
            </a:r>
            <a:r>
              <a:rPr lang="it-IT" u="sng">
                <a:latin typeface="Times New Roman" pitchFamily="18" charset="0"/>
              </a:rPr>
              <a:t>Multilateralità si riferisce agli aspetti didattici dell’insegnamento cioè ai contenuti, ai mezzi, all’organizzazione delle attività motorie</a:t>
            </a:r>
            <a:r>
              <a:rPr lang="it-IT">
                <a:latin typeface="Times New Roman" pitchFamily="18" charset="0"/>
              </a:rPr>
              <a:t> e agli esiti programmati in termini di sviluppo di tutte e ciascuna capacità motoria e di apprendimento del massimo numero possibile di abilità motorie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400">
                <a:latin typeface="Times New Roman" pitchFamily="18" charset="0"/>
              </a:rPr>
              <a:t>Anche secondo il principio della multilateralità ci dovrà essere fruibilità e trasferibilità degli esiti programmati delle attività motorie e precisamente:</a:t>
            </a:r>
          </a:p>
          <a:p>
            <a:pPr lvl="1">
              <a:lnSpc>
                <a:spcPct val="80000"/>
              </a:lnSpc>
            </a:pPr>
            <a:r>
              <a:rPr lang="it-IT" sz="2400" b="1">
                <a:latin typeface="Times New Roman" pitchFamily="18" charset="0"/>
              </a:rPr>
              <a:t>Di tipo generale:</a:t>
            </a:r>
          </a:p>
          <a:p>
            <a:pPr lvl="2">
              <a:lnSpc>
                <a:spcPct val="80000"/>
              </a:lnSpc>
            </a:pPr>
            <a:r>
              <a:rPr lang="it-IT" sz="2000">
                <a:latin typeface="Times New Roman" pitchFamily="18" charset="0"/>
              </a:rPr>
              <a:t>Nel senso dello sviluppo della più ampia base motoria possibile</a:t>
            </a:r>
          </a:p>
          <a:p>
            <a:pPr lvl="1">
              <a:lnSpc>
                <a:spcPct val="80000"/>
              </a:lnSpc>
            </a:pPr>
            <a:r>
              <a:rPr lang="it-IT" sz="2400" b="1">
                <a:latin typeface="Times New Roman" pitchFamily="18" charset="0"/>
              </a:rPr>
              <a:t>Di tipo mirato </a:t>
            </a:r>
            <a:r>
              <a:rPr lang="it-IT" sz="2400">
                <a:latin typeface="Times New Roman" pitchFamily="18" charset="0"/>
              </a:rPr>
              <a:t> </a:t>
            </a:r>
          </a:p>
          <a:p>
            <a:pPr lvl="2">
              <a:lnSpc>
                <a:spcPct val="80000"/>
              </a:lnSpc>
            </a:pPr>
            <a:r>
              <a:rPr lang="it-IT" sz="2000">
                <a:latin typeface="Times New Roman" pitchFamily="18" charset="0"/>
              </a:rPr>
              <a:t>Nel senso dell’apprendimento delle abilità motorie quanto più riconducibili ad abilità polisportive e successivamente monosportive</a:t>
            </a:r>
            <a:endParaRPr lang="it-IT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04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80654D-CBA4-4C92-9607-026B433AA335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8750"/>
            <a:ext cx="8229600" cy="749300"/>
          </a:xfrm>
        </p:spPr>
        <p:txBody>
          <a:bodyPr/>
          <a:lstStyle/>
          <a:p>
            <a:r>
              <a:rPr lang="it-IT" sz="4000"/>
              <a:t>carico motorio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25538"/>
            <a:ext cx="8229600" cy="5732462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È il complesso delle attività motorie svolte in ambito scolastico ed extrascolastico da soggetti in età evolutiva in situazioni sia casuali che intenzionali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it-IT" sz="1800">
                <a:latin typeface="Times New Roman" pitchFamily="18" charset="0"/>
              </a:rPr>
              <a:t>	Restringendo il campo alle situazioni scolastiche ed extrascolastiche gestite dall’adulto,</a:t>
            </a:r>
          </a:p>
          <a:p>
            <a:pPr lvl="1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Il carico motorio è la quantità e la qualità delle attività motorie intenzionalmente programmate e realizzate</a:t>
            </a:r>
          </a:p>
          <a:p>
            <a:pPr lvl="1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Ora </a:t>
            </a:r>
            <a:r>
              <a:rPr lang="it-IT" sz="1800" b="1" u="sng">
                <a:latin typeface="Times New Roman" pitchFamily="18" charset="0"/>
              </a:rPr>
              <a:t>se vogliamo che il carico motorio sia significativo</a:t>
            </a:r>
            <a:r>
              <a:rPr lang="it-IT" sz="1800" b="1">
                <a:latin typeface="Times New Roman" pitchFamily="18" charset="0"/>
              </a:rPr>
              <a:t> ai fini dell’apprendimento di abilità e dello sviluppo di capacità, esso </a:t>
            </a:r>
            <a:r>
              <a:rPr lang="it-IT" sz="1800" b="1" u="sng">
                <a:latin typeface="Times New Roman" pitchFamily="18" charset="0"/>
              </a:rPr>
              <a:t>deve</a:t>
            </a:r>
            <a:r>
              <a:rPr lang="it-IT" sz="1800" b="1">
                <a:latin typeface="Times New Roman" pitchFamily="18" charset="0"/>
              </a:rPr>
              <a:t>, per durata, intensità, variabilità, qualità, quantità, intenzionalità di stimoli, </a:t>
            </a:r>
            <a:r>
              <a:rPr lang="it-IT" sz="1800" b="1" u="sng">
                <a:latin typeface="Times New Roman" pitchFamily="18" charset="0"/>
              </a:rPr>
              <a:t>superare i livelli di sollecitazione motoria insiti nella normale motricità quotidiana</a:t>
            </a:r>
            <a:endParaRPr lang="it-IT" sz="1800">
              <a:latin typeface="Times New Roman" pitchFamily="18" charset="0"/>
            </a:endParaRPr>
          </a:p>
          <a:p>
            <a:pPr lvl="1">
              <a:lnSpc>
                <a:spcPct val="80000"/>
              </a:lnSpc>
            </a:pPr>
            <a:r>
              <a:rPr lang="it-IT" sz="1800">
                <a:latin typeface="Times New Roman" pitchFamily="18" charset="0"/>
              </a:rPr>
              <a:t>Ciò deve avvenire</a:t>
            </a:r>
            <a:r>
              <a:rPr lang="it-IT" sz="1800" b="1">
                <a:latin typeface="Times New Roman" pitchFamily="18" charset="0"/>
              </a:rPr>
              <a:t> </a:t>
            </a:r>
            <a:r>
              <a:rPr lang="it-IT" sz="1800">
                <a:latin typeface="Times New Roman" pitchFamily="18" charset="0"/>
              </a:rPr>
              <a:t>partendo da un </a:t>
            </a:r>
            <a:r>
              <a:rPr lang="it-IT" sz="1800" u="sng">
                <a:latin typeface="Times New Roman" pitchFamily="18" charset="0"/>
              </a:rPr>
              <a:t>Progetto educativo</a:t>
            </a:r>
            <a:r>
              <a:rPr lang="it-IT" sz="1800">
                <a:latin typeface="Times New Roman" pitchFamily="18" charset="0"/>
              </a:rPr>
              <a:t> dal quale venga stilata una </a:t>
            </a:r>
            <a:r>
              <a:rPr lang="it-IT" sz="1800" u="sng">
                <a:latin typeface="Times New Roman" pitchFamily="18" charset="0"/>
              </a:rPr>
              <a:t>programmazione didattica</a:t>
            </a:r>
            <a:r>
              <a:rPr lang="it-IT" sz="1800">
                <a:latin typeface="Times New Roman" pitchFamily="18" charset="0"/>
              </a:rPr>
              <a:t> che contempli negli </a:t>
            </a:r>
            <a:r>
              <a:rPr lang="it-IT" sz="1800" u="sng">
                <a:latin typeface="Times New Roman" pitchFamily="18" charset="0"/>
              </a:rPr>
              <a:t>obiettivi generali</a:t>
            </a:r>
            <a:r>
              <a:rPr lang="it-IT" sz="1800">
                <a:latin typeface="Times New Roman" pitchFamily="18" charset="0"/>
              </a:rPr>
              <a:t> da conseguire lo </a:t>
            </a:r>
            <a:r>
              <a:rPr lang="it-IT" sz="1800" u="sng">
                <a:latin typeface="Times New Roman" pitchFamily="18" charset="0"/>
              </a:rPr>
              <a:t>sviluppo di</a:t>
            </a:r>
            <a:r>
              <a:rPr lang="it-IT" sz="1800">
                <a:latin typeface="Times New Roman" pitchFamily="18" charset="0"/>
              </a:rPr>
              <a:t>:</a:t>
            </a:r>
          </a:p>
          <a:p>
            <a:pPr lvl="2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Schemi posturali e motori di base – abilità motorie</a:t>
            </a:r>
          </a:p>
          <a:p>
            <a:pPr lvl="2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Capacità senso-percettive</a:t>
            </a:r>
          </a:p>
          <a:p>
            <a:pPr lvl="2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Capacità coordinative</a:t>
            </a:r>
          </a:p>
          <a:p>
            <a:pPr lvl="2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Capacità condizionali</a:t>
            </a:r>
          </a:p>
          <a:p>
            <a:pPr lvl="2">
              <a:lnSpc>
                <a:spcPct val="80000"/>
              </a:lnSpc>
            </a:pPr>
            <a:r>
              <a:rPr lang="it-IT" sz="1800" b="1">
                <a:latin typeface="Times New Roman" pitchFamily="18" charset="0"/>
              </a:rPr>
              <a:t>Coinvolgimento in termini motivazionali delle funzioni affettivo-emotive, cognitive, sociali e organiche</a:t>
            </a:r>
            <a:endParaRPr lang="it-IT" sz="2000" b="1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12289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ED4710D-C79F-4183-A4FC-7731BD862AA3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549275"/>
            <a:ext cx="8229600" cy="5581650"/>
          </a:xfrm>
        </p:spPr>
        <p:txBody>
          <a:bodyPr/>
          <a:lstStyle/>
          <a:p>
            <a:pPr lvl="1">
              <a:lnSpc>
                <a:spcPct val="80000"/>
              </a:lnSpc>
            </a:pPr>
            <a:r>
              <a:rPr lang="it-IT" sz="2400">
                <a:latin typeface="Times New Roman" pitchFamily="18" charset="0"/>
              </a:rPr>
              <a:t>Il carico motorio sarà attivato secondo: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it-IT" sz="1600">
              <a:latin typeface="Times New Roman" pitchFamily="18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endParaRPr lang="it-IT" sz="1600">
              <a:latin typeface="Times New Roman" pitchFamily="18" charset="0"/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it-IT" sz="1600">
                <a:latin typeface="Times New Roman" pitchFamily="18" charset="0"/>
              </a:rPr>
              <a:t>				INDIVIDUALI		CON ATTREZZI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it-IT" sz="1600">
                <a:latin typeface="Times New Roman" pitchFamily="18" charset="0"/>
              </a:rPr>
              <a:t>				COLLETTIVI		SENZA ATTREZZI</a:t>
            </a:r>
            <a:endParaRPr lang="it-IT" sz="1600" u="sng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it-IT" sz="1800" u="sng">
                <a:latin typeface="Times New Roman" pitchFamily="18" charset="0"/>
              </a:rPr>
              <a:t>GIOCHI</a:t>
            </a:r>
            <a:r>
              <a:rPr lang="it-IT" sz="1800">
                <a:latin typeface="Times New Roman" pitchFamily="18" charset="0"/>
              </a:rPr>
              <a:t>		</a:t>
            </a:r>
            <a:r>
              <a:rPr lang="it-IT" sz="1600">
                <a:latin typeface="Times New Roman" pitchFamily="18" charset="0"/>
              </a:rPr>
              <a:t>DI GRUPPO		DI REGOLE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DI SQUADRA		TRADIZIONALI/POPOLARI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SPORTIVI			DI TERRITORIO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			DI PUNTEGGIO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800">
                <a:latin typeface="Times New Roman" pitchFamily="18" charset="0"/>
              </a:rPr>
              <a:t>							</a:t>
            </a:r>
            <a:r>
              <a:rPr lang="it-IT" sz="1600">
                <a:latin typeface="Times New Roman" pitchFamily="18" charset="0"/>
              </a:rPr>
              <a:t>ESPRESSIVI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16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16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16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SINGOLI/MULTIPLI		CON ATTREZZI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PARALLELI		SENZA ATTREZZI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DIFFERENZIATI		CON SCHEMI SEMPLICI</a:t>
            </a:r>
          </a:p>
          <a:p>
            <a:pPr>
              <a:lnSpc>
                <a:spcPct val="80000"/>
              </a:lnSpc>
            </a:pPr>
            <a:r>
              <a:rPr lang="it-IT" sz="1600" u="sng">
                <a:latin typeface="Times New Roman" pitchFamily="18" charset="0"/>
              </a:rPr>
              <a:t>PERCORSI</a:t>
            </a:r>
            <a:r>
              <a:rPr lang="it-IT" sz="1600">
                <a:latin typeface="Times New Roman" pitchFamily="18" charset="0"/>
              </a:rPr>
              <a:t>		A STAFFETTA		CON SCHEMI COMPLESSI</a:t>
            </a:r>
            <a:endParaRPr lang="it-IT" sz="1600" u="sng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A GARA(PENALITA’-TEMPO)	SENZA RIPETIZIONE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INDIVIDUALI O A SQUADRA	CON RIPETIZIONE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600">
                <a:latin typeface="Times New Roman" pitchFamily="18" charset="0"/>
              </a:rPr>
              <a:t>							FISSI, VARIABILI</a:t>
            </a:r>
            <a:endParaRPr lang="it-IT" sz="2000"/>
          </a:p>
          <a:p>
            <a:pPr>
              <a:lnSpc>
                <a:spcPct val="80000"/>
              </a:lnSpc>
            </a:pPr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177074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70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70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70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870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870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70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704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8704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8704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FA5A704-0C3D-49AF-B528-CB8ACE18BCF5}" type="slidenum">
              <a:rPr lang="it-IT">
                <a:solidFill>
                  <a:srgbClr val="FFFFFF"/>
                </a:solidFill>
                <a:latin typeface="Verdan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it-IT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3"/>
            <a:ext cx="8229600" cy="6119812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			SINGOLI		COME I PERCORSI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			DIFFERENZIATI</a:t>
            </a:r>
          </a:p>
          <a:p>
            <a:pPr>
              <a:lnSpc>
                <a:spcPct val="80000"/>
              </a:lnSpc>
            </a:pPr>
            <a:r>
              <a:rPr lang="it-IT" sz="2000" u="sng">
                <a:latin typeface="Times New Roman" pitchFamily="18" charset="0"/>
              </a:rPr>
              <a:t>CIRCUITI</a:t>
            </a:r>
            <a:r>
              <a:rPr lang="it-IT" sz="2000">
                <a:latin typeface="Times New Roman" pitchFamily="18" charset="0"/>
              </a:rPr>
              <a:t> 		A STAFFETTA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			A GARA (PENALITA’-TEMPO)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			INDIVIDUALI O A SQUADRA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			SECONDO I FONDAMENTALI	 IN SITUAZIONI IDEALI</a:t>
            </a:r>
          </a:p>
          <a:p>
            <a:pPr>
              <a:lnSpc>
                <a:spcPct val="80000"/>
              </a:lnSpc>
            </a:pPr>
            <a:r>
              <a:rPr lang="it-IT" sz="2000" u="sng">
                <a:latin typeface="Times New Roman" pitchFamily="18" charset="0"/>
              </a:rPr>
              <a:t>PROVE MULTIPLE</a:t>
            </a:r>
            <a:r>
              <a:rPr lang="it-IT" sz="2000">
                <a:latin typeface="Times New Roman" pitchFamily="18" charset="0"/>
              </a:rPr>
              <a:t>	SINGOLE DISCIPLINE	IN SIT. NON USUALI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			POLISPORTIVE		IN SIT. VARIATE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2000">
                <a:latin typeface="Times New Roman" pitchFamily="18" charset="0"/>
              </a:rPr>
              <a:t>	</a:t>
            </a:r>
            <a:r>
              <a:rPr lang="it-IT" sz="2000" u="sng">
                <a:latin typeface="Times New Roman" pitchFamily="18" charset="0"/>
              </a:rPr>
              <a:t>Durante l’esecuzione delle suddette attività, gli schemi motori, abilità e capacità dovranno essere sollecitate, combinando e modificando l’esecuzione dei movimenti in rapporto a variabili: spaziali, temporali, quantitative, qualitative, ambientali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it-IT" sz="200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it-IT" sz="2000"/>
          </a:p>
        </p:txBody>
      </p:sp>
    </p:spTree>
    <p:extLst>
      <p:ext uri="{BB962C8B-B14F-4D97-AF65-F5344CB8AC3E}">
        <p14:creationId xmlns:p14="http://schemas.microsoft.com/office/powerpoint/2010/main" val="301676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4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mpetizione">
  <a:themeElements>
    <a:clrScheme name="Competizione 5">
      <a:dk1>
        <a:srgbClr val="000070"/>
      </a:dk1>
      <a:lt1>
        <a:srgbClr val="FFFFFF"/>
      </a:lt1>
      <a:dk2>
        <a:srgbClr val="0000FF"/>
      </a:dk2>
      <a:lt2>
        <a:srgbClr val="C5C5FF"/>
      </a:lt2>
      <a:accent1>
        <a:srgbClr val="0099FF"/>
      </a:accent1>
      <a:accent2>
        <a:srgbClr val="7883B4"/>
      </a:accent2>
      <a:accent3>
        <a:srgbClr val="AAAAFF"/>
      </a:accent3>
      <a:accent4>
        <a:srgbClr val="DADADA"/>
      </a:accent4>
      <a:accent5>
        <a:srgbClr val="AACAFF"/>
      </a:accent5>
      <a:accent6>
        <a:srgbClr val="6C76A3"/>
      </a:accent6>
      <a:hlink>
        <a:srgbClr val="00FFFF"/>
      </a:hlink>
      <a:folHlink>
        <a:srgbClr val="2DBF68"/>
      </a:folHlink>
    </a:clrScheme>
    <a:fontScheme name="Competizion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shade val="46275"/>
                <a:invGamma/>
              </a:schemeClr>
            </a:gs>
            <a:gs pos="50000">
              <a:schemeClr val="bg2">
                <a:alpha val="70000"/>
              </a:schemeClr>
            </a:gs>
            <a:gs pos="100000">
              <a:schemeClr val="bg2">
                <a:gamma/>
                <a:shade val="46275"/>
                <a:invGamma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400" b="1" i="1" u="sng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shade val="46275"/>
                <a:invGamma/>
              </a:schemeClr>
            </a:gs>
            <a:gs pos="50000">
              <a:schemeClr val="bg2">
                <a:alpha val="70000"/>
              </a:schemeClr>
            </a:gs>
            <a:gs pos="100000">
              <a:schemeClr val="bg2">
                <a:gamma/>
                <a:shade val="46275"/>
                <a:invGamma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400" b="1" i="1" u="sng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ompetizione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mpetizione">
  <a:themeElements>
    <a:clrScheme name="Competizione 5">
      <a:dk1>
        <a:srgbClr val="000070"/>
      </a:dk1>
      <a:lt1>
        <a:srgbClr val="FFFFFF"/>
      </a:lt1>
      <a:dk2>
        <a:srgbClr val="0000FF"/>
      </a:dk2>
      <a:lt2>
        <a:srgbClr val="C5C5FF"/>
      </a:lt2>
      <a:accent1>
        <a:srgbClr val="0099FF"/>
      </a:accent1>
      <a:accent2>
        <a:srgbClr val="7883B4"/>
      </a:accent2>
      <a:accent3>
        <a:srgbClr val="AAAAFF"/>
      </a:accent3>
      <a:accent4>
        <a:srgbClr val="DADADA"/>
      </a:accent4>
      <a:accent5>
        <a:srgbClr val="AACAFF"/>
      </a:accent5>
      <a:accent6>
        <a:srgbClr val="6C76A3"/>
      </a:accent6>
      <a:hlink>
        <a:srgbClr val="00FFFF"/>
      </a:hlink>
      <a:folHlink>
        <a:srgbClr val="2DBF68"/>
      </a:folHlink>
    </a:clrScheme>
    <a:fontScheme name="Competizion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shade val="46275"/>
                <a:invGamma/>
              </a:schemeClr>
            </a:gs>
            <a:gs pos="50000">
              <a:schemeClr val="bg2">
                <a:alpha val="70000"/>
              </a:schemeClr>
            </a:gs>
            <a:gs pos="100000">
              <a:schemeClr val="bg2">
                <a:gamma/>
                <a:shade val="46275"/>
                <a:invGamma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400" b="1" i="1" u="sng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shade val="46275"/>
                <a:invGamma/>
              </a:schemeClr>
            </a:gs>
            <a:gs pos="50000">
              <a:schemeClr val="bg2">
                <a:alpha val="70000"/>
              </a:schemeClr>
            </a:gs>
            <a:gs pos="100000">
              <a:schemeClr val="bg2">
                <a:gamma/>
                <a:shade val="46275"/>
                <a:invGamma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b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4400" b="1" i="1" u="sng" strike="noStrike" cap="none" normalizeH="0" baseline="0" smtClean="0">
            <a:ln>
              <a:noFill/>
            </a:ln>
            <a:solidFill>
              <a:schemeClr val="tx2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Competizione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etizione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638</Words>
  <Application>Microsoft Office PowerPoint</Application>
  <PresentationFormat>Widescreen</PresentationFormat>
  <Paragraphs>153</Paragraphs>
  <Slides>18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Trebuchet MS</vt:lpstr>
      <vt:lpstr>Verdana</vt:lpstr>
      <vt:lpstr>Wingdings</vt:lpstr>
      <vt:lpstr>Tema di Office</vt:lpstr>
      <vt:lpstr>Competizione</vt:lpstr>
      <vt:lpstr>1_Competizione</vt:lpstr>
      <vt:lpstr>attività motorie e sportive dei soggetti in età evolutiva </vt:lpstr>
      <vt:lpstr>PRINCIPI OPERATIVI</vt:lpstr>
      <vt:lpstr>Presentazione standard di PowerPoint</vt:lpstr>
      <vt:lpstr>Presentazione standard di PowerPoint</vt:lpstr>
      <vt:lpstr>polivalenza</vt:lpstr>
      <vt:lpstr>multilateralità</vt:lpstr>
      <vt:lpstr>carico motorio</vt:lpstr>
      <vt:lpstr>Presentazione standard di PowerPoint</vt:lpstr>
      <vt:lpstr>Presentazione standard di PowerPoint</vt:lpstr>
      <vt:lpstr>indicazioni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6</cp:revision>
  <dcterms:created xsi:type="dcterms:W3CDTF">2020-03-30T14:22:40Z</dcterms:created>
  <dcterms:modified xsi:type="dcterms:W3CDTF">2020-03-30T14:41:53Z</dcterms:modified>
</cp:coreProperties>
</file>