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289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852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3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317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68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55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7265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383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0888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45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298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A86CB-B3F3-4DA8-A0AB-99C40EC984A9}" type="datetimeFigureOut">
              <a:rPr lang="it-IT" smtClean="0"/>
              <a:t>17/03/2020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B20AA-6A95-4BA0-B6F0-B87CF441EC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003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44589" y="2011681"/>
            <a:ext cx="5170516" cy="171242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906" y="2586037"/>
            <a:ext cx="3491346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560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2422" y="1521229"/>
            <a:ext cx="9027621" cy="517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87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TTD Attività motoria in età evolutiva, adulta e anziana - terza lezione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4932" y="1537856"/>
            <a:ext cx="8969432" cy="517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83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834" y="1413164"/>
            <a:ext cx="9526384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21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593" y="1496292"/>
            <a:ext cx="9559636" cy="478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05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0240" y="1471354"/>
            <a:ext cx="8528857" cy="486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995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026" y="1512916"/>
            <a:ext cx="921881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71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4313" y="1255222"/>
            <a:ext cx="7431577" cy="540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6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6024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</a:t>
            </a:r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49284" y="150974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21723"/>
            <a:ext cx="10300855" cy="45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17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>
                <a:solidFill>
                  <a:srgbClr val="FF0000"/>
                </a:solidFill>
              </a:rPr>
              <a:t>Età evolutiva</a:t>
            </a:r>
            <a:r>
              <a:rPr lang="it-IT" dirty="0"/>
              <a:t>:</a:t>
            </a:r>
          </a:p>
          <a:p>
            <a:r>
              <a:rPr lang="it-IT" dirty="0"/>
              <a:t>Comprende i seguenti periodi significativi:</a:t>
            </a:r>
          </a:p>
          <a:p>
            <a:r>
              <a:rPr lang="it-IT" dirty="0"/>
              <a:t>- Fase </a:t>
            </a:r>
            <a:r>
              <a:rPr lang="it-IT" dirty="0" err="1"/>
              <a:t>pre</a:t>
            </a:r>
            <a:r>
              <a:rPr lang="it-IT" dirty="0"/>
              <a:t>-natale: da -9 a 0 mesi</a:t>
            </a:r>
          </a:p>
          <a:p>
            <a:r>
              <a:rPr lang="it-IT" dirty="0"/>
              <a:t>- Fase neo-natale: da 0 a 18 mesi</a:t>
            </a:r>
          </a:p>
          <a:p>
            <a:r>
              <a:rPr lang="it-IT" dirty="0"/>
              <a:t>- Fase prima infanzia: 18 mesi – 3 anni</a:t>
            </a:r>
          </a:p>
          <a:p>
            <a:r>
              <a:rPr lang="it-IT" dirty="0"/>
              <a:t>- Fase seconda infanzia: 3 a 5 anni</a:t>
            </a:r>
          </a:p>
          <a:p>
            <a:r>
              <a:rPr lang="it-IT" dirty="0"/>
              <a:t>- Fase fanciullezza: da 5 a 7 anni</a:t>
            </a:r>
          </a:p>
          <a:p>
            <a:r>
              <a:rPr lang="it-IT" dirty="0"/>
              <a:t>- Fase fanciullezza II: da 8 a 11 anni</a:t>
            </a:r>
          </a:p>
          <a:p>
            <a:r>
              <a:rPr lang="it-IT" dirty="0"/>
              <a:t>- Pubertà: da 11 a 14 anni</a:t>
            </a:r>
          </a:p>
          <a:p>
            <a:r>
              <a:rPr lang="it-IT" dirty="0"/>
              <a:t>- Adolescenza: da 14 a 18 anni</a:t>
            </a:r>
          </a:p>
        </p:txBody>
      </p:sp>
    </p:spTree>
    <p:extLst>
      <p:ext uri="{BB962C8B-B14F-4D97-AF65-F5344CB8AC3E}">
        <p14:creationId xmlns:p14="http://schemas.microsoft.com/office/powerpoint/2010/main" val="1716113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591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Fase neonatale </a:t>
            </a:r>
            <a:r>
              <a:rPr lang="it-IT" dirty="0"/>
              <a:t>(0-18 mesi)</a:t>
            </a:r>
          </a:p>
          <a:p>
            <a:r>
              <a:rPr lang="it-IT" dirty="0"/>
              <a:t>È il periodo di sviluppo della motricità più rapido </a:t>
            </a:r>
            <a:r>
              <a:rPr lang="it-IT" dirty="0" smtClean="0"/>
              <a:t>e significativo</a:t>
            </a:r>
            <a:endParaRPr lang="it-IT" dirty="0"/>
          </a:p>
          <a:p>
            <a:r>
              <a:rPr lang="it-IT" dirty="0"/>
              <a:t>Da 0 a 3 mesi il neonato possiede</a:t>
            </a:r>
          </a:p>
          <a:p>
            <a:r>
              <a:rPr lang="it-IT" dirty="0"/>
              <a:t>- Movimenti innati legati alla sopravvivenza (</a:t>
            </a:r>
            <a:r>
              <a:rPr lang="it-IT" dirty="0" smtClean="0"/>
              <a:t>pianto, suzione e respirazione</a:t>
            </a:r>
            <a:r>
              <a:rPr lang="it-IT" dirty="0"/>
              <a:t>)</a:t>
            </a:r>
          </a:p>
          <a:p>
            <a:r>
              <a:rPr lang="it-IT" dirty="0"/>
              <a:t>- Movimenti massivi incontrollati e ‘</a:t>
            </a:r>
            <a:r>
              <a:rPr lang="it-IT" dirty="0" err="1"/>
              <a:t>atetotici</a:t>
            </a:r>
            <a:r>
              <a:rPr lang="it-IT" dirty="0"/>
              <a:t>’</a:t>
            </a:r>
          </a:p>
          <a:p>
            <a:r>
              <a:rPr lang="it-IT" dirty="0"/>
              <a:t>- Movimenti riflessi: </a:t>
            </a:r>
            <a:r>
              <a:rPr lang="it-IT" dirty="0" err="1"/>
              <a:t>grasping</a:t>
            </a:r>
            <a:r>
              <a:rPr lang="it-IT" dirty="0"/>
              <a:t> (prensione) ed il </a:t>
            </a:r>
            <a:r>
              <a:rPr lang="it-IT" dirty="0" smtClean="0"/>
              <a:t>riflesso posturale </a:t>
            </a:r>
            <a:r>
              <a:rPr lang="it-IT" dirty="0"/>
              <a:t>labirintico del capo (quando il neonato </a:t>
            </a:r>
            <a:r>
              <a:rPr lang="it-IT" dirty="0" smtClean="0"/>
              <a:t>tenta di </a:t>
            </a:r>
            <a:r>
              <a:rPr lang="it-IT" dirty="0"/>
              <a:t>estendere la testa dalla posizione prona)</a:t>
            </a:r>
          </a:p>
        </p:txBody>
      </p:sp>
    </p:spTree>
    <p:extLst>
      <p:ext uri="{BB962C8B-B14F-4D97-AF65-F5344CB8AC3E}">
        <p14:creationId xmlns:p14="http://schemas.microsoft.com/office/powerpoint/2010/main" val="521736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Fase neonatale (0-18 mesi)</a:t>
            </a:r>
          </a:p>
          <a:p>
            <a:r>
              <a:rPr lang="it-IT" dirty="0"/>
              <a:t>Dal 4 al 6 mese:</a:t>
            </a:r>
          </a:p>
          <a:p>
            <a:r>
              <a:rPr lang="it-IT" dirty="0"/>
              <a:t>- Sviluppa la capacità di estensione degli arti che </a:t>
            </a:r>
            <a:r>
              <a:rPr lang="it-IT" dirty="0" smtClean="0"/>
              <a:t>si concretizza </a:t>
            </a:r>
            <a:r>
              <a:rPr lang="it-IT" dirty="0"/>
              <a:t>con due azioni: sollevamento del tronco </a:t>
            </a:r>
            <a:r>
              <a:rPr lang="it-IT" dirty="0" smtClean="0"/>
              <a:t>e capacità </a:t>
            </a:r>
            <a:r>
              <a:rPr lang="it-IT" dirty="0"/>
              <a:t>di mantenere la posizione </a:t>
            </a:r>
            <a:r>
              <a:rPr lang="it-IT" dirty="0" smtClean="0"/>
              <a:t>seduta</a:t>
            </a:r>
            <a:endParaRPr lang="it-IT" dirty="0"/>
          </a:p>
          <a:p>
            <a:r>
              <a:rPr lang="it-IT" dirty="0"/>
              <a:t>- I movimenti avvengono con </a:t>
            </a:r>
            <a:r>
              <a:rPr lang="it-IT" dirty="0" err="1"/>
              <a:t>sincenesia</a:t>
            </a:r>
            <a:r>
              <a:rPr lang="it-IT" dirty="0"/>
              <a:t> bilaterale, </a:t>
            </a:r>
            <a:r>
              <a:rPr lang="it-IT" dirty="0" smtClean="0"/>
              <a:t>ovvero il </a:t>
            </a:r>
            <a:r>
              <a:rPr lang="it-IT" dirty="0"/>
              <a:t>neonato tende ad associare all’azione di un </a:t>
            </a:r>
            <a:r>
              <a:rPr lang="it-IT" dirty="0" smtClean="0"/>
              <a:t>arto l’azione </a:t>
            </a:r>
            <a:r>
              <a:rPr lang="it-IT" dirty="0"/>
              <a:t>contemporanea dell’altro arto</a:t>
            </a:r>
          </a:p>
          <a:p>
            <a:r>
              <a:rPr lang="it-IT" dirty="0"/>
              <a:t>- Compaiono le reazioni a paracadute</a:t>
            </a:r>
          </a:p>
        </p:txBody>
      </p:sp>
    </p:spTree>
    <p:extLst>
      <p:ext uri="{BB962C8B-B14F-4D97-AF65-F5344CB8AC3E}">
        <p14:creationId xmlns:p14="http://schemas.microsoft.com/office/powerpoint/2010/main" val="2616759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4213"/>
          </a:xfrm>
        </p:spPr>
        <p:txBody>
          <a:bodyPr>
            <a:normAutofit/>
          </a:bodyPr>
          <a:lstStyle/>
          <a:p>
            <a:r>
              <a:rPr lang="it-IT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8756" y="1978983"/>
            <a:ext cx="6600305" cy="3429479"/>
          </a:xfrm>
        </p:spPr>
      </p:pic>
    </p:spTree>
    <p:extLst>
      <p:ext uri="{BB962C8B-B14F-4D97-AF65-F5344CB8AC3E}">
        <p14:creationId xmlns:p14="http://schemas.microsoft.com/office/powerpoint/2010/main" val="6545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9172" y="1620982"/>
            <a:ext cx="7672646" cy="449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1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5425" y="1690688"/>
            <a:ext cx="7789026" cy="441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07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TTD Attività motoria in età evolutiva, adulta e anziana - terza lezione</a:t>
            </a:r>
            <a:endParaRPr lang="it-IT" sz="20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9393" y="1690688"/>
            <a:ext cx="908719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08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429</Words>
  <Application>Microsoft Office PowerPoint</Application>
  <PresentationFormat>Widescreen</PresentationFormat>
  <Paragraphs>37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di Office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  <vt:lpstr>TTD Attività motoria in età evolutiva, adulta e anziana - terza lezione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12</cp:revision>
  <dcterms:created xsi:type="dcterms:W3CDTF">2020-03-17T08:57:50Z</dcterms:created>
  <dcterms:modified xsi:type="dcterms:W3CDTF">2020-03-17T09:16:34Z</dcterms:modified>
</cp:coreProperties>
</file>