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372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DA86CB-B3F3-4DA8-A0AB-99C40EC984A9}" type="datetimeFigureOut">
              <a:rPr lang="it-IT" smtClean="0"/>
              <a:t>17/03/2020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B20AA-6A95-4BA0-B6F0-B87CF441EC2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682899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DA86CB-B3F3-4DA8-A0AB-99C40EC984A9}" type="datetimeFigureOut">
              <a:rPr lang="it-IT" smtClean="0"/>
              <a:t>17/03/2020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B20AA-6A95-4BA0-B6F0-B87CF441EC2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785284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DA86CB-B3F3-4DA8-A0AB-99C40EC984A9}" type="datetimeFigureOut">
              <a:rPr lang="it-IT" smtClean="0"/>
              <a:t>17/03/2020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B20AA-6A95-4BA0-B6F0-B87CF441EC2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7633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DA86CB-B3F3-4DA8-A0AB-99C40EC984A9}" type="datetimeFigureOut">
              <a:rPr lang="it-IT" smtClean="0"/>
              <a:t>17/03/2020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B20AA-6A95-4BA0-B6F0-B87CF441EC2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431766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DA86CB-B3F3-4DA8-A0AB-99C40EC984A9}" type="datetimeFigureOut">
              <a:rPr lang="it-IT" smtClean="0"/>
              <a:t>17/03/2020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B20AA-6A95-4BA0-B6F0-B87CF441EC2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926892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DA86CB-B3F3-4DA8-A0AB-99C40EC984A9}" type="datetimeFigureOut">
              <a:rPr lang="it-IT" smtClean="0"/>
              <a:t>17/03/2020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B20AA-6A95-4BA0-B6F0-B87CF441EC2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445590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DA86CB-B3F3-4DA8-A0AB-99C40EC984A9}" type="datetimeFigureOut">
              <a:rPr lang="it-IT" smtClean="0"/>
              <a:t>17/03/2020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B20AA-6A95-4BA0-B6F0-B87CF441EC2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972658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DA86CB-B3F3-4DA8-A0AB-99C40EC984A9}" type="datetimeFigureOut">
              <a:rPr lang="it-IT" smtClean="0"/>
              <a:t>17/03/2020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B20AA-6A95-4BA0-B6F0-B87CF441EC2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438346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DA86CB-B3F3-4DA8-A0AB-99C40EC984A9}" type="datetimeFigureOut">
              <a:rPr lang="it-IT" smtClean="0"/>
              <a:t>17/03/2020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B20AA-6A95-4BA0-B6F0-B87CF441EC2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808881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DA86CB-B3F3-4DA8-A0AB-99C40EC984A9}" type="datetimeFigureOut">
              <a:rPr lang="it-IT" smtClean="0"/>
              <a:t>17/03/2020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B20AA-6A95-4BA0-B6F0-B87CF441EC2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244591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DA86CB-B3F3-4DA8-A0AB-99C40EC984A9}" type="datetimeFigureOut">
              <a:rPr lang="it-IT" smtClean="0"/>
              <a:t>17/03/2020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B20AA-6A95-4BA0-B6F0-B87CF441EC2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292989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DA86CB-B3F3-4DA8-A0AB-99C40EC984A9}" type="datetimeFigureOut">
              <a:rPr lang="it-IT" smtClean="0"/>
              <a:t>17/03/2020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DB20AA-6A95-4BA0-B6F0-B87CF441EC2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700322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2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TTD Attività motoria in età evolutiva, adulta e anziana - terza lezione</a:t>
            </a:r>
            <a:endParaRPr lang="it-IT" sz="2000" dirty="0"/>
          </a:p>
        </p:txBody>
      </p:sp>
      <p:pic>
        <p:nvPicPr>
          <p:cNvPr id="5" name="Segnaposto contenuto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544589" y="2011681"/>
            <a:ext cx="5170516" cy="1712421"/>
          </a:xfrm>
          <a:prstGeom prst="rect">
            <a:avLst/>
          </a:prstGeom>
        </p:spPr>
      </p:pic>
      <p:pic>
        <p:nvPicPr>
          <p:cNvPr id="4" name="Immagin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3906" y="2586037"/>
            <a:ext cx="3491346" cy="1685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856013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2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TTD Attività motoria in età evolutiva, adulta e anziana - terza lezione</a:t>
            </a:r>
            <a:endParaRPr lang="it-IT" sz="2000" dirty="0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12422" y="1521229"/>
            <a:ext cx="9027621" cy="51705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728748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2000" b="1" dirty="0">
                <a:solidFill>
                  <a:srgbClr val="FF0000"/>
                </a:solidFill>
              </a:rPr>
              <a:t>TTD Attività motoria in età evolutiva, adulta e anziana - terza lezione</a:t>
            </a:r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44932" y="1537856"/>
            <a:ext cx="8969432" cy="51788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378301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2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TTD Attività motoria in età evolutiva, adulta e anziana - terza lezione</a:t>
            </a:r>
            <a:endParaRPr lang="it-IT" sz="2000" dirty="0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39834" y="1413164"/>
            <a:ext cx="9526384" cy="4987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452153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2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TTD Attività motoria in età evolutiva, adulta e anziana - terza lezione</a:t>
            </a:r>
            <a:endParaRPr lang="it-IT" sz="2000" dirty="0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05593" y="1496292"/>
            <a:ext cx="9559636" cy="47881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830596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2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TTD Attività motoria in età evolutiva, adulta e anziana - terza lezione</a:t>
            </a:r>
            <a:endParaRPr lang="it-IT" sz="2000" dirty="0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20240" y="1471354"/>
            <a:ext cx="8528857" cy="48629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209955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2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TTD Attività motoria in età evolutiva, adulta e anziana - terza lezione</a:t>
            </a:r>
            <a:endParaRPr lang="it-IT" sz="2000" dirty="0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31026" y="1512916"/>
            <a:ext cx="9218814" cy="502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737109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2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TTD Attività motoria in età evolutiva, adulta e anziana - terza lezione</a:t>
            </a:r>
            <a:endParaRPr lang="it-IT" sz="2000" dirty="0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94313" y="1255222"/>
            <a:ext cx="7431577" cy="54032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46603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516024"/>
          </a:xfrm>
        </p:spPr>
        <p:txBody>
          <a:bodyPr>
            <a:normAutofit/>
          </a:bodyPr>
          <a:lstStyle/>
          <a:p>
            <a:r>
              <a:rPr lang="it-IT" sz="2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TTD Attività motoria in età evolutiva, adulta e </a:t>
            </a:r>
            <a:r>
              <a:rPr lang="it-IT" sz="2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anziana - terza lezione</a:t>
            </a:r>
            <a:endParaRPr lang="it-IT" sz="200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849284" y="1509741"/>
            <a:ext cx="10515600" cy="4351338"/>
          </a:xfrm>
        </p:spPr>
        <p:txBody>
          <a:bodyPr/>
          <a:lstStyle/>
          <a:p>
            <a:pPr marL="0" indent="0">
              <a:buNone/>
            </a:pPr>
            <a:endParaRPr lang="it-IT" dirty="0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321723"/>
            <a:ext cx="10300855" cy="45393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87174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2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TTD Attività motoria in età evolutiva, adulta e anziana - terza lezione</a:t>
            </a:r>
            <a:endParaRPr lang="it-IT" sz="200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it-IT" dirty="0">
                <a:solidFill>
                  <a:srgbClr val="FF0000"/>
                </a:solidFill>
              </a:rPr>
              <a:t>Età evolutiva</a:t>
            </a:r>
            <a:r>
              <a:rPr lang="it-IT" dirty="0"/>
              <a:t>:</a:t>
            </a:r>
          </a:p>
          <a:p>
            <a:r>
              <a:rPr lang="it-IT" dirty="0"/>
              <a:t>Comprende i seguenti periodi significativi:</a:t>
            </a:r>
          </a:p>
          <a:p>
            <a:r>
              <a:rPr lang="it-IT" dirty="0"/>
              <a:t>- Fase </a:t>
            </a:r>
            <a:r>
              <a:rPr lang="it-IT" dirty="0" err="1"/>
              <a:t>pre</a:t>
            </a:r>
            <a:r>
              <a:rPr lang="it-IT" dirty="0"/>
              <a:t>-natale: da -9 a 0 mesi</a:t>
            </a:r>
          </a:p>
          <a:p>
            <a:r>
              <a:rPr lang="it-IT" dirty="0"/>
              <a:t>- Fase neo-natale: da 0 a 18 mesi</a:t>
            </a:r>
          </a:p>
          <a:p>
            <a:r>
              <a:rPr lang="it-IT" dirty="0"/>
              <a:t>- Fase prima infanzia: 18 mesi – 3 anni</a:t>
            </a:r>
          </a:p>
          <a:p>
            <a:r>
              <a:rPr lang="it-IT" dirty="0"/>
              <a:t>- Fase seconda infanzia: 3 a 5 anni</a:t>
            </a:r>
          </a:p>
          <a:p>
            <a:r>
              <a:rPr lang="it-IT" dirty="0"/>
              <a:t>- Fase fanciullezza: da 5 a 7 anni</a:t>
            </a:r>
          </a:p>
          <a:p>
            <a:r>
              <a:rPr lang="it-IT" dirty="0"/>
              <a:t>- Fase fanciullezza II: da 8 a 11 anni</a:t>
            </a:r>
          </a:p>
          <a:p>
            <a:r>
              <a:rPr lang="it-IT" dirty="0"/>
              <a:t>- Pubertà: da 11 a 14 anni</a:t>
            </a:r>
          </a:p>
          <a:p>
            <a:r>
              <a:rPr lang="it-IT" dirty="0"/>
              <a:t>- Adolescenza: da 14 a 18 anni</a:t>
            </a:r>
          </a:p>
        </p:txBody>
      </p:sp>
    </p:spTree>
    <p:extLst>
      <p:ext uri="{BB962C8B-B14F-4D97-AF65-F5344CB8AC3E}">
        <p14:creationId xmlns:p14="http://schemas.microsoft.com/office/powerpoint/2010/main" val="17161132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90591"/>
          </a:xfrm>
        </p:spPr>
        <p:txBody>
          <a:bodyPr>
            <a:normAutofit/>
          </a:bodyPr>
          <a:lstStyle/>
          <a:p>
            <a:r>
              <a:rPr lang="it-IT" sz="2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TTD Attività motoria in età evolutiva, adulta e anziana - terza lezione</a:t>
            </a:r>
            <a:endParaRPr lang="it-IT" sz="200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it-IT" dirty="0">
                <a:solidFill>
                  <a:srgbClr val="FF0000"/>
                </a:solidFill>
              </a:rPr>
              <a:t>Fase neonatale </a:t>
            </a:r>
            <a:r>
              <a:rPr lang="it-IT" dirty="0"/>
              <a:t>(0-18 mesi)</a:t>
            </a:r>
          </a:p>
          <a:p>
            <a:r>
              <a:rPr lang="it-IT" dirty="0"/>
              <a:t>È il periodo di sviluppo della motricità più rapido </a:t>
            </a:r>
            <a:r>
              <a:rPr lang="it-IT" dirty="0" smtClean="0"/>
              <a:t>e significativo</a:t>
            </a:r>
            <a:endParaRPr lang="it-IT" dirty="0"/>
          </a:p>
          <a:p>
            <a:r>
              <a:rPr lang="it-IT" dirty="0"/>
              <a:t>Da 0 a 3 mesi il neonato possiede</a:t>
            </a:r>
          </a:p>
          <a:p>
            <a:r>
              <a:rPr lang="it-IT" dirty="0"/>
              <a:t>- Movimenti innati legati alla sopravvivenza (</a:t>
            </a:r>
            <a:r>
              <a:rPr lang="it-IT" dirty="0" smtClean="0"/>
              <a:t>pianto, suzione e respirazione</a:t>
            </a:r>
            <a:r>
              <a:rPr lang="it-IT" dirty="0"/>
              <a:t>)</a:t>
            </a:r>
          </a:p>
          <a:p>
            <a:r>
              <a:rPr lang="it-IT" dirty="0"/>
              <a:t>- Movimenti massivi incontrollati e ‘</a:t>
            </a:r>
            <a:r>
              <a:rPr lang="it-IT" dirty="0" err="1"/>
              <a:t>atetotici</a:t>
            </a:r>
            <a:r>
              <a:rPr lang="it-IT" dirty="0"/>
              <a:t>’</a:t>
            </a:r>
          </a:p>
          <a:p>
            <a:r>
              <a:rPr lang="it-IT" dirty="0"/>
              <a:t>- Movimenti riflessi: </a:t>
            </a:r>
            <a:r>
              <a:rPr lang="it-IT" dirty="0" err="1"/>
              <a:t>grasping</a:t>
            </a:r>
            <a:r>
              <a:rPr lang="it-IT" dirty="0"/>
              <a:t> (prensione) ed il </a:t>
            </a:r>
            <a:r>
              <a:rPr lang="it-IT" dirty="0" smtClean="0"/>
              <a:t>riflesso posturale </a:t>
            </a:r>
            <a:r>
              <a:rPr lang="it-IT" dirty="0"/>
              <a:t>labirintico del capo (quando il neonato </a:t>
            </a:r>
            <a:r>
              <a:rPr lang="it-IT" dirty="0" smtClean="0"/>
              <a:t>tenta di </a:t>
            </a:r>
            <a:r>
              <a:rPr lang="it-IT" dirty="0"/>
              <a:t>estendere la testa dalla posizione prona)</a:t>
            </a:r>
          </a:p>
        </p:txBody>
      </p:sp>
    </p:spTree>
    <p:extLst>
      <p:ext uri="{BB962C8B-B14F-4D97-AF65-F5344CB8AC3E}">
        <p14:creationId xmlns:p14="http://schemas.microsoft.com/office/powerpoint/2010/main" val="5217362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2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TTD Attività motoria in età evolutiva, adulta e anziana - terza lezione</a:t>
            </a:r>
            <a:endParaRPr lang="it-IT" sz="200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it-IT" dirty="0"/>
              <a:t>Fase neonatale (0-18 mesi)</a:t>
            </a:r>
          </a:p>
          <a:p>
            <a:r>
              <a:rPr lang="it-IT" dirty="0"/>
              <a:t>Dal 4 al 6 mese:</a:t>
            </a:r>
          </a:p>
          <a:p>
            <a:r>
              <a:rPr lang="it-IT" dirty="0"/>
              <a:t>- Sviluppa la capacità di estensione degli arti che </a:t>
            </a:r>
            <a:r>
              <a:rPr lang="it-IT" dirty="0" smtClean="0"/>
              <a:t>si concretizza </a:t>
            </a:r>
            <a:r>
              <a:rPr lang="it-IT" dirty="0"/>
              <a:t>con due azioni: sollevamento del tronco </a:t>
            </a:r>
            <a:r>
              <a:rPr lang="it-IT" dirty="0" smtClean="0"/>
              <a:t>e capacità </a:t>
            </a:r>
            <a:r>
              <a:rPr lang="it-IT" dirty="0"/>
              <a:t>di mantenere la posizione </a:t>
            </a:r>
            <a:r>
              <a:rPr lang="it-IT" dirty="0" smtClean="0"/>
              <a:t>seduta</a:t>
            </a:r>
            <a:endParaRPr lang="it-IT" dirty="0"/>
          </a:p>
          <a:p>
            <a:r>
              <a:rPr lang="it-IT" dirty="0"/>
              <a:t>- I movimenti avvengono con </a:t>
            </a:r>
            <a:r>
              <a:rPr lang="it-IT" dirty="0" err="1"/>
              <a:t>sincenesia</a:t>
            </a:r>
            <a:r>
              <a:rPr lang="it-IT" dirty="0"/>
              <a:t> bilaterale, </a:t>
            </a:r>
            <a:r>
              <a:rPr lang="it-IT" dirty="0" smtClean="0"/>
              <a:t>ovvero il </a:t>
            </a:r>
            <a:r>
              <a:rPr lang="it-IT" dirty="0"/>
              <a:t>neonato tende ad associare all’azione di un </a:t>
            </a:r>
            <a:r>
              <a:rPr lang="it-IT" dirty="0" smtClean="0"/>
              <a:t>arto l’azione </a:t>
            </a:r>
            <a:r>
              <a:rPr lang="it-IT" dirty="0"/>
              <a:t>contemporanea dell’altro arto</a:t>
            </a:r>
          </a:p>
          <a:p>
            <a:r>
              <a:rPr lang="it-IT" dirty="0"/>
              <a:t>- Compaiono le reazioni a paracadute</a:t>
            </a:r>
          </a:p>
        </p:txBody>
      </p:sp>
    </p:spTree>
    <p:extLst>
      <p:ext uri="{BB962C8B-B14F-4D97-AF65-F5344CB8AC3E}">
        <p14:creationId xmlns:p14="http://schemas.microsoft.com/office/powerpoint/2010/main" val="26167596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74213"/>
          </a:xfrm>
        </p:spPr>
        <p:txBody>
          <a:bodyPr>
            <a:normAutofit/>
          </a:bodyPr>
          <a:lstStyle/>
          <a:p>
            <a:r>
              <a:rPr lang="it-IT" sz="2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TTD Attività motoria in età evolutiva, adulta e anziana - terza lezione</a:t>
            </a:r>
            <a:endParaRPr lang="it-IT" sz="20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18756" y="1978983"/>
            <a:ext cx="6600305" cy="3429479"/>
          </a:xfrm>
        </p:spPr>
      </p:pic>
    </p:spTree>
    <p:extLst>
      <p:ext uri="{BB962C8B-B14F-4D97-AF65-F5344CB8AC3E}">
        <p14:creationId xmlns:p14="http://schemas.microsoft.com/office/powerpoint/2010/main" val="654568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2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TTD Attività motoria in età evolutiva, adulta e anziana - terza lezione</a:t>
            </a:r>
            <a:endParaRPr lang="it-IT" sz="2000" dirty="0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79172" y="1620982"/>
            <a:ext cx="7672646" cy="44971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197197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2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TTD Attività motoria in età evolutiva, adulta e anziana - terza lezione</a:t>
            </a:r>
            <a:endParaRPr lang="it-IT" sz="2000" dirty="0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45425" y="1690688"/>
            <a:ext cx="7789026" cy="4419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190775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2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TTD Attività motoria in età evolutiva, adulta e anziana - terza lezione</a:t>
            </a:r>
            <a:endParaRPr lang="it-IT" sz="2000" dirty="0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29393" y="1690688"/>
            <a:ext cx="9087195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3608418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</TotalTime>
  <Words>429</Words>
  <Application>Microsoft Office PowerPoint</Application>
  <PresentationFormat>Widescreen</PresentationFormat>
  <Paragraphs>37</Paragraphs>
  <Slides>16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3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16</vt:i4>
      </vt:variant>
    </vt:vector>
  </HeadingPairs>
  <TitlesOfParts>
    <vt:vector size="20" baseType="lpstr">
      <vt:lpstr>Arial</vt:lpstr>
      <vt:lpstr>Calibri</vt:lpstr>
      <vt:lpstr>Calibri Light</vt:lpstr>
      <vt:lpstr>Tema di Office</vt:lpstr>
      <vt:lpstr>TTD Attività motoria in età evolutiva, adulta e anziana - terza lezione</vt:lpstr>
      <vt:lpstr>TTD Attività motoria in età evolutiva, adulta e anziana - terza lezione</vt:lpstr>
      <vt:lpstr>TTD Attività motoria in età evolutiva, adulta e anziana - terza lezione</vt:lpstr>
      <vt:lpstr>TTD Attività motoria in età evolutiva, adulta e anziana - terza lezione</vt:lpstr>
      <vt:lpstr>TTD Attività motoria in età evolutiva, adulta e anziana - terza lezione</vt:lpstr>
      <vt:lpstr>TTD Attività motoria in età evolutiva, adulta e anziana - terza lezione</vt:lpstr>
      <vt:lpstr>TTD Attività motoria in età evolutiva, adulta e anziana - terza lezione</vt:lpstr>
      <vt:lpstr>TTD Attività motoria in età evolutiva, adulta e anziana - terza lezione</vt:lpstr>
      <vt:lpstr>TTD Attività motoria in età evolutiva, adulta e anziana - terza lezione</vt:lpstr>
      <vt:lpstr>TTD Attività motoria in età evolutiva, adulta e anziana - terza lezione</vt:lpstr>
      <vt:lpstr>TTD Attività motoria in età evolutiva, adulta e anziana - terza lezione</vt:lpstr>
      <vt:lpstr>TTD Attività motoria in età evolutiva, adulta e anziana - terza lezione</vt:lpstr>
      <vt:lpstr>TTD Attività motoria in età evolutiva, adulta e anziana - terza lezione</vt:lpstr>
      <vt:lpstr>TTD Attività motoria in età evolutiva, adulta e anziana - terza lezione</vt:lpstr>
      <vt:lpstr>TTD Attività motoria in età evolutiva, adulta e anziana - terza lezione</vt:lpstr>
      <vt:lpstr>TTD Attività motoria in età evolutiva, adulta e anziana - terza lezione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utente</dc:creator>
  <cp:lastModifiedBy>utente</cp:lastModifiedBy>
  <cp:revision>12</cp:revision>
  <dcterms:created xsi:type="dcterms:W3CDTF">2020-03-17T08:57:50Z</dcterms:created>
  <dcterms:modified xsi:type="dcterms:W3CDTF">2020-03-17T09:16:34Z</dcterms:modified>
</cp:coreProperties>
</file>