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C459B2-AA22-4906-BE00-1FCC1E692FB8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8E40D8-BED5-4E56-9D4D-3E1F9F038C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843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DEB3F6-2C3E-4288-97EB-CB0B9255C490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765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B7A08-01BD-46B5-A9D2-34E75F97595B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73BCC1-8C2E-4B95-B216-D7B7854B701C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970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5F2C6A-600F-4802-AC80-92C4E963237B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E99A95-DB24-4ACE-8507-40498CFB307D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D77CD9-96DE-4C7F-9085-C1E3AD3EAAF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946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F2F090-4AAA-40C2-9D06-F7AC0C079AA7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048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48F994-882B-4D2A-8486-92B5CB2CC0A1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150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45CBAF-1B59-43CF-85B4-D1A8A8C5B12B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C9E81F-FEA0-43A7-BC09-B5C6D78EE371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355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F05918-699D-463B-BB0B-58748E6F350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45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EA96D2-BAE5-414B-B17C-DA5167DEA10C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560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1092C0-084D-4A57-A21E-11B8FB278109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569AA6-1B4A-44F3-8ABB-7284FFE98C4E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4F70D-AE94-46C2-A6F0-837EF0473D33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AD987-4160-4283-867E-3C441CF176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713FA-6E71-4F32-98CD-AB1772DE8D5E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2C201-58BA-43E4-9C72-57D1FB6343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AC022-82E5-4BD3-BF85-414D9A5918A3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6C658-6509-477D-AACC-C89E62EF97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6013B-EB6D-460C-AAC1-6AE85296FA0E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4C6CA-AAEA-4231-AD43-5A5AA1169D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E7DE3-A6D4-43F9-A843-4C71BB6310AC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C6784-54A1-4053-865B-C4FAEF3F59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3BA20-D29A-426E-996D-220FA3633EE5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3F2D7-90E0-4D27-B2FA-B14A18AA64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EB2F4-9C69-42FE-B9F1-78FBA781DA0B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BBA1-3E1A-417F-A972-A9CF78047D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9889F-5865-45BE-8A5D-5153804FF5F2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07B61-05CA-4D99-B8E0-D87EF6B18C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33538-956A-4788-8540-2B2649D15285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F9A0C-E31F-492F-A2D1-82F07851A7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4046-EB21-49DF-8AB2-8349D813AC20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75C7E-B312-4047-81AF-AF7287F6CB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4D1D0-1C62-4656-B79D-B5360B78D280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E31D4-E161-40A9-BFD9-29E99F93F3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F1E104-C2C6-4806-BDAC-5699C354E446}" type="datetimeFigureOut">
              <a:rPr lang="it-IT"/>
              <a:pPr>
                <a:defRPr/>
              </a:pPr>
              <a:t>22/12/2011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3AB729-BC51-4445-84B4-D81DAEE0F5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solidFill>
                  <a:srgbClr val="FF0000"/>
                </a:solidFill>
              </a:rPr>
              <a:t>Teorie sull’invecchiamento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geriatria</a:t>
            </a:r>
            <a:r>
              <a:rPr lang="it-IT" dirty="0" smtClean="0"/>
              <a:t> è quella parte della medicina che studia le condizioni, patologiche e non, proprie della vecchiaia, stabilendo le modalità di cura e di assistenza agli anziani.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gerontologia</a:t>
            </a:r>
            <a:r>
              <a:rPr lang="it-IT" dirty="0" smtClean="0"/>
              <a:t> studia invece esclusivamente i fenomeni propri dell’invecchiamento “fisiologico”.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</a:t>
            </a:r>
            <a:r>
              <a:rPr lang="it-IT" dirty="0" err="1" smtClean="0">
                <a:solidFill>
                  <a:srgbClr val="FF0000"/>
                </a:solidFill>
              </a:rPr>
              <a:t>geragogia</a:t>
            </a:r>
            <a:r>
              <a:rPr lang="it-IT" dirty="0" smtClean="0"/>
              <a:t> è l’educazione all’invecchiamento, in pratica un mezzo per aiutare le persone ad appropriarsi di quegli strumenti che possono servire a favorire, nel miglior modo possibile, l’adattamento ai diversi bisogni che via via si presentano nelle varie fasi della vita, soprattutto con l’età matura.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Per quanto riguarda </a:t>
            </a:r>
            <a:r>
              <a:rPr lang="it-IT" smtClean="0">
                <a:solidFill>
                  <a:srgbClr val="00B050"/>
                </a:solidFill>
              </a:rPr>
              <a:t>l’apparato respiratorio</a:t>
            </a:r>
            <a:r>
              <a:rPr lang="it-IT" smtClean="0"/>
              <a:t>, le principali alterazioni sono: aumento della rigidità della gabbia toracica, riduzione della forza dei muscoli respiratori, riduzione dell’elasticità polmonare, riduzione dei meccanismi di difesa, decremento dei parametri respiratori.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976938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Le modificazioni principali a carico </a:t>
            </a:r>
            <a:r>
              <a:rPr lang="it-IT" dirty="0" smtClean="0">
                <a:solidFill>
                  <a:srgbClr val="00B050"/>
                </a:solidFill>
              </a:rPr>
              <a:t>dell’apparato cardiocircolatorio </a:t>
            </a:r>
            <a:r>
              <a:rPr lang="it-IT" dirty="0" smtClean="0"/>
              <a:t>che si osservano in seguito all’invecchiamento riguardano il cuore ed i vasi; nel caso del miocardio: modificazioni della FC e del volume di eiezione, anelasticità e ipertrofia del muscolo, in particolare del ventricolo sinistro; nell’apparato di conduzione le cellule specializzate diminuiscono, il tempo di ripolarizzazione aumenta, c’è un rallentamento nella formazione e conduzione dello stimolo.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Per quanto riguarda i </a:t>
            </a:r>
            <a:r>
              <a:rPr lang="it-IT" dirty="0" smtClean="0">
                <a:solidFill>
                  <a:srgbClr val="00B050"/>
                </a:solidFill>
              </a:rPr>
              <a:t>vasi</a:t>
            </a:r>
            <a:r>
              <a:rPr lang="it-IT" dirty="0" smtClean="0"/>
              <a:t>, il loro invecchiamento fisiologico comporta: formazione di irregolarità dell’endotelio, ispessimento dell’intima, frammentazione della membrana elastica interna, riduzione dello spessore  della tonaca media con formazione di calcificazioni.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r>
              <a:rPr lang="it-IT" smtClean="0"/>
              <a:t>Anche l’apparato </a:t>
            </a:r>
            <a:r>
              <a:rPr lang="it-IT" smtClean="0">
                <a:solidFill>
                  <a:srgbClr val="00B050"/>
                </a:solidFill>
              </a:rPr>
              <a:t>muscolo-scheletrico</a:t>
            </a:r>
            <a:r>
              <a:rPr lang="it-IT" smtClean="0"/>
              <a:t> si modifica. In particolare si verificano: </a:t>
            </a:r>
            <a:r>
              <a:rPr lang="it-IT" smtClean="0">
                <a:solidFill>
                  <a:srgbClr val="00B050"/>
                </a:solidFill>
              </a:rPr>
              <a:t>a)</a:t>
            </a:r>
            <a:r>
              <a:rPr lang="it-IT" smtClean="0"/>
              <a:t> ipotrofia muscolare: fino al 30% in meno di massa muscolare, anche in relazione alla riduzione dell’attività fisica, con modificazioni nella composizione e struttura della miofibrilla; </a:t>
            </a:r>
            <a:r>
              <a:rPr lang="it-IT" smtClean="0">
                <a:solidFill>
                  <a:srgbClr val="00B050"/>
                </a:solidFill>
              </a:rPr>
              <a:t>b) </a:t>
            </a:r>
            <a:r>
              <a:rPr lang="it-IT" smtClean="0"/>
              <a:t>cartilagini articolari: le alterazioni strutturali sono, in realtà, modeste; l’usura delle cartilagini infatti non è un processo fisiologico.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408737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Per </a:t>
            </a:r>
            <a:r>
              <a:rPr lang="it-IT" dirty="0" err="1" smtClean="0">
                <a:solidFill>
                  <a:srgbClr val="00B050"/>
                </a:solidFill>
              </a:rPr>
              <a:t>psicogeragogia</a:t>
            </a:r>
            <a:r>
              <a:rPr lang="it-IT" dirty="0" smtClean="0"/>
              <a:t> si intende l’educazione alla vecchiaia, con particolare riferimento agli aspetti psicologici. Il suo obiettivo principale è l’organizzazione della personalità in vista della vecchiaia; si rivolge perciò non tanto agli anziani quanto piuttosto ai giovani ed agli adulti, </a:t>
            </a:r>
            <a:r>
              <a:rPr lang="it-IT" dirty="0" err="1" smtClean="0"/>
              <a:t>affinchè</a:t>
            </a:r>
            <a:r>
              <a:rPr lang="it-IT" dirty="0" smtClean="0"/>
              <a:t> vengano compiuti investimenti culturali ed affettivi per il futuro.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err="1" smtClean="0"/>
              <a:t>Finchè</a:t>
            </a:r>
            <a:r>
              <a:rPr lang="it-IT" dirty="0" smtClean="0"/>
              <a:t> siamo piccoli, la programmazione della nostra vecchiaia è pesantemente influenzata dagli altri; sono infatti i genitori, gli amici, la scuola a fornirci, nell’infanzia, i punti di riferimento per la costruzione di un’immagine di vecchiaia (es. modello di rapporto interpersonale vecchio-adulto proposto, impostazione culturale nei confronti dell’handicap in genere). Successivamente siamo noi stessi che interveniamo in questa programmazione, con il nostro stile di vita e le nostre scelte.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Uno stile di vita caratterizzato da competizione, comparazione, bisogno di avere è perdente nella vecchiaia. La preparazione alla vecchiaia avviene attraverso: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l’allenamento (alla solitudine, alla novità, al cambiamento)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programmazione (il porsi degli obiettivi a breve termine è parte integrante del benessere psicologico)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creazione di sfide accettabili (</a:t>
            </a:r>
            <a:r>
              <a:rPr lang="it-IT" dirty="0" err="1" smtClean="0"/>
              <a:t>nè</a:t>
            </a:r>
            <a:r>
              <a:rPr lang="it-IT" dirty="0" smtClean="0"/>
              <a:t> troppo facili, </a:t>
            </a:r>
            <a:r>
              <a:rPr lang="it-IT" dirty="0" err="1" smtClean="0"/>
              <a:t>nè</a:t>
            </a:r>
            <a:r>
              <a:rPr lang="it-IT" dirty="0" smtClean="0"/>
              <a:t> troppo complesse)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333375"/>
            <a:ext cx="8642350" cy="5792788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Ciò che risulta fondamentale è riscoprire il concetto di persona come essere intero e puntare sullo stile di vita, cioè su di un sano equilibrio psicologico del soggetto nell’affrontare in modo attivo e consapevole le diverse circostanze della vita. Contemporaneamente è utile evitare atteggiamenti mentali negativi che possono contrastare un approccio attivo e costruttivo alla vecchiaia e possono impedire di programmare una quotidianità che conservi caratteristiche di buona qualità di vita: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Abitudini alimentari e uso dei farmaci</a:t>
            </a:r>
            <a:r>
              <a:rPr lang="it-IT" dirty="0" smtClean="0"/>
              <a:t>: evitare qualsiasi eccesso, mangiare solo quando si ha fame, prediligere alimenti di stagione e poco grassi; evitare il fumo, le bevande alcoliche, le sostanze eccitanti o usarle con moderazione. Anche troppi divieti fanno male. Usare i farmaci con moderazione; essere e sentirsi responsabili della propria salute.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Attività fisica</a:t>
            </a:r>
            <a:r>
              <a:rPr lang="it-IT" dirty="0" smtClean="0"/>
              <a:t>: l’esercizio fisico regolare costituisce un presupposto importante per una vita in salute, ma senza eccessi, con moderazione e partendo dalle caratteristiche fisiche e preferenze di ognuno. Va bene la vita attiva ma occorre saper riconoscere i segni della stanchezza e fermarsi a riposare.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Aspetti psicologici e atteggiamento di vita</a:t>
            </a:r>
            <a:r>
              <a:rPr lang="it-IT" dirty="0" smtClean="0"/>
              <a:t>: capacità di adattarsi ai cambiamenti, vivere il presente, ottimismo, senso dell’umorismo, mantenere l’attività sessuale, praticare la “moderazione” in tutto; mantenere la “motivazione”, la “volontà di vivere”,  fare progetti e porsi delle mete modificabili e raggiungibili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Aspetti sociali</a:t>
            </a:r>
            <a:r>
              <a:rPr lang="it-IT" dirty="0" smtClean="0"/>
              <a:t>: coltivare le amicizie e le relazioni sociali, un problema frequente è la morte del coniuge, rimanere in contatto con la famiglia, evitare la solitudine.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Un presupposto per essere longevi è </a:t>
            </a:r>
            <a:r>
              <a:rPr lang="it-IT" dirty="0" smtClean="0">
                <a:solidFill>
                  <a:srgbClr val="00B050"/>
                </a:solidFill>
              </a:rPr>
              <a:t>mantenersi attivi</a:t>
            </a:r>
            <a:r>
              <a:rPr lang="it-IT" dirty="0" smtClean="0"/>
              <a:t>, lavorare svolgendo attività che piacciono, mantenere l’indipendenza nelle ADL, mantenere attive le capacità mentali anche tramite l’allenamento.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611981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L’invecchiamento è un processo progressivo caratterizzato da indebolimento dei meccanismi di difesa dalle variazioni ambientali e da riduzione delle riserve funzionali d’organo e d’apparato.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E’ quell’insieme di mutamenti fisici e psichici, non dovuti a malattia, che intervengono negli individui dopo la maturità: sono </a:t>
            </a:r>
            <a:r>
              <a:rPr lang="it-IT" dirty="0" err="1" smtClean="0"/>
              <a:t>piú</a:t>
            </a:r>
            <a:r>
              <a:rPr lang="it-IT" dirty="0" smtClean="0"/>
              <a:t> o meno comuni a tutti i membri di una specie, riducono la </a:t>
            </a:r>
            <a:r>
              <a:rPr lang="it-IT" dirty="0" err="1" smtClean="0"/>
              <a:t>capacitá</a:t>
            </a:r>
            <a:r>
              <a:rPr lang="it-IT" dirty="0" smtClean="0"/>
              <a:t> di adattamento allo stress e di mantenimento dell’equilibrio omeostatico e sfociano nella morte. Si tratta di un fenomeno irreversibile e sostanzialmente legato a fattori “intrinseci” a differenza delle malattie che sono un fatto occasionale, trattabile o quantomeno modificabile, legate a fattori “estrinseci” e definibili da un preciso quadro clinico.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Nell’uomo definire l’invecchiamento è reso complicato da importanti differenze individuali sulle modalità di invecchiare che rendono l’età anagrafica soltanto grossolanamente indicativa di quella biologica e giustificano l’estrema variabilità che si osserva tra i soggetti anziani.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dirty="0" smtClean="0"/>
              <a:t>Esistono numerosi elementi in grado di condizionare l’invecchiamento “fisiologico”: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cause genetiche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non uso o cattivo uso di una funzione durante la crescita o l’età adulta (es. mancanza di attività fisica o, al contrario, un suo eccesso)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fattori di rischio (dieta ipercalorica, fumo, alcool, stress)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malattie fisiche o psichiche intercorrenti (come fattori che accelerano l’invecchiamento)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dirty="0" smtClean="0"/>
              <a:t>Teorie sull’invecchiamento: due grandi categorie: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l’accumulazione di errori </a:t>
            </a:r>
            <a:r>
              <a:rPr lang="it-IT" dirty="0" smtClean="0"/>
              <a:t>(ipotesi secondo cui la senescenza delle cellule è dovuta ad un danno di strutture cellulari fondamentali come il DNA e le proteine, causato da insulti ambientali)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la senescenza programmata </a:t>
            </a:r>
            <a:r>
              <a:rPr lang="it-IT" dirty="0" smtClean="0"/>
              <a:t>(ipotesi secondo cui l’invecchiamento avviene a causa di una “cospirazione” di geni, con l’attivazione programmata in tempi determinati di geni “suicidi”, che portano al cattivo funzionamento cellulare).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In entrambi i casi vengono chiamati in causa fattori che riguardano i meccanismi cellulari e quindi cromosomi e geni.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err="1" smtClean="0">
                <a:solidFill>
                  <a:srgbClr val="00B050"/>
                </a:solidFill>
              </a:rPr>
              <a:t>Maximum</a:t>
            </a:r>
            <a:r>
              <a:rPr lang="it-IT" dirty="0" smtClean="0">
                <a:solidFill>
                  <a:srgbClr val="00B050"/>
                </a:solidFill>
              </a:rPr>
              <a:t> Life </a:t>
            </a:r>
            <a:r>
              <a:rPr lang="it-IT" dirty="0" err="1" smtClean="0">
                <a:solidFill>
                  <a:srgbClr val="00B050"/>
                </a:solidFill>
              </a:rPr>
              <a:t>Span</a:t>
            </a:r>
            <a:r>
              <a:rPr lang="it-IT" dirty="0" smtClean="0"/>
              <a:t>: identifica la massima aspettativa di vita per una determinata specie vivente; si tratta in pratica di un limite biologico, difficilmente valicabile, che nell’uomo è intorno ai 120 anni; non si è modificato nel tempo se non minimamente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 “</a:t>
            </a:r>
            <a:r>
              <a:rPr lang="it-IT" dirty="0" smtClean="0">
                <a:solidFill>
                  <a:srgbClr val="00B050"/>
                </a:solidFill>
              </a:rPr>
              <a:t>speranza di vita</a:t>
            </a:r>
            <a:r>
              <a:rPr lang="it-IT" dirty="0" smtClean="0"/>
              <a:t>” o vita media si indica in numero medio di anni che ancora rimangono da vivere per gli appartenenti ad una determinata classe di </a:t>
            </a:r>
            <a:r>
              <a:rPr lang="it-IT" dirty="0" err="1" smtClean="0"/>
              <a:t>etá</a:t>
            </a:r>
            <a:r>
              <a:rPr lang="it-IT" dirty="0" smtClean="0"/>
              <a:t>. Alla nascita (cioè all’anno 0) essa equivale alla durata della vita media. Questa è molto diversa secondo il tipo di popolazione: relativamente bassa fra i popoli in via di sviluppo ed elevata nei paesi sviluppati.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16575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= Aumento percentuale delle persone appartenenti alle classi di </a:t>
            </a:r>
            <a:r>
              <a:rPr lang="it-IT" dirty="0" err="1" smtClean="0"/>
              <a:t>etá</a:t>
            </a:r>
            <a:r>
              <a:rPr lang="it-IT" dirty="0" smtClean="0"/>
              <a:t> </a:t>
            </a:r>
            <a:r>
              <a:rPr lang="it-IT" dirty="0" err="1" smtClean="0"/>
              <a:t>piú</a:t>
            </a:r>
            <a:r>
              <a:rPr lang="it-IT" dirty="0" smtClean="0"/>
              <a:t> avanzate in una determinata popolazione; tale fenomeno, di portata mondiale, interessa attualmente soprattutto i paesi sviluppati, tra cui l’Italia.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E’ dovuto a: riduzione della </a:t>
            </a:r>
            <a:r>
              <a:rPr lang="it-IT" dirty="0" err="1" smtClean="0"/>
              <a:t>natalitá</a:t>
            </a:r>
            <a:r>
              <a:rPr lang="it-IT" dirty="0" smtClean="0"/>
              <a:t> e riduzione della mortalità, o meglio aumento della sopravvivenza di persone un tempo destinate a morire </a:t>
            </a:r>
            <a:r>
              <a:rPr lang="it-IT" dirty="0" err="1" smtClean="0"/>
              <a:t>piú</a:t>
            </a:r>
            <a:r>
              <a:rPr lang="it-IT" dirty="0" smtClean="0"/>
              <a:t> precocemente.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La grande conquista dell’uomo del ventesimo secolo è stata il raddoppio della durata della vita (migliore </a:t>
            </a:r>
            <a:r>
              <a:rPr lang="it-IT" dirty="0" err="1" smtClean="0"/>
              <a:t>capacitá</a:t>
            </a:r>
            <a:r>
              <a:rPr lang="it-IT" dirty="0" smtClean="0"/>
              <a:t> di prevenire e curare le malattie, riduzione della mortalità neonatale e infantile, miglioramento complessivo delle condizioni di vita); all’inizio del 900 si attestava sui 43 anni, ora, pur con lievi differenze tra stati e tra i sessi, è intorno ai 76/78 anni.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 livello mondiale la vita media si </a:t>
            </a:r>
            <a:r>
              <a:rPr lang="it-IT" dirty="0" err="1" smtClean="0"/>
              <a:t>allungherá</a:t>
            </a:r>
            <a:r>
              <a:rPr lang="it-IT" dirty="0" smtClean="0"/>
              <a:t> ancora in futuro, con propensione a incrementare di </a:t>
            </a:r>
            <a:r>
              <a:rPr lang="it-IT" dirty="0" err="1" smtClean="0"/>
              <a:t>piú</a:t>
            </a:r>
            <a:r>
              <a:rPr lang="it-IT" dirty="0" smtClean="0"/>
              <a:t> nelle nazioni in via di sviluppo.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  <p:sp>
        <p:nvSpPr>
          <p:cNvPr id="7171" name="Tito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rgbClr val="FF0000"/>
                </a:solidFill>
              </a:rPr>
              <a:t>Invecchiamento demografico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00B050"/>
                </a:solidFill>
              </a:rPr>
              <a:t>Indice di vecchiaia</a:t>
            </a:r>
            <a:r>
              <a:rPr lang="it-IT" dirty="0" smtClean="0"/>
              <a:t>: rapporto percentuale tra la popolazione in </a:t>
            </a:r>
            <a:r>
              <a:rPr lang="it-IT" dirty="0" err="1" smtClean="0"/>
              <a:t>etá</a:t>
            </a:r>
            <a:r>
              <a:rPr lang="it-IT" dirty="0" smtClean="0"/>
              <a:t> uguale o superiore a 65 anni con quella di </a:t>
            </a:r>
            <a:r>
              <a:rPr lang="it-IT" dirty="0" err="1" smtClean="0"/>
              <a:t>etá</a:t>
            </a:r>
            <a:r>
              <a:rPr lang="it-IT" dirty="0" smtClean="0"/>
              <a:t> inferiore a 15 anni; un indice di vecchiaia basso indica elevata natalità e ridotta percentuale delle classi di </a:t>
            </a:r>
            <a:r>
              <a:rPr lang="it-IT" dirty="0" err="1" smtClean="0"/>
              <a:t>etá</a:t>
            </a:r>
            <a:r>
              <a:rPr lang="it-IT" dirty="0" smtClean="0"/>
              <a:t> avanzate. Rispetto al resto del mondo l’Italia è il paese con il </a:t>
            </a:r>
            <a:r>
              <a:rPr lang="it-IT" dirty="0" err="1" smtClean="0"/>
              <a:t>piú</a:t>
            </a:r>
            <a:r>
              <a:rPr lang="it-IT" dirty="0" smtClean="0"/>
              <a:t> elevato indice di vecchiaia; il fatto </a:t>
            </a:r>
            <a:r>
              <a:rPr lang="it-IT" dirty="0" err="1" smtClean="0"/>
              <a:t>piú</a:t>
            </a:r>
            <a:r>
              <a:rPr lang="it-IT" dirty="0" smtClean="0"/>
              <a:t> importante è l’incremento degli ultraottantenni che superano attualmente i 170000 individui, rappresentando quasi il 4% della popolazione, con percentuali sensibilmente diverse nelle varie regioni; se </a:t>
            </a:r>
            <a:r>
              <a:rPr lang="it-IT" dirty="0" err="1" smtClean="0"/>
              <a:t>proseguirá</a:t>
            </a:r>
            <a:r>
              <a:rPr lang="it-IT" dirty="0" smtClean="0"/>
              <a:t> la tendenza attuale, verso il 2020 potrebbero raddoppiare.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L’invecchiamento della popolazione ha delle conseguenze sul piano sanitario e sociale; il numero sempre </a:t>
            </a:r>
            <a:r>
              <a:rPr lang="it-IT" dirty="0" err="1" smtClean="0"/>
              <a:t>piú</a:t>
            </a:r>
            <a:r>
              <a:rPr lang="it-IT" dirty="0" smtClean="0"/>
              <a:t> elevato di ultraottantenni significa un aumento di “vecchi fragili”, ad elevato rischio di ridotta autonomia o perdita dell’autosufficienza; significa anche aumento di persone anziane che vivono sole e quindi maggiore </a:t>
            </a:r>
            <a:r>
              <a:rPr lang="it-IT" dirty="0" err="1" smtClean="0"/>
              <a:t>necessitá</a:t>
            </a:r>
            <a:r>
              <a:rPr lang="it-IT" dirty="0" smtClean="0"/>
              <a:t> di servizi domiciliari e </a:t>
            </a:r>
            <a:r>
              <a:rPr lang="it-IT" dirty="0" err="1" smtClean="0"/>
              <a:t>piú</a:t>
            </a:r>
            <a:r>
              <a:rPr lang="it-IT" dirty="0" smtClean="0"/>
              <a:t> differenziati.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0825" y="333375"/>
            <a:ext cx="8569325" cy="633571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dirty="0" smtClean="0"/>
              <a:t>Con l’invecchiamento, quasi tutte le </a:t>
            </a:r>
            <a:r>
              <a:rPr lang="it-IT" dirty="0" err="1" smtClean="0"/>
              <a:t>attivitá</a:t>
            </a:r>
            <a:r>
              <a:rPr lang="it-IT" dirty="0" smtClean="0"/>
              <a:t> dell’organismo vanno incontro a modificazioni, generalmente di tipo negativo; alcune funzioni degenerano </a:t>
            </a:r>
            <a:r>
              <a:rPr lang="it-IT" dirty="0" err="1" smtClean="0"/>
              <a:t>piú</a:t>
            </a:r>
            <a:r>
              <a:rPr lang="it-IT" dirty="0" smtClean="0"/>
              <a:t> velocemente di altre. Non esiste un </a:t>
            </a:r>
            <a:r>
              <a:rPr lang="it-IT" dirty="0" err="1" smtClean="0"/>
              <a:t>marker</a:t>
            </a:r>
            <a:r>
              <a:rPr lang="it-IT" dirty="0" smtClean="0"/>
              <a:t> oggettivo di vecchiaia; si è </a:t>
            </a:r>
            <a:r>
              <a:rPr lang="it-IT" dirty="0" err="1" smtClean="0"/>
              <a:t>cosí</a:t>
            </a:r>
            <a:r>
              <a:rPr lang="it-IT" dirty="0" smtClean="0"/>
              <a:t> stabilito di usare l’</a:t>
            </a:r>
            <a:r>
              <a:rPr lang="it-IT" dirty="0" err="1" smtClean="0"/>
              <a:t>etá</a:t>
            </a:r>
            <a:r>
              <a:rPr lang="it-IT" dirty="0" smtClean="0"/>
              <a:t> anagrafica per indicare convenzionalmente l’inizio della vecchiaia (65-70 anni), partendo dal presupposto che ad ogni </a:t>
            </a:r>
            <a:r>
              <a:rPr lang="it-IT" dirty="0" err="1" smtClean="0"/>
              <a:t>etá</a:t>
            </a:r>
            <a:r>
              <a:rPr lang="it-IT" dirty="0" smtClean="0"/>
              <a:t> corrispondano precisi stadi morfologici e funzionali, in altre parole che esista un invecchiamento “normale”.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dirty="0" smtClean="0"/>
              <a:t>I mutamenti fisiologici caratteristici della vecchiaia (scarsamente significativi per lo stato di salute) sono: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riduzione progressiva della statura (circa 1,2 cm. ogni 20 anni)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perdita di elasticità della cute, che tende ad essere meno idratata e cheratinizzata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riduzione del grasso sottocutaneo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aumento della fragilità dei vasi sottocutanei con </a:t>
            </a:r>
            <a:r>
              <a:rPr lang="it-IT" dirty="0" err="1" smtClean="0"/>
              <a:t>facilitá</a:t>
            </a:r>
            <a:r>
              <a:rPr lang="it-IT" dirty="0" smtClean="0"/>
              <a:t> alle ecchimosi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ipotrofia muscolare e sarcopenia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riduzione percentuale dell’acqua corporea totale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riduzione del numero dei capelli e perdita del pigmento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riduzione del potere di accomodazione del cristallino per presbiopia (si vede male da vicino)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riduzione dell’</a:t>
            </a:r>
            <a:r>
              <a:rPr lang="it-IT" dirty="0" err="1" smtClean="0"/>
              <a:t>acuitá</a:t>
            </a:r>
            <a:r>
              <a:rPr lang="it-IT" dirty="0" smtClean="0"/>
              <a:t> uditiva, soprattutto per le frequenze </a:t>
            </a:r>
            <a:r>
              <a:rPr lang="it-IT" dirty="0" err="1" smtClean="0"/>
              <a:t>piú</a:t>
            </a:r>
            <a:r>
              <a:rPr lang="it-IT" dirty="0" smtClean="0"/>
              <a:t> alte (presbiacusia)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850" y="333375"/>
            <a:ext cx="8569325" cy="619125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L’assetto psicologico della persona va visto come un processo di sviluppo che si realizza durante tutto il ciclo della vita, dove accrescimento e senescenza si susseguono senza soluzione di continuità. In </a:t>
            </a:r>
            <a:r>
              <a:rPr lang="it-IT" dirty="0" err="1" smtClean="0"/>
              <a:t>etá</a:t>
            </a:r>
            <a:r>
              <a:rPr lang="it-IT" dirty="0" smtClean="0"/>
              <a:t> avanzata le persone tendono ad esprimere le caratteristiche del loro stile di vita.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 l’invecchiamento l’uomo si trova ad affrontare una serie di “perdite”, che incidono notevolmente sul suo assetto psicologico: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 livello </a:t>
            </a:r>
            <a:r>
              <a:rPr lang="it-IT" dirty="0" smtClean="0">
                <a:solidFill>
                  <a:srgbClr val="00B050"/>
                </a:solidFill>
              </a:rPr>
              <a:t>biologico</a:t>
            </a:r>
            <a:r>
              <a:rPr lang="it-IT" dirty="0" smtClean="0"/>
              <a:t> vi è un invecchiamento esteriore, una diminuzione della forza fisica e della funzione degli organi di senso con ripercussioni anche sul vissuto della sessualità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 livello </a:t>
            </a:r>
            <a:r>
              <a:rPr lang="it-IT" dirty="0" smtClean="0">
                <a:solidFill>
                  <a:srgbClr val="00B050"/>
                </a:solidFill>
              </a:rPr>
              <a:t>mentale</a:t>
            </a:r>
            <a:r>
              <a:rPr lang="it-IT" dirty="0" smtClean="0"/>
              <a:t> subiscono importanti modificazioni alcuni aspetti rilevanti dell’intelligenza e della memoria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 livello </a:t>
            </a:r>
            <a:r>
              <a:rPr lang="it-IT" dirty="0" smtClean="0">
                <a:solidFill>
                  <a:srgbClr val="00B050"/>
                </a:solidFill>
              </a:rPr>
              <a:t>sociale</a:t>
            </a:r>
            <a:r>
              <a:rPr lang="it-IT" dirty="0" smtClean="0"/>
              <a:t> l’invecchiamento spesso coincide con la perdita di un ruolo sociale, il pensionamento porta a una perdita in relazione al potere economico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a livello </a:t>
            </a:r>
            <a:r>
              <a:rPr lang="it-IT" dirty="0" smtClean="0">
                <a:solidFill>
                  <a:srgbClr val="00B050"/>
                </a:solidFill>
              </a:rPr>
              <a:t>familiare</a:t>
            </a:r>
            <a:r>
              <a:rPr lang="it-IT" dirty="0" smtClean="0"/>
              <a:t> si verifica la perdita del ruolo di capofamiglia, del ruolo di coniuge in caso di vedovanza, del ruolo genitoriale in quanto i figli sono ormai usciti di casa ed hanno una loro vita autonoma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1933</Words>
  <Application>Microsoft Office PowerPoint</Application>
  <PresentationFormat>Presentazione su schermo (4:3)</PresentationFormat>
  <Paragraphs>72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Teorie sull’invecchiamento</vt:lpstr>
      <vt:lpstr>Diapositiva 2</vt:lpstr>
      <vt:lpstr>Diapositiva 3</vt:lpstr>
      <vt:lpstr>Diapositiva 4</vt:lpstr>
      <vt:lpstr>Diapositiva 5</vt:lpstr>
      <vt:lpstr>Invecchiamento demografico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 Windows</dc:creator>
  <cp:lastModifiedBy> </cp:lastModifiedBy>
  <cp:revision>11</cp:revision>
  <dcterms:created xsi:type="dcterms:W3CDTF">2011-01-06T15:23:44Z</dcterms:created>
  <dcterms:modified xsi:type="dcterms:W3CDTF">2011-12-22T07:53:24Z</dcterms:modified>
</cp:coreProperties>
</file>