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3"/>
  </p:notesMasterIdLst>
  <p:handoutMasterIdLst>
    <p:handoutMasterId r:id="rId74"/>
  </p:handoutMasterIdLst>
  <p:sldIdLst>
    <p:sldId id="341" r:id="rId3"/>
    <p:sldId id="396" r:id="rId4"/>
    <p:sldId id="358" r:id="rId5"/>
    <p:sldId id="398" r:id="rId6"/>
    <p:sldId id="275" r:id="rId7"/>
    <p:sldId id="335" r:id="rId8"/>
    <p:sldId id="359" r:id="rId9"/>
    <p:sldId id="258" r:id="rId10"/>
    <p:sldId id="390" r:id="rId11"/>
    <p:sldId id="259" r:id="rId12"/>
    <p:sldId id="273" r:id="rId13"/>
    <p:sldId id="403" r:id="rId14"/>
    <p:sldId id="274" r:id="rId15"/>
    <p:sldId id="269" r:id="rId16"/>
    <p:sldId id="276" r:id="rId17"/>
    <p:sldId id="270" r:id="rId18"/>
    <p:sldId id="408" r:id="rId19"/>
    <p:sldId id="277" r:id="rId20"/>
    <p:sldId id="364" r:id="rId21"/>
    <p:sldId id="405" r:id="rId22"/>
    <p:sldId id="368" r:id="rId23"/>
    <p:sldId id="399" r:id="rId24"/>
    <p:sldId id="401" r:id="rId25"/>
    <p:sldId id="413" r:id="rId26"/>
    <p:sldId id="282" r:id="rId27"/>
    <p:sldId id="283" r:id="rId28"/>
    <p:sldId id="287" r:id="rId29"/>
    <p:sldId id="374" r:id="rId30"/>
    <p:sldId id="354" r:id="rId31"/>
    <p:sldId id="356" r:id="rId32"/>
    <p:sldId id="357" r:id="rId33"/>
    <p:sldId id="415" r:id="rId34"/>
    <p:sldId id="416" r:id="rId35"/>
    <p:sldId id="418" r:id="rId36"/>
    <p:sldId id="419" r:id="rId37"/>
    <p:sldId id="420" r:id="rId38"/>
    <p:sldId id="421" r:id="rId39"/>
    <p:sldId id="424" r:id="rId40"/>
    <p:sldId id="425" r:id="rId41"/>
    <p:sldId id="426" r:id="rId42"/>
    <p:sldId id="427" r:id="rId43"/>
    <p:sldId id="428" r:id="rId44"/>
    <p:sldId id="429" r:id="rId45"/>
    <p:sldId id="430"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5" r:id="rId59"/>
    <p:sldId id="447" r:id="rId60"/>
    <p:sldId id="448" r:id="rId61"/>
    <p:sldId id="449" r:id="rId62"/>
    <p:sldId id="451" r:id="rId63"/>
    <p:sldId id="452" r:id="rId64"/>
    <p:sldId id="453" r:id="rId65"/>
    <p:sldId id="454" r:id="rId66"/>
    <p:sldId id="455" r:id="rId67"/>
    <p:sldId id="456" r:id="rId68"/>
    <p:sldId id="457" r:id="rId69"/>
    <p:sldId id="458" r:id="rId70"/>
    <p:sldId id="459" r:id="rId71"/>
    <p:sldId id="460" r:id="rId72"/>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1F10F"/>
    <a:srgbClr val="DDEAF1"/>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1197" autoAdjust="0"/>
  </p:normalViewPr>
  <p:slideViewPr>
    <p:cSldViewPr>
      <p:cViewPr>
        <p:scale>
          <a:sx n="66" d="100"/>
          <a:sy n="66" d="100"/>
        </p:scale>
        <p:origin x="-1434"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smtClean="0">
                <a:latin typeface="+mn-lt"/>
              </a:defRPr>
            </a:lvl1pPr>
          </a:lstStyle>
          <a:p>
            <a:pPr>
              <a:defRPr/>
            </a:pPr>
            <a:fld id="{80B12C5C-D78C-457F-BBD8-86D6263F2545}" type="datetimeFigureOut">
              <a:rPr lang="it-IT"/>
              <a:pPr>
                <a:defRPr/>
              </a:pPr>
              <a:t>04/04/2017</a:t>
            </a:fld>
            <a:endParaRPr lang="it-IT"/>
          </a:p>
        </p:txBody>
      </p:sp>
      <p:sp>
        <p:nvSpPr>
          <p:cNvPr id="4" name="Segnaposto piè di pagina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it-IT"/>
          </a:p>
        </p:txBody>
      </p:sp>
      <p:sp>
        <p:nvSpPr>
          <p:cNvPr id="5" name="Segnaposto numero diapositiva 4"/>
          <p:cNvSpPr>
            <a:spLocks noGrp="1"/>
          </p:cNvSpPr>
          <p:nvPr>
            <p:ph type="sldNum" sz="quarter" idx="3"/>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smtClean="0">
                <a:latin typeface="+mn-lt"/>
              </a:defRPr>
            </a:lvl1pPr>
          </a:lstStyle>
          <a:p>
            <a:pPr>
              <a:defRPr/>
            </a:pPr>
            <a:fld id="{3A7B458E-AA8E-4C01-B264-3D2787CD126B}" type="slidenum">
              <a:rPr lang="it-IT"/>
              <a:pPr>
                <a:defRPr/>
              </a:pPr>
              <a:t>‹N›</a:t>
            </a:fld>
            <a:endParaRPr lang="it-IT"/>
          </a:p>
        </p:txBody>
      </p:sp>
    </p:spTree>
    <p:extLst>
      <p:ext uri="{BB962C8B-B14F-4D97-AF65-F5344CB8AC3E}">
        <p14:creationId xmlns:p14="http://schemas.microsoft.com/office/powerpoint/2010/main" val="3631844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it-IT"/>
          </a:p>
        </p:txBody>
      </p:sp>
      <p:sp>
        <p:nvSpPr>
          <p:cNvPr id="3" name="Segnaposto data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smtClean="0">
                <a:latin typeface="+mn-lt"/>
              </a:defRPr>
            </a:lvl1pPr>
          </a:lstStyle>
          <a:p>
            <a:pPr>
              <a:defRPr/>
            </a:pPr>
            <a:fld id="{1031E6AA-C308-4CB1-B87A-97BD3ED0011D}" type="datetimeFigureOut">
              <a:rPr lang="it-IT"/>
              <a:pPr>
                <a:defRPr/>
              </a:pPr>
              <a:t>04/04/2017</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it-IT" noProof="0"/>
          </a:p>
        </p:txBody>
      </p:sp>
      <p:sp>
        <p:nvSpPr>
          <p:cNvPr id="5" name="Segnaposto note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it-IT"/>
          </a:p>
        </p:txBody>
      </p:sp>
      <p:sp>
        <p:nvSpPr>
          <p:cNvPr id="7" name="Segnaposto numero diapositiva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smtClean="0">
                <a:latin typeface="+mn-lt"/>
              </a:defRPr>
            </a:lvl1pPr>
          </a:lstStyle>
          <a:p>
            <a:pPr>
              <a:defRPr/>
            </a:pPr>
            <a:fld id="{30FA3113-79BE-4B56-8960-306409238E96}" type="slidenum">
              <a:rPr lang="it-IT"/>
              <a:pPr>
                <a:defRPr/>
              </a:pPr>
              <a:t>‹N›</a:t>
            </a:fld>
            <a:endParaRPr lang="it-IT"/>
          </a:p>
        </p:txBody>
      </p:sp>
    </p:spTree>
    <p:extLst>
      <p:ext uri="{BB962C8B-B14F-4D97-AF65-F5344CB8AC3E}">
        <p14:creationId xmlns:p14="http://schemas.microsoft.com/office/powerpoint/2010/main" val="9727847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egnaposto immagine diapositiva 1"/>
          <p:cNvSpPr>
            <a:spLocks noGrp="1" noRot="1" noChangeAspect="1"/>
          </p:cNvSpPr>
          <p:nvPr>
            <p:ph type="sldImg"/>
          </p:nvPr>
        </p:nvSpPr>
        <p:spPr bwMode="auto">
          <a:noFill/>
          <a:ln>
            <a:solidFill>
              <a:srgbClr val="000000"/>
            </a:solidFill>
            <a:miter lim="800000"/>
            <a:headEnd/>
            <a:tailEnd/>
          </a:ln>
        </p:spPr>
      </p:sp>
      <p:sp>
        <p:nvSpPr>
          <p:cNvPr id="1382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La </a:t>
            </a:r>
            <a:r>
              <a:rPr lang="it-IT" b="1" dirty="0" smtClean="0"/>
              <a:t>biodisponibilità</a:t>
            </a:r>
            <a:r>
              <a:rPr lang="it-IT" dirty="0" smtClean="0"/>
              <a:t> è una delle principali proprietà farmacocinetiche dei farmaci. Il termine viene utilizzato per descrivere la …</a:t>
            </a:r>
          </a:p>
          <a:p>
            <a:pPr>
              <a:spcBef>
                <a:spcPct val="0"/>
              </a:spcBef>
            </a:pPr>
            <a:r>
              <a:rPr lang="it-IT" dirty="0" smtClean="0"/>
              <a:t>Un medicinale somministrato per via endovenosa avrà biodisponibilità pari al 100%, mentre nel caso di farmaci somministrati per altre vie (ad esempio per via orale, rettale, transdermica o sottocutanea), si avranno valori inferiori di biodisponibilità a causa del parziale assorbimento e degli effetti del metabolismo.</a:t>
            </a:r>
          </a:p>
        </p:txBody>
      </p:sp>
      <p:sp>
        <p:nvSpPr>
          <p:cNvPr id="1382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AF89A0-A972-4E81-8A19-C8427305D6DA}" type="slidenum">
              <a:rPr lang="it-IT"/>
              <a:pPr fontAlgn="base">
                <a:spcBef>
                  <a:spcPct val="0"/>
                </a:spcBef>
                <a:spcAft>
                  <a:spcPct val="0"/>
                </a:spcAft>
              </a:pPr>
              <a:t>8</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egnaposto immagine diapositiva 1"/>
          <p:cNvSpPr>
            <a:spLocks noGrp="1" noRot="1" noChangeAspect="1"/>
          </p:cNvSpPr>
          <p:nvPr>
            <p:ph type="sldImg"/>
          </p:nvPr>
        </p:nvSpPr>
        <p:spPr bwMode="auto">
          <a:noFill/>
          <a:ln>
            <a:solidFill>
              <a:srgbClr val="000000"/>
            </a:solidFill>
            <a:miter lim="800000"/>
            <a:headEnd/>
            <a:tailEnd/>
          </a:ln>
        </p:spPr>
      </p:sp>
      <p:sp>
        <p:nvSpPr>
          <p:cNvPr id="14438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smtClean="0"/>
              <a:t>La </a:t>
            </a:r>
            <a:r>
              <a:rPr lang="it-IT" b="1" smtClean="0"/>
              <a:t>biodisponibilità</a:t>
            </a:r>
            <a:r>
              <a:rPr lang="it-IT" smtClean="0"/>
              <a:t> è una delle principali proprietà farmacocinetiche dei farmaci. Il termine viene utilizzato per descrivere la …</a:t>
            </a:r>
          </a:p>
          <a:p>
            <a:pPr>
              <a:spcBef>
                <a:spcPct val="0"/>
              </a:spcBef>
            </a:pPr>
            <a:r>
              <a:rPr lang="it-IT" smtClean="0"/>
              <a:t>Un medicinale somministrato per via endovenosa avrà biodisponibilità pari al 100%, mentre nel caso di farmaci somministrati per altre vie (ad esempio per via orale, rettale, transdermica o sottocutanea), si avranno valori inferiori di biodisponibilità a causa del parziale assorbimento e degli effetti del metabolismo.</a:t>
            </a:r>
          </a:p>
        </p:txBody>
      </p:sp>
      <p:sp>
        <p:nvSpPr>
          <p:cNvPr id="14438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81A268-4077-46B0-87B9-2009E1FE9A05}" type="slidenum">
              <a:rPr lang="it-IT"/>
              <a:pPr fontAlgn="base">
                <a:spcBef>
                  <a:spcPct val="0"/>
                </a:spcBef>
                <a:spcAft>
                  <a:spcPct val="0"/>
                </a:spcAft>
              </a:pPr>
              <a:t>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egnaposto immagine diapositiva 1"/>
          <p:cNvSpPr>
            <a:spLocks noGrp="1" noRot="1" noChangeAspect="1"/>
          </p:cNvSpPr>
          <p:nvPr>
            <p:ph type="sldImg"/>
          </p:nvPr>
        </p:nvSpPr>
        <p:spPr bwMode="auto">
          <a:noFill/>
          <a:ln>
            <a:solidFill>
              <a:srgbClr val="000000"/>
            </a:solidFill>
            <a:miter lim="800000"/>
            <a:headEnd/>
            <a:tailEnd/>
          </a:ln>
        </p:spPr>
      </p:sp>
      <p:sp>
        <p:nvSpPr>
          <p:cNvPr id="14643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smtClean="0"/>
              <a:t>Il valore di biodisponibilità si ottiene attraverso un calcolo farmacocinetico, per ottenere la distribuzione nel tempo della concentrazione plasmatica del farmaco.</a:t>
            </a:r>
          </a:p>
        </p:txBody>
      </p:sp>
      <p:sp>
        <p:nvSpPr>
          <p:cNvPr id="14643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1CADD3-12BE-4F5F-B338-0F24FA270CF9}" type="slidenum">
              <a:rPr lang="it-IT"/>
              <a:pPr fontAlgn="base">
                <a:spcBef>
                  <a:spcPct val="0"/>
                </a:spcBef>
                <a:spcAft>
                  <a:spcPct val="0"/>
                </a:spcAft>
              </a:pPr>
              <a:t>10</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egnaposto immagine diapositiva 1"/>
          <p:cNvSpPr>
            <a:spLocks noGrp="1" noRot="1" noChangeAspect="1"/>
          </p:cNvSpPr>
          <p:nvPr>
            <p:ph type="sldImg"/>
          </p:nvPr>
        </p:nvSpPr>
        <p:spPr bwMode="auto">
          <a:noFill/>
          <a:ln>
            <a:solidFill>
              <a:srgbClr val="000000"/>
            </a:solidFill>
            <a:miter lim="800000"/>
            <a:headEnd/>
            <a:tailEnd/>
          </a:ln>
        </p:spPr>
      </p:sp>
      <p:sp>
        <p:nvSpPr>
          <p:cNvPr id="150530" name="Segnaposto note 2"/>
          <p:cNvSpPr>
            <a:spLocks noGrp="1"/>
          </p:cNvSpPr>
          <p:nvPr>
            <p:ph type="body" idx="1"/>
          </p:nvPr>
        </p:nvSpPr>
        <p:spPr bwMode="auto">
          <a:noFill/>
        </p:spPr>
        <p:txBody>
          <a:bodyPr wrap="square" numCol="1" anchor="t" anchorCtr="0" compatLnSpc="1">
            <a:prstTxWarp prst="textNoShape">
              <a:avLst/>
            </a:prstTxWarp>
          </a:bodyPr>
          <a:lstStyle/>
          <a:p>
            <a:pPr defTabSz="989013">
              <a:spcBef>
                <a:spcPct val="0"/>
              </a:spcBef>
            </a:pPr>
            <a:r>
              <a:rPr lang="it-IT" sz="1300" smtClean="0">
                <a:latin typeface="Times New Roman" pitchFamily="18" charset="0"/>
                <a:cs typeface="Times New Roman" pitchFamily="18" charset="0"/>
              </a:rPr>
              <a:t>Il fatto che la biodisponibilità di un farmaco possa variare non solo a seconda della via di somministrazione, ma anche a seconda della forma farmaceutica ha reso necessaria la formulazione del concetto di </a:t>
            </a:r>
            <a:r>
              <a:rPr lang="it-IT" sz="1300" u="sng" smtClean="0">
                <a:latin typeface="Times New Roman" pitchFamily="18" charset="0"/>
                <a:cs typeface="Times New Roman" pitchFamily="18" charset="0"/>
              </a:rPr>
              <a:t>bioequivalenza</a:t>
            </a:r>
            <a:r>
              <a:rPr lang="it-IT" sz="1300" smtClean="0">
                <a:latin typeface="Times New Roman" pitchFamily="18" charset="0"/>
                <a:cs typeface="Times New Roman" pitchFamily="18" charset="0"/>
              </a:rPr>
              <a:t> (Berliner et al., 1974).</a:t>
            </a:r>
          </a:p>
          <a:p>
            <a:pPr defTabSz="989013">
              <a:spcBef>
                <a:spcPct val="0"/>
              </a:spcBef>
            </a:pPr>
            <a:endParaRPr lang="it-IT" smtClean="0"/>
          </a:p>
        </p:txBody>
      </p:sp>
      <p:sp>
        <p:nvSpPr>
          <p:cNvPr id="15053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2A5EA0-2AC7-4033-9F50-DC25CE874F47}" type="slidenum">
              <a:rPr lang="it-IT"/>
              <a:pPr fontAlgn="base">
                <a:spcBef>
                  <a:spcPct val="0"/>
                </a:spcBef>
                <a:spcAft>
                  <a:spcPct val="0"/>
                </a:spcAft>
              </a:pPr>
              <a:t>13</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817ED51-9AFD-4CC2-BB73-49D2D54A21FF}" type="slidenum">
              <a:rPr lang="it-IT">
                <a:solidFill>
                  <a:prstClr val="black"/>
                </a:solidFill>
              </a:rPr>
              <a:pPr>
                <a:defRPr/>
              </a:pPr>
              <a:t>36</a:t>
            </a:fld>
            <a:endParaRPr lang="it-IT">
              <a:solidFill>
                <a:prstClr val="black"/>
              </a:solidFill>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A4CB4C2-B197-4820-8962-1F520CE2A3E8}" type="datetimeFigureOut">
              <a:rPr lang="it-IT"/>
              <a:pPr>
                <a:defRPr/>
              </a:pPr>
              <a:t>04/04/2017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9FFA52B-63EB-4AFB-8094-4ED760EA87A5}"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250D082-C695-472B-984A-90F09E38178A}" type="datetimeFigureOut">
              <a:rPr lang="it-IT"/>
              <a:pPr>
                <a:defRPr/>
              </a:pPr>
              <a:t>04/04/2017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37D9AEB-B1B5-4A9F-B28C-F4EACA69F82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DF7A558-1F56-4B4A-B185-0BC59BC8B336}" type="datetimeFigureOut">
              <a:rPr lang="it-IT"/>
              <a:pPr>
                <a:defRPr/>
              </a:pPr>
              <a:t>04/04/2017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A71444-BCE1-454D-A503-527CCCF03090}"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7EB29E3-D38E-4157-A023-9794DE5A4381}" type="datetimeFigureOut">
              <a:rPr lang="it-IT">
                <a:solidFill>
                  <a:prstClr val="black">
                    <a:tint val="75000"/>
                  </a:prstClr>
                </a:solidFill>
              </a:rPr>
              <a:pPr>
                <a:defRPr/>
              </a:pPr>
              <a:t>04/04/2017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81C7174-C2D8-4659-932F-659E4834CA7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139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5F6D89A-38A1-45BD-857D-EA11F62AD055}" type="datetimeFigureOut">
              <a:rPr lang="it-IT">
                <a:solidFill>
                  <a:prstClr val="black">
                    <a:tint val="75000"/>
                  </a:prstClr>
                </a:solidFill>
              </a:rPr>
              <a:pPr>
                <a:defRPr/>
              </a:pPr>
              <a:t>04/04/2017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8F768EC-C923-4656-A8C0-15762539F7C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49825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C17C803-E69E-4F61-B326-1535AC41DB13}" type="datetimeFigureOut">
              <a:rPr lang="it-IT">
                <a:solidFill>
                  <a:prstClr val="black">
                    <a:tint val="75000"/>
                  </a:prstClr>
                </a:solidFill>
              </a:rPr>
              <a:pPr>
                <a:defRPr/>
              </a:pPr>
              <a:t>04/04/2017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A854FF-927B-480B-9E8A-360DFEF0021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40312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267A72-53E3-452F-B65D-EE169399FDA7}" type="datetimeFigureOut">
              <a:rPr lang="it-IT">
                <a:solidFill>
                  <a:prstClr val="black">
                    <a:tint val="75000"/>
                  </a:prstClr>
                </a:solidFill>
              </a:rPr>
              <a:pPr>
                <a:defRPr/>
              </a:pPr>
              <a:t>04/04/2017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1CAAE30-39D6-4BC3-AD14-CDBB3EB1387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816722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B706231-F012-410F-938F-8CA2598B0CBD}" type="datetimeFigureOut">
              <a:rPr lang="it-IT">
                <a:solidFill>
                  <a:prstClr val="black">
                    <a:tint val="75000"/>
                  </a:prstClr>
                </a:solidFill>
              </a:rPr>
              <a:pPr>
                <a:defRPr/>
              </a:pPr>
              <a:t>04/04/2017</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5DED6378-6808-4A46-8D6D-BD715FAF6C8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29442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C2C043F-7154-4653-88E4-B9CCE30D52D7}" type="datetimeFigureOut">
              <a:rPr lang="it-IT">
                <a:solidFill>
                  <a:prstClr val="black">
                    <a:tint val="75000"/>
                  </a:prstClr>
                </a:solidFill>
              </a:rPr>
              <a:pPr>
                <a:defRPr/>
              </a:pPr>
              <a:t>04/04/2017</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220A248-D5D9-43B6-89EC-F9FD87167AF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89720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116C97A-F414-4841-A860-345251B8F9EB}" type="datetimeFigureOut">
              <a:rPr lang="it-IT">
                <a:solidFill>
                  <a:prstClr val="black">
                    <a:tint val="75000"/>
                  </a:prstClr>
                </a:solidFill>
              </a:rPr>
              <a:pPr>
                <a:defRPr/>
              </a:pPr>
              <a:t>04/04/2017</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250C828C-9944-4A47-96BC-652E7A5A59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509449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23DEB50-FE2B-4181-A586-94514FB9E888}" type="datetimeFigureOut">
              <a:rPr lang="it-IT">
                <a:solidFill>
                  <a:prstClr val="black">
                    <a:tint val="75000"/>
                  </a:prstClr>
                </a:solidFill>
              </a:rPr>
              <a:pPr>
                <a:defRPr/>
              </a:pPr>
              <a:t>04/04/2017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8AD5435-0F50-44C1-85F2-056DB3AD96C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42991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C5D9F6F-031D-410C-8F4D-EB0C363D2DD5}" type="datetimeFigureOut">
              <a:rPr lang="it-IT"/>
              <a:pPr>
                <a:defRPr/>
              </a:pPr>
              <a:t>04/04/2017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95E5D3-2192-4732-8086-C4C7B77211BE}"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469A180-C7F4-4224-BD08-C82BB4A20662}" type="datetimeFigureOut">
              <a:rPr lang="it-IT">
                <a:solidFill>
                  <a:prstClr val="black">
                    <a:tint val="75000"/>
                  </a:prstClr>
                </a:solidFill>
              </a:rPr>
              <a:pPr>
                <a:defRPr/>
              </a:pPr>
              <a:t>04/04/2017</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1C2ADCB-D35A-4728-BB27-613CD560ED6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011378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34F7F9C-340C-4E13-AA2D-257E04A2B917}" type="datetimeFigureOut">
              <a:rPr lang="it-IT">
                <a:solidFill>
                  <a:prstClr val="black">
                    <a:tint val="75000"/>
                  </a:prstClr>
                </a:solidFill>
              </a:rPr>
              <a:pPr>
                <a:defRPr/>
              </a:pPr>
              <a:t>04/04/2017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4627C7C-585E-42F5-A6D7-2D9469D57AB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81952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AA32CE-8706-49CA-918D-9909B677C15D}" type="datetimeFigureOut">
              <a:rPr lang="it-IT">
                <a:solidFill>
                  <a:prstClr val="black">
                    <a:tint val="75000"/>
                  </a:prstClr>
                </a:solidFill>
              </a:rPr>
              <a:pPr>
                <a:defRPr/>
              </a:pPr>
              <a:t>04/04/2017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4F20AE5-11B0-44F3-831B-861D5563768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8964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EE3E0E9-F40E-4A1B-9B9C-38A1D316CD00}" type="datetimeFigureOut">
              <a:rPr lang="it-IT"/>
              <a:pPr>
                <a:defRPr/>
              </a:pPr>
              <a:t>04/04/2017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D579725-BC66-4C9F-8C06-DEC0B6FF76D5}"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DA80B44-1ED8-4817-B1D6-AC4D9DFFD37E}" type="datetimeFigureOut">
              <a:rPr lang="it-IT"/>
              <a:pPr>
                <a:defRPr/>
              </a:pPr>
              <a:t>04/04/2017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267612E-2FC8-4E96-A5FF-C1C3452A58D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7A45D77-B87F-4F00-9B1F-2680F0230C2F}" type="datetimeFigureOut">
              <a:rPr lang="it-IT"/>
              <a:pPr>
                <a:defRPr/>
              </a:pPr>
              <a:t>04/04/2017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126E940-FC44-486C-B1B5-ECE6D34513D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EE4D305-C16F-461A-9E20-5918BE1F0A08}" type="datetimeFigureOut">
              <a:rPr lang="it-IT"/>
              <a:pPr>
                <a:defRPr/>
              </a:pPr>
              <a:t>04/04/2017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6FF07A2-7489-4760-93E7-2E51CAFD9CF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B7A2A0D-1942-483F-9179-BC1841E0028C}" type="datetimeFigureOut">
              <a:rPr lang="it-IT"/>
              <a:pPr>
                <a:defRPr/>
              </a:pPr>
              <a:t>04/04/2017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DBB8C37-CF53-4DD2-BCCA-87706D13CB2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B525617-597D-4785-953B-F62ACF70D73C}" type="datetimeFigureOut">
              <a:rPr lang="it-IT"/>
              <a:pPr>
                <a:defRPr/>
              </a:pPr>
              <a:t>04/04/2017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7584F81-97FE-48A1-9B2A-21DFD2B9BD5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6E33F01-0AE7-4C65-863B-115D12B5194A}" type="datetimeFigureOut">
              <a:rPr lang="it-IT"/>
              <a:pPr>
                <a:defRPr/>
              </a:pPr>
              <a:t>04/04/2017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38453D6-ED7B-4BAD-B63F-F880CCB96C65}"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137CC92-6625-42B1-B852-80E839B225EF}" type="datetimeFigureOut">
              <a:rPr lang="it-IT"/>
              <a:pPr>
                <a:defRPr/>
              </a:pPr>
              <a:t>04/04/2017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FF0DC60-7B10-4BBE-9185-9FE3B449854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6AE587A-6A58-451F-9C08-5A486713F16D}" type="datetimeFigureOut">
              <a:rPr lang="it-IT">
                <a:solidFill>
                  <a:prstClr val="black">
                    <a:tint val="75000"/>
                  </a:prstClr>
                </a:solidFill>
              </a:rPr>
              <a:pPr>
                <a:defRPr/>
              </a:pPr>
              <a:t>04/04/2017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06A83A9-02D6-4B0B-8932-035E0B4822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786792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oleObject" Target="../embeddings/oleObject2.bin"/><Relationship Id="rId7"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19.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0" y="0"/>
            <a:ext cx="7772400" cy="1143000"/>
          </a:xfrm>
          <a:prstGeom prst="rect">
            <a:avLst/>
          </a:prstGeom>
        </p:spPr>
        <p:txBody>
          <a:bodyPr/>
          <a:lstStyle/>
          <a:p>
            <a:pPr algn="ctr">
              <a:defRPr/>
            </a:pPr>
            <a:r>
              <a:rPr lang="it-IT" sz="4400" b="1" u="sng" kern="0" dirty="0">
                <a:solidFill>
                  <a:srgbClr val="0070C0"/>
                </a:solidFill>
                <a:latin typeface="Times New Roman" pitchFamily="18" charset="0"/>
                <a:ea typeface="+mj-ea"/>
                <a:cs typeface="Times New Roman" pitchFamily="18" charset="0"/>
              </a:rPr>
              <a:t>Farmaci </a:t>
            </a:r>
            <a:r>
              <a:rPr lang="it-IT" sz="4400" b="1" u="sng" kern="0" dirty="0" smtClean="0">
                <a:solidFill>
                  <a:srgbClr val="0070C0"/>
                </a:solidFill>
                <a:latin typeface="Times New Roman" pitchFamily="18" charset="0"/>
                <a:ea typeface="+mj-ea"/>
                <a:cs typeface="Times New Roman" pitchFamily="18" charset="0"/>
              </a:rPr>
              <a:t>GENERICI</a:t>
            </a:r>
            <a:endParaRPr lang="it-IT" sz="4400" b="1" u="sng" kern="0" dirty="0">
              <a:solidFill>
                <a:srgbClr val="0070C0"/>
              </a:solidFill>
              <a:latin typeface="Times New Roman" pitchFamily="18" charset="0"/>
              <a:ea typeface="+mj-ea"/>
              <a:cs typeface="Times New Roman" pitchFamily="18" charset="0"/>
            </a:endParaRPr>
          </a:p>
        </p:txBody>
      </p:sp>
      <p:pic>
        <p:nvPicPr>
          <p:cNvPr id="19460"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pic>
        <p:nvPicPr>
          <p:cNvPr id="8" name="Picture 1"/>
          <p:cNvPicPr>
            <a:picLocks noChangeAspect="1" noChangeArrowheads="1"/>
          </p:cNvPicPr>
          <p:nvPr/>
        </p:nvPicPr>
        <p:blipFill>
          <a:blip r:embed="rId3"/>
          <a:srcRect b="56020"/>
          <a:stretch>
            <a:fillRect/>
          </a:stretch>
        </p:blipFill>
        <p:spPr bwMode="auto">
          <a:xfrm>
            <a:off x="285720" y="1000108"/>
            <a:ext cx="3522667" cy="2203367"/>
          </a:xfrm>
          <a:prstGeom prst="rect">
            <a:avLst/>
          </a:prstGeom>
          <a:noFill/>
          <a:ln w="9525">
            <a:noFill/>
            <a:miter lim="800000"/>
            <a:headEnd/>
            <a:tailEnd/>
          </a:ln>
        </p:spPr>
      </p:pic>
      <p:sp>
        <p:nvSpPr>
          <p:cNvPr id="9" name="Rettangolo 8"/>
          <p:cNvSpPr/>
          <p:nvPr/>
        </p:nvSpPr>
        <p:spPr>
          <a:xfrm>
            <a:off x="214282" y="4000504"/>
            <a:ext cx="8501122" cy="1938992"/>
          </a:xfrm>
          <a:prstGeom prst="rect">
            <a:avLst/>
          </a:prstGeom>
        </p:spPr>
        <p:txBody>
          <a:bodyPr wrap="square">
            <a:spAutoFit/>
          </a:bodyPr>
          <a:lstStyle/>
          <a:p>
            <a:pPr algn="just"/>
            <a:r>
              <a:rPr lang="it-IT" sz="2400" dirty="0" smtClean="0">
                <a:latin typeface="Times New Roman" pitchFamily="18" charset="0"/>
                <a:cs typeface="Times New Roman" pitchFamily="18" charset="0"/>
              </a:rPr>
              <a:t>Chi è responsabile della gestione delle risorse sanitarie ed economiche tende ad incoraggiare la </a:t>
            </a:r>
            <a:r>
              <a:rPr lang="it-IT" sz="2400" u="sng" dirty="0" smtClean="0">
                <a:latin typeface="Times New Roman" pitchFamily="18" charset="0"/>
                <a:cs typeface="Times New Roman" pitchFamily="18" charset="0"/>
              </a:rPr>
              <a:t>sostituzione dei farmaci </a:t>
            </a:r>
            <a:r>
              <a:rPr lang="it-IT" sz="2400" u="sng" dirty="0" err="1" smtClean="0">
                <a:latin typeface="Times New Roman" pitchFamily="18" charset="0"/>
                <a:cs typeface="Times New Roman" pitchFamily="18" charset="0"/>
              </a:rPr>
              <a:t>branded</a:t>
            </a:r>
            <a:r>
              <a:rPr lang="it-IT" sz="2400" dirty="0" smtClean="0">
                <a:latin typeface="Times New Roman" pitchFamily="18" charset="0"/>
                <a:cs typeface="Times New Roman" pitchFamily="18" charset="0"/>
              </a:rPr>
              <a:t> con le meno costose versioni </a:t>
            </a:r>
            <a:r>
              <a:rPr lang="it-IT" sz="2400" dirty="0" err="1" smtClean="0">
                <a:latin typeface="Times New Roman" pitchFamily="18" charset="0"/>
                <a:cs typeface="Times New Roman" pitchFamily="18" charset="0"/>
              </a:rPr>
              <a:t>bioequivalenti</a:t>
            </a:r>
            <a:r>
              <a:rPr lang="it-IT" sz="2400" dirty="0" smtClean="0">
                <a:latin typeface="Times New Roman" pitchFamily="18" charset="0"/>
                <a:cs typeface="Times New Roman" pitchFamily="18" charset="0"/>
              </a:rPr>
              <a:t>, che possono essere legalmente commercializzate da più produttori una volta scaduto </a:t>
            </a:r>
            <a:r>
              <a:rPr lang="it-IT" sz="2400" b="1" dirty="0" smtClean="0">
                <a:solidFill>
                  <a:srgbClr val="3333FF"/>
                </a:solidFill>
                <a:latin typeface="Times New Roman" pitchFamily="18" charset="0"/>
                <a:cs typeface="Times New Roman" pitchFamily="18" charset="0"/>
              </a:rPr>
              <a:t>il brevetto</a:t>
            </a:r>
            <a:r>
              <a:rPr lang="it-IT" sz="2400" dirty="0" smtClean="0">
                <a:latin typeface="Times New Roman" pitchFamily="18" charset="0"/>
                <a:cs typeface="Times New Roman" pitchFamily="18" charset="0"/>
              </a:rPr>
              <a:t>.</a:t>
            </a:r>
            <a:endParaRPr lang="it-IT" sz="2400" dirty="0">
              <a:latin typeface="Times New Roman" pitchFamily="18" charset="0"/>
              <a:cs typeface="Times New Roman" pitchFamily="18" charset="0"/>
            </a:endParaRPr>
          </a:p>
        </p:txBody>
      </p:sp>
      <p:sp>
        <p:nvSpPr>
          <p:cNvPr id="10" name="CasellaDiTesto 9"/>
          <p:cNvSpPr txBox="1"/>
          <p:nvPr/>
        </p:nvSpPr>
        <p:spPr>
          <a:xfrm>
            <a:off x="3967583" y="1428736"/>
            <a:ext cx="5176417" cy="1077218"/>
          </a:xfrm>
          <a:prstGeom prst="rect">
            <a:avLst/>
          </a:prstGeom>
          <a:noFill/>
        </p:spPr>
        <p:txBody>
          <a:bodyPr wrap="none" rtlCol="0">
            <a:spAutoFit/>
          </a:bodyPr>
          <a:lstStyle/>
          <a:p>
            <a:pPr algn="ctr"/>
            <a:r>
              <a:rPr lang="it-IT" sz="3200" b="1" dirty="0" err="1" smtClean="0">
                <a:solidFill>
                  <a:srgbClr val="3333FF"/>
                </a:solidFill>
                <a:latin typeface="Comic Sans MS" pitchFamily="66" charset="0"/>
              </a:rPr>
              <a:t>Perche’</a:t>
            </a:r>
            <a:r>
              <a:rPr lang="it-IT" sz="3200" b="1" dirty="0" smtClean="0">
                <a:solidFill>
                  <a:srgbClr val="3333FF"/>
                </a:solidFill>
                <a:latin typeface="Comic Sans MS" pitchFamily="66" charset="0"/>
              </a:rPr>
              <a:t>?</a:t>
            </a:r>
          </a:p>
          <a:p>
            <a:r>
              <a:rPr lang="it-IT" sz="3200" b="1" dirty="0" smtClean="0">
                <a:solidFill>
                  <a:srgbClr val="3333FF"/>
                </a:solidFill>
                <a:latin typeface="Comic Sans MS" pitchFamily="66" charset="0"/>
              </a:rPr>
              <a:t>Per controllare la SPESA</a:t>
            </a:r>
            <a:endParaRPr lang="it-IT" sz="3200" b="1" dirty="0">
              <a:solidFill>
                <a:srgbClr val="3333FF"/>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71550" y="44450"/>
            <a:ext cx="7848600" cy="620713"/>
          </a:xfrm>
          <a:prstGeom prst="rect">
            <a:avLst/>
          </a:prstGeom>
        </p:spPr>
        <p:txBody>
          <a:bodyPr anchor="ctr"/>
          <a:lstStyle/>
          <a:p>
            <a:pPr algn="ctr" fontAlgn="auto">
              <a:spcAft>
                <a:spcPts val="0"/>
              </a:spcAft>
              <a:defRPr/>
            </a:pPr>
            <a:r>
              <a:rPr lang="en-GB" sz="2400" b="1" dirty="0">
                <a:latin typeface="Times New Roman" pitchFamily="18" charset="0"/>
                <a:ea typeface="+mj-ea"/>
                <a:cs typeface="Times New Roman" pitchFamily="18" charset="0"/>
              </a:rPr>
              <a:t>MISURA DELLA BIODISPONIBILITA’ DEI FARMACI</a:t>
            </a:r>
            <a:endParaRPr lang="it-IT" sz="2400" b="1" dirty="0">
              <a:latin typeface="Times New Roman" pitchFamily="18" charset="0"/>
              <a:ea typeface="+mj-ea"/>
              <a:cs typeface="Times New Roman" pitchFamily="18" charset="0"/>
            </a:endParaRPr>
          </a:p>
        </p:txBody>
      </p:sp>
      <p:sp>
        <p:nvSpPr>
          <p:cNvPr id="5" name="Rectangle 2"/>
          <p:cNvSpPr txBox="1">
            <a:spLocks noChangeArrowheads="1"/>
          </p:cNvSpPr>
          <p:nvPr/>
        </p:nvSpPr>
        <p:spPr>
          <a:xfrm>
            <a:off x="900113" y="1412875"/>
            <a:ext cx="7343775" cy="620713"/>
          </a:xfrm>
          <a:prstGeom prst="rect">
            <a:avLst/>
          </a:prstGeom>
          <a:noFill/>
          <a:ln w="22225">
            <a:solidFill>
              <a:schemeClr val="accent1"/>
            </a:solidFill>
          </a:ln>
        </p:spPr>
        <p:txBody>
          <a:bodyPr anchor="ctr"/>
          <a:lstStyle/>
          <a:p>
            <a:pPr algn="ctr" fontAlgn="auto">
              <a:spcAft>
                <a:spcPts val="0"/>
              </a:spcAft>
              <a:defRPr/>
            </a:pPr>
            <a:r>
              <a:rPr lang="en-GB" b="1" dirty="0">
                <a:latin typeface="Times New Roman" pitchFamily="18" charset="0"/>
                <a:ea typeface="+mj-ea"/>
                <a:cs typeface="Times New Roman" pitchFamily="18" charset="0"/>
              </a:rPr>
              <a:t>AUC </a:t>
            </a:r>
            <a:r>
              <a:rPr lang="en-GB" i="1" dirty="0">
                <a:latin typeface="Times New Roman" pitchFamily="18" charset="0"/>
                <a:ea typeface="+mj-ea"/>
                <a:cs typeface="Times New Roman" pitchFamily="18" charset="0"/>
              </a:rPr>
              <a:t>(area under the curve) </a:t>
            </a:r>
            <a:r>
              <a:rPr lang="en-GB" b="1" dirty="0">
                <a:latin typeface="Times New Roman" pitchFamily="18" charset="0"/>
                <a:ea typeface="+mj-ea"/>
                <a:cs typeface="Times New Roman" pitchFamily="18" charset="0"/>
              </a:rPr>
              <a:t>è </a:t>
            </a:r>
            <a:r>
              <a:rPr lang="en-GB" b="1" dirty="0" err="1">
                <a:latin typeface="Times New Roman" pitchFamily="18" charset="0"/>
                <a:ea typeface="+mj-ea"/>
                <a:cs typeface="Times New Roman" pitchFamily="18" charset="0"/>
              </a:rPr>
              <a:t>usata</a:t>
            </a:r>
            <a:r>
              <a:rPr lang="en-GB" b="1" dirty="0">
                <a:latin typeface="Times New Roman" pitchFamily="18" charset="0"/>
                <a:ea typeface="+mj-ea"/>
                <a:cs typeface="Times New Roman" pitchFamily="18" charset="0"/>
              </a:rPr>
              <a:t> come </a:t>
            </a:r>
            <a:r>
              <a:rPr lang="en-GB" b="1" dirty="0" err="1">
                <a:latin typeface="Times New Roman" pitchFamily="18" charset="0"/>
                <a:ea typeface="+mj-ea"/>
                <a:cs typeface="Times New Roman" pitchFamily="18" charset="0"/>
              </a:rPr>
              <a:t>misura</a:t>
            </a:r>
            <a:r>
              <a:rPr lang="en-GB" b="1" dirty="0">
                <a:latin typeface="Times New Roman" pitchFamily="18" charset="0"/>
                <a:ea typeface="+mj-ea"/>
                <a:cs typeface="Times New Roman" pitchFamily="18" charset="0"/>
              </a:rPr>
              <a:t> </a:t>
            </a:r>
            <a:r>
              <a:rPr lang="en-GB" b="1" dirty="0" err="1">
                <a:latin typeface="Times New Roman" pitchFamily="18" charset="0"/>
                <a:ea typeface="+mj-ea"/>
                <a:cs typeface="Times New Roman" pitchFamily="18" charset="0"/>
              </a:rPr>
              <a:t>della</a:t>
            </a:r>
            <a:r>
              <a:rPr lang="en-GB" b="1" dirty="0">
                <a:latin typeface="Times New Roman" pitchFamily="18" charset="0"/>
                <a:ea typeface="+mj-ea"/>
                <a:cs typeface="Times New Roman" pitchFamily="18" charset="0"/>
              </a:rPr>
              <a:t> </a:t>
            </a:r>
            <a:r>
              <a:rPr lang="en-GB" b="1" dirty="0" err="1">
                <a:latin typeface="Times New Roman" pitchFamily="18" charset="0"/>
                <a:ea typeface="+mj-ea"/>
                <a:cs typeface="Times New Roman" pitchFamily="18" charset="0"/>
              </a:rPr>
              <a:t>biodisponibilità</a:t>
            </a:r>
            <a:endParaRPr lang="en-GB" b="1" dirty="0">
              <a:latin typeface="Times New Roman" pitchFamily="18" charset="0"/>
              <a:ea typeface="+mj-ea"/>
              <a:cs typeface="Times New Roman" pitchFamily="18" charset="0"/>
            </a:endParaRPr>
          </a:p>
          <a:p>
            <a:pPr algn="ctr" fontAlgn="auto">
              <a:spcAft>
                <a:spcPts val="0"/>
              </a:spcAft>
              <a:defRPr/>
            </a:pPr>
            <a:r>
              <a:rPr lang="en-GB" sz="1400" b="1" i="1" dirty="0" err="1">
                <a:latin typeface="Times New Roman" pitchFamily="18" charset="0"/>
                <a:ea typeface="+mj-ea"/>
                <a:cs typeface="Times New Roman" pitchFamily="18" charset="0"/>
              </a:rPr>
              <a:t>es</a:t>
            </a:r>
            <a:r>
              <a:rPr lang="en-GB" sz="1400" b="1" i="1" dirty="0">
                <a:latin typeface="Times New Roman" pitchFamily="18" charset="0"/>
                <a:ea typeface="+mj-ea"/>
                <a:cs typeface="Times New Roman" pitchFamily="18" charset="0"/>
              </a:rPr>
              <a:t>. </a:t>
            </a:r>
            <a:r>
              <a:rPr lang="en-GB" sz="1400" b="1" i="1" dirty="0" err="1">
                <a:latin typeface="Times New Roman" pitchFamily="18" charset="0"/>
                <a:ea typeface="+mj-ea"/>
                <a:cs typeface="Times New Roman" pitchFamily="18" charset="0"/>
              </a:rPr>
              <a:t>curva</a:t>
            </a:r>
            <a:r>
              <a:rPr lang="en-GB" sz="1400" b="1" i="1" dirty="0">
                <a:latin typeface="Times New Roman" pitchFamily="18" charset="0"/>
                <a:ea typeface="+mj-ea"/>
                <a:cs typeface="Times New Roman" pitchFamily="18" charset="0"/>
              </a:rPr>
              <a:t> </a:t>
            </a:r>
            <a:r>
              <a:rPr lang="en-GB" sz="1400" b="1" i="1" dirty="0" err="1">
                <a:latin typeface="Times New Roman" pitchFamily="18" charset="0"/>
                <a:ea typeface="+mj-ea"/>
                <a:cs typeface="Times New Roman" pitchFamily="18" charset="0"/>
              </a:rPr>
              <a:t>concentrazione</a:t>
            </a:r>
            <a:r>
              <a:rPr lang="en-GB" sz="1400" b="1" i="1" dirty="0">
                <a:latin typeface="Times New Roman" pitchFamily="18" charset="0"/>
                <a:ea typeface="+mj-ea"/>
                <a:cs typeface="Times New Roman" pitchFamily="18" charset="0"/>
              </a:rPr>
              <a:t>-tempo </a:t>
            </a:r>
            <a:r>
              <a:rPr lang="en-GB" sz="1400" b="1" i="1" dirty="0" err="1">
                <a:latin typeface="Times New Roman" pitchFamily="18" charset="0"/>
                <a:ea typeface="+mj-ea"/>
                <a:cs typeface="Times New Roman" pitchFamily="18" charset="0"/>
              </a:rPr>
              <a:t>dopo</a:t>
            </a:r>
            <a:r>
              <a:rPr lang="en-GB" sz="1400" b="1" i="1" dirty="0">
                <a:latin typeface="Times New Roman" pitchFamily="18" charset="0"/>
                <a:ea typeface="+mj-ea"/>
                <a:cs typeface="Times New Roman" pitchFamily="18" charset="0"/>
              </a:rPr>
              <a:t> </a:t>
            </a:r>
            <a:r>
              <a:rPr lang="en-GB" sz="1400" b="1" i="1" dirty="0" err="1">
                <a:latin typeface="Times New Roman" pitchFamily="18" charset="0"/>
                <a:ea typeface="+mj-ea"/>
                <a:cs typeface="Times New Roman" pitchFamily="18" charset="0"/>
              </a:rPr>
              <a:t>singola</a:t>
            </a:r>
            <a:r>
              <a:rPr lang="en-GB" sz="1400" b="1" i="1" dirty="0">
                <a:latin typeface="Times New Roman" pitchFamily="18" charset="0"/>
                <a:ea typeface="+mj-ea"/>
                <a:cs typeface="Times New Roman" pitchFamily="18" charset="0"/>
              </a:rPr>
              <a:t> dose </a:t>
            </a:r>
            <a:r>
              <a:rPr lang="en-GB" sz="1400" b="1" i="1" dirty="0" err="1">
                <a:latin typeface="Times New Roman" pitchFamily="18" charset="0"/>
                <a:ea typeface="+mj-ea"/>
                <a:cs typeface="Times New Roman" pitchFamily="18" charset="0"/>
              </a:rPr>
              <a:t>di</a:t>
            </a:r>
            <a:r>
              <a:rPr lang="en-GB" sz="1400" b="1" i="1" dirty="0">
                <a:latin typeface="Times New Roman" pitchFamily="18" charset="0"/>
                <a:ea typeface="+mj-ea"/>
                <a:cs typeface="Times New Roman" pitchFamily="18" charset="0"/>
              </a:rPr>
              <a:t> </a:t>
            </a:r>
            <a:r>
              <a:rPr lang="en-GB" sz="1400" b="1" i="1" dirty="0" err="1">
                <a:latin typeface="Times New Roman" pitchFamily="18" charset="0"/>
                <a:ea typeface="+mj-ea"/>
                <a:cs typeface="Times New Roman" pitchFamily="18" charset="0"/>
              </a:rPr>
              <a:t>farmaco</a:t>
            </a:r>
            <a:r>
              <a:rPr lang="en-GB" sz="1400" b="1" i="1" dirty="0">
                <a:latin typeface="Times New Roman" pitchFamily="18" charset="0"/>
                <a:ea typeface="+mj-ea"/>
                <a:cs typeface="Times New Roman" pitchFamily="18" charset="0"/>
              </a:rPr>
              <a:t> per </a:t>
            </a:r>
            <a:r>
              <a:rPr lang="en-GB" sz="1400" b="1" i="1" dirty="0" err="1">
                <a:latin typeface="Times New Roman" pitchFamily="18" charset="0"/>
                <a:ea typeface="+mj-ea"/>
                <a:cs typeface="Times New Roman" pitchFamily="18" charset="0"/>
              </a:rPr>
              <a:t>os</a:t>
            </a:r>
            <a:endParaRPr lang="en-GB" sz="1400" b="1" i="1" dirty="0">
              <a:latin typeface="Times New Roman" pitchFamily="18" charset="0"/>
              <a:ea typeface="+mj-ea"/>
              <a:cs typeface="Times New Roman" pitchFamily="18" charset="0"/>
            </a:endParaRPr>
          </a:p>
        </p:txBody>
      </p:sp>
      <p:sp>
        <p:nvSpPr>
          <p:cNvPr id="6" name="Rectangle 2"/>
          <p:cNvSpPr txBox="1">
            <a:spLocks noChangeArrowheads="1"/>
          </p:cNvSpPr>
          <p:nvPr/>
        </p:nvSpPr>
        <p:spPr>
          <a:xfrm>
            <a:off x="1187450" y="620713"/>
            <a:ext cx="7345363" cy="620712"/>
          </a:xfrm>
          <a:prstGeom prst="rect">
            <a:avLst/>
          </a:prstGeom>
          <a:solidFill>
            <a:schemeClr val="accent1"/>
          </a:solidFill>
          <a:ln w="22225">
            <a:solidFill>
              <a:schemeClr val="accent1"/>
            </a:solidFill>
          </a:ln>
        </p:spPr>
        <p:txBody>
          <a:bodyPr anchor="ctr"/>
          <a:lstStyle/>
          <a:p>
            <a:pPr algn="ctr" fontAlgn="auto">
              <a:spcAft>
                <a:spcPts val="0"/>
              </a:spcAft>
              <a:defRPr/>
            </a:pPr>
            <a:r>
              <a:rPr lang="en-GB" b="1" dirty="0" err="1">
                <a:solidFill>
                  <a:schemeClr val="bg1"/>
                </a:solidFill>
                <a:latin typeface="Times New Roman" pitchFamily="18" charset="0"/>
                <a:ea typeface="+mj-ea"/>
                <a:cs typeface="Times New Roman" pitchFamily="18" charset="0"/>
              </a:rPr>
              <a:t>Andamento</a:t>
            </a:r>
            <a:r>
              <a:rPr lang="en-GB" b="1" dirty="0">
                <a:solidFill>
                  <a:schemeClr val="bg1"/>
                </a:solidFill>
                <a:latin typeface="Times New Roman" pitchFamily="18" charset="0"/>
                <a:ea typeface="+mj-ea"/>
                <a:cs typeface="Times New Roman" pitchFamily="18" charset="0"/>
              </a:rPr>
              <a:t> </a:t>
            </a:r>
            <a:r>
              <a:rPr lang="en-GB" b="1" dirty="0" err="1">
                <a:solidFill>
                  <a:schemeClr val="bg1"/>
                </a:solidFill>
                <a:latin typeface="Times New Roman" pitchFamily="18" charset="0"/>
                <a:ea typeface="+mj-ea"/>
                <a:cs typeface="Times New Roman" pitchFamily="18" charset="0"/>
              </a:rPr>
              <a:t>temporale</a:t>
            </a:r>
            <a:r>
              <a:rPr lang="en-GB" b="1" dirty="0">
                <a:solidFill>
                  <a:schemeClr val="bg1"/>
                </a:solidFill>
                <a:latin typeface="Times New Roman" pitchFamily="18" charset="0"/>
                <a:ea typeface="+mj-ea"/>
                <a:cs typeface="Times New Roman" pitchFamily="18" charset="0"/>
              </a:rPr>
              <a:t> </a:t>
            </a:r>
            <a:r>
              <a:rPr lang="en-GB" b="1" dirty="0" err="1">
                <a:solidFill>
                  <a:schemeClr val="bg1"/>
                </a:solidFill>
                <a:latin typeface="Times New Roman" pitchFamily="18" charset="0"/>
                <a:ea typeface="+mj-ea"/>
                <a:cs typeface="Times New Roman" pitchFamily="18" charset="0"/>
              </a:rPr>
              <a:t>della</a:t>
            </a:r>
            <a:r>
              <a:rPr lang="en-GB" b="1" dirty="0">
                <a:solidFill>
                  <a:schemeClr val="bg1"/>
                </a:solidFill>
                <a:latin typeface="Times New Roman" pitchFamily="18" charset="0"/>
                <a:ea typeface="+mj-ea"/>
                <a:cs typeface="Times New Roman" pitchFamily="18" charset="0"/>
              </a:rPr>
              <a:t> </a:t>
            </a:r>
            <a:r>
              <a:rPr lang="en-GB" b="1" dirty="0" err="1">
                <a:solidFill>
                  <a:schemeClr val="bg1"/>
                </a:solidFill>
                <a:latin typeface="Times New Roman" pitchFamily="18" charset="0"/>
                <a:ea typeface="+mj-ea"/>
                <a:cs typeface="Times New Roman" pitchFamily="18" charset="0"/>
              </a:rPr>
              <a:t>concentrazione</a:t>
            </a:r>
            <a:r>
              <a:rPr lang="en-GB" b="1" dirty="0">
                <a:solidFill>
                  <a:schemeClr val="bg1"/>
                </a:solidFill>
                <a:latin typeface="Times New Roman" pitchFamily="18" charset="0"/>
                <a:ea typeface="+mj-ea"/>
                <a:cs typeface="Times New Roman" pitchFamily="18" charset="0"/>
              </a:rPr>
              <a:t> </a:t>
            </a:r>
            <a:r>
              <a:rPr lang="en-GB" b="1" dirty="0" err="1">
                <a:solidFill>
                  <a:schemeClr val="bg1"/>
                </a:solidFill>
                <a:latin typeface="Times New Roman" pitchFamily="18" charset="0"/>
                <a:ea typeface="+mj-ea"/>
                <a:cs typeface="Times New Roman" pitchFamily="18" charset="0"/>
              </a:rPr>
              <a:t>plasmatica</a:t>
            </a:r>
            <a:r>
              <a:rPr lang="en-GB" b="1" dirty="0">
                <a:solidFill>
                  <a:schemeClr val="bg1"/>
                </a:solidFill>
                <a:latin typeface="Times New Roman" pitchFamily="18" charset="0"/>
                <a:ea typeface="+mj-ea"/>
                <a:cs typeface="Times New Roman" pitchFamily="18" charset="0"/>
              </a:rPr>
              <a:t> </a:t>
            </a:r>
            <a:r>
              <a:rPr lang="en-GB" b="1" dirty="0" err="1">
                <a:solidFill>
                  <a:schemeClr val="bg1"/>
                </a:solidFill>
                <a:latin typeface="Times New Roman" pitchFamily="18" charset="0"/>
                <a:ea typeface="+mj-ea"/>
                <a:cs typeface="Times New Roman" pitchFamily="18" charset="0"/>
              </a:rPr>
              <a:t>di</a:t>
            </a:r>
            <a:r>
              <a:rPr lang="en-GB" b="1" dirty="0">
                <a:solidFill>
                  <a:schemeClr val="bg1"/>
                </a:solidFill>
                <a:latin typeface="Times New Roman" pitchFamily="18" charset="0"/>
                <a:ea typeface="+mj-ea"/>
                <a:cs typeface="Times New Roman" pitchFamily="18" charset="0"/>
              </a:rPr>
              <a:t> </a:t>
            </a:r>
            <a:r>
              <a:rPr lang="en-GB" b="1" dirty="0" err="1">
                <a:solidFill>
                  <a:schemeClr val="bg1"/>
                </a:solidFill>
                <a:latin typeface="Times New Roman" pitchFamily="18" charset="0"/>
                <a:ea typeface="+mj-ea"/>
                <a:cs typeface="Times New Roman" pitchFamily="18" charset="0"/>
              </a:rPr>
              <a:t>farmaco</a:t>
            </a:r>
            <a:endParaRPr lang="en-GB" sz="1400" b="1" i="1" dirty="0">
              <a:solidFill>
                <a:schemeClr val="bg1"/>
              </a:solidFill>
              <a:latin typeface="Times New Roman" pitchFamily="18" charset="0"/>
              <a:ea typeface="+mj-ea"/>
              <a:cs typeface="Times New Roman" pitchFamily="18" charset="0"/>
            </a:endParaRPr>
          </a:p>
        </p:txBody>
      </p:sp>
      <p:grpSp>
        <p:nvGrpSpPr>
          <p:cNvPr id="145412" name="Gruppo 8"/>
          <p:cNvGrpSpPr>
            <a:grpSpLocks/>
          </p:cNvGrpSpPr>
          <p:nvPr/>
        </p:nvGrpSpPr>
        <p:grpSpPr bwMode="auto">
          <a:xfrm>
            <a:off x="1763713" y="2205038"/>
            <a:ext cx="5829300" cy="3643312"/>
            <a:chOff x="1700192" y="1000108"/>
            <a:chExt cx="5829342" cy="3643338"/>
          </a:xfrm>
        </p:grpSpPr>
        <p:pic>
          <p:nvPicPr>
            <p:cNvPr id="145415" name="Picture 3" descr="C:\Sharpdesk Desktop\scan-20081014100402-0000.tif"/>
            <p:cNvPicPr>
              <a:picLocks noChangeAspect="1" noChangeArrowheads="1"/>
            </p:cNvPicPr>
            <p:nvPr/>
          </p:nvPicPr>
          <p:blipFill>
            <a:blip r:embed="rId3">
              <a:lum bright="-84000" contrast="100000"/>
            </a:blip>
            <a:srcRect l="17621" t="12500" r="16148" b="12500"/>
            <a:stretch>
              <a:fillRect/>
            </a:stretch>
          </p:blipFill>
          <p:spPr bwMode="auto">
            <a:xfrm rot="-5400000">
              <a:off x="2793194" y="-92894"/>
              <a:ext cx="3643338" cy="5829342"/>
            </a:xfrm>
            <a:prstGeom prst="rect">
              <a:avLst/>
            </a:prstGeom>
            <a:noFill/>
            <a:ln w="9525">
              <a:solidFill>
                <a:schemeClr val="tx1"/>
              </a:solidFill>
              <a:miter lim="800000"/>
              <a:headEnd/>
              <a:tailEnd/>
            </a:ln>
          </p:spPr>
        </p:pic>
        <p:sp>
          <p:nvSpPr>
            <p:cNvPr id="145416" name="CasellaDiTesto 4"/>
            <p:cNvSpPr txBox="1">
              <a:spLocks noChangeArrowheads="1"/>
            </p:cNvSpPr>
            <p:nvPr/>
          </p:nvSpPr>
          <p:spPr bwMode="auto">
            <a:xfrm>
              <a:off x="4143372" y="1428736"/>
              <a:ext cx="1071570" cy="276999"/>
            </a:xfrm>
            <a:prstGeom prst="rect">
              <a:avLst/>
            </a:prstGeom>
            <a:solidFill>
              <a:schemeClr val="bg1"/>
            </a:solidFill>
            <a:ln w="9525">
              <a:noFill/>
              <a:miter lim="800000"/>
              <a:headEnd/>
              <a:tailEnd/>
            </a:ln>
          </p:spPr>
          <p:txBody>
            <a:bodyPr>
              <a:spAutoFit/>
            </a:bodyPr>
            <a:lstStyle/>
            <a:p>
              <a:r>
                <a:rPr lang="it-IT" sz="1200" b="1">
                  <a:latin typeface="Times New Roman" pitchFamily="18" charset="0"/>
                  <a:cs typeface="Times New Roman" pitchFamily="18" charset="0"/>
                </a:rPr>
                <a:t>C</a:t>
              </a:r>
              <a:r>
                <a:rPr lang="it-IT" sz="1200" b="1" baseline="-25000">
                  <a:latin typeface="Times New Roman" pitchFamily="18" charset="0"/>
                  <a:cs typeface="Times New Roman" pitchFamily="18" charset="0"/>
                </a:rPr>
                <a:t>max</a:t>
              </a:r>
              <a:r>
                <a:rPr lang="it-IT" sz="1200" b="1">
                  <a:latin typeface="Times New Roman" pitchFamily="18" charset="0"/>
                  <a:cs typeface="Times New Roman" pitchFamily="18" charset="0"/>
                </a:rPr>
                <a:t> (mg/L)</a:t>
              </a:r>
            </a:p>
          </p:txBody>
        </p:sp>
        <p:sp>
          <p:nvSpPr>
            <p:cNvPr id="145417" name="CasellaDiTesto 5"/>
            <p:cNvSpPr txBox="1">
              <a:spLocks noChangeArrowheads="1"/>
            </p:cNvSpPr>
            <p:nvPr/>
          </p:nvSpPr>
          <p:spPr bwMode="auto">
            <a:xfrm>
              <a:off x="5286380" y="2714620"/>
              <a:ext cx="1714512" cy="276999"/>
            </a:xfrm>
            <a:prstGeom prst="rect">
              <a:avLst/>
            </a:prstGeom>
            <a:solidFill>
              <a:schemeClr val="bg1"/>
            </a:solidFill>
            <a:ln w="9525">
              <a:noFill/>
              <a:miter lim="800000"/>
              <a:headEnd/>
              <a:tailEnd/>
            </a:ln>
          </p:spPr>
          <p:txBody>
            <a:bodyPr>
              <a:spAutoFit/>
            </a:bodyPr>
            <a:lstStyle/>
            <a:p>
              <a:r>
                <a:rPr lang="it-IT" sz="1200" b="1">
                  <a:latin typeface="Times New Roman" pitchFamily="18" charset="0"/>
                  <a:cs typeface="Times New Roman" pitchFamily="18" charset="0"/>
                </a:rPr>
                <a:t>AUC (mg/L) ora</a:t>
              </a:r>
            </a:p>
          </p:txBody>
        </p:sp>
        <p:sp>
          <p:nvSpPr>
            <p:cNvPr id="145418" name="CasellaDiTesto 6"/>
            <p:cNvSpPr txBox="1">
              <a:spLocks noChangeArrowheads="1"/>
            </p:cNvSpPr>
            <p:nvPr/>
          </p:nvSpPr>
          <p:spPr bwMode="auto">
            <a:xfrm>
              <a:off x="2786050" y="4357694"/>
              <a:ext cx="2500330" cy="276999"/>
            </a:xfrm>
            <a:prstGeom prst="rect">
              <a:avLst/>
            </a:prstGeom>
            <a:solidFill>
              <a:schemeClr val="bg1"/>
            </a:solidFill>
            <a:ln w="9525">
              <a:noFill/>
              <a:miter lim="800000"/>
              <a:headEnd/>
              <a:tailEnd/>
            </a:ln>
          </p:spPr>
          <p:txBody>
            <a:bodyPr>
              <a:spAutoFit/>
            </a:bodyPr>
            <a:lstStyle/>
            <a:p>
              <a:r>
                <a:rPr lang="it-IT" sz="1200" b="1">
                  <a:latin typeface="Times New Roman" pitchFamily="18" charset="0"/>
                  <a:cs typeface="Times New Roman" pitchFamily="18" charset="0"/>
                </a:rPr>
                <a:t>T</a:t>
              </a:r>
              <a:r>
                <a:rPr lang="it-IT" sz="1200" b="1" baseline="-25000">
                  <a:latin typeface="Times New Roman" pitchFamily="18" charset="0"/>
                  <a:cs typeface="Times New Roman" pitchFamily="18" charset="0"/>
                </a:rPr>
                <a:t>max</a:t>
              </a:r>
              <a:r>
                <a:rPr lang="it-IT" sz="1200" b="1">
                  <a:latin typeface="Times New Roman" pitchFamily="18" charset="0"/>
                  <a:cs typeface="Times New Roman" pitchFamily="18" charset="0"/>
                </a:rPr>
                <a:t> (ore, minuti)     Tempo</a:t>
              </a:r>
            </a:p>
          </p:txBody>
        </p:sp>
        <p:sp>
          <p:nvSpPr>
            <p:cNvPr id="145419" name="CasellaDiTesto 7"/>
            <p:cNvSpPr txBox="1">
              <a:spLocks noChangeArrowheads="1"/>
            </p:cNvSpPr>
            <p:nvPr/>
          </p:nvSpPr>
          <p:spPr bwMode="auto">
            <a:xfrm rot="-5400000">
              <a:off x="602816" y="2468963"/>
              <a:ext cx="2500330" cy="276999"/>
            </a:xfrm>
            <a:prstGeom prst="rect">
              <a:avLst/>
            </a:prstGeom>
            <a:solidFill>
              <a:schemeClr val="bg1"/>
            </a:solidFill>
            <a:ln w="9525">
              <a:noFill/>
              <a:miter lim="800000"/>
              <a:headEnd/>
              <a:tailEnd/>
            </a:ln>
          </p:spPr>
          <p:txBody>
            <a:bodyPr>
              <a:spAutoFit/>
            </a:bodyPr>
            <a:lstStyle/>
            <a:p>
              <a:r>
                <a:rPr lang="it-IT" sz="1200" b="1">
                  <a:latin typeface="Times New Roman" pitchFamily="18" charset="0"/>
                  <a:cs typeface="Times New Roman" pitchFamily="18" charset="0"/>
                </a:rPr>
                <a:t>Concentrazione plasmatica</a:t>
              </a:r>
            </a:p>
          </p:txBody>
        </p:sp>
      </p:grpSp>
      <p:sp>
        <p:nvSpPr>
          <p:cNvPr id="145413" name="CasellaDiTesto 12"/>
          <p:cNvSpPr txBox="1">
            <a:spLocks noChangeArrowheads="1"/>
          </p:cNvSpPr>
          <p:nvPr/>
        </p:nvSpPr>
        <p:spPr bwMode="auto">
          <a:xfrm>
            <a:off x="142875" y="5876925"/>
            <a:ext cx="8786813" cy="923925"/>
          </a:xfrm>
          <a:prstGeom prst="rect">
            <a:avLst/>
          </a:prstGeom>
          <a:noFill/>
          <a:ln w="9525">
            <a:noFill/>
            <a:miter lim="800000"/>
            <a:headEnd/>
            <a:tailEnd/>
          </a:ln>
        </p:spPr>
        <p:txBody>
          <a:bodyPr>
            <a:spAutoFit/>
          </a:bodyPr>
          <a:lstStyle/>
          <a:p>
            <a:pPr algn="just"/>
            <a:r>
              <a:rPr lang="it-IT">
                <a:latin typeface="Times New Roman" pitchFamily="18" charset="0"/>
                <a:cs typeface="Times New Roman" pitchFamily="18" charset="0"/>
              </a:rPr>
              <a:t>Sono indicati la concentrazione massima raggiunta (</a:t>
            </a:r>
            <a:r>
              <a:rPr lang="it-IT">
                <a:solidFill>
                  <a:srgbClr val="000000"/>
                </a:solidFill>
                <a:latin typeface="Times New Roman" pitchFamily="18" charset="0"/>
                <a:cs typeface="Times New Roman" pitchFamily="18" charset="0"/>
              </a:rPr>
              <a:t>C</a:t>
            </a:r>
            <a:r>
              <a:rPr lang="it-IT" baseline="-25000">
                <a:solidFill>
                  <a:srgbClr val="000000"/>
                </a:solidFill>
                <a:latin typeface="Times New Roman" pitchFamily="18" charset="0"/>
                <a:cs typeface="Times New Roman" pitchFamily="18" charset="0"/>
              </a:rPr>
              <a:t>max</a:t>
            </a:r>
            <a:r>
              <a:rPr lang="it-IT">
                <a:latin typeface="Times New Roman" pitchFamily="18" charset="0"/>
                <a:cs typeface="Times New Roman" pitchFamily="18" charset="0"/>
              </a:rPr>
              <a:t>), il tempo di massima concentrazione (T</a:t>
            </a:r>
            <a:r>
              <a:rPr lang="it-IT" baseline="-25000">
                <a:latin typeface="Times New Roman" pitchFamily="18" charset="0"/>
                <a:cs typeface="Times New Roman" pitchFamily="18" charset="0"/>
              </a:rPr>
              <a:t>max</a:t>
            </a:r>
            <a:r>
              <a:rPr lang="it-IT">
                <a:latin typeface="Times New Roman" pitchFamily="18" charset="0"/>
                <a:cs typeface="Times New Roman" pitchFamily="18" charset="0"/>
              </a:rPr>
              <a:t>) e l’area sottocurva (AUC, misura della quantità totale di farmaco che raggiunge il circolo generale).</a:t>
            </a:r>
          </a:p>
        </p:txBody>
      </p:sp>
      <p:pic>
        <p:nvPicPr>
          <p:cNvPr id="145414" name="Picture 12"/>
          <p:cNvPicPr>
            <a:picLocks noChangeAspect="1" noChangeArrowheads="1"/>
          </p:cNvPicPr>
          <p:nvPr/>
        </p:nvPicPr>
        <p:blipFill>
          <a:blip r:embed="rId4"/>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uppo 24"/>
          <p:cNvGrpSpPr>
            <a:grpSpLocks/>
          </p:cNvGrpSpPr>
          <p:nvPr/>
        </p:nvGrpSpPr>
        <p:grpSpPr bwMode="auto">
          <a:xfrm>
            <a:off x="677863" y="1050925"/>
            <a:ext cx="2928937" cy="2500313"/>
            <a:chOff x="928662" y="3500438"/>
            <a:chExt cx="4157664" cy="2799571"/>
          </a:xfrm>
        </p:grpSpPr>
        <p:sp>
          <p:nvSpPr>
            <p:cNvPr id="19" name="Figura a mano libera 18"/>
            <p:cNvSpPr/>
            <p:nvPr/>
          </p:nvSpPr>
          <p:spPr>
            <a:xfrm>
              <a:off x="942183" y="4534946"/>
              <a:ext cx="3767813" cy="1765063"/>
            </a:xfrm>
            <a:custGeom>
              <a:avLst/>
              <a:gdLst>
                <a:gd name="connsiteX0" fmla="*/ 0 w 3695700"/>
                <a:gd name="connsiteY0" fmla="*/ 2749550 h 2749550"/>
                <a:gd name="connsiteX1" fmla="*/ 523875 w 3695700"/>
                <a:gd name="connsiteY1" fmla="*/ 130175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48 h 2749548"/>
                <a:gd name="connsiteX1" fmla="*/ 734094 w 3695700"/>
                <a:gd name="connsiteY1" fmla="*/ 130174 h 2749548"/>
                <a:gd name="connsiteX2" fmla="*/ 1171575 w 3695700"/>
                <a:gd name="connsiteY2" fmla="*/ 1968498 h 2749548"/>
                <a:gd name="connsiteX3" fmla="*/ 3695700 w 3695700"/>
                <a:gd name="connsiteY3" fmla="*/ 2597148 h 2749548"/>
                <a:gd name="connsiteX4" fmla="*/ 3695700 w 3695700"/>
                <a:gd name="connsiteY4" fmla="*/ 2597148 h 2749548"/>
                <a:gd name="connsiteX0" fmla="*/ 0 w 3695700"/>
                <a:gd name="connsiteY0" fmla="*/ 2806363 h 2806363"/>
                <a:gd name="connsiteX1" fmla="*/ 734094 w 3695700"/>
                <a:gd name="connsiteY1" fmla="*/ 186989 h 2806363"/>
                <a:gd name="connsiteX2" fmla="*/ 1662127 w 3695700"/>
                <a:gd name="connsiteY2" fmla="*/ 1684422 h 2806363"/>
                <a:gd name="connsiteX3" fmla="*/ 3695700 w 3695700"/>
                <a:gd name="connsiteY3" fmla="*/ 2653963 h 2806363"/>
                <a:gd name="connsiteX4" fmla="*/ 3695700 w 3695700"/>
                <a:gd name="connsiteY4" fmla="*/ 2653963 h 2806363"/>
                <a:gd name="connsiteX0" fmla="*/ 0 w 3695700"/>
                <a:gd name="connsiteY0" fmla="*/ 2806365 h 2806365"/>
                <a:gd name="connsiteX1" fmla="*/ 734094 w 3695700"/>
                <a:gd name="connsiteY1" fmla="*/ 186991 h 2806365"/>
                <a:gd name="connsiteX2" fmla="*/ 1662127 w 3695700"/>
                <a:gd name="connsiteY2" fmla="*/ 1684424 h 2806365"/>
                <a:gd name="connsiteX3" fmla="*/ 3695700 w 3695700"/>
                <a:gd name="connsiteY3" fmla="*/ 2653965 h 2806365"/>
                <a:gd name="connsiteX4" fmla="*/ 3695700 w 3695700"/>
                <a:gd name="connsiteY4" fmla="*/ 2653966 h 2806365"/>
                <a:gd name="connsiteX0" fmla="*/ 0 w 3695700"/>
                <a:gd name="connsiteY0" fmla="*/ 2806363 h 2806363"/>
                <a:gd name="connsiteX1" fmla="*/ 734094 w 3695700"/>
                <a:gd name="connsiteY1" fmla="*/ 186989 h 2806363"/>
                <a:gd name="connsiteX2" fmla="*/ 1662127 w 3695700"/>
                <a:gd name="connsiteY2" fmla="*/ 1684422 h 2806363"/>
                <a:gd name="connsiteX3" fmla="*/ 3695700 w 3695700"/>
                <a:gd name="connsiteY3" fmla="*/ 2653963 h 2806363"/>
                <a:gd name="connsiteX4" fmla="*/ 3695700 w 3695700"/>
                <a:gd name="connsiteY4" fmla="*/ 2653964 h 2806363"/>
                <a:gd name="connsiteX0" fmla="*/ 0 w 3695700"/>
                <a:gd name="connsiteY0" fmla="*/ 2806365 h 2806365"/>
                <a:gd name="connsiteX1" fmla="*/ 734094 w 3695700"/>
                <a:gd name="connsiteY1" fmla="*/ 186991 h 2806365"/>
                <a:gd name="connsiteX2" fmla="*/ 1662127 w 3695700"/>
                <a:gd name="connsiteY2" fmla="*/ 1684424 h 2806365"/>
                <a:gd name="connsiteX3" fmla="*/ 3695700 w 3695700"/>
                <a:gd name="connsiteY3" fmla="*/ 2653965 h 2806365"/>
                <a:gd name="connsiteX4" fmla="*/ 3695700 w 3695700"/>
                <a:gd name="connsiteY4" fmla="*/ 2653966 h 2806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00" h="2806365">
                  <a:moveTo>
                    <a:pt x="0" y="2806365"/>
                  </a:moveTo>
                  <a:cubicBezTo>
                    <a:pt x="164306" y="1561765"/>
                    <a:pt x="457073" y="373981"/>
                    <a:pt x="734094" y="186991"/>
                  </a:cubicBezTo>
                  <a:cubicBezTo>
                    <a:pt x="1011115" y="1"/>
                    <a:pt x="1168526" y="1273262"/>
                    <a:pt x="1662127" y="1684424"/>
                  </a:cubicBezTo>
                  <a:cubicBezTo>
                    <a:pt x="2155728" y="2095586"/>
                    <a:pt x="3356771" y="2492375"/>
                    <a:pt x="3695700" y="2653965"/>
                  </a:cubicBezTo>
                  <a:lnTo>
                    <a:pt x="3695700" y="2653966"/>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it-IT" sz="2000">
                <a:latin typeface="Times New Roman" pitchFamily="18" charset="0"/>
                <a:cs typeface="Times New Roman" pitchFamily="18" charset="0"/>
              </a:endParaRPr>
            </a:p>
          </p:txBody>
        </p:sp>
        <p:grpSp>
          <p:nvGrpSpPr>
            <p:cNvPr id="147470" name="Gruppo 23"/>
            <p:cNvGrpSpPr>
              <a:grpSpLocks/>
            </p:cNvGrpSpPr>
            <p:nvPr/>
          </p:nvGrpSpPr>
          <p:grpSpPr bwMode="auto">
            <a:xfrm>
              <a:off x="928662" y="3500438"/>
              <a:ext cx="4157664" cy="2790047"/>
              <a:chOff x="928662" y="3500438"/>
              <a:chExt cx="4157664" cy="2790047"/>
            </a:xfrm>
          </p:grpSpPr>
          <p:cxnSp>
            <p:nvCxnSpPr>
              <p:cNvPr id="17" name="Connettore 1 16"/>
              <p:cNvCxnSpPr/>
              <p:nvPr/>
            </p:nvCxnSpPr>
            <p:spPr>
              <a:xfrm>
                <a:off x="942183" y="6285789"/>
                <a:ext cx="4144143" cy="1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472" name="Gruppo 22"/>
              <p:cNvGrpSpPr>
                <a:grpSpLocks/>
              </p:cNvGrpSpPr>
              <p:nvPr/>
            </p:nvGrpSpPr>
            <p:grpSpPr bwMode="auto">
              <a:xfrm>
                <a:off x="928662" y="3500438"/>
                <a:ext cx="4143404" cy="2790047"/>
                <a:chOff x="928662" y="3500438"/>
                <a:chExt cx="4143404" cy="2790047"/>
              </a:xfrm>
            </p:grpSpPr>
            <p:cxnSp>
              <p:nvCxnSpPr>
                <p:cNvPr id="16" name="Connettore 1 15"/>
                <p:cNvCxnSpPr/>
                <p:nvPr/>
              </p:nvCxnSpPr>
              <p:spPr>
                <a:xfrm rot="5400000">
                  <a:off x="-450254" y="4892875"/>
                  <a:ext cx="2787128" cy="22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igura a mano libera 17"/>
                <p:cNvSpPr/>
                <p:nvPr/>
              </p:nvSpPr>
              <p:spPr>
                <a:xfrm>
                  <a:off x="928662" y="3541321"/>
                  <a:ext cx="3695702" cy="2749800"/>
                </a:xfrm>
                <a:custGeom>
                  <a:avLst/>
                  <a:gdLst>
                    <a:gd name="connsiteX0" fmla="*/ 0 w 3695700"/>
                    <a:gd name="connsiteY0" fmla="*/ 2749550 h 2749550"/>
                    <a:gd name="connsiteX1" fmla="*/ 523875 w 3695700"/>
                    <a:gd name="connsiteY1" fmla="*/ 130175 h 2749550"/>
                    <a:gd name="connsiteX2" fmla="*/ 1171575 w 3695700"/>
                    <a:gd name="connsiteY2" fmla="*/ 1968500 h 2749550"/>
                    <a:gd name="connsiteX3" fmla="*/ 3695700 w 3695700"/>
                    <a:gd name="connsiteY3" fmla="*/ 2597150 h 2749550"/>
                    <a:gd name="connsiteX4" fmla="*/ 3695700 w 3695700"/>
                    <a:gd name="connsiteY4" fmla="*/ 2597150 h 274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00" h="2749550">
                      <a:moveTo>
                        <a:pt x="0" y="2749550"/>
                      </a:moveTo>
                      <a:cubicBezTo>
                        <a:pt x="164306" y="1504950"/>
                        <a:pt x="328612" y="260350"/>
                        <a:pt x="523875" y="130175"/>
                      </a:cubicBezTo>
                      <a:cubicBezTo>
                        <a:pt x="719138" y="0"/>
                        <a:pt x="642938" y="1557338"/>
                        <a:pt x="1171575" y="1968500"/>
                      </a:cubicBezTo>
                      <a:cubicBezTo>
                        <a:pt x="1700212" y="2379662"/>
                        <a:pt x="3695700" y="2597150"/>
                        <a:pt x="3695700" y="2597150"/>
                      </a:cubicBezTo>
                      <a:lnTo>
                        <a:pt x="3695700" y="259715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it-IT" sz="2000">
                    <a:latin typeface="Times New Roman" pitchFamily="18" charset="0"/>
                    <a:cs typeface="Times New Roman" pitchFamily="18" charset="0"/>
                  </a:endParaRPr>
                </a:p>
              </p:txBody>
            </p:sp>
            <p:sp>
              <p:nvSpPr>
                <p:cNvPr id="20" name="Figura a mano libera 19"/>
                <p:cNvSpPr/>
                <p:nvPr/>
              </p:nvSpPr>
              <p:spPr>
                <a:xfrm>
                  <a:off x="942183" y="5213953"/>
                  <a:ext cx="4130623" cy="1073613"/>
                </a:xfrm>
                <a:custGeom>
                  <a:avLst/>
                  <a:gdLst>
                    <a:gd name="connsiteX0" fmla="*/ 0 w 3695700"/>
                    <a:gd name="connsiteY0" fmla="*/ 2749550 h 2749550"/>
                    <a:gd name="connsiteX1" fmla="*/ 523875 w 3695700"/>
                    <a:gd name="connsiteY1" fmla="*/ 130175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380967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380967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238059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238059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238059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380903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749550 h 2749550"/>
                    <a:gd name="connsiteX1" fmla="*/ 809499 w 3695700"/>
                    <a:gd name="connsiteY1" fmla="*/ 130176 h 2749550"/>
                    <a:gd name="connsiteX2" fmla="*/ 1171575 w 3695700"/>
                    <a:gd name="connsiteY2" fmla="*/ 1968500 h 2749550"/>
                    <a:gd name="connsiteX3" fmla="*/ 3695700 w 3695700"/>
                    <a:gd name="connsiteY3" fmla="*/ 2597150 h 2749550"/>
                    <a:gd name="connsiteX4" fmla="*/ 3695700 w 3695700"/>
                    <a:gd name="connsiteY4" fmla="*/ 2597150 h 2749550"/>
                    <a:gd name="connsiteX0" fmla="*/ 0 w 3695700"/>
                    <a:gd name="connsiteY0" fmla="*/ 2943192 h 2943192"/>
                    <a:gd name="connsiteX1" fmla="*/ 809499 w 3695700"/>
                    <a:gd name="connsiteY1" fmla="*/ 323818 h 2943192"/>
                    <a:gd name="connsiteX2" fmla="*/ 1957361 w 3695700"/>
                    <a:gd name="connsiteY2" fmla="*/ 1000291 h 2943192"/>
                    <a:gd name="connsiteX3" fmla="*/ 3695700 w 3695700"/>
                    <a:gd name="connsiteY3" fmla="*/ 2790792 h 2943192"/>
                    <a:gd name="connsiteX4" fmla="*/ 3695700 w 3695700"/>
                    <a:gd name="connsiteY4" fmla="*/ 2790792 h 2943192"/>
                    <a:gd name="connsiteX0" fmla="*/ 0 w 3695700"/>
                    <a:gd name="connsiteY0" fmla="*/ 2943192 h 2943192"/>
                    <a:gd name="connsiteX1" fmla="*/ 809499 w 3695700"/>
                    <a:gd name="connsiteY1" fmla="*/ 323818 h 2943192"/>
                    <a:gd name="connsiteX2" fmla="*/ 1957361 w 3695700"/>
                    <a:gd name="connsiteY2" fmla="*/ 1000291 h 2943192"/>
                    <a:gd name="connsiteX3" fmla="*/ 3695700 w 3695700"/>
                    <a:gd name="connsiteY3" fmla="*/ 2790792 h 2943192"/>
                    <a:gd name="connsiteX4" fmla="*/ 3695700 w 3695700"/>
                    <a:gd name="connsiteY4" fmla="*/ 2790792 h 2943192"/>
                    <a:gd name="connsiteX0" fmla="*/ 0 w 3695700"/>
                    <a:gd name="connsiteY0" fmla="*/ 2943192 h 2943192"/>
                    <a:gd name="connsiteX1" fmla="*/ 809499 w 3695700"/>
                    <a:gd name="connsiteY1" fmla="*/ 323818 h 2943192"/>
                    <a:gd name="connsiteX2" fmla="*/ 1957361 w 3695700"/>
                    <a:gd name="connsiteY2" fmla="*/ 1000291 h 2943192"/>
                    <a:gd name="connsiteX3" fmla="*/ 3695700 w 3695700"/>
                    <a:gd name="connsiteY3" fmla="*/ 2790792 h 2943192"/>
                    <a:gd name="connsiteX4" fmla="*/ 3695700 w 3695700"/>
                    <a:gd name="connsiteY4" fmla="*/ 2790792 h 2943192"/>
                    <a:gd name="connsiteX0" fmla="*/ 0 w 3695700"/>
                    <a:gd name="connsiteY0" fmla="*/ 2943192 h 2943192"/>
                    <a:gd name="connsiteX1" fmla="*/ 809499 w 3695700"/>
                    <a:gd name="connsiteY1" fmla="*/ 323818 h 2943192"/>
                    <a:gd name="connsiteX2" fmla="*/ 1957361 w 3695700"/>
                    <a:gd name="connsiteY2" fmla="*/ 1000291 h 2943192"/>
                    <a:gd name="connsiteX3" fmla="*/ 3695700 w 3695700"/>
                    <a:gd name="connsiteY3" fmla="*/ 2790792 h 2943192"/>
                    <a:gd name="connsiteX4" fmla="*/ 3695700 w 3695700"/>
                    <a:gd name="connsiteY4" fmla="*/ 2790792 h 2943192"/>
                    <a:gd name="connsiteX0" fmla="*/ 0 w 3695700"/>
                    <a:gd name="connsiteY0" fmla="*/ 2943192 h 2943192"/>
                    <a:gd name="connsiteX1" fmla="*/ 809499 w 3695700"/>
                    <a:gd name="connsiteY1" fmla="*/ 323818 h 2943192"/>
                    <a:gd name="connsiteX2" fmla="*/ 1957361 w 3695700"/>
                    <a:gd name="connsiteY2" fmla="*/ 1000291 h 2943192"/>
                    <a:gd name="connsiteX3" fmla="*/ 3695700 w 3695700"/>
                    <a:gd name="connsiteY3" fmla="*/ 2790792 h 2943192"/>
                    <a:gd name="connsiteX4" fmla="*/ 3695700 w 3695700"/>
                    <a:gd name="connsiteY4" fmla="*/ 2790792 h 2943192"/>
                    <a:gd name="connsiteX0" fmla="*/ 0 w 3695700"/>
                    <a:gd name="connsiteY0" fmla="*/ 2943192 h 2943192"/>
                    <a:gd name="connsiteX1" fmla="*/ 809499 w 3695700"/>
                    <a:gd name="connsiteY1" fmla="*/ 323818 h 2943192"/>
                    <a:gd name="connsiteX2" fmla="*/ 1957361 w 3695700"/>
                    <a:gd name="connsiteY2" fmla="*/ 1000291 h 2943192"/>
                    <a:gd name="connsiteX3" fmla="*/ 3695700 w 3695700"/>
                    <a:gd name="connsiteY3" fmla="*/ 2790792 h 2943192"/>
                    <a:gd name="connsiteX4" fmla="*/ 3695700 w 3695700"/>
                    <a:gd name="connsiteY4" fmla="*/ 2790792 h 2943192"/>
                    <a:gd name="connsiteX0" fmla="*/ 0 w 3905650"/>
                    <a:gd name="connsiteY0" fmla="*/ 2943192 h 2943192"/>
                    <a:gd name="connsiteX1" fmla="*/ 809499 w 3905650"/>
                    <a:gd name="connsiteY1" fmla="*/ 323818 h 2943192"/>
                    <a:gd name="connsiteX2" fmla="*/ 1957361 w 3905650"/>
                    <a:gd name="connsiteY2" fmla="*/ 1000291 h 2943192"/>
                    <a:gd name="connsiteX3" fmla="*/ 3695700 w 3905650"/>
                    <a:gd name="connsiteY3" fmla="*/ 2790792 h 2943192"/>
                    <a:gd name="connsiteX4" fmla="*/ 3905650 w 3905650"/>
                    <a:gd name="connsiteY4" fmla="*/ 2790794 h 2943192"/>
                    <a:gd name="connsiteX0" fmla="*/ 0 w 3905650"/>
                    <a:gd name="connsiteY0" fmla="*/ 2943192 h 2943192"/>
                    <a:gd name="connsiteX1" fmla="*/ 809499 w 3905650"/>
                    <a:gd name="connsiteY1" fmla="*/ 323818 h 2943192"/>
                    <a:gd name="connsiteX2" fmla="*/ 1957361 w 3905650"/>
                    <a:gd name="connsiteY2" fmla="*/ 1000291 h 2943192"/>
                    <a:gd name="connsiteX3" fmla="*/ 3905650 w 3905650"/>
                    <a:gd name="connsiteY3" fmla="*/ 2790794 h 2943192"/>
                    <a:gd name="connsiteX4" fmla="*/ 3905650 w 3905650"/>
                    <a:gd name="connsiteY4" fmla="*/ 2790794 h 2943192"/>
                    <a:gd name="connsiteX0" fmla="*/ 0 w 3905650"/>
                    <a:gd name="connsiteY0" fmla="*/ 2943192 h 2943192"/>
                    <a:gd name="connsiteX1" fmla="*/ 809499 w 3905650"/>
                    <a:gd name="connsiteY1" fmla="*/ 323818 h 2943192"/>
                    <a:gd name="connsiteX2" fmla="*/ 1957361 w 3905650"/>
                    <a:gd name="connsiteY2" fmla="*/ 1000291 h 2943192"/>
                    <a:gd name="connsiteX3" fmla="*/ 3905650 w 3905650"/>
                    <a:gd name="connsiteY3" fmla="*/ 2790794 h 2943192"/>
                    <a:gd name="connsiteX4" fmla="*/ 3905650 w 3905650"/>
                    <a:gd name="connsiteY4" fmla="*/ 2790794 h 2943192"/>
                    <a:gd name="connsiteX0" fmla="*/ 0 w 3905650"/>
                    <a:gd name="connsiteY0" fmla="*/ 2943192 h 2943192"/>
                    <a:gd name="connsiteX1" fmla="*/ 809499 w 3905650"/>
                    <a:gd name="connsiteY1" fmla="*/ 323818 h 2943192"/>
                    <a:gd name="connsiteX2" fmla="*/ 1957361 w 3905650"/>
                    <a:gd name="connsiteY2" fmla="*/ 1000291 h 2943192"/>
                    <a:gd name="connsiteX3" fmla="*/ 3905650 w 3905650"/>
                    <a:gd name="connsiteY3" fmla="*/ 2790794 h 2943192"/>
                    <a:gd name="connsiteX4" fmla="*/ 3905650 w 3905650"/>
                    <a:gd name="connsiteY4" fmla="*/ 2790794 h 294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650" h="2943192">
                      <a:moveTo>
                        <a:pt x="0" y="2943192"/>
                      </a:moveTo>
                      <a:cubicBezTo>
                        <a:pt x="164306" y="1698592"/>
                        <a:pt x="483272" y="647635"/>
                        <a:pt x="809499" y="323818"/>
                      </a:cubicBezTo>
                      <a:cubicBezTo>
                        <a:pt x="1135726" y="1"/>
                        <a:pt x="1441336" y="589128"/>
                        <a:pt x="1957361" y="1000291"/>
                      </a:cubicBezTo>
                      <a:cubicBezTo>
                        <a:pt x="2473386" y="1411454"/>
                        <a:pt x="3744516" y="2182517"/>
                        <a:pt x="3905650" y="2790794"/>
                      </a:cubicBezTo>
                      <a:lnTo>
                        <a:pt x="3905650" y="2790794"/>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it-IT" sz="2000">
                    <a:latin typeface="Times New Roman" pitchFamily="18" charset="0"/>
                    <a:cs typeface="Times New Roman" pitchFamily="18" charset="0"/>
                  </a:endParaRPr>
                </a:p>
              </p:txBody>
            </p:sp>
            <p:cxnSp>
              <p:nvCxnSpPr>
                <p:cNvPr id="21" name="Connettore 1 20"/>
                <p:cNvCxnSpPr/>
                <p:nvPr/>
              </p:nvCxnSpPr>
              <p:spPr>
                <a:xfrm>
                  <a:off x="942183" y="5000652"/>
                  <a:ext cx="3930064" cy="177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147458" name="CasellaDiTesto 25"/>
          <p:cNvSpPr txBox="1">
            <a:spLocks noChangeArrowheads="1"/>
          </p:cNvSpPr>
          <p:nvPr/>
        </p:nvSpPr>
        <p:spPr bwMode="auto">
          <a:xfrm>
            <a:off x="1000125" y="115888"/>
            <a:ext cx="7675563" cy="708025"/>
          </a:xfrm>
          <a:prstGeom prst="rect">
            <a:avLst/>
          </a:prstGeom>
          <a:noFill/>
          <a:ln w="9525">
            <a:noFill/>
            <a:miter lim="800000"/>
            <a:headEnd/>
            <a:tailEnd/>
          </a:ln>
        </p:spPr>
        <p:txBody>
          <a:bodyPr>
            <a:spAutoFit/>
          </a:bodyPr>
          <a:lstStyle/>
          <a:p>
            <a:pPr algn="just"/>
            <a:r>
              <a:rPr lang="it-IT" sz="2000">
                <a:solidFill>
                  <a:srgbClr val="C00000"/>
                </a:solidFill>
                <a:latin typeface="Times New Roman" pitchFamily="18" charset="0"/>
                <a:cs typeface="Times New Roman" pitchFamily="18" charset="0"/>
              </a:rPr>
              <a:t>Curve tempo-concentrazione plasmatica (Cp) quando vengono somministrate tre </a:t>
            </a:r>
            <a:r>
              <a:rPr lang="it-IT" sz="2000" b="1">
                <a:solidFill>
                  <a:srgbClr val="C00000"/>
                </a:solidFill>
                <a:latin typeface="Times New Roman" pitchFamily="18" charset="0"/>
                <a:cs typeface="Times New Roman" pitchFamily="18" charset="0"/>
              </a:rPr>
              <a:t>diverse preparazioni della stessa dose </a:t>
            </a:r>
            <a:r>
              <a:rPr lang="it-IT" sz="2000">
                <a:solidFill>
                  <a:srgbClr val="C00000"/>
                </a:solidFill>
                <a:latin typeface="Times New Roman" pitchFamily="18" charset="0"/>
                <a:cs typeface="Times New Roman" pitchFamily="18" charset="0"/>
              </a:rPr>
              <a:t>di farmaco.</a:t>
            </a:r>
          </a:p>
        </p:txBody>
      </p:sp>
      <p:sp>
        <p:nvSpPr>
          <p:cNvPr id="147459" name="CasellaDiTesto 28"/>
          <p:cNvSpPr txBox="1">
            <a:spLocks noChangeArrowheads="1"/>
          </p:cNvSpPr>
          <p:nvPr/>
        </p:nvSpPr>
        <p:spPr bwMode="auto">
          <a:xfrm>
            <a:off x="2916238" y="1979613"/>
            <a:ext cx="904875" cy="400050"/>
          </a:xfrm>
          <a:prstGeom prst="rect">
            <a:avLst/>
          </a:prstGeom>
          <a:noFill/>
          <a:ln w="9525">
            <a:noFill/>
            <a:miter lim="800000"/>
            <a:headEnd/>
            <a:tailEnd/>
          </a:ln>
        </p:spPr>
        <p:txBody>
          <a:bodyPr>
            <a:spAutoFit/>
          </a:bodyPr>
          <a:lstStyle/>
          <a:p>
            <a:r>
              <a:rPr lang="it-IT" sz="2000">
                <a:latin typeface="Times New Roman" pitchFamily="18" charset="0"/>
                <a:cs typeface="Times New Roman" pitchFamily="18" charset="0"/>
              </a:rPr>
              <a:t>CME</a:t>
            </a:r>
          </a:p>
        </p:txBody>
      </p:sp>
      <p:sp>
        <p:nvSpPr>
          <p:cNvPr id="147460" name="CasellaDiTesto 29"/>
          <p:cNvSpPr txBox="1">
            <a:spLocks noChangeArrowheads="1"/>
          </p:cNvSpPr>
          <p:nvPr/>
        </p:nvSpPr>
        <p:spPr bwMode="auto">
          <a:xfrm>
            <a:off x="34925" y="2122488"/>
            <a:ext cx="500063" cy="400050"/>
          </a:xfrm>
          <a:prstGeom prst="rect">
            <a:avLst/>
          </a:prstGeom>
          <a:noFill/>
          <a:ln w="9525">
            <a:noFill/>
            <a:miter lim="800000"/>
            <a:headEnd/>
            <a:tailEnd/>
          </a:ln>
        </p:spPr>
        <p:txBody>
          <a:bodyPr>
            <a:spAutoFit/>
          </a:bodyPr>
          <a:lstStyle/>
          <a:p>
            <a:r>
              <a:rPr lang="it-IT" sz="2000">
                <a:latin typeface="Times New Roman" pitchFamily="18" charset="0"/>
                <a:cs typeface="Times New Roman" pitchFamily="18" charset="0"/>
              </a:rPr>
              <a:t>Cp</a:t>
            </a:r>
          </a:p>
        </p:txBody>
      </p:sp>
      <p:sp>
        <p:nvSpPr>
          <p:cNvPr id="147461" name="CasellaDiTesto 33"/>
          <p:cNvSpPr txBox="1">
            <a:spLocks noChangeArrowheads="1"/>
          </p:cNvSpPr>
          <p:nvPr/>
        </p:nvSpPr>
        <p:spPr bwMode="auto">
          <a:xfrm>
            <a:off x="1036638" y="836613"/>
            <a:ext cx="357187" cy="400050"/>
          </a:xfrm>
          <a:prstGeom prst="rect">
            <a:avLst/>
          </a:prstGeom>
          <a:noFill/>
          <a:ln w="9525">
            <a:noFill/>
            <a:miter lim="800000"/>
            <a:headEnd/>
            <a:tailEnd/>
          </a:ln>
        </p:spPr>
        <p:txBody>
          <a:bodyPr>
            <a:spAutoFit/>
          </a:bodyPr>
          <a:lstStyle/>
          <a:p>
            <a:r>
              <a:rPr lang="it-IT" sz="2000">
                <a:latin typeface="Times New Roman" pitchFamily="18" charset="0"/>
                <a:cs typeface="Times New Roman" pitchFamily="18" charset="0"/>
              </a:rPr>
              <a:t>A</a:t>
            </a:r>
          </a:p>
        </p:txBody>
      </p:sp>
      <p:sp>
        <p:nvSpPr>
          <p:cNvPr id="147462" name="CasellaDiTesto 34"/>
          <p:cNvSpPr txBox="1">
            <a:spLocks noChangeArrowheads="1"/>
          </p:cNvSpPr>
          <p:nvPr/>
        </p:nvSpPr>
        <p:spPr bwMode="auto">
          <a:xfrm>
            <a:off x="1392238" y="1836738"/>
            <a:ext cx="357187" cy="400050"/>
          </a:xfrm>
          <a:prstGeom prst="rect">
            <a:avLst/>
          </a:prstGeom>
          <a:noFill/>
          <a:ln w="9525">
            <a:noFill/>
            <a:miter lim="800000"/>
            <a:headEnd/>
            <a:tailEnd/>
          </a:ln>
        </p:spPr>
        <p:txBody>
          <a:bodyPr>
            <a:spAutoFit/>
          </a:bodyPr>
          <a:lstStyle/>
          <a:p>
            <a:r>
              <a:rPr lang="it-IT" sz="2000">
                <a:latin typeface="Times New Roman" pitchFamily="18" charset="0"/>
                <a:cs typeface="Times New Roman" pitchFamily="18" charset="0"/>
              </a:rPr>
              <a:t>B</a:t>
            </a:r>
          </a:p>
        </p:txBody>
      </p:sp>
      <p:sp>
        <p:nvSpPr>
          <p:cNvPr id="147463" name="CasellaDiTesto 35"/>
          <p:cNvSpPr txBox="1">
            <a:spLocks noChangeArrowheads="1"/>
          </p:cNvSpPr>
          <p:nvPr/>
        </p:nvSpPr>
        <p:spPr bwMode="auto">
          <a:xfrm>
            <a:off x="1177925" y="2979738"/>
            <a:ext cx="357188" cy="400050"/>
          </a:xfrm>
          <a:prstGeom prst="rect">
            <a:avLst/>
          </a:prstGeom>
          <a:noFill/>
          <a:ln w="9525">
            <a:noFill/>
            <a:miter lim="800000"/>
            <a:headEnd/>
            <a:tailEnd/>
          </a:ln>
        </p:spPr>
        <p:txBody>
          <a:bodyPr>
            <a:spAutoFit/>
          </a:bodyPr>
          <a:lstStyle/>
          <a:p>
            <a:r>
              <a:rPr lang="it-IT" sz="2000">
                <a:latin typeface="Times New Roman" pitchFamily="18" charset="0"/>
                <a:cs typeface="Times New Roman" pitchFamily="18" charset="0"/>
              </a:rPr>
              <a:t>C</a:t>
            </a:r>
          </a:p>
        </p:txBody>
      </p:sp>
      <p:sp>
        <p:nvSpPr>
          <p:cNvPr id="147464" name="CasellaDiTesto 37"/>
          <p:cNvSpPr txBox="1">
            <a:spLocks noChangeArrowheads="1"/>
          </p:cNvSpPr>
          <p:nvPr/>
        </p:nvSpPr>
        <p:spPr bwMode="auto">
          <a:xfrm>
            <a:off x="1547813" y="3551238"/>
            <a:ext cx="1143000" cy="400050"/>
          </a:xfrm>
          <a:prstGeom prst="rect">
            <a:avLst/>
          </a:prstGeom>
          <a:noFill/>
          <a:ln w="9525">
            <a:noFill/>
            <a:miter lim="800000"/>
            <a:headEnd/>
            <a:tailEnd/>
          </a:ln>
        </p:spPr>
        <p:txBody>
          <a:bodyPr>
            <a:spAutoFit/>
          </a:bodyPr>
          <a:lstStyle/>
          <a:p>
            <a:r>
              <a:rPr lang="it-IT" sz="2000">
                <a:latin typeface="Times New Roman" pitchFamily="18" charset="0"/>
                <a:cs typeface="Times New Roman" pitchFamily="18" charset="0"/>
              </a:rPr>
              <a:t>Tempo</a:t>
            </a:r>
          </a:p>
        </p:txBody>
      </p:sp>
      <p:sp>
        <p:nvSpPr>
          <p:cNvPr id="147465" name="CasellaDiTesto 38"/>
          <p:cNvSpPr txBox="1">
            <a:spLocks noChangeArrowheads="1"/>
          </p:cNvSpPr>
          <p:nvPr/>
        </p:nvSpPr>
        <p:spPr bwMode="auto">
          <a:xfrm>
            <a:off x="250825" y="3910013"/>
            <a:ext cx="3786188" cy="708025"/>
          </a:xfrm>
          <a:prstGeom prst="rect">
            <a:avLst/>
          </a:prstGeom>
          <a:noFill/>
          <a:ln w="9525">
            <a:noFill/>
            <a:miter lim="800000"/>
            <a:headEnd/>
            <a:tailEnd/>
          </a:ln>
        </p:spPr>
        <p:txBody>
          <a:bodyPr>
            <a:spAutoFit/>
          </a:bodyPr>
          <a:lstStyle/>
          <a:p>
            <a:pPr algn="just"/>
            <a:r>
              <a:rPr lang="it-IT" sz="2000">
                <a:latin typeface="Times New Roman" pitchFamily="18" charset="0"/>
                <a:cs typeface="Times New Roman" pitchFamily="18" charset="0"/>
              </a:rPr>
              <a:t>CME= concentrazione minima efficace</a:t>
            </a:r>
          </a:p>
        </p:txBody>
      </p:sp>
      <p:sp>
        <p:nvSpPr>
          <p:cNvPr id="147466" name="CasellaDiTesto 39"/>
          <p:cNvSpPr txBox="1">
            <a:spLocks noChangeArrowheads="1"/>
          </p:cNvSpPr>
          <p:nvPr/>
        </p:nvSpPr>
        <p:spPr bwMode="auto">
          <a:xfrm>
            <a:off x="3492500" y="2413000"/>
            <a:ext cx="5616575" cy="1016000"/>
          </a:xfrm>
          <a:prstGeom prst="rect">
            <a:avLst/>
          </a:prstGeom>
          <a:noFill/>
          <a:ln w="9525">
            <a:noFill/>
            <a:miter lim="800000"/>
            <a:headEnd/>
            <a:tailEnd/>
          </a:ln>
        </p:spPr>
        <p:txBody>
          <a:bodyPr>
            <a:spAutoFit/>
          </a:bodyPr>
          <a:lstStyle/>
          <a:p>
            <a:pPr algn="just"/>
            <a:r>
              <a:rPr lang="it-IT" sz="2000">
                <a:latin typeface="Times New Roman" pitchFamily="18" charset="0"/>
                <a:cs typeface="Times New Roman" pitchFamily="18" charset="0"/>
              </a:rPr>
              <a:t>le velocità di assorbimento sono diverse [A &gt; B &gt; C] e le velocità di eliminazione sono uguali per le tre preparazioni.</a:t>
            </a:r>
          </a:p>
        </p:txBody>
      </p:sp>
      <p:sp>
        <p:nvSpPr>
          <p:cNvPr id="147467" name="Rectangle 2"/>
          <p:cNvSpPr txBox="1">
            <a:spLocks noChangeArrowheads="1"/>
          </p:cNvSpPr>
          <p:nvPr/>
        </p:nvSpPr>
        <p:spPr bwMode="auto">
          <a:xfrm>
            <a:off x="684213" y="4868863"/>
            <a:ext cx="7991475" cy="1439862"/>
          </a:xfrm>
          <a:prstGeom prst="rect">
            <a:avLst/>
          </a:prstGeom>
          <a:solidFill>
            <a:schemeClr val="accent1"/>
          </a:solidFill>
          <a:ln w="22225">
            <a:solidFill>
              <a:schemeClr val="accent1"/>
            </a:solidFill>
            <a:miter lim="800000"/>
            <a:headEnd/>
            <a:tailEnd/>
          </a:ln>
        </p:spPr>
        <p:txBody>
          <a:bodyPr anchor="ctr"/>
          <a:lstStyle/>
          <a:p>
            <a:pPr algn="just"/>
            <a:r>
              <a:rPr lang="it-IT" sz="2400" b="1">
                <a:solidFill>
                  <a:schemeClr val="bg1"/>
                </a:solidFill>
                <a:latin typeface="Times New Roman" pitchFamily="18" charset="0"/>
                <a:cs typeface="Times New Roman" pitchFamily="18" charset="0"/>
              </a:rPr>
              <a:t>La diversa biodisponibilità di differenti preparazioni comporta generalmente una mancanza di equivalenza terapeutica. </a:t>
            </a:r>
          </a:p>
        </p:txBody>
      </p:sp>
      <p:pic>
        <p:nvPicPr>
          <p:cNvPr id="147468"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2"/>
          <p:cNvGraphicFramePr>
            <a:graphicFrameLocks noChangeAspect="1"/>
          </p:cNvGraphicFramePr>
          <p:nvPr/>
        </p:nvGraphicFramePr>
        <p:xfrm>
          <a:off x="179388" y="207963"/>
          <a:ext cx="485775" cy="628650"/>
        </p:xfrm>
        <a:graphic>
          <a:graphicData uri="http://schemas.openxmlformats.org/presentationml/2006/ole">
            <mc:AlternateContent xmlns:mc="http://schemas.openxmlformats.org/markup-compatibility/2006">
              <mc:Choice xmlns:v="urn:schemas-microsoft-com:vml" Requires="v">
                <p:oleObj spid="_x0000_s108551" name="PHOTO-PAINT Immagine" r:id="rId3" imgW="429478" imgH="557643" progId="">
                  <p:embed/>
                </p:oleObj>
              </mc:Choice>
              <mc:Fallback>
                <p:oleObj name="PHOTO-PAINT Immagine" r:id="rId3" imgW="429478" imgH="55764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07963"/>
                        <a:ext cx="4857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547" name="CasellaDiTesto 3"/>
          <p:cNvSpPr txBox="1">
            <a:spLocks noChangeArrowheads="1"/>
          </p:cNvSpPr>
          <p:nvPr/>
        </p:nvSpPr>
        <p:spPr bwMode="auto">
          <a:xfrm>
            <a:off x="857224" y="214290"/>
            <a:ext cx="8064500" cy="1077218"/>
          </a:xfrm>
          <a:prstGeom prst="rect">
            <a:avLst/>
          </a:prstGeom>
          <a:noFill/>
          <a:ln w="9525">
            <a:noFill/>
            <a:miter lim="800000"/>
            <a:headEnd/>
            <a:tailEnd/>
          </a:ln>
        </p:spPr>
        <p:txBody>
          <a:bodyPr>
            <a:spAutoFit/>
          </a:bodyPr>
          <a:lstStyle/>
          <a:p>
            <a:pPr algn="ctr"/>
            <a:r>
              <a:rPr lang="it-IT" sz="3200" b="1" u="sng" dirty="0" smtClean="0">
                <a:latin typeface="Comic Sans MS" pitchFamily="66" charset="0"/>
                <a:cs typeface="Times New Roman" pitchFamily="18" charset="0"/>
              </a:rPr>
              <a:t>BIODISPONIBILITA’</a:t>
            </a:r>
          </a:p>
          <a:p>
            <a:pPr algn="ctr"/>
            <a:endParaRPr lang="it-IT" sz="3200" b="1" dirty="0">
              <a:latin typeface="Comic Sans MS" pitchFamily="66" charset="0"/>
              <a:cs typeface="Times New Roman" pitchFamily="18" charset="0"/>
            </a:endParaRPr>
          </a:p>
        </p:txBody>
      </p:sp>
      <p:sp>
        <p:nvSpPr>
          <p:cNvPr id="4" name="CasellaDiTesto 3"/>
          <p:cNvSpPr txBox="1"/>
          <p:nvPr/>
        </p:nvSpPr>
        <p:spPr>
          <a:xfrm>
            <a:off x="206938" y="1179688"/>
            <a:ext cx="8794218" cy="4678204"/>
          </a:xfrm>
          <a:prstGeom prst="rect">
            <a:avLst/>
          </a:prstGeom>
          <a:noFill/>
        </p:spPr>
        <p:txBody>
          <a:bodyPr wrap="square" rtlCol="0">
            <a:spAutoFit/>
          </a:bodyPr>
          <a:lstStyle/>
          <a:p>
            <a:r>
              <a:rPr lang="it-IT" sz="2000" dirty="0" smtClean="0">
                <a:latin typeface="Comic Sans MS" pitchFamily="66" charset="0"/>
              </a:rPr>
              <a:t>E’ il parametro farmacocinetico che ci informa sull’entità dell’esposizione </a:t>
            </a:r>
          </a:p>
          <a:p>
            <a:r>
              <a:rPr lang="it-IT" sz="2000" dirty="0" smtClean="0">
                <a:latin typeface="Comic Sans MS" pitchFamily="66" charset="0"/>
              </a:rPr>
              <a:t>sistemica ottenuta per una qualsiasi via di somministrazione </a:t>
            </a:r>
            <a:r>
              <a:rPr lang="it-IT" dirty="0" smtClean="0">
                <a:latin typeface="Comic Sans MS" pitchFamily="66" charset="0"/>
              </a:rPr>
              <a:t>(orale, IM, </a:t>
            </a:r>
            <a:r>
              <a:rPr lang="it-IT" dirty="0" err="1" smtClean="0">
                <a:latin typeface="Comic Sans MS" pitchFamily="66" charset="0"/>
              </a:rPr>
              <a:t>etc</a:t>
            </a:r>
            <a:r>
              <a:rPr lang="it-IT" dirty="0" smtClean="0">
                <a:latin typeface="Comic Sans MS" pitchFamily="66" charset="0"/>
              </a:rPr>
              <a:t>)</a:t>
            </a:r>
          </a:p>
          <a:p>
            <a:r>
              <a:rPr lang="it-IT" sz="2000" dirty="0" smtClean="0">
                <a:latin typeface="Comic Sans MS" pitchFamily="66" charset="0"/>
              </a:rPr>
              <a:t>rispetto alla somministrazione endovenosa di una stessa dose di farmaco.</a:t>
            </a:r>
          </a:p>
          <a:p>
            <a:endParaRPr lang="it-IT" sz="2000" dirty="0" smtClean="0">
              <a:latin typeface="Comic Sans MS" pitchFamily="66" charset="0"/>
            </a:endParaRPr>
          </a:p>
          <a:p>
            <a:r>
              <a:rPr lang="it-IT" sz="2000" dirty="0" smtClean="0">
                <a:latin typeface="Comic Sans MS" pitchFamily="66" charset="0"/>
              </a:rPr>
              <a:t>Es. </a:t>
            </a:r>
          </a:p>
          <a:p>
            <a:r>
              <a:rPr lang="it-IT" sz="2000" dirty="0" smtClean="0">
                <a:latin typeface="Comic Sans MS" pitchFamily="66" charset="0"/>
              </a:rPr>
              <a:t>-La biodisponibilità F è = 100% se l’AUC ottenuta dopo somministrazione orale è uguale a quella ottenuta dopo somministrazione della stessa dose per via endovenosa.</a:t>
            </a:r>
          </a:p>
          <a:p>
            <a:endParaRPr lang="it-IT" sz="2000" dirty="0" smtClean="0">
              <a:latin typeface="Comic Sans MS" pitchFamily="66" charset="0"/>
            </a:endParaRPr>
          </a:p>
          <a:p>
            <a:r>
              <a:rPr lang="it-IT" sz="2000" dirty="0" smtClean="0">
                <a:latin typeface="Comic Sans MS" pitchFamily="66" charset="0"/>
              </a:rPr>
              <a:t>-La biodisponibilità F è &lt; 100% se l’AUC ottenuta dopo somministrazione orale è inferiore a quella ottenuta dopo somministrazione della stessa dose per via endovenosa. In questo caso la dose di farmaco somministrata deve essere maggiore per avere la stessa biodisponibilità.</a:t>
            </a:r>
          </a:p>
          <a:p>
            <a:endParaRPr lang="it-IT" sz="2000" dirty="0">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31913" y="260350"/>
            <a:ext cx="6911975"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BIODISPONIBILITA’ DEI FARMACI</a:t>
            </a:r>
          </a:p>
        </p:txBody>
      </p:sp>
      <p:sp>
        <p:nvSpPr>
          <p:cNvPr id="149506" name="CasellaDiTesto 3"/>
          <p:cNvSpPr txBox="1">
            <a:spLocks noChangeArrowheads="1"/>
          </p:cNvSpPr>
          <p:nvPr/>
        </p:nvSpPr>
        <p:spPr bwMode="auto">
          <a:xfrm>
            <a:off x="827088" y="1268413"/>
            <a:ext cx="7561262" cy="523875"/>
          </a:xfrm>
          <a:prstGeom prst="rect">
            <a:avLst/>
          </a:prstGeom>
          <a:noFill/>
          <a:ln w="9525">
            <a:noFill/>
            <a:miter lim="800000"/>
            <a:headEnd/>
            <a:tailEnd/>
          </a:ln>
        </p:spPr>
        <p:txBody>
          <a:bodyPr>
            <a:spAutoFit/>
          </a:bodyPr>
          <a:lstStyle/>
          <a:p>
            <a:pPr algn="ctr"/>
            <a:r>
              <a:rPr lang="it-IT" sz="2800" b="1">
                <a:latin typeface="Times New Roman" pitchFamily="18" charset="0"/>
                <a:cs typeface="Times New Roman" pitchFamily="18" charset="0"/>
              </a:rPr>
              <a:t>La biodisponibilità di un farmaco</a:t>
            </a:r>
          </a:p>
        </p:txBody>
      </p:sp>
      <p:sp>
        <p:nvSpPr>
          <p:cNvPr id="5" name="Rectangle 2"/>
          <p:cNvSpPr txBox="1">
            <a:spLocks noChangeArrowheads="1"/>
          </p:cNvSpPr>
          <p:nvPr/>
        </p:nvSpPr>
        <p:spPr>
          <a:xfrm>
            <a:off x="3708400" y="1989138"/>
            <a:ext cx="1800225" cy="503237"/>
          </a:xfrm>
          <a:prstGeom prst="rect">
            <a:avLst/>
          </a:prstGeom>
          <a:noFill/>
          <a:ln w="38100">
            <a:solidFill>
              <a:schemeClr val="tx1"/>
            </a:solidFill>
          </a:ln>
        </p:spPr>
        <p:txBody>
          <a:bodyPr anchor="ctr"/>
          <a:lstStyle/>
          <a:p>
            <a:pPr algn="ctr" fontAlgn="auto">
              <a:spcAft>
                <a:spcPts val="0"/>
              </a:spcAft>
              <a:defRPr/>
            </a:pPr>
            <a:r>
              <a:rPr lang="en-GB" sz="2800" b="1" i="1" dirty="0" err="1">
                <a:latin typeface="Times New Roman" pitchFamily="18" charset="0"/>
                <a:ea typeface="+mj-ea"/>
                <a:cs typeface="Times New Roman" pitchFamily="18" charset="0"/>
              </a:rPr>
              <a:t>varia</a:t>
            </a:r>
            <a:endParaRPr lang="en-GB" sz="2800" b="1" i="1" dirty="0">
              <a:latin typeface="Times New Roman" pitchFamily="18" charset="0"/>
              <a:ea typeface="+mj-ea"/>
              <a:cs typeface="Times New Roman" pitchFamily="18" charset="0"/>
            </a:endParaRPr>
          </a:p>
        </p:txBody>
      </p:sp>
      <p:sp>
        <p:nvSpPr>
          <p:cNvPr id="149508" name="CasellaDiTesto 5"/>
          <p:cNvSpPr txBox="1">
            <a:spLocks noChangeArrowheads="1"/>
          </p:cNvSpPr>
          <p:nvPr/>
        </p:nvSpPr>
        <p:spPr bwMode="auto">
          <a:xfrm>
            <a:off x="971550" y="2690813"/>
            <a:ext cx="7561263" cy="954087"/>
          </a:xfrm>
          <a:prstGeom prst="rect">
            <a:avLst/>
          </a:prstGeom>
          <a:noFill/>
          <a:ln w="9525">
            <a:noFill/>
            <a:miter lim="800000"/>
            <a:headEnd/>
            <a:tailEnd/>
          </a:ln>
        </p:spPr>
        <p:txBody>
          <a:bodyPr>
            <a:spAutoFit/>
          </a:bodyPr>
          <a:lstStyle/>
          <a:p>
            <a:pPr algn="ctr"/>
            <a:r>
              <a:rPr lang="it-IT" sz="2800" b="1">
                <a:latin typeface="Times New Roman" pitchFamily="18" charset="0"/>
                <a:cs typeface="Times New Roman" pitchFamily="18" charset="0"/>
              </a:rPr>
              <a:t>a seconda della via di somministrazione</a:t>
            </a:r>
          </a:p>
          <a:p>
            <a:pPr algn="ctr"/>
            <a:r>
              <a:rPr lang="it-IT" sz="2800" b="1">
                <a:latin typeface="Times New Roman" pitchFamily="18" charset="0"/>
                <a:cs typeface="Times New Roman" pitchFamily="18" charset="0"/>
              </a:rPr>
              <a:t>a seconda della forma farmaceutica</a:t>
            </a:r>
          </a:p>
        </p:txBody>
      </p:sp>
      <p:sp>
        <p:nvSpPr>
          <p:cNvPr id="7" name="Freccia in giù 6"/>
          <p:cNvSpPr/>
          <p:nvPr/>
        </p:nvSpPr>
        <p:spPr>
          <a:xfrm>
            <a:off x="4284663" y="3716338"/>
            <a:ext cx="647700" cy="1368425"/>
          </a:xfrm>
          <a:prstGeom prst="downArrow">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ctangle 2"/>
          <p:cNvSpPr txBox="1">
            <a:spLocks noChangeArrowheads="1"/>
          </p:cNvSpPr>
          <p:nvPr/>
        </p:nvSpPr>
        <p:spPr>
          <a:xfrm>
            <a:off x="3348038" y="5300663"/>
            <a:ext cx="2663825" cy="504825"/>
          </a:xfrm>
          <a:prstGeom prst="rect">
            <a:avLst/>
          </a:prstGeom>
          <a:noFill/>
          <a:ln w="38100">
            <a:solidFill>
              <a:schemeClr val="tx1"/>
            </a:solidFill>
          </a:ln>
        </p:spPr>
        <p:txBody>
          <a:bodyPr anchor="ctr"/>
          <a:lstStyle/>
          <a:p>
            <a:pPr algn="ctr" fontAlgn="auto">
              <a:spcAft>
                <a:spcPts val="0"/>
              </a:spcAft>
              <a:defRPr/>
            </a:pPr>
            <a:r>
              <a:rPr lang="en-GB" sz="2800" b="1" dirty="0" err="1">
                <a:latin typeface="Times New Roman" pitchFamily="18" charset="0"/>
                <a:ea typeface="+mj-ea"/>
                <a:cs typeface="Times New Roman" pitchFamily="18" charset="0"/>
              </a:rPr>
              <a:t>Bioequivalenza</a:t>
            </a:r>
            <a:endParaRPr lang="en-GB" sz="2800" b="1" dirty="0">
              <a:latin typeface="Times New Roman" pitchFamily="18" charset="0"/>
              <a:ea typeface="+mj-ea"/>
              <a:cs typeface="Times New Roman" pitchFamily="18" charset="0"/>
            </a:endParaRPr>
          </a:p>
        </p:txBody>
      </p:sp>
      <p:pic>
        <p:nvPicPr>
          <p:cNvPr id="149511" name="Picture 12"/>
          <p:cNvPicPr>
            <a:picLocks noChangeAspect="1" noChangeArrowheads="1"/>
          </p:cNvPicPr>
          <p:nvPr/>
        </p:nvPicPr>
        <p:blipFill>
          <a:blip r:embed="rId3"/>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CasellaDiTesto 3"/>
          <p:cNvSpPr txBox="1">
            <a:spLocks noChangeArrowheads="1"/>
          </p:cNvSpPr>
          <p:nvPr/>
        </p:nvSpPr>
        <p:spPr bwMode="auto">
          <a:xfrm>
            <a:off x="827088" y="1341438"/>
            <a:ext cx="7572375" cy="4708525"/>
          </a:xfrm>
          <a:prstGeom prst="rect">
            <a:avLst/>
          </a:prstGeom>
          <a:noFill/>
          <a:ln w="9525">
            <a:noFill/>
            <a:miter lim="800000"/>
            <a:headEnd/>
            <a:tailEnd/>
          </a:ln>
        </p:spPr>
        <p:txBody>
          <a:bodyPr>
            <a:spAutoFit/>
          </a:bodyPr>
          <a:lstStyle/>
          <a:p>
            <a:pPr algn="just"/>
            <a:endParaRPr lang="it-IT" sz="2000">
              <a:latin typeface="Times New Roman" pitchFamily="18" charset="0"/>
              <a:cs typeface="Times New Roman" pitchFamily="18" charset="0"/>
            </a:endParaRPr>
          </a:p>
          <a:p>
            <a:pPr algn="just"/>
            <a:r>
              <a:rPr lang="it-IT" sz="2000">
                <a:latin typeface="Times New Roman" pitchFamily="18" charset="0"/>
                <a:cs typeface="Times New Roman" pitchFamily="18" charset="0"/>
              </a:rPr>
              <a:t>La bioequivalenza di diverse preparazioni farmaceutiche va misurata confrontando le rispettive </a:t>
            </a:r>
            <a:r>
              <a:rPr lang="it-IT" sz="2000" u="sng">
                <a:latin typeface="Times New Roman" pitchFamily="18" charset="0"/>
                <a:cs typeface="Times New Roman" pitchFamily="18" charset="0"/>
              </a:rPr>
              <a:t>curve tempo-concentrazione</a:t>
            </a:r>
            <a:r>
              <a:rPr lang="it-IT" sz="2000">
                <a:latin typeface="Times New Roman" pitchFamily="18" charset="0"/>
                <a:cs typeface="Times New Roman" pitchFamily="18" charset="0"/>
              </a:rPr>
              <a:t> plasmatica. </a:t>
            </a:r>
          </a:p>
          <a:p>
            <a:pPr algn="just"/>
            <a:endParaRPr lang="it-IT" sz="2000">
              <a:latin typeface="Times New Roman" pitchFamily="18" charset="0"/>
              <a:cs typeface="Times New Roman" pitchFamily="18" charset="0"/>
            </a:endParaRPr>
          </a:p>
          <a:p>
            <a:pPr algn="just"/>
            <a:endParaRPr lang="it-IT" sz="2000">
              <a:latin typeface="Times New Roman" pitchFamily="18" charset="0"/>
              <a:cs typeface="Times New Roman" pitchFamily="18" charset="0"/>
            </a:endParaRPr>
          </a:p>
          <a:p>
            <a:pPr algn="just"/>
            <a:r>
              <a:rPr lang="it-IT" sz="2000">
                <a:solidFill>
                  <a:srgbClr val="3333FF"/>
                </a:solidFill>
                <a:latin typeface="Times New Roman" pitchFamily="18" charset="0"/>
                <a:cs typeface="Times New Roman" pitchFamily="18" charset="0"/>
              </a:rPr>
              <a:t>Due preparazioni farmaceutiche sono BIOEQUIVALENTI se sono </a:t>
            </a:r>
            <a:r>
              <a:rPr lang="it-IT" sz="2000" i="1">
                <a:solidFill>
                  <a:srgbClr val="3333FF"/>
                </a:solidFill>
                <a:latin typeface="Times New Roman" pitchFamily="18" charset="0"/>
                <a:cs typeface="Times New Roman" pitchFamily="18" charset="0"/>
              </a:rPr>
              <a:t>equivalenti farmaceutici</a:t>
            </a:r>
            <a:r>
              <a:rPr lang="it-IT" sz="2000">
                <a:solidFill>
                  <a:srgbClr val="3333FF"/>
                </a:solidFill>
                <a:latin typeface="Times New Roman" pitchFamily="18" charset="0"/>
                <a:cs typeface="Times New Roman" pitchFamily="18" charset="0"/>
              </a:rPr>
              <a:t> </a:t>
            </a:r>
            <a:r>
              <a:rPr lang="it-IT" sz="2000">
                <a:latin typeface="Times New Roman" pitchFamily="18" charset="0"/>
                <a:cs typeface="Times New Roman" pitchFamily="18" charset="0"/>
              </a:rPr>
              <a:t>(stessa quantità di principio attivo, stessa forma farmaceutica anche con eccipienti diversi, standard di qualità identici o comparabili, somministrati attraverso la stessa via di somministrazione) </a:t>
            </a:r>
            <a:r>
              <a:rPr lang="it-IT" sz="2000">
                <a:solidFill>
                  <a:srgbClr val="3333FF"/>
                </a:solidFill>
                <a:latin typeface="Times New Roman" pitchFamily="18" charset="0"/>
                <a:cs typeface="Times New Roman" pitchFamily="18" charset="0"/>
              </a:rPr>
              <a:t>e portano alle </a:t>
            </a:r>
            <a:r>
              <a:rPr lang="it-IT" sz="2000" i="1">
                <a:solidFill>
                  <a:srgbClr val="3333FF"/>
                </a:solidFill>
                <a:latin typeface="Times New Roman" pitchFamily="18" charset="0"/>
                <a:cs typeface="Times New Roman" pitchFamily="18" charset="0"/>
              </a:rPr>
              <a:t>stesse concentrazioni plasmatiche nel tempo</a:t>
            </a:r>
            <a:r>
              <a:rPr lang="it-IT" sz="2000">
                <a:solidFill>
                  <a:srgbClr val="3333FF"/>
                </a:solidFill>
                <a:latin typeface="Times New Roman" pitchFamily="18" charset="0"/>
                <a:cs typeface="Times New Roman" pitchFamily="18" charset="0"/>
              </a:rPr>
              <a:t> quando somministrate allo stesso individuo.</a:t>
            </a:r>
          </a:p>
          <a:p>
            <a:pPr algn="just"/>
            <a:endParaRPr lang="it-IT" sz="2000">
              <a:latin typeface="Times New Roman" pitchFamily="18" charset="0"/>
              <a:cs typeface="Times New Roman" pitchFamily="18" charset="0"/>
            </a:endParaRPr>
          </a:p>
          <a:p>
            <a:pPr algn="just"/>
            <a:r>
              <a:rPr lang="it-IT" sz="2000" b="1">
                <a:solidFill>
                  <a:srgbClr val="FF0000"/>
                </a:solidFill>
                <a:latin typeface="Times New Roman" pitchFamily="18" charset="0"/>
                <a:cs typeface="Times New Roman" pitchFamily="18" charset="0"/>
              </a:rPr>
              <a:t>Condizione necessaria e sufficiente perché due preparazioni farmaceutiche, chimicamente equivalenti, possano essere definite anche bioequivalenti, è che esse abbiano Cmax, Tmax e AUC uguali.</a:t>
            </a:r>
          </a:p>
        </p:txBody>
      </p:sp>
      <p:sp>
        <p:nvSpPr>
          <p:cNvPr id="5" name="Rectangle 2"/>
          <p:cNvSpPr txBox="1">
            <a:spLocks noChangeArrowheads="1"/>
          </p:cNvSpPr>
          <p:nvPr/>
        </p:nvSpPr>
        <p:spPr>
          <a:xfrm>
            <a:off x="1619250" y="260350"/>
            <a:ext cx="5976938"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BIOEQUIVALENZA DEI FARMACI</a:t>
            </a:r>
          </a:p>
        </p:txBody>
      </p:sp>
      <p:pic>
        <p:nvPicPr>
          <p:cNvPr id="151555"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CasellaDiTesto 8"/>
          <p:cNvSpPr txBox="1">
            <a:spLocks noChangeArrowheads="1"/>
          </p:cNvSpPr>
          <p:nvPr/>
        </p:nvSpPr>
        <p:spPr bwMode="auto">
          <a:xfrm>
            <a:off x="827088" y="1773238"/>
            <a:ext cx="7572375" cy="2554287"/>
          </a:xfrm>
          <a:prstGeom prst="rect">
            <a:avLst/>
          </a:prstGeom>
          <a:noFill/>
          <a:ln w="9525">
            <a:noFill/>
            <a:miter lim="800000"/>
            <a:headEnd/>
            <a:tailEnd/>
          </a:ln>
        </p:spPr>
        <p:txBody>
          <a:bodyPr>
            <a:spAutoFit/>
          </a:bodyPr>
          <a:lstStyle/>
          <a:p>
            <a:pPr algn="just"/>
            <a:endParaRPr lang="it-IT" sz="2000">
              <a:latin typeface="Times New Roman" pitchFamily="18" charset="0"/>
              <a:cs typeface="Times New Roman" pitchFamily="18" charset="0"/>
            </a:endParaRPr>
          </a:p>
          <a:p>
            <a:pPr algn="just"/>
            <a:r>
              <a:rPr lang="it-IT" sz="2000">
                <a:latin typeface="Times New Roman" pitchFamily="18" charset="0"/>
                <a:cs typeface="Times New Roman" pitchFamily="18" charset="0"/>
              </a:rPr>
              <a:t>I test di bioequivalenza consistono nel dimostrare che le differenze di biodisponibilità  tra due prodotti essenzialmente simili non superino un certo range di variabilità ritenuto compatibile con l’equivalenza terapeutica.</a:t>
            </a:r>
          </a:p>
          <a:p>
            <a:pPr algn="just"/>
            <a:endParaRPr lang="it-IT" sz="2000" b="1">
              <a:solidFill>
                <a:srgbClr val="FF0000"/>
              </a:solidFill>
              <a:latin typeface="Times New Roman" pitchFamily="18" charset="0"/>
              <a:cs typeface="Times New Roman" pitchFamily="18" charset="0"/>
            </a:endParaRPr>
          </a:p>
          <a:p>
            <a:pPr algn="just"/>
            <a:r>
              <a:rPr lang="it-IT" sz="2000" b="1">
                <a:solidFill>
                  <a:srgbClr val="FF0000"/>
                </a:solidFill>
                <a:latin typeface="Times New Roman" pitchFamily="18" charset="0"/>
                <a:cs typeface="Times New Roman" pitchFamily="18" charset="0"/>
              </a:rPr>
              <a:t>Tale intervallo è fissato per convenzione internazionale nel range </a:t>
            </a:r>
            <a:r>
              <a:rPr lang="it-IT" sz="2000" b="1">
                <a:solidFill>
                  <a:srgbClr val="FF0000"/>
                </a:solidFill>
                <a:latin typeface="Times New Roman" pitchFamily="18" charset="0"/>
                <a:cs typeface="Times New Roman" pitchFamily="18" charset="0"/>
                <a:sym typeface="Symbol" pitchFamily="18" charset="2"/>
              </a:rPr>
              <a:t>20%</a:t>
            </a:r>
            <a:r>
              <a:rPr lang="it-IT" sz="2000" b="1">
                <a:solidFill>
                  <a:srgbClr val="FF0000"/>
                </a:solidFill>
                <a:latin typeface="Times New Roman" pitchFamily="18" charset="0"/>
                <a:cs typeface="Times New Roman" pitchFamily="18" charset="0"/>
              </a:rPr>
              <a:t> se si considera la media dei rapporti tra le AUC (o Cmax).</a:t>
            </a:r>
          </a:p>
        </p:txBody>
      </p:sp>
      <p:sp>
        <p:nvSpPr>
          <p:cNvPr id="152578" name="CasellaDiTesto 9"/>
          <p:cNvSpPr txBox="1">
            <a:spLocks noChangeArrowheads="1"/>
          </p:cNvSpPr>
          <p:nvPr/>
        </p:nvSpPr>
        <p:spPr bwMode="auto">
          <a:xfrm>
            <a:off x="3132138" y="1196975"/>
            <a:ext cx="2735262" cy="400050"/>
          </a:xfrm>
          <a:prstGeom prst="rect">
            <a:avLst/>
          </a:prstGeom>
          <a:noFill/>
          <a:ln w="25400">
            <a:solidFill>
              <a:schemeClr val="tx1"/>
            </a:solidFill>
            <a:miter lim="800000"/>
            <a:headEnd/>
            <a:tailEnd/>
          </a:ln>
        </p:spPr>
        <p:txBody>
          <a:bodyPr>
            <a:spAutoFit/>
          </a:bodyPr>
          <a:lstStyle/>
          <a:p>
            <a:pPr algn="just"/>
            <a:r>
              <a:rPr lang="it-IT" sz="2000" i="1">
                <a:latin typeface="Times New Roman" pitchFamily="18" charset="0"/>
                <a:cs typeface="Times New Roman" pitchFamily="18" charset="0"/>
              </a:rPr>
              <a:t>Studi di bioequivalenza</a:t>
            </a:r>
          </a:p>
        </p:txBody>
      </p:sp>
      <p:sp>
        <p:nvSpPr>
          <p:cNvPr id="152579" name="CasellaDiTesto 10"/>
          <p:cNvSpPr txBox="1">
            <a:spLocks noChangeArrowheads="1"/>
          </p:cNvSpPr>
          <p:nvPr/>
        </p:nvSpPr>
        <p:spPr bwMode="auto">
          <a:xfrm>
            <a:off x="827088" y="4868863"/>
            <a:ext cx="7705725" cy="1200150"/>
          </a:xfrm>
          <a:prstGeom prst="rect">
            <a:avLst/>
          </a:prstGeom>
          <a:noFill/>
          <a:ln w="9525">
            <a:noFill/>
            <a:miter lim="800000"/>
            <a:headEnd/>
            <a:tailEnd/>
          </a:ln>
        </p:spPr>
        <p:txBody>
          <a:bodyPr>
            <a:spAutoFit/>
          </a:bodyPr>
          <a:lstStyle/>
          <a:p>
            <a:pPr algn="just"/>
            <a:r>
              <a:rPr lang="it-IT">
                <a:latin typeface="Times New Roman" pitchFamily="18" charset="0"/>
                <a:cs typeface="Times New Roman" pitchFamily="18" charset="0"/>
              </a:rPr>
              <a:t>Il valore ±20% è stato scelto perché i fenomeni biologici sono variabili, infatti due unità posologiche dello stesso farmaco, somministrate a due differenti soggetti o in diversi momenti, danno curve di biodisponibilità differenti entro un range del ±20%.</a:t>
            </a:r>
          </a:p>
        </p:txBody>
      </p:sp>
      <p:pic>
        <p:nvPicPr>
          <p:cNvPr id="152580"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7" name="Rectangle 2"/>
          <p:cNvSpPr txBox="1">
            <a:spLocks noChangeArrowheads="1"/>
          </p:cNvSpPr>
          <p:nvPr/>
        </p:nvSpPr>
        <p:spPr>
          <a:xfrm>
            <a:off x="1619250" y="260350"/>
            <a:ext cx="5976938"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BIOEQUIVALENZA DEI FARMACI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CasellaDiTesto 8"/>
          <p:cNvSpPr txBox="1">
            <a:spLocks noChangeArrowheads="1"/>
          </p:cNvSpPr>
          <p:nvPr/>
        </p:nvSpPr>
        <p:spPr bwMode="auto">
          <a:xfrm>
            <a:off x="755650" y="692150"/>
            <a:ext cx="7572375" cy="1323975"/>
          </a:xfrm>
          <a:prstGeom prst="rect">
            <a:avLst/>
          </a:prstGeom>
          <a:noFill/>
          <a:ln w="9525">
            <a:noFill/>
            <a:miter lim="800000"/>
            <a:headEnd/>
            <a:tailEnd/>
          </a:ln>
        </p:spPr>
        <p:txBody>
          <a:bodyPr>
            <a:spAutoFit/>
          </a:bodyPr>
          <a:lstStyle/>
          <a:p>
            <a:pPr algn="just"/>
            <a:endParaRPr lang="it-IT" sz="2000">
              <a:latin typeface="Times New Roman" pitchFamily="18" charset="0"/>
              <a:cs typeface="Times New Roman" pitchFamily="18" charset="0"/>
            </a:endParaRPr>
          </a:p>
          <a:p>
            <a:pPr algn="just"/>
            <a:r>
              <a:rPr lang="it-IT" sz="2000">
                <a:latin typeface="Times New Roman" pitchFamily="18" charset="0"/>
                <a:cs typeface="Times New Roman" pitchFamily="18" charset="0"/>
              </a:rPr>
              <a:t>Profilo medio delle curve di concentrazione-tempo ottenute in seguito alla somministrazione di dosi singole orali di un medicinale di marca e di un medicinale equivalente.</a:t>
            </a:r>
            <a:endParaRPr lang="it-IT" sz="2000" b="1">
              <a:solidFill>
                <a:srgbClr val="FF0000"/>
              </a:solidFill>
              <a:latin typeface="Times New Roman" pitchFamily="18" charset="0"/>
              <a:cs typeface="Times New Roman" pitchFamily="18" charset="0"/>
            </a:endParaRPr>
          </a:p>
        </p:txBody>
      </p:sp>
      <p:pic>
        <p:nvPicPr>
          <p:cNvPr id="153602" name="Picture 6"/>
          <p:cNvPicPr>
            <a:picLocks noChangeAspect="1" noChangeArrowheads="1"/>
          </p:cNvPicPr>
          <p:nvPr/>
        </p:nvPicPr>
        <p:blipFill>
          <a:blip r:embed="rId2"/>
          <a:srcRect/>
          <a:stretch>
            <a:fillRect/>
          </a:stretch>
        </p:blipFill>
        <p:spPr bwMode="auto">
          <a:xfrm>
            <a:off x="34925" y="1978025"/>
            <a:ext cx="5113338" cy="4138613"/>
          </a:xfrm>
          <a:prstGeom prst="rect">
            <a:avLst/>
          </a:prstGeom>
          <a:noFill/>
          <a:ln w="9525">
            <a:noFill/>
            <a:miter lim="800000"/>
            <a:headEnd/>
            <a:tailEnd/>
          </a:ln>
        </p:spPr>
      </p:pic>
      <p:pic>
        <p:nvPicPr>
          <p:cNvPr id="153603" name="Picture 7"/>
          <p:cNvPicPr>
            <a:picLocks noChangeAspect="1" noChangeArrowheads="1"/>
          </p:cNvPicPr>
          <p:nvPr/>
        </p:nvPicPr>
        <p:blipFill>
          <a:blip r:embed="rId3"/>
          <a:srcRect/>
          <a:stretch>
            <a:fillRect/>
          </a:stretch>
        </p:blipFill>
        <p:spPr bwMode="auto">
          <a:xfrm>
            <a:off x="179388" y="6237288"/>
            <a:ext cx="1190625" cy="209550"/>
          </a:xfrm>
          <a:prstGeom prst="rect">
            <a:avLst/>
          </a:prstGeom>
          <a:noFill/>
          <a:ln w="9525">
            <a:noFill/>
            <a:miter lim="800000"/>
            <a:headEnd/>
            <a:tailEnd/>
          </a:ln>
        </p:spPr>
      </p:pic>
      <p:pic>
        <p:nvPicPr>
          <p:cNvPr id="153604" name="Picture 8"/>
          <p:cNvPicPr>
            <a:picLocks noChangeAspect="1" noChangeArrowheads="1"/>
          </p:cNvPicPr>
          <p:nvPr/>
        </p:nvPicPr>
        <p:blipFill>
          <a:blip r:embed="rId4"/>
          <a:srcRect/>
          <a:stretch>
            <a:fillRect/>
          </a:stretch>
        </p:blipFill>
        <p:spPr bwMode="auto">
          <a:xfrm>
            <a:off x="5148263" y="3098800"/>
            <a:ext cx="3825875" cy="1625600"/>
          </a:xfrm>
          <a:prstGeom prst="rect">
            <a:avLst/>
          </a:prstGeom>
          <a:noFill/>
          <a:ln w="9525">
            <a:noFill/>
            <a:miter lim="800000"/>
            <a:headEnd/>
            <a:tailEnd/>
          </a:ln>
        </p:spPr>
      </p:pic>
      <p:pic>
        <p:nvPicPr>
          <p:cNvPr id="153605" name="Picture 12"/>
          <p:cNvPicPr>
            <a:picLocks noChangeAspect="1" noChangeArrowheads="1"/>
          </p:cNvPicPr>
          <p:nvPr/>
        </p:nvPicPr>
        <p:blipFill>
          <a:blip r:embed="rId5"/>
          <a:srcRect/>
          <a:stretch>
            <a:fillRect/>
          </a:stretch>
        </p:blipFill>
        <p:spPr bwMode="auto">
          <a:xfrm>
            <a:off x="25400" y="44450"/>
            <a:ext cx="874713" cy="504825"/>
          </a:xfrm>
          <a:prstGeom prst="rect">
            <a:avLst/>
          </a:prstGeom>
          <a:noFill/>
          <a:ln w="9525">
            <a:noFill/>
            <a:miter lim="800000"/>
            <a:headEnd/>
            <a:tailEnd/>
          </a:ln>
        </p:spPr>
      </p:pic>
      <p:sp>
        <p:nvSpPr>
          <p:cNvPr id="11" name="Rectangle 2"/>
          <p:cNvSpPr txBox="1">
            <a:spLocks noChangeArrowheads="1"/>
          </p:cNvSpPr>
          <p:nvPr/>
        </p:nvSpPr>
        <p:spPr>
          <a:xfrm>
            <a:off x="1619250" y="260350"/>
            <a:ext cx="5976938"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BIOEQUIVALENZA DEI FARMACI</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2"/>
          <a:srcRect/>
          <a:stretch>
            <a:fillRect/>
          </a:stretch>
        </p:blipFill>
        <p:spPr bwMode="auto">
          <a:xfrm>
            <a:off x="323850" y="398463"/>
            <a:ext cx="8496300" cy="6126162"/>
          </a:xfrm>
          <a:prstGeom prst="rect">
            <a:avLst/>
          </a:prstGeom>
          <a:noFill/>
          <a:ln w="9525">
            <a:noFill/>
            <a:miter lim="800000"/>
            <a:headEnd/>
            <a:tailEnd/>
          </a:ln>
        </p:spPr>
      </p:pic>
      <p:pic>
        <p:nvPicPr>
          <p:cNvPr id="154626" name="Picture 12"/>
          <p:cNvPicPr>
            <a:picLocks noChangeAspect="1" noChangeArrowheads="1"/>
          </p:cNvPicPr>
          <p:nvPr/>
        </p:nvPicPr>
        <p:blipFill>
          <a:blip r:embed="rId3"/>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CasellaDiTesto 3"/>
          <p:cNvSpPr txBox="1">
            <a:spLocks noChangeArrowheads="1"/>
          </p:cNvSpPr>
          <p:nvPr/>
        </p:nvSpPr>
        <p:spPr bwMode="auto">
          <a:xfrm>
            <a:off x="1000100" y="214290"/>
            <a:ext cx="7416800" cy="523875"/>
          </a:xfrm>
          <a:prstGeom prst="rect">
            <a:avLst/>
          </a:prstGeom>
          <a:noFill/>
          <a:ln w="9525">
            <a:noFill/>
            <a:miter lim="800000"/>
            <a:headEnd/>
            <a:tailEnd/>
          </a:ln>
        </p:spPr>
        <p:txBody>
          <a:bodyPr>
            <a:spAutoFit/>
          </a:bodyPr>
          <a:lstStyle/>
          <a:p>
            <a:pPr algn="ctr"/>
            <a:r>
              <a:rPr lang="it-IT" sz="2800" b="1" dirty="0" err="1">
                <a:solidFill>
                  <a:srgbClr val="FF0000"/>
                </a:solidFill>
                <a:latin typeface="Times New Roman" pitchFamily="18" charset="0"/>
                <a:cs typeface="Times New Roman" pitchFamily="18" charset="0"/>
              </a:rPr>
              <a:t>Qual’è</a:t>
            </a:r>
            <a:r>
              <a:rPr lang="it-IT" sz="2800" b="1" dirty="0">
                <a:solidFill>
                  <a:srgbClr val="FF0000"/>
                </a:solidFill>
                <a:latin typeface="Times New Roman" pitchFamily="18" charset="0"/>
                <a:cs typeface="Times New Roman" pitchFamily="18" charset="0"/>
              </a:rPr>
              <a:t> quindi la massima differenza ammessa?</a:t>
            </a:r>
          </a:p>
        </p:txBody>
      </p:sp>
      <p:sp>
        <p:nvSpPr>
          <p:cNvPr id="155650" name="CasellaDiTesto 4"/>
          <p:cNvSpPr txBox="1">
            <a:spLocks noChangeArrowheads="1"/>
          </p:cNvSpPr>
          <p:nvPr/>
        </p:nvSpPr>
        <p:spPr bwMode="auto">
          <a:xfrm>
            <a:off x="285720" y="714356"/>
            <a:ext cx="8643998" cy="6001643"/>
          </a:xfrm>
          <a:prstGeom prst="rect">
            <a:avLst/>
          </a:prstGeom>
          <a:noFill/>
          <a:ln w="9525">
            <a:noFill/>
            <a:miter lim="800000"/>
            <a:headEnd/>
            <a:tailEnd/>
          </a:ln>
        </p:spPr>
        <p:txBody>
          <a:bodyPr wrap="square">
            <a:spAutoFit/>
          </a:bodyPr>
          <a:lstStyle/>
          <a:p>
            <a:pPr algn="just"/>
            <a:endParaRPr lang="it-IT" sz="2400" dirty="0">
              <a:latin typeface="Times New Roman" pitchFamily="18" charset="0"/>
              <a:cs typeface="Times New Roman" pitchFamily="18" charset="0"/>
            </a:endParaRPr>
          </a:p>
          <a:p>
            <a:pPr algn="just"/>
            <a:r>
              <a:rPr lang="it-IT" sz="2400" dirty="0">
                <a:latin typeface="Times New Roman" pitchFamily="18" charset="0"/>
                <a:cs typeface="Times New Roman" pitchFamily="18" charset="0"/>
              </a:rPr>
              <a:t>Teoricamente la variazione fra un prodotto e l’altro potrebbe raggiungere il </a:t>
            </a:r>
            <a:r>
              <a:rPr lang="it-IT" sz="2400" b="1" dirty="0">
                <a:solidFill>
                  <a:srgbClr val="FF0000"/>
                </a:solidFill>
                <a:latin typeface="Times New Roman" pitchFamily="18" charset="0"/>
                <a:cs typeface="Times New Roman" pitchFamily="18" charset="0"/>
              </a:rPr>
              <a:t>40%,</a:t>
            </a:r>
            <a:r>
              <a:rPr lang="it-IT" sz="2400" b="1" dirty="0">
                <a:latin typeface="Times New Roman" pitchFamily="18" charset="0"/>
                <a:cs typeface="Times New Roman" pitchFamily="18" charset="0"/>
              </a:rPr>
              <a:t> </a:t>
            </a:r>
            <a:r>
              <a:rPr lang="it-IT" sz="2400" dirty="0">
                <a:latin typeface="Times New Roman" pitchFamily="18" charset="0"/>
                <a:cs typeface="Times New Roman" pitchFamily="18" charset="0"/>
              </a:rPr>
              <a:t>in realtà l’obbligo di presentare un intervallo di confidenza entro i limiti stabiliti spinge i produttori a mantenersi abbastanza vicini al 100%.</a:t>
            </a:r>
          </a:p>
          <a:p>
            <a:pPr algn="just"/>
            <a:endParaRPr lang="it-IT" sz="2400" b="1" dirty="0">
              <a:solidFill>
                <a:srgbClr val="FF0000"/>
              </a:solidFill>
              <a:latin typeface="Times New Roman" pitchFamily="18" charset="0"/>
              <a:cs typeface="Times New Roman" pitchFamily="18" charset="0"/>
            </a:endParaRPr>
          </a:p>
          <a:p>
            <a:pPr algn="just"/>
            <a:r>
              <a:rPr lang="it-IT" sz="2400" dirty="0">
                <a:latin typeface="Times New Roman" pitchFamily="18" charset="0"/>
                <a:cs typeface="Times New Roman" pitchFamily="18" charset="0"/>
              </a:rPr>
              <a:t>Infatti le differenze fra prodotto originatore e generico sono di solito contenute entro il </a:t>
            </a:r>
            <a:r>
              <a:rPr lang="it-IT" sz="2400" b="1" dirty="0">
                <a:solidFill>
                  <a:srgbClr val="FF0000"/>
                </a:solidFill>
                <a:latin typeface="Times New Roman" pitchFamily="18" charset="0"/>
                <a:cs typeface="Times New Roman" pitchFamily="18" charset="0"/>
              </a:rPr>
              <a:t>10%</a:t>
            </a:r>
            <a:r>
              <a:rPr lang="it-IT" sz="2400" dirty="0">
                <a:latin typeface="Times New Roman" pitchFamily="18" charset="0"/>
                <a:cs typeface="Times New Roman" pitchFamily="18" charset="0"/>
              </a:rPr>
              <a:t> di variazione e più spesso entro il </a:t>
            </a:r>
            <a:r>
              <a:rPr lang="it-IT" sz="2400" b="1" dirty="0">
                <a:solidFill>
                  <a:srgbClr val="FF0000"/>
                </a:solidFill>
                <a:latin typeface="Times New Roman" pitchFamily="18" charset="0"/>
                <a:cs typeface="Times New Roman" pitchFamily="18" charset="0"/>
              </a:rPr>
              <a:t>3</a:t>
            </a:r>
            <a:r>
              <a:rPr lang="it-IT" sz="2400" b="1" dirty="0" smtClean="0">
                <a:solidFill>
                  <a:srgbClr val="FF0000"/>
                </a:solidFill>
                <a:latin typeface="Times New Roman" pitchFamily="18" charset="0"/>
                <a:cs typeface="Times New Roman" pitchFamily="18" charset="0"/>
              </a:rPr>
              <a:t>%.</a:t>
            </a:r>
          </a:p>
          <a:p>
            <a:pPr algn="just"/>
            <a:endParaRPr lang="it-IT" sz="2400" b="1" dirty="0" smtClean="0">
              <a:solidFill>
                <a:srgbClr val="FF0000"/>
              </a:solidFill>
              <a:latin typeface="Times New Roman" pitchFamily="18" charset="0"/>
              <a:cs typeface="Times New Roman" pitchFamily="18" charset="0"/>
            </a:endParaRPr>
          </a:p>
          <a:p>
            <a:pPr algn="just"/>
            <a:endParaRPr lang="it-IT" sz="2400" b="1" dirty="0" smtClean="0">
              <a:solidFill>
                <a:srgbClr val="FF0000"/>
              </a:solidFill>
              <a:latin typeface="Times New Roman" pitchFamily="18" charset="0"/>
              <a:cs typeface="Times New Roman" pitchFamily="18" charset="0"/>
            </a:endParaRPr>
          </a:p>
          <a:p>
            <a:pPr algn="just"/>
            <a:r>
              <a:rPr lang="it-IT" sz="2400" b="1" dirty="0" smtClean="0">
                <a:solidFill>
                  <a:srgbClr val="3333FF"/>
                </a:solidFill>
                <a:latin typeface="Times New Roman" pitchFamily="18" charset="0"/>
                <a:cs typeface="Times New Roman" pitchFamily="18" charset="0"/>
              </a:rPr>
              <a:t>1984-2007</a:t>
            </a:r>
          </a:p>
          <a:p>
            <a:pPr algn="just"/>
            <a:r>
              <a:rPr lang="it-IT" sz="2400" b="1" dirty="0" smtClean="0">
                <a:solidFill>
                  <a:srgbClr val="3333FF"/>
                </a:solidFill>
                <a:latin typeface="Times New Roman" pitchFamily="18" charset="0"/>
                <a:cs typeface="Times New Roman" pitchFamily="18" charset="0"/>
              </a:rPr>
              <a:t>FDA ha approvato l’immissione in commercio di 11843 generici dei quali, in termini di </a:t>
            </a:r>
            <a:r>
              <a:rPr lang="it-IT" sz="2400" b="1" dirty="0" err="1" smtClean="0">
                <a:solidFill>
                  <a:srgbClr val="3333FF"/>
                </a:solidFill>
                <a:latin typeface="Times New Roman" pitchFamily="18" charset="0"/>
                <a:cs typeface="Times New Roman" pitchFamily="18" charset="0"/>
              </a:rPr>
              <a:t>bioequivalenza</a:t>
            </a:r>
            <a:r>
              <a:rPr lang="it-IT" sz="2400" b="1" dirty="0" smtClean="0">
                <a:solidFill>
                  <a:srgbClr val="3333FF"/>
                </a:solidFill>
                <a:latin typeface="Times New Roman" pitchFamily="18" charset="0"/>
                <a:cs typeface="Times New Roman" pitchFamily="18" charset="0"/>
              </a:rPr>
              <a:t>, solo il 2,4% differiva di una percentuale superiore al 10% rispetto alla molecola originale.</a:t>
            </a:r>
          </a:p>
          <a:p>
            <a:pPr algn="just"/>
            <a:endParaRPr lang="it-IT" sz="2400" b="1" dirty="0">
              <a:solidFill>
                <a:srgbClr val="FF0000"/>
              </a:solidFill>
              <a:latin typeface="Times New Roman" pitchFamily="18" charset="0"/>
              <a:cs typeface="Times New Roman" pitchFamily="18" charset="0"/>
            </a:endParaRPr>
          </a:p>
        </p:txBody>
      </p:sp>
      <p:pic>
        <p:nvPicPr>
          <p:cNvPr id="155651"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57698" name="Rettangolo 2"/>
          <p:cNvSpPr>
            <a:spLocks noChangeArrowheads="1"/>
          </p:cNvSpPr>
          <p:nvPr/>
        </p:nvSpPr>
        <p:spPr bwMode="auto">
          <a:xfrm>
            <a:off x="107950" y="908050"/>
            <a:ext cx="8856663" cy="3278188"/>
          </a:xfrm>
          <a:prstGeom prst="rect">
            <a:avLst/>
          </a:prstGeom>
          <a:noFill/>
          <a:ln w="9525">
            <a:noFill/>
            <a:miter lim="800000"/>
            <a:headEnd/>
            <a:tailEnd/>
          </a:ln>
        </p:spPr>
        <p:txBody>
          <a:bodyPr>
            <a:spAutoFit/>
          </a:bodyPr>
          <a:lstStyle/>
          <a:p>
            <a:pPr algn="just"/>
            <a:r>
              <a:rPr lang="it-IT" sz="2300">
                <a:latin typeface="Times New Roman" pitchFamily="18" charset="0"/>
                <a:cs typeface="Times New Roman" pitchFamily="18" charset="0"/>
              </a:rPr>
              <a:t>L’equivalenza dei farmaci </a:t>
            </a:r>
            <a:r>
              <a:rPr lang="it-IT" sz="2300" i="1">
                <a:latin typeface="Times New Roman" pitchFamily="18" charset="0"/>
                <a:cs typeface="Times New Roman" pitchFamily="18" charset="0"/>
              </a:rPr>
              <a:t>“non di marca” </a:t>
            </a:r>
            <a:r>
              <a:rPr lang="it-IT" sz="2300">
                <a:latin typeface="Times New Roman" pitchFamily="18" charset="0"/>
                <a:cs typeface="Times New Roman" pitchFamily="18" charset="0"/>
              </a:rPr>
              <a:t>con quelli di marca viene stabilita dalle Agenzie nazionali dei farmaci (AIFA) sulla base di Linee guida e di procedure definite da normative uniformi nei Paesi Europei interessati (stesso dossier di bioequivalenza).</a:t>
            </a:r>
          </a:p>
          <a:p>
            <a:pPr algn="just"/>
            <a:endParaRPr lang="it-IT" sz="2300">
              <a:latin typeface="Times New Roman" pitchFamily="18" charset="0"/>
              <a:cs typeface="Times New Roman" pitchFamily="18" charset="0"/>
            </a:endParaRPr>
          </a:p>
          <a:p>
            <a:pPr algn="just"/>
            <a:r>
              <a:rPr lang="it-IT" sz="2300">
                <a:latin typeface="Times New Roman" pitchFamily="18" charset="0"/>
                <a:cs typeface="Times New Roman" pitchFamily="18" charset="0"/>
              </a:rPr>
              <a:t>Gli studi di bioequivalenza sono basati sul raffronto di parametri farmacocinetici che caratterizzano la biodisponibilità : </a:t>
            </a:r>
            <a:r>
              <a:rPr lang="it-IT" sz="2300" i="1">
                <a:latin typeface="Times New Roman" pitchFamily="18" charset="0"/>
                <a:cs typeface="Times New Roman" pitchFamily="18" charset="0"/>
              </a:rPr>
              <a:t>Cmax, tmax, AUC.</a:t>
            </a:r>
          </a:p>
          <a:p>
            <a:pPr algn="just"/>
            <a:endParaRPr lang="it-IT" sz="2300" i="1">
              <a:latin typeface="Times New Roman" pitchFamily="18" charset="0"/>
              <a:cs typeface="Times New Roman" pitchFamily="18" charset="0"/>
            </a:endParaRPr>
          </a:p>
          <a:p>
            <a:pPr algn="just"/>
            <a:endParaRPr lang="it-IT" sz="2300">
              <a:latin typeface="Times New Roman" pitchFamily="18" charset="0"/>
              <a:cs typeface="Times New Roman" pitchFamily="18" charset="0"/>
            </a:endParaRPr>
          </a:p>
        </p:txBody>
      </p:sp>
      <p:sp>
        <p:nvSpPr>
          <p:cNvPr id="157699" name="Rettangolo 3"/>
          <p:cNvSpPr>
            <a:spLocks noChangeArrowheads="1"/>
          </p:cNvSpPr>
          <p:nvPr/>
        </p:nvSpPr>
        <p:spPr bwMode="auto">
          <a:xfrm>
            <a:off x="2339975" y="188913"/>
            <a:ext cx="4651375" cy="522287"/>
          </a:xfrm>
          <a:prstGeom prst="rect">
            <a:avLst/>
          </a:prstGeom>
          <a:noFill/>
          <a:ln w="9525">
            <a:noFill/>
            <a:miter lim="800000"/>
            <a:headEnd/>
            <a:tailEnd/>
          </a:ln>
        </p:spPr>
        <p:txBody>
          <a:bodyPr wrap="none">
            <a:spAutoFit/>
          </a:bodyPr>
          <a:lstStyle/>
          <a:p>
            <a:r>
              <a:rPr lang="it-IT" sz="2800" b="1">
                <a:solidFill>
                  <a:srgbClr val="FF0000"/>
                </a:solidFill>
                <a:latin typeface="Times New Roman" pitchFamily="18" charset="0"/>
                <a:cs typeface="Times New Roman" pitchFamily="18" charset="0"/>
              </a:rPr>
              <a:t>Il concetto di bioequivalenza </a:t>
            </a:r>
          </a:p>
        </p:txBody>
      </p:sp>
      <p:pic>
        <p:nvPicPr>
          <p:cNvPr id="157700" name="Picture 2"/>
          <p:cNvPicPr>
            <a:picLocks noChangeAspect="1" noChangeArrowheads="1"/>
          </p:cNvPicPr>
          <p:nvPr/>
        </p:nvPicPr>
        <p:blipFill>
          <a:blip r:embed="rId3"/>
          <a:srcRect l="15376" r="11588"/>
          <a:stretch>
            <a:fillRect/>
          </a:stretch>
        </p:blipFill>
        <p:spPr bwMode="auto">
          <a:xfrm>
            <a:off x="428596" y="3643314"/>
            <a:ext cx="2389252" cy="1385877"/>
          </a:xfrm>
          <a:prstGeom prst="rect">
            <a:avLst/>
          </a:prstGeom>
          <a:noFill/>
          <a:ln w="9525">
            <a:noFill/>
            <a:miter lim="800000"/>
            <a:headEnd/>
            <a:tailEnd/>
          </a:ln>
        </p:spPr>
      </p:pic>
      <p:sp>
        <p:nvSpPr>
          <p:cNvPr id="157701" name="Rettangolo 5"/>
          <p:cNvSpPr>
            <a:spLocks noChangeArrowheads="1"/>
          </p:cNvSpPr>
          <p:nvPr/>
        </p:nvSpPr>
        <p:spPr bwMode="auto">
          <a:xfrm>
            <a:off x="142844" y="5643578"/>
            <a:ext cx="3215945" cy="400110"/>
          </a:xfrm>
          <a:prstGeom prst="rect">
            <a:avLst/>
          </a:prstGeom>
          <a:noFill/>
          <a:ln w="9525">
            <a:noFill/>
            <a:miter lim="800000"/>
            <a:headEnd/>
            <a:tailEnd/>
          </a:ln>
        </p:spPr>
        <p:txBody>
          <a:bodyPr wrap="none">
            <a:spAutoFit/>
          </a:bodyPr>
          <a:lstStyle/>
          <a:p>
            <a:r>
              <a:rPr lang="it-IT" sz="2000" b="1" dirty="0">
                <a:solidFill>
                  <a:srgbClr val="FF0000"/>
                </a:solidFill>
                <a:latin typeface="Times New Roman" pitchFamily="18" charset="0"/>
                <a:cs typeface="Times New Roman" pitchFamily="18" charset="0"/>
              </a:rPr>
              <a:t>Non uguali, ma equivalenti!</a:t>
            </a:r>
          </a:p>
        </p:txBody>
      </p:sp>
      <p:pic>
        <p:nvPicPr>
          <p:cNvPr id="7" name="Picture 2"/>
          <p:cNvPicPr>
            <a:picLocks noChangeAspect="1" noChangeArrowheads="1"/>
          </p:cNvPicPr>
          <p:nvPr/>
        </p:nvPicPr>
        <p:blipFill>
          <a:blip r:embed="rId4"/>
          <a:srcRect/>
          <a:stretch>
            <a:fillRect/>
          </a:stretch>
        </p:blipFill>
        <p:spPr bwMode="auto">
          <a:xfrm>
            <a:off x="4929190" y="3571876"/>
            <a:ext cx="2644858" cy="2452689"/>
          </a:xfrm>
          <a:prstGeom prst="rect">
            <a:avLst/>
          </a:prstGeom>
          <a:noFill/>
          <a:ln w="9525">
            <a:noFill/>
            <a:miter lim="800000"/>
            <a:headEnd/>
            <a:tailEnd/>
          </a:ln>
        </p:spPr>
      </p:pic>
      <p:sp>
        <p:nvSpPr>
          <p:cNvPr id="8" name="Rettangolo 7"/>
          <p:cNvSpPr/>
          <p:nvPr/>
        </p:nvSpPr>
        <p:spPr>
          <a:xfrm>
            <a:off x="5214942" y="6143644"/>
            <a:ext cx="2371162" cy="369332"/>
          </a:xfrm>
          <a:prstGeom prst="rect">
            <a:avLst/>
          </a:prstGeom>
        </p:spPr>
        <p:txBody>
          <a:bodyPr wrap="none">
            <a:spAutoFit/>
          </a:bodyPr>
          <a:lstStyle/>
          <a:p>
            <a:r>
              <a:rPr lang="it-IT" b="1" dirty="0" smtClean="0">
                <a:solidFill>
                  <a:srgbClr val="FF0000"/>
                </a:solidFill>
                <a:latin typeface="Times New Roman" pitchFamily="18" charset="0"/>
                <a:cs typeface="Times New Roman" pitchFamily="18" charset="0"/>
              </a:rPr>
              <a:t>Essenzialmente simili!</a:t>
            </a:r>
            <a:endParaRPr lang="it-IT"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23906" name="Rettangolo 3"/>
          <p:cNvSpPr>
            <a:spLocks noChangeArrowheads="1"/>
          </p:cNvSpPr>
          <p:nvPr/>
        </p:nvSpPr>
        <p:spPr bwMode="auto">
          <a:xfrm>
            <a:off x="141064" y="1115786"/>
            <a:ext cx="7236296" cy="3046988"/>
          </a:xfrm>
          <a:prstGeom prst="rect">
            <a:avLst/>
          </a:prstGeom>
          <a:noFill/>
          <a:ln w="9525">
            <a:noFill/>
            <a:miter lim="800000"/>
            <a:headEnd/>
            <a:tailEnd/>
          </a:ln>
        </p:spPr>
        <p:txBody>
          <a:bodyPr wrap="square">
            <a:spAutoFit/>
          </a:bodyPr>
          <a:lstStyle/>
          <a:p>
            <a:pPr algn="just"/>
            <a:r>
              <a:rPr lang="it-IT" sz="2400" dirty="0">
                <a:latin typeface="Times New Roman" pitchFamily="18" charset="0"/>
                <a:cs typeface="Times New Roman" pitchFamily="18" charset="0"/>
              </a:rPr>
              <a:t>Il </a:t>
            </a:r>
            <a:r>
              <a:rPr lang="it-IT" sz="2400" b="1" dirty="0">
                <a:latin typeface="Times New Roman" pitchFamily="18" charset="0"/>
                <a:cs typeface="Times New Roman" pitchFamily="18" charset="0"/>
              </a:rPr>
              <a:t>brevetto</a:t>
            </a:r>
            <a:r>
              <a:rPr lang="it-IT" sz="2400" dirty="0">
                <a:latin typeface="Times New Roman" pitchFamily="18" charset="0"/>
                <a:cs typeface="Times New Roman" pitchFamily="18" charset="0"/>
              </a:rPr>
              <a:t> è un titolo giuridico in forza al quale viene conferito un </a:t>
            </a:r>
            <a:r>
              <a:rPr lang="it-IT" sz="2400" u="sng" dirty="0">
                <a:latin typeface="Times New Roman" pitchFamily="18" charset="0"/>
                <a:cs typeface="Times New Roman" pitchFamily="18" charset="0"/>
              </a:rPr>
              <a:t>monopolio temporaneo </a:t>
            </a:r>
            <a:r>
              <a:rPr lang="it-IT" sz="2400" dirty="0">
                <a:latin typeface="Times New Roman" pitchFamily="18" charset="0"/>
                <a:cs typeface="Times New Roman" pitchFamily="18" charset="0"/>
              </a:rPr>
              <a:t>di sfruttamento dell'invenzione in un territorio e per un periodo ben determinati, al fine di impedire ad altri di produrre, vendere o utilizzare la propria invenzione senza autorizzazione</a:t>
            </a:r>
            <a:r>
              <a:rPr lang="it-IT" sz="2400" dirty="0" smtClean="0">
                <a:latin typeface="Times New Roman" pitchFamily="18" charset="0"/>
                <a:cs typeface="Times New Roman" pitchFamily="18" charset="0"/>
              </a:rPr>
              <a:t>.</a:t>
            </a:r>
          </a:p>
          <a:p>
            <a:pPr algn="just"/>
            <a:endParaRPr lang="it-IT" sz="2400" dirty="0">
              <a:latin typeface="Times New Roman" pitchFamily="18" charset="0"/>
              <a:cs typeface="Times New Roman" pitchFamily="18" charset="0"/>
            </a:endParaRPr>
          </a:p>
          <a:p>
            <a:pPr algn="just"/>
            <a:endParaRPr lang="it-IT" sz="2400" dirty="0">
              <a:latin typeface="Times New Roman" pitchFamily="18" charset="0"/>
              <a:cs typeface="Times New Roman" pitchFamily="18" charset="0"/>
            </a:endParaRPr>
          </a:p>
        </p:txBody>
      </p:sp>
      <p:sp>
        <p:nvSpPr>
          <p:cNvPr id="123907" name="Rettangolo 5"/>
          <p:cNvSpPr>
            <a:spLocks noChangeArrowheads="1"/>
          </p:cNvSpPr>
          <p:nvPr/>
        </p:nvSpPr>
        <p:spPr bwMode="auto">
          <a:xfrm>
            <a:off x="2555875" y="333375"/>
            <a:ext cx="4017963" cy="768350"/>
          </a:xfrm>
          <a:prstGeom prst="rect">
            <a:avLst/>
          </a:prstGeom>
          <a:noFill/>
          <a:ln w="9525">
            <a:noFill/>
            <a:miter lim="800000"/>
            <a:headEnd/>
            <a:tailEnd/>
          </a:ln>
        </p:spPr>
        <p:txBody>
          <a:bodyPr wrap="none">
            <a:spAutoFit/>
          </a:bodyPr>
          <a:lstStyle/>
          <a:p>
            <a:pPr algn="ctr"/>
            <a:r>
              <a:rPr lang="it-IT" sz="4400" b="1">
                <a:latin typeface="Times New Roman" pitchFamily="18" charset="0"/>
                <a:cs typeface="Times New Roman" pitchFamily="18" charset="0"/>
              </a:rPr>
              <a:t>IL BREVETTO</a:t>
            </a:r>
            <a:endParaRPr lang="it-IT" sz="4400">
              <a:latin typeface="Times New Roman" pitchFamily="18" charset="0"/>
              <a:cs typeface="Times New Roman" pitchFamily="18" charset="0"/>
            </a:endParaRPr>
          </a:p>
        </p:txBody>
      </p:sp>
      <p:pic>
        <p:nvPicPr>
          <p:cNvPr id="123908" name="Picture 3"/>
          <p:cNvPicPr>
            <a:picLocks noChangeAspect="1" noChangeArrowheads="1"/>
          </p:cNvPicPr>
          <p:nvPr/>
        </p:nvPicPr>
        <p:blipFill>
          <a:blip r:embed="rId3"/>
          <a:srcRect l="10455" r="12782"/>
          <a:stretch>
            <a:fillRect/>
          </a:stretch>
        </p:blipFill>
        <p:spPr bwMode="auto">
          <a:xfrm>
            <a:off x="7380312" y="296861"/>
            <a:ext cx="1583854" cy="2063765"/>
          </a:xfrm>
          <a:prstGeom prst="rect">
            <a:avLst/>
          </a:prstGeom>
          <a:noFill/>
          <a:ln w="9525">
            <a:noFill/>
            <a:miter lim="800000"/>
            <a:headEnd/>
            <a:tailEnd/>
          </a:ln>
        </p:spPr>
      </p:pic>
      <p:sp>
        <p:nvSpPr>
          <p:cNvPr id="6" name="Rettangolo 1"/>
          <p:cNvSpPr>
            <a:spLocks noChangeArrowheads="1"/>
          </p:cNvSpPr>
          <p:nvPr/>
        </p:nvSpPr>
        <p:spPr bwMode="auto">
          <a:xfrm>
            <a:off x="179388" y="3638579"/>
            <a:ext cx="8640762" cy="2677656"/>
          </a:xfrm>
          <a:prstGeom prst="rect">
            <a:avLst/>
          </a:prstGeom>
          <a:noFill/>
          <a:ln w="9525">
            <a:noFill/>
            <a:miter lim="800000"/>
            <a:headEnd/>
            <a:tailEnd/>
          </a:ln>
        </p:spPr>
        <p:txBody>
          <a:bodyPr wrap="square">
            <a:spAutoFit/>
          </a:bodyPr>
          <a:lstStyle/>
          <a:p>
            <a:pPr indent="23813" algn="just" eaLnBrk="0" hangingPunct="0"/>
            <a:r>
              <a:rPr lang="it-IT" sz="2400" b="1" dirty="0">
                <a:latin typeface="Times New Roman" pitchFamily="18" charset="0"/>
                <a:cs typeface="Times New Roman" pitchFamily="18" charset="0"/>
              </a:rPr>
              <a:t>In principio era il caos…</a:t>
            </a:r>
          </a:p>
          <a:p>
            <a:pPr indent="23813" algn="just" eaLnBrk="0" hangingPunct="0"/>
            <a:endParaRPr lang="it-IT" sz="2400" b="1" dirty="0">
              <a:latin typeface="Times New Roman" pitchFamily="18" charset="0"/>
              <a:cs typeface="Times New Roman" pitchFamily="18" charset="0"/>
            </a:endParaRPr>
          </a:p>
          <a:p>
            <a:pPr indent="23813" algn="just" eaLnBrk="0" hangingPunct="0"/>
            <a:r>
              <a:rPr lang="it-IT" sz="2400" dirty="0">
                <a:latin typeface="Times New Roman" pitchFamily="18" charset="0"/>
                <a:cs typeface="Times New Roman" pitchFamily="18" charset="0"/>
              </a:rPr>
              <a:t>Nel periodo antecedente l’introduzione in Italia della copertura brevettuale le aziende potevano liberamente e disinvoltamente </a:t>
            </a:r>
            <a:r>
              <a:rPr lang="it-IT" sz="2400" u="sng" dirty="0">
                <a:latin typeface="Times New Roman" pitchFamily="18" charset="0"/>
                <a:cs typeface="Times New Roman" pitchFamily="18" charset="0"/>
              </a:rPr>
              <a:t>copiare, registrare e commercializzare </a:t>
            </a:r>
            <a:r>
              <a:rPr lang="it-IT" sz="2400" dirty="0">
                <a:latin typeface="Times New Roman" pitchFamily="18" charset="0"/>
                <a:cs typeface="Times New Roman" pitchFamily="18" charset="0"/>
              </a:rPr>
              <a:t>con un proprio nome di fantasia registrato, specialità medicinali copiate dai “legittimi” titolari di un brevetto non riconosciuto in Italia.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59746" name="Rettangolo 2"/>
          <p:cNvSpPr>
            <a:spLocks noChangeArrowheads="1"/>
          </p:cNvSpPr>
          <p:nvPr/>
        </p:nvSpPr>
        <p:spPr bwMode="auto">
          <a:xfrm>
            <a:off x="107950" y="908050"/>
            <a:ext cx="8856663" cy="1508125"/>
          </a:xfrm>
          <a:prstGeom prst="rect">
            <a:avLst/>
          </a:prstGeom>
          <a:noFill/>
          <a:ln w="9525">
            <a:noFill/>
            <a:miter lim="800000"/>
            <a:headEnd/>
            <a:tailEnd/>
          </a:ln>
        </p:spPr>
        <p:txBody>
          <a:bodyPr>
            <a:spAutoFit/>
          </a:bodyPr>
          <a:lstStyle/>
          <a:p>
            <a:pPr algn="just"/>
            <a:r>
              <a:rPr lang="it-IT" sz="2300">
                <a:latin typeface="Times New Roman" pitchFamily="18" charset="0"/>
                <a:cs typeface="Times New Roman" pitchFamily="18" charset="0"/>
              </a:rPr>
              <a:t>Un medicinale equivalente terapeutico del medicinale </a:t>
            </a:r>
            <a:r>
              <a:rPr lang="it-IT" sz="2300" i="1">
                <a:latin typeface="Times New Roman" pitchFamily="18" charset="0"/>
                <a:cs typeface="Times New Roman" pitchFamily="18" charset="0"/>
              </a:rPr>
              <a:t>originale di marca </a:t>
            </a:r>
            <a:r>
              <a:rPr lang="it-IT" sz="2300">
                <a:latin typeface="Times New Roman" pitchFamily="18" charset="0"/>
                <a:cs typeface="Times New Roman" pitchFamily="18" charset="0"/>
              </a:rPr>
              <a:t>entra nelle liste di sostituibilità.</a:t>
            </a:r>
            <a:endParaRPr lang="it-IT" sz="2300" i="1">
              <a:latin typeface="Times New Roman" pitchFamily="18" charset="0"/>
              <a:cs typeface="Times New Roman" pitchFamily="18" charset="0"/>
            </a:endParaRPr>
          </a:p>
          <a:p>
            <a:pPr algn="just"/>
            <a:endParaRPr lang="it-IT" sz="2300" i="1">
              <a:latin typeface="Times New Roman" pitchFamily="18" charset="0"/>
              <a:cs typeface="Times New Roman" pitchFamily="18" charset="0"/>
            </a:endParaRPr>
          </a:p>
          <a:p>
            <a:pPr algn="just"/>
            <a:endParaRPr lang="it-IT" sz="2300">
              <a:latin typeface="Times New Roman" pitchFamily="18" charset="0"/>
              <a:cs typeface="Times New Roman" pitchFamily="18" charset="0"/>
            </a:endParaRPr>
          </a:p>
        </p:txBody>
      </p:sp>
      <p:sp>
        <p:nvSpPr>
          <p:cNvPr id="159747" name="Rettangolo 3"/>
          <p:cNvSpPr>
            <a:spLocks noChangeArrowheads="1"/>
          </p:cNvSpPr>
          <p:nvPr/>
        </p:nvSpPr>
        <p:spPr bwMode="auto">
          <a:xfrm>
            <a:off x="2339975" y="188913"/>
            <a:ext cx="4651375" cy="522287"/>
          </a:xfrm>
          <a:prstGeom prst="rect">
            <a:avLst/>
          </a:prstGeom>
          <a:noFill/>
          <a:ln w="9525">
            <a:noFill/>
            <a:miter lim="800000"/>
            <a:headEnd/>
            <a:tailEnd/>
          </a:ln>
        </p:spPr>
        <p:txBody>
          <a:bodyPr wrap="none">
            <a:spAutoFit/>
          </a:bodyPr>
          <a:lstStyle/>
          <a:p>
            <a:r>
              <a:rPr lang="it-IT" sz="2800" b="1">
                <a:solidFill>
                  <a:srgbClr val="FF0000"/>
                </a:solidFill>
                <a:latin typeface="Times New Roman" pitchFamily="18" charset="0"/>
                <a:cs typeface="Times New Roman" pitchFamily="18" charset="0"/>
              </a:rPr>
              <a:t>Il concetto di bioequivalenza </a:t>
            </a:r>
          </a:p>
        </p:txBody>
      </p:sp>
      <p:pic>
        <p:nvPicPr>
          <p:cNvPr id="159748" name="Picture 3"/>
          <p:cNvPicPr>
            <a:picLocks noChangeAspect="1" noChangeArrowheads="1"/>
          </p:cNvPicPr>
          <p:nvPr/>
        </p:nvPicPr>
        <p:blipFill>
          <a:blip r:embed="rId3"/>
          <a:srcRect/>
          <a:stretch>
            <a:fillRect/>
          </a:stretch>
        </p:blipFill>
        <p:spPr bwMode="auto">
          <a:xfrm>
            <a:off x="1908175" y="2420938"/>
            <a:ext cx="5868988" cy="2189162"/>
          </a:xfrm>
          <a:prstGeom prst="rect">
            <a:avLst/>
          </a:prstGeom>
          <a:noFill/>
          <a:ln w="9525">
            <a:noFill/>
            <a:miter lim="800000"/>
            <a:headEnd/>
            <a:tailEnd/>
          </a:ln>
        </p:spPr>
      </p:pic>
      <p:sp>
        <p:nvSpPr>
          <p:cNvPr id="159749" name="Rettangolo 9"/>
          <p:cNvSpPr>
            <a:spLocks noChangeArrowheads="1"/>
          </p:cNvSpPr>
          <p:nvPr/>
        </p:nvSpPr>
        <p:spPr bwMode="auto">
          <a:xfrm>
            <a:off x="1476375" y="1844675"/>
            <a:ext cx="6335713" cy="400050"/>
          </a:xfrm>
          <a:prstGeom prst="rect">
            <a:avLst/>
          </a:prstGeom>
          <a:noFill/>
          <a:ln w="9525">
            <a:noFill/>
            <a:miter lim="800000"/>
            <a:headEnd/>
            <a:tailEnd/>
          </a:ln>
        </p:spPr>
        <p:txBody>
          <a:bodyPr>
            <a:spAutoFit/>
          </a:bodyPr>
          <a:lstStyle/>
          <a:p>
            <a:r>
              <a:rPr lang="it-IT" sz="2000" b="1">
                <a:latin typeface="Times New Roman" pitchFamily="18" charset="0"/>
                <a:cs typeface="Times New Roman" pitchFamily="18" charset="0"/>
              </a:rPr>
              <a:t>Liste di trasparenza - </a:t>
            </a:r>
            <a:r>
              <a:rPr lang="it-IT" sz="2000">
                <a:latin typeface="Times New Roman" pitchFamily="18" charset="0"/>
                <a:cs typeface="Times New Roman" pitchFamily="18" charset="0"/>
              </a:rPr>
              <a:t>Medicinali Equivalenti  - </a:t>
            </a:r>
          </a:p>
        </p:txBody>
      </p:sp>
      <p:sp>
        <p:nvSpPr>
          <p:cNvPr id="159750" name="Rettangolo 8"/>
          <p:cNvSpPr>
            <a:spLocks noChangeArrowheads="1"/>
          </p:cNvSpPr>
          <p:nvPr/>
        </p:nvSpPr>
        <p:spPr bwMode="auto">
          <a:xfrm>
            <a:off x="2376488" y="5373688"/>
            <a:ext cx="4572000" cy="646112"/>
          </a:xfrm>
          <a:prstGeom prst="rect">
            <a:avLst/>
          </a:prstGeom>
          <a:noFill/>
          <a:ln w="9525">
            <a:noFill/>
            <a:miter lim="800000"/>
            <a:headEnd/>
            <a:tailEnd/>
          </a:ln>
        </p:spPr>
        <p:txBody>
          <a:bodyPr>
            <a:spAutoFit/>
          </a:bodyPr>
          <a:lstStyle/>
          <a:p>
            <a:pPr algn="ctr"/>
            <a:r>
              <a:rPr lang="en-US" b="1">
                <a:latin typeface="Times New Roman" pitchFamily="18" charset="0"/>
                <a:cs typeface="Times New Roman" pitchFamily="18" charset="0"/>
              </a:rPr>
              <a:t>Orange Book: Approved Drug Products with Therapeutic Equivalence Evaluations</a:t>
            </a:r>
          </a:p>
        </p:txBody>
      </p:sp>
      <p:pic>
        <p:nvPicPr>
          <p:cNvPr id="159751" name="Picture 2"/>
          <p:cNvPicPr>
            <a:picLocks noChangeAspect="1" noChangeArrowheads="1"/>
          </p:cNvPicPr>
          <p:nvPr/>
        </p:nvPicPr>
        <p:blipFill>
          <a:blip r:embed="rId4"/>
          <a:srcRect/>
          <a:stretch>
            <a:fillRect/>
          </a:stretch>
        </p:blipFill>
        <p:spPr bwMode="auto">
          <a:xfrm>
            <a:off x="2700338" y="4941888"/>
            <a:ext cx="3609975" cy="34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60770" name="Rettangolo 4"/>
          <p:cNvSpPr>
            <a:spLocks noChangeArrowheads="1"/>
          </p:cNvSpPr>
          <p:nvPr/>
        </p:nvSpPr>
        <p:spPr bwMode="auto">
          <a:xfrm>
            <a:off x="250825" y="1052513"/>
            <a:ext cx="8569325" cy="1200150"/>
          </a:xfrm>
          <a:prstGeom prst="rect">
            <a:avLst/>
          </a:prstGeom>
          <a:noFill/>
          <a:ln w="9525">
            <a:noFill/>
            <a:miter lim="800000"/>
            <a:headEnd/>
            <a:tailEnd/>
          </a:ln>
        </p:spPr>
        <p:txBody>
          <a:bodyPr>
            <a:spAutoFit/>
          </a:bodyPr>
          <a:lstStyle/>
          <a:p>
            <a:pPr algn="just"/>
            <a:r>
              <a:rPr lang="it-IT" sz="2400">
                <a:latin typeface="Times New Roman" pitchFamily="18" charset="0"/>
                <a:cs typeface="Times New Roman" pitchFamily="18" charset="0"/>
              </a:rPr>
              <a:t>1- Il farmaco generico costa meno rispetto all'originatore perchè sono già stati recuperati, durante il periodo di monopolio concesso dal brevetto, gli investimenti fatti in ricerca. </a:t>
            </a:r>
          </a:p>
        </p:txBody>
      </p:sp>
      <p:sp>
        <p:nvSpPr>
          <p:cNvPr id="160771" name="Rettangolo 6"/>
          <p:cNvSpPr>
            <a:spLocks noChangeArrowheads="1"/>
          </p:cNvSpPr>
          <p:nvPr/>
        </p:nvSpPr>
        <p:spPr bwMode="auto">
          <a:xfrm>
            <a:off x="2339975" y="169863"/>
            <a:ext cx="3208338" cy="522287"/>
          </a:xfrm>
          <a:prstGeom prst="rect">
            <a:avLst/>
          </a:prstGeom>
          <a:noFill/>
          <a:ln w="9525">
            <a:noFill/>
            <a:miter lim="800000"/>
            <a:headEnd/>
            <a:tailEnd/>
          </a:ln>
        </p:spPr>
        <p:txBody>
          <a:bodyPr wrap="none">
            <a:spAutoFit/>
          </a:bodyPr>
          <a:lstStyle/>
          <a:p>
            <a:r>
              <a:rPr lang="it-IT" sz="2800" b="1">
                <a:solidFill>
                  <a:srgbClr val="FF0000"/>
                </a:solidFill>
                <a:latin typeface="Times New Roman" pitchFamily="18" charset="0"/>
                <a:cs typeface="Times New Roman" pitchFamily="18" charset="0"/>
              </a:rPr>
              <a:t>Perché costa meno?</a:t>
            </a:r>
          </a:p>
        </p:txBody>
      </p:sp>
      <p:pic>
        <p:nvPicPr>
          <p:cNvPr id="160772" name="Picture 2"/>
          <p:cNvPicPr>
            <a:picLocks noChangeAspect="1" noChangeArrowheads="1"/>
          </p:cNvPicPr>
          <p:nvPr/>
        </p:nvPicPr>
        <p:blipFill>
          <a:blip r:embed="rId3"/>
          <a:srcRect l="2650" r="4422" b="9496"/>
          <a:stretch>
            <a:fillRect/>
          </a:stretch>
        </p:blipFill>
        <p:spPr bwMode="auto">
          <a:xfrm>
            <a:off x="600075" y="2492375"/>
            <a:ext cx="7932738" cy="3836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61794" name="Rettangolo 4"/>
          <p:cNvSpPr>
            <a:spLocks noChangeArrowheads="1"/>
          </p:cNvSpPr>
          <p:nvPr/>
        </p:nvSpPr>
        <p:spPr bwMode="auto">
          <a:xfrm>
            <a:off x="214282" y="857232"/>
            <a:ext cx="8569325" cy="1570037"/>
          </a:xfrm>
          <a:prstGeom prst="rect">
            <a:avLst/>
          </a:prstGeom>
          <a:noFill/>
          <a:ln w="9525">
            <a:noFill/>
            <a:miter lim="800000"/>
            <a:headEnd/>
            <a:tailEnd/>
          </a:ln>
        </p:spPr>
        <p:txBody>
          <a:bodyPr>
            <a:spAutoFit/>
          </a:bodyPr>
          <a:lstStyle/>
          <a:p>
            <a:pPr algn="just"/>
            <a:r>
              <a:rPr lang="it-IT" sz="2400" dirty="0">
                <a:latin typeface="Times New Roman" pitchFamily="18" charset="0"/>
                <a:cs typeface="Times New Roman" pitchFamily="18" charset="0"/>
              </a:rPr>
              <a:t>2- È noto che per dimostrare l'efficacia e la sicurezza terapeutica di un nuovo farmaco è necessario sperimentarlo su centinaia o addirittura migliaia di soggetti. Tale sperimentazione richiede </a:t>
            </a:r>
            <a:r>
              <a:rPr lang="it-IT" sz="2400" dirty="0">
                <a:solidFill>
                  <a:srgbClr val="3333FF"/>
                </a:solidFill>
                <a:latin typeface="Times New Roman" pitchFamily="18" charset="0"/>
                <a:cs typeface="Times New Roman" pitchFamily="18" charset="0"/>
              </a:rPr>
              <a:t>mesi e ha costi elevati.</a:t>
            </a:r>
          </a:p>
        </p:txBody>
      </p:sp>
      <p:sp>
        <p:nvSpPr>
          <p:cNvPr id="161795" name="Rettangolo 6"/>
          <p:cNvSpPr>
            <a:spLocks noChangeArrowheads="1"/>
          </p:cNvSpPr>
          <p:nvPr/>
        </p:nvSpPr>
        <p:spPr bwMode="auto">
          <a:xfrm>
            <a:off x="214282" y="2357430"/>
            <a:ext cx="8642350" cy="1939925"/>
          </a:xfrm>
          <a:prstGeom prst="rect">
            <a:avLst/>
          </a:prstGeom>
          <a:noFill/>
          <a:ln w="9525">
            <a:noFill/>
            <a:miter lim="800000"/>
            <a:headEnd/>
            <a:tailEnd/>
          </a:ln>
        </p:spPr>
        <p:txBody>
          <a:bodyPr>
            <a:spAutoFit/>
          </a:bodyPr>
          <a:lstStyle/>
          <a:p>
            <a:pPr algn="just"/>
            <a:r>
              <a:rPr lang="it-IT" sz="2400" dirty="0">
                <a:latin typeface="Times New Roman" pitchFamily="18" charset="0"/>
                <a:cs typeface="Times New Roman" pitchFamily="18" charset="0"/>
              </a:rPr>
              <a:t>L'azienda che mette in commercio un medicinale generico, invece, è </a:t>
            </a:r>
            <a:r>
              <a:rPr lang="it-IT" sz="2400" b="1" dirty="0">
                <a:latin typeface="Times New Roman" pitchFamily="18" charset="0"/>
                <a:cs typeface="Times New Roman" pitchFamily="18" charset="0"/>
              </a:rPr>
              <a:t>esentata dalla dimostrazione dell'efficacia terapeutica </a:t>
            </a:r>
            <a:r>
              <a:rPr lang="it-IT" sz="2400" dirty="0">
                <a:latin typeface="Times New Roman" pitchFamily="18" charset="0"/>
                <a:cs typeface="Times New Roman" pitchFamily="18" charset="0"/>
              </a:rPr>
              <a:t>in quanto, se il principio attivo raggiunge nel sangue gli stessi livelli ottenuti dal medicinale originatore (se è cioè </a:t>
            </a:r>
            <a:r>
              <a:rPr lang="it-IT" sz="2400" dirty="0" err="1">
                <a:latin typeface="Times New Roman" pitchFamily="18" charset="0"/>
                <a:cs typeface="Times New Roman" pitchFamily="18" charset="0"/>
              </a:rPr>
              <a:t>bioequivalente</a:t>
            </a:r>
            <a:r>
              <a:rPr lang="it-IT" sz="2400" dirty="0">
                <a:latin typeface="Times New Roman" pitchFamily="18" charset="0"/>
                <a:cs typeface="Times New Roman" pitchFamily="18" charset="0"/>
              </a:rPr>
              <a:t> a questo), presenta anche la stessa efficacia terapeutica. </a:t>
            </a:r>
          </a:p>
        </p:txBody>
      </p:sp>
      <p:sp>
        <p:nvSpPr>
          <p:cNvPr id="161796" name="Rettangolo 7"/>
          <p:cNvSpPr>
            <a:spLocks noChangeArrowheads="1"/>
          </p:cNvSpPr>
          <p:nvPr/>
        </p:nvSpPr>
        <p:spPr bwMode="auto">
          <a:xfrm>
            <a:off x="2339975" y="169863"/>
            <a:ext cx="3208338" cy="522287"/>
          </a:xfrm>
          <a:prstGeom prst="rect">
            <a:avLst/>
          </a:prstGeom>
          <a:noFill/>
          <a:ln w="9525">
            <a:noFill/>
            <a:miter lim="800000"/>
            <a:headEnd/>
            <a:tailEnd/>
          </a:ln>
        </p:spPr>
        <p:txBody>
          <a:bodyPr wrap="none">
            <a:spAutoFit/>
          </a:bodyPr>
          <a:lstStyle/>
          <a:p>
            <a:r>
              <a:rPr lang="it-IT" sz="2800" b="1">
                <a:solidFill>
                  <a:srgbClr val="FF0000"/>
                </a:solidFill>
                <a:latin typeface="Times New Roman" pitchFamily="18" charset="0"/>
                <a:cs typeface="Times New Roman" pitchFamily="18" charset="0"/>
              </a:rPr>
              <a:t>Perché costa meno?</a:t>
            </a:r>
          </a:p>
        </p:txBody>
      </p:sp>
      <p:sp>
        <p:nvSpPr>
          <p:cNvPr id="6" name="Rettangolo 5"/>
          <p:cNvSpPr/>
          <p:nvPr/>
        </p:nvSpPr>
        <p:spPr>
          <a:xfrm>
            <a:off x="285720" y="4643446"/>
            <a:ext cx="4572000" cy="1477328"/>
          </a:xfrm>
          <a:prstGeom prst="rect">
            <a:avLst/>
          </a:prstGeom>
        </p:spPr>
        <p:txBody>
          <a:bodyPr>
            <a:spAutoFit/>
          </a:bodyPr>
          <a:lstStyle/>
          <a:p>
            <a:pPr algn="just"/>
            <a:r>
              <a:rPr lang="it-IT" b="1" dirty="0" smtClean="0">
                <a:solidFill>
                  <a:srgbClr val="3333FF"/>
                </a:solidFill>
                <a:latin typeface="Times New Roman" pitchFamily="18" charset="0"/>
                <a:cs typeface="Times New Roman" pitchFamily="18" charset="0"/>
              </a:rPr>
              <a:t>Dimostrare la </a:t>
            </a:r>
            <a:r>
              <a:rPr lang="it-IT" b="1" dirty="0" err="1" smtClean="0">
                <a:solidFill>
                  <a:srgbClr val="3333FF"/>
                </a:solidFill>
                <a:latin typeface="Times New Roman" pitchFamily="18" charset="0"/>
                <a:cs typeface="Times New Roman" pitchFamily="18" charset="0"/>
              </a:rPr>
              <a:t>bioequivalenza</a:t>
            </a:r>
            <a:r>
              <a:rPr lang="it-IT" b="1" dirty="0" smtClean="0">
                <a:solidFill>
                  <a:srgbClr val="3333FF"/>
                </a:solidFill>
                <a:latin typeface="Times New Roman" pitchFamily="18" charset="0"/>
                <a:cs typeface="Times New Roman" pitchFamily="18" charset="0"/>
              </a:rPr>
              <a:t> rispetto ad un farmaco di efficacia e sicurezza note richiede tempi e costi molto minori, per cui il farmaco generico può essere posto in commercio ad un prezzo inferiore.</a:t>
            </a:r>
            <a:endParaRPr lang="it-IT" b="1" dirty="0">
              <a:solidFill>
                <a:srgbClr val="3333FF"/>
              </a:solidFill>
              <a:latin typeface="Times New Roman" pitchFamily="18" charset="0"/>
              <a:cs typeface="Times New Roman" pitchFamily="18" charset="0"/>
            </a:endParaRPr>
          </a:p>
        </p:txBody>
      </p:sp>
      <p:pic>
        <p:nvPicPr>
          <p:cNvPr id="7" name="Picture 5"/>
          <p:cNvPicPr>
            <a:picLocks noChangeAspect="1" noChangeArrowheads="1"/>
          </p:cNvPicPr>
          <p:nvPr/>
        </p:nvPicPr>
        <p:blipFill>
          <a:blip r:embed="rId3" cstate="print"/>
          <a:srcRect t="9177" b="9177"/>
          <a:stretch>
            <a:fillRect/>
          </a:stretch>
        </p:blipFill>
        <p:spPr bwMode="auto">
          <a:xfrm>
            <a:off x="6215074" y="4714884"/>
            <a:ext cx="981646" cy="12366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pic>
        <p:nvPicPr>
          <p:cNvPr id="165890" name="Picture 7"/>
          <p:cNvPicPr>
            <a:picLocks noChangeAspect="1" noChangeArrowheads="1"/>
          </p:cNvPicPr>
          <p:nvPr/>
        </p:nvPicPr>
        <p:blipFill>
          <a:blip r:embed="rId3"/>
          <a:srcRect/>
          <a:stretch>
            <a:fillRect/>
          </a:stretch>
        </p:blipFill>
        <p:spPr bwMode="auto">
          <a:xfrm>
            <a:off x="250825" y="3281363"/>
            <a:ext cx="2941638" cy="1587500"/>
          </a:xfrm>
          <a:prstGeom prst="rect">
            <a:avLst/>
          </a:prstGeom>
          <a:noFill/>
          <a:ln w="9525">
            <a:noFill/>
            <a:miter lim="800000"/>
            <a:headEnd/>
            <a:tailEnd/>
          </a:ln>
        </p:spPr>
      </p:pic>
      <p:sp>
        <p:nvSpPr>
          <p:cNvPr id="35" name="Freccia a destra 34"/>
          <p:cNvSpPr/>
          <p:nvPr/>
        </p:nvSpPr>
        <p:spPr>
          <a:xfrm>
            <a:off x="3779838" y="4149725"/>
            <a:ext cx="1296987" cy="57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5892" name="Rettangolo 35"/>
          <p:cNvSpPr>
            <a:spLocks noChangeArrowheads="1"/>
          </p:cNvSpPr>
          <p:nvPr/>
        </p:nvSpPr>
        <p:spPr bwMode="auto">
          <a:xfrm>
            <a:off x="250825" y="2565400"/>
            <a:ext cx="3368675" cy="646113"/>
          </a:xfrm>
          <a:prstGeom prst="rect">
            <a:avLst/>
          </a:prstGeom>
          <a:noFill/>
          <a:ln w="9525">
            <a:noFill/>
            <a:miter lim="800000"/>
            <a:headEnd/>
            <a:tailEnd/>
          </a:ln>
        </p:spPr>
        <p:txBody>
          <a:bodyPr wrap="none">
            <a:spAutoFit/>
          </a:bodyPr>
          <a:lstStyle/>
          <a:p>
            <a:r>
              <a:rPr lang="it-IT">
                <a:latin typeface="Times New Roman" pitchFamily="18" charset="0"/>
                <a:cs typeface="Times New Roman" pitchFamily="18" charset="0"/>
              </a:rPr>
              <a:t>COVERSYL*10mg 30 CPR RIV. </a:t>
            </a:r>
          </a:p>
          <a:p>
            <a:r>
              <a:rPr lang="it-IT">
                <a:latin typeface="Times New Roman" pitchFamily="18" charset="0"/>
                <a:cs typeface="Times New Roman" pitchFamily="18" charset="0"/>
              </a:rPr>
              <a:t>costa:€ 20.69</a:t>
            </a:r>
          </a:p>
        </p:txBody>
      </p:sp>
      <p:sp>
        <p:nvSpPr>
          <p:cNvPr id="165893" name="Rettangolo 36"/>
          <p:cNvSpPr>
            <a:spLocks noChangeArrowheads="1"/>
          </p:cNvSpPr>
          <p:nvPr/>
        </p:nvSpPr>
        <p:spPr bwMode="auto">
          <a:xfrm>
            <a:off x="5537200" y="2638425"/>
            <a:ext cx="3427413" cy="646113"/>
          </a:xfrm>
          <a:prstGeom prst="rect">
            <a:avLst/>
          </a:prstGeom>
          <a:noFill/>
          <a:ln w="9525">
            <a:noFill/>
            <a:miter lim="800000"/>
            <a:headEnd/>
            <a:tailEnd/>
          </a:ln>
        </p:spPr>
        <p:txBody>
          <a:bodyPr wrap="none">
            <a:spAutoFit/>
          </a:bodyPr>
          <a:lstStyle/>
          <a:p>
            <a:r>
              <a:rPr lang="it-IT">
                <a:latin typeface="Times New Roman" pitchFamily="18" charset="0"/>
                <a:cs typeface="Times New Roman" pitchFamily="18" charset="0"/>
              </a:rPr>
              <a:t>PERINDOPRIL EG*8MG 30CPR </a:t>
            </a:r>
          </a:p>
          <a:p>
            <a:r>
              <a:rPr lang="it-IT">
                <a:latin typeface="Times New Roman" pitchFamily="18" charset="0"/>
                <a:cs typeface="Times New Roman" pitchFamily="18" charset="0"/>
              </a:rPr>
              <a:t>costa:€ 7.86</a:t>
            </a:r>
          </a:p>
        </p:txBody>
      </p:sp>
      <p:pic>
        <p:nvPicPr>
          <p:cNvPr id="165894" name="Picture 2"/>
          <p:cNvPicPr>
            <a:picLocks noChangeAspect="1" noChangeArrowheads="1"/>
          </p:cNvPicPr>
          <p:nvPr/>
        </p:nvPicPr>
        <p:blipFill>
          <a:blip r:embed="rId4"/>
          <a:srcRect/>
          <a:stretch>
            <a:fillRect/>
          </a:stretch>
        </p:blipFill>
        <p:spPr bwMode="auto">
          <a:xfrm>
            <a:off x="6143636" y="1714488"/>
            <a:ext cx="2065358" cy="951316"/>
          </a:xfrm>
          <a:prstGeom prst="rect">
            <a:avLst/>
          </a:prstGeom>
          <a:noFill/>
          <a:ln w="9525">
            <a:noFill/>
            <a:miter lim="800000"/>
            <a:headEnd/>
            <a:tailEnd/>
          </a:ln>
        </p:spPr>
      </p:pic>
      <p:pic>
        <p:nvPicPr>
          <p:cNvPr id="165895" name="Picture 4"/>
          <p:cNvPicPr>
            <a:picLocks noChangeAspect="1" noChangeArrowheads="1"/>
          </p:cNvPicPr>
          <p:nvPr/>
        </p:nvPicPr>
        <p:blipFill>
          <a:blip r:embed="rId5"/>
          <a:srcRect l="50000" r="6175"/>
          <a:stretch>
            <a:fillRect/>
          </a:stretch>
        </p:blipFill>
        <p:spPr bwMode="auto">
          <a:xfrm>
            <a:off x="1500166" y="1500174"/>
            <a:ext cx="777447" cy="1116026"/>
          </a:xfrm>
          <a:prstGeom prst="rect">
            <a:avLst/>
          </a:prstGeom>
          <a:noFill/>
          <a:ln w="9525">
            <a:noFill/>
            <a:miter lim="800000"/>
            <a:headEnd/>
            <a:tailEnd/>
          </a:ln>
        </p:spPr>
      </p:pic>
      <p:sp>
        <p:nvSpPr>
          <p:cNvPr id="13" name="Freccia a destra 12"/>
          <p:cNvSpPr/>
          <p:nvPr/>
        </p:nvSpPr>
        <p:spPr>
          <a:xfrm>
            <a:off x="3571868" y="2143116"/>
            <a:ext cx="1296988" cy="574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65897" name="Picture 5"/>
          <p:cNvPicPr>
            <a:picLocks noChangeAspect="1" noChangeArrowheads="1"/>
          </p:cNvPicPr>
          <p:nvPr/>
        </p:nvPicPr>
        <p:blipFill>
          <a:blip r:embed="rId6"/>
          <a:srcRect/>
          <a:stretch>
            <a:fillRect/>
          </a:stretch>
        </p:blipFill>
        <p:spPr bwMode="auto">
          <a:xfrm>
            <a:off x="5580063" y="3429000"/>
            <a:ext cx="1800225" cy="925513"/>
          </a:xfrm>
          <a:prstGeom prst="rect">
            <a:avLst/>
          </a:prstGeom>
          <a:noFill/>
          <a:ln w="9525">
            <a:noFill/>
            <a:miter lim="800000"/>
            <a:headEnd/>
            <a:tailEnd/>
          </a:ln>
        </p:spPr>
      </p:pic>
      <p:pic>
        <p:nvPicPr>
          <p:cNvPr id="165898" name="Picture 5"/>
          <p:cNvPicPr>
            <a:picLocks noChangeAspect="1" noChangeArrowheads="1"/>
          </p:cNvPicPr>
          <p:nvPr/>
        </p:nvPicPr>
        <p:blipFill>
          <a:blip r:embed="rId7"/>
          <a:srcRect/>
          <a:stretch>
            <a:fillRect/>
          </a:stretch>
        </p:blipFill>
        <p:spPr bwMode="auto">
          <a:xfrm>
            <a:off x="7740650" y="3213100"/>
            <a:ext cx="1223963" cy="1223963"/>
          </a:xfrm>
          <a:prstGeom prst="rect">
            <a:avLst/>
          </a:prstGeom>
          <a:noFill/>
          <a:ln w="9525">
            <a:noFill/>
            <a:miter lim="800000"/>
            <a:headEnd/>
            <a:tailEnd/>
          </a:ln>
        </p:spPr>
      </p:pic>
      <p:pic>
        <p:nvPicPr>
          <p:cNvPr id="165899" name="Picture 6"/>
          <p:cNvPicPr>
            <a:picLocks noChangeAspect="1" noChangeArrowheads="1"/>
          </p:cNvPicPr>
          <p:nvPr/>
        </p:nvPicPr>
        <p:blipFill>
          <a:blip r:embed="rId8"/>
          <a:srcRect/>
          <a:stretch>
            <a:fillRect/>
          </a:stretch>
        </p:blipFill>
        <p:spPr bwMode="auto">
          <a:xfrm>
            <a:off x="5435600" y="4581525"/>
            <a:ext cx="1081088" cy="1079500"/>
          </a:xfrm>
          <a:prstGeom prst="rect">
            <a:avLst/>
          </a:prstGeom>
          <a:noFill/>
          <a:ln w="9525">
            <a:noFill/>
            <a:miter lim="800000"/>
            <a:headEnd/>
            <a:tailEnd/>
          </a:ln>
        </p:spPr>
      </p:pic>
      <p:pic>
        <p:nvPicPr>
          <p:cNvPr id="165900" name="Picture 7"/>
          <p:cNvPicPr>
            <a:picLocks noChangeAspect="1" noChangeArrowheads="1"/>
          </p:cNvPicPr>
          <p:nvPr/>
        </p:nvPicPr>
        <p:blipFill>
          <a:blip r:embed="rId9"/>
          <a:srcRect/>
          <a:stretch>
            <a:fillRect/>
          </a:stretch>
        </p:blipFill>
        <p:spPr bwMode="auto">
          <a:xfrm>
            <a:off x="7956550" y="4652963"/>
            <a:ext cx="857250" cy="863600"/>
          </a:xfrm>
          <a:prstGeom prst="rect">
            <a:avLst/>
          </a:prstGeom>
          <a:noFill/>
          <a:ln w="9525">
            <a:noFill/>
            <a:miter lim="800000"/>
            <a:headEnd/>
            <a:tailEnd/>
          </a:ln>
        </p:spPr>
      </p:pic>
      <p:pic>
        <p:nvPicPr>
          <p:cNvPr id="165901" name="Picture 8"/>
          <p:cNvPicPr>
            <a:picLocks noChangeAspect="1" noChangeArrowheads="1"/>
          </p:cNvPicPr>
          <p:nvPr/>
        </p:nvPicPr>
        <p:blipFill>
          <a:blip r:embed="rId10"/>
          <a:srcRect/>
          <a:stretch>
            <a:fillRect/>
          </a:stretch>
        </p:blipFill>
        <p:spPr bwMode="auto">
          <a:xfrm>
            <a:off x="6804025" y="4581525"/>
            <a:ext cx="995363" cy="1008063"/>
          </a:xfrm>
          <a:prstGeom prst="rect">
            <a:avLst/>
          </a:prstGeom>
          <a:noFill/>
          <a:ln w="9525">
            <a:noFill/>
            <a:miter lim="800000"/>
            <a:headEnd/>
            <a:tailEnd/>
          </a:ln>
        </p:spPr>
      </p:pic>
      <p:pic>
        <p:nvPicPr>
          <p:cNvPr id="165902" name="Picture 9"/>
          <p:cNvPicPr>
            <a:picLocks noChangeAspect="1" noChangeArrowheads="1"/>
          </p:cNvPicPr>
          <p:nvPr/>
        </p:nvPicPr>
        <p:blipFill>
          <a:blip r:embed="rId11"/>
          <a:srcRect/>
          <a:stretch>
            <a:fillRect/>
          </a:stretch>
        </p:blipFill>
        <p:spPr bwMode="auto">
          <a:xfrm>
            <a:off x="6875463" y="5805488"/>
            <a:ext cx="846137" cy="857250"/>
          </a:xfrm>
          <a:prstGeom prst="rect">
            <a:avLst/>
          </a:prstGeom>
          <a:noFill/>
          <a:ln w="9525">
            <a:noFill/>
            <a:miter lim="800000"/>
            <a:headEnd/>
            <a:tailEnd/>
          </a:ln>
        </p:spPr>
      </p:pic>
      <p:pic>
        <p:nvPicPr>
          <p:cNvPr id="165903" name="Picture 10"/>
          <p:cNvPicPr>
            <a:picLocks noChangeAspect="1" noChangeArrowheads="1"/>
          </p:cNvPicPr>
          <p:nvPr/>
        </p:nvPicPr>
        <p:blipFill>
          <a:blip r:embed="rId12"/>
          <a:srcRect/>
          <a:stretch>
            <a:fillRect/>
          </a:stretch>
        </p:blipFill>
        <p:spPr bwMode="auto">
          <a:xfrm>
            <a:off x="7956550" y="5805488"/>
            <a:ext cx="706438" cy="715962"/>
          </a:xfrm>
          <a:prstGeom prst="rect">
            <a:avLst/>
          </a:prstGeom>
          <a:noFill/>
          <a:ln w="9525">
            <a:noFill/>
            <a:miter lim="800000"/>
            <a:headEnd/>
            <a:tailEnd/>
          </a:ln>
        </p:spPr>
      </p:pic>
      <p:pic>
        <p:nvPicPr>
          <p:cNvPr id="165904" name="Picture 6"/>
          <p:cNvPicPr>
            <a:picLocks noChangeAspect="1" noChangeArrowheads="1"/>
          </p:cNvPicPr>
          <p:nvPr/>
        </p:nvPicPr>
        <p:blipFill>
          <a:blip r:embed="rId8"/>
          <a:srcRect/>
          <a:stretch>
            <a:fillRect/>
          </a:stretch>
        </p:blipFill>
        <p:spPr bwMode="auto">
          <a:xfrm>
            <a:off x="179388" y="4941888"/>
            <a:ext cx="1079500" cy="1079500"/>
          </a:xfrm>
          <a:prstGeom prst="rect">
            <a:avLst/>
          </a:prstGeom>
          <a:noFill/>
          <a:ln w="9525">
            <a:noFill/>
            <a:miter lim="800000"/>
            <a:headEnd/>
            <a:tailEnd/>
          </a:ln>
        </p:spPr>
      </p:pic>
      <p:pic>
        <p:nvPicPr>
          <p:cNvPr id="165905" name="Picture 7"/>
          <p:cNvPicPr>
            <a:picLocks noChangeAspect="1" noChangeArrowheads="1"/>
          </p:cNvPicPr>
          <p:nvPr/>
        </p:nvPicPr>
        <p:blipFill>
          <a:blip r:embed="rId9"/>
          <a:srcRect/>
          <a:stretch>
            <a:fillRect/>
          </a:stretch>
        </p:blipFill>
        <p:spPr bwMode="auto">
          <a:xfrm>
            <a:off x="1547813" y="5013325"/>
            <a:ext cx="857250" cy="863600"/>
          </a:xfrm>
          <a:prstGeom prst="rect">
            <a:avLst/>
          </a:prstGeom>
          <a:noFill/>
          <a:ln w="9525">
            <a:noFill/>
            <a:miter lim="800000"/>
            <a:headEnd/>
            <a:tailEnd/>
          </a:ln>
        </p:spPr>
      </p:pic>
      <p:pic>
        <p:nvPicPr>
          <p:cNvPr id="165906" name="Picture 9"/>
          <p:cNvPicPr>
            <a:picLocks noChangeAspect="1" noChangeArrowheads="1"/>
          </p:cNvPicPr>
          <p:nvPr/>
        </p:nvPicPr>
        <p:blipFill>
          <a:blip r:embed="rId11"/>
          <a:srcRect/>
          <a:stretch>
            <a:fillRect/>
          </a:stretch>
        </p:blipFill>
        <p:spPr bwMode="auto">
          <a:xfrm>
            <a:off x="2700338" y="5084763"/>
            <a:ext cx="846137" cy="857250"/>
          </a:xfrm>
          <a:prstGeom prst="rect">
            <a:avLst/>
          </a:prstGeom>
          <a:noFill/>
          <a:ln w="9525">
            <a:noFill/>
            <a:miter lim="800000"/>
            <a:headEnd/>
            <a:tailEnd/>
          </a:ln>
        </p:spPr>
      </p:pic>
      <p:pic>
        <p:nvPicPr>
          <p:cNvPr id="165907" name="Picture 11"/>
          <p:cNvPicPr>
            <a:picLocks noChangeAspect="1" noChangeArrowheads="1"/>
          </p:cNvPicPr>
          <p:nvPr/>
        </p:nvPicPr>
        <p:blipFill>
          <a:blip r:embed="rId13"/>
          <a:srcRect/>
          <a:stretch>
            <a:fillRect/>
          </a:stretch>
        </p:blipFill>
        <p:spPr bwMode="auto">
          <a:xfrm>
            <a:off x="2124075" y="5949950"/>
            <a:ext cx="703263" cy="711200"/>
          </a:xfrm>
          <a:prstGeom prst="rect">
            <a:avLst/>
          </a:prstGeom>
          <a:noFill/>
          <a:ln w="9525">
            <a:noFill/>
            <a:miter lim="800000"/>
            <a:headEnd/>
            <a:tailEnd/>
          </a:ln>
        </p:spPr>
      </p:pic>
      <p:sp>
        <p:nvSpPr>
          <p:cNvPr id="165908" name="CasellaDiTesto 24"/>
          <p:cNvSpPr txBox="1">
            <a:spLocks noChangeArrowheads="1"/>
          </p:cNvSpPr>
          <p:nvPr/>
        </p:nvSpPr>
        <p:spPr bwMode="auto">
          <a:xfrm>
            <a:off x="3708400" y="3284538"/>
            <a:ext cx="1511300" cy="831850"/>
          </a:xfrm>
          <a:prstGeom prst="rect">
            <a:avLst/>
          </a:prstGeom>
          <a:noFill/>
          <a:ln w="9525">
            <a:noFill/>
            <a:miter lim="800000"/>
            <a:headEnd/>
            <a:tailEnd/>
          </a:ln>
        </p:spPr>
        <p:txBody>
          <a:bodyPr wrap="none">
            <a:spAutoFit/>
          </a:bodyPr>
          <a:lstStyle/>
          <a:p>
            <a:pPr algn="ctr"/>
            <a:r>
              <a:rPr lang="it-IT" sz="2400" b="1">
                <a:solidFill>
                  <a:srgbClr val="3333FF"/>
                </a:solidFill>
                <a:latin typeface="Times New Roman" pitchFamily="18" charset="0"/>
                <a:cs typeface="Times New Roman" pitchFamily="18" charset="0"/>
              </a:rPr>
              <a:t>differenza</a:t>
            </a:r>
          </a:p>
          <a:p>
            <a:pPr algn="ctr"/>
            <a:r>
              <a:rPr lang="it-IT" sz="2400" b="1">
                <a:solidFill>
                  <a:srgbClr val="3333FF"/>
                </a:solidFill>
                <a:latin typeface="Times New Roman" pitchFamily="18" charset="0"/>
                <a:cs typeface="Times New Roman" pitchFamily="18" charset="0"/>
              </a:rPr>
              <a:t>€ </a:t>
            </a:r>
            <a:r>
              <a:rPr lang="it-IT" sz="2200" b="1">
                <a:solidFill>
                  <a:srgbClr val="3333FF"/>
                </a:solidFill>
                <a:latin typeface="Times New Roman" pitchFamily="18" charset="0"/>
                <a:cs typeface="Times New Roman" pitchFamily="18" charset="0"/>
              </a:rPr>
              <a:t>12.83</a:t>
            </a:r>
          </a:p>
        </p:txBody>
      </p:sp>
      <p:pic>
        <p:nvPicPr>
          <p:cNvPr id="165909" name="Picture 11"/>
          <p:cNvPicPr>
            <a:picLocks noChangeAspect="1" noChangeArrowheads="1"/>
          </p:cNvPicPr>
          <p:nvPr/>
        </p:nvPicPr>
        <p:blipFill>
          <a:blip r:embed="rId13"/>
          <a:srcRect/>
          <a:stretch>
            <a:fillRect/>
          </a:stretch>
        </p:blipFill>
        <p:spPr bwMode="auto">
          <a:xfrm>
            <a:off x="3005138" y="6029325"/>
            <a:ext cx="703262" cy="712788"/>
          </a:xfrm>
          <a:prstGeom prst="rect">
            <a:avLst/>
          </a:prstGeom>
          <a:noFill/>
          <a:ln w="9525">
            <a:noFill/>
            <a:miter lim="800000"/>
            <a:headEnd/>
            <a:tailEnd/>
          </a:ln>
        </p:spPr>
      </p:pic>
      <p:sp>
        <p:nvSpPr>
          <p:cNvPr id="23" name="Rettangolo 22"/>
          <p:cNvSpPr/>
          <p:nvPr/>
        </p:nvSpPr>
        <p:spPr>
          <a:xfrm>
            <a:off x="928662" y="142852"/>
            <a:ext cx="8001056" cy="1477328"/>
          </a:xfrm>
          <a:prstGeom prst="rect">
            <a:avLst/>
          </a:prstGeom>
        </p:spPr>
        <p:txBody>
          <a:bodyPr wrap="square">
            <a:spAutoFit/>
          </a:bodyPr>
          <a:lstStyle/>
          <a:p>
            <a:pPr algn="just"/>
            <a:r>
              <a:rPr lang="it-IT" b="1" dirty="0" smtClean="0">
                <a:solidFill>
                  <a:srgbClr val="3333FF"/>
                </a:solidFill>
                <a:latin typeface="Times New Roman" pitchFamily="18" charset="0"/>
                <a:cs typeface="Times New Roman" pitchFamily="18" charset="0"/>
              </a:rPr>
              <a:t>I farmaci equivalenti </a:t>
            </a:r>
            <a:r>
              <a:rPr lang="it-IT" dirty="0" smtClean="0">
                <a:latin typeface="Times New Roman" pitchFamily="18" charset="0"/>
                <a:cs typeface="Times New Roman" pitchFamily="18" charset="0"/>
              </a:rPr>
              <a:t>rappresentano una valida alternativa, A PREZZO INFERIORE, sia per il cittadino quando paga il farmaco di tasca propria sia per il Servizio Sanitario Nazionale, che riesce a CONTENERE LA SPESA FARMACEUTICA PUBBLICA attraverso il sistema di </a:t>
            </a:r>
            <a:r>
              <a:rPr lang="it-IT" u="sng" dirty="0" smtClean="0">
                <a:latin typeface="Times New Roman" pitchFamily="18" charset="0"/>
                <a:cs typeface="Times New Roman" pitchFamily="18" charset="0"/>
              </a:rPr>
              <a:t>rimborso del prezzo più basso.</a:t>
            </a:r>
            <a:endParaRPr lang="it-IT"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2"/>
          <a:srcRect t="8385"/>
          <a:stretch>
            <a:fillRect/>
          </a:stretch>
        </p:blipFill>
        <p:spPr bwMode="auto">
          <a:xfrm>
            <a:off x="-32" y="694987"/>
            <a:ext cx="4714908" cy="3162641"/>
          </a:xfrm>
          <a:prstGeom prst="rect">
            <a:avLst/>
          </a:prstGeom>
          <a:noFill/>
          <a:ln w="9525">
            <a:noFill/>
            <a:miter lim="800000"/>
            <a:headEnd/>
            <a:tailEnd/>
          </a:ln>
        </p:spPr>
      </p:pic>
      <p:pic>
        <p:nvPicPr>
          <p:cNvPr id="167938" name="Picture 12"/>
          <p:cNvPicPr>
            <a:picLocks noChangeAspect="1" noChangeArrowheads="1"/>
          </p:cNvPicPr>
          <p:nvPr/>
        </p:nvPicPr>
        <p:blipFill>
          <a:blip r:embed="rId3"/>
          <a:srcRect/>
          <a:stretch>
            <a:fillRect/>
          </a:stretch>
        </p:blipFill>
        <p:spPr bwMode="auto">
          <a:xfrm>
            <a:off x="25400" y="44450"/>
            <a:ext cx="874713" cy="504825"/>
          </a:xfrm>
          <a:prstGeom prst="rect">
            <a:avLst/>
          </a:prstGeom>
          <a:noFill/>
          <a:ln w="9525">
            <a:noFill/>
            <a:miter lim="800000"/>
            <a:headEnd/>
            <a:tailEnd/>
          </a:ln>
        </p:spPr>
      </p:pic>
      <p:sp>
        <p:nvSpPr>
          <p:cNvPr id="4" name="Rectangle 2"/>
          <p:cNvSpPr txBox="1">
            <a:spLocks noChangeArrowheads="1"/>
          </p:cNvSpPr>
          <p:nvPr/>
        </p:nvSpPr>
        <p:spPr>
          <a:xfrm>
            <a:off x="1619250" y="71438"/>
            <a:ext cx="5976938" cy="620712"/>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BIOEQUIVALENZA DEI FARMACI</a:t>
            </a:r>
          </a:p>
        </p:txBody>
      </p:sp>
      <p:pic>
        <p:nvPicPr>
          <p:cNvPr id="5" name="Picture 2"/>
          <p:cNvPicPr>
            <a:picLocks noChangeAspect="1" noChangeArrowheads="1"/>
          </p:cNvPicPr>
          <p:nvPr/>
        </p:nvPicPr>
        <p:blipFill>
          <a:blip r:embed="rId4"/>
          <a:srcRect/>
          <a:stretch>
            <a:fillRect/>
          </a:stretch>
        </p:blipFill>
        <p:spPr bwMode="auto">
          <a:xfrm>
            <a:off x="4360354" y="3617936"/>
            <a:ext cx="4783678"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87450" y="260350"/>
            <a:ext cx="6697663"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BIOEQUIVALENZA DEI FARMACI</a:t>
            </a:r>
          </a:p>
        </p:txBody>
      </p:sp>
      <p:sp>
        <p:nvSpPr>
          <p:cNvPr id="169986" name="CasellaDiTesto 4"/>
          <p:cNvSpPr txBox="1">
            <a:spLocks noChangeArrowheads="1"/>
          </p:cNvSpPr>
          <p:nvPr/>
        </p:nvSpPr>
        <p:spPr bwMode="auto">
          <a:xfrm>
            <a:off x="2843213" y="1196975"/>
            <a:ext cx="3313112" cy="400050"/>
          </a:xfrm>
          <a:prstGeom prst="rect">
            <a:avLst/>
          </a:prstGeom>
          <a:noFill/>
          <a:ln w="25400">
            <a:solidFill>
              <a:schemeClr val="tx1"/>
            </a:solidFill>
            <a:miter lim="800000"/>
            <a:headEnd/>
            <a:tailEnd/>
          </a:ln>
        </p:spPr>
        <p:txBody>
          <a:bodyPr>
            <a:spAutoFit/>
          </a:bodyPr>
          <a:lstStyle/>
          <a:p>
            <a:pPr algn="ctr"/>
            <a:r>
              <a:rPr lang="it-IT" sz="2000" b="1">
                <a:latin typeface="Times New Roman" pitchFamily="18" charset="0"/>
                <a:cs typeface="Times New Roman" pitchFamily="18" charset="0"/>
              </a:rPr>
              <a:t>Variazione degli eccipienti</a:t>
            </a:r>
          </a:p>
        </p:txBody>
      </p:sp>
      <p:sp>
        <p:nvSpPr>
          <p:cNvPr id="6" name="Freccia in giù 5"/>
          <p:cNvSpPr/>
          <p:nvPr/>
        </p:nvSpPr>
        <p:spPr>
          <a:xfrm>
            <a:off x="4211638" y="1773238"/>
            <a:ext cx="504825" cy="863600"/>
          </a:xfrm>
          <a:prstGeom prst="downArrow">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69988" name="CasellaDiTesto 6"/>
          <p:cNvSpPr txBox="1">
            <a:spLocks noChangeArrowheads="1"/>
          </p:cNvSpPr>
          <p:nvPr/>
        </p:nvSpPr>
        <p:spPr bwMode="auto">
          <a:xfrm>
            <a:off x="250825" y="2997200"/>
            <a:ext cx="8642350" cy="2462213"/>
          </a:xfrm>
          <a:prstGeom prst="rect">
            <a:avLst/>
          </a:prstGeom>
          <a:noFill/>
          <a:ln w="25400">
            <a:noFill/>
            <a:miter lim="800000"/>
            <a:headEnd/>
            <a:tailEnd/>
          </a:ln>
        </p:spPr>
        <p:txBody>
          <a:bodyPr>
            <a:spAutoFit/>
          </a:bodyPr>
          <a:lstStyle/>
          <a:p>
            <a:pPr algn="just"/>
            <a:r>
              <a:rPr lang="it-IT" sz="2000" b="1" i="1">
                <a:latin typeface="Times New Roman" pitchFamily="18" charset="0"/>
                <a:cs typeface="Times New Roman" pitchFamily="18" charset="0"/>
              </a:rPr>
              <a:t>L’eccipiente può influire sulla biodisponibilità, ma non solo…</a:t>
            </a:r>
          </a:p>
          <a:p>
            <a:pPr algn="just"/>
            <a:endParaRPr lang="it-IT" sz="2000" b="1" i="1">
              <a:latin typeface="Times New Roman" pitchFamily="18" charset="0"/>
              <a:cs typeface="Times New Roman" pitchFamily="18" charset="0"/>
            </a:endParaRPr>
          </a:p>
          <a:p>
            <a:pPr algn="just">
              <a:buFontTx/>
              <a:buChar char="-"/>
            </a:pPr>
            <a:r>
              <a:rPr lang="it-IT" sz="2000" b="1">
                <a:latin typeface="Times New Roman" pitchFamily="18" charset="0"/>
                <a:cs typeface="Times New Roman" pitchFamily="18" charset="0"/>
              </a:rPr>
              <a:t>Problemi di allergia o di intolleranza</a:t>
            </a:r>
          </a:p>
          <a:p>
            <a:pPr algn="just">
              <a:buFontTx/>
              <a:buChar char="-"/>
            </a:pPr>
            <a:r>
              <a:rPr lang="it-IT" sz="2000" b="1">
                <a:latin typeface="Times New Roman" pitchFamily="18" charset="0"/>
                <a:cs typeface="Times New Roman" pitchFamily="18" charset="0"/>
              </a:rPr>
              <a:t>Patologie che impongono restrizioni alimentari</a:t>
            </a:r>
          </a:p>
          <a:p>
            <a:pPr algn="just">
              <a:buFontTx/>
              <a:buChar char="-"/>
            </a:pPr>
            <a:endParaRPr lang="it-IT" sz="2000">
              <a:latin typeface="Times New Roman" pitchFamily="18" charset="0"/>
              <a:cs typeface="Times New Roman" pitchFamily="18" charset="0"/>
            </a:endParaRPr>
          </a:p>
          <a:p>
            <a:pPr algn="just">
              <a:buFontTx/>
              <a:buChar char="-"/>
            </a:pPr>
            <a:r>
              <a:rPr lang="it-IT" b="1" i="1">
                <a:latin typeface="Times New Roman" pitchFamily="18" charset="0"/>
                <a:cs typeface="Times New Roman" pitchFamily="18" charset="0"/>
              </a:rPr>
              <a:t>es. farmaco dolcificato con zucchero in paziente diabetico</a:t>
            </a:r>
          </a:p>
          <a:p>
            <a:pPr algn="just">
              <a:buFontTx/>
              <a:buChar char="-"/>
            </a:pPr>
            <a:r>
              <a:rPr lang="it-IT" b="1" i="1">
                <a:latin typeface="Times New Roman" pitchFamily="18" charset="0"/>
                <a:cs typeface="Times New Roman" pitchFamily="18" charset="0"/>
              </a:rPr>
              <a:t>es. farmaco dolcificato con saccarina può provocare allergia crociata con i sulfamidici</a:t>
            </a:r>
          </a:p>
          <a:p>
            <a:pPr algn="just">
              <a:buFontTx/>
              <a:buChar char="-"/>
            </a:pPr>
            <a:r>
              <a:rPr lang="it-IT" b="1" i="1">
                <a:latin typeface="Times New Roman" pitchFamily="18" charset="0"/>
                <a:cs typeface="Times New Roman" pitchFamily="18" charset="0"/>
              </a:rPr>
              <a:t>es. compresse e/o capsule aventi l’amido di grano in pazienti affetti da morbo celiaco </a:t>
            </a:r>
          </a:p>
        </p:txBody>
      </p:sp>
      <p:pic>
        <p:nvPicPr>
          <p:cNvPr id="16998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CasellaDiTesto 4"/>
          <p:cNvSpPr txBox="1">
            <a:spLocks noChangeArrowheads="1"/>
          </p:cNvSpPr>
          <p:nvPr/>
        </p:nvSpPr>
        <p:spPr bwMode="auto">
          <a:xfrm>
            <a:off x="2268538" y="1241425"/>
            <a:ext cx="4824412" cy="400050"/>
          </a:xfrm>
          <a:prstGeom prst="rect">
            <a:avLst/>
          </a:prstGeom>
          <a:noFill/>
          <a:ln w="25400">
            <a:solidFill>
              <a:schemeClr val="tx1"/>
            </a:solidFill>
            <a:miter lim="800000"/>
            <a:headEnd/>
            <a:tailEnd/>
          </a:ln>
        </p:spPr>
        <p:txBody>
          <a:bodyPr>
            <a:spAutoFit/>
          </a:bodyPr>
          <a:lstStyle/>
          <a:p>
            <a:pPr algn="ctr"/>
            <a:r>
              <a:rPr lang="it-IT" sz="2000" b="1">
                <a:latin typeface="Times New Roman" pitchFamily="18" charset="0"/>
                <a:cs typeface="Times New Roman" pitchFamily="18" charset="0"/>
              </a:rPr>
              <a:t>Farmaci con stretto margine terapeutico</a:t>
            </a:r>
          </a:p>
        </p:txBody>
      </p:sp>
      <p:sp>
        <p:nvSpPr>
          <p:cNvPr id="6" name="Freccia in giù 5"/>
          <p:cNvSpPr/>
          <p:nvPr/>
        </p:nvSpPr>
        <p:spPr>
          <a:xfrm>
            <a:off x="4211638" y="1962150"/>
            <a:ext cx="504825" cy="863600"/>
          </a:xfrm>
          <a:prstGeom prst="downArrow">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71011" name="CasellaDiTesto 6"/>
          <p:cNvSpPr txBox="1">
            <a:spLocks noChangeArrowheads="1"/>
          </p:cNvSpPr>
          <p:nvPr/>
        </p:nvSpPr>
        <p:spPr bwMode="auto">
          <a:xfrm>
            <a:off x="2051050" y="3001963"/>
            <a:ext cx="5257800" cy="400050"/>
          </a:xfrm>
          <a:prstGeom prst="rect">
            <a:avLst/>
          </a:prstGeom>
          <a:noFill/>
          <a:ln w="25400">
            <a:solidFill>
              <a:schemeClr val="tx1"/>
            </a:solidFill>
            <a:miter lim="800000"/>
            <a:headEnd/>
            <a:tailEnd/>
          </a:ln>
        </p:spPr>
        <p:txBody>
          <a:bodyPr>
            <a:spAutoFit/>
          </a:bodyPr>
          <a:lstStyle/>
          <a:p>
            <a:pPr algn="ctr"/>
            <a:r>
              <a:rPr lang="it-IT" sz="2000" i="1">
                <a:latin typeface="Times New Roman" pitchFamily="18" charset="0"/>
                <a:cs typeface="Times New Roman" pitchFamily="18" charset="0"/>
              </a:rPr>
              <a:t>Anticoagulanti orali, antiepilettici, antiaritmici</a:t>
            </a:r>
          </a:p>
        </p:txBody>
      </p:sp>
      <p:sp>
        <p:nvSpPr>
          <p:cNvPr id="171012" name="CasellaDiTesto 7"/>
          <p:cNvSpPr txBox="1">
            <a:spLocks noChangeArrowheads="1"/>
          </p:cNvSpPr>
          <p:nvPr/>
        </p:nvSpPr>
        <p:spPr bwMode="auto">
          <a:xfrm>
            <a:off x="1331913" y="3833813"/>
            <a:ext cx="6553200" cy="1323975"/>
          </a:xfrm>
          <a:prstGeom prst="rect">
            <a:avLst/>
          </a:prstGeom>
          <a:noFill/>
          <a:ln w="25400">
            <a:noFill/>
            <a:miter lim="800000"/>
            <a:headEnd/>
            <a:tailEnd/>
          </a:ln>
        </p:spPr>
        <p:txBody>
          <a:bodyPr>
            <a:spAutoFit/>
          </a:bodyPr>
          <a:lstStyle/>
          <a:p>
            <a:pPr algn="just"/>
            <a:r>
              <a:rPr lang="it-IT" sz="2000">
                <a:latin typeface="Times New Roman" pitchFamily="18" charset="0"/>
                <a:cs typeface="Times New Roman" pitchFamily="18" charset="0"/>
              </a:rPr>
              <a:t>Maggiori  problemi di sostituibilità, perché piccole variazioni di biodisponibilità, passando dal farmaco di marchio al farmaco equivalente, possono comportare sensibili variazioni di efficacia e/o di tollerabilità.</a:t>
            </a:r>
          </a:p>
        </p:txBody>
      </p:sp>
      <p:pic>
        <p:nvPicPr>
          <p:cNvPr id="171013"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0" name="Rectangle 2"/>
          <p:cNvSpPr txBox="1">
            <a:spLocks noChangeArrowheads="1"/>
          </p:cNvSpPr>
          <p:nvPr/>
        </p:nvSpPr>
        <p:spPr>
          <a:xfrm>
            <a:off x="1187450" y="260350"/>
            <a:ext cx="6697663"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BIOEQUIVALENZA DEI FARMACI</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spect="1" noChangeArrowheads="1"/>
          </p:cNvPicPr>
          <p:nvPr/>
        </p:nvPicPr>
        <p:blipFill>
          <a:blip r:embed="rId2"/>
          <a:srcRect b="85780"/>
          <a:stretch>
            <a:fillRect/>
          </a:stretch>
        </p:blipFill>
        <p:spPr bwMode="auto">
          <a:xfrm>
            <a:off x="900113" y="333375"/>
            <a:ext cx="4067175" cy="885825"/>
          </a:xfrm>
          <a:prstGeom prst="rect">
            <a:avLst/>
          </a:prstGeom>
          <a:noFill/>
          <a:ln w="9525">
            <a:noFill/>
            <a:miter lim="800000"/>
            <a:headEnd/>
            <a:tailEnd/>
          </a:ln>
        </p:spPr>
      </p:pic>
      <p:pic>
        <p:nvPicPr>
          <p:cNvPr id="175106" name="Picture 3"/>
          <p:cNvPicPr>
            <a:picLocks noChangeAspect="1" noChangeArrowheads="1"/>
          </p:cNvPicPr>
          <p:nvPr/>
        </p:nvPicPr>
        <p:blipFill>
          <a:blip r:embed="rId3"/>
          <a:srcRect/>
          <a:stretch>
            <a:fillRect/>
          </a:stretch>
        </p:blipFill>
        <p:spPr bwMode="auto">
          <a:xfrm>
            <a:off x="5003800" y="333375"/>
            <a:ext cx="2724150" cy="438150"/>
          </a:xfrm>
          <a:prstGeom prst="rect">
            <a:avLst/>
          </a:prstGeom>
          <a:noFill/>
          <a:ln w="9525">
            <a:noFill/>
            <a:miter lim="800000"/>
            <a:headEnd/>
            <a:tailEnd/>
          </a:ln>
        </p:spPr>
      </p:pic>
      <p:sp>
        <p:nvSpPr>
          <p:cNvPr id="175107" name="CasellaDiTesto 8"/>
          <p:cNvSpPr txBox="1">
            <a:spLocks noChangeArrowheads="1"/>
          </p:cNvSpPr>
          <p:nvPr/>
        </p:nvSpPr>
        <p:spPr bwMode="auto">
          <a:xfrm>
            <a:off x="395288" y="1628775"/>
            <a:ext cx="7777162" cy="4524375"/>
          </a:xfrm>
          <a:prstGeom prst="rect">
            <a:avLst/>
          </a:prstGeom>
          <a:noFill/>
          <a:ln w="25400">
            <a:noFill/>
            <a:miter lim="800000"/>
            <a:headEnd/>
            <a:tailEnd/>
          </a:ln>
        </p:spPr>
        <p:txBody>
          <a:bodyPr>
            <a:spAutoFit/>
          </a:bodyPr>
          <a:lstStyle/>
          <a:p>
            <a:pPr algn="just"/>
            <a:r>
              <a:rPr lang="it-IT" sz="2400">
                <a:latin typeface="Times New Roman" pitchFamily="18" charset="0"/>
                <a:cs typeface="Times New Roman" pitchFamily="18" charset="0"/>
              </a:rPr>
              <a:t>Nell’anno fiscale 2008, l’FDA ha effettuato 2.221 ispezioni che hanno portato alla </a:t>
            </a:r>
            <a:r>
              <a:rPr lang="it-IT" sz="2400" b="1">
                <a:solidFill>
                  <a:srgbClr val="C00000"/>
                </a:solidFill>
                <a:latin typeface="Times New Roman" pitchFamily="18" charset="0"/>
                <a:cs typeface="Times New Roman" pitchFamily="18" charset="0"/>
              </a:rPr>
              <a:t>revoca di 25 equivalenti </a:t>
            </a:r>
            <a:r>
              <a:rPr lang="it-IT" sz="2400">
                <a:latin typeface="Times New Roman" pitchFamily="18" charset="0"/>
                <a:cs typeface="Times New Roman" pitchFamily="18" charset="0"/>
              </a:rPr>
              <a:t>prodotti dalla Ranbaxy Laboratories, India, uno dei maggiori produttori di generici al mondo.</a:t>
            </a:r>
          </a:p>
          <a:p>
            <a:pPr algn="just"/>
            <a:r>
              <a:rPr lang="it-IT" sz="2400">
                <a:latin typeface="Times New Roman" pitchFamily="18" charset="0"/>
                <a:cs typeface="Times New Roman" pitchFamily="18" charset="0"/>
              </a:rPr>
              <a:t>Le violazioni più importanti riscontrate sono state:</a:t>
            </a:r>
          </a:p>
          <a:p>
            <a:pPr algn="just"/>
            <a:endParaRPr lang="it-IT" sz="2400">
              <a:latin typeface="Times New Roman" pitchFamily="18" charset="0"/>
              <a:cs typeface="Times New Roman" pitchFamily="18" charset="0"/>
            </a:endParaRPr>
          </a:p>
          <a:p>
            <a:pPr algn="just">
              <a:buFontTx/>
              <a:buChar char="-"/>
            </a:pPr>
            <a:r>
              <a:rPr lang="it-IT" sz="2400" b="1" i="1">
                <a:solidFill>
                  <a:srgbClr val="C00000"/>
                </a:solidFill>
                <a:latin typeface="Times New Roman" pitchFamily="18" charset="0"/>
                <a:cs typeface="Times New Roman" pitchFamily="18" charset="0"/>
              </a:rPr>
              <a:t>errori nel packaging</a:t>
            </a:r>
          </a:p>
          <a:p>
            <a:pPr algn="just">
              <a:buFontTx/>
              <a:buChar char="-"/>
            </a:pPr>
            <a:endParaRPr lang="it-IT" sz="2400" b="1" i="1">
              <a:solidFill>
                <a:srgbClr val="C00000"/>
              </a:solidFill>
              <a:latin typeface="Times New Roman" pitchFamily="18" charset="0"/>
              <a:cs typeface="Times New Roman" pitchFamily="18" charset="0"/>
            </a:endParaRPr>
          </a:p>
          <a:p>
            <a:pPr algn="just">
              <a:buFontTx/>
              <a:buChar char="-"/>
            </a:pPr>
            <a:r>
              <a:rPr lang="it-IT" sz="2400" b="1" i="1">
                <a:solidFill>
                  <a:srgbClr val="C00000"/>
                </a:solidFill>
                <a:latin typeface="Times New Roman" pitchFamily="18" charset="0"/>
                <a:cs typeface="Times New Roman" pitchFamily="18" charset="0"/>
              </a:rPr>
              <a:t>errori nei test di stabilità</a:t>
            </a:r>
          </a:p>
          <a:p>
            <a:pPr algn="just">
              <a:buFontTx/>
              <a:buChar char="-"/>
            </a:pPr>
            <a:endParaRPr lang="it-IT" sz="2400" b="1" i="1">
              <a:solidFill>
                <a:srgbClr val="C00000"/>
              </a:solidFill>
              <a:latin typeface="Times New Roman" pitchFamily="18" charset="0"/>
              <a:cs typeface="Times New Roman" pitchFamily="18" charset="0"/>
            </a:endParaRPr>
          </a:p>
          <a:p>
            <a:pPr algn="just"/>
            <a:r>
              <a:rPr lang="it-IT" sz="2400" b="1" i="1">
                <a:solidFill>
                  <a:srgbClr val="C00000"/>
                </a:solidFill>
                <a:latin typeface="Times New Roman" pitchFamily="18" charset="0"/>
                <a:cs typeface="Times New Roman" pitchFamily="18" charset="0"/>
              </a:rPr>
              <a:t>- inadeguata pulizia degli impianti di sintesi</a:t>
            </a:r>
          </a:p>
          <a:p>
            <a:pPr algn="just"/>
            <a:endParaRPr lang="it-IT" sz="2400">
              <a:latin typeface="Times New Roman" pitchFamily="18" charset="0"/>
              <a:cs typeface="Times New Roman" pitchFamily="18" charset="0"/>
            </a:endParaRPr>
          </a:p>
        </p:txBody>
      </p:sp>
      <p:cxnSp>
        <p:nvCxnSpPr>
          <p:cNvPr id="11" name="Connettore 1 10"/>
          <p:cNvCxnSpPr/>
          <p:nvPr/>
        </p:nvCxnSpPr>
        <p:spPr>
          <a:xfrm flipV="1">
            <a:off x="468313" y="1196975"/>
            <a:ext cx="7991475" cy="71438"/>
          </a:xfrm>
          <a:prstGeom prst="line">
            <a:avLst/>
          </a:prstGeom>
          <a:ln w="63500" cmpd="dbl">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5109" name="Picture 12"/>
          <p:cNvPicPr>
            <a:picLocks noChangeAspect="1" noChangeArrowheads="1"/>
          </p:cNvPicPr>
          <p:nvPr/>
        </p:nvPicPr>
        <p:blipFill>
          <a:blip r:embed="rId4"/>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79202" name="CasellaDiTesto 2"/>
          <p:cNvSpPr txBox="1">
            <a:spLocks noChangeArrowheads="1"/>
          </p:cNvSpPr>
          <p:nvPr/>
        </p:nvSpPr>
        <p:spPr bwMode="auto">
          <a:xfrm>
            <a:off x="2500298" y="1357298"/>
            <a:ext cx="6032513" cy="738664"/>
          </a:xfrm>
          <a:prstGeom prst="rect">
            <a:avLst/>
          </a:prstGeom>
          <a:noFill/>
          <a:ln w="25400">
            <a:noFill/>
            <a:miter lim="800000"/>
            <a:headEnd/>
            <a:tailEnd/>
          </a:ln>
        </p:spPr>
        <p:txBody>
          <a:bodyPr wrap="square">
            <a:spAutoFit/>
          </a:bodyPr>
          <a:lstStyle/>
          <a:p>
            <a:pPr algn="just"/>
            <a:r>
              <a:rPr lang="it-IT" sz="1400" b="1" dirty="0">
                <a:latin typeface="Times New Roman" pitchFamily="18" charset="0"/>
                <a:cs typeface="Times New Roman" pitchFamily="18" charset="0"/>
              </a:rPr>
              <a:t>UN ADEGUATO INVESTIMENTO NELLA RICERCA E IL CONSEGUENTE SVILUPPO </a:t>
            </a:r>
            <a:r>
              <a:rPr lang="it-IT" sz="1400" b="1" dirty="0" err="1">
                <a:latin typeface="Times New Roman" pitchFamily="18" charset="0"/>
                <a:cs typeface="Times New Roman" pitchFamily="18" charset="0"/>
              </a:rPr>
              <a:t>DI</a:t>
            </a:r>
            <a:r>
              <a:rPr lang="it-IT" sz="1400" b="1" dirty="0">
                <a:latin typeface="Times New Roman" pitchFamily="18" charset="0"/>
                <a:cs typeface="Times New Roman" pitchFamily="18" charset="0"/>
              </a:rPr>
              <a:t> NUOVI FARMACI SONO NECESSARI PER UNA MIGLIORE QUALITA’ DELLA VITA.</a:t>
            </a:r>
          </a:p>
        </p:txBody>
      </p:sp>
      <p:sp>
        <p:nvSpPr>
          <p:cNvPr id="179203" name="CasellaDiTesto 4"/>
          <p:cNvSpPr txBox="1">
            <a:spLocks noChangeArrowheads="1"/>
          </p:cNvSpPr>
          <p:nvPr/>
        </p:nvSpPr>
        <p:spPr bwMode="auto">
          <a:xfrm>
            <a:off x="2411413" y="333375"/>
            <a:ext cx="4248150" cy="554038"/>
          </a:xfrm>
          <a:prstGeom prst="rect">
            <a:avLst/>
          </a:prstGeom>
          <a:noFill/>
          <a:ln w="25400">
            <a:noFill/>
            <a:miter lim="800000"/>
            <a:headEnd/>
            <a:tailEnd/>
          </a:ln>
        </p:spPr>
        <p:txBody>
          <a:bodyPr>
            <a:spAutoFit/>
          </a:bodyPr>
          <a:lstStyle/>
          <a:p>
            <a:pPr algn="ctr"/>
            <a:r>
              <a:rPr lang="it-IT" sz="3000" b="1">
                <a:latin typeface="Times New Roman" pitchFamily="18" charset="0"/>
                <a:cs typeface="Times New Roman" pitchFamily="18" charset="0"/>
              </a:rPr>
              <a:t>LA RICERCA E’ VITA</a:t>
            </a:r>
          </a:p>
        </p:txBody>
      </p:sp>
      <p:pic>
        <p:nvPicPr>
          <p:cNvPr id="179204" name="Picture 2"/>
          <p:cNvPicPr>
            <a:picLocks noChangeAspect="1" noChangeArrowheads="1"/>
          </p:cNvPicPr>
          <p:nvPr/>
        </p:nvPicPr>
        <p:blipFill>
          <a:blip r:embed="rId3"/>
          <a:srcRect/>
          <a:stretch>
            <a:fillRect/>
          </a:stretch>
        </p:blipFill>
        <p:spPr bwMode="auto">
          <a:xfrm>
            <a:off x="285720" y="1071546"/>
            <a:ext cx="1803397" cy="1584112"/>
          </a:xfrm>
          <a:prstGeom prst="rect">
            <a:avLst/>
          </a:prstGeom>
          <a:noFill/>
          <a:ln w="9525">
            <a:noFill/>
            <a:miter lim="800000"/>
            <a:headEnd/>
            <a:tailEnd/>
          </a:ln>
        </p:spPr>
      </p:pic>
      <p:pic>
        <p:nvPicPr>
          <p:cNvPr id="6" name="Picture 3"/>
          <p:cNvPicPr>
            <a:picLocks noChangeAspect="1" noChangeArrowheads="1"/>
          </p:cNvPicPr>
          <p:nvPr/>
        </p:nvPicPr>
        <p:blipFill>
          <a:blip r:embed="rId4"/>
          <a:srcRect l="14894" b="10394"/>
          <a:stretch>
            <a:fillRect/>
          </a:stretch>
        </p:blipFill>
        <p:spPr bwMode="auto">
          <a:xfrm>
            <a:off x="2643174" y="2143116"/>
            <a:ext cx="5804299" cy="4572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pic>
        <p:nvPicPr>
          <p:cNvPr id="183298" name="Picture 2"/>
          <p:cNvPicPr>
            <a:picLocks noChangeAspect="1" noChangeArrowheads="1"/>
          </p:cNvPicPr>
          <p:nvPr/>
        </p:nvPicPr>
        <p:blipFill>
          <a:blip r:embed="rId3"/>
          <a:srcRect/>
          <a:stretch>
            <a:fillRect/>
          </a:stretch>
        </p:blipFill>
        <p:spPr bwMode="auto">
          <a:xfrm>
            <a:off x="1042988" y="114300"/>
            <a:ext cx="7751762" cy="613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25954" name="Rettangolo 11"/>
          <p:cNvSpPr>
            <a:spLocks noChangeArrowheads="1"/>
          </p:cNvSpPr>
          <p:nvPr/>
        </p:nvSpPr>
        <p:spPr bwMode="auto">
          <a:xfrm>
            <a:off x="785786" y="857232"/>
            <a:ext cx="7416800" cy="1200150"/>
          </a:xfrm>
          <a:prstGeom prst="rect">
            <a:avLst/>
          </a:prstGeom>
          <a:noFill/>
          <a:ln w="9525">
            <a:noFill/>
            <a:miter lim="800000"/>
            <a:headEnd/>
            <a:tailEnd/>
          </a:ln>
        </p:spPr>
        <p:txBody>
          <a:bodyPr>
            <a:spAutoFit/>
          </a:bodyPr>
          <a:lstStyle/>
          <a:p>
            <a:pPr indent="23813" algn="ctr" eaLnBrk="0" hangingPunct="0"/>
            <a:r>
              <a:rPr lang="it-IT" sz="2400" dirty="0">
                <a:latin typeface="Times New Roman" pitchFamily="18" charset="0"/>
                <a:cs typeface="Times New Roman" pitchFamily="18" charset="0"/>
              </a:rPr>
              <a:t>La copertura brevettale dei farmaci è l’intervallo di tempo entro il quale la ditta che ha brevettato il farmaco mantiene </a:t>
            </a:r>
            <a:r>
              <a:rPr lang="it-IT" sz="2400" u="sng" dirty="0">
                <a:latin typeface="Times New Roman" pitchFamily="18" charset="0"/>
                <a:cs typeface="Times New Roman" pitchFamily="18" charset="0"/>
              </a:rPr>
              <a:t>l’esclusività nella commercializzazione. </a:t>
            </a:r>
          </a:p>
        </p:txBody>
      </p:sp>
      <p:sp>
        <p:nvSpPr>
          <p:cNvPr id="125955" name="Rettangolo 9"/>
          <p:cNvSpPr>
            <a:spLocks noChangeArrowheads="1"/>
          </p:cNvSpPr>
          <p:nvPr/>
        </p:nvSpPr>
        <p:spPr bwMode="auto">
          <a:xfrm>
            <a:off x="1785918" y="142852"/>
            <a:ext cx="6053138" cy="646113"/>
          </a:xfrm>
          <a:prstGeom prst="rect">
            <a:avLst/>
          </a:prstGeom>
          <a:noFill/>
          <a:ln w="9525">
            <a:noFill/>
            <a:miter lim="800000"/>
            <a:headEnd/>
            <a:tailEnd/>
          </a:ln>
        </p:spPr>
        <p:txBody>
          <a:bodyPr wrap="none">
            <a:spAutoFit/>
          </a:bodyPr>
          <a:lstStyle/>
          <a:p>
            <a:r>
              <a:rPr lang="it-IT" sz="3600" b="1" dirty="0">
                <a:latin typeface="Times New Roman" pitchFamily="18" charset="0"/>
                <a:cs typeface="Times New Roman" pitchFamily="18" charset="0"/>
              </a:rPr>
              <a:t>BREVETTO SUI FARMACI</a:t>
            </a:r>
            <a:r>
              <a:rPr lang="it-IT" sz="3600" dirty="0">
                <a:latin typeface="Times New Roman" pitchFamily="18" charset="0"/>
                <a:cs typeface="Times New Roman" pitchFamily="18" charset="0"/>
              </a:rPr>
              <a:t> </a:t>
            </a:r>
          </a:p>
        </p:txBody>
      </p:sp>
      <p:sp>
        <p:nvSpPr>
          <p:cNvPr id="13" name="CasellaDiTesto 12"/>
          <p:cNvSpPr txBox="1"/>
          <p:nvPr/>
        </p:nvSpPr>
        <p:spPr>
          <a:xfrm>
            <a:off x="2428860" y="2071678"/>
            <a:ext cx="4319003" cy="1015663"/>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fontAlgn="auto">
              <a:spcBef>
                <a:spcPts val="0"/>
              </a:spcBef>
              <a:spcAft>
                <a:spcPts val="0"/>
              </a:spcAft>
              <a:defRPr/>
            </a:pPr>
            <a:r>
              <a:rPr lang="it-IT" sz="6000" dirty="0">
                <a:latin typeface="Times New Roman" pitchFamily="18" charset="0"/>
                <a:cs typeface="Times New Roman" pitchFamily="18" charset="0"/>
              </a:rPr>
              <a:t>ESCLUSIVA</a:t>
            </a:r>
          </a:p>
        </p:txBody>
      </p:sp>
      <p:sp>
        <p:nvSpPr>
          <p:cNvPr id="6" name="CasellaDiTesto 5"/>
          <p:cNvSpPr txBox="1"/>
          <p:nvPr/>
        </p:nvSpPr>
        <p:spPr>
          <a:xfrm>
            <a:off x="214282" y="3571876"/>
            <a:ext cx="8643998" cy="2215991"/>
          </a:xfrm>
          <a:prstGeom prst="rect">
            <a:avLst/>
          </a:prstGeom>
          <a:noFill/>
        </p:spPr>
        <p:txBody>
          <a:bodyPr wrap="square" rtlCol="0">
            <a:spAutoFit/>
          </a:bodyPr>
          <a:lstStyle/>
          <a:p>
            <a:pPr algn="just"/>
            <a:r>
              <a:rPr lang="it-IT" sz="2000" dirty="0" smtClean="0">
                <a:latin typeface="Times New Roman" pitchFamily="18" charset="0"/>
                <a:cs typeface="Times New Roman" pitchFamily="18" charset="0"/>
              </a:rPr>
              <a:t>La protezione offerta dal brevetto permette all'azienda, che ha sostenuto i costi di ricerca e di lancio di un farmaco innovativo, di mantenere il </a:t>
            </a:r>
            <a:r>
              <a:rPr lang="it-IT" sz="2000" b="1" dirty="0" smtClean="0">
                <a:solidFill>
                  <a:srgbClr val="3333FF"/>
                </a:solidFill>
                <a:latin typeface="Times New Roman" pitchFamily="18" charset="0"/>
                <a:cs typeface="Times New Roman" pitchFamily="18" charset="0"/>
              </a:rPr>
              <a:t>monopolio nella vendita </a:t>
            </a:r>
            <a:r>
              <a:rPr lang="it-IT" sz="2000" dirty="0" smtClean="0">
                <a:latin typeface="Times New Roman" pitchFamily="18" charset="0"/>
                <a:cs typeface="Times New Roman" pitchFamily="18" charset="0"/>
              </a:rPr>
              <a:t>di questo farmaco per un periodo di alcuni anni (15 in Italia). </a:t>
            </a:r>
          </a:p>
          <a:p>
            <a:pPr algn="just"/>
            <a:endParaRPr lang="it-IT" sz="2000" dirty="0" smtClean="0">
              <a:latin typeface="Times New Roman" pitchFamily="18" charset="0"/>
              <a:cs typeface="Times New Roman" pitchFamily="18" charset="0"/>
            </a:endParaRPr>
          </a:p>
          <a:p>
            <a:pPr algn="just"/>
            <a:r>
              <a:rPr lang="it-IT" sz="2000" dirty="0" smtClean="0">
                <a:latin typeface="Times New Roman" pitchFamily="18" charset="0"/>
                <a:cs typeface="Times New Roman" pitchFamily="18" charset="0"/>
              </a:rPr>
              <a:t>Al termine del periodo di protezione brevettuale un farmaco può essere prodotto da altre aziende farmaceutiche e offerto sul mercato </a:t>
            </a:r>
            <a:r>
              <a:rPr lang="it-IT" sz="2000" b="1" dirty="0" smtClean="0">
                <a:solidFill>
                  <a:srgbClr val="3333FF"/>
                </a:solidFill>
                <a:latin typeface="Times New Roman" pitchFamily="18" charset="0"/>
                <a:cs typeface="Times New Roman" pitchFamily="18" charset="0"/>
              </a:rPr>
              <a:t>a un prezzo inferiore</a:t>
            </a:r>
            <a:r>
              <a:rPr lang="it-IT" sz="2000" dirty="0" smtClean="0">
                <a:latin typeface="Times New Roman" pitchFamily="18" charset="0"/>
                <a:cs typeface="Times New Roman" pitchFamily="18" charset="0"/>
              </a:rPr>
              <a:t>.</a:t>
            </a:r>
          </a:p>
          <a:p>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pic>
        <p:nvPicPr>
          <p:cNvPr id="185346" name="Picture 2"/>
          <p:cNvPicPr>
            <a:picLocks noChangeAspect="1" noChangeArrowheads="1"/>
          </p:cNvPicPr>
          <p:nvPr/>
        </p:nvPicPr>
        <p:blipFill>
          <a:blip r:embed="rId3"/>
          <a:srcRect/>
          <a:stretch>
            <a:fillRect/>
          </a:stretch>
        </p:blipFill>
        <p:spPr bwMode="auto">
          <a:xfrm>
            <a:off x="1331913" y="333375"/>
            <a:ext cx="7332662" cy="580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pic>
        <p:nvPicPr>
          <p:cNvPr id="186370" name="Picture 2"/>
          <p:cNvPicPr>
            <a:picLocks noChangeAspect="1" noChangeArrowheads="1"/>
          </p:cNvPicPr>
          <p:nvPr/>
        </p:nvPicPr>
        <p:blipFill>
          <a:blip r:embed="rId3"/>
          <a:srcRect/>
          <a:stretch>
            <a:fillRect/>
          </a:stretch>
        </p:blipFill>
        <p:spPr bwMode="auto">
          <a:xfrm>
            <a:off x="214282" y="2928934"/>
            <a:ext cx="5214974" cy="3714776"/>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6357950" y="1643050"/>
            <a:ext cx="2280383" cy="2663830"/>
          </a:xfrm>
          <a:prstGeom prst="rect">
            <a:avLst/>
          </a:prstGeom>
          <a:noFill/>
          <a:ln w="9525">
            <a:noFill/>
            <a:miter lim="800000"/>
            <a:headEnd/>
            <a:tailEnd/>
          </a:ln>
        </p:spPr>
      </p:pic>
      <p:sp>
        <p:nvSpPr>
          <p:cNvPr id="5" name="Rettangolo 4"/>
          <p:cNvSpPr/>
          <p:nvPr/>
        </p:nvSpPr>
        <p:spPr>
          <a:xfrm>
            <a:off x="1214414" y="214290"/>
            <a:ext cx="4572000" cy="2554545"/>
          </a:xfrm>
          <a:prstGeom prst="rect">
            <a:avLst/>
          </a:prstGeom>
        </p:spPr>
        <p:txBody>
          <a:bodyPr>
            <a:spAutoFit/>
          </a:bodyPr>
          <a:lstStyle/>
          <a:p>
            <a:pPr algn="just"/>
            <a:r>
              <a:rPr lang="it-IT" sz="2000" b="1" dirty="0" smtClean="0">
                <a:latin typeface="Times New Roman" pitchFamily="18" charset="0"/>
                <a:cs typeface="Times New Roman" pitchFamily="18" charset="0"/>
              </a:rPr>
              <a:t>In Italia il mercato dei farmaci generici è </a:t>
            </a:r>
            <a:r>
              <a:rPr lang="it-IT" sz="2000" b="1" u="sng" dirty="0" smtClean="0">
                <a:latin typeface="Times New Roman" pitchFamily="18" charset="0"/>
                <a:cs typeface="Times New Roman" pitchFamily="18" charset="0"/>
              </a:rPr>
              <a:t>modesto</a:t>
            </a:r>
            <a:r>
              <a:rPr lang="it-IT" sz="2000" b="1" dirty="0" smtClean="0">
                <a:latin typeface="Times New Roman" pitchFamily="18" charset="0"/>
                <a:cs typeface="Times New Roman" pitchFamily="18" charset="0"/>
              </a:rPr>
              <a:t> rispetto ai dati degli altri Paesi d’Europa e ciò è dovuto a vari fattori tra cui:</a:t>
            </a:r>
            <a:endParaRPr lang="it-IT" sz="2000" b="1" dirty="0" smtClean="0">
              <a:solidFill>
                <a:srgbClr val="3333FF"/>
              </a:solidFill>
              <a:latin typeface="Times New Roman" pitchFamily="18" charset="0"/>
              <a:cs typeface="Times New Roman" pitchFamily="18" charset="0"/>
            </a:endParaRPr>
          </a:p>
          <a:p>
            <a:pPr algn="just"/>
            <a:endParaRPr lang="it-IT" sz="2000" b="1" dirty="0" smtClean="0">
              <a:solidFill>
                <a:srgbClr val="3333FF"/>
              </a:solidFill>
              <a:latin typeface="Times New Roman" pitchFamily="18" charset="0"/>
              <a:cs typeface="Times New Roman" pitchFamily="18" charset="0"/>
            </a:endParaRPr>
          </a:p>
          <a:p>
            <a:pPr algn="just">
              <a:buFontTx/>
              <a:buChar char="-"/>
            </a:pPr>
            <a:r>
              <a:rPr lang="it-IT" sz="2000" b="1" dirty="0" smtClean="0">
                <a:solidFill>
                  <a:srgbClr val="3333FF"/>
                </a:solidFill>
                <a:latin typeface="Times New Roman" pitchFamily="18" charset="0"/>
                <a:cs typeface="Times New Roman" pitchFamily="18" charset="0"/>
              </a:rPr>
              <a:t> la poca informazione </a:t>
            </a:r>
          </a:p>
          <a:p>
            <a:pPr algn="just">
              <a:buFontTx/>
              <a:buChar char="-"/>
            </a:pPr>
            <a:r>
              <a:rPr lang="it-IT" sz="2000" b="1" dirty="0" smtClean="0">
                <a:solidFill>
                  <a:srgbClr val="3333FF"/>
                </a:solidFill>
                <a:latin typeface="Times New Roman" pitchFamily="18" charset="0"/>
                <a:cs typeface="Times New Roman" pitchFamily="18" charset="0"/>
              </a:rPr>
              <a:t> la maggior copertura brevettuale italiana (certificato complementare).</a:t>
            </a:r>
            <a:endParaRPr lang="it-IT" sz="2000" b="1" dirty="0">
              <a:solidFill>
                <a:srgbClr val="3333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28794" y="214290"/>
            <a:ext cx="4824413" cy="619125"/>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a:solidFill>
                  <a:schemeClr val="bg1"/>
                </a:solidFill>
                <a:latin typeface="Times New Roman" pitchFamily="18" charset="0"/>
                <a:ea typeface="+mj-ea"/>
                <a:cs typeface="Times New Roman" pitchFamily="18" charset="0"/>
              </a:rPr>
              <a:t>FARMACI EQUIVALENTI</a:t>
            </a:r>
          </a:p>
        </p:txBody>
      </p:sp>
      <p:sp>
        <p:nvSpPr>
          <p:cNvPr id="188418" name="CasellaDiTesto 5"/>
          <p:cNvSpPr txBox="1">
            <a:spLocks noChangeArrowheads="1"/>
          </p:cNvSpPr>
          <p:nvPr/>
        </p:nvSpPr>
        <p:spPr bwMode="auto">
          <a:xfrm>
            <a:off x="1071538" y="1142984"/>
            <a:ext cx="6697662" cy="2308225"/>
          </a:xfrm>
          <a:prstGeom prst="rect">
            <a:avLst/>
          </a:prstGeom>
          <a:noFill/>
          <a:ln w="25400">
            <a:solidFill>
              <a:schemeClr val="tx1"/>
            </a:solidFill>
            <a:miter lim="800000"/>
            <a:headEnd/>
            <a:tailEnd/>
          </a:ln>
        </p:spPr>
        <p:txBody>
          <a:bodyPr>
            <a:spAutoFit/>
          </a:bodyPr>
          <a:lstStyle/>
          <a:p>
            <a:pPr algn="ctr"/>
            <a:r>
              <a:rPr lang="it-IT" sz="2400" b="1" i="1" dirty="0">
                <a:latin typeface="Times New Roman" pitchFamily="18" charset="0"/>
                <a:cs typeface="Times New Roman" pitchFamily="18" charset="0"/>
              </a:rPr>
              <a:t>Il farmaco equivalente, senza interferire negativamente sul ciclo dell’innovazione e senza entrare in conflitto con gli interessi del singolo paziente, permette una tangibile riduzione di spesa con la possibilità di allocare ad altre destinazioni i risparmi realizzati.</a:t>
            </a:r>
          </a:p>
        </p:txBody>
      </p:sp>
      <p:pic>
        <p:nvPicPr>
          <p:cNvPr id="18841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6" name="Rettangolo 5"/>
          <p:cNvSpPr/>
          <p:nvPr/>
        </p:nvSpPr>
        <p:spPr>
          <a:xfrm>
            <a:off x="214282" y="3643314"/>
            <a:ext cx="8358246" cy="3046988"/>
          </a:xfrm>
          <a:prstGeom prst="rect">
            <a:avLst/>
          </a:prstGeom>
        </p:spPr>
        <p:txBody>
          <a:bodyPr wrap="square">
            <a:spAutoFit/>
          </a:bodyPr>
          <a:lstStyle/>
          <a:p>
            <a:pPr algn="just"/>
            <a:r>
              <a:rPr lang="it-IT" sz="2400" b="1" dirty="0" smtClean="0">
                <a:solidFill>
                  <a:srgbClr val="3333FF"/>
                </a:solidFill>
                <a:latin typeface="Times New Roman" pitchFamily="18" charset="0"/>
                <a:cs typeface="Times New Roman" pitchFamily="18" charset="0"/>
              </a:rPr>
              <a:t>La riduzione dei prezzi a brevetto scaduto libera risorse dopo aver restituito la giusta ricompensa a chi ha investito in ricerca.</a:t>
            </a:r>
          </a:p>
          <a:p>
            <a:pPr algn="just"/>
            <a:endParaRPr lang="it-IT" sz="2400" b="1" dirty="0" smtClean="0">
              <a:solidFill>
                <a:srgbClr val="3333FF"/>
              </a:solidFill>
              <a:latin typeface="Times New Roman" pitchFamily="18" charset="0"/>
              <a:cs typeface="Times New Roman" pitchFamily="18" charset="0"/>
            </a:endParaRPr>
          </a:p>
          <a:p>
            <a:pPr algn="just"/>
            <a:endParaRPr lang="it-IT" sz="2400" b="1" dirty="0" smtClean="0">
              <a:solidFill>
                <a:srgbClr val="3333FF"/>
              </a:solidFill>
              <a:latin typeface="Times New Roman" pitchFamily="18" charset="0"/>
              <a:cs typeface="Times New Roman" pitchFamily="18" charset="0"/>
            </a:endParaRPr>
          </a:p>
          <a:p>
            <a:pPr algn="just"/>
            <a:r>
              <a:rPr lang="it-IT" sz="2400" b="1" dirty="0" smtClean="0">
                <a:solidFill>
                  <a:srgbClr val="3333FF"/>
                </a:solidFill>
                <a:latin typeface="Times New Roman" pitchFamily="18" charset="0"/>
                <a:cs typeface="Times New Roman" pitchFamily="18" charset="0"/>
              </a:rPr>
              <a:t>-Screditare indistintamente tutti i medicinali equivalenti indicandoli come “sottoprodotto dotato di scarsa attività” è talora frutto di interessi commerciali.</a:t>
            </a:r>
            <a:endParaRPr lang="it-IT" sz="2400" b="1" dirty="0">
              <a:solidFill>
                <a:srgbClr val="3333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14414" y="285728"/>
            <a:ext cx="6029340" cy="671516"/>
          </a:xfrm>
          <a:ln>
            <a:miter lim="800000"/>
            <a:headEnd/>
            <a:tailEnd/>
          </a:ln>
          <a:extLst/>
        </p:spPr>
        <p:style>
          <a:lnRef idx="0">
            <a:schemeClr val="accent1"/>
          </a:lnRef>
          <a:fillRef idx="3">
            <a:schemeClr val="accent1"/>
          </a:fillRef>
          <a:effectRef idx="3">
            <a:schemeClr val="accent1"/>
          </a:effectRef>
          <a:fontRef idx="minor">
            <a:schemeClr val="lt1"/>
          </a:fontRef>
        </p:style>
        <p:txBody>
          <a:bodyPr rtlCol="0">
            <a:normAutofit/>
          </a:bodyPr>
          <a:lstStyle/>
          <a:p>
            <a:pPr eaLnBrk="1" fontAlgn="auto" hangingPunct="1">
              <a:spcAft>
                <a:spcPts val="0"/>
              </a:spcAft>
              <a:defRPr/>
            </a:pPr>
            <a:r>
              <a:rPr lang="it-IT" sz="3200" b="1" dirty="0" smtClean="0">
                <a:latin typeface="Times New Roman" pitchFamily="18" charset="0"/>
                <a:cs typeface="Times New Roman" pitchFamily="18" charset="0"/>
              </a:rPr>
              <a:t>FARMACI BIOTECNOLOGICI</a:t>
            </a:r>
            <a:endParaRPr lang="it-IT" sz="3200" b="1" dirty="0">
              <a:latin typeface="Times New Roman" pitchFamily="18" charset="0"/>
              <a:cs typeface="Times New Roman" pitchFamily="18" charset="0"/>
            </a:endParaRPr>
          </a:p>
        </p:txBody>
      </p:sp>
      <p:graphicFrame>
        <p:nvGraphicFramePr>
          <p:cNvPr id="2053" name="Object 2"/>
          <p:cNvGraphicFramePr>
            <a:graphicFrameLocks noChangeAspect="1"/>
          </p:cNvGraphicFramePr>
          <p:nvPr/>
        </p:nvGraphicFramePr>
        <p:xfrm>
          <a:off x="285750" y="214313"/>
          <a:ext cx="773113" cy="1000125"/>
        </p:xfrm>
        <a:graphic>
          <a:graphicData uri="http://schemas.openxmlformats.org/presentationml/2006/ole">
            <mc:AlternateContent xmlns:mc="http://schemas.openxmlformats.org/markup-compatibility/2006">
              <mc:Choice xmlns:v="urn:schemas-microsoft-com:vml" Requires="v">
                <p:oleObj spid="_x0000_s109575" name="PHOTO-PAINT Immagine" r:id="rId3" imgW="429478" imgH="557643" progId="">
                  <p:embed/>
                </p:oleObj>
              </mc:Choice>
              <mc:Fallback>
                <p:oleObj name="PHOTO-PAINT Immagine" r:id="rId3" imgW="429478" imgH="5576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4313"/>
                        <a:ext cx="773113"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8063" y="357188"/>
            <a:ext cx="889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5313" y="214313"/>
            <a:ext cx="7239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5223" y="1353922"/>
            <a:ext cx="164115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58063" y="1355014"/>
            <a:ext cx="980618" cy="122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ttangolo 7"/>
          <p:cNvSpPr>
            <a:spLocks noChangeArrowheads="1"/>
          </p:cNvSpPr>
          <p:nvPr/>
        </p:nvSpPr>
        <p:spPr bwMode="auto">
          <a:xfrm>
            <a:off x="3710892" y="2591718"/>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b="1" i="1" dirty="0" smtClean="0">
                <a:solidFill>
                  <a:prstClr val="black"/>
                </a:solidFill>
                <a:latin typeface="Times New Roman" pitchFamily="18" charset="0"/>
                <a:cs typeface="Times New Roman" pitchFamily="18" charset="0"/>
              </a:rPr>
              <a:t>Francis Crick</a:t>
            </a:r>
          </a:p>
        </p:txBody>
      </p:sp>
      <p:sp>
        <p:nvSpPr>
          <p:cNvPr id="2059" name="Rettangolo 8"/>
          <p:cNvSpPr>
            <a:spLocks noChangeArrowheads="1"/>
          </p:cNvSpPr>
          <p:nvPr/>
        </p:nvSpPr>
        <p:spPr bwMode="auto">
          <a:xfrm>
            <a:off x="7031832" y="2591718"/>
            <a:ext cx="1541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b="1" i="1" smtClean="0">
                <a:solidFill>
                  <a:prstClr val="black"/>
                </a:solidFill>
                <a:latin typeface="Times New Roman" pitchFamily="18" charset="0"/>
                <a:cs typeface="Times New Roman" pitchFamily="18" charset="0"/>
              </a:rPr>
              <a:t>James Watson</a:t>
            </a:r>
          </a:p>
        </p:txBody>
      </p:sp>
      <p:sp>
        <p:nvSpPr>
          <p:cNvPr id="2060" name="Rettangolo 9"/>
          <p:cNvSpPr>
            <a:spLocks noChangeArrowheads="1"/>
          </p:cNvSpPr>
          <p:nvPr/>
        </p:nvSpPr>
        <p:spPr bwMode="auto">
          <a:xfrm>
            <a:off x="134938" y="1340768"/>
            <a:ext cx="35718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800" b="1" i="1" u="sng" dirty="0" smtClean="0">
                <a:solidFill>
                  <a:srgbClr val="0070C0"/>
                </a:solidFill>
                <a:latin typeface="Times New Roman" pitchFamily="18" charset="0"/>
                <a:cs typeface="Times New Roman" pitchFamily="18" charset="0"/>
              </a:rPr>
              <a:t>Cosa sono?   </a:t>
            </a:r>
            <a:r>
              <a:rPr lang="it-IT" altLang="it-IT" sz="2800" b="1" dirty="0" smtClean="0">
                <a:solidFill>
                  <a:srgbClr val="FF0000"/>
                </a:solidFill>
                <a:latin typeface="Times New Roman" pitchFamily="18" charset="0"/>
                <a:cs typeface="Times New Roman" pitchFamily="18" charset="0"/>
              </a:rPr>
              <a:t>1953</a:t>
            </a:r>
            <a:br>
              <a:rPr lang="it-IT" altLang="it-IT" sz="2800" b="1" dirty="0" smtClean="0">
                <a:solidFill>
                  <a:srgbClr val="FF0000"/>
                </a:solidFill>
                <a:latin typeface="Times New Roman" pitchFamily="18" charset="0"/>
                <a:cs typeface="Times New Roman" pitchFamily="18" charset="0"/>
              </a:rPr>
            </a:br>
            <a:endParaRPr lang="it-IT" altLang="it-IT" sz="2800" dirty="0" smtClean="0">
              <a:solidFill>
                <a:prstClr val="black"/>
              </a:solidFill>
            </a:endParaRPr>
          </a:p>
        </p:txBody>
      </p:sp>
      <p:sp>
        <p:nvSpPr>
          <p:cNvPr id="11" name="Sottotitolo 2"/>
          <p:cNvSpPr>
            <a:spLocks noGrp="1"/>
          </p:cNvSpPr>
          <p:nvPr>
            <p:ph type="subTitle" idx="1"/>
          </p:nvPr>
        </p:nvSpPr>
        <p:spPr>
          <a:xfrm>
            <a:off x="134938" y="3920968"/>
            <a:ext cx="2571750" cy="1571625"/>
          </a:xfrm>
        </p:spPr>
        <p:txBody>
          <a:bodyPr rtlCol="0">
            <a:normAutofit lnSpcReduction="10000"/>
          </a:bodyPr>
          <a:lstStyle/>
          <a:p>
            <a:pPr eaLnBrk="1" fontAlgn="auto" hangingPunct="1">
              <a:spcAft>
                <a:spcPts val="0"/>
              </a:spcAft>
              <a:defRPr/>
            </a:pPr>
            <a:r>
              <a:rPr lang="it-IT"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1953 </a:t>
            </a:r>
          </a:p>
          <a:p>
            <a:pPr eaLnBrk="1" fontAlgn="auto" hangingPunct="1">
              <a:spcAft>
                <a:spcPts val="0"/>
              </a:spcAft>
              <a:defRPr/>
            </a:pPr>
            <a:r>
              <a:rPr lang="it-IT"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 scoperta del DNA</a:t>
            </a:r>
            <a:endParaRPr lang="it-IT"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042" y="3451616"/>
            <a:ext cx="1143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0223" y="5656614"/>
            <a:ext cx="786804" cy="101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5286375" y="3479734"/>
            <a:ext cx="3535252" cy="2012859"/>
          </a:xfrm>
          <a:prstGeom prst="rect">
            <a:avLst/>
          </a:prstGeom>
        </p:spPr>
        <p:txBody>
          <a:bodyPr wrap="square">
            <a:spAutoFit/>
          </a:bodyPr>
          <a:lstStyle/>
          <a:p>
            <a:pPr algn="ctr" fontAlgn="auto">
              <a:spcBef>
                <a:spcPct val="20000"/>
              </a:spcBef>
              <a:spcAft>
                <a:spcPts val="0"/>
              </a:spcAft>
              <a:buFont typeface="Arial" pitchFamily="34" charset="0"/>
              <a:buNone/>
              <a:defRPr/>
            </a:pPr>
            <a:r>
              <a:rPr lang="it-IT" sz="2400" b="1" u="sng"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1973</a:t>
            </a:r>
          </a:p>
          <a:p>
            <a:pPr algn="ctr" fontAlgn="auto">
              <a:spcBef>
                <a:spcPct val="20000"/>
              </a:spcBef>
              <a:spcAft>
                <a:spcPts val="0"/>
              </a:spcAft>
              <a:buFont typeface="Arial" pitchFamily="34" charset="0"/>
              <a:buNone/>
              <a:defRPr/>
            </a:pPr>
            <a:r>
              <a:rPr lang="it-IT" sz="2400" b="1" u="sng"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Università della California: nasce la tecnologia del DNA ricombinante!</a:t>
            </a:r>
            <a:endParaRPr lang="it-IT" sz="2400" b="1" u="sng"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05838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ctrTitle"/>
          </p:nvPr>
        </p:nvSpPr>
        <p:spPr>
          <a:xfrm>
            <a:off x="714375" y="-184150"/>
            <a:ext cx="7772400" cy="1470025"/>
          </a:xfrm>
        </p:spPr>
        <p:txBody>
          <a:bodyPr/>
          <a:lstStyle/>
          <a:p>
            <a:pPr eaLnBrk="1" hangingPunct="1"/>
            <a:r>
              <a:rPr lang="it-IT" altLang="it-IT" sz="3000" b="1" i="1" u="sng" smtClean="0">
                <a:solidFill>
                  <a:srgbClr val="0070C0"/>
                </a:solidFill>
                <a:latin typeface="Times New Roman" pitchFamily="18" charset="0"/>
                <a:cs typeface="Times New Roman" pitchFamily="18" charset="0"/>
              </a:rPr>
              <a:t>Cos’è un farmaco “biotecnologico”?</a:t>
            </a:r>
          </a:p>
        </p:txBody>
      </p:sp>
      <p:sp>
        <p:nvSpPr>
          <p:cNvPr id="4099" name="Sottotitolo 2"/>
          <p:cNvSpPr txBox="1">
            <a:spLocks/>
          </p:cNvSpPr>
          <p:nvPr/>
        </p:nvSpPr>
        <p:spPr bwMode="auto">
          <a:xfrm>
            <a:off x="357188" y="1143000"/>
            <a:ext cx="85010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20000"/>
              </a:spcBef>
              <a:buFont typeface="Arial" pitchFamily="34" charset="0"/>
              <a:buNone/>
            </a:pPr>
            <a:r>
              <a:rPr lang="it-IT" altLang="it-IT" sz="2200" b="1" smtClean="0">
                <a:solidFill>
                  <a:prstClr val="black"/>
                </a:solidFill>
                <a:latin typeface="Times New Roman" pitchFamily="18" charset="0"/>
                <a:cs typeface="Times New Roman" pitchFamily="18" charset="0"/>
              </a:rPr>
              <a:t>E’ un farmaco progettato mediante la tecnologia del DNA ricombinante.</a:t>
            </a:r>
          </a:p>
          <a:p>
            <a:pPr algn="just" eaLnBrk="1" hangingPunct="1">
              <a:spcBef>
                <a:spcPct val="20000"/>
              </a:spcBef>
              <a:buFont typeface="Arial" pitchFamily="34" charset="0"/>
              <a:buNone/>
            </a:pPr>
            <a:r>
              <a:rPr lang="it-IT" altLang="it-IT" sz="2200" b="1" smtClean="0">
                <a:solidFill>
                  <a:prstClr val="black"/>
                </a:solidFill>
                <a:latin typeface="Times New Roman" pitchFamily="18" charset="0"/>
                <a:cs typeface="Times New Roman" pitchFamily="18" charset="0"/>
              </a:rPr>
              <a:t>Farmaco di sintesi per cui sono usate pratiche biotech nella fase di </a:t>
            </a:r>
            <a:r>
              <a:rPr lang="it-IT" altLang="it-IT" sz="2200" b="1" u="sng" smtClean="0">
                <a:solidFill>
                  <a:prstClr val="black"/>
                </a:solidFill>
                <a:latin typeface="Times New Roman" pitchFamily="18" charset="0"/>
                <a:cs typeface="Times New Roman" pitchFamily="18" charset="0"/>
              </a:rPr>
              <a:t>progettazione</a:t>
            </a:r>
            <a:r>
              <a:rPr lang="it-IT" altLang="it-IT" sz="2200" b="1" smtClean="0">
                <a:solidFill>
                  <a:prstClr val="black"/>
                </a:solidFill>
                <a:latin typeface="Times New Roman" pitchFamily="18" charset="0"/>
                <a:cs typeface="Times New Roman" pitchFamily="18" charset="0"/>
              </a:rPr>
              <a:t> o di </a:t>
            </a:r>
            <a:r>
              <a:rPr lang="it-IT" altLang="it-IT" sz="2200" b="1" u="sng" smtClean="0">
                <a:solidFill>
                  <a:prstClr val="black"/>
                </a:solidFill>
                <a:latin typeface="Times New Roman" pitchFamily="18" charset="0"/>
                <a:cs typeface="Times New Roman" pitchFamily="18" charset="0"/>
              </a:rPr>
              <a:t>valutazione</a:t>
            </a:r>
            <a:r>
              <a:rPr lang="it-IT" altLang="it-IT" sz="2200" b="1" smtClean="0">
                <a:solidFill>
                  <a:prstClr val="black"/>
                </a:solidFill>
                <a:latin typeface="Times New Roman" pitchFamily="18" charset="0"/>
                <a:cs typeface="Times New Roman" pitchFamily="18" charset="0"/>
              </a:rPr>
              <a:t>.</a:t>
            </a:r>
          </a:p>
          <a:p>
            <a:pPr algn="just" eaLnBrk="1" hangingPunct="1">
              <a:spcBef>
                <a:spcPct val="20000"/>
              </a:spcBef>
              <a:buFont typeface="Arial" pitchFamily="34" charset="0"/>
              <a:buNone/>
            </a:pPr>
            <a:r>
              <a:rPr lang="it-IT" altLang="it-IT" sz="2200" b="1" smtClean="0">
                <a:solidFill>
                  <a:prstClr val="black"/>
                </a:solidFill>
                <a:latin typeface="Times New Roman" pitchFamily="18" charset="0"/>
                <a:cs typeface="Times New Roman" pitchFamily="18" charset="0"/>
              </a:rPr>
              <a:t>Le biotecnologie sono, in medicina, un mezzo per utilizzare organismi per la produzione di farmaci, mediante la comprensione della struttura e della funzione di </a:t>
            </a:r>
            <a:r>
              <a:rPr lang="it-IT" altLang="it-IT" sz="2200" b="1" u="sng" smtClean="0">
                <a:solidFill>
                  <a:prstClr val="black"/>
                </a:solidFill>
                <a:latin typeface="Times New Roman" pitchFamily="18" charset="0"/>
                <a:cs typeface="Times New Roman" pitchFamily="18" charset="0"/>
              </a:rPr>
              <a:t>geni e proteine </a:t>
            </a:r>
            <a:r>
              <a:rPr lang="it-IT" altLang="it-IT" sz="2200" b="1" smtClean="0">
                <a:solidFill>
                  <a:prstClr val="black"/>
                </a:solidFill>
                <a:latin typeface="Times New Roman" pitchFamily="18" charset="0"/>
                <a:cs typeface="Times New Roman" pitchFamily="18" charset="0"/>
              </a:rPr>
              <a:t>e la coniugazione di farmaci con sostanze capaci di veicolarli in modo specifico.</a:t>
            </a:r>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4214813"/>
            <a:ext cx="3314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342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ctrTitle"/>
          </p:nvPr>
        </p:nvSpPr>
        <p:spPr>
          <a:xfrm>
            <a:off x="657225" y="214313"/>
            <a:ext cx="7772400" cy="1214437"/>
          </a:xfrm>
        </p:spPr>
        <p:txBody>
          <a:bodyPr/>
          <a:lstStyle/>
          <a:p>
            <a:pPr eaLnBrk="1" hangingPunct="1"/>
            <a:r>
              <a:rPr lang="it-IT" altLang="it-IT" sz="3400" b="1" u="sng" smtClean="0">
                <a:solidFill>
                  <a:srgbClr val="0070C0"/>
                </a:solidFill>
                <a:latin typeface="Times New Roman" pitchFamily="18" charset="0"/>
                <a:cs typeface="Times New Roman" pitchFamily="18" charset="0"/>
              </a:rPr>
              <a:t>TECNICA DEL DNA RICOMBINANTE</a:t>
            </a:r>
          </a:p>
        </p:txBody>
      </p:sp>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1714500"/>
            <a:ext cx="39719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500188"/>
            <a:ext cx="30194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9650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57188" y="442913"/>
            <a:ext cx="8072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b="1" smtClean="0">
                <a:solidFill>
                  <a:srgbClr val="C0504D"/>
                </a:solidFill>
                <a:latin typeface="Times New Roman" pitchFamily="18" charset="0"/>
                <a:cs typeface="Times New Roman" pitchFamily="18" charset="0"/>
              </a:rPr>
              <a:t>IL DNA RICOMBINANTE NON SERVE SOLO PER STUDIARE I GENI:</a:t>
            </a:r>
            <a:endParaRPr lang="it-IT" altLang="it-IT" b="1" smtClean="0">
              <a:solidFill>
                <a:prstClr val="black"/>
              </a:solidFill>
              <a:latin typeface="Times New Roman" pitchFamily="18" charset="0"/>
              <a:cs typeface="Times New Roman" pitchFamily="18" charset="0"/>
            </a:endParaRPr>
          </a:p>
          <a:p>
            <a:pPr algn="ctr" eaLnBrk="1" hangingPunct="1"/>
            <a:endParaRPr lang="it-IT" altLang="it-IT" b="1" smtClean="0">
              <a:solidFill>
                <a:prstClr val="black"/>
              </a:solidFill>
              <a:latin typeface="Times New Roman" pitchFamily="18" charset="0"/>
              <a:cs typeface="Times New Roman" pitchFamily="18" charset="0"/>
            </a:endParaRPr>
          </a:p>
          <a:p>
            <a:pPr algn="ctr" eaLnBrk="1" hangingPunct="1"/>
            <a:r>
              <a:rPr lang="it-IT" altLang="it-IT" b="1" smtClean="0">
                <a:solidFill>
                  <a:srgbClr val="0000FF"/>
                </a:solidFill>
                <a:latin typeface="Times New Roman" pitchFamily="18" charset="0"/>
                <a:cs typeface="Times New Roman" pitchFamily="18" charset="0"/>
              </a:rPr>
              <a:t>PRODUZIONE DI PROTEINE </a:t>
            </a:r>
          </a:p>
          <a:p>
            <a:pPr algn="ctr" eaLnBrk="1" hangingPunct="1"/>
            <a:r>
              <a:rPr lang="it-IT" altLang="it-IT" b="1" smtClean="0">
                <a:solidFill>
                  <a:srgbClr val="0000FF"/>
                </a:solidFill>
                <a:latin typeface="Times New Roman" pitchFamily="18" charset="0"/>
                <a:cs typeface="Times New Roman" pitchFamily="18" charset="0"/>
              </a:rPr>
              <a:t>PER MEZZO DELL’ INGEGNERIA GENETICA</a:t>
            </a:r>
            <a:endParaRPr lang="it-IT" altLang="it-IT" b="1" smtClean="0">
              <a:solidFill>
                <a:prstClr val="black"/>
              </a:solidFill>
              <a:latin typeface="Times New Roman" pitchFamily="18" charset="0"/>
              <a:cs typeface="Times New Roman" pitchFamily="18" charset="0"/>
            </a:endParaRPr>
          </a:p>
        </p:txBody>
      </p:sp>
      <p:sp>
        <p:nvSpPr>
          <p:cNvPr id="6147" name="Text Box 3"/>
          <p:cNvSpPr txBox="1">
            <a:spLocks noChangeArrowheads="1"/>
          </p:cNvSpPr>
          <p:nvPr/>
        </p:nvSpPr>
        <p:spPr bwMode="auto">
          <a:xfrm>
            <a:off x="592138" y="2965450"/>
            <a:ext cx="78374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it-IT" altLang="it-IT" sz="2000" b="1" u="sng" dirty="0" smtClean="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a:t>
            </a:r>
            <a:r>
              <a:rPr lang="it-IT" altLang="it-IT" sz="20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PROTEINE DI INTERESSE TERAPEUTICO (anticorpi, insulina, ormone crescita). </a:t>
            </a:r>
          </a:p>
          <a:p>
            <a:pPr algn="just" eaLnBrk="1" hangingPunct="1"/>
            <a:endParaRPr lang="it-IT" altLang="it-IT" sz="2000" dirty="0" smtClean="0">
              <a:solidFill>
                <a:prstClr val="black"/>
              </a:solidFill>
              <a:latin typeface="Times New Roman" pitchFamily="18" charset="0"/>
              <a:cs typeface="Times New Roman" pitchFamily="18" charset="0"/>
            </a:endParaRPr>
          </a:p>
          <a:p>
            <a:pPr algn="just" eaLnBrk="1" hangingPunct="1"/>
            <a:r>
              <a:rPr lang="it-IT" altLang="it-IT" sz="2000" dirty="0" smtClean="0">
                <a:solidFill>
                  <a:prstClr val="black"/>
                </a:solidFill>
                <a:latin typeface="Times New Roman" pitchFamily="18" charset="0"/>
                <a:cs typeface="Times New Roman" pitchFamily="18" charset="0"/>
              </a:rPr>
              <a:t>-PROTEINE DI INTERESSE COMMERCIALE (ENZIMI).</a:t>
            </a:r>
          </a:p>
          <a:p>
            <a:pPr algn="just" eaLnBrk="1" hangingPunct="1"/>
            <a:endParaRPr lang="it-IT" altLang="it-IT" sz="2000" dirty="0" smtClean="0">
              <a:solidFill>
                <a:prstClr val="black"/>
              </a:solidFill>
              <a:latin typeface="Times New Roman" pitchFamily="18" charset="0"/>
              <a:cs typeface="Times New Roman" pitchFamily="18" charset="0"/>
            </a:endParaRPr>
          </a:p>
          <a:p>
            <a:pPr algn="just" eaLnBrk="1" hangingPunct="1"/>
            <a:r>
              <a:rPr lang="it-IT" altLang="it-IT" sz="2000" dirty="0" smtClean="0">
                <a:solidFill>
                  <a:prstClr val="black"/>
                </a:solidFill>
                <a:latin typeface="Times New Roman" pitchFamily="18" charset="0"/>
                <a:cs typeface="Times New Roman" pitchFamily="18" charset="0"/>
              </a:rPr>
              <a:t>-PROTEINE DA UTILIZZARE COME ANTIGENI PER LA PRODUZIONE DI ANTICORPI POLICLONALI E MONOCLONALI. </a:t>
            </a:r>
          </a:p>
          <a:p>
            <a:pPr algn="just" eaLnBrk="1" hangingPunct="1"/>
            <a:endParaRPr lang="it-IT" altLang="it-IT" sz="2000" dirty="0" smtClean="0">
              <a:solidFill>
                <a:prstClr val="black"/>
              </a:solidFill>
              <a:latin typeface="Times New Roman" pitchFamily="18" charset="0"/>
              <a:cs typeface="Times New Roman" pitchFamily="18" charset="0"/>
            </a:endParaRPr>
          </a:p>
          <a:p>
            <a:pPr algn="just" eaLnBrk="1" hangingPunct="1"/>
            <a:r>
              <a:rPr lang="it-IT" altLang="it-IT" sz="2000" dirty="0" smtClean="0">
                <a:solidFill>
                  <a:prstClr val="black"/>
                </a:solidFill>
                <a:latin typeface="Times New Roman" pitchFamily="18" charset="0"/>
                <a:cs typeface="Times New Roman" pitchFamily="18" charset="0"/>
              </a:rPr>
              <a:t>-REAGENTI PER LA RICERCA DI BASE E APPLICATA. </a:t>
            </a:r>
          </a:p>
        </p:txBody>
      </p:sp>
      <p:sp>
        <p:nvSpPr>
          <p:cNvPr id="6148" name="Rectangle 4"/>
          <p:cNvSpPr>
            <a:spLocks noChangeArrowheads="1"/>
          </p:cNvSpPr>
          <p:nvPr/>
        </p:nvSpPr>
        <p:spPr bwMode="auto">
          <a:xfrm>
            <a:off x="1198563" y="2000250"/>
            <a:ext cx="494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b="1" smtClean="0">
                <a:solidFill>
                  <a:prstClr val="black"/>
                </a:solidFill>
                <a:latin typeface="Times New Roman" pitchFamily="18" charset="0"/>
                <a:cs typeface="Times New Roman" pitchFamily="18" charset="0"/>
              </a:rPr>
              <a:t>A cosa possono servire le proteine ricombinanti?</a:t>
            </a:r>
          </a:p>
        </p:txBody>
      </p:sp>
    </p:spTree>
    <p:extLst>
      <p:ext uri="{BB962C8B-B14F-4D97-AF65-F5344CB8AC3E}">
        <p14:creationId xmlns:p14="http://schemas.microsoft.com/office/powerpoint/2010/main" val="27487707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2938" y="214313"/>
            <a:ext cx="7772400" cy="1041400"/>
          </a:xfrm>
        </p:spPr>
        <p:txBody>
          <a:bodyPr rtlCol="0">
            <a:normAutofit fontScale="90000"/>
          </a:bodyPr>
          <a:lstStyle/>
          <a:p>
            <a:pPr eaLnBrk="1" fontAlgn="auto" hangingPunct="1">
              <a:spcAft>
                <a:spcPts val="0"/>
              </a:spcAft>
              <a:defRPr/>
            </a:pPr>
            <a:r>
              <a:rPr lang="it-IT" sz="3600" b="1" dirty="0" smtClean="0">
                <a:solidFill>
                  <a:srgbClr val="0070C0"/>
                </a:solidFill>
                <a:latin typeface="Times New Roman" pitchFamily="18" charset="0"/>
                <a:cs typeface="Times New Roman" pitchFamily="18" charset="0"/>
              </a:rPr>
              <a:t>Molte proteine umane sono impiegate per la terapia di numerose malattie.</a:t>
            </a:r>
            <a:endParaRPr lang="it-IT" sz="3600" b="1" dirty="0">
              <a:solidFill>
                <a:srgbClr val="0070C0"/>
              </a:solidFill>
              <a:latin typeface="Times New Roman" pitchFamily="18" charset="0"/>
              <a:cs typeface="Times New Roman" pitchFamily="18" charset="0"/>
            </a:endParaRPr>
          </a:p>
        </p:txBody>
      </p:sp>
      <p:sp>
        <p:nvSpPr>
          <p:cNvPr id="7171" name="Sottotitolo 2"/>
          <p:cNvSpPr>
            <a:spLocks noGrp="1"/>
          </p:cNvSpPr>
          <p:nvPr>
            <p:ph type="subTitle" idx="1"/>
          </p:nvPr>
        </p:nvSpPr>
        <p:spPr>
          <a:xfrm>
            <a:off x="142875" y="1500188"/>
            <a:ext cx="8929688" cy="5000625"/>
          </a:xfrm>
        </p:spPr>
        <p:txBody>
          <a:bodyPr/>
          <a:lstStyle/>
          <a:p>
            <a:pPr algn="just" eaLnBrk="1" hangingPunct="1"/>
            <a:r>
              <a:rPr lang="it-IT" altLang="it-IT" sz="1600" smtClean="0">
                <a:solidFill>
                  <a:schemeClr val="tx1"/>
                </a:solidFill>
                <a:latin typeface="Times New Roman" pitchFamily="18" charset="0"/>
                <a:cs typeface="Times New Roman" pitchFamily="18" charset="0"/>
              </a:rPr>
              <a:t>Tali proteine sono presenti nell’organismo in tracce.</a:t>
            </a:r>
          </a:p>
          <a:p>
            <a:pPr algn="just" eaLnBrk="1" hangingPunct="1"/>
            <a:endParaRPr lang="it-IT" altLang="it-IT" sz="1600" smtClean="0">
              <a:solidFill>
                <a:schemeClr val="tx1"/>
              </a:solidFill>
              <a:latin typeface="Times New Roman" pitchFamily="18" charset="0"/>
              <a:cs typeface="Times New Roman" pitchFamily="18" charset="0"/>
            </a:endParaRPr>
          </a:p>
          <a:p>
            <a:pPr algn="just" eaLnBrk="1" hangingPunct="1"/>
            <a:r>
              <a:rPr lang="it-IT" altLang="it-IT" sz="1600" b="1" smtClean="0">
                <a:solidFill>
                  <a:srgbClr val="FF0000"/>
                </a:solidFill>
                <a:latin typeface="Times New Roman" pitchFamily="18" charset="0"/>
                <a:cs typeface="Times New Roman" pitchFamily="18" charset="0"/>
              </a:rPr>
              <a:t>Proteina					Impiego clinico per il trattamento di:</a:t>
            </a:r>
          </a:p>
          <a:p>
            <a:pPr algn="just" eaLnBrk="1" hangingPunct="1"/>
            <a:r>
              <a:rPr lang="it-IT" altLang="it-IT" sz="1600" b="1" smtClean="0">
                <a:solidFill>
                  <a:schemeClr val="tx1"/>
                </a:solidFill>
                <a:latin typeface="Symbol" pitchFamily="18" charset="2"/>
                <a:cs typeface="Times New Roman" pitchFamily="18" charset="0"/>
              </a:rPr>
              <a:t>a</a:t>
            </a:r>
            <a:r>
              <a:rPr lang="it-IT" altLang="it-IT" sz="1600" b="1" smtClean="0">
                <a:solidFill>
                  <a:schemeClr val="tx1"/>
                </a:solidFill>
                <a:latin typeface="Times New Roman" pitchFamily="18" charset="0"/>
                <a:cs typeface="Times New Roman" pitchFamily="18" charset="0"/>
              </a:rPr>
              <a:t>-antitripsina				Enfisema</a:t>
            </a:r>
          </a:p>
          <a:p>
            <a:pPr algn="just" eaLnBrk="1" hangingPunct="1"/>
            <a:r>
              <a:rPr lang="it-IT" altLang="it-IT" sz="1600" b="1" smtClean="0">
                <a:solidFill>
                  <a:schemeClr val="tx1"/>
                </a:solidFill>
                <a:latin typeface="Times New Roman" pitchFamily="18" charset="0"/>
                <a:cs typeface="Times New Roman" pitchFamily="18" charset="0"/>
              </a:rPr>
              <a:t>Fattore di crescita epidermico			Guarigione delle ferite</a:t>
            </a:r>
          </a:p>
          <a:p>
            <a:pPr algn="just" eaLnBrk="1" hangingPunct="1"/>
            <a:r>
              <a:rPr lang="it-IT" altLang="it-IT" sz="1600" b="1" smtClean="0">
                <a:solidFill>
                  <a:schemeClr val="tx1"/>
                </a:solidFill>
                <a:latin typeface="Times New Roman" pitchFamily="18" charset="0"/>
                <a:cs typeface="Times New Roman" pitchFamily="18" charset="0"/>
              </a:rPr>
              <a:t>Insulina					Diabete</a:t>
            </a:r>
          </a:p>
          <a:p>
            <a:pPr algn="just" eaLnBrk="1" hangingPunct="1"/>
            <a:r>
              <a:rPr lang="it-IT" altLang="it-IT" sz="1600" b="1" smtClean="0">
                <a:solidFill>
                  <a:schemeClr val="tx1"/>
                </a:solidFill>
                <a:latin typeface="Times New Roman" pitchFamily="18" charset="0"/>
                <a:cs typeface="Times New Roman" pitchFamily="18" charset="0"/>
              </a:rPr>
              <a:t>Eritropoietina				Anemia</a:t>
            </a:r>
          </a:p>
          <a:p>
            <a:pPr algn="just" eaLnBrk="1" hangingPunct="1"/>
            <a:r>
              <a:rPr lang="it-IT" altLang="it-IT" sz="1600" b="1" smtClean="0">
                <a:solidFill>
                  <a:schemeClr val="tx1"/>
                </a:solidFill>
                <a:latin typeface="Times New Roman" pitchFamily="18" charset="0"/>
                <a:cs typeface="Times New Roman" pitchFamily="18" charset="0"/>
              </a:rPr>
              <a:t>Fattori stimolanti le colonie (CSF)		Neutropenie</a:t>
            </a:r>
          </a:p>
          <a:p>
            <a:pPr algn="just" eaLnBrk="1" hangingPunct="1"/>
            <a:r>
              <a:rPr lang="it-IT" altLang="it-IT" sz="1600" b="1" smtClean="0">
                <a:solidFill>
                  <a:schemeClr val="tx1"/>
                </a:solidFill>
                <a:latin typeface="Times New Roman" pitchFamily="18" charset="0"/>
                <a:cs typeface="Times New Roman" pitchFamily="18" charset="0"/>
              </a:rPr>
              <a:t>Fattore VII				Emofilia</a:t>
            </a:r>
          </a:p>
          <a:p>
            <a:pPr algn="just" eaLnBrk="1" hangingPunct="1"/>
            <a:r>
              <a:rPr lang="it-IT" altLang="it-IT" sz="1600" b="1" smtClean="0">
                <a:solidFill>
                  <a:schemeClr val="tx1"/>
                </a:solidFill>
                <a:latin typeface="Times New Roman" pitchFamily="18" charset="0"/>
                <a:cs typeface="Times New Roman" pitchFamily="18" charset="0"/>
              </a:rPr>
              <a:t>Fattore IX				Emofilia</a:t>
            </a:r>
          </a:p>
          <a:p>
            <a:pPr algn="just" eaLnBrk="1" hangingPunct="1"/>
            <a:r>
              <a:rPr lang="it-IT" altLang="it-IT" sz="1600" b="1" smtClean="0">
                <a:solidFill>
                  <a:schemeClr val="tx1"/>
                </a:solidFill>
                <a:latin typeface="Times New Roman" pitchFamily="18" charset="0"/>
                <a:cs typeface="Times New Roman" pitchFamily="18" charset="0"/>
              </a:rPr>
              <a:t>Ormone della crescita			Disturbi della crescita</a:t>
            </a:r>
          </a:p>
          <a:p>
            <a:pPr algn="just" eaLnBrk="1" hangingPunct="1"/>
            <a:r>
              <a:rPr lang="it-IT" altLang="it-IT" sz="1600" b="1" smtClean="0">
                <a:solidFill>
                  <a:schemeClr val="tx1"/>
                </a:solidFill>
                <a:latin typeface="Times New Roman" pitchFamily="18" charset="0"/>
                <a:cs typeface="Times New Roman" pitchFamily="18" charset="0"/>
              </a:rPr>
              <a:t>Attivatore tissutale del plasminogeno 		Infarto miocardico</a:t>
            </a:r>
          </a:p>
          <a:p>
            <a:pPr algn="just" eaLnBrk="1" hangingPunct="1"/>
            <a:r>
              <a:rPr lang="it-IT" altLang="it-IT" sz="1600" b="1" smtClean="0">
                <a:solidFill>
                  <a:schemeClr val="tx1"/>
                </a:solidFill>
                <a:latin typeface="Times New Roman" pitchFamily="18" charset="0"/>
                <a:cs typeface="Times New Roman" pitchFamily="18" charset="0"/>
              </a:rPr>
              <a:t>Interferoni				Infezioni virali</a:t>
            </a:r>
          </a:p>
          <a:p>
            <a:pPr algn="just" eaLnBrk="1" hangingPunct="1"/>
            <a:endParaRPr lang="it-IT" altLang="it-IT" sz="1600" smtClean="0">
              <a:solidFill>
                <a:schemeClr val="tx1"/>
              </a:solidFill>
              <a:latin typeface="Times New Roman" pitchFamily="18" charset="0"/>
              <a:cs typeface="Times New Roman" pitchFamily="18" charset="0"/>
            </a:endParaRPr>
          </a:p>
          <a:p>
            <a:pPr algn="just" eaLnBrk="1" hangingPunct="1"/>
            <a:r>
              <a:rPr lang="it-IT" altLang="it-IT" sz="1600" smtClean="0">
                <a:solidFill>
                  <a:schemeClr val="tx1"/>
                </a:solidFill>
                <a:latin typeface="Times New Roman" pitchFamily="18" charset="0"/>
                <a:cs typeface="Times New Roman" pitchFamily="18" charset="0"/>
              </a:rPr>
              <a:t>Quando uno dei geni coinvolti in una patologia viene individuato è possibile curare la malattia stessa.</a:t>
            </a:r>
          </a:p>
          <a:p>
            <a:pPr algn="just" eaLnBrk="1" hangingPunct="1"/>
            <a:r>
              <a:rPr lang="it-IT" altLang="it-IT" sz="1600" smtClean="0">
                <a:solidFill>
                  <a:schemeClr val="tx1"/>
                </a:solidFill>
                <a:latin typeface="Times New Roman" pitchFamily="18" charset="0"/>
                <a:cs typeface="Times New Roman" pitchFamily="18" charset="0"/>
              </a:rPr>
              <a:t>Il gene viene clonato ottenendo in grandi quantità la proteina corrispondente.</a:t>
            </a:r>
          </a:p>
        </p:txBody>
      </p:sp>
    </p:spTree>
    <p:extLst>
      <p:ext uri="{BB962C8B-B14F-4D97-AF65-F5344CB8AC3E}">
        <p14:creationId xmlns:p14="http://schemas.microsoft.com/office/powerpoint/2010/main" val="2115605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188" y="1928813"/>
            <a:ext cx="6200775"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ttangolo 2"/>
          <p:cNvSpPr>
            <a:spLocks noChangeArrowheads="1"/>
          </p:cNvSpPr>
          <p:nvPr/>
        </p:nvSpPr>
        <p:spPr bwMode="auto">
          <a:xfrm>
            <a:off x="142875" y="285750"/>
            <a:ext cx="8858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it-IT" altLang="it-IT" sz="2400" smtClean="0">
                <a:solidFill>
                  <a:srgbClr val="4102BE"/>
                </a:solidFill>
                <a:latin typeface="Times New Roman" pitchFamily="18" charset="0"/>
                <a:cs typeface="Times New Roman" pitchFamily="18" charset="0"/>
              </a:rPr>
              <a:t>Esistono differenti metodi di PURIFICAZIONE DELLE PROTEINE:</a:t>
            </a:r>
          </a:p>
          <a:p>
            <a:pPr algn="ctr" eaLnBrk="1" hangingPunct="1"/>
            <a:r>
              <a:rPr lang="it-IT" altLang="it-IT" sz="2400" smtClean="0">
                <a:solidFill>
                  <a:srgbClr val="4102BE"/>
                </a:solidFill>
                <a:latin typeface="Times New Roman" pitchFamily="18" charset="0"/>
                <a:cs typeface="Times New Roman" pitchFamily="18" charset="0"/>
              </a:rPr>
              <a:t>-la </a:t>
            </a:r>
            <a:r>
              <a:rPr lang="it-IT" altLang="it-IT" sz="2400" b="1" smtClean="0">
                <a:solidFill>
                  <a:srgbClr val="4102BE"/>
                </a:solidFill>
                <a:latin typeface="Times New Roman" pitchFamily="18" charset="0"/>
                <a:cs typeface="Times New Roman" pitchFamily="18" charset="0"/>
              </a:rPr>
              <a:t>cromatografia</a:t>
            </a:r>
            <a:r>
              <a:rPr lang="it-IT" altLang="it-IT" sz="2400" smtClean="0">
                <a:solidFill>
                  <a:srgbClr val="4102BE"/>
                </a:solidFill>
                <a:latin typeface="Times New Roman" pitchFamily="18" charset="0"/>
                <a:cs typeface="Times New Roman" pitchFamily="18" charset="0"/>
              </a:rPr>
              <a:t> è una tecnica comune a molti protocolli</a:t>
            </a:r>
          </a:p>
          <a:p>
            <a:pPr algn="ctr" eaLnBrk="1" hangingPunct="1"/>
            <a:r>
              <a:rPr lang="it-IT" altLang="it-IT" sz="2400" smtClean="0">
                <a:solidFill>
                  <a:srgbClr val="4102BE"/>
                </a:solidFill>
                <a:latin typeface="Times New Roman" pitchFamily="18" charset="0"/>
                <a:cs typeface="Times New Roman" pitchFamily="18" charset="0"/>
              </a:rPr>
              <a:t>-la </a:t>
            </a:r>
            <a:r>
              <a:rPr lang="it-IT" altLang="it-IT" sz="2400" b="1" smtClean="0">
                <a:solidFill>
                  <a:srgbClr val="4102BE"/>
                </a:solidFill>
                <a:latin typeface="Times New Roman" pitchFamily="18" charset="0"/>
                <a:cs typeface="Times New Roman" pitchFamily="18" charset="0"/>
              </a:rPr>
              <a:t>dialisi</a:t>
            </a:r>
            <a:r>
              <a:rPr lang="it-IT" altLang="it-IT" sz="2400" smtClean="0">
                <a:solidFill>
                  <a:srgbClr val="4102BE"/>
                </a:solidFill>
                <a:latin typeface="Times New Roman" pitchFamily="18" charset="0"/>
                <a:cs typeface="Times New Roman" pitchFamily="18" charset="0"/>
              </a:rPr>
              <a:t> permette di rimuovere le impurità di basso peso molecolare</a:t>
            </a:r>
          </a:p>
        </p:txBody>
      </p:sp>
    </p:spTree>
    <p:extLst>
      <p:ext uri="{BB962C8B-B14F-4D97-AF65-F5344CB8AC3E}">
        <p14:creationId xmlns:p14="http://schemas.microsoft.com/office/powerpoint/2010/main" val="2800038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87338"/>
            <a:ext cx="8572500" cy="599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563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30050" name="Rettangolo 3"/>
          <p:cNvSpPr>
            <a:spLocks noChangeArrowheads="1"/>
          </p:cNvSpPr>
          <p:nvPr/>
        </p:nvSpPr>
        <p:spPr bwMode="auto">
          <a:xfrm>
            <a:off x="1558925" y="260350"/>
            <a:ext cx="6108700" cy="646113"/>
          </a:xfrm>
          <a:prstGeom prst="rect">
            <a:avLst/>
          </a:prstGeom>
          <a:noFill/>
          <a:ln w="9525">
            <a:noFill/>
            <a:miter lim="800000"/>
            <a:headEnd/>
            <a:tailEnd/>
          </a:ln>
        </p:spPr>
        <p:txBody>
          <a:bodyPr wrap="none">
            <a:spAutoFit/>
          </a:bodyPr>
          <a:lstStyle/>
          <a:p>
            <a:r>
              <a:rPr lang="it-IT" sz="3600" b="1">
                <a:latin typeface="Times New Roman" pitchFamily="18" charset="0"/>
                <a:cs typeface="Times New Roman" pitchFamily="18" charset="0"/>
              </a:rPr>
              <a:t>IL PROBLEMA GENERALE</a:t>
            </a:r>
            <a:endParaRPr lang="it-IT" sz="3600">
              <a:latin typeface="Times New Roman" pitchFamily="18" charset="0"/>
              <a:cs typeface="Times New Roman" pitchFamily="18" charset="0"/>
            </a:endParaRPr>
          </a:p>
        </p:txBody>
      </p:sp>
      <p:sp>
        <p:nvSpPr>
          <p:cNvPr id="130051" name="Rettangolo 4"/>
          <p:cNvSpPr>
            <a:spLocks noChangeArrowheads="1"/>
          </p:cNvSpPr>
          <p:nvPr/>
        </p:nvSpPr>
        <p:spPr bwMode="auto">
          <a:xfrm>
            <a:off x="357158" y="1000108"/>
            <a:ext cx="8496300" cy="1384300"/>
          </a:xfrm>
          <a:prstGeom prst="rect">
            <a:avLst/>
          </a:prstGeom>
          <a:noFill/>
          <a:ln w="9525">
            <a:noFill/>
            <a:miter lim="800000"/>
            <a:headEnd/>
            <a:tailEnd/>
          </a:ln>
        </p:spPr>
        <p:txBody>
          <a:bodyPr>
            <a:spAutoFit/>
          </a:bodyPr>
          <a:lstStyle/>
          <a:p>
            <a:pPr algn="just"/>
            <a:r>
              <a:rPr lang="it-IT" sz="2800" dirty="0">
                <a:latin typeface="Times New Roman" pitchFamily="18" charset="0"/>
                <a:cs typeface="Times New Roman" pitchFamily="18" charset="0"/>
              </a:rPr>
              <a:t>Poiché di solito i farmaci generici costano meno dei farmaci </a:t>
            </a:r>
            <a:r>
              <a:rPr lang="it-IT" sz="2800" dirty="0" err="1">
                <a:latin typeface="Times New Roman" pitchFamily="18" charset="0"/>
                <a:cs typeface="Times New Roman" pitchFamily="18" charset="0"/>
              </a:rPr>
              <a:t>branded</a:t>
            </a:r>
            <a:r>
              <a:rPr lang="it-IT" sz="2800" dirty="0">
                <a:latin typeface="Times New Roman" pitchFamily="18" charset="0"/>
                <a:cs typeface="Times New Roman" pitchFamily="18" charset="0"/>
              </a:rPr>
              <a:t>, molte persone credono </a:t>
            </a:r>
            <a:r>
              <a:rPr lang="it-IT" sz="2800" u="sng" dirty="0">
                <a:latin typeface="Times New Roman" pitchFamily="18" charset="0"/>
                <a:cs typeface="Times New Roman" pitchFamily="18" charset="0"/>
              </a:rPr>
              <a:t>erroneamente</a:t>
            </a:r>
            <a:r>
              <a:rPr lang="it-IT" sz="2800" dirty="0">
                <a:latin typeface="Times New Roman" pitchFamily="18" charset="0"/>
                <a:cs typeface="Times New Roman" pitchFamily="18" charset="0"/>
              </a:rPr>
              <a:t> che i generici siano inferiori rispetto ai </a:t>
            </a:r>
            <a:r>
              <a:rPr lang="it-IT" sz="2800" dirty="0" err="1">
                <a:latin typeface="Times New Roman" pitchFamily="18" charset="0"/>
                <a:cs typeface="Times New Roman" pitchFamily="18" charset="0"/>
              </a:rPr>
              <a:t>branded</a:t>
            </a:r>
            <a:r>
              <a:rPr lang="it-IT" sz="2800" dirty="0">
                <a:latin typeface="Times New Roman" pitchFamily="18" charset="0"/>
                <a:cs typeface="Times New Roman" pitchFamily="18" charset="0"/>
              </a:rPr>
              <a:t>.</a:t>
            </a:r>
          </a:p>
        </p:txBody>
      </p:sp>
      <p:sp>
        <p:nvSpPr>
          <p:cNvPr id="5" name="Rectangle 2"/>
          <p:cNvSpPr txBox="1">
            <a:spLocks noChangeArrowheads="1"/>
          </p:cNvSpPr>
          <p:nvPr/>
        </p:nvSpPr>
        <p:spPr bwMode="auto">
          <a:xfrm>
            <a:off x="1857356" y="2786058"/>
            <a:ext cx="5040313" cy="620713"/>
          </a:xfrm>
          <a:prstGeom prst="rect">
            <a:avLst/>
          </a:prstGeom>
          <a:solidFill>
            <a:schemeClr val="accent1"/>
          </a:solidFill>
          <a:ln w="9525">
            <a:solidFill>
              <a:schemeClr val="accent1"/>
            </a:solidFill>
            <a:miter lim="800000"/>
            <a:headEnd/>
            <a:tailEnd/>
          </a:ln>
        </p:spPr>
        <p:txBody>
          <a:bodyPr anchor="ctr"/>
          <a:lstStyle/>
          <a:p>
            <a:pPr algn="ctr"/>
            <a:r>
              <a:rPr lang="it-IT" sz="2400" b="1">
                <a:solidFill>
                  <a:schemeClr val="bg1"/>
                </a:solidFill>
                <a:latin typeface="Times New Roman" pitchFamily="18" charset="0"/>
                <a:cs typeface="Times New Roman" pitchFamily="18" charset="0"/>
              </a:rPr>
              <a:t>GENERICO O EQUIVALENTE? </a:t>
            </a:r>
          </a:p>
        </p:txBody>
      </p:sp>
      <p:sp>
        <p:nvSpPr>
          <p:cNvPr id="6" name="Rettangolo 5"/>
          <p:cNvSpPr/>
          <p:nvPr/>
        </p:nvSpPr>
        <p:spPr>
          <a:xfrm>
            <a:off x="214282" y="3857628"/>
            <a:ext cx="8572560" cy="1938992"/>
          </a:xfrm>
          <a:prstGeom prst="rect">
            <a:avLst/>
          </a:prstGeom>
        </p:spPr>
        <p:txBody>
          <a:bodyPr wrap="square">
            <a:spAutoFit/>
          </a:bodyPr>
          <a:lstStyle/>
          <a:p>
            <a:pPr algn="just"/>
            <a:r>
              <a:rPr lang="it-IT" sz="2400" dirty="0" smtClean="0">
                <a:latin typeface="Times New Roman" pitchFamily="18" charset="0"/>
                <a:cs typeface="Times New Roman" pitchFamily="18" charset="0"/>
              </a:rPr>
              <a:t>Entrambi i termini sono corretti.</a:t>
            </a:r>
          </a:p>
          <a:p>
            <a:pPr algn="just"/>
            <a:r>
              <a:rPr lang="it-IT" sz="2400" dirty="0" smtClean="0">
                <a:latin typeface="Times New Roman" pitchFamily="18" charset="0"/>
                <a:cs typeface="Times New Roman" pitchFamily="18" charset="0"/>
              </a:rPr>
              <a:t/>
            </a:r>
            <a:br>
              <a:rPr lang="it-IT" sz="2400" dirty="0" smtClean="0">
                <a:latin typeface="Times New Roman" pitchFamily="18" charset="0"/>
                <a:cs typeface="Times New Roman" pitchFamily="18" charset="0"/>
              </a:rPr>
            </a:br>
            <a:r>
              <a:rPr lang="it-IT" sz="2400" dirty="0" smtClean="0">
                <a:latin typeface="Times New Roman" pitchFamily="18" charset="0"/>
                <a:cs typeface="Times New Roman" pitchFamily="18" charset="0"/>
              </a:rPr>
              <a:t>Se con il termine </a:t>
            </a:r>
            <a:r>
              <a:rPr lang="it-IT" sz="2400" i="1" dirty="0" smtClean="0">
                <a:latin typeface="Times New Roman" pitchFamily="18" charset="0"/>
                <a:cs typeface="Times New Roman" pitchFamily="18" charset="0"/>
              </a:rPr>
              <a:t>generico</a:t>
            </a:r>
            <a:r>
              <a:rPr lang="it-IT" sz="2400" dirty="0" smtClean="0">
                <a:latin typeface="Times New Roman" pitchFamily="18" charset="0"/>
                <a:cs typeface="Times New Roman" pitchFamily="18" charset="0"/>
              </a:rPr>
              <a:t> si poneva l'accento sulla </a:t>
            </a:r>
            <a:r>
              <a:rPr lang="it-IT" sz="2400" b="1" dirty="0" smtClean="0">
                <a:solidFill>
                  <a:srgbClr val="3333FF"/>
                </a:solidFill>
                <a:latin typeface="Times New Roman" pitchFamily="18" charset="0"/>
                <a:cs typeface="Times New Roman" pitchFamily="18" charset="0"/>
              </a:rPr>
              <a:t>denominazione </a:t>
            </a:r>
            <a:r>
              <a:rPr lang="it-IT" sz="2400" dirty="0" smtClean="0">
                <a:latin typeface="Times New Roman" pitchFamily="18" charset="0"/>
                <a:cs typeface="Times New Roman" pitchFamily="18" charset="0"/>
              </a:rPr>
              <a:t>del medicinale, con il termine equivalente si vuole sottolineare </a:t>
            </a:r>
            <a:r>
              <a:rPr lang="it-IT" sz="2400" b="1" dirty="0" smtClean="0">
                <a:solidFill>
                  <a:srgbClr val="FF0000"/>
                </a:solidFill>
                <a:latin typeface="Times New Roman" pitchFamily="18" charset="0"/>
                <a:cs typeface="Times New Roman" pitchFamily="18" charset="0"/>
              </a:rPr>
              <a:t>l'equivalenza terapeutica </a:t>
            </a:r>
            <a:r>
              <a:rPr lang="it-IT" sz="2400" dirty="0" smtClean="0">
                <a:latin typeface="Times New Roman" pitchFamily="18" charset="0"/>
                <a:cs typeface="Times New Roman" pitchFamily="18" charset="0"/>
              </a:rPr>
              <a:t>rispetto al farmaco originatore. </a:t>
            </a:r>
            <a:endParaRPr lang="it-IT" sz="2400" dirty="0">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357188"/>
            <a:ext cx="872013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6681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0"/>
            <a:ext cx="58578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938" y="3357563"/>
            <a:ext cx="564356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443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15888"/>
            <a:ext cx="53070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462338"/>
            <a:ext cx="4778375"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5496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642938" y="285750"/>
            <a:ext cx="8001000" cy="6248400"/>
          </a:xfrm>
          <a:noFill/>
        </p:spPr>
        <p:txBody>
          <a:bodyPr>
            <a:spAutoFit/>
          </a:bodyPr>
          <a:lstStyle/>
          <a:p>
            <a:r>
              <a:rPr lang="it-IT" altLang="it-IT" sz="2000" b="1" smtClean="0">
                <a:solidFill>
                  <a:srgbClr val="4102BE"/>
                </a:solidFill>
                <a:ea typeface="华文仿宋"/>
                <a:cs typeface="华文仿宋"/>
              </a:rPr>
              <a:t>I farmaci biotecnologici: il profilo di sicurezza</a:t>
            </a:r>
            <a:br>
              <a:rPr lang="it-IT" altLang="it-IT" sz="2000" b="1" smtClean="0">
                <a:solidFill>
                  <a:srgbClr val="4102BE"/>
                </a:solidFill>
                <a:ea typeface="华文仿宋"/>
                <a:cs typeface="华文仿宋"/>
              </a:rPr>
            </a:br>
            <a:r>
              <a:rPr lang="it-IT" altLang="it-IT" sz="2000" smtClean="0">
                <a:solidFill>
                  <a:srgbClr val="4102BE"/>
                </a:solidFill>
                <a:latin typeface="Arial" pitchFamily="34" charset="0"/>
              </a:rPr>
              <a:t/>
            </a:r>
            <a:br>
              <a:rPr lang="it-IT" altLang="it-IT" sz="2000" smtClean="0">
                <a:solidFill>
                  <a:srgbClr val="4102BE"/>
                </a:solidFill>
                <a:latin typeface="Arial" pitchFamily="34" charset="0"/>
              </a:rPr>
            </a:br>
            <a:r>
              <a:rPr lang="it-IT" altLang="it-IT" sz="2000" smtClean="0">
                <a:ea typeface="华文仿宋"/>
                <a:cs typeface="华文仿宋"/>
              </a:rPr>
              <a:t>I farmaci biotecnologici non sono privi di tossicit</a:t>
            </a:r>
            <a:r>
              <a:rPr lang="it-IT" altLang="it-IT" sz="2000" smtClean="0">
                <a:latin typeface="Arial" pitchFamily="34" charset="0"/>
                <a:ea typeface="华文仿宋"/>
                <a:cs typeface="华文仿宋"/>
              </a:rPr>
              <a:t>à</a:t>
            </a:r>
            <a:r>
              <a:rPr lang="it-IT" altLang="it-IT" sz="2000" smtClean="0">
                <a:ea typeface="华文仿宋"/>
                <a:cs typeface="华文仿宋"/>
              </a:rPr>
              <a:t>. </a:t>
            </a:r>
            <a:br>
              <a:rPr lang="it-IT" altLang="it-IT" sz="2000" smtClean="0">
                <a:ea typeface="华文仿宋"/>
                <a:cs typeface="华文仿宋"/>
              </a:rPr>
            </a:br>
            <a:r>
              <a:rPr lang="it-IT" altLang="it-IT" sz="2000" smtClean="0">
                <a:ea typeface="华文仿宋"/>
                <a:cs typeface="华文仿宋"/>
              </a:rPr>
              <a:t>Gli anticorpi in commercio hanno mostrato un certo grado di </a:t>
            </a:r>
            <a:r>
              <a:rPr lang="it-IT" altLang="it-IT" sz="2000" smtClean="0">
                <a:solidFill>
                  <a:srgbClr val="FF0000"/>
                </a:solidFill>
                <a:ea typeface="华文仿宋"/>
                <a:cs typeface="华文仿宋"/>
              </a:rPr>
              <a:t>immunogenicit</a:t>
            </a:r>
            <a:r>
              <a:rPr lang="it-IT" altLang="it-IT" sz="2000" smtClean="0">
                <a:solidFill>
                  <a:srgbClr val="FF0000"/>
                </a:solidFill>
                <a:latin typeface="Arial" pitchFamily="34" charset="0"/>
                <a:ea typeface="华文仿宋"/>
                <a:cs typeface="华文仿宋"/>
              </a:rPr>
              <a:t>à</a:t>
            </a:r>
            <a:r>
              <a:rPr lang="it-IT" altLang="it-IT" sz="2000" smtClean="0">
                <a:ea typeface="华文仿宋"/>
                <a:cs typeface="华文仿宋"/>
              </a:rPr>
              <a:t>, che dipende dal grado di eterogeneit</a:t>
            </a:r>
            <a:r>
              <a:rPr lang="it-IT" altLang="it-IT" sz="2000" smtClean="0">
                <a:latin typeface="Arial" pitchFamily="34" charset="0"/>
                <a:ea typeface="华文仿宋"/>
                <a:cs typeface="华文仿宋"/>
              </a:rPr>
              <a:t>à</a:t>
            </a:r>
            <a:r>
              <a:rPr lang="it-IT" altLang="it-IT" sz="2000" smtClean="0">
                <a:ea typeface="华文仿宋"/>
                <a:cs typeface="华文仿宋"/>
              </a:rPr>
              <a:t> del contenuto proteico: quelli murini sono altamente immunogenici, mentre quelli chimerici o umanizzati lo sono meno. </a:t>
            </a:r>
            <a:br>
              <a:rPr lang="it-IT" altLang="it-IT" sz="2000" smtClean="0">
                <a:ea typeface="华文仿宋"/>
                <a:cs typeface="华文仿宋"/>
              </a:rPr>
            </a:br>
            <a:r>
              <a:rPr lang="it-IT" altLang="it-IT" sz="2000" smtClean="0">
                <a:ea typeface="华文仿宋"/>
                <a:cs typeface="华文仿宋"/>
              </a:rPr>
              <a:t/>
            </a:r>
            <a:br>
              <a:rPr lang="it-IT" altLang="it-IT" sz="2000" smtClean="0">
                <a:ea typeface="华文仿宋"/>
                <a:cs typeface="华文仿宋"/>
              </a:rPr>
            </a:br>
            <a:r>
              <a:rPr lang="it-IT" altLang="it-IT" sz="2000" b="1" smtClean="0">
                <a:solidFill>
                  <a:srgbClr val="4102BE"/>
                </a:solidFill>
                <a:ea typeface="华文仿宋"/>
                <a:cs typeface="华文仿宋"/>
              </a:rPr>
              <a:t>I farmaci biotecnologici: il profilo di sicurezza</a:t>
            </a:r>
            <a:br>
              <a:rPr lang="it-IT" altLang="it-IT" sz="2000" b="1" smtClean="0">
                <a:solidFill>
                  <a:srgbClr val="4102BE"/>
                </a:solidFill>
                <a:ea typeface="华文仿宋"/>
                <a:cs typeface="华文仿宋"/>
              </a:rPr>
            </a:br>
            <a:r>
              <a:rPr lang="it-IT" altLang="it-IT" sz="2000" smtClean="0">
                <a:solidFill>
                  <a:srgbClr val="4102BE"/>
                </a:solidFill>
                <a:latin typeface="Arial" pitchFamily="34" charset="0"/>
              </a:rPr>
              <a:t/>
            </a:r>
            <a:br>
              <a:rPr lang="it-IT" altLang="it-IT" sz="2000" smtClean="0">
                <a:solidFill>
                  <a:srgbClr val="4102BE"/>
                </a:solidFill>
                <a:latin typeface="Arial" pitchFamily="34" charset="0"/>
              </a:rPr>
            </a:br>
            <a:r>
              <a:rPr lang="it-IT" altLang="it-IT" sz="2000" smtClean="0">
                <a:ea typeface="华文仿宋"/>
                <a:cs typeface="华文仿宋"/>
              </a:rPr>
              <a:t>L</a:t>
            </a:r>
            <a:r>
              <a:rPr lang="it-IT" altLang="it-IT" sz="2000" smtClean="0">
                <a:latin typeface="Arial" pitchFamily="34" charset="0"/>
                <a:ea typeface="华文仿宋"/>
                <a:cs typeface="华文仿宋"/>
              </a:rPr>
              <a:t>’</a:t>
            </a:r>
            <a:r>
              <a:rPr lang="it-IT" altLang="it-IT" sz="2000" smtClean="0">
                <a:ea typeface="华文仿宋"/>
                <a:cs typeface="华文仿宋"/>
              </a:rPr>
              <a:t>immunit</a:t>
            </a:r>
            <a:r>
              <a:rPr lang="it-IT" altLang="it-IT" sz="2000" smtClean="0">
                <a:latin typeface="Arial" pitchFamily="34" charset="0"/>
                <a:ea typeface="华文仿宋"/>
                <a:cs typeface="华文仿宋"/>
              </a:rPr>
              <a:t>à</a:t>
            </a:r>
            <a:r>
              <a:rPr lang="it-IT" altLang="it-IT" sz="2000" smtClean="0">
                <a:ea typeface="华文仿宋"/>
                <a:cs typeface="华文仿宋"/>
              </a:rPr>
              <a:t> indotta dai biotecnologici </a:t>
            </a:r>
            <a:r>
              <a:rPr lang="it-IT" altLang="it-IT" sz="2000" smtClean="0">
                <a:latin typeface="Arial" pitchFamily="34" charset="0"/>
                <a:ea typeface="华文仿宋"/>
                <a:cs typeface="华文仿宋"/>
              </a:rPr>
              <a:t>è</a:t>
            </a:r>
            <a:r>
              <a:rPr lang="it-IT" altLang="it-IT" sz="2000" smtClean="0">
                <a:ea typeface="华文仿宋"/>
                <a:cs typeface="华文仿宋"/>
              </a:rPr>
              <a:t> influenzata anche dalla contemporanea somministrazione di altri farmaci, dalla dose e dallo stato immunitario del paziente. </a:t>
            </a:r>
            <a:r>
              <a:rPr lang="it-IT" altLang="it-IT" sz="2000" smtClean="0">
                <a:latin typeface="Arial" pitchFamily="34" charset="0"/>
              </a:rPr>
              <a:t/>
            </a:r>
            <a:br>
              <a:rPr lang="it-IT" altLang="it-IT" sz="2000" smtClean="0">
                <a:latin typeface="Arial" pitchFamily="34" charset="0"/>
              </a:rPr>
            </a:br>
            <a:r>
              <a:rPr lang="it-IT" altLang="it-IT" sz="2000" smtClean="0">
                <a:ea typeface="华文仿宋"/>
                <a:cs typeface="华文仿宋"/>
              </a:rPr>
              <a:t>La risposta immunitaria può essere </a:t>
            </a:r>
            <a:r>
              <a:rPr lang="it-IT" altLang="it-IT" sz="2000" u="sng" smtClean="0">
                <a:ea typeface="华文仿宋"/>
                <a:cs typeface="华文仿宋"/>
              </a:rPr>
              <a:t>acuta</a:t>
            </a:r>
            <a:r>
              <a:rPr lang="it-IT" altLang="it-IT" sz="2000" smtClean="0">
                <a:ea typeface="华文仿宋"/>
                <a:cs typeface="华文仿宋"/>
              </a:rPr>
              <a:t> oppure può svilupparsi anche in seguito al </a:t>
            </a:r>
            <a:r>
              <a:rPr lang="it-IT" altLang="it-IT" sz="2000" u="sng" smtClean="0">
                <a:ea typeface="华文仿宋"/>
                <a:cs typeface="华文仿宋"/>
              </a:rPr>
              <a:t>trattamento ripetuto </a:t>
            </a:r>
            <a:r>
              <a:rPr lang="it-IT" altLang="it-IT" sz="2000" smtClean="0">
                <a:ea typeface="华文仿宋"/>
                <a:cs typeface="华文仿宋"/>
              </a:rPr>
              <a:t>con questi farmaci. </a:t>
            </a:r>
            <a:br>
              <a:rPr lang="it-IT" altLang="it-IT" sz="2000" smtClean="0">
                <a:ea typeface="华文仿宋"/>
                <a:cs typeface="华文仿宋"/>
              </a:rPr>
            </a:br>
            <a:r>
              <a:rPr lang="it-IT" altLang="it-IT" sz="2000" smtClean="0">
                <a:ea typeface="华文仿宋"/>
                <a:cs typeface="华文仿宋"/>
              </a:rPr>
              <a:t>Per l</a:t>
            </a:r>
            <a:r>
              <a:rPr lang="it-IT" altLang="it-IT" sz="2000" smtClean="0">
                <a:latin typeface="Arial" pitchFamily="34" charset="0"/>
                <a:ea typeface="华文仿宋"/>
                <a:cs typeface="华文仿宋"/>
              </a:rPr>
              <a:t>’</a:t>
            </a:r>
            <a:r>
              <a:rPr lang="it-IT" altLang="it-IT" sz="2000" smtClean="0">
                <a:ea typeface="华文仿宋"/>
                <a:cs typeface="华文仿宋"/>
              </a:rPr>
              <a:t>utilizzo terapeutico dei farmaci biotecnologici sono generalmente accettati gli </a:t>
            </a:r>
            <a:r>
              <a:rPr lang="it-IT" altLang="it-IT" sz="2000" u="sng" smtClean="0">
                <a:ea typeface="华文仿宋"/>
                <a:cs typeface="华文仿宋"/>
              </a:rPr>
              <a:t>studi di tossicit</a:t>
            </a:r>
            <a:r>
              <a:rPr lang="it-IT" altLang="it-IT" sz="2000" u="sng" smtClean="0">
                <a:latin typeface="Arial" pitchFamily="34" charset="0"/>
                <a:ea typeface="华文仿宋"/>
                <a:cs typeface="华文仿宋"/>
              </a:rPr>
              <a:t>à</a:t>
            </a:r>
            <a:r>
              <a:rPr lang="it-IT" altLang="it-IT" sz="2000" u="sng" smtClean="0">
                <a:ea typeface="华文仿宋"/>
                <a:cs typeface="华文仿宋"/>
              </a:rPr>
              <a:t> a 6 mesi. </a:t>
            </a:r>
            <a:r>
              <a:rPr lang="it-IT" altLang="it-IT" sz="2000" smtClean="0">
                <a:ea typeface="华文仿宋"/>
                <a:cs typeface="华文仿宋"/>
              </a:rPr>
              <a:t>Per alcuni farmaci sono stati condotti studi di tossicit</a:t>
            </a:r>
            <a:r>
              <a:rPr lang="it-IT" altLang="it-IT" sz="2000" smtClean="0">
                <a:latin typeface="Arial" pitchFamily="34" charset="0"/>
                <a:ea typeface="华文仿宋"/>
                <a:cs typeface="华文仿宋"/>
              </a:rPr>
              <a:t>à</a:t>
            </a:r>
            <a:r>
              <a:rPr lang="it-IT" altLang="it-IT" sz="2000" smtClean="0">
                <a:ea typeface="华文仿宋"/>
                <a:cs typeface="华文仿宋"/>
              </a:rPr>
              <a:t> a 9 e 12 mesi, ma con gli stessi risultati ottenuti dagli studi a 6 mesi (Clarke et al., 2008; Giezen et al., 2008). Pertanto, il limite temporale comunemente accettato rimane quello dei 6 mesi.</a:t>
            </a:r>
            <a:endParaRPr lang="it-IT" altLang="it-IT" sz="2000" smtClean="0">
              <a:latin typeface="Arial" pitchFamily="34" charset="0"/>
            </a:endParaRPr>
          </a:p>
        </p:txBody>
      </p:sp>
    </p:spTree>
    <p:extLst>
      <p:ext uri="{BB962C8B-B14F-4D97-AF65-F5344CB8AC3E}">
        <p14:creationId xmlns:p14="http://schemas.microsoft.com/office/powerpoint/2010/main" val="3164520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642938" y="363538"/>
            <a:ext cx="8001000" cy="5632450"/>
          </a:xfrm>
          <a:noFill/>
        </p:spPr>
        <p:txBody>
          <a:bodyPr>
            <a:spAutoFit/>
          </a:bodyPr>
          <a:lstStyle/>
          <a:p>
            <a:pPr algn="l"/>
            <a:r>
              <a:rPr lang="it-IT" altLang="it-IT" sz="2000" b="1" smtClean="0">
                <a:solidFill>
                  <a:srgbClr val="4102BE"/>
                </a:solidFill>
                <a:ea typeface="华文仿宋"/>
                <a:cs typeface="华文仿宋"/>
              </a:rPr>
              <a:t>I farmaci biotecnologici: il profilo di sicurezza</a:t>
            </a:r>
            <a:br>
              <a:rPr lang="it-IT" altLang="it-IT" sz="2000" b="1" smtClean="0">
                <a:solidFill>
                  <a:srgbClr val="4102BE"/>
                </a:solidFill>
                <a:ea typeface="华文仿宋"/>
                <a:cs typeface="华文仿宋"/>
              </a:rPr>
            </a:br>
            <a:r>
              <a:rPr lang="it-IT" altLang="it-IT" sz="2000" smtClean="0">
                <a:solidFill>
                  <a:srgbClr val="4102BE"/>
                </a:solidFill>
                <a:latin typeface="Arial" pitchFamily="34" charset="0"/>
              </a:rPr>
              <a:t/>
            </a:r>
            <a:br>
              <a:rPr lang="it-IT" altLang="it-IT" sz="2000" smtClean="0">
                <a:solidFill>
                  <a:srgbClr val="4102BE"/>
                </a:solidFill>
                <a:latin typeface="Arial" pitchFamily="34" charset="0"/>
              </a:rPr>
            </a:br>
            <a:r>
              <a:rPr lang="it-IT" altLang="it-IT" sz="2000" smtClean="0">
                <a:ea typeface="华文仿宋"/>
                <a:cs typeface="华文仿宋"/>
              </a:rPr>
              <a:t>Infine gli anticorpi monoclonali possono </a:t>
            </a:r>
            <a:r>
              <a:rPr lang="it-IT" altLang="it-IT" sz="2000" u="sng" smtClean="0">
                <a:ea typeface="华文仿宋"/>
                <a:cs typeface="华文仿宋"/>
              </a:rPr>
              <a:t>interagire con il loro antigene presente anche in sedi diverse dal bersaglio desiderato per l</a:t>
            </a:r>
            <a:r>
              <a:rPr lang="it-IT" altLang="it-IT" sz="2000" u="sng" smtClean="0">
                <a:latin typeface="Arial" pitchFamily="34" charset="0"/>
                <a:ea typeface="华文仿宋"/>
                <a:cs typeface="华文仿宋"/>
              </a:rPr>
              <a:t>’</a:t>
            </a:r>
            <a:r>
              <a:rPr lang="it-IT" altLang="it-IT" sz="2000" u="sng" smtClean="0">
                <a:ea typeface="华文仿宋"/>
                <a:cs typeface="华文仿宋"/>
              </a:rPr>
              <a:t>efficacia terapeutica. </a:t>
            </a:r>
            <a:r>
              <a:rPr lang="it-IT" altLang="it-IT" sz="2000" smtClean="0">
                <a:latin typeface="Arial" pitchFamily="34" charset="0"/>
              </a:rPr>
              <a:t/>
            </a:r>
            <a:br>
              <a:rPr lang="it-IT" altLang="it-IT" sz="2000" smtClean="0">
                <a:latin typeface="Arial" pitchFamily="34" charset="0"/>
              </a:rPr>
            </a:br>
            <a:r>
              <a:rPr lang="it-IT" altLang="it-IT" sz="2000" smtClean="0">
                <a:ea typeface="华文仿宋"/>
                <a:cs typeface="华文仿宋"/>
              </a:rPr>
              <a:t>Tossicit</a:t>
            </a:r>
            <a:r>
              <a:rPr lang="it-IT" altLang="it-IT" sz="2000" smtClean="0">
                <a:latin typeface="Arial" pitchFamily="34" charset="0"/>
                <a:ea typeface="华文仿宋"/>
                <a:cs typeface="华文仿宋"/>
              </a:rPr>
              <a:t>à</a:t>
            </a:r>
            <a:r>
              <a:rPr lang="it-IT" altLang="it-IT" sz="2000" smtClean="0">
                <a:ea typeface="华文仿宋"/>
                <a:cs typeface="华文仿宋"/>
              </a:rPr>
              <a:t> peculiari caratterizzano le diverse tipologie di farmaci biotecnologici. Ad esempio, i pi</a:t>
            </a:r>
            <a:r>
              <a:rPr lang="it-IT" altLang="it-IT" sz="2000" smtClean="0">
                <a:latin typeface="Arial" pitchFamily="34" charset="0"/>
                <a:ea typeface="华文仿宋"/>
                <a:cs typeface="华文仿宋"/>
              </a:rPr>
              <a:t>ù</a:t>
            </a:r>
            <a:r>
              <a:rPr lang="it-IT" altLang="it-IT" sz="2000" smtClean="0">
                <a:ea typeface="华文仿宋"/>
                <a:cs typeface="华文仿宋"/>
              </a:rPr>
              <a:t> importanti effetti collaterali dei farmaci anti-TNF-</a:t>
            </a:r>
            <a:r>
              <a:rPr lang="it-IT" altLang="it-IT" sz="2000" smtClean="0">
                <a:latin typeface="Symbol" pitchFamily="18" charset="2"/>
                <a:ea typeface="华文仿宋"/>
                <a:cs typeface="华文仿宋"/>
              </a:rPr>
              <a:t>a</a:t>
            </a:r>
            <a:r>
              <a:rPr lang="it-IT" altLang="it-IT" sz="2000" smtClean="0">
                <a:ea typeface="华文仿宋"/>
                <a:cs typeface="华文仿宋"/>
              </a:rPr>
              <a:t> riguardano l</a:t>
            </a:r>
            <a:r>
              <a:rPr lang="it-IT" altLang="it-IT" sz="2000" smtClean="0">
                <a:latin typeface="Arial" pitchFamily="34" charset="0"/>
                <a:ea typeface="华文仿宋"/>
                <a:cs typeface="华文仿宋"/>
              </a:rPr>
              <a:t>’</a:t>
            </a:r>
            <a:r>
              <a:rPr lang="it-IT" altLang="it-IT" sz="2000" smtClean="0">
                <a:ea typeface="华文仿宋"/>
                <a:cs typeface="华文仿宋"/>
              </a:rPr>
              <a:t>aumentato rischio di infezioni di ogni tipo. Questi farmaci possono determinare la riattivazione di tubercolosi o sepsi. Con l</a:t>
            </a:r>
            <a:r>
              <a:rPr lang="it-IT" altLang="it-IT" sz="2000" smtClean="0">
                <a:latin typeface="Arial" pitchFamily="34" charset="0"/>
                <a:ea typeface="华文仿宋"/>
                <a:cs typeface="华文仿宋"/>
              </a:rPr>
              <a:t>’</a:t>
            </a:r>
            <a:r>
              <a:rPr lang="it-IT" altLang="it-IT" sz="2000" smtClean="0">
                <a:ea typeface="华文仿宋"/>
                <a:cs typeface="华文仿宋"/>
              </a:rPr>
              <a:t>uso di anti-TNF-</a:t>
            </a:r>
            <a:r>
              <a:rPr lang="it-IT" altLang="it-IT" sz="2000" smtClean="0">
                <a:latin typeface="Symbol" pitchFamily="18" charset="2"/>
                <a:ea typeface="华文仿宋"/>
                <a:cs typeface="华文仿宋"/>
              </a:rPr>
              <a:t>a</a:t>
            </a:r>
            <a:r>
              <a:rPr lang="it-IT" altLang="it-IT" sz="2000" smtClean="0">
                <a:ea typeface="华文仿宋"/>
                <a:cs typeface="华文仿宋"/>
              </a:rPr>
              <a:t> si possono inoltre verificare, anche se solo molto raramente, complicanze neurologiche.</a:t>
            </a:r>
            <a:br>
              <a:rPr lang="it-IT" altLang="it-IT" sz="2000" smtClean="0">
                <a:ea typeface="华文仿宋"/>
                <a:cs typeface="华文仿宋"/>
              </a:rPr>
            </a:br>
            <a:r>
              <a:rPr lang="it-IT" altLang="it-IT" sz="2000" smtClean="0">
                <a:ea typeface="华文仿宋"/>
                <a:cs typeface="华文仿宋"/>
              </a:rPr>
              <a:t/>
            </a:r>
            <a:br>
              <a:rPr lang="it-IT" altLang="it-IT" sz="2000" smtClean="0">
                <a:ea typeface="华文仿宋"/>
                <a:cs typeface="华文仿宋"/>
              </a:rPr>
            </a:br>
            <a:r>
              <a:rPr lang="it-IT" altLang="it-IT" sz="2000" b="1" smtClean="0">
                <a:solidFill>
                  <a:srgbClr val="4102BE"/>
                </a:solidFill>
                <a:ea typeface="华文仿宋"/>
                <a:cs typeface="华文仿宋"/>
              </a:rPr>
              <a:t>I farmaci biotecnologici: il profilo di sicurezza</a:t>
            </a:r>
            <a:br>
              <a:rPr lang="it-IT" altLang="it-IT" sz="2000" b="1" smtClean="0">
                <a:solidFill>
                  <a:srgbClr val="4102BE"/>
                </a:solidFill>
                <a:ea typeface="华文仿宋"/>
                <a:cs typeface="华文仿宋"/>
              </a:rPr>
            </a:br>
            <a:r>
              <a:rPr lang="it-IT" altLang="it-IT" sz="2000" smtClean="0">
                <a:solidFill>
                  <a:srgbClr val="4102BE"/>
                </a:solidFill>
                <a:latin typeface="Arial" pitchFamily="34" charset="0"/>
              </a:rPr>
              <a:t/>
            </a:r>
            <a:br>
              <a:rPr lang="it-IT" altLang="it-IT" sz="2000" smtClean="0">
                <a:solidFill>
                  <a:srgbClr val="4102BE"/>
                </a:solidFill>
                <a:latin typeface="Arial" pitchFamily="34" charset="0"/>
              </a:rPr>
            </a:br>
            <a:r>
              <a:rPr lang="it-IT" altLang="it-IT" sz="2000" smtClean="0">
                <a:ea typeface="华文仿宋"/>
                <a:cs typeface="华文仿宋"/>
              </a:rPr>
              <a:t>Il profilo rischio/beneficio dei farmaci biotecnologici </a:t>
            </a:r>
            <a:r>
              <a:rPr lang="it-IT" altLang="it-IT" sz="2000" smtClean="0">
                <a:latin typeface="Arial" pitchFamily="34" charset="0"/>
                <a:ea typeface="华文仿宋"/>
                <a:cs typeface="华文仿宋"/>
              </a:rPr>
              <a:t>è</a:t>
            </a:r>
            <a:r>
              <a:rPr lang="it-IT" altLang="it-IT" sz="2000" smtClean="0">
                <a:ea typeface="华文仿宋"/>
                <a:cs typeface="华文仿宋"/>
              </a:rPr>
              <a:t> pertanto ancora poco chiaro. In particolare, mentre </a:t>
            </a:r>
            <a:r>
              <a:rPr lang="it-IT" altLang="it-IT" sz="2000" smtClean="0">
                <a:latin typeface="Arial" pitchFamily="34" charset="0"/>
                <a:ea typeface="华文仿宋"/>
                <a:cs typeface="华文仿宋"/>
              </a:rPr>
              <a:t>è</a:t>
            </a:r>
            <a:r>
              <a:rPr lang="it-IT" altLang="it-IT" sz="2000" smtClean="0">
                <a:ea typeface="华文仿宋"/>
                <a:cs typeface="华文仿宋"/>
              </a:rPr>
              <a:t> noto il profilo di tollerabilit</a:t>
            </a:r>
            <a:r>
              <a:rPr lang="it-IT" altLang="it-IT" sz="2000" smtClean="0">
                <a:latin typeface="Arial" pitchFamily="34" charset="0"/>
                <a:ea typeface="华文仿宋"/>
                <a:cs typeface="华文仿宋"/>
              </a:rPr>
              <a:t>à</a:t>
            </a:r>
            <a:r>
              <a:rPr lang="it-IT" altLang="it-IT" sz="2000" smtClean="0">
                <a:ea typeface="华文仿宋"/>
                <a:cs typeface="华文仿宋"/>
              </a:rPr>
              <a:t> nel breve/medio periodo, mancano dati definitivi sugli effetti collaterali e su eventuali complicanze a lungo termine.</a:t>
            </a:r>
            <a:endParaRPr lang="it-IT" altLang="it-IT" sz="2000" smtClean="0">
              <a:latin typeface="Arial" pitchFamily="34" charset="0"/>
            </a:endParaRPr>
          </a:p>
        </p:txBody>
      </p:sp>
    </p:spTree>
    <p:extLst>
      <p:ext uri="{BB962C8B-B14F-4D97-AF65-F5344CB8AC3E}">
        <p14:creationId xmlns:p14="http://schemas.microsoft.com/office/powerpoint/2010/main" val="190926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714375" y="315913"/>
            <a:ext cx="7772400" cy="684212"/>
          </a:xfrm>
          <a:prstGeom prst="rect">
            <a:avLst/>
          </a:prstGeom>
        </p:spPr>
        <p:txBody>
          <a:bodyPr>
            <a:normAutofit/>
          </a:bodyPr>
          <a:lstStyle/>
          <a:p>
            <a:pPr algn="ctr" fontAlgn="auto">
              <a:spcAft>
                <a:spcPts val="0"/>
              </a:spcAft>
              <a:defRPr/>
            </a:pPr>
            <a:r>
              <a:rPr lang="it-IT" sz="3600" b="1" dirty="0">
                <a:solidFill>
                  <a:srgbClr val="FF0000"/>
                </a:solidFill>
                <a:latin typeface="Times New Roman" pitchFamily="18" charset="0"/>
                <a:cs typeface="Times New Roman" pitchFamily="18" charset="0"/>
              </a:rPr>
              <a:t>FARMACI BIOTECNOLOGICI</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143000"/>
            <a:ext cx="88900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785813" y="2284413"/>
            <a:ext cx="928687"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1366838" y="3213100"/>
            <a:ext cx="306228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857250" y="5143500"/>
            <a:ext cx="92868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1428750" y="4927600"/>
            <a:ext cx="928688"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940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1749425"/>
            <a:ext cx="5929313"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0"/>
            <a:ext cx="29289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184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2075"/>
            <a:ext cx="8643938"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7667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4071938" y="2071688"/>
            <a:ext cx="1785937"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a:solidFill>
                <a:prstClr val="black"/>
              </a:solidFill>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85725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5429250" y="1785938"/>
            <a:ext cx="1357313" cy="2857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a:solidFill>
                <a:prstClr val="black"/>
              </a:solidFill>
            </a:endParaRPr>
          </a:p>
        </p:txBody>
      </p:sp>
      <p:sp>
        <p:nvSpPr>
          <p:cNvPr id="21509" name="CasellaDiTesto 3"/>
          <p:cNvSpPr txBox="1">
            <a:spLocks noChangeArrowheads="1"/>
          </p:cNvSpPr>
          <p:nvPr/>
        </p:nvSpPr>
        <p:spPr bwMode="auto">
          <a:xfrm>
            <a:off x="5286375" y="1758950"/>
            <a:ext cx="154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mtClean="0">
                <a:solidFill>
                  <a:prstClr val="black"/>
                </a:solidFill>
                <a:latin typeface="Arial Unicode MS" pitchFamily="34" charset="-128"/>
                <a:ea typeface="Arial Unicode MS" pitchFamily="34" charset="-128"/>
                <a:cs typeface="Arial Unicode MS" pitchFamily="34" charset="-128"/>
              </a:rPr>
              <a:t>internalizzato</a:t>
            </a:r>
          </a:p>
        </p:txBody>
      </p:sp>
      <p:sp>
        <p:nvSpPr>
          <p:cNvPr id="10" name="Rettangolo 9"/>
          <p:cNvSpPr/>
          <p:nvPr/>
        </p:nvSpPr>
        <p:spPr>
          <a:xfrm>
            <a:off x="4143375" y="2143125"/>
            <a:ext cx="1714500" cy="2143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a:solidFill>
                <a:prstClr val="black"/>
              </a:solidFill>
            </a:endParaRPr>
          </a:p>
        </p:txBody>
      </p:sp>
      <p:sp>
        <p:nvSpPr>
          <p:cNvPr id="21511" name="CasellaDiTesto 7"/>
          <p:cNvSpPr txBox="1">
            <a:spLocks noChangeArrowheads="1"/>
          </p:cNvSpPr>
          <p:nvPr/>
        </p:nvSpPr>
        <p:spPr bwMode="auto">
          <a:xfrm>
            <a:off x="4000500" y="2058988"/>
            <a:ext cx="190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mtClean="0">
                <a:solidFill>
                  <a:prstClr val="black"/>
                </a:solidFill>
                <a:latin typeface="Arial Unicode MS" pitchFamily="34" charset="-128"/>
                <a:ea typeface="Arial Unicode MS" pitchFamily="34" charset="-128"/>
                <a:cs typeface="Arial Unicode MS" pitchFamily="34" charset="-128"/>
              </a:rPr>
              <a:t>internalizzazione</a:t>
            </a:r>
          </a:p>
        </p:txBody>
      </p:sp>
    </p:spTree>
    <p:extLst>
      <p:ext uri="{BB962C8B-B14F-4D97-AF65-F5344CB8AC3E}">
        <p14:creationId xmlns:p14="http://schemas.microsoft.com/office/powerpoint/2010/main" val="9565781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42875"/>
            <a:ext cx="88328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316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258888" y="260350"/>
            <a:ext cx="6985000"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400" b="1" dirty="0">
                <a:solidFill>
                  <a:schemeClr val="bg1"/>
                </a:solidFill>
                <a:latin typeface="Times New Roman" pitchFamily="18" charset="0"/>
                <a:ea typeface="+mj-ea"/>
                <a:cs typeface="Times New Roman" pitchFamily="18" charset="0"/>
              </a:rPr>
              <a:t>FARMACI ALLA SCADENZA DEL BREVETTO</a:t>
            </a:r>
          </a:p>
        </p:txBody>
      </p:sp>
      <p:sp>
        <p:nvSpPr>
          <p:cNvPr id="131074" name="CasellaDiTesto 7"/>
          <p:cNvSpPr txBox="1">
            <a:spLocks noChangeArrowheads="1"/>
          </p:cNvSpPr>
          <p:nvPr/>
        </p:nvSpPr>
        <p:spPr bwMode="auto">
          <a:xfrm>
            <a:off x="395288" y="1628775"/>
            <a:ext cx="7561262" cy="708025"/>
          </a:xfrm>
          <a:prstGeom prst="rect">
            <a:avLst/>
          </a:prstGeom>
          <a:noFill/>
          <a:ln w="25400">
            <a:solidFill>
              <a:schemeClr val="tx1"/>
            </a:solidFill>
            <a:miter lim="800000"/>
            <a:headEnd/>
            <a:tailEnd/>
          </a:ln>
        </p:spPr>
        <p:txBody>
          <a:bodyPr>
            <a:spAutoFit/>
          </a:bodyPr>
          <a:lstStyle/>
          <a:p>
            <a:pPr algn="just"/>
            <a:r>
              <a:rPr lang="it-IT" sz="2000" i="1">
                <a:latin typeface="Times New Roman" pitchFamily="18" charset="0"/>
                <a:cs typeface="Times New Roman" pitchFamily="18" charset="0"/>
              </a:rPr>
              <a:t>E’ del 1993 la prima definizione di </a:t>
            </a:r>
            <a:r>
              <a:rPr lang="it-IT" sz="2000" b="1" i="1">
                <a:latin typeface="Times New Roman" pitchFamily="18" charset="0"/>
                <a:cs typeface="Times New Roman" pitchFamily="18" charset="0"/>
              </a:rPr>
              <a:t>“intercambiabili” </a:t>
            </a:r>
            <a:r>
              <a:rPr lang="it-IT" sz="2000" i="1">
                <a:latin typeface="Times New Roman" pitchFamily="18" charset="0"/>
                <a:cs typeface="Times New Roman" pitchFamily="18" charset="0"/>
              </a:rPr>
              <a:t>che venne data dall’Organizzazione Mondiale della Sanità.</a:t>
            </a:r>
          </a:p>
        </p:txBody>
      </p:sp>
      <p:sp>
        <p:nvSpPr>
          <p:cNvPr id="131075" name="CasellaDiTesto 8"/>
          <p:cNvSpPr txBox="1">
            <a:spLocks noChangeArrowheads="1"/>
          </p:cNvSpPr>
          <p:nvPr/>
        </p:nvSpPr>
        <p:spPr bwMode="auto">
          <a:xfrm>
            <a:off x="1258888" y="2997200"/>
            <a:ext cx="7561262" cy="708025"/>
          </a:xfrm>
          <a:prstGeom prst="rect">
            <a:avLst/>
          </a:prstGeom>
          <a:noFill/>
          <a:ln w="25400">
            <a:solidFill>
              <a:schemeClr val="tx1"/>
            </a:solidFill>
            <a:miter lim="800000"/>
            <a:headEnd/>
            <a:tailEnd/>
          </a:ln>
        </p:spPr>
        <p:txBody>
          <a:bodyPr>
            <a:spAutoFit/>
          </a:bodyPr>
          <a:lstStyle/>
          <a:p>
            <a:pPr algn="just"/>
            <a:r>
              <a:rPr lang="it-IT" sz="2000" i="1">
                <a:latin typeface="Times New Roman" pitchFamily="18" charset="0"/>
                <a:cs typeface="Times New Roman" pitchFamily="18" charset="0"/>
              </a:rPr>
              <a:t>Il termine </a:t>
            </a:r>
            <a:r>
              <a:rPr lang="it-IT" sz="2000" b="1" i="1">
                <a:latin typeface="Times New Roman" pitchFamily="18" charset="0"/>
                <a:cs typeface="Times New Roman" pitchFamily="18" charset="0"/>
              </a:rPr>
              <a:t>“generico” </a:t>
            </a:r>
            <a:r>
              <a:rPr lang="it-IT" sz="2000" i="1">
                <a:latin typeface="Times New Roman" pitchFamily="18" charset="0"/>
                <a:cs typeface="Times New Roman" pitchFamily="18" charset="0"/>
              </a:rPr>
              <a:t>può aver contribuito ad influenzare negativamente la percezione di efficacia di questi medicinali. </a:t>
            </a:r>
          </a:p>
        </p:txBody>
      </p:sp>
      <p:sp>
        <p:nvSpPr>
          <p:cNvPr id="131076" name="CasellaDiTesto 9"/>
          <p:cNvSpPr txBox="1">
            <a:spLocks noChangeArrowheads="1"/>
          </p:cNvSpPr>
          <p:nvPr/>
        </p:nvSpPr>
        <p:spPr bwMode="auto">
          <a:xfrm>
            <a:off x="323850" y="4305300"/>
            <a:ext cx="7561263" cy="708025"/>
          </a:xfrm>
          <a:prstGeom prst="rect">
            <a:avLst/>
          </a:prstGeom>
          <a:noFill/>
          <a:ln w="25400">
            <a:solidFill>
              <a:schemeClr val="tx1"/>
            </a:solidFill>
            <a:miter lim="800000"/>
            <a:headEnd/>
            <a:tailEnd/>
          </a:ln>
        </p:spPr>
        <p:txBody>
          <a:bodyPr>
            <a:spAutoFit/>
          </a:bodyPr>
          <a:lstStyle/>
          <a:p>
            <a:pPr algn="just"/>
            <a:r>
              <a:rPr lang="it-IT" sz="2000" i="1">
                <a:latin typeface="Times New Roman" pitchFamily="18" charset="0"/>
                <a:cs typeface="Times New Roman" pitchFamily="18" charset="0"/>
              </a:rPr>
              <a:t>Il “generico” è rinominato dall’attuale normativa nazionale </a:t>
            </a:r>
            <a:r>
              <a:rPr lang="it-IT" sz="2000" b="1" i="1">
                <a:latin typeface="Times New Roman" pitchFamily="18" charset="0"/>
                <a:cs typeface="Times New Roman" pitchFamily="18" charset="0"/>
              </a:rPr>
              <a:t>“medicinale equivalente”.</a:t>
            </a:r>
            <a:r>
              <a:rPr lang="it-IT" sz="2000">
                <a:latin typeface="Calibri" pitchFamily="34" charset="0"/>
              </a:rPr>
              <a:t>  </a:t>
            </a:r>
            <a:r>
              <a:rPr lang="it-IT" sz="2000" i="1">
                <a:latin typeface="Times New Roman" pitchFamily="18" charset="0"/>
                <a:cs typeface="Times New Roman" pitchFamily="18" charset="0"/>
              </a:rPr>
              <a:t>(legge 149 del 2005)</a:t>
            </a:r>
            <a:endParaRPr lang="it-IT" sz="2000" b="1" i="1">
              <a:latin typeface="Times New Roman" pitchFamily="18" charset="0"/>
              <a:cs typeface="Times New Roman" pitchFamily="18" charset="0"/>
            </a:endParaRPr>
          </a:p>
        </p:txBody>
      </p:sp>
      <p:pic>
        <p:nvPicPr>
          <p:cNvPr id="131077"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14313"/>
            <a:ext cx="6529387"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5715000"/>
            <a:ext cx="52451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3813" y="3929063"/>
            <a:ext cx="111601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8642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42875"/>
            <a:ext cx="83947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010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214313"/>
            <a:ext cx="6500812"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063" y="4786313"/>
            <a:ext cx="14859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5643563"/>
            <a:ext cx="54292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186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357188"/>
            <a:ext cx="7726362"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628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285750"/>
            <a:ext cx="8275637"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0730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47650"/>
            <a:ext cx="84296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4694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85750"/>
            <a:ext cx="8201025"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8966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90600" y="457200"/>
            <a:ext cx="7620000" cy="1143000"/>
          </a:xfrm>
        </p:spPr>
        <p:txBody>
          <a:bodyPr/>
          <a:lstStyle/>
          <a:p>
            <a:pPr eaLnBrk="1" hangingPunct="1"/>
            <a:r>
              <a:rPr lang="it-IT" altLang="it-IT" smtClean="0"/>
              <a:t>Applicazioni delle biotecnologie</a:t>
            </a:r>
          </a:p>
        </p:txBody>
      </p:sp>
      <p:sp>
        <p:nvSpPr>
          <p:cNvPr id="38915" name="Rectangle 3"/>
          <p:cNvSpPr>
            <a:spLocks noGrp="1" noChangeArrowheads="1"/>
          </p:cNvSpPr>
          <p:nvPr>
            <p:ph type="body" idx="1"/>
          </p:nvPr>
        </p:nvSpPr>
        <p:spPr>
          <a:xfrm>
            <a:off x="1066800" y="1765300"/>
            <a:ext cx="1447800" cy="990600"/>
          </a:xfrm>
        </p:spPr>
        <p:txBody>
          <a:bodyPr rtlCol="0">
            <a:normAutofit lnSpcReduction="10000"/>
          </a:bodyPr>
          <a:lstStyle/>
          <a:p>
            <a:pPr algn="r" eaLnBrk="1" fontAlgn="auto" hangingPunct="1">
              <a:spcAft>
                <a:spcPts val="0"/>
              </a:spcAft>
              <a:buFont typeface="Monotype Sorts" pitchFamily="2" charset="2"/>
              <a:buNone/>
              <a:defRPr/>
            </a:pPr>
            <a:r>
              <a:rPr lang="it-IT" sz="1800">
                <a:latin typeface="Tahoma" pitchFamily="34" charset="0"/>
              </a:rPr>
              <a:t>Produzione</a:t>
            </a:r>
          </a:p>
          <a:p>
            <a:pPr algn="r" eaLnBrk="1" fontAlgn="auto" hangingPunct="1">
              <a:spcAft>
                <a:spcPts val="0"/>
              </a:spcAft>
              <a:buFont typeface="Monotype Sorts" pitchFamily="2" charset="2"/>
              <a:buNone/>
              <a:defRPr/>
            </a:pPr>
            <a:r>
              <a:rPr lang="it-IT" sz="1800">
                <a:latin typeface="Tahoma" pitchFamily="34" charset="0"/>
              </a:rPr>
              <a:t>di anticorpi</a:t>
            </a:r>
          </a:p>
          <a:p>
            <a:pPr algn="r" eaLnBrk="1" fontAlgn="auto" hangingPunct="1">
              <a:spcAft>
                <a:spcPts val="0"/>
              </a:spcAft>
              <a:buFont typeface="Monotype Sorts" pitchFamily="2" charset="2"/>
              <a:buNone/>
              <a:defRPr/>
            </a:pPr>
            <a:r>
              <a:rPr lang="it-IT" sz="1800">
                <a:latin typeface="Tahoma" pitchFamily="34" charset="0"/>
              </a:rPr>
              <a:t>monoclonali</a:t>
            </a:r>
          </a:p>
        </p:txBody>
      </p:sp>
      <p:pic>
        <p:nvPicPr>
          <p:cNvPr id="31748" name="Picture 9" descr="monocl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65151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351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688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474788" y="47625"/>
            <a:ext cx="6740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2800" b="1" smtClean="0">
                <a:solidFill>
                  <a:srgbClr val="FF3300"/>
                </a:solidFill>
                <a:latin typeface="Calibri" pitchFamily="34" charset="0"/>
              </a:rPr>
              <a:t>Anticorpi monoclonali in terapia oncologica </a:t>
            </a:r>
          </a:p>
        </p:txBody>
      </p:sp>
      <p:pic>
        <p:nvPicPr>
          <p:cNvPr id="3481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3613" y="571500"/>
            <a:ext cx="4910137"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ttore 1 7"/>
          <p:cNvCxnSpPr/>
          <p:nvPr/>
        </p:nvCxnSpPr>
        <p:spPr>
          <a:xfrm>
            <a:off x="2357438" y="1712913"/>
            <a:ext cx="500062"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2428875" y="2141538"/>
            <a:ext cx="500063"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3786188" y="2143125"/>
            <a:ext cx="50006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786188" y="1643063"/>
            <a:ext cx="500062"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428875" y="5570538"/>
            <a:ext cx="500063"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3071813" y="5570538"/>
            <a:ext cx="500062"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2428875" y="6284913"/>
            <a:ext cx="500063"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3143250" y="6284913"/>
            <a:ext cx="500063"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3786188" y="6215063"/>
            <a:ext cx="500062"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3857625" y="5570538"/>
            <a:ext cx="500063"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216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34146" name="Rettangolo 3"/>
          <p:cNvSpPr>
            <a:spLocks noChangeArrowheads="1"/>
          </p:cNvSpPr>
          <p:nvPr/>
        </p:nvSpPr>
        <p:spPr bwMode="auto">
          <a:xfrm>
            <a:off x="250825" y="1268413"/>
            <a:ext cx="8497888" cy="1200150"/>
          </a:xfrm>
          <a:prstGeom prst="rect">
            <a:avLst/>
          </a:prstGeom>
          <a:noFill/>
          <a:ln w="9525">
            <a:noFill/>
            <a:miter lim="800000"/>
            <a:headEnd/>
            <a:tailEnd/>
          </a:ln>
        </p:spPr>
        <p:txBody>
          <a:bodyPr>
            <a:spAutoFit/>
          </a:bodyPr>
          <a:lstStyle/>
          <a:p>
            <a:pPr algn="just"/>
            <a:r>
              <a:rPr lang="it-IT" sz="2400">
                <a:latin typeface="Times New Roman" pitchFamily="18" charset="0"/>
                <a:cs typeface="Times New Roman" pitchFamily="18" charset="0"/>
              </a:rPr>
              <a:t>Il farmaco equivalente è un farmaco non più coperto da brevetto, che </a:t>
            </a:r>
            <a:r>
              <a:rPr lang="it-IT" sz="2400" u="sng">
                <a:latin typeface="Times New Roman" pitchFamily="18" charset="0"/>
                <a:cs typeface="Times New Roman" pitchFamily="18" charset="0"/>
              </a:rPr>
              <a:t>al posto del nome commerciale ha il nome del principio attivo </a:t>
            </a:r>
            <a:r>
              <a:rPr lang="it-IT" sz="2400">
                <a:latin typeface="Times New Roman" pitchFamily="18" charset="0"/>
                <a:cs typeface="Times New Roman" pitchFamily="18" charset="0"/>
              </a:rPr>
              <a:t>seguito dal nome dell’azienda farmaceutica che lo produce. </a:t>
            </a:r>
          </a:p>
        </p:txBody>
      </p:sp>
      <p:sp>
        <p:nvSpPr>
          <p:cNvPr id="134147" name="Rettangolo 4"/>
          <p:cNvSpPr>
            <a:spLocks noChangeArrowheads="1"/>
          </p:cNvSpPr>
          <p:nvPr/>
        </p:nvSpPr>
        <p:spPr bwMode="auto">
          <a:xfrm>
            <a:off x="2124075" y="188913"/>
            <a:ext cx="5040313" cy="676275"/>
          </a:xfrm>
          <a:prstGeom prst="rect">
            <a:avLst/>
          </a:prstGeom>
          <a:noFill/>
          <a:ln w="9525">
            <a:noFill/>
            <a:miter lim="800000"/>
            <a:headEnd/>
            <a:tailEnd/>
          </a:ln>
        </p:spPr>
        <p:txBody>
          <a:bodyPr>
            <a:spAutoFit/>
          </a:bodyPr>
          <a:lstStyle/>
          <a:p>
            <a:pPr algn="ctr"/>
            <a:r>
              <a:rPr lang="it-IT" sz="3800" b="1">
                <a:solidFill>
                  <a:srgbClr val="3333FF"/>
                </a:solidFill>
                <a:latin typeface="Times New Roman" pitchFamily="18" charset="0"/>
                <a:cs typeface="Times New Roman" pitchFamily="18" charset="0"/>
              </a:rPr>
              <a:t>DENOMINAZIONE</a:t>
            </a:r>
            <a:endParaRPr lang="it-IT" sz="3800" b="1">
              <a:solidFill>
                <a:srgbClr val="3333FF"/>
              </a:solidFill>
              <a:latin typeface="Calibri" pitchFamily="34" charset="0"/>
            </a:endParaRPr>
          </a:p>
        </p:txBody>
      </p:sp>
      <p:pic>
        <p:nvPicPr>
          <p:cNvPr id="134148" name="Picture 2"/>
          <p:cNvPicPr>
            <a:picLocks noChangeAspect="1" noChangeArrowheads="1"/>
          </p:cNvPicPr>
          <p:nvPr/>
        </p:nvPicPr>
        <p:blipFill>
          <a:blip r:embed="rId3"/>
          <a:srcRect/>
          <a:stretch>
            <a:fillRect/>
          </a:stretch>
        </p:blipFill>
        <p:spPr bwMode="auto">
          <a:xfrm>
            <a:off x="4716463" y="2924175"/>
            <a:ext cx="3862387" cy="2606675"/>
          </a:xfrm>
          <a:prstGeom prst="rect">
            <a:avLst/>
          </a:prstGeom>
          <a:noFill/>
          <a:ln w="9525">
            <a:noFill/>
            <a:miter lim="800000"/>
            <a:headEnd/>
            <a:tailEnd/>
          </a:ln>
        </p:spPr>
      </p:pic>
      <p:pic>
        <p:nvPicPr>
          <p:cNvPr id="134149" name="Picture 4"/>
          <p:cNvPicPr>
            <a:picLocks noChangeAspect="1" noChangeArrowheads="1"/>
          </p:cNvPicPr>
          <p:nvPr/>
        </p:nvPicPr>
        <p:blipFill>
          <a:blip r:embed="rId4"/>
          <a:srcRect/>
          <a:stretch>
            <a:fillRect/>
          </a:stretch>
        </p:blipFill>
        <p:spPr bwMode="auto">
          <a:xfrm>
            <a:off x="539750" y="2852738"/>
            <a:ext cx="2087563" cy="3663950"/>
          </a:xfrm>
          <a:prstGeom prst="rect">
            <a:avLst/>
          </a:prstGeom>
          <a:noFill/>
          <a:ln w="9525">
            <a:noFill/>
            <a:miter lim="800000"/>
            <a:headEnd/>
            <a:tailEnd/>
          </a:ln>
        </p:spPr>
      </p:pic>
      <p:sp>
        <p:nvSpPr>
          <p:cNvPr id="10" name="Freccia a destra 9"/>
          <p:cNvSpPr/>
          <p:nvPr/>
        </p:nvSpPr>
        <p:spPr>
          <a:xfrm>
            <a:off x="3059113" y="3860800"/>
            <a:ext cx="1368425"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848419" y="309561"/>
            <a:ext cx="63634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z="3200" b="1" u="sng" dirty="0" smtClean="0">
                <a:solidFill>
                  <a:srgbClr val="FF3300"/>
                </a:solidFill>
                <a:effectLst>
                  <a:outerShdw blurRad="38100" dist="38100" dir="2700000" algn="tl">
                    <a:srgbClr val="000000">
                      <a:alpha val="43137"/>
                    </a:srgbClr>
                  </a:outerShdw>
                </a:effectLst>
                <a:latin typeface="Calibri" pitchFamily="34" charset="0"/>
              </a:rPr>
              <a:t>Anticorpi monoclonali in studi clinici</a:t>
            </a:r>
          </a:p>
        </p:txBody>
      </p:sp>
      <p:pic>
        <p:nvPicPr>
          <p:cNvPr id="358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949" y="1147565"/>
            <a:ext cx="4359059" cy="321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996952"/>
            <a:ext cx="4032448" cy="316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8197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2725"/>
            <a:ext cx="8643938"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1 3"/>
          <p:cNvCxnSpPr/>
          <p:nvPr/>
        </p:nvCxnSpPr>
        <p:spPr>
          <a:xfrm>
            <a:off x="1428750" y="4000500"/>
            <a:ext cx="1785938"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80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60350"/>
            <a:ext cx="622935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ttangolo 1"/>
          <p:cNvSpPr>
            <a:spLocks noChangeArrowheads="1"/>
          </p:cNvSpPr>
          <p:nvPr/>
        </p:nvSpPr>
        <p:spPr bwMode="auto">
          <a:xfrm>
            <a:off x="179388" y="4005263"/>
            <a:ext cx="88566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b="1" smtClean="0">
                <a:solidFill>
                  <a:prstClr val="black"/>
                </a:solidFill>
              </a:rPr>
              <a:t>UN VACCINO BIOTECNOLOGICO CONSISTE, INVECE, SOLAMENTE DELL’ANTIGENE E NON NEL PATOGENO INTERO</a:t>
            </a:r>
          </a:p>
          <a:p>
            <a:pPr eaLnBrk="1" hangingPunct="1"/>
            <a:endParaRPr lang="it-IT" altLang="it-IT" b="1" smtClean="0">
              <a:solidFill>
                <a:prstClr val="black"/>
              </a:solidFill>
            </a:endParaRPr>
          </a:p>
          <a:p>
            <a:pPr algn="just" eaLnBrk="1" hangingPunct="1"/>
            <a:r>
              <a:rPr lang="it-IT" altLang="it-IT" b="1" smtClean="0">
                <a:solidFill>
                  <a:srgbClr val="0000FF"/>
                </a:solidFill>
                <a:latin typeface="Times New Roman" pitchFamily="18" charset="0"/>
                <a:cs typeface="Times New Roman" pitchFamily="18" charset="0"/>
              </a:rPr>
              <a:t>Isolando gli antigeni e producendoli in laboratorio è possibile produrre vaccini </a:t>
            </a:r>
          </a:p>
          <a:p>
            <a:pPr algn="just" eaLnBrk="1" hangingPunct="1"/>
            <a:endParaRPr lang="it-IT" altLang="it-IT" b="1" smtClean="0">
              <a:solidFill>
                <a:srgbClr val="FF0000"/>
              </a:solidFill>
              <a:latin typeface="Times New Roman" pitchFamily="18" charset="0"/>
              <a:cs typeface="Times New Roman" pitchFamily="18" charset="0"/>
            </a:endParaRPr>
          </a:p>
          <a:p>
            <a:pPr algn="just" eaLnBrk="1" hangingPunct="1"/>
            <a:r>
              <a:rPr lang="it-IT" altLang="it-IT" b="1" smtClean="0">
                <a:solidFill>
                  <a:srgbClr val="FF0000"/>
                </a:solidFill>
                <a:latin typeface="Times New Roman" pitchFamily="18" charset="0"/>
                <a:cs typeface="Times New Roman" pitchFamily="18" charset="0"/>
              </a:rPr>
              <a:t>-più sicuri</a:t>
            </a:r>
          </a:p>
          <a:p>
            <a:pPr algn="just" eaLnBrk="1" hangingPunct="1"/>
            <a:r>
              <a:rPr lang="it-IT" altLang="it-IT" b="1" smtClean="0">
                <a:solidFill>
                  <a:srgbClr val="FF0000"/>
                </a:solidFill>
                <a:latin typeface="Times New Roman" pitchFamily="18" charset="0"/>
                <a:cs typeface="Times New Roman" pitchFamily="18" charset="0"/>
              </a:rPr>
              <a:t>-con un elevato grado di purezza</a:t>
            </a:r>
          </a:p>
          <a:p>
            <a:pPr algn="just" eaLnBrk="1" hangingPunct="1"/>
            <a:r>
              <a:rPr lang="it-IT" altLang="it-IT" b="1" smtClean="0">
                <a:solidFill>
                  <a:srgbClr val="FF0000"/>
                </a:solidFill>
                <a:latin typeface="Times New Roman" pitchFamily="18" charset="0"/>
                <a:cs typeface="Times New Roman" pitchFamily="18" charset="0"/>
              </a:rPr>
              <a:t>-esenti da contaminazioni con altri patogeni</a:t>
            </a:r>
            <a:endParaRPr lang="en-GB" altLang="it-IT" b="1" smtClean="0">
              <a:solidFill>
                <a:srgbClr val="FF0000"/>
              </a:solidFill>
              <a:latin typeface="Times New Roman" pitchFamily="18" charset="0"/>
              <a:cs typeface="Times New Roman" pitchFamily="18" charset="0"/>
            </a:endParaRPr>
          </a:p>
          <a:p>
            <a:pPr eaLnBrk="1" hangingPunct="1"/>
            <a:endParaRPr lang="it-IT" altLang="it-IT" smtClean="0">
              <a:solidFill>
                <a:prstClr val="black"/>
              </a:solidFill>
            </a:endParaRPr>
          </a:p>
        </p:txBody>
      </p:sp>
    </p:spTree>
    <p:extLst>
      <p:ext uri="{BB962C8B-B14F-4D97-AF65-F5344CB8AC3E}">
        <p14:creationId xmlns:p14="http://schemas.microsoft.com/office/powerpoint/2010/main" val="33921687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82550"/>
            <a:ext cx="8615362"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7040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44450"/>
            <a:ext cx="503555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506788"/>
            <a:ext cx="4067175"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4845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42875"/>
            <a:ext cx="8302625"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9683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42875"/>
            <a:ext cx="8729663"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9123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88" y="115888"/>
            <a:ext cx="8229600" cy="1143000"/>
          </a:xfrm>
        </p:spPr>
        <p:txBody>
          <a:bodyPr rtlCol="0">
            <a:normAutofit fontScale="90000"/>
          </a:bodyPr>
          <a:lstStyle/>
          <a:p>
            <a:pPr eaLnBrk="1" fontAlgn="auto" hangingPunct="1">
              <a:spcAft>
                <a:spcPts val="0"/>
              </a:spcAft>
              <a:defRPr/>
            </a:pPr>
            <a:r>
              <a:rPr lang="it-IT" sz="3000" b="1" dirty="0" smtClean="0">
                <a:latin typeface="Times New Roman" pitchFamily="18" charset="0"/>
                <a:cs typeface="Times New Roman" pitchFamily="18" charset="0"/>
              </a:rPr>
              <a:t>IL VACCINO BIOTECNOLOGICO PER LA PERTOSSE E’ STATO STUDIATO E SVILUPPATO IN ITALIA ED E’ DISPONIBILE DAL 1993. </a:t>
            </a:r>
            <a:endParaRPr lang="it-IT" sz="3000" b="1" dirty="0">
              <a:latin typeface="Times New Roman" pitchFamily="18" charset="0"/>
              <a:cs typeface="Times New Roman" pitchFamily="18" charset="0"/>
            </a:endParaRPr>
          </a:p>
        </p:txBody>
      </p:sp>
      <p:sp>
        <p:nvSpPr>
          <p:cNvPr id="3" name="Titolo 1"/>
          <p:cNvSpPr txBox="1">
            <a:spLocks/>
          </p:cNvSpPr>
          <p:nvPr/>
        </p:nvSpPr>
        <p:spPr>
          <a:xfrm>
            <a:off x="355600" y="2205038"/>
            <a:ext cx="8229600" cy="1143000"/>
          </a:xfrm>
          <a:prstGeom prst="rect">
            <a:avLst/>
          </a:prstGeom>
        </p:spPr>
        <p:txBody>
          <a:bodyPr anchor="ctr"/>
          <a:lstStyle/>
          <a:p>
            <a:pPr algn="just" fontAlgn="auto">
              <a:spcAft>
                <a:spcPts val="0"/>
              </a:spcAft>
              <a:defRPr/>
            </a:pPr>
            <a:r>
              <a:rPr lang="it-IT" sz="2000" dirty="0">
                <a:solidFill>
                  <a:prstClr val="black"/>
                </a:solidFill>
                <a:latin typeface="Times New Roman" pitchFamily="18" charset="0"/>
                <a:cs typeface="Times New Roman" pitchFamily="18" charset="0"/>
              </a:rPr>
              <a:t>La pertosse è un’infezione delle vie respiratorie provocata dal batterio </a:t>
            </a:r>
            <a:r>
              <a:rPr lang="it-IT" sz="2000" i="1" dirty="0" err="1">
                <a:solidFill>
                  <a:prstClr val="black"/>
                </a:solidFill>
                <a:latin typeface="Times New Roman" pitchFamily="18" charset="0"/>
                <a:cs typeface="Times New Roman" pitchFamily="18" charset="0"/>
              </a:rPr>
              <a:t>Bordetella</a:t>
            </a:r>
            <a:r>
              <a:rPr lang="it-IT" sz="2000" i="1" dirty="0">
                <a:solidFill>
                  <a:prstClr val="black"/>
                </a:solidFill>
                <a:latin typeface="Times New Roman" pitchFamily="18" charset="0"/>
                <a:cs typeface="Times New Roman" pitchFamily="18" charset="0"/>
              </a:rPr>
              <a:t> </a:t>
            </a:r>
            <a:r>
              <a:rPr lang="it-IT" sz="2000" i="1" dirty="0" err="1">
                <a:solidFill>
                  <a:prstClr val="black"/>
                </a:solidFill>
                <a:latin typeface="Times New Roman" pitchFamily="18" charset="0"/>
                <a:cs typeface="Times New Roman" pitchFamily="18" charset="0"/>
              </a:rPr>
              <a:t>pertussis</a:t>
            </a:r>
            <a:r>
              <a:rPr lang="it-IT" sz="2000" dirty="0">
                <a:solidFill>
                  <a:prstClr val="black"/>
                </a:solidFill>
                <a:latin typeface="Times New Roman" pitchFamily="18" charset="0"/>
                <a:cs typeface="Times New Roman" pitchFamily="18" charset="0"/>
              </a:rPr>
              <a:t>, colpisce soprattutto i bambini, può provocare encefalopatie, crisi di ipossia, broncospasmi e la morte.</a:t>
            </a:r>
          </a:p>
          <a:p>
            <a:pPr algn="just" fontAlgn="auto">
              <a:spcAft>
                <a:spcPts val="0"/>
              </a:spcAft>
              <a:defRPr/>
            </a:pPr>
            <a:endParaRPr lang="it-IT" sz="2000" dirty="0">
              <a:solidFill>
                <a:prstClr val="black"/>
              </a:solidFill>
              <a:latin typeface="Times New Roman" pitchFamily="18" charset="0"/>
              <a:cs typeface="Times New Roman" pitchFamily="18" charset="0"/>
            </a:endParaRPr>
          </a:p>
          <a:p>
            <a:pPr algn="just" fontAlgn="auto">
              <a:spcAft>
                <a:spcPts val="0"/>
              </a:spcAft>
              <a:defRPr/>
            </a:pPr>
            <a:r>
              <a:rPr lang="it-IT" sz="2000" dirty="0">
                <a:solidFill>
                  <a:prstClr val="black"/>
                </a:solidFill>
                <a:latin typeface="Times New Roman" pitchFamily="18" charset="0"/>
                <a:cs typeface="Times New Roman" pitchFamily="18" charset="0"/>
              </a:rPr>
              <a:t>Il trattamento antibiotico è efficace ma spesso la malattia viene diagnosticata quando i batteri hanno già danneggiato le vie respiratorie e rilasciato quantità elevate di tossine (</a:t>
            </a:r>
            <a:r>
              <a:rPr lang="it-IT" sz="2000" b="1" dirty="0">
                <a:solidFill>
                  <a:srgbClr val="0070C0"/>
                </a:solidFill>
                <a:latin typeface="Times New Roman" pitchFamily="18" charset="0"/>
                <a:cs typeface="Times New Roman" pitchFamily="18" charset="0"/>
              </a:rPr>
              <a:t>tossina della pertosse</a:t>
            </a:r>
            <a:r>
              <a:rPr lang="it-IT" sz="2000" dirty="0">
                <a:solidFill>
                  <a:prstClr val="black"/>
                </a:solidFill>
                <a:latin typeface="Times New Roman" pitchFamily="18" charset="0"/>
                <a:cs typeface="Times New Roman" pitchFamily="18" charset="0"/>
              </a:rPr>
              <a:t>) responsabili dell’azione patogena.</a:t>
            </a:r>
          </a:p>
          <a:p>
            <a:pPr algn="just" fontAlgn="auto">
              <a:spcAft>
                <a:spcPts val="0"/>
              </a:spcAft>
              <a:defRPr/>
            </a:pPr>
            <a:endParaRPr lang="it-IT" sz="2200" dirty="0">
              <a:solidFill>
                <a:prstClr val="black"/>
              </a:solidFill>
              <a:latin typeface="Times New Roman" pitchFamily="18" charset="0"/>
              <a:cs typeface="Times New Roman" pitchFamily="18" charset="0"/>
            </a:endParaRPr>
          </a:p>
        </p:txBody>
      </p:sp>
      <p:sp>
        <p:nvSpPr>
          <p:cNvPr id="44036" name="Rettangolo 3"/>
          <p:cNvSpPr>
            <a:spLocks noChangeArrowheads="1"/>
          </p:cNvSpPr>
          <p:nvPr/>
        </p:nvSpPr>
        <p:spPr bwMode="auto">
          <a:xfrm>
            <a:off x="250825" y="4076700"/>
            <a:ext cx="87137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it-IT" smtClean="0">
                <a:solidFill>
                  <a:prstClr val="black"/>
                </a:solidFill>
              </a:rPr>
              <a:t>Il vaccino tradizionale contro la pertosse è stato sviluppato negli anni 40.</a:t>
            </a:r>
          </a:p>
          <a:p>
            <a:pPr eaLnBrk="1" hangingPunct="1"/>
            <a:endParaRPr lang="it-IT" altLang="it-IT" smtClean="0">
              <a:solidFill>
                <a:prstClr val="black"/>
              </a:solidFill>
            </a:endParaRPr>
          </a:p>
          <a:p>
            <a:pPr eaLnBrk="1" hangingPunct="1"/>
            <a:r>
              <a:rPr lang="it-IT" altLang="it-IT" smtClean="0">
                <a:solidFill>
                  <a:prstClr val="black"/>
                </a:solidFill>
              </a:rPr>
              <a:t>E’ composto da Bordetella pertussis uccisa con un trattamento chimico e termico.</a:t>
            </a:r>
          </a:p>
          <a:p>
            <a:pPr eaLnBrk="1" hangingPunct="1"/>
            <a:endParaRPr lang="it-IT" altLang="it-IT" smtClean="0">
              <a:solidFill>
                <a:prstClr val="black"/>
              </a:solidFill>
            </a:endParaRPr>
          </a:p>
          <a:p>
            <a:pPr eaLnBrk="1" hangingPunct="1"/>
            <a:r>
              <a:rPr lang="it-IT" altLang="it-IT" smtClean="0">
                <a:solidFill>
                  <a:prstClr val="black"/>
                </a:solidFill>
              </a:rPr>
              <a:t>Tuttavia l’intrinseca tossicità del materiale antigenico ne ha scoraggiato l’uso e i rischi associati alla vaccinazione (complicanze encefalopatiche gravi) hanno stimolato la ricerca di prodotti più sicuri.</a:t>
            </a:r>
          </a:p>
        </p:txBody>
      </p:sp>
    </p:spTree>
    <p:extLst>
      <p:ext uri="{BB962C8B-B14F-4D97-AF65-F5344CB8AC3E}">
        <p14:creationId xmlns:p14="http://schemas.microsoft.com/office/powerpoint/2010/main" val="62319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214313"/>
            <a:ext cx="8443912"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9421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52495"/>
          <a:stretch>
            <a:fillRect/>
          </a:stretch>
        </p:blipFill>
        <p:spPr bwMode="auto">
          <a:xfrm>
            <a:off x="142875" y="869950"/>
            <a:ext cx="900112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1"/>
          <p:cNvSpPr txBox="1">
            <a:spLocks/>
          </p:cNvSpPr>
          <p:nvPr/>
        </p:nvSpPr>
        <p:spPr>
          <a:xfrm>
            <a:off x="142875" y="214313"/>
            <a:ext cx="8786813" cy="571500"/>
          </a:xfrm>
          <a:prstGeom prst="rect">
            <a:avLst/>
          </a:prstGeom>
        </p:spPr>
        <p:txBody>
          <a:bodyPr>
            <a:normAutofit fontScale="97500"/>
          </a:bodyPr>
          <a:lstStyle/>
          <a:p>
            <a:pPr algn="ctr" fontAlgn="auto">
              <a:spcAft>
                <a:spcPts val="0"/>
              </a:spcAft>
              <a:defRPr/>
            </a:pPr>
            <a:r>
              <a:rPr lang="it-IT" sz="3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65 nuovi farmaci biotecnologici nel periodo 1999-2006</a:t>
            </a:r>
          </a:p>
        </p:txBody>
      </p:sp>
    </p:spTree>
    <p:extLst>
      <p:ext uri="{BB962C8B-B14F-4D97-AF65-F5344CB8AC3E}">
        <p14:creationId xmlns:p14="http://schemas.microsoft.com/office/powerpoint/2010/main" val="820394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2"/>
          <p:cNvPicPr>
            <a:picLocks noChangeAspect="1" noChangeArrowheads="1"/>
          </p:cNvPicPr>
          <p:nvPr/>
        </p:nvPicPr>
        <p:blipFill>
          <a:blip r:embed="rId2"/>
          <a:srcRect/>
          <a:stretch>
            <a:fillRect/>
          </a:stretch>
        </p:blipFill>
        <p:spPr bwMode="auto">
          <a:xfrm>
            <a:off x="25400" y="44450"/>
            <a:ext cx="874713" cy="504825"/>
          </a:xfrm>
          <a:prstGeom prst="rect">
            <a:avLst/>
          </a:prstGeom>
          <a:noFill/>
          <a:ln w="9525">
            <a:noFill/>
            <a:miter lim="800000"/>
            <a:headEnd/>
            <a:tailEnd/>
          </a:ln>
        </p:spPr>
      </p:pic>
      <p:sp>
        <p:nvSpPr>
          <p:cNvPr id="135170" name="Rettangolo 3"/>
          <p:cNvSpPr>
            <a:spLocks noChangeArrowheads="1"/>
          </p:cNvSpPr>
          <p:nvPr/>
        </p:nvSpPr>
        <p:spPr bwMode="auto">
          <a:xfrm>
            <a:off x="285720" y="1285860"/>
            <a:ext cx="8496300" cy="1568450"/>
          </a:xfrm>
          <a:prstGeom prst="rect">
            <a:avLst/>
          </a:prstGeom>
          <a:noFill/>
          <a:ln w="9525">
            <a:noFill/>
            <a:miter lim="800000"/>
            <a:headEnd/>
            <a:tailEnd/>
          </a:ln>
        </p:spPr>
        <p:txBody>
          <a:bodyPr>
            <a:spAutoFit/>
          </a:bodyPr>
          <a:lstStyle/>
          <a:p>
            <a:pPr algn="just"/>
            <a:r>
              <a:rPr lang="it-IT" sz="2400" dirty="0">
                <a:latin typeface="Times New Roman" pitchFamily="18" charset="0"/>
                <a:cs typeface="Times New Roman" pitchFamily="18" charset="0"/>
              </a:rPr>
              <a:t>Per farmaco generico si intende un medicinale che contiene la stessa quantità di </a:t>
            </a:r>
            <a:r>
              <a:rPr lang="it-IT" sz="2400" b="1" dirty="0">
                <a:latin typeface="Times New Roman" pitchFamily="18" charset="0"/>
                <a:cs typeface="Times New Roman" pitchFamily="18" charset="0"/>
              </a:rPr>
              <a:t>principio attivo</a:t>
            </a:r>
            <a:r>
              <a:rPr lang="it-IT" sz="2400" dirty="0">
                <a:latin typeface="Times New Roman" pitchFamily="18" charset="0"/>
                <a:cs typeface="Times New Roman" pitchFamily="18" charset="0"/>
              </a:rPr>
              <a:t> e presenta la stessa </a:t>
            </a:r>
            <a:r>
              <a:rPr lang="it-IT" sz="2400" b="1" dirty="0">
                <a:latin typeface="Times New Roman" pitchFamily="18" charset="0"/>
                <a:cs typeface="Times New Roman" pitchFamily="18" charset="0"/>
              </a:rPr>
              <a:t>biodisponibilità</a:t>
            </a:r>
            <a:r>
              <a:rPr lang="it-IT" sz="2400" dirty="0">
                <a:latin typeface="Times New Roman" pitchFamily="18" charset="0"/>
                <a:cs typeface="Times New Roman" pitchFamily="18" charset="0"/>
              </a:rPr>
              <a:t> di un altro di marca con brevetto scaduto. </a:t>
            </a:r>
          </a:p>
          <a:p>
            <a:pPr algn="just"/>
            <a:endParaRPr lang="it-IT" sz="2400" dirty="0">
              <a:latin typeface="Times New Roman" pitchFamily="18" charset="0"/>
              <a:cs typeface="Times New Roman" pitchFamily="18" charset="0"/>
            </a:endParaRPr>
          </a:p>
        </p:txBody>
      </p:sp>
      <p:sp>
        <p:nvSpPr>
          <p:cNvPr id="135171" name="Rettangolo 4"/>
          <p:cNvSpPr>
            <a:spLocks noChangeArrowheads="1"/>
          </p:cNvSpPr>
          <p:nvPr/>
        </p:nvSpPr>
        <p:spPr bwMode="auto">
          <a:xfrm>
            <a:off x="684213" y="519113"/>
            <a:ext cx="7848600" cy="677862"/>
          </a:xfrm>
          <a:prstGeom prst="rect">
            <a:avLst/>
          </a:prstGeom>
          <a:noFill/>
          <a:ln w="9525">
            <a:noFill/>
            <a:miter lim="800000"/>
            <a:headEnd/>
            <a:tailEnd/>
          </a:ln>
        </p:spPr>
        <p:txBody>
          <a:bodyPr>
            <a:spAutoFit/>
          </a:bodyPr>
          <a:lstStyle/>
          <a:p>
            <a:pPr algn="ctr"/>
            <a:r>
              <a:rPr lang="it-IT" sz="3800" b="1">
                <a:solidFill>
                  <a:srgbClr val="FF0000"/>
                </a:solidFill>
                <a:latin typeface="Times New Roman" pitchFamily="18" charset="0"/>
                <a:cs typeface="Times New Roman" pitchFamily="18" charset="0"/>
              </a:rPr>
              <a:t>L'EQUIVALENZA TERAPEUTICA</a:t>
            </a:r>
            <a:endParaRPr lang="it-IT" sz="3800" b="1">
              <a:latin typeface="Calibri" pitchFamily="34" charset="0"/>
            </a:endParaRPr>
          </a:p>
        </p:txBody>
      </p:sp>
      <p:sp>
        <p:nvSpPr>
          <p:cNvPr id="6" name="Rettangolo 5"/>
          <p:cNvSpPr/>
          <p:nvPr/>
        </p:nvSpPr>
        <p:spPr>
          <a:xfrm>
            <a:off x="323850" y="2349500"/>
            <a:ext cx="2160588" cy="43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7" name="Picture 2"/>
          <p:cNvPicPr>
            <a:picLocks noChangeAspect="1" noChangeArrowheads="1"/>
          </p:cNvPicPr>
          <p:nvPr/>
        </p:nvPicPr>
        <p:blipFill>
          <a:blip r:embed="rId3"/>
          <a:srcRect/>
          <a:stretch>
            <a:fillRect/>
          </a:stretch>
        </p:blipFill>
        <p:spPr bwMode="auto">
          <a:xfrm>
            <a:off x="2285984" y="3000372"/>
            <a:ext cx="5214974" cy="3714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142875" y="0"/>
            <a:ext cx="8786813" cy="500063"/>
          </a:xfrm>
          <a:prstGeom prst="rect">
            <a:avLst/>
          </a:prstGeom>
        </p:spPr>
        <p:txBody>
          <a:bodyPr>
            <a:normAutofit fontScale="97500"/>
          </a:bodyPr>
          <a:lstStyle/>
          <a:p>
            <a:pPr algn="ctr" fontAlgn="auto">
              <a:spcAft>
                <a:spcPts val="0"/>
              </a:spcAft>
              <a:defRPr/>
            </a:pPr>
            <a:r>
              <a:rPr lang="it-IT" sz="2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65 nuovi farmaci biotecnologici nel periodo 1999-2006</a:t>
            </a:r>
          </a:p>
        </p:txBody>
      </p:sp>
      <p:grpSp>
        <p:nvGrpSpPr>
          <p:cNvPr id="47107" name="Gruppo 8"/>
          <p:cNvGrpSpPr>
            <a:grpSpLocks/>
          </p:cNvGrpSpPr>
          <p:nvPr/>
        </p:nvGrpSpPr>
        <p:grpSpPr bwMode="auto">
          <a:xfrm>
            <a:off x="142875" y="428625"/>
            <a:ext cx="8858250" cy="6357938"/>
            <a:chOff x="142844" y="428604"/>
            <a:chExt cx="8858280" cy="6357982"/>
          </a:xfrm>
        </p:grpSpPr>
        <p:pic>
          <p:nvPicPr>
            <p:cNvPr id="4710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46803"/>
            <a:stretch>
              <a:fillRect/>
            </a:stretch>
          </p:blipFill>
          <p:spPr bwMode="auto">
            <a:xfrm>
              <a:off x="214282" y="428604"/>
              <a:ext cx="8786842" cy="584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9879"/>
            <a:stretch>
              <a:fillRect/>
            </a:stretch>
          </p:blipFill>
          <p:spPr bwMode="auto">
            <a:xfrm>
              <a:off x="142844" y="6112791"/>
              <a:ext cx="8715436" cy="67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3370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42988" y="260350"/>
            <a:ext cx="6842125"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err="1">
                <a:solidFill>
                  <a:schemeClr val="bg1"/>
                </a:solidFill>
                <a:latin typeface="Times New Roman" pitchFamily="18" charset="0"/>
                <a:ea typeface="+mj-ea"/>
                <a:cs typeface="Times New Roman" pitchFamily="18" charset="0"/>
              </a:rPr>
              <a:t>Concetto</a:t>
            </a:r>
            <a:r>
              <a:rPr lang="en-GB" sz="2800" b="1" dirty="0">
                <a:solidFill>
                  <a:schemeClr val="bg1"/>
                </a:solidFill>
                <a:latin typeface="Times New Roman" pitchFamily="18" charset="0"/>
                <a:ea typeface="+mj-ea"/>
                <a:cs typeface="Times New Roman" pitchFamily="18" charset="0"/>
              </a:rPr>
              <a:t> </a:t>
            </a:r>
            <a:r>
              <a:rPr lang="en-GB" sz="2800" b="1" dirty="0" err="1">
                <a:solidFill>
                  <a:schemeClr val="bg1"/>
                </a:solidFill>
                <a:latin typeface="Times New Roman" pitchFamily="18" charset="0"/>
                <a:ea typeface="+mj-ea"/>
                <a:cs typeface="Times New Roman" pitchFamily="18" charset="0"/>
              </a:rPr>
              <a:t>di</a:t>
            </a:r>
            <a:r>
              <a:rPr lang="en-GB" sz="2800" b="1" dirty="0">
                <a:solidFill>
                  <a:schemeClr val="bg1"/>
                </a:solidFill>
                <a:latin typeface="Times New Roman" pitchFamily="18" charset="0"/>
                <a:ea typeface="+mj-ea"/>
                <a:cs typeface="Times New Roman" pitchFamily="18" charset="0"/>
              </a:rPr>
              <a:t> </a:t>
            </a:r>
            <a:r>
              <a:rPr lang="en-GB" sz="2800" b="1" dirty="0" err="1">
                <a:solidFill>
                  <a:schemeClr val="bg1"/>
                </a:solidFill>
                <a:latin typeface="Times New Roman" pitchFamily="18" charset="0"/>
                <a:ea typeface="+mj-ea"/>
                <a:cs typeface="Times New Roman" pitchFamily="18" charset="0"/>
              </a:rPr>
              <a:t>biodisponibilità</a:t>
            </a:r>
            <a:r>
              <a:rPr lang="en-GB" sz="2800" b="1" dirty="0">
                <a:solidFill>
                  <a:schemeClr val="bg1"/>
                </a:solidFill>
                <a:latin typeface="Times New Roman" pitchFamily="18" charset="0"/>
                <a:ea typeface="+mj-ea"/>
                <a:cs typeface="Times New Roman" pitchFamily="18" charset="0"/>
              </a:rPr>
              <a:t> </a:t>
            </a:r>
            <a:r>
              <a:rPr lang="en-GB" sz="2800" b="1" dirty="0" err="1">
                <a:solidFill>
                  <a:schemeClr val="bg1"/>
                </a:solidFill>
                <a:latin typeface="Times New Roman" pitchFamily="18" charset="0"/>
                <a:ea typeface="+mj-ea"/>
                <a:cs typeface="Times New Roman" pitchFamily="18" charset="0"/>
              </a:rPr>
              <a:t>di</a:t>
            </a:r>
            <a:r>
              <a:rPr lang="en-GB" sz="2800" b="1" dirty="0">
                <a:solidFill>
                  <a:schemeClr val="bg1"/>
                </a:solidFill>
                <a:latin typeface="Times New Roman" pitchFamily="18" charset="0"/>
                <a:ea typeface="+mj-ea"/>
                <a:cs typeface="Times New Roman" pitchFamily="18" charset="0"/>
              </a:rPr>
              <a:t> un </a:t>
            </a:r>
            <a:r>
              <a:rPr lang="en-GB" sz="2800" b="1" dirty="0" err="1">
                <a:solidFill>
                  <a:schemeClr val="bg1"/>
                </a:solidFill>
                <a:latin typeface="Times New Roman" pitchFamily="18" charset="0"/>
                <a:ea typeface="+mj-ea"/>
                <a:cs typeface="Times New Roman" pitchFamily="18" charset="0"/>
              </a:rPr>
              <a:t>farmaco</a:t>
            </a:r>
            <a:endParaRPr lang="en-GB" sz="2800" b="1" dirty="0">
              <a:solidFill>
                <a:schemeClr val="bg1"/>
              </a:solidFill>
              <a:latin typeface="Times New Roman" pitchFamily="18" charset="0"/>
              <a:ea typeface="+mj-ea"/>
              <a:cs typeface="Times New Roman" pitchFamily="18" charset="0"/>
            </a:endParaRPr>
          </a:p>
        </p:txBody>
      </p:sp>
      <p:sp>
        <p:nvSpPr>
          <p:cNvPr id="7" name="Rectangle 2"/>
          <p:cNvSpPr txBox="1">
            <a:spLocks noChangeArrowheads="1"/>
          </p:cNvSpPr>
          <p:nvPr/>
        </p:nvSpPr>
        <p:spPr>
          <a:xfrm>
            <a:off x="1116013" y="1916113"/>
            <a:ext cx="6840537" cy="620712"/>
          </a:xfrm>
          <a:prstGeom prst="rect">
            <a:avLst/>
          </a:prstGeom>
        </p:spPr>
        <p:txBody>
          <a:bodyPr anchor="ctr"/>
          <a:lstStyle/>
          <a:p>
            <a:pPr algn="just" fontAlgn="auto">
              <a:spcAft>
                <a:spcPts val="0"/>
              </a:spcAft>
              <a:buFontTx/>
              <a:buChar char="-"/>
              <a:defRPr/>
            </a:pPr>
            <a:r>
              <a:rPr lang="en-GB" sz="2400" b="1" dirty="0" err="1">
                <a:latin typeface="Times New Roman" pitchFamily="18" charset="0"/>
                <a:ea typeface="+mj-ea"/>
                <a:cs typeface="Times New Roman" pitchFamily="18" charset="0"/>
              </a:rPr>
              <a:t>Quantità</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di</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farmaco</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che</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passa</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nella</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circolazione</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generale</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dopo</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somministrazione</a:t>
            </a:r>
            <a:r>
              <a:rPr lang="en-GB" sz="2400" dirty="0">
                <a:latin typeface="Times New Roman" pitchFamily="18" charset="0"/>
                <a:ea typeface="+mj-ea"/>
                <a:cs typeface="Times New Roman" pitchFamily="18" charset="0"/>
              </a:rPr>
              <a:t> per </a:t>
            </a:r>
            <a:r>
              <a:rPr lang="en-GB" sz="2400" dirty="0" err="1">
                <a:latin typeface="Times New Roman" pitchFamily="18" charset="0"/>
                <a:ea typeface="+mj-ea"/>
                <a:cs typeface="Times New Roman" pitchFamily="18" charset="0"/>
              </a:rPr>
              <a:t>qualsiasi</a:t>
            </a:r>
            <a:r>
              <a:rPr lang="en-GB" sz="2400" dirty="0">
                <a:latin typeface="Times New Roman" pitchFamily="18" charset="0"/>
                <a:ea typeface="+mj-ea"/>
                <a:cs typeface="Times New Roman" pitchFamily="18" charset="0"/>
              </a:rPr>
              <a:t> via</a:t>
            </a:r>
          </a:p>
          <a:p>
            <a:pPr algn="just" fontAlgn="auto">
              <a:spcAft>
                <a:spcPts val="0"/>
              </a:spcAft>
              <a:buFontTx/>
              <a:buChar char="-"/>
              <a:defRPr/>
            </a:pPr>
            <a:endParaRPr lang="en-GB" sz="2400" dirty="0">
              <a:latin typeface="Times New Roman" pitchFamily="18" charset="0"/>
              <a:ea typeface="+mj-ea"/>
              <a:cs typeface="Times New Roman" pitchFamily="18" charset="0"/>
            </a:endParaRPr>
          </a:p>
          <a:p>
            <a:pPr algn="just" fontAlgn="auto">
              <a:spcAft>
                <a:spcPts val="0"/>
              </a:spcAft>
              <a:defRPr/>
            </a:pPr>
            <a:endParaRPr lang="en-GB" sz="2400" dirty="0">
              <a:latin typeface="Times New Roman" pitchFamily="18" charset="0"/>
              <a:ea typeface="+mj-ea"/>
              <a:cs typeface="Times New Roman" pitchFamily="18" charset="0"/>
            </a:endParaRPr>
          </a:p>
        </p:txBody>
      </p:sp>
      <p:pic>
        <p:nvPicPr>
          <p:cNvPr id="137219" name="Picture 12"/>
          <p:cNvPicPr>
            <a:picLocks noChangeAspect="1" noChangeArrowheads="1"/>
          </p:cNvPicPr>
          <p:nvPr/>
        </p:nvPicPr>
        <p:blipFill>
          <a:blip r:embed="rId3"/>
          <a:srcRect/>
          <a:stretch>
            <a:fillRect/>
          </a:stretch>
        </p:blipFill>
        <p:spPr bwMode="auto">
          <a:xfrm>
            <a:off x="25400" y="44450"/>
            <a:ext cx="874713" cy="504825"/>
          </a:xfrm>
          <a:prstGeom prst="rect">
            <a:avLst/>
          </a:prstGeom>
          <a:noFill/>
          <a:ln w="9525">
            <a:noFill/>
            <a:miter lim="800000"/>
            <a:headEnd/>
            <a:tailEnd/>
          </a:ln>
        </p:spPr>
      </p:pic>
      <p:pic>
        <p:nvPicPr>
          <p:cNvPr id="137220" name="Picture 4"/>
          <p:cNvPicPr>
            <a:picLocks noChangeAspect="1" noChangeArrowheads="1"/>
          </p:cNvPicPr>
          <p:nvPr/>
        </p:nvPicPr>
        <p:blipFill>
          <a:blip r:embed="rId4"/>
          <a:srcRect/>
          <a:stretch>
            <a:fillRect/>
          </a:stretch>
        </p:blipFill>
        <p:spPr bwMode="auto">
          <a:xfrm>
            <a:off x="7308304" y="2226469"/>
            <a:ext cx="914400" cy="1214437"/>
          </a:xfrm>
          <a:prstGeom prst="rect">
            <a:avLst/>
          </a:prstGeom>
          <a:noFill/>
          <a:ln w="9525">
            <a:noFill/>
            <a:miter lim="800000"/>
            <a:headEnd/>
            <a:tailEnd/>
          </a:ln>
        </p:spPr>
      </p:pic>
      <p:pic>
        <p:nvPicPr>
          <p:cNvPr id="137221" name="Picture 4"/>
          <p:cNvPicPr>
            <a:picLocks noChangeAspect="1" noChangeArrowheads="1"/>
          </p:cNvPicPr>
          <p:nvPr/>
        </p:nvPicPr>
        <p:blipFill>
          <a:blip r:embed="rId4"/>
          <a:srcRect b="25883"/>
          <a:stretch>
            <a:fillRect/>
          </a:stretch>
        </p:blipFill>
        <p:spPr bwMode="auto">
          <a:xfrm>
            <a:off x="5076056" y="2382304"/>
            <a:ext cx="792088" cy="779712"/>
          </a:xfrm>
          <a:prstGeom prst="rect">
            <a:avLst/>
          </a:prstGeom>
          <a:noFill/>
          <a:ln w="9525">
            <a:noFill/>
            <a:miter lim="800000"/>
            <a:headEnd/>
            <a:tailEnd/>
          </a:ln>
        </p:spPr>
      </p:pic>
      <p:pic>
        <p:nvPicPr>
          <p:cNvPr id="137222" name="Picture 4"/>
          <p:cNvPicPr>
            <a:picLocks noChangeAspect="1" noChangeArrowheads="1"/>
          </p:cNvPicPr>
          <p:nvPr/>
        </p:nvPicPr>
        <p:blipFill>
          <a:blip r:embed="rId4"/>
          <a:srcRect b="46635"/>
          <a:stretch>
            <a:fillRect/>
          </a:stretch>
        </p:blipFill>
        <p:spPr bwMode="auto">
          <a:xfrm>
            <a:off x="3098495" y="2382304"/>
            <a:ext cx="914400" cy="647700"/>
          </a:xfrm>
          <a:prstGeom prst="rect">
            <a:avLst/>
          </a:prstGeom>
          <a:noFill/>
          <a:ln w="9525">
            <a:noFill/>
            <a:miter lim="800000"/>
            <a:headEnd/>
            <a:tailEnd/>
          </a:ln>
        </p:spPr>
      </p:pic>
      <p:pic>
        <p:nvPicPr>
          <p:cNvPr id="137223" name="Picture 4"/>
          <p:cNvPicPr>
            <a:picLocks noChangeAspect="1" noChangeArrowheads="1"/>
          </p:cNvPicPr>
          <p:nvPr/>
        </p:nvPicPr>
        <p:blipFill>
          <a:blip r:embed="rId4"/>
          <a:srcRect b="61459"/>
          <a:stretch>
            <a:fillRect/>
          </a:stretch>
        </p:blipFill>
        <p:spPr bwMode="auto">
          <a:xfrm>
            <a:off x="1011919" y="2472394"/>
            <a:ext cx="914400" cy="467519"/>
          </a:xfrm>
          <a:prstGeom prst="rect">
            <a:avLst/>
          </a:prstGeom>
          <a:noFill/>
          <a:ln w="9525">
            <a:noFill/>
            <a:miter lim="800000"/>
            <a:headEnd/>
            <a:tailEnd/>
          </a:ln>
        </p:spPr>
      </p:pic>
      <p:sp>
        <p:nvSpPr>
          <p:cNvPr id="9" name="Rectangle 2"/>
          <p:cNvSpPr txBox="1">
            <a:spLocks noChangeArrowheads="1"/>
          </p:cNvSpPr>
          <p:nvPr/>
        </p:nvSpPr>
        <p:spPr>
          <a:xfrm>
            <a:off x="161925" y="3414379"/>
            <a:ext cx="8748712" cy="620713"/>
          </a:xfrm>
          <a:prstGeom prst="rect">
            <a:avLst/>
          </a:prstGeom>
        </p:spPr>
        <p:txBody>
          <a:bodyPr anchor="ctr"/>
          <a:lstStyle/>
          <a:p>
            <a:pPr algn="just" fontAlgn="auto">
              <a:spcAft>
                <a:spcPts val="0"/>
              </a:spcAft>
              <a:defRPr/>
            </a:pPr>
            <a:endParaRPr lang="en-GB" sz="2200" dirty="0">
              <a:latin typeface="Times New Roman" pitchFamily="18" charset="0"/>
              <a:ea typeface="+mj-ea"/>
              <a:cs typeface="Times New Roman" pitchFamily="18" charset="0"/>
            </a:endParaRPr>
          </a:p>
          <a:p>
            <a:pPr algn="just" fontAlgn="auto">
              <a:spcAft>
                <a:spcPts val="0"/>
              </a:spcAft>
              <a:buFontTx/>
              <a:buChar char="-"/>
              <a:defRPr/>
            </a:pPr>
            <a:r>
              <a:rPr lang="en-GB" sz="2200" b="1" dirty="0" err="1">
                <a:latin typeface="Times New Roman" pitchFamily="18" charset="0"/>
                <a:ea typeface="+mj-ea"/>
                <a:cs typeface="Times New Roman" pitchFamily="18" charset="0"/>
              </a:rPr>
              <a:t>Velocità</a:t>
            </a:r>
            <a:r>
              <a:rPr lang="en-GB" sz="2200" dirty="0">
                <a:latin typeface="Times New Roman" pitchFamily="18" charset="0"/>
                <a:ea typeface="+mj-ea"/>
                <a:cs typeface="Times New Roman" pitchFamily="18" charset="0"/>
              </a:rPr>
              <a:t> con cui </a:t>
            </a:r>
            <a:r>
              <a:rPr lang="en-GB" sz="2200" dirty="0" err="1">
                <a:latin typeface="Times New Roman" pitchFamily="18" charset="0"/>
                <a:ea typeface="+mj-ea"/>
                <a:cs typeface="Times New Roman" pitchFamily="18" charset="0"/>
              </a:rPr>
              <a:t>avviene</a:t>
            </a:r>
            <a:r>
              <a:rPr lang="en-GB" sz="2200" dirty="0">
                <a:latin typeface="Times New Roman" pitchFamily="18" charset="0"/>
                <a:ea typeface="+mj-ea"/>
                <a:cs typeface="Times New Roman" pitchFamily="18" charset="0"/>
              </a:rPr>
              <a:t> tale </a:t>
            </a:r>
            <a:r>
              <a:rPr lang="en-GB" sz="2200" dirty="0" err="1">
                <a:latin typeface="Times New Roman" pitchFamily="18" charset="0"/>
                <a:ea typeface="+mj-ea"/>
                <a:cs typeface="Times New Roman" pitchFamily="18" charset="0"/>
              </a:rPr>
              <a:t>passaggio</a:t>
            </a:r>
            <a:r>
              <a:rPr lang="en-GB" sz="2200" dirty="0">
                <a:latin typeface="Times New Roman" pitchFamily="18" charset="0"/>
                <a:ea typeface="+mj-ea"/>
                <a:cs typeface="Times New Roman" pitchFamily="18" charset="0"/>
              </a:rPr>
              <a:t> (</a:t>
            </a:r>
            <a:r>
              <a:rPr lang="en-GB" sz="2200" dirty="0" err="1">
                <a:latin typeface="Times New Roman" pitchFamily="18" charset="0"/>
                <a:ea typeface="+mj-ea"/>
                <a:cs typeface="Times New Roman" pitchFamily="18" charset="0"/>
              </a:rPr>
              <a:t>importanza</a:t>
            </a:r>
            <a:r>
              <a:rPr lang="en-GB" sz="2200" dirty="0">
                <a:latin typeface="Times New Roman" pitchFamily="18" charset="0"/>
                <a:ea typeface="+mj-ea"/>
                <a:cs typeface="Times New Roman" pitchFamily="18" charset="0"/>
              </a:rPr>
              <a:t> forma </a:t>
            </a:r>
            <a:r>
              <a:rPr lang="en-GB" sz="2200" dirty="0" err="1">
                <a:latin typeface="Times New Roman" pitchFamily="18" charset="0"/>
                <a:ea typeface="+mj-ea"/>
                <a:cs typeface="Times New Roman" pitchFamily="18" charset="0"/>
              </a:rPr>
              <a:t>farmaceutica</a:t>
            </a:r>
            <a:r>
              <a:rPr lang="en-GB" sz="2200" dirty="0">
                <a:latin typeface="Times New Roman" pitchFamily="18" charset="0"/>
                <a:ea typeface="+mj-ea"/>
                <a:cs typeface="Times New Roman" pitchFamily="18" charset="0"/>
              </a:rPr>
              <a:t>)</a:t>
            </a:r>
            <a:endParaRPr lang="it-IT" sz="2200" dirty="0">
              <a:latin typeface="Times New Roman" pitchFamily="18" charset="0"/>
              <a:ea typeface="+mj-ea"/>
              <a:cs typeface="Times New Roman" pitchFamily="18" charset="0"/>
            </a:endParaRPr>
          </a:p>
        </p:txBody>
      </p:sp>
      <p:pic>
        <p:nvPicPr>
          <p:cNvPr id="1105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72" y="4945789"/>
            <a:ext cx="1299494" cy="86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3845" y="4335244"/>
            <a:ext cx="1378859" cy="207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1379" y="4887946"/>
            <a:ext cx="1444811" cy="94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0797" y="4779830"/>
            <a:ext cx="2142889" cy="114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179388" y="1595438"/>
            <a:ext cx="3960812" cy="620712"/>
          </a:xfrm>
          <a:prstGeom prst="rect">
            <a:avLst/>
          </a:prstGeom>
        </p:spPr>
        <p:txBody>
          <a:bodyPr anchor="ctr"/>
          <a:lstStyle/>
          <a:p>
            <a:pPr algn="just" fontAlgn="auto">
              <a:spcAft>
                <a:spcPts val="0"/>
              </a:spcAft>
              <a:defRPr/>
            </a:pPr>
            <a:r>
              <a:rPr lang="en-GB" sz="2400" dirty="0" err="1">
                <a:latin typeface="Times New Roman" pitchFamily="18" charset="0"/>
                <a:ea typeface="+mj-ea"/>
                <a:cs typeface="Times New Roman" pitchFamily="18" charset="0"/>
              </a:rPr>
              <a:t>Biodisponibilità</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di</a:t>
            </a:r>
            <a:r>
              <a:rPr lang="en-GB" sz="2400" dirty="0">
                <a:latin typeface="Times New Roman" pitchFamily="18" charset="0"/>
                <a:ea typeface="+mj-ea"/>
                <a:cs typeface="Times New Roman" pitchFamily="18" charset="0"/>
              </a:rPr>
              <a:t> un </a:t>
            </a:r>
            <a:r>
              <a:rPr lang="en-GB" sz="2400" dirty="0" err="1">
                <a:latin typeface="Times New Roman" pitchFamily="18" charset="0"/>
                <a:ea typeface="+mj-ea"/>
                <a:cs typeface="Times New Roman" pitchFamily="18" charset="0"/>
              </a:rPr>
              <a:t>farmaco</a:t>
            </a:r>
            <a:r>
              <a:rPr lang="en-GB" sz="2400" dirty="0">
                <a:latin typeface="Times New Roman" pitchFamily="18" charset="0"/>
                <a:ea typeface="+mj-ea"/>
                <a:cs typeface="Times New Roman" pitchFamily="18" charset="0"/>
              </a:rPr>
              <a:t> per via </a:t>
            </a:r>
            <a:r>
              <a:rPr lang="en-GB" sz="2400" dirty="0" err="1">
                <a:latin typeface="Times New Roman" pitchFamily="18" charset="0"/>
                <a:ea typeface="+mj-ea"/>
                <a:cs typeface="Times New Roman" pitchFamily="18" charset="0"/>
              </a:rPr>
              <a:t>e.v</a:t>
            </a:r>
            <a:r>
              <a:rPr lang="en-GB" sz="2400" dirty="0">
                <a:latin typeface="Times New Roman" pitchFamily="18" charset="0"/>
                <a:ea typeface="+mj-ea"/>
                <a:cs typeface="Times New Roman" pitchFamily="18" charset="0"/>
              </a:rPr>
              <a:t>.=1, </a:t>
            </a:r>
            <a:r>
              <a:rPr lang="en-GB" sz="2400" dirty="0" err="1">
                <a:latin typeface="Times New Roman" pitchFamily="18" charset="0"/>
                <a:ea typeface="+mj-ea"/>
                <a:cs typeface="Times New Roman" pitchFamily="18" charset="0"/>
              </a:rPr>
              <a:t>il</a:t>
            </a:r>
            <a:r>
              <a:rPr lang="en-GB" sz="2400" dirty="0">
                <a:latin typeface="Times New Roman" pitchFamily="18" charset="0"/>
                <a:ea typeface="+mj-ea"/>
                <a:cs typeface="Times New Roman" pitchFamily="18" charset="0"/>
              </a:rPr>
              <a:t> 100% del </a:t>
            </a:r>
            <a:r>
              <a:rPr lang="en-GB" sz="2400" dirty="0" err="1">
                <a:latin typeface="Times New Roman" pitchFamily="18" charset="0"/>
                <a:ea typeface="+mj-ea"/>
                <a:cs typeface="Times New Roman" pitchFamily="18" charset="0"/>
              </a:rPr>
              <a:t>farmaco</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raggiunge</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il</a:t>
            </a:r>
            <a:r>
              <a:rPr lang="en-GB" sz="2400" dirty="0">
                <a:latin typeface="Times New Roman" pitchFamily="18" charset="0"/>
                <a:ea typeface="+mj-ea"/>
                <a:cs typeface="Times New Roman" pitchFamily="18" charset="0"/>
              </a:rPr>
              <a:t> </a:t>
            </a:r>
            <a:r>
              <a:rPr lang="en-GB" sz="2400" dirty="0" err="1">
                <a:latin typeface="Times New Roman" pitchFamily="18" charset="0"/>
                <a:ea typeface="+mj-ea"/>
                <a:cs typeface="Times New Roman" pitchFamily="18" charset="0"/>
              </a:rPr>
              <a:t>circolo</a:t>
            </a:r>
            <a:r>
              <a:rPr lang="en-GB" sz="2400" dirty="0">
                <a:latin typeface="Times New Roman" pitchFamily="18" charset="0"/>
                <a:ea typeface="+mj-ea"/>
                <a:cs typeface="Times New Roman" pitchFamily="18" charset="0"/>
              </a:rPr>
              <a:t>.</a:t>
            </a:r>
          </a:p>
        </p:txBody>
      </p:sp>
      <p:pic>
        <p:nvPicPr>
          <p:cNvPr id="143362" name="Picture 12"/>
          <p:cNvPicPr>
            <a:picLocks noChangeAspect="1" noChangeArrowheads="1"/>
          </p:cNvPicPr>
          <p:nvPr/>
        </p:nvPicPr>
        <p:blipFill>
          <a:blip r:embed="rId3"/>
          <a:srcRect/>
          <a:stretch>
            <a:fillRect/>
          </a:stretch>
        </p:blipFill>
        <p:spPr bwMode="auto">
          <a:xfrm>
            <a:off x="25400" y="44450"/>
            <a:ext cx="874713" cy="504825"/>
          </a:xfrm>
          <a:prstGeom prst="rect">
            <a:avLst/>
          </a:prstGeom>
          <a:noFill/>
          <a:ln w="9525">
            <a:noFill/>
            <a:miter lim="800000"/>
            <a:headEnd/>
            <a:tailEnd/>
          </a:ln>
        </p:spPr>
      </p:pic>
      <p:pic>
        <p:nvPicPr>
          <p:cNvPr id="143363" name="Picture 3"/>
          <p:cNvPicPr>
            <a:picLocks noChangeAspect="1" noChangeArrowheads="1"/>
          </p:cNvPicPr>
          <p:nvPr/>
        </p:nvPicPr>
        <p:blipFill>
          <a:blip r:embed="rId4"/>
          <a:srcRect/>
          <a:stretch>
            <a:fillRect/>
          </a:stretch>
        </p:blipFill>
        <p:spPr bwMode="auto">
          <a:xfrm>
            <a:off x="4716463" y="2781300"/>
            <a:ext cx="1647825" cy="1943100"/>
          </a:xfrm>
          <a:prstGeom prst="rect">
            <a:avLst/>
          </a:prstGeom>
          <a:noFill/>
          <a:ln w="9525">
            <a:noFill/>
            <a:miter lim="800000"/>
            <a:headEnd/>
            <a:tailEnd/>
          </a:ln>
        </p:spPr>
      </p:pic>
      <p:sp>
        <p:nvSpPr>
          <p:cNvPr id="143364" name="Rettangolo 10"/>
          <p:cNvSpPr>
            <a:spLocks noChangeArrowheads="1"/>
          </p:cNvSpPr>
          <p:nvPr/>
        </p:nvSpPr>
        <p:spPr bwMode="auto">
          <a:xfrm>
            <a:off x="4572000" y="1341438"/>
            <a:ext cx="4537075" cy="830262"/>
          </a:xfrm>
          <a:prstGeom prst="rect">
            <a:avLst/>
          </a:prstGeom>
          <a:noFill/>
          <a:ln w="9525">
            <a:noFill/>
            <a:miter lim="800000"/>
            <a:headEnd/>
            <a:tailEnd/>
          </a:ln>
        </p:spPr>
        <p:txBody>
          <a:bodyPr>
            <a:spAutoFit/>
          </a:bodyPr>
          <a:lstStyle/>
          <a:p>
            <a:pPr algn="just"/>
            <a:r>
              <a:rPr lang="en-GB" sz="2400">
                <a:latin typeface="Times New Roman" pitchFamily="18" charset="0"/>
                <a:cs typeface="Times New Roman" pitchFamily="18" charset="0"/>
              </a:rPr>
              <a:t>Biodisponibilità di un farmaco per via extravasale sarà inferiore a 1.</a:t>
            </a:r>
            <a:endParaRPr lang="it-IT" sz="2400">
              <a:latin typeface="Times New Roman" pitchFamily="18" charset="0"/>
              <a:cs typeface="Times New Roman" pitchFamily="18" charset="0"/>
            </a:endParaRPr>
          </a:p>
        </p:txBody>
      </p:sp>
      <p:pic>
        <p:nvPicPr>
          <p:cNvPr id="143365" name="Picture 4"/>
          <p:cNvPicPr>
            <a:picLocks noChangeAspect="1" noChangeArrowheads="1"/>
          </p:cNvPicPr>
          <p:nvPr/>
        </p:nvPicPr>
        <p:blipFill>
          <a:blip r:embed="rId5"/>
          <a:srcRect/>
          <a:stretch>
            <a:fillRect/>
          </a:stretch>
        </p:blipFill>
        <p:spPr bwMode="auto">
          <a:xfrm>
            <a:off x="6588125" y="2636838"/>
            <a:ext cx="1714500" cy="1333500"/>
          </a:xfrm>
          <a:prstGeom prst="rect">
            <a:avLst/>
          </a:prstGeom>
          <a:noFill/>
          <a:ln w="9525">
            <a:noFill/>
            <a:miter lim="800000"/>
            <a:headEnd/>
            <a:tailEnd/>
          </a:ln>
        </p:spPr>
      </p:pic>
      <p:pic>
        <p:nvPicPr>
          <p:cNvPr id="143366" name="Picture 5"/>
          <p:cNvPicPr>
            <a:picLocks noChangeAspect="1" noChangeArrowheads="1"/>
          </p:cNvPicPr>
          <p:nvPr/>
        </p:nvPicPr>
        <p:blipFill>
          <a:blip r:embed="rId6"/>
          <a:srcRect/>
          <a:stretch>
            <a:fillRect/>
          </a:stretch>
        </p:blipFill>
        <p:spPr bwMode="auto">
          <a:xfrm>
            <a:off x="4427538" y="5122863"/>
            <a:ext cx="1878012" cy="1735137"/>
          </a:xfrm>
          <a:prstGeom prst="rect">
            <a:avLst/>
          </a:prstGeom>
          <a:noFill/>
          <a:ln w="9525">
            <a:noFill/>
            <a:miter lim="800000"/>
            <a:headEnd/>
            <a:tailEnd/>
          </a:ln>
        </p:spPr>
      </p:pic>
      <p:pic>
        <p:nvPicPr>
          <p:cNvPr id="143367" name="Picture 2"/>
          <p:cNvPicPr>
            <a:picLocks noChangeAspect="1" noChangeArrowheads="1"/>
          </p:cNvPicPr>
          <p:nvPr/>
        </p:nvPicPr>
        <p:blipFill>
          <a:blip r:embed="rId7"/>
          <a:srcRect/>
          <a:stretch>
            <a:fillRect/>
          </a:stretch>
        </p:blipFill>
        <p:spPr bwMode="auto">
          <a:xfrm>
            <a:off x="7164388" y="5445125"/>
            <a:ext cx="1800225" cy="1243013"/>
          </a:xfrm>
          <a:prstGeom prst="rect">
            <a:avLst/>
          </a:prstGeom>
          <a:noFill/>
          <a:ln w="9525">
            <a:noFill/>
            <a:miter lim="800000"/>
            <a:headEnd/>
            <a:tailEnd/>
          </a:ln>
        </p:spPr>
      </p:pic>
      <p:pic>
        <p:nvPicPr>
          <p:cNvPr id="143368" name="Picture 4" descr="C:\Documents and Settings\Stefania\Impostazioni locali\Temporary Internet Files\Content.IE5\0XGRC1ZB\MC900350449[1].wmf"/>
          <p:cNvPicPr>
            <a:picLocks noChangeAspect="1" noChangeArrowheads="1"/>
          </p:cNvPicPr>
          <p:nvPr/>
        </p:nvPicPr>
        <p:blipFill>
          <a:blip r:embed="rId8"/>
          <a:srcRect/>
          <a:stretch>
            <a:fillRect/>
          </a:stretch>
        </p:blipFill>
        <p:spPr bwMode="auto">
          <a:xfrm>
            <a:off x="6443663" y="4076700"/>
            <a:ext cx="1411287" cy="1357313"/>
          </a:xfrm>
          <a:prstGeom prst="rect">
            <a:avLst/>
          </a:prstGeom>
          <a:noFill/>
          <a:ln w="9525">
            <a:noFill/>
            <a:miter lim="800000"/>
            <a:headEnd/>
            <a:tailEnd/>
          </a:ln>
        </p:spPr>
      </p:pic>
      <p:pic>
        <p:nvPicPr>
          <p:cNvPr id="143369" name="Picture 7" descr="C:\Documents and Settings\Stefania\Impostazioni locali\Temporary Internet Files\Content.IE5\E1CH053I\MC900359059[1].wmf"/>
          <p:cNvPicPr>
            <a:picLocks noChangeAspect="1" noChangeArrowheads="1"/>
          </p:cNvPicPr>
          <p:nvPr/>
        </p:nvPicPr>
        <p:blipFill>
          <a:blip r:embed="rId9"/>
          <a:srcRect/>
          <a:stretch>
            <a:fillRect/>
          </a:stretch>
        </p:blipFill>
        <p:spPr bwMode="auto">
          <a:xfrm>
            <a:off x="827088" y="2852738"/>
            <a:ext cx="2682875" cy="2952750"/>
          </a:xfrm>
          <a:prstGeom prst="rect">
            <a:avLst/>
          </a:prstGeom>
          <a:noFill/>
          <a:ln w="9525">
            <a:noFill/>
            <a:miter lim="800000"/>
            <a:headEnd/>
            <a:tailEnd/>
          </a:ln>
        </p:spPr>
      </p:pic>
      <p:sp>
        <p:nvSpPr>
          <p:cNvPr id="143370" name="Line 5"/>
          <p:cNvSpPr>
            <a:spLocks noChangeShapeType="1"/>
          </p:cNvSpPr>
          <p:nvPr/>
        </p:nvSpPr>
        <p:spPr bwMode="auto">
          <a:xfrm>
            <a:off x="4429125" y="1111250"/>
            <a:ext cx="0" cy="5530850"/>
          </a:xfrm>
          <a:prstGeom prst="line">
            <a:avLst/>
          </a:prstGeom>
          <a:noFill/>
          <a:ln w="25400">
            <a:solidFill>
              <a:srgbClr val="0000FF"/>
            </a:solidFill>
            <a:round/>
            <a:headEnd/>
            <a:tailEnd/>
          </a:ln>
        </p:spPr>
        <p:txBody>
          <a:bodyPr/>
          <a:lstStyle/>
          <a:p>
            <a:endParaRPr lang="it-IT"/>
          </a:p>
        </p:txBody>
      </p:sp>
      <p:sp>
        <p:nvSpPr>
          <p:cNvPr id="14" name="Rectangle 2"/>
          <p:cNvSpPr txBox="1">
            <a:spLocks noChangeArrowheads="1"/>
          </p:cNvSpPr>
          <p:nvPr/>
        </p:nvSpPr>
        <p:spPr>
          <a:xfrm>
            <a:off x="1331913" y="260350"/>
            <a:ext cx="6769100" cy="620713"/>
          </a:xfrm>
          <a:prstGeom prst="rect">
            <a:avLst/>
          </a:prstGeom>
          <a:solidFill>
            <a:schemeClr val="accent1"/>
          </a:solidFill>
          <a:ln>
            <a:solidFill>
              <a:schemeClr val="accent1"/>
            </a:solidFill>
          </a:ln>
        </p:spPr>
        <p:txBody>
          <a:bodyPr anchor="ctr"/>
          <a:lstStyle/>
          <a:p>
            <a:pPr algn="ctr" fontAlgn="auto">
              <a:spcAft>
                <a:spcPts val="0"/>
              </a:spcAft>
              <a:defRPr/>
            </a:pPr>
            <a:r>
              <a:rPr lang="en-GB" sz="2800" b="1" dirty="0" err="1">
                <a:solidFill>
                  <a:schemeClr val="bg1"/>
                </a:solidFill>
                <a:latin typeface="Times New Roman" pitchFamily="18" charset="0"/>
                <a:ea typeface="+mj-ea"/>
                <a:cs typeface="Times New Roman" pitchFamily="18" charset="0"/>
              </a:rPr>
              <a:t>Importanza</a:t>
            </a:r>
            <a:r>
              <a:rPr lang="en-GB" sz="2800" b="1" dirty="0">
                <a:solidFill>
                  <a:schemeClr val="bg1"/>
                </a:solidFill>
                <a:latin typeface="Times New Roman" pitchFamily="18" charset="0"/>
                <a:ea typeface="+mj-ea"/>
                <a:cs typeface="Times New Roman" pitchFamily="18" charset="0"/>
              </a:rPr>
              <a:t> </a:t>
            </a:r>
            <a:r>
              <a:rPr lang="en-GB" sz="2800" b="1" dirty="0" err="1">
                <a:solidFill>
                  <a:schemeClr val="bg1"/>
                </a:solidFill>
                <a:latin typeface="Times New Roman" pitchFamily="18" charset="0"/>
                <a:ea typeface="+mj-ea"/>
                <a:cs typeface="Times New Roman" pitchFamily="18" charset="0"/>
              </a:rPr>
              <a:t>della</a:t>
            </a:r>
            <a:r>
              <a:rPr lang="en-GB" sz="2800" b="1" dirty="0">
                <a:solidFill>
                  <a:schemeClr val="bg1"/>
                </a:solidFill>
                <a:latin typeface="Times New Roman" pitchFamily="18" charset="0"/>
                <a:ea typeface="+mj-ea"/>
                <a:cs typeface="Times New Roman" pitchFamily="18" charset="0"/>
              </a:rPr>
              <a:t> via </a:t>
            </a:r>
            <a:r>
              <a:rPr lang="en-GB" sz="2800" b="1" dirty="0" err="1">
                <a:solidFill>
                  <a:schemeClr val="bg1"/>
                </a:solidFill>
                <a:latin typeface="Times New Roman" pitchFamily="18" charset="0"/>
                <a:ea typeface="+mj-ea"/>
                <a:cs typeface="Times New Roman" pitchFamily="18" charset="0"/>
              </a:rPr>
              <a:t>di</a:t>
            </a:r>
            <a:r>
              <a:rPr lang="en-GB" sz="2800" b="1" dirty="0">
                <a:solidFill>
                  <a:schemeClr val="bg1"/>
                </a:solidFill>
                <a:latin typeface="Times New Roman" pitchFamily="18" charset="0"/>
                <a:ea typeface="+mj-ea"/>
                <a:cs typeface="Times New Roman" pitchFamily="18" charset="0"/>
              </a:rPr>
              <a:t> </a:t>
            </a:r>
            <a:r>
              <a:rPr lang="en-GB" sz="2800" b="1" dirty="0" err="1">
                <a:solidFill>
                  <a:schemeClr val="bg1"/>
                </a:solidFill>
                <a:latin typeface="Times New Roman" pitchFamily="18" charset="0"/>
                <a:ea typeface="+mj-ea"/>
                <a:cs typeface="Times New Roman" pitchFamily="18" charset="0"/>
              </a:rPr>
              <a:t>somministrazione</a:t>
            </a:r>
            <a:endParaRPr lang="en-GB" sz="2800" b="1" dirty="0">
              <a:solidFill>
                <a:schemeClr val="bg1"/>
              </a:solidFill>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3028</TotalTime>
  <Words>2444</Words>
  <Application>Microsoft Office PowerPoint</Application>
  <PresentationFormat>Presentazione su schermo (4:3)</PresentationFormat>
  <Paragraphs>239</Paragraphs>
  <Slides>70</Slides>
  <Notes>5</Notes>
  <HiddenSlides>0</HiddenSlides>
  <MMClips>0</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70</vt:i4>
      </vt:variant>
    </vt:vector>
  </HeadingPairs>
  <TitlesOfParts>
    <vt:vector size="73" baseType="lpstr">
      <vt:lpstr>Tema di Office</vt:lpstr>
      <vt:lpstr>1_Tema di Office</vt:lpstr>
      <vt:lpstr>PHOTO-PAINT Immagine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FARMACI BIOTECNOLOGICI</vt:lpstr>
      <vt:lpstr>Cos’è un farmaco “biotecnologico”?</vt:lpstr>
      <vt:lpstr>TECNICA DEL DNA RICOMBINANTE</vt:lpstr>
      <vt:lpstr>Presentazione standard di PowerPoint</vt:lpstr>
      <vt:lpstr>Molte proteine umane sono impiegate per la terapia di numerose malattie.</vt:lpstr>
      <vt:lpstr>Presentazione standard di PowerPoint</vt:lpstr>
      <vt:lpstr>Presentazione standard di PowerPoint</vt:lpstr>
      <vt:lpstr>Presentazione standard di PowerPoint</vt:lpstr>
      <vt:lpstr>Presentazione standard di PowerPoint</vt:lpstr>
      <vt:lpstr>Presentazione standard di PowerPoint</vt:lpstr>
      <vt:lpstr>I farmaci biotecnologici: il profilo di sicurezza  I farmaci biotecnologici non sono privi di tossicità.  Gli anticorpi in commercio hanno mostrato un certo grado di immunogenicità, che dipende dal grado di eterogeneità del contenuto proteico: quelli murini sono altamente immunogenici, mentre quelli chimerici o umanizzati lo sono meno.   I farmaci biotecnologici: il profilo di sicurezza  L’immunità indotta dai biotecnologici è influenzata anche dalla contemporanea somministrazione di altri farmaci, dalla dose e dallo stato immunitario del paziente.  La risposta immunitaria può essere acuta oppure può svilupparsi anche in seguito al trattamento ripetuto con questi farmaci.  Per l’utilizzo terapeutico dei farmaci biotecnologici sono generalmente accettati gli studi di tossicità a 6 mesi. Per alcuni farmaci sono stati condotti studi di tossicità a 9 e 12 mesi, ma con gli stessi risultati ottenuti dagli studi a 6 mesi (Clarke et al., 2008; Giezen et al., 2008). Pertanto, il limite temporale comunemente accettato rimane quello dei 6 mesi.</vt:lpstr>
      <vt:lpstr>I farmaci biotecnologici: il profilo di sicurezza  Infine gli anticorpi monoclonali possono interagire con il loro antigene presente anche in sedi diverse dal bersaglio desiderato per l’efficacia terapeutica.  Tossicità peculiari caratterizzano le diverse tipologie di farmaci biotecnologici. Ad esempio, i più importanti effetti collaterali dei farmaci anti-TNF-a riguardano l’aumentato rischio di infezioni di ogni tipo. Questi farmaci possono determinare la riattivazione di tubercolosi o sepsi. Con l’uso di anti-TNF-a si possono inoltre verificare, anche se solo molto raramente, complicanze neurologiche.  I farmaci biotecnologici: il profilo di sicurezza  Il profilo rischio/beneficio dei farmaci biotecnologici è pertanto ancora poco chiaro. In particolare, mentre è noto il profilo di tollerabilità nel breve/medio periodo, mancano dati definitivi sugli effetti collaterali e su eventuali complicanze a lungo termine.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Applicazioni delle biotecnologie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VACCINO BIOTECNOLOGICO PER LA PERTOSSE E’ STATO STUDIATO E SVILUPPATO IN ITALIA ED E’ DISPONIBILE DAL 1993. </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Università di Ferrara</dc:creator>
  <cp:lastModifiedBy>.</cp:lastModifiedBy>
  <cp:revision>361</cp:revision>
  <dcterms:created xsi:type="dcterms:W3CDTF">2010-09-09T10:18:54Z</dcterms:created>
  <dcterms:modified xsi:type="dcterms:W3CDTF">2017-04-04T15:06:24Z</dcterms:modified>
</cp:coreProperties>
</file>