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2"/>
  </p:notesMasterIdLst>
  <p:handoutMasterIdLst>
    <p:handoutMasterId r:id="rId73"/>
  </p:handoutMasterIdLst>
  <p:sldIdLst>
    <p:sldId id="26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256" r:id="rId19"/>
    <p:sldId id="259" r:id="rId20"/>
    <p:sldId id="258" r:id="rId21"/>
    <p:sldId id="260" r:id="rId22"/>
    <p:sldId id="263" r:id="rId23"/>
    <p:sldId id="262" r:id="rId24"/>
    <p:sldId id="264" r:id="rId25"/>
    <p:sldId id="266" r:id="rId26"/>
    <p:sldId id="267" r:id="rId27"/>
    <p:sldId id="268" r:id="rId28"/>
    <p:sldId id="269" r:id="rId29"/>
    <p:sldId id="270" r:id="rId30"/>
    <p:sldId id="272" r:id="rId31"/>
    <p:sldId id="271" r:id="rId32"/>
    <p:sldId id="277" r:id="rId33"/>
    <p:sldId id="275" r:id="rId34"/>
    <p:sldId id="281" r:id="rId35"/>
    <p:sldId id="280" r:id="rId36"/>
    <p:sldId id="273" r:id="rId37"/>
    <p:sldId id="278" r:id="rId38"/>
    <p:sldId id="285" r:id="rId39"/>
    <p:sldId id="284" r:id="rId40"/>
    <p:sldId id="283" r:id="rId41"/>
    <p:sldId id="282" r:id="rId42"/>
    <p:sldId id="291" r:id="rId43"/>
    <p:sldId id="290" r:id="rId44"/>
    <p:sldId id="289" r:id="rId45"/>
    <p:sldId id="294" r:id="rId46"/>
    <p:sldId id="293" r:id="rId47"/>
    <p:sldId id="292" r:id="rId48"/>
    <p:sldId id="299" r:id="rId49"/>
    <p:sldId id="298" r:id="rId50"/>
    <p:sldId id="297" r:id="rId51"/>
    <p:sldId id="307" r:id="rId52"/>
    <p:sldId id="301" r:id="rId53"/>
    <p:sldId id="308" r:id="rId54"/>
    <p:sldId id="305" r:id="rId55"/>
    <p:sldId id="306" r:id="rId56"/>
    <p:sldId id="309" r:id="rId57"/>
    <p:sldId id="312" r:id="rId58"/>
    <p:sldId id="311" r:id="rId59"/>
    <p:sldId id="314" r:id="rId60"/>
    <p:sldId id="315" r:id="rId61"/>
    <p:sldId id="318" r:id="rId62"/>
    <p:sldId id="317" r:id="rId63"/>
    <p:sldId id="345" r:id="rId64"/>
    <p:sldId id="346" r:id="rId65"/>
    <p:sldId id="344" r:id="rId66"/>
    <p:sldId id="347" r:id="rId67"/>
    <p:sldId id="340" r:id="rId68"/>
    <p:sldId id="341" r:id="rId69"/>
    <p:sldId id="342" r:id="rId70"/>
    <p:sldId id="343" r:id="rId71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35" autoAdjust="0"/>
  </p:normalViewPr>
  <p:slideViewPr>
    <p:cSldViewPr>
      <p:cViewPr>
        <p:scale>
          <a:sx n="93" d="100"/>
          <a:sy n="93" d="100"/>
        </p:scale>
        <p:origin x="-50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11E6BB-36E1-433F-A8C2-2211A61161B9}" type="datetimeFigureOut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D401CDD-453A-496A-B1AF-21CB7A5DA3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32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78C4E7-F177-4162-847F-058793624614}" type="datetimeFigureOut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69AA0A-ADB0-44A1-B801-7027D78946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838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FBE4B-30C8-4836-8BC5-5D0CD75C89B6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1C3DDE-84DE-4745-B614-704AD05DFB48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D7B57-2FB9-4BDC-AD9F-4D07C1E4BE7B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67FB-53A9-4F7B-AA6A-59AA477423DF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AAAC-9652-4D05-974B-F958E246F8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09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F880-9293-4061-86A7-87455FC968E4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8821-F9EE-43C1-B84B-9FBB6E6012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56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FA7C-08B3-4AC6-8529-1CE8083B0877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1E69-D51E-4DA8-9386-815BB6B708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07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B20D-0360-4FCC-9719-26DE3D5BFD5B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13BD-ED87-4739-84F1-D88AAA983F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17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700F-7D1C-4377-A293-745C86B58ACA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115F-2279-4C35-B938-1E00301B9C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99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0446-B1DA-4240-9D00-14FA08061E8D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BFDE-4C0A-4412-9BDB-4765C0D329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67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A5450-5A2A-4904-A2EE-28E39FB479CF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04A6-E79D-479C-B3DD-EDDD57A29F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81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8B3-8D3B-47B2-889E-89B06A1B46F5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7F34-BBC0-4D36-95EE-C97259DE50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2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22FB-B03E-4929-9E6F-CEB4C15FADAA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9095-B9D9-47B3-9FB3-B000BCF53A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46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0B20-4E07-422F-815F-51E40C712028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4FA9-2AF9-4609-A2E1-A148E536FE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47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2173-9B03-4C06-A295-79AEE473C256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3382-075A-4AF8-A014-9AD5F46406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54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75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2B527B-3843-47FC-8CDA-AAA7F23B7581}" type="datetime1">
              <a:rPr lang="it-IT"/>
              <a:pPr>
                <a:defRPr/>
              </a:pPr>
              <a:t>18/07/2013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Farmacologia Generale A.A. 2008-2009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2ACB85-662E-4697-9CE0-BFF82AB4C0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http://www.nutrition.arizona.edu/nsc101/chap12/GRAPHICS/f_oh13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CasellaDiTesto 5"/>
          <p:cNvSpPr txBox="1">
            <a:spLocks noChangeArrowheads="1"/>
          </p:cNvSpPr>
          <p:nvPr/>
        </p:nvSpPr>
        <p:spPr bwMode="auto">
          <a:xfrm>
            <a:off x="1000125" y="214313"/>
            <a:ext cx="778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400" b="1">
                <a:solidFill>
                  <a:srgbClr val="C00000"/>
                </a:solidFill>
                <a:latin typeface="Comic Sans MS" pitchFamily="66" charset="0"/>
              </a:rPr>
              <a:t>FARMACOCINETICA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23517" t="19843" r="12633" b="6334"/>
          <a:stretch>
            <a:fillRect/>
          </a:stretch>
        </p:blipFill>
        <p:spPr bwMode="auto">
          <a:xfrm>
            <a:off x="1643042" y="642918"/>
            <a:ext cx="6488136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57188" y="214313"/>
            <a:ext cx="8429625" cy="7837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VIA RETTALE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u="sng" dirty="0">
                <a:latin typeface="+mn-lt"/>
              </a:rPr>
              <a:t>VANTAGGI:</a:t>
            </a:r>
          </a:p>
          <a:p>
            <a:pPr marL="268288" indent="-268288">
              <a:lnSpc>
                <a:spcPct val="150000"/>
              </a:lnSpc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it-IT" sz="1600" dirty="0">
                <a:latin typeface="Comic Sans MS" pitchFamily="66" charset="0"/>
              </a:rPr>
              <a:t>Utile nel caso di vomito, paziente incosciente, bambini piccoli</a:t>
            </a:r>
          </a:p>
          <a:p>
            <a:pPr marL="268288" indent="-268288">
              <a:lnSpc>
                <a:spcPct val="150000"/>
              </a:lnSpc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it-IT" sz="1600" dirty="0">
                <a:latin typeface="Comic Sans MS" pitchFamily="66" charset="0"/>
              </a:rPr>
              <a:t>Per somministrazione di farmaci irritanti o lesivi per la mucosa gastrica</a:t>
            </a:r>
          </a:p>
          <a:p>
            <a:pPr marL="268288" indent="-268288">
              <a:lnSpc>
                <a:spcPct val="150000"/>
              </a:lnSpc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it-IT" sz="1600" dirty="0">
                <a:latin typeface="Comic Sans MS" pitchFamily="66" charset="0"/>
              </a:rPr>
              <a:t>Per azione locale (es. purganti irritativi)</a:t>
            </a:r>
          </a:p>
          <a:p>
            <a:pPr marL="268288" indent="-268288">
              <a:lnSpc>
                <a:spcPct val="150000"/>
              </a:lnSpc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it-IT" sz="1600" dirty="0">
                <a:latin typeface="Comic Sans MS" pitchFamily="66" charset="0"/>
              </a:rPr>
              <a:t>Si evita in parte il filtro epatico</a:t>
            </a:r>
          </a:p>
          <a:p>
            <a:pPr marL="268288" indent="-268288">
              <a:lnSpc>
                <a:spcPct val="150000"/>
              </a:lnSpc>
              <a:spcAft>
                <a:spcPct val="35000"/>
              </a:spcAft>
              <a:defRPr/>
            </a:pPr>
            <a:r>
              <a:rPr lang="it-IT" sz="1600" u="sng" dirty="0">
                <a:latin typeface="Comic Sans MS" pitchFamily="66" charset="0"/>
              </a:rPr>
              <a:t>SVANTAGGI:</a:t>
            </a:r>
          </a:p>
          <a:p>
            <a:pPr marL="268288" indent="-268288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1600" dirty="0">
                <a:latin typeface="Comic Sans MS" pitchFamily="66" charset="0"/>
              </a:rPr>
              <a:t>Materiale fecale può interferire con l’assorbimento</a:t>
            </a:r>
          </a:p>
          <a:p>
            <a:pPr marL="268288" indent="-268288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1600" dirty="0">
                <a:latin typeface="Comic Sans MS" pitchFamily="66" charset="0"/>
              </a:rPr>
              <a:t>Possibile irritazione locale</a:t>
            </a:r>
          </a:p>
          <a:p>
            <a:pPr marL="268288" indent="-268288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it-IT" sz="1600" dirty="0">
              <a:latin typeface="Comic Sans MS" pitchFamily="66" charset="0"/>
            </a:endParaRPr>
          </a:p>
          <a:p>
            <a:pPr marL="268288" indent="-268288" algn="ctr">
              <a:lnSpc>
                <a:spcPct val="150000"/>
              </a:lnSpc>
              <a:defRPr/>
            </a:pPr>
            <a:r>
              <a:rPr lang="it-IT" dirty="0">
                <a:latin typeface="Comic Sans MS" pitchFamily="66" charset="0"/>
              </a:rPr>
              <a:t>FARMACI</a:t>
            </a:r>
          </a:p>
          <a:p>
            <a:pPr marL="268288" indent="-268288">
              <a:lnSpc>
                <a:spcPct val="150000"/>
              </a:lnSpc>
              <a:defRPr/>
            </a:pPr>
            <a:r>
              <a:rPr lang="it-IT" sz="1600" dirty="0">
                <a:latin typeface="Comic Sans MS" pitchFamily="66" charset="0"/>
              </a:rPr>
              <a:t>ANALGESICI</a:t>
            </a:r>
          </a:p>
          <a:p>
            <a:pPr marL="268288" indent="-268288">
              <a:lnSpc>
                <a:spcPct val="150000"/>
              </a:lnSpc>
              <a:defRPr/>
            </a:pPr>
            <a:r>
              <a:rPr lang="it-IT" sz="1600" dirty="0">
                <a:latin typeface="Comic Sans MS" pitchFamily="66" charset="0"/>
              </a:rPr>
              <a:t>ANTINFAMMATORI</a:t>
            </a:r>
          </a:p>
          <a:p>
            <a:pPr marL="268288" indent="-268288">
              <a:lnSpc>
                <a:spcPct val="150000"/>
              </a:lnSpc>
              <a:defRPr/>
            </a:pPr>
            <a:r>
              <a:rPr lang="it-IT" sz="1600" dirty="0">
                <a:latin typeface="Comic Sans MS" pitchFamily="66" charset="0"/>
              </a:rPr>
              <a:t>ANTISPASTICI</a:t>
            </a:r>
          </a:p>
          <a:p>
            <a:pPr marL="268288" indent="-268288">
              <a:lnSpc>
                <a:spcPct val="150000"/>
              </a:lnSpc>
              <a:defRPr/>
            </a:pPr>
            <a:r>
              <a:rPr lang="it-IT" sz="1600" dirty="0">
                <a:latin typeface="Comic Sans MS" pitchFamily="66" charset="0"/>
              </a:rPr>
              <a:t>ANTIBIOTICI (CAF, ERITROMICINA)</a:t>
            </a:r>
          </a:p>
          <a:p>
            <a:pPr marL="268288" indent="-268288">
              <a:lnSpc>
                <a:spcPct val="150000"/>
              </a:lnSpc>
              <a:defRPr/>
            </a:pPr>
            <a:endParaRPr lang="it-IT" dirty="0">
              <a:latin typeface="Comic Sans MS" pitchFamily="66" charset="0"/>
            </a:endParaRPr>
          </a:p>
          <a:p>
            <a:pPr marL="268288" indent="-268288">
              <a:lnSpc>
                <a:spcPct val="150000"/>
              </a:lnSpc>
              <a:spcAft>
                <a:spcPct val="35000"/>
              </a:spcAft>
              <a:defRPr/>
            </a:pPr>
            <a:endParaRPr lang="it-IT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it-IT" dirty="0">
              <a:latin typeface="+mn-lt"/>
            </a:endParaRPr>
          </a:p>
          <a:p>
            <a:pPr algn="ctr">
              <a:defRPr/>
            </a:pPr>
            <a:endParaRPr lang="it-IT" sz="20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42875" y="357188"/>
            <a:ext cx="8572500" cy="607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LE VIE </a:t>
            </a:r>
            <a:r>
              <a:rPr lang="it-IT" sz="2000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n-lt"/>
              </a:rPr>
              <a:t> SOMMINISTRAZIONE PARENTERALE</a:t>
            </a:r>
          </a:p>
          <a:p>
            <a:pPr>
              <a:buFont typeface="Wingdings" pitchFamily="2" charset="2"/>
              <a:buChar char="Ø"/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+mn-lt"/>
              </a:rPr>
              <a:t> ENDOVENOSA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+mn-lt"/>
              </a:rPr>
              <a:t> INTRAMUSCOLARE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+mn-lt"/>
              </a:rPr>
              <a:t> SOTTOCUTANEA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+mn-lt"/>
              </a:rPr>
              <a:t> INTRAMIDOLLARE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u="sng" dirty="0">
                <a:latin typeface="+mn-lt"/>
              </a:rPr>
              <a:t>VANTAGGIO PRINCIPALE</a:t>
            </a: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	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Introduzione del farmaco 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direttamente nel “mezzo interno” 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eliminando i problemi relativi 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all’estrema variabilità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 dell’assorbimento dopo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 somministrazione orale.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419475"/>
            <a:ext cx="5210175" cy="315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857250"/>
            <a:ext cx="5072062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85720" y="55032"/>
            <a:ext cx="8215370" cy="70788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</a:rPr>
              <a:t>VIA </a:t>
            </a:r>
            <a:r>
              <a:rPr lang="it-IT" sz="2000" dirty="0" err="1">
                <a:solidFill>
                  <a:srgbClr val="C00000"/>
                </a:solidFill>
                <a:latin typeface="+mj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j-lt"/>
              </a:rPr>
              <a:t> SOMMINISTRAZIONE PARENTERALE</a:t>
            </a:r>
          </a:p>
          <a:p>
            <a:pPr algn="ctr">
              <a:defRPr/>
            </a:pPr>
            <a:endParaRPr lang="it-IT" dirty="0">
              <a:latin typeface="+mj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it-IT" sz="1600" u="sng" dirty="0">
                <a:latin typeface="+mj-lt"/>
              </a:rPr>
              <a:t>VIA ENDOVENOSA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</a:rPr>
              <a:t>rapida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</a:rPr>
              <a:t> controllata (variando la velocità di somministrazione si </a:t>
            </a:r>
          </a:p>
          <a:p>
            <a:pPr marL="800100" lvl="1" indent="-342900">
              <a:defRPr/>
            </a:pPr>
            <a:r>
              <a:rPr lang="it-IT" sz="1600" dirty="0">
                <a:latin typeface="+mj-lt"/>
              </a:rPr>
              <a:t>			    controlla la quantità somministrata)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</a:rPr>
              <a:t> precisione nel dosaggio dei farmaci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</a:rPr>
              <a:t> somministrazione di grandi volumi: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Soluzioni ipertoniche	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Soluzioni irritanti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Soluzioni acide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Soluzioni alcaline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Soluzioni </a:t>
            </a:r>
            <a:r>
              <a:rPr lang="it-IT" sz="1600" dirty="0" err="1">
                <a:latin typeface="+mj-lt"/>
              </a:rPr>
              <a:t>istolesive</a:t>
            </a:r>
            <a:endParaRPr lang="it-IT" sz="1600" dirty="0">
              <a:latin typeface="+mj-lt"/>
            </a:endParaRPr>
          </a:p>
          <a:p>
            <a:pPr marL="809625" lvl="2" indent="-342900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</a:rPr>
              <a:t>pericolosa: 	</a:t>
            </a:r>
          </a:p>
          <a:p>
            <a:pPr marL="1266825" lvl="3" indent="-342900">
              <a:buFont typeface="Arial" pitchFamily="34" charset="0"/>
              <a:buChar char="•"/>
              <a:defRPr/>
            </a:pPr>
            <a:r>
              <a:rPr lang="it-IT" sz="1600" dirty="0" err="1">
                <a:latin typeface="+mj-lt"/>
              </a:rPr>
              <a:t>Periflebiti</a:t>
            </a:r>
            <a:endParaRPr lang="it-IT" sz="1600" dirty="0">
              <a:latin typeface="+mj-lt"/>
            </a:endParaRPr>
          </a:p>
          <a:p>
            <a:pPr marL="1266825" lvl="3" indent="-34290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Riflessi vagali (Von </a:t>
            </a:r>
            <a:r>
              <a:rPr lang="it-IT" sz="1600" dirty="0" err="1">
                <a:latin typeface="+mj-lt"/>
              </a:rPr>
              <a:t>Bezold-Jarisch</a:t>
            </a:r>
            <a:r>
              <a:rPr lang="it-IT" sz="1600" dirty="0">
                <a:latin typeface="+mj-lt"/>
              </a:rPr>
              <a:t>)</a:t>
            </a:r>
          </a:p>
          <a:p>
            <a:pPr marL="2638425" lvl="6" indent="-342900">
              <a:defRPr/>
            </a:pPr>
            <a:r>
              <a:rPr lang="it-IT" sz="1600" dirty="0">
                <a:latin typeface="+mj-lt"/>
              </a:rPr>
              <a:t>Apparato cardiocircolatorio</a:t>
            </a:r>
          </a:p>
          <a:p>
            <a:pPr marL="2638425" lvl="6" indent="-342900">
              <a:defRPr/>
            </a:pPr>
            <a:r>
              <a:rPr lang="it-IT" sz="1600" dirty="0">
                <a:latin typeface="+mj-lt"/>
              </a:rPr>
              <a:t>Apparato respiratorio e digerente</a:t>
            </a:r>
          </a:p>
          <a:p>
            <a:pPr marL="714375" lvl="6" indent="-342900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</a:rPr>
              <a:t>se </a:t>
            </a:r>
            <a:r>
              <a:rPr lang="it-IT" sz="1600" dirty="0" err="1">
                <a:latin typeface="+mj-lt"/>
              </a:rPr>
              <a:t>Vol</a:t>
            </a:r>
            <a:r>
              <a:rPr lang="it-IT" sz="1600" dirty="0">
                <a:latin typeface="+mj-lt"/>
              </a:rPr>
              <a:t> &gt;20 iniettare lentamente</a:t>
            </a:r>
          </a:p>
          <a:p>
            <a:pPr marL="714375" lvl="6" indent="-342900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</a:rPr>
              <a:t>se </a:t>
            </a:r>
            <a:r>
              <a:rPr lang="it-IT" sz="1600" dirty="0" err="1">
                <a:latin typeface="+mj-lt"/>
              </a:rPr>
              <a:t>Vol</a:t>
            </a:r>
            <a:r>
              <a:rPr lang="it-IT" sz="1600" dirty="0">
                <a:latin typeface="+mj-lt"/>
              </a:rPr>
              <a:t>&lt;20 si può iniettare rapidamente</a:t>
            </a:r>
          </a:p>
          <a:p>
            <a:pPr marL="180975" lvl="6" indent="-180975">
              <a:defRPr/>
            </a:pPr>
            <a:endParaRPr lang="it-IT" sz="1600" dirty="0">
              <a:latin typeface="+mj-lt"/>
            </a:endParaRPr>
          </a:p>
          <a:p>
            <a:pPr marL="180975" lvl="6" indent="-180975">
              <a:defRPr/>
            </a:pPr>
            <a:r>
              <a:rPr lang="it-IT" sz="1600" dirty="0">
                <a:latin typeface="+mj-lt"/>
              </a:rPr>
              <a:t>2) </a:t>
            </a:r>
            <a:r>
              <a:rPr lang="it-IT" sz="1600" u="sng" dirty="0">
                <a:latin typeface="+mj-lt"/>
              </a:rPr>
              <a:t>VIA INTRAMIDOLLARE</a:t>
            </a:r>
            <a:r>
              <a:rPr lang="it-IT" sz="1600" dirty="0">
                <a:latin typeface="+mj-lt"/>
              </a:rPr>
              <a:t>   (sterno, altre ossa)</a:t>
            </a:r>
          </a:p>
          <a:p>
            <a:pPr marL="638175" lvl="7" indent="-180975">
              <a:buFont typeface="Wingdings" pitchFamily="2" charset="2"/>
              <a:buChar char="ü"/>
              <a:defRPr/>
            </a:pPr>
            <a:r>
              <a:rPr lang="it-IT" dirty="0">
                <a:latin typeface="+mj-lt"/>
              </a:rPr>
              <a:t> </a:t>
            </a:r>
            <a:r>
              <a:rPr lang="it-IT" sz="1600" dirty="0">
                <a:latin typeface="+mj-lt"/>
              </a:rPr>
              <a:t>rapida come </a:t>
            </a:r>
            <a:r>
              <a:rPr lang="it-IT" sz="1600" dirty="0" err="1">
                <a:latin typeface="+mj-lt"/>
              </a:rPr>
              <a:t>i.v</a:t>
            </a:r>
            <a:r>
              <a:rPr lang="it-IT" sz="1600" dirty="0">
                <a:latin typeface="+mj-lt"/>
              </a:rPr>
              <a:t>.</a:t>
            </a:r>
          </a:p>
          <a:p>
            <a:pPr marL="638175" lvl="7" indent="-180975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</a:rPr>
              <a:t>usata talvolta in caso di : </a:t>
            </a:r>
          </a:p>
          <a:p>
            <a:pPr marL="2695575" lvl="8" indent="171450">
              <a:tabLst>
                <a:tab pos="2962275" algn="l"/>
              </a:tabLst>
              <a:defRPr/>
            </a:pPr>
            <a:r>
              <a:rPr lang="it-IT" sz="1600" dirty="0">
                <a:latin typeface="+mj-lt"/>
              </a:rPr>
              <a:t>Collasso cardiocircolatorio </a:t>
            </a:r>
          </a:p>
          <a:p>
            <a:pPr marL="2695575" lvl="8" indent="171450">
              <a:tabLst>
                <a:tab pos="3314700" algn="l"/>
              </a:tabLst>
              <a:defRPr/>
            </a:pPr>
            <a:r>
              <a:rPr lang="it-IT" sz="1600" dirty="0">
                <a:latin typeface="+mj-lt"/>
              </a:rPr>
              <a:t>Trombosi venosa</a:t>
            </a:r>
          </a:p>
          <a:p>
            <a:pPr marL="2695575" lvl="8" indent="171450">
              <a:tabLst>
                <a:tab pos="3314700" algn="l"/>
              </a:tabLst>
              <a:defRPr/>
            </a:pPr>
            <a:r>
              <a:rPr lang="it-IT" sz="1600" dirty="0">
                <a:latin typeface="+mj-lt"/>
              </a:rPr>
              <a:t> Grandi ustioni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00750" y="2214563"/>
            <a:ext cx="26431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>
                <a:latin typeface="+mj-lt"/>
              </a:rPr>
              <a:t>La lenta somministrazione comporta diluizione in un grande volume.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/>
          <p:nvPr/>
        </p:nvSpPr>
        <p:spPr>
          <a:xfrm>
            <a:off x="500063" y="142875"/>
            <a:ext cx="8643937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Comic Sans MS"/>
              </a:rPr>
              <a:t>VIA </a:t>
            </a:r>
            <a:r>
              <a:rPr lang="it-IT" sz="2000" dirty="0" err="1">
                <a:solidFill>
                  <a:srgbClr val="C00000"/>
                </a:solidFill>
                <a:latin typeface="Comic Sans MS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Comic Sans MS"/>
              </a:rPr>
              <a:t> SOMMINISTRAZIONE PARENTERALE</a:t>
            </a:r>
          </a:p>
          <a:p>
            <a:pPr>
              <a:defRPr/>
            </a:pPr>
            <a:endParaRPr lang="it-IT" sz="1600" dirty="0">
              <a:solidFill>
                <a:prstClr val="black"/>
              </a:solidFill>
              <a:latin typeface="Comic Sans MS"/>
            </a:endParaRPr>
          </a:p>
          <a:p>
            <a:pPr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3) </a:t>
            </a:r>
            <a:r>
              <a:rPr lang="it-IT" sz="1600" u="sng" dirty="0">
                <a:solidFill>
                  <a:prstClr val="black"/>
                </a:solidFill>
                <a:latin typeface="Comic Sans MS"/>
              </a:rPr>
              <a:t>VIA INTRAMUSCOLARE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 alta velocità di assorbimento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 è minore se il farmaco è introdotto in veicoli oleosi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 è maggiore durante l’esercizio muscolare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 la velocità di diffusione è direttamente proporzionale alla vascolarizzazione dell’area in cui viene praticata l’iniezione ed inversamente proporzionale al P.M. del farmaco (limite P.M. 20000-30000)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 è favorita dalla depolimerizzazione del collagene</a:t>
            </a:r>
          </a:p>
          <a:p>
            <a:pPr lvl="1">
              <a:defRPr/>
            </a:pPr>
            <a:endParaRPr lang="it-IT" sz="1600" u="sng" dirty="0">
              <a:solidFill>
                <a:prstClr val="black"/>
              </a:solidFill>
              <a:latin typeface="Comic Sans MS"/>
            </a:endParaRPr>
          </a:p>
          <a:p>
            <a:pPr lvl="1"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VANTAGGI: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 ritardato assorbimento del farmaco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600" dirty="0">
                <a:latin typeface="Arial" pitchFamily="34" charset="0"/>
              </a:rPr>
              <a:t> adatta anche per preparati deposito (ritardo)</a:t>
            </a:r>
          </a:p>
          <a:p>
            <a:pPr lvl="2">
              <a:defRPr/>
            </a:pPr>
            <a:r>
              <a:rPr lang="it-IT" sz="1600" dirty="0">
                <a:latin typeface="+mn-lt"/>
              </a:rPr>
              <a:t>Es. penicillina procaina (50% assorbimento dopo 12 ore)</a:t>
            </a:r>
          </a:p>
          <a:p>
            <a:pPr lvl="2">
              <a:defRPr/>
            </a:pPr>
            <a:r>
              <a:rPr lang="it-IT" sz="1600" dirty="0">
                <a:latin typeface="+mn-lt"/>
              </a:rPr>
              <a:t>      penicillina </a:t>
            </a:r>
            <a:r>
              <a:rPr lang="it-IT" sz="1600" dirty="0" err="1">
                <a:latin typeface="+mn-lt"/>
              </a:rPr>
              <a:t>benzatina</a:t>
            </a:r>
            <a:r>
              <a:rPr lang="it-IT" sz="1600" dirty="0">
                <a:latin typeface="+mn-lt"/>
              </a:rPr>
              <a:t> (assorbimento dopo alcuni giorni)</a:t>
            </a:r>
          </a:p>
          <a:p>
            <a:pPr lvl="2">
              <a:defRPr/>
            </a:pPr>
            <a:r>
              <a:rPr lang="it-IT" sz="1600" dirty="0">
                <a:latin typeface="+mn-lt"/>
              </a:rPr>
              <a:t>      insulina- </a:t>
            </a:r>
            <a:r>
              <a:rPr lang="it-IT" sz="1600" dirty="0" err="1">
                <a:latin typeface="+mn-lt"/>
              </a:rPr>
              <a:t>Zn</a:t>
            </a:r>
            <a:r>
              <a:rPr lang="it-IT" sz="1600" dirty="0">
                <a:latin typeface="+mn-lt"/>
              </a:rPr>
              <a:t> (poco solubile in H</a:t>
            </a:r>
            <a:r>
              <a:rPr lang="it-IT" sz="1600" baseline="-25000" dirty="0">
                <a:latin typeface="+mn-lt"/>
              </a:rPr>
              <a:t>2</a:t>
            </a:r>
            <a:r>
              <a:rPr lang="it-IT" sz="1600" dirty="0">
                <a:latin typeface="+mn-lt"/>
              </a:rPr>
              <a:t>O)</a:t>
            </a:r>
          </a:p>
          <a:p>
            <a:pPr lvl="2">
              <a:defRPr/>
            </a:pPr>
            <a:r>
              <a:rPr lang="it-IT" sz="1600" dirty="0">
                <a:latin typeface="+mn-lt"/>
              </a:rPr>
              <a:t>      </a:t>
            </a:r>
            <a:r>
              <a:rPr lang="it-IT" sz="1600" dirty="0" err="1">
                <a:latin typeface="+mn-lt"/>
              </a:rPr>
              <a:t>insulina-protamina</a:t>
            </a:r>
            <a:endParaRPr lang="it-IT" sz="1600" dirty="0">
              <a:latin typeface="+mn-lt"/>
            </a:endParaRPr>
          </a:p>
          <a:p>
            <a:pPr lvl="1">
              <a:defRPr/>
            </a:pPr>
            <a:endParaRPr lang="it-IT" sz="1600" dirty="0">
              <a:solidFill>
                <a:prstClr val="black"/>
              </a:solidFill>
              <a:latin typeface="Comic Sans MS"/>
            </a:endParaRPr>
          </a:p>
          <a:p>
            <a:pPr lvl="1"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SVANTAGGI: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 possibilità di ledere una vena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 sostanze anticoagulanti provocano ematomi</a:t>
            </a:r>
          </a:p>
          <a:p>
            <a:pPr lvl="1">
              <a:defRPr/>
            </a:pPr>
            <a:endParaRPr lang="it-IT" sz="1600" dirty="0">
              <a:solidFill>
                <a:prstClr val="black"/>
              </a:solidFill>
              <a:latin typeface="Comic Sans MS"/>
            </a:endParaRPr>
          </a:p>
          <a:p>
            <a:pPr marL="0" lvl="1"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4) </a:t>
            </a:r>
            <a:r>
              <a:rPr lang="it-IT" sz="1600" u="sng" dirty="0">
                <a:solidFill>
                  <a:prstClr val="black"/>
                </a:solidFill>
                <a:latin typeface="Comic Sans MS"/>
              </a:rPr>
              <a:t>VIA SOTTOCUTANEA </a:t>
            </a:r>
            <a:r>
              <a:rPr lang="it-IT" sz="1600" dirty="0">
                <a:solidFill>
                  <a:prstClr val="black"/>
                </a:solidFill>
                <a:latin typeface="Comic Sans MS"/>
              </a:rPr>
              <a:t>(V.3)</a:t>
            </a:r>
          </a:p>
          <a:p>
            <a:pPr lvl="1">
              <a:defRPr/>
            </a:pPr>
            <a:r>
              <a:rPr lang="it-IT" sz="1600" dirty="0">
                <a:solidFill>
                  <a:prstClr val="black"/>
                </a:solidFill>
                <a:latin typeface="Comic Sans MS"/>
              </a:rPr>
              <a:t>La velocità di assorbimento è favorita dalla temperatura della cute nel luogo di iniezione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85720" y="214290"/>
            <a:ext cx="8643998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VIA POLMONARE</a:t>
            </a:r>
          </a:p>
          <a:p>
            <a:pPr>
              <a:buFont typeface="Arial" pitchFamily="34" charset="0"/>
              <a:buChar char="•"/>
              <a:defRPr/>
            </a:pPr>
            <a:endParaRPr lang="it-IT" sz="16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</a:rPr>
              <a:t> farmaci gassosi o volatili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</a:rPr>
              <a:t> farmaci non volatili in forma di particelle altamente disperse:</a:t>
            </a:r>
          </a:p>
          <a:p>
            <a:pPr marL="1619250" lvl="5">
              <a:buFontTx/>
              <a:buChar char="-"/>
              <a:defRPr/>
            </a:pPr>
            <a:r>
              <a:rPr lang="it-IT" sz="1600" dirty="0">
                <a:latin typeface="+mn-lt"/>
              </a:rPr>
              <a:t>farmaci liquidi dopo nebulizzazione e </a:t>
            </a:r>
          </a:p>
          <a:p>
            <a:pPr lvl="5">
              <a:defRPr/>
            </a:pPr>
            <a:r>
              <a:rPr lang="it-IT" sz="1600" dirty="0">
                <a:latin typeface="+mn-lt"/>
              </a:rPr>
              <a:t>   </a:t>
            </a:r>
            <a:r>
              <a:rPr lang="it-IT" sz="1600" dirty="0" err="1">
                <a:latin typeface="+mn-lt"/>
              </a:rPr>
              <a:t>aerosolizzazione</a:t>
            </a:r>
            <a:endParaRPr lang="it-IT" sz="1600" dirty="0">
              <a:latin typeface="+mn-lt"/>
            </a:endParaRPr>
          </a:p>
          <a:p>
            <a:pPr marL="1619250" lvl="5" indent="266700">
              <a:buFontTx/>
              <a:buChar char="-"/>
              <a:defRPr/>
            </a:pPr>
            <a:r>
              <a:rPr lang="it-IT" sz="1600" dirty="0">
                <a:latin typeface="+mn-lt"/>
              </a:rPr>
              <a:t>farmaci solidi dopo polverizzazione</a:t>
            </a:r>
          </a:p>
          <a:p>
            <a:pPr marL="0" lvl="5"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</a:rPr>
              <a:t> rapida</a:t>
            </a:r>
          </a:p>
          <a:p>
            <a:pPr marL="457200" lvl="6">
              <a:buFont typeface="Wingdings" pitchFamily="2" charset="2"/>
              <a:buChar char="ü"/>
              <a:defRPr/>
            </a:pPr>
            <a:r>
              <a:rPr lang="it-IT" sz="1600" dirty="0">
                <a:latin typeface="+mn-lt"/>
              </a:rPr>
              <a:t> epitelio alveolare sottile </a:t>
            </a:r>
            <a:r>
              <a:rPr lang="it-IT" sz="1600" dirty="0">
                <a:latin typeface="+mn-lt"/>
                <a:sym typeface="Wingdings" pitchFamily="2" charset="2"/>
              </a:rPr>
              <a:t> permeabile</a:t>
            </a:r>
          </a:p>
          <a:p>
            <a:pPr marL="457200" lvl="6">
              <a:buFont typeface="Wingdings" pitchFamily="2" charset="2"/>
              <a:buChar char="ü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superficie assorbente ampia e vascolarizzata</a:t>
            </a:r>
          </a:p>
          <a:p>
            <a:pPr marL="914400" lvl="7"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Area alveolare               = 100 m</a:t>
            </a:r>
            <a:r>
              <a:rPr lang="it-IT" sz="1600" baseline="30000" dirty="0">
                <a:latin typeface="+mn-lt"/>
                <a:sym typeface="Wingdings" pitchFamily="2" charset="2"/>
              </a:rPr>
              <a:t>2</a:t>
            </a:r>
          </a:p>
          <a:p>
            <a:pPr marL="914400" lvl="7"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Aree capillari alveolari  = 140 m</a:t>
            </a:r>
            <a:r>
              <a:rPr lang="it-IT" sz="1600" baseline="30000" dirty="0">
                <a:latin typeface="+mn-lt"/>
                <a:sym typeface="Wingdings" pitchFamily="2" charset="2"/>
              </a:rPr>
              <a:t>2</a:t>
            </a:r>
          </a:p>
          <a:p>
            <a:pPr marL="914400" lvl="7"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Flusso ematico              = 180 ml/secondo</a:t>
            </a:r>
          </a:p>
          <a:p>
            <a:pPr marL="0" lvl="7"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i farmaci entrano in circolo evitando il filtro epatico</a:t>
            </a:r>
          </a:p>
          <a:p>
            <a:pPr marL="0" lvl="7">
              <a:buFont typeface="Arial" pitchFamily="34" charset="0"/>
              <a:buChar char="•"/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 marL="457200" lvl="8"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USI</a:t>
            </a:r>
          </a:p>
          <a:p>
            <a:pPr marL="0" lvl="8"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anestesiologia</a:t>
            </a:r>
          </a:p>
          <a:p>
            <a:pPr marL="0" lvl="8"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attacchi di angina pectoris (nitrito d’amile)</a:t>
            </a:r>
          </a:p>
          <a:p>
            <a:pPr marL="0" lvl="8"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asma bronchiale (soluzioni nebulizzate di </a:t>
            </a:r>
            <a:r>
              <a:rPr lang="it-IT" sz="1600" dirty="0" err="1">
                <a:latin typeface="+mn-lt"/>
                <a:sym typeface="Wingdings" pitchFamily="2" charset="2"/>
              </a:rPr>
              <a:t>isoprenalina</a:t>
            </a:r>
            <a:r>
              <a:rPr lang="it-IT" sz="1600" dirty="0">
                <a:latin typeface="+mn-lt"/>
                <a:sym typeface="Wingdings" pitchFamily="2" charset="2"/>
              </a:rPr>
              <a:t>)</a:t>
            </a:r>
          </a:p>
          <a:p>
            <a:pPr marL="0" lvl="8"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</a:t>
            </a:r>
            <a:r>
              <a:rPr lang="it-IT" sz="1600" dirty="0" err="1">
                <a:latin typeface="+mn-lt"/>
                <a:sym typeface="Wingdings" pitchFamily="2" charset="2"/>
              </a:rPr>
              <a:t>tracheobronchiti</a:t>
            </a:r>
            <a:r>
              <a:rPr lang="it-IT" sz="1600" dirty="0">
                <a:latin typeface="+mn-lt"/>
                <a:sym typeface="Wingdings" pitchFamily="2" charset="2"/>
              </a:rPr>
              <a:t> (nebulizzazione di </a:t>
            </a:r>
            <a:r>
              <a:rPr lang="it-IT" sz="1600" dirty="0" err="1">
                <a:latin typeface="+mn-lt"/>
                <a:sym typeface="Wingdings" pitchFamily="2" charset="2"/>
              </a:rPr>
              <a:t>chemioantibiotici</a:t>
            </a:r>
            <a:r>
              <a:rPr lang="it-IT" sz="1600" dirty="0">
                <a:latin typeface="+mn-lt"/>
                <a:sym typeface="Wingdings" pitchFamily="2" charset="2"/>
              </a:rPr>
              <a:t>)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500188"/>
            <a:ext cx="3186112" cy="5214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14313" y="5000625"/>
            <a:ext cx="5286375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latin typeface="Arial" pitchFamily="34" charset="0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		PROBLEMI</a:t>
            </a: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• assorbimento variabile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• effetti sistemici di farmaci ad uso locale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• patologie respiratorie ostruttive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14313" y="285750"/>
            <a:ext cx="8643937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</a:rPr>
              <a:t>VIA TRANSCUTANEA</a:t>
            </a:r>
          </a:p>
          <a:p>
            <a:pPr>
              <a:buFont typeface="Arial" pitchFamily="34" charset="0"/>
              <a:buChar char="•"/>
              <a:defRPr/>
            </a:pPr>
            <a:endParaRPr lang="it-IT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dirty="0">
                <a:latin typeface="+mj-lt"/>
              </a:rPr>
              <a:t> </a:t>
            </a:r>
            <a:r>
              <a:rPr lang="it-IT" sz="1600" dirty="0">
                <a:latin typeface="+mj-lt"/>
              </a:rPr>
              <a:t>variabilità nell’assorbimento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uso in dermatologia</a:t>
            </a:r>
          </a:p>
          <a:p>
            <a:pPr>
              <a:defRPr/>
            </a:pPr>
            <a:endParaRPr lang="it-IT" sz="1600" dirty="0">
              <a:latin typeface="+mj-lt"/>
            </a:endParaRPr>
          </a:p>
          <a:p>
            <a:pPr>
              <a:defRPr/>
            </a:pPr>
            <a:r>
              <a:rPr lang="it-IT" sz="1600" dirty="0">
                <a:latin typeface="+mj-lt"/>
              </a:rPr>
              <a:t>NOTE: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carattere </a:t>
            </a:r>
            <a:r>
              <a:rPr lang="it-IT" sz="1600" dirty="0" err="1">
                <a:latin typeface="+mj-lt"/>
              </a:rPr>
              <a:t>lipofilico</a:t>
            </a:r>
            <a:r>
              <a:rPr lang="it-IT" sz="1600" dirty="0">
                <a:latin typeface="+mj-lt"/>
              </a:rPr>
              <a:t> dello strato di cheratina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asssorbimento</a:t>
            </a:r>
            <a:r>
              <a:rPr lang="it-IT" sz="1600" dirty="0">
                <a:latin typeface="+mj-lt"/>
              </a:rPr>
              <a:t> migliore nelle zone </a:t>
            </a:r>
            <a:r>
              <a:rPr lang="it-IT" sz="1600" dirty="0" err="1">
                <a:latin typeface="+mj-lt"/>
              </a:rPr>
              <a:t>pilosebacee</a:t>
            </a:r>
            <a:r>
              <a:rPr lang="it-IT" sz="1600" dirty="0">
                <a:latin typeface="+mj-lt"/>
              </a:rPr>
              <a:t> (presenza di film </a:t>
            </a:r>
            <a:r>
              <a:rPr lang="it-IT" sz="1600" dirty="0" err="1">
                <a:latin typeface="+mj-lt"/>
              </a:rPr>
              <a:t>ndi</a:t>
            </a:r>
            <a:r>
              <a:rPr lang="it-IT" sz="1600" dirty="0">
                <a:latin typeface="+mj-lt"/>
              </a:rPr>
              <a:t> secrezione 						idrorepellente)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flogosi </a:t>
            </a:r>
            <a:r>
              <a:rPr lang="it-IT" sz="1600" dirty="0">
                <a:latin typeface="+mj-lt"/>
                <a:sym typeface="Wingdings" pitchFamily="2" charset="2"/>
              </a:rPr>
              <a:t> maggiore permeabilità  effetti generali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  <a:sym typeface="Wingdings" pitchFamily="2" charset="2"/>
              </a:rPr>
              <a:t> uso cardiologico (trinitrina pomata).</a:t>
            </a:r>
          </a:p>
          <a:p>
            <a:pPr algn="ctr">
              <a:buFont typeface="Arial" pitchFamily="34" charset="0"/>
              <a:buChar char="•"/>
              <a:defRPr/>
            </a:pPr>
            <a:endParaRPr lang="it-IT" sz="1600" dirty="0">
              <a:latin typeface="+mj-lt"/>
              <a:sym typeface="Wingdings" pitchFamily="2" charset="2"/>
            </a:endParaRPr>
          </a:p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  <a:sym typeface="Wingdings" pitchFamily="2" charset="2"/>
              </a:rPr>
              <a:t>VIA NASALE</a:t>
            </a:r>
          </a:p>
          <a:p>
            <a:pPr algn="ctr">
              <a:defRPr/>
            </a:pPr>
            <a:endParaRPr lang="it-IT" sz="1600" dirty="0">
              <a:latin typeface="+mj-lt"/>
              <a:sym typeface="Wingdings" pitchFamily="2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  <a:sym typeface="Wingdings" pitchFamily="2" charset="2"/>
              </a:rPr>
              <a:t> DAVP (</a:t>
            </a:r>
            <a:r>
              <a:rPr lang="it-IT" sz="1600" dirty="0" err="1">
                <a:latin typeface="+mj-lt"/>
                <a:sym typeface="Wingdings" pitchFamily="2" charset="2"/>
              </a:rPr>
              <a:t>arginina</a:t>
            </a:r>
            <a:r>
              <a:rPr lang="it-IT" sz="1600" dirty="0">
                <a:latin typeface="+mj-lt"/>
                <a:sym typeface="Wingdings" pitchFamily="2" charset="2"/>
              </a:rPr>
              <a:t> vasopressina) per la terapia del diabete insipido ipotalamico</a:t>
            </a:r>
          </a:p>
          <a:p>
            <a:pPr marL="1257300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  <a:sym typeface="Wingdings" pitchFamily="2" charset="2"/>
              </a:rPr>
              <a:t> breve emivita (10’)</a:t>
            </a:r>
          </a:p>
          <a:p>
            <a:pPr marL="1257300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  <a:sym typeface="Wingdings" pitchFamily="2" charset="2"/>
              </a:rPr>
              <a:t> bruschi aumenti pressori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  <a:sym typeface="Wingdings" pitchFamily="2" charset="2"/>
              </a:rPr>
              <a:t> </a:t>
            </a:r>
            <a:r>
              <a:rPr lang="it-IT" sz="1600" dirty="0" err="1">
                <a:latin typeface="+mj-lt"/>
                <a:sym typeface="Wingdings" pitchFamily="2" charset="2"/>
              </a:rPr>
              <a:t>dDAVP</a:t>
            </a:r>
            <a:r>
              <a:rPr lang="it-IT" sz="1600" dirty="0">
                <a:latin typeface="+mj-lt"/>
                <a:sym typeface="Wingdings" pitchFamily="2" charset="2"/>
              </a:rPr>
              <a:t> </a:t>
            </a:r>
          </a:p>
          <a:p>
            <a:pPr marL="1257300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  <a:sym typeface="Wingdings" pitchFamily="2" charset="2"/>
              </a:rPr>
              <a:t> emivita più lunga</a:t>
            </a:r>
          </a:p>
          <a:p>
            <a:pPr marL="1257300">
              <a:buFont typeface="Wingdings" pitchFamily="2" charset="2"/>
              <a:buChar char="ü"/>
              <a:defRPr/>
            </a:pPr>
            <a:r>
              <a:rPr lang="it-IT" sz="1600" dirty="0">
                <a:latin typeface="+mj-lt"/>
                <a:sym typeface="Wingdings" pitchFamily="2" charset="2"/>
              </a:rPr>
              <a:t> D </a:t>
            </a:r>
            <a:r>
              <a:rPr lang="it-IT" sz="1600" dirty="0" err="1">
                <a:latin typeface="+mj-lt"/>
                <a:sym typeface="Wingdings" pitchFamily="2" charset="2"/>
              </a:rPr>
              <a:t>arginina</a:t>
            </a:r>
            <a:r>
              <a:rPr lang="it-IT" sz="1600" dirty="0">
                <a:latin typeface="+mj-lt"/>
                <a:sym typeface="Wingdings" pitchFamily="2" charset="2"/>
              </a:rPr>
              <a:t>  riduzione dell’effetto pressorio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42938" y="214313"/>
            <a:ext cx="8358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RELAZIONE TRA GRANDEZZA DELLE PARTICELLE INALATE E CALIBRO DEI VARI TRATTI DELLE VIE AEREE</a:t>
            </a:r>
          </a:p>
        </p:txBody>
      </p:sp>
      <p:grpSp>
        <p:nvGrpSpPr>
          <p:cNvPr id="16388" name="Gruppo 6"/>
          <p:cNvGrpSpPr>
            <a:grpSpLocks/>
          </p:cNvGrpSpPr>
          <p:nvPr/>
        </p:nvGrpSpPr>
        <p:grpSpPr bwMode="auto">
          <a:xfrm>
            <a:off x="1643063" y="1071563"/>
            <a:ext cx="6286500" cy="3214687"/>
            <a:chOff x="571472" y="1071546"/>
            <a:chExt cx="6286528" cy="3214710"/>
          </a:xfrm>
        </p:grpSpPr>
        <p:sp>
          <p:nvSpPr>
            <p:cNvPr id="5" name="Rettangolo 4"/>
            <p:cNvSpPr/>
            <p:nvPr/>
          </p:nvSpPr>
          <p:spPr>
            <a:xfrm>
              <a:off x="571472" y="1071546"/>
              <a:ext cx="6000777" cy="5715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6391" name="Rettangolo 2"/>
            <p:cNvSpPr>
              <a:spLocks noChangeArrowheads="1"/>
            </p:cNvSpPr>
            <p:nvPr/>
          </p:nvSpPr>
          <p:spPr bwMode="auto">
            <a:xfrm>
              <a:off x="571472" y="1071546"/>
              <a:ext cx="6286528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TRATTO DELLE VIE AEREE           DIAMETRO DELLE                    				    PARTICELLE (µm)</a:t>
              </a:r>
            </a:p>
            <a:p>
              <a:pPr eaLnBrk="0" hangingPunct="0"/>
              <a:r>
                <a:rPr lang="it-IT" sz="160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		</a:t>
              </a:r>
            </a:p>
            <a:p>
              <a:pPr eaLnBrk="0" hangingPunct="0"/>
              <a:r>
                <a:rPr lang="it-IT" sz="160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TRACHEA                                                                 60</a:t>
              </a:r>
            </a:p>
            <a:p>
              <a:pPr eaLnBrk="0" hangingPunct="0"/>
              <a:endParaRPr lang="it-IT" sz="16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endParaRPr>
            </a:p>
            <a:p>
              <a:pPr eaLnBrk="0" hangingPunct="0"/>
              <a:r>
                <a:rPr lang="it-IT" sz="160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BRONCHI SECONDARI                                         20-60</a:t>
              </a:r>
            </a:p>
            <a:p>
              <a:pPr eaLnBrk="0" hangingPunct="0"/>
              <a:endParaRPr lang="it-IT" sz="16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endParaRPr>
            </a:p>
            <a:p>
              <a:pPr eaLnBrk="0" hangingPunct="0"/>
              <a:r>
                <a:rPr lang="it-IT" sz="160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BRONCHI TERMINALI RESPIRATORI                  8-20</a:t>
              </a:r>
            </a:p>
            <a:p>
              <a:pPr eaLnBrk="0" hangingPunct="0"/>
              <a:endParaRPr lang="it-IT" sz="16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endParaRPr>
            </a:p>
            <a:p>
              <a:pPr eaLnBrk="0" hangingPunct="0"/>
              <a:r>
                <a:rPr lang="it-IT" sz="160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DOTTI ALVEOLARI                                                2-6</a:t>
              </a:r>
            </a:p>
            <a:p>
              <a:pPr eaLnBrk="0" hangingPunct="0"/>
              <a:endParaRPr lang="it-IT" sz="16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endParaRPr>
            </a:p>
            <a:p>
              <a:pPr eaLnBrk="0" hangingPunct="0"/>
              <a:r>
                <a:rPr lang="it-IT" sz="160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ALVEOLI                                                                    2</a:t>
              </a:r>
            </a:p>
          </p:txBody>
        </p:sp>
        <p:sp>
          <p:nvSpPr>
            <p:cNvPr id="6" name="Rettangolo 5"/>
            <p:cNvSpPr/>
            <p:nvPr/>
          </p:nvSpPr>
          <p:spPr>
            <a:xfrm>
              <a:off x="571472" y="1643050"/>
              <a:ext cx="6000777" cy="2643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14313" y="4500563"/>
            <a:ext cx="8929687" cy="217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dirty="0">
                <a:latin typeface="Arial" pitchFamily="34" charset="0"/>
              </a:rPr>
              <a:t> </a:t>
            </a:r>
            <a:r>
              <a:rPr lang="it-IT" dirty="0">
                <a:latin typeface="+mn-lt"/>
              </a:rPr>
              <a:t>possibilità di terapia selettiva per un determinato tratto delle vie aeree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dirty="0">
                <a:latin typeface="+mn-lt"/>
              </a:rPr>
              <a:t> via locale solo per farmaci polari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dirty="0">
                <a:latin typeface="+mn-lt"/>
              </a:rPr>
              <a:t> trattamento chemioterapico delle </a:t>
            </a:r>
            <a:r>
              <a:rPr lang="it-IT" dirty="0" err="1">
                <a:latin typeface="+mn-lt"/>
              </a:rPr>
              <a:t>tracheobronchiti</a:t>
            </a:r>
            <a:r>
              <a:rPr lang="it-IT" dirty="0">
                <a:latin typeface="+mn-lt"/>
              </a:rPr>
              <a:t> solo con farmaci poco permeanti la membrana cellulare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dirty="0">
                <a:latin typeface="+mn-lt"/>
              </a:rPr>
              <a:t>Abbandono della terapia dell’asma bronchiale con adrenalina</a:t>
            </a:r>
            <a:endParaRPr lang="it-IT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42875" y="214313"/>
            <a:ext cx="8501063" cy="6416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</a:rPr>
              <a:t>RIFLESSI PROVOCATI DALLA SOMMINISTRAZIONE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2000" dirty="0" err="1">
                <a:solidFill>
                  <a:srgbClr val="C00000"/>
                </a:solidFill>
                <a:latin typeface="+mj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j-lt"/>
              </a:rPr>
              <a:t> UN FARMACO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it-IT" dirty="0">
                <a:latin typeface="+mj-lt"/>
              </a:rPr>
              <a:t> VIA RESPIRATORIA: 	tosse, starnuto, laringospasmo, 						broncospasmo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it-IT" dirty="0">
                <a:latin typeface="+mj-lt"/>
              </a:rPr>
              <a:t> VIA ORALE: 			vomito, diarrea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it-IT" dirty="0">
                <a:latin typeface="+mj-lt"/>
              </a:rPr>
              <a:t> VIA PARENTERALE: 		riflesso di Von </a:t>
            </a:r>
            <a:r>
              <a:rPr lang="it-IT" dirty="0" err="1">
                <a:latin typeface="+mj-lt"/>
              </a:rPr>
              <a:t>Bezold-Jarisch</a:t>
            </a:r>
            <a:endParaRPr lang="it-IT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  <a:defRPr/>
            </a:pPr>
            <a:endParaRPr lang="it-IT" dirty="0">
              <a:latin typeface="+mj-lt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+mj-lt"/>
              </a:rPr>
              <a:t> APPARATO TEGUMENTARIO: 	prurito, riflesso </a:t>
            </a:r>
            <a:r>
              <a:rPr lang="it-IT" dirty="0" err="1">
                <a:latin typeface="+mj-lt"/>
              </a:rPr>
              <a:t>assonico</a:t>
            </a:r>
            <a:endParaRPr lang="it-IT" dirty="0">
              <a:latin typeface="+mj-lt"/>
            </a:endParaRPr>
          </a:p>
          <a:p>
            <a:pPr marL="1257300" lvl="2" indent="-342900">
              <a:lnSpc>
                <a:spcPct val="150000"/>
              </a:lnSpc>
              <a:defRPr/>
            </a:pPr>
            <a:r>
              <a:rPr lang="it-IT" dirty="0">
                <a:latin typeface="+mj-lt"/>
              </a:rPr>
              <a:t>	Congiuntiva:   		  ammiccamento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+mj-lt"/>
              </a:rPr>
              <a:t> APPARATO DIGERENTE: 	vomito, diarrea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+mj-lt"/>
              </a:rPr>
              <a:t> APPARATO RESPIRATORIO:	tosse, starnuto, aumento della secrezione 					di muco, laringospasmo, broncospasmo.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+mj-lt"/>
              </a:rPr>
              <a:t> APPARATO CARDIO-</a:t>
            </a:r>
          </a:p>
          <a:p>
            <a:pPr marL="0" lvl="2">
              <a:lnSpc>
                <a:spcPct val="150000"/>
              </a:lnSpc>
              <a:defRPr/>
            </a:pPr>
            <a:r>
              <a:rPr lang="it-IT" dirty="0">
                <a:latin typeface="+mj-lt"/>
              </a:rPr>
              <a:t>       CIRCOLATORIO: 		</a:t>
            </a:r>
            <a:r>
              <a:rPr lang="it-IT" dirty="0">
                <a:solidFill>
                  <a:prstClr val="black"/>
                </a:solidFill>
                <a:latin typeface="Comic Sans MS"/>
              </a:rPr>
              <a:t>riflesso di Von </a:t>
            </a:r>
            <a:r>
              <a:rPr lang="it-IT" dirty="0" err="1">
                <a:solidFill>
                  <a:prstClr val="black"/>
                </a:solidFill>
                <a:latin typeface="Comic Sans MS"/>
              </a:rPr>
              <a:t>Bezold-Jarisch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1000125" y="214313"/>
            <a:ext cx="7715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Comic Sans MS" pitchFamily="66" charset="0"/>
              </a:rPr>
              <a:t>DISTRIBUZIONE DEI FARMACI</a:t>
            </a:r>
          </a:p>
          <a:p>
            <a:pPr eaLnBrk="1" hangingPunct="1"/>
            <a:endParaRPr lang="it-IT">
              <a:latin typeface="Comic Sans MS" pitchFamily="66" charset="0"/>
            </a:endParaRPr>
          </a:p>
          <a:p>
            <a:pPr eaLnBrk="1" hangingPunct="1"/>
            <a:r>
              <a:rPr lang="it-IT">
                <a:latin typeface="Comic Sans MS" pitchFamily="66" charset="0"/>
              </a:rPr>
              <a:t>Rappresentazione schematica del destino di un farmaco nell’organismo.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19200"/>
            <a:ext cx="7572375" cy="535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357938" y="4643438"/>
            <a:ext cx="2143125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928688" y="4500563"/>
            <a:ext cx="2000250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786063" y="5786438"/>
            <a:ext cx="42862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285875"/>
            <a:ext cx="4827587" cy="337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ttangolo 6"/>
          <p:cNvSpPr>
            <a:spLocks noChangeArrowheads="1"/>
          </p:cNvSpPr>
          <p:nvPr/>
        </p:nvSpPr>
        <p:spPr bwMode="auto">
          <a:xfrm>
            <a:off x="500063" y="4786313"/>
            <a:ext cx="77866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FFFF"/>
              </a:buClr>
              <a:buSzPct val="110000"/>
              <a:buFont typeface="Wingdings" pitchFamily="2" charset="2"/>
              <a:buNone/>
            </a:pPr>
            <a:r>
              <a:rPr lang="it-IT">
                <a:latin typeface="Comic Sans MS" pitchFamily="66" charset="0"/>
              </a:rPr>
              <a:t>L’equilibrio di distribuzione tra i compartimenti dipende da:</a:t>
            </a:r>
          </a:p>
          <a:p>
            <a:pPr>
              <a:buClr>
                <a:srgbClr val="00FFFF"/>
              </a:buClr>
              <a:buSzPct val="110000"/>
              <a:buFont typeface="Wingdings" pitchFamily="2" charset="2"/>
              <a:buNone/>
            </a:pPr>
            <a:endParaRPr lang="it-IT">
              <a:latin typeface="Comic Sans MS" pitchFamily="66" charset="0"/>
            </a:endParaRPr>
          </a:p>
          <a:p>
            <a:pPr>
              <a:buClr>
                <a:srgbClr val="00FFFF"/>
              </a:buClr>
              <a:buSzPct val="110000"/>
            </a:pPr>
            <a:r>
              <a:rPr lang="it-IT">
                <a:latin typeface="Comic Sans MS" pitchFamily="66" charset="0"/>
              </a:rPr>
              <a:t>-  permeabilità tra le barriere tissutali;</a:t>
            </a:r>
          </a:p>
          <a:p>
            <a:pPr>
              <a:buClr>
                <a:srgbClr val="00FFFF"/>
              </a:buClr>
              <a:buSzPct val="110000"/>
              <a:buFont typeface="Wingdings" pitchFamily="2" charset="2"/>
              <a:buNone/>
            </a:pPr>
            <a:r>
              <a:rPr lang="it-IT">
                <a:latin typeface="Comic Sans MS" pitchFamily="66" charset="0"/>
              </a:rPr>
              <a:t>-  legame con i compartimenti;</a:t>
            </a:r>
          </a:p>
          <a:p>
            <a:pPr>
              <a:buClr>
                <a:srgbClr val="00FFFF"/>
              </a:buClr>
              <a:buSzPct val="110000"/>
              <a:buFont typeface="Wingdings" pitchFamily="2" charset="2"/>
              <a:buNone/>
            </a:pPr>
            <a:r>
              <a:rPr lang="it-IT">
                <a:latin typeface="Comic Sans MS" pitchFamily="66" charset="0"/>
              </a:rPr>
              <a:t>-  ripartizione dovuta al pH;</a:t>
            </a:r>
          </a:p>
          <a:p>
            <a:pPr>
              <a:buClr>
                <a:srgbClr val="00FFFF"/>
              </a:buClr>
              <a:buSzPct val="110000"/>
              <a:buFont typeface="Wingdings" pitchFamily="2" charset="2"/>
              <a:buNone/>
            </a:pPr>
            <a:r>
              <a:rPr lang="it-IT">
                <a:latin typeface="Comic Sans MS" pitchFamily="66" charset="0"/>
              </a:rPr>
              <a:t>-  ripartizione grasso:acqua</a:t>
            </a:r>
          </a:p>
        </p:txBody>
      </p:sp>
      <p:sp>
        <p:nvSpPr>
          <p:cNvPr id="19462" name="CasellaDiTesto 9"/>
          <p:cNvSpPr txBox="1">
            <a:spLocks noChangeArrowheads="1"/>
          </p:cNvSpPr>
          <p:nvPr/>
        </p:nvSpPr>
        <p:spPr bwMode="auto">
          <a:xfrm>
            <a:off x="857250" y="142875"/>
            <a:ext cx="7715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C00000"/>
                </a:solidFill>
                <a:latin typeface="Comic Sans MS" pitchFamily="66" charset="0"/>
              </a:rPr>
              <a:t>DISTRIBUZIONE DEI FARMACI</a:t>
            </a:r>
          </a:p>
          <a:p>
            <a:pPr eaLnBrk="1" hangingPunct="1"/>
            <a:endParaRPr lang="it-IT">
              <a:latin typeface="Comic Sans MS" pitchFamily="66" charset="0"/>
            </a:endParaRPr>
          </a:p>
          <a:p>
            <a:pPr eaLnBrk="1" hangingPunct="1"/>
            <a:r>
              <a:rPr lang="it-IT">
                <a:latin typeface="Comic Sans MS" pitchFamily="66" charset="0"/>
              </a:rPr>
              <a:t>Rappresentazione schematica del destino di un farmaco nell’organismo.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4313" y="1643063"/>
            <a:ext cx="350043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400" dirty="0">
                <a:latin typeface="+mn-lt"/>
              </a:rPr>
              <a:t>I numeri sono la percentuale di peso corporeo rappresentato da ciascun compartimento liquido nel maschio adulto</a:t>
            </a:r>
          </a:p>
          <a:p>
            <a:pPr algn="just">
              <a:defRPr/>
            </a:pPr>
            <a:endParaRPr lang="it-IT" sz="1400" dirty="0">
              <a:latin typeface="+mn-lt"/>
            </a:endParaRPr>
          </a:p>
          <a:p>
            <a:pPr algn="just">
              <a:defRPr/>
            </a:pPr>
            <a:r>
              <a:rPr lang="it-IT" sz="1400" dirty="0">
                <a:latin typeface="+mn-lt"/>
              </a:rPr>
              <a:t>H</a:t>
            </a:r>
            <a:r>
              <a:rPr lang="it-IT" sz="1400" baseline="-25000" dirty="0">
                <a:latin typeface="+mn-lt"/>
              </a:rPr>
              <a:t>2</a:t>
            </a:r>
            <a:r>
              <a:rPr lang="it-IT" sz="1400" dirty="0">
                <a:latin typeface="+mn-lt"/>
              </a:rPr>
              <a:t>O totale dell’organismo: 58% del peso corporeo pari a circa 42 litri di H</a:t>
            </a:r>
            <a:r>
              <a:rPr lang="it-IT" sz="1400" baseline="-25000" dirty="0">
                <a:latin typeface="+mn-lt"/>
              </a:rPr>
              <a:t>2</a:t>
            </a:r>
            <a:r>
              <a:rPr lang="it-IT" sz="1400" dirty="0">
                <a:latin typeface="+mn-lt"/>
              </a:rPr>
              <a:t>O</a:t>
            </a:r>
          </a:p>
          <a:p>
            <a:pPr algn="just">
              <a:defRPr/>
            </a:pPr>
            <a:endParaRPr lang="it-IT" sz="1400" dirty="0">
              <a:latin typeface="+mn-lt"/>
            </a:endParaRPr>
          </a:p>
          <a:p>
            <a:pPr algn="just">
              <a:defRPr/>
            </a:pPr>
            <a:endParaRPr lang="it-IT" sz="1400" dirty="0">
              <a:latin typeface="+mn-lt"/>
            </a:endParaRPr>
          </a:p>
        </p:txBody>
      </p:sp>
      <p:sp>
        <p:nvSpPr>
          <p:cNvPr id="19464" name="CasellaDiTesto 7"/>
          <p:cNvSpPr txBox="1">
            <a:spLocks noChangeArrowheads="1"/>
          </p:cNvSpPr>
          <p:nvPr/>
        </p:nvSpPr>
        <p:spPr bwMode="auto">
          <a:xfrm>
            <a:off x="5643563" y="1500188"/>
            <a:ext cx="571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900"/>
              <a:t>12 LT</a:t>
            </a:r>
          </a:p>
        </p:txBody>
      </p:sp>
      <p:sp>
        <p:nvSpPr>
          <p:cNvPr id="19465" name="CasellaDiTesto 8"/>
          <p:cNvSpPr txBox="1">
            <a:spLocks noChangeArrowheads="1"/>
          </p:cNvSpPr>
          <p:nvPr/>
        </p:nvSpPr>
        <p:spPr bwMode="auto">
          <a:xfrm>
            <a:off x="7072313" y="1500188"/>
            <a:ext cx="571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900"/>
              <a:t>26 LT</a:t>
            </a:r>
          </a:p>
        </p:txBody>
      </p:sp>
      <p:sp>
        <p:nvSpPr>
          <p:cNvPr id="19466" name="CasellaDiTesto 9"/>
          <p:cNvSpPr txBox="1">
            <a:spLocks noChangeArrowheads="1"/>
          </p:cNvSpPr>
          <p:nvPr/>
        </p:nvSpPr>
        <p:spPr bwMode="auto">
          <a:xfrm>
            <a:off x="4143375" y="2786063"/>
            <a:ext cx="571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900"/>
              <a:t>3 LT</a:t>
            </a:r>
          </a:p>
        </p:txBody>
      </p:sp>
      <p:sp>
        <p:nvSpPr>
          <p:cNvPr id="19467" name="CasellaDiTesto 10"/>
          <p:cNvSpPr txBox="1">
            <a:spLocks noChangeArrowheads="1"/>
          </p:cNvSpPr>
          <p:nvPr/>
        </p:nvSpPr>
        <p:spPr bwMode="auto">
          <a:xfrm>
            <a:off x="7929563" y="2786063"/>
            <a:ext cx="571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900"/>
              <a:t>&lt;1 LT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57188" y="142875"/>
            <a:ext cx="8786812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C00000"/>
                </a:solidFill>
                <a:latin typeface="+mn-lt"/>
              </a:rPr>
              <a:t>FARMACOCINETICA: ADME</a:t>
            </a:r>
          </a:p>
          <a:p>
            <a:pPr algn="just">
              <a:defRPr/>
            </a:pPr>
            <a:endParaRPr lang="it-IT" sz="1600" dirty="0">
              <a:latin typeface="+mn-lt"/>
            </a:endParaRPr>
          </a:p>
          <a:p>
            <a:pPr algn="just">
              <a:defRPr/>
            </a:pPr>
            <a:endParaRPr lang="it-IT" sz="1600" dirty="0">
              <a:latin typeface="+mn-lt"/>
            </a:endParaRPr>
          </a:p>
          <a:p>
            <a:pPr algn="ctr">
              <a:defRPr/>
            </a:pPr>
            <a:r>
              <a:rPr lang="it-IT" sz="1600" dirty="0">
                <a:latin typeface="+mn-lt"/>
              </a:rPr>
              <a:t>Il raggiungimento del sito di azione da parte del farmaco implica due processi separati:</a:t>
            </a:r>
          </a:p>
          <a:p>
            <a:pPr marL="342900" indent="-342900" algn="ctr">
              <a:buFontTx/>
              <a:buAutoNum type="arabicParenR"/>
              <a:defRPr/>
            </a:pPr>
            <a:r>
              <a:rPr lang="it-IT" sz="1600" dirty="0">
                <a:latin typeface="+mn-lt"/>
              </a:rPr>
              <a:t>ASSORBIMENTO dal sito di somministrazione al sangue</a:t>
            </a:r>
          </a:p>
          <a:p>
            <a:pPr marL="342900" indent="-342900" algn="ctr">
              <a:buFontTx/>
              <a:buAutoNum type="arabicParenR"/>
              <a:defRPr/>
            </a:pPr>
            <a:r>
              <a:rPr lang="it-IT" sz="1600" dirty="0">
                <a:latin typeface="+mn-lt"/>
              </a:rPr>
              <a:t> DISTRIBUZIONE dal sangue al tessuto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6475"/>
            <a:ext cx="6048375" cy="4233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85750" y="285750"/>
            <a:ext cx="8501063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</a:rPr>
              <a:t>MECCANISMI </a:t>
            </a:r>
            <a:r>
              <a:rPr lang="it-IT" sz="2000" dirty="0" err="1">
                <a:solidFill>
                  <a:srgbClr val="C00000"/>
                </a:solidFill>
                <a:latin typeface="+mj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j-lt"/>
              </a:rPr>
              <a:t> CONCENTRAZIONE TISSUTALE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DIPENDONO DA:</a:t>
            </a:r>
          </a:p>
          <a:p>
            <a:pPr algn="just">
              <a:lnSpc>
                <a:spcPct val="150000"/>
              </a:lnSpc>
              <a:defRPr/>
            </a:pPr>
            <a:endParaRPr lang="it-IT" sz="1600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arenR"/>
              <a:defRPr/>
            </a:pPr>
            <a:r>
              <a:rPr lang="it-IT" sz="1600" dirty="0">
                <a:latin typeface="+mj-lt"/>
              </a:rPr>
              <a:t> proprietà chimico-fisiche delle molecole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arenR"/>
              <a:defRPr/>
            </a:pPr>
            <a:r>
              <a:rPr lang="it-IT" sz="1600" dirty="0">
                <a:latin typeface="+mj-lt"/>
              </a:rPr>
              <a:t> fenomeni di fissazione specifica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arenR"/>
              <a:defRPr/>
            </a:pPr>
            <a:r>
              <a:rPr lang="it-IT" sz="1600" dirty="0">
                <a:latin typeface="+mj-lt"/>
              </a:rPr>
              <a:t> variazione di permeabilità di membrana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arenR"/>
              <a:defRPr/>
            </a:pPr>
            <a:r>
              <a:rPr lang="it-IT" sz="1600" dirty="0">
                <a:latin typeface="+mj-lt"/>
              </a:rPr>
              <a:t> variazioni regionali di permeabilità (barriera </a:t>
            </a:r>
            <a:r>
              <a:rPr lang="it-IT" sz="1600" dirty="0" err="1">
                <a:latin typeface="+mj-lt"/>
              </a:rPr>
              <a:t>ematoencefalica</a:t>
            </a:r>
            <a:r>
              <a:rPr lang="it-IT" sz="1600" dirty="0">
                <a:latin typeface="+mj-lt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arenR"/>
              <a:defRPr/>
            </a:pPr>
            <a:endParaRPr lang="it-IT" sz="1600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Questi diversi meccanismi intervengono in generale simultaneamente</a:t>
            </a:r>
          </a:p>
          <a:p>
            <a:pPr marL="342900" indent="-342900" algn="just">
              <a:lnSpc>
                <a:spcPct val="150000"/>
              </a:lnSpc>
              <a:defRPr/>
            </a:pPr>
            <a:endParaRPr lang="it-IT" sz="1600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È difficile enucleare il ruolo giocato da ciascuno di essi nella distribuzione di un farmaco nell’organismo</a:t>
            </a:r>
          </a:p>
          <a:p>
            <a:pPr marL="342900" indent="-342900" algn="just">
              <a:lnSpc>
                <a:spcPct val="150000"/>
              </a:lnSpc>
              <a:defRPr/>
            </a:pPr>
            <a:endParaRPr lang="it-IT" sz="1600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Dopo l’assorbimento si ha la distribuzione fra sangue e tessuti previo attraversamento delle barriere biologiche.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8625" y="214313"/>
            <a:ext cx="8429625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</a:rPr>
              <a:t>FATTORI CHE INFLUENZANO LA DISTRIBUZIONE </a:t>
            </a:r>
            <a:r>
              <a:rPr lang="it-IT" sz="2000" dirty="0" err="1">
                <a:solidFill>
                  <a:srgbClr val="C00000"/>
                </a:solidFill>
                <a:latin typeface="+mj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j-lt"/>
              </a:rPr>
              <a:t> UN FARMACO</a:t>
            </a:r>
          </a:p>
          <a:p>
            <a:pPr>
              <a:defRPr/>
            </a:pPr>
            <a:endParaRPr lang="it-IT" sz="1600" dirty="0"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it-IT" sz="1600" dirty="0">
                <a:latin typeface="+mj-lt"/>
              </a:rPr>
              <a:t>legame del farmaco alle proteine plasmatiche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it-IT" sz="1600" dirty="0">
                <a:latin typeface="+mj-lt"/>
              </a:rPr>
              <a:t> distribuzione regionale del flusso sanguigno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liposolubilità</a:t>
            </a:r>
            <a:r>
              <a:rPr lang="it-IT" sz="1600" dirty="0">
                <a:latin typeface="+mj-lt"/>
              </a:rPr>
              <a:t> e </a:t>
            </a:r>
            <a:r>
              <a:rPr lang="it-IT" sz="1600" dirty="0" err="1">
                <a:latin typeface="+mj-lt"/>
              </a:rPr>
              <a:t>pka</a:t>
            </a:r>
            <a:endParaRPr lang="it-IT" sz="1600" dirty="0"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it-IT" sz="1600" dirty="0">
                <a:latin typeface="+mj-lt"/>
              </a:rPr>
              <a:t> localizzazione del farmaco nei tessuti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it-IT" sz="1600" dirty="0">
                <a:latin typeface="+mj-lt"/>
              </a:rPr>
              <a:t> presenze di barriere anatomiche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9" name="Gruppo 50"/>
          <p:cNvGrpSpPr>
            <a:grpSpLocks/>
          </p:cNvGrpSpPr>
          <p:nvPr/>
        </p:nvGrpSpPr>
        <p:grpSpPr bwMode="auto">
          <a:xfrm>
            <a:off x="3786188" y="2857500"/>
            <a:ext cx="5286375" cy="2857500"/>
            <a:chOff x="3714744" y="2428868"/>
            <a:chExt cx="5286412" cy="2857520"/>
          </a:xfrm>
        </p:grpSpPr>
        <p:grpSp>
          <p:nvGrpSpPr>
            <p:cNvPr id="21511" name="Gruppo 47"/>
            <p:cNvGrpSpPr>
              <a:grpSpLocks/>
            </p:cNvGrpSpPr>
            <p:nvPr/>
          </p:nvGrpSpPr>
          <p:grpSpPr bwMode="auto">
            <a:xfrm>
              <a:off x="3786181" y="2500306"/>
              <a:ext cx="5214974" cy="2714644"/>
              <a:chOff x="-1" y="2643182"/>
              <a:chExt cx="6156572" cy="2643206"/>
            </a:xfrm>
          </p:grpSpPr>
          <p:grpSp>
            <p:nvGrpSpPr>
              <p:cNvPr id="21513" name="Gruppo 29"/>
              <p:cNvGrpSpPr>
                <a:grpSpLocks/>
              </p:cNvGrpSpPr>
              <p:nvPr/>
            </p:nvGrpSpPr>
            <p:grpSpPr bwMode="auto">
              <a:xfrm>
                <a:off x="1857356" y="3071810"/>
                <a:ext cx="285752" cy="2214578"/>
                <a:chOff x="1428728" y="2857496"/>
                <a:chExt cx="285752" cy="2214578"/>
              </a:xfrm>
            </p:grpSpPr>
            <p:sp>
              <p:nvSpPr>
                <p:cNvPr id="5" name="Ovale 4"/>
                <p:cNvSpPr/>
                <p:nvPr/>
              </p:nvSpPr>
              <p:spPr>
                <a:xfrm>
                  <a:off x="1428651" y="2857036"/>
                  <a:ext cx="286744" cy="42816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  <p:sp>
              <p:nvSpPr>
                <p:cNvPr id="6" name="Ovale 5"/>
                <p:cNvSpPr/>
                <p:nvPr/>
              </p:nvSpPr>
              <p:spPr>
                <a:xfrm>
                  <a:off x="1428651" y="3214102"/>
                  <a:ext cx="286744" cy="42816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  <p:sp>
              <p:nvSpPr>
                <p:cNvPr id="7" name="Ovale 6"/>
                <p:cNvSpPr/>
                <p:nvPr/>
              </p:nvSpPr>
              <p:spPr>
                <a:xfrm>
                  <a:off x="1428651" y="3571166"/>
                  <a:ext cx="286744" cy="4297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  <p:sp>
              <p:nvSpPr>
                <p:cNvPr id="8" name="Ovale 7"/>
                <p:cNvSpPr/>
                <p:nvPr/>
              </p:nvSpPr>
              <p:spPr>
                <a:xfrm>
                  <a:off x="1428651" y="3928231"/>
                  <a:ext cx="286744" cy="4297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  <p:sp>
              <p:nvSpPr>
                <p:cNvPr id="9" name="Ovale 8"/>
                <p:cNvSpPr/>
                <p:nvPr/>
              </p:nvSpPr>
              <p:spPr>
                <a:xfrm>
                  <a:off x="1428651" y="4286841"/>
                  <a:ext cx="286744" cy="42816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  <p:sp>
              <p:nvSpPr>
                <p:cNvPr id="10" name="Ovale 9"/>
                <p:cNvSpPr/>
                <p:nvPr/>
              </p:nvSpPr>
              <p:spPr>
                <a:xfrm>
                  <a:off x="1428651" y="4643905"/>
                  <a:ext cx="286744" cy="42816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  <p:sp>
              <p:nvSpPr>
                <p:cNvPr id="11" name="Ovale 10"/>
                <p:cNvSpPr/>
                <p:nvPr/>
              </p:nvSpPr>
              <p:spPr>
                <a:xfrm>
                  <a:off x="1572960" y="2999244"/>
                  <a:ext cx="44979" cy="14375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  <p:sp>
              <p:nvSpPr>
                <p:cNvPr id="12" name="Ovale 11"/>
                <p:cNvSpPr/>
                <p:nvPr/>
              </p:nvSpPr>
              <p:spPr>
                <a:xfrm>
                  <a:off x="1572960" y="3357854"/>
                  <a:ext cx="44979" cy="1422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  <p:sp>
              <p:nvSpPr>
                <p:cNvPr id="13" name="Ovale 12"/>
                <p:cNvSpPr/>
                <p:nvPr/>
              </p:nvSpPr>
              <p:spPr>
                <a:xfrm>
                  <a:off x="1572960" y="3714919"/>
                  <a:ext cx="44979" cy="1422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  <p:sp>
              <p:nvSpPr>
                <p:cNvPr id="14" name="Ovale 13"/>
                <p:cNvSpPr/>
                <p:nvPr/>
              </p:nvSpPr>
              <p:spPr>
                <a:xfrm>
                  <a:off x="1572960" y="4071983"/>
                  <a:ext cx="44979" cy="1422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  <p:sp>
              <p:nvSpPr>
                <p:cNvPr id="15" name="Ovale 14"/>
                <p:cNvSpPr/>
                <p:nvPr/>
              </p:nvSpPr>
              <p:spPr>
                <a:xfrm>
                  <a:off x="1572960" y="4429049"/>
                  <a:ext cx="44979" cy="1422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  <p:sp>
              <p:nvSpPr>
                <p:cNvPr id="16" name="Ovale 15"/>
                <p:cNvSpPr/>
                <p:nvPr/>
              </p:nvSpPr>
              <p:spPr>
                <a:xfrm>
                  <a:off x="1572960" y="4786113"/>
                  <a:ext cx="44979" cy="14375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00" b="1"/>
                </a:p>
              </p:txBody>
            </p:sp>
          </p:grpSp>
          <p:sp>
            <p:nvSpPr>
              <p:cNvPr id="18" name="CasellaDiTesto 17"/>
              <p:cNvSpPr txBox="1"/>
              <p:nvPr/>
            </p:nvSpPr>
            <p:spPr>
              <a:xfrm>
                <a:off x="213652" y="2714286"/>
                <a:ext cx="929577" cy="239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000" b="1" dirty="0">
                    <a:latin typeface="+mj-lt"/>
                  </a:rPr>
                  <a:t>PLASMA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356881" y="2714286"/>
                <a:ext cx="1714845" cy="239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000" b="1" dirty="0">
                    <a:latin typeface="+mj-lt"/>
                  </a:rPr>
                  <a:t>CAPILLARE</a:t>
                </a: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3285378" y="2643182"/>
                <a:ext cx="2286459" cy="239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000" b="1" dirty="0">
                    <a:latin typeface="+mn-lt"/>
                  </a:rPr>
                  <a:t>MEMBRANA CELLULARE</a:t>
                </a:r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4499825" y="3080624"/>
                <a:ext cx="1656746" cy="239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000" b="1" dirty="0">
                    <a:latin typeface="+mn-lt"/>
                  </a:rPr>
                  <a:t>INTRACELLULARE</a:t>
                </a: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2357675" y="3071350"/>
                <a:ext cx="2070933" cy="239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000" b="1" dirty="0">
                    <a:latin typeface="+mj-lt"/>
                  </a:rPr>
                  <a:t>INTERSTIZIALE</a:t>
                </a:r>
              </a:p>
            </p:txBody>
          </p:sp>
          <p:cxnSp>
            <p:nvCxnSpPr>
              <p:cNvPr id="24" name="Connettore 1 23"/>
              <p:cNvCxnSpPr/>
              <p:nvPr/>
            </p:nvCxnSpPr>
            <p:spPr>
              <a:xfrm rot="5400000">
                <a:off x="2893783" y="4036661"/>
                <a:ext cx="22150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rot="5400000">
                <a:off x="3322026" y="4035724"/>
                <a:ext cx="2215038" cy="18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CasellaDiTesto 28"/>
              <p:cNvSpPr txBox="1"/>
              <p:nvPr/>
            </p:nvSpPr>
            <p:spPr>
              <a:xfrm>
                <a:off x="-1" y="3286208"/>
                <a:ext cx="1428100" cy="1439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000" b="1" dirty="0">
                    <a:latin typeface="+mn-lt"/>
                  </a:rPr>
                  <a:t>PROTEINA + </a:t>
                </a:r>
                <a:r>
                  <a:rPr lang="it-IT" sz="1000" b="1" dirty="0" err="1">
                    <a:latin typeface="+mn-lt"/>
                  </a:rPr>
                  <a:t>PROTEINA</a:t>
                </a:r>
                <a:r>
                  <a:rPr lang="it-IT" sz="1000" b="1" dirty="0">
                    <a:latin typeface="+mn-lt"/>
                  </a:rPr>
                  <a:t> LEGATA</a:t>
                </a:r>
              </a:p>
              <a:p>
                <a:pPr>
                  <a:defRPr/>
                </a:pPr>
                <a:endParaRPr lang="it-IT" sz="1000" b="1" dirty="0">
                  <a:latin typeface="+mn-lt"/>
                </a:endParaRPr>
              </a:p>
              <a:p>
                <a:pPr>
                  <a:defRPr/>
                </a:pPr>
                <a:endParaRPr lang="it-IT" sz="1000" b="1" dirty="0">
                  <a:latin typeface="+mn-lt"/>
                </a:endParaRPr>
              </a:p>
              <a:p>
                <a:pPr>
                  <a:defRPr/>
                </a:pPr>
                <a:r>
                  <a:rPr lang="it-IT" sz="1000" b="1" dirty="0">
                    <a:latin typeface="+mn-lt"/>
                  </a:rPr>
                  <a:t>IDROSOLUBILE</a:t>
                </a:r>
              </a:p>
              <a:p>
                <a:pPr>
                  <a:defRPr/>
                </a:pPr>
                <a:endParaRPr lang="it-IT" sz="1000" b="1" dirty="0">
                  <a:latin typeface="+mn-lt"/>
                </a:endParaRPr>
              </a:p>
              <a:p>
                <a:pPr>
                  <a:defRPr/>
                </a:pPr>
                <a:endParaRPr lang="it-IT" sz="1000" b="1" dirty="0">
                  <a:latin typeface="+mn-lt"/>
                </a:endParaRPr>
              </a:p>
              <a:p>
                <a:pPr>
                  <a:defRPr/>
                </a:pPr>
                <a:r>
                  <a:rPr lang="it-IT" sz="1000" b="1" dirty="0">
                    <a:latin typeface="+mn-lt"/>
                  </a:rPr>
                  <a:t>LIPOSOLUBILE</a:t>
                </a:r>
              </a:p>
            </p:txBody>
          </p:sp>
          <p:sp>
            <p:nvSpPr>
              <p:cNvPr id="31" name="Freccia a destra 30"/>
              <p:cNvSpPr/>
              <p:nvPr/>
            </p:nvSpPr>
            <p:spPr>
              <a:xfrm>
                <a:off x="1786061" y="4215194"/>
                <a:ext cx="714049" cy="71104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000" b="1"/>
              </a:p>
            </p:txBody>
          </p:sp>
          <p:sp>
            <p:nvSpPr>
              <p:cNvPr id="32" name="Freccia a destra 31"/>
              <p:cNvSpPr/>
              <p:nvPr/>
            </p:nvSpPr>
            <p:spPr>
              <a:xfrm flipH="1">
                <a:off x="1771068" y="4357401"/>
                <a:ext cx="674693" cy="44827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000" b="1"/>
              </a:p>
            </p:txBody>
          </p:sp>
          <p:sp>
            <p:nvSpPr>
              <p:cNvPr id="33" name="Freccia a destra 32"/>
              <p:cNvSpPr/>
              <p:nvPr/>
            </p:nvSpPr>
            <p:spPr>
              <a:xfrm>
                <a:off x="1643626" y="4643362"/>
                <a:ext cx="714049" cy="71104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000" b="1"/>
              </a:p>
            </p:txBody>
          </p:sp>
          <p:sp>
            <p:nvSpPr>
              <p:cNvPr id="34" name="Freccia a destra 33"/>
              <p:cNvSpPr/>
              <p:nvPr/>
            </p:nvSpPr>
            <p:spPr>
              <a:xfrm flipH="1">
                <a:off x="1714844" y="4785570"/>
                <a:ext cx="714049" cy="72649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000" b="1"/>
              </a:p>
            </p:txBody>
          </p:sp>
          <p:sp>
            <p:nvSpPr>
              <p:cNvPr id="35" name="Freccia a destra 34"/>
              <p:cNvSpPr/>
              <p:nvPr/>
            </p:nvSpPr>
            <p:spPr>
              <a:xfrm>
                <a:off x="3879482" y="4660365"/>
                <a:ext cx="714050" cy="71104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000" b="1"/>
              </a:p>
            </p:txBody>
          </p:sp>
          <p:sp>
            <p:nvSpPr>
              <p:cNvPr id="36" name="Freccia a destra 35"/>
              <p:cNvSpPr/>
              <p:nvPr/>
            </p:nvSpPr>
            <p:spPr>
              <a:xfrm flipH="1">
                <a:off x="3856993" y="4858219"/>
                <a:ext cx="715924" cy="71104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000" b="1"/>
              </a:p>
            </p:txBody>
          </p:sp>
          <p:sp>
            <p:nvSpPr>
              <p:cNvPr id="37" name="Freccia circolare a sinistra 36"/>
              <p:cNvSpPr/>
              <p:nvPr/>
            </p:nvSpPr>
            <p:spPr>
              <a:xfrm>
                <a:off x="1572409" y="3428415"/>
                <a:ext cx="213653" cy="429714"/>
              </a:xfrm>
              <a:prstGeom prst="curved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ccia circolare a sinistra 37"/>
              <p:cNvSpPr/>
              <p:nvPr/>
            </p:nvSpPr>
            <p:spPr>
              <a:xfrm>
                <a:off x="3714557" y="3858129"/>
                <a:ext cx="213653" cy="428168"/>
              </a:xfrm>
              <a:prstGeom prst="curved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Ettagono 38"/>
              <p:cNvSpPr/>
              <p:nvPr/>
            </p:nvSpPr>
            <p:spPr>
              <a:xfrm>
                <a:off x="1214446" y="3286208"/>
                <a:ext cx="284870" cy="285960"/>
              </a:xfrm>
              <a:prstGeom prst="hept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1000" b="1" dirty="0"/>
                  <a:t>1</a:t>
                </a:r>
              </a:p>
            </p:txBody>
          </p:sp>
          <p:sp>
            <p:nvSpPr>
              <p:cNvPr id="40" name="Ettagono 39"/>
              <p:cNvSpPr/>
              <p:nvPr/>
            </p:nvSpPr>
            <p:spPr>
              <a:xfrm>
                <a:off x="1356881" y="4215194"/>
                <a:ext cx="286745" cy="285961"/>
              </a:xfrm>
              <a:prstGeom prst="hept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1000" b="1" dirty="0"/>
                  <a:t>1</a:t>
                </a:r>
              </a:p>
            </p:txBody>
          </p:sp>
          <p:sp>
            <p:nvSpPr>
              <p:cNvPr id="41" name="Ettagono 40"/>
              <p:cNvSpPr/>
              <p:nvPr/>
            </p:nvSpPr>
            <p:spPr>
              <a:xfrm>
                <a:off x="3285378" y="3785479"/>
                <a:ext cx="286744" cy="285961"/>
              </a:xfrm>
              <a:prstGeom prst="hept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1000" b="1" dirty="0"/>
                  <a:t>2</a:t>
                </a:r>
              </a:p>
            </p:txBody>
          </p:sp>
          <p:sp>
            <p:nvSpPr>
              <p:cNvPr id="42" name="Ettagono 41"/>
              <p:cNvSpPr/>
              <p:nvPr/>
            </p:nvSpPr>
            <p:spPr>
              <a:xfrm>
                <a:off x="2571328" y="4643362"/>
                <a:ext cx="286745" cy="285960"/>
              </a:xfrm>
              <a:prstGeom prst="hept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1000" b="1" dirty="0"/>
                  <a:t>3</a:t>
                </a:r>
              </a:p>
            </p:txBody>
          </p:sp>
          <p:sp>
            <p:nvSpPr>
              <p:cNvPr id="43" name="Ettagono 42"/>
              <p:cNvSpPr/>
              <p:nvPr/>
            </p:nvSpPr>
            <p:spPr>
              <a:xfrm>
                <a:off x="2571328" y="4144090"/>
                <a:ext cx="286745" cy="284415"/>
              </a:xfrm>
              <a:prstGeom prst="hept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1000" b="1" dirty="0"/>
                  <a:t>2</a:t>
                </a:r>
              </a:p>
            </p:txBody>
          </p:sp>
          <p:sp>
            <p:nvSpPr>
              <p:cNvPr id="45" name="Ettagono 44"/>
              <p:cNvSpPr/>
              <p:nvPr/>
            </p:nvSpPr>
            <p:spPr>
              <a:xfrm>
                <a:off x="3214161" y="4785570"/>
                <a:ext cx="286744" cy="285960"/>
              </a:xfrm>
              <a:prstGeom prst="hept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1000" b="1" dirty="0"/>
                  <a:t>2</a:t>
                </a:r>
              </a:p>
            </p:txBody>
          </p:sp>
          <p:sp>
            <p:nvSpPr>
              <p:cNvPr id="46" name="Ettagono 45"/>
              <p:cNvSpPr/>
              <p:nvPr/>
            </p:nvSpPr>
            <p:spPr>
              <a:xfrm>
                <a:off x="5000222" y="3643272"/>
                <a:ext cx="286745" cy="285961"/>
              </a:xfrm>
              <a:prstGeom prst="hept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1000" b="1" dirty="0"/>
                  <a:t>3</a:t>
                </a:r>
              </a:p>
            </p:txBody>
          </p:sp>
          <p:sp>
            <p:nvSpPr>
              <p:cNvPr id="47" name="Ettagono 46"/>
              <p:cNvSpPr/>
              <p:nvPr/>
            </p:nvSpPr>
            <p:spPr>
              <a:xfrm>
                <a:off x="4644134" y="4643362"/>
                <a:ext cx="284870" cy="285960"/>
              </a:xfrm>
              <a:prstGeom prst="hept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1000" b="1" dirty="0"/>
                  <a:t>3</a:t>
                </a:r>
              </a:p>
            </p:txBody>
          </p:sp>
        </p:grpSp>
        <p:sp>
          <p:nvSpPr>
            <p:cNvPr id="50" name="Rettangolo 49"/>
            <p:cNvSpPr/>
            <p:nvPr/>
          </p:nvSpPr>
          <p:spPr>
            <a:xfrm>
              <a:off x="3714744" y="2428868"/>
              <a:ext cx="5286412" cy="2857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52" name="CasellaDiTesto 51"/>
          <p:cNvSpPr txBox="1"/>
          <p:nvPr/>
        </p:nvSpPr>
        <p:spPr>
          <a:xfrm>
            <a:off x="0" y="2428875"/>
            <a:ext cx="371475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it-IT" sz="1400" dirty="0">
                <a:latin typeface="+mj-lt"/>
              </a:rPr>
              <a:t>vale per i composti totalmente legati alle proteine plasmatiche. Per es. il blu di Evans si distribuisce così e può essere usato per determinare il volume totale dell’H</a:t>
            </a:r>
            <a:r>
              <a:rPr lang="it-IT" sz="1400" baseline="-25000" dirty="0">
                <a:latin typeface="+mj-lt"/>
              </a:rPr>
              <a:t>2</a:t>
            </a:r>
            <a:r>
              <a:rPr lang="it-IT" sz="1400" dirty="0">
                <a:latin typeface="+mj-lt"/>
              </a:rPr>
              <a:t>O circolante plasmatica</a:t>
            </a:r>
          </a:p>
          <a:p>
            <a:pPr marL="342900" indent="-342900">
              <a:buFontTx/>
              <a:buAutoNum type="arabicParenR"/>
              <a:defRPr/>
            </a:pPr>
            <a:endParaRPr lang="it-IT" sz="1400" dirty="0">
              <a:latin typeface="+mj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it-IT" sz="1400" dirty="0">
                <a:latin typeface="+mj-lt"/>
              </a:rPr>
              <a:t> molte sostanze (saccarosio, </a:t>
            </a:r>
            <a:r>
              <a:rPr lang="it-IT" sz="1400" dirty="0" err="1">
                <a:latin typeface="+mj-lt"/>
              </a:rPr>
              <a:t>raffinosio</a:t>
            </a:r>
            <a:r>
              <a:rPr lang="it-IT" sz="1400" dirty="0">
                <a:latin typeface="+mj-lt"/>
              </a:rPr>
              <a:t>, inulina, Cl</a:t>
            </a:r>
            <a:r>
              <a:rPr lang="it-IT" sz="1400" baseline="30000" dirty="0">
                <a:latin typeface="+mj-lt"/>
              </a:rPr>
              <a:t>-</a:t>
            </a:r>
            <a:r>
              <a:rPr lang="it-IT" sz="1400" dirty="0">
                <a:latin typeface="+mj-lt"/>
              </a:rPr>
              <a:t>, </a:t>
            </a:r>
            <a:r>
              <a:rPr lang="it-IT" sz="1400" dirty="0" err="1">
                <a:latin typeface="+mj-lt"/>
              </a:rPr>
              <a:t>Br</a:t>
            </a:r>
            <a:r>
              <a:rPr lang="it-IT" sz="1400" baseline="30000" dirty="0" err="1">
                <a:latin typeface="+mj-lt"/>
              </a:rPr>
              <a:t>-</a:t>
            </a:r>
            <a:r>
              <a:rPr lang="it-IT" sz="1400" dirty="0">
                <a:latin typeface="+mj-lt"/>
              </a:rPr>
              <a:t>, SCN</a:t>
            </a:r>
            <a:r>
              <a:rPr lang="it-IT" sz="1400" baseline="30000" dirty="0">
                <a:latin typeface="+mj-lt"/>
              </a:rPr>
              <a:t>-</a:t>
            </a:r>
            <a:r>
              <a:rPr lang="it-IT" sz="1400" dirty="0">
                <a:latin typeface="+mj-lt"/>
              </a:rPr>
              <a:t>)si distribuiscono nello spazio extracellulare. I farmaci debolmente assorbiti dall’intestino, in quanto insolubili nei lipidi, si distribuiscono nello spazio extracellulare (streptomicina).</a:t>
            </a:r>
          </a:p>
          <a:p>
            <a:pPr marL="342900" indent="-342900">
              <a:buFontTx/>
              <a:buAutoNum type="arabicParenR"/>
              <a:defRPr/>
            </a:pPr>
            <a:endParaRPr lang="it-IT" sz="1400" dirty="0">
              <a:latin typeface="+mj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it-IT" sz="1400" dirty="0">
                <a:latin typeface="+mj-lt"/>
              </a:rPr>
              <a:t> i farmaci liposolubili si distribuiscono nell’H</a:t>
            </a:r>
            <a:r>
              <a:rPr lang="it-IT" sz="1400" baseline="-25000" dirty="0">
                <a:latin typeface="+mj-lt"/>
              </a:rPr>
              <a:t>2</a:t>
            </a:r>
            <a:r>
              <a:rPr lang="it-IT" sz="1400" dirty="0">
                <a:latin typeface="+mj-lt"/>
              </a:rPr>
              <a:t>O corporea totale (C</a:t>
            </a:r>
            <a:r>
              <a:rPr lang="it-IT" sz="1400" baseline="-25000" dirty="0">
                <a:latin typeface="+mj-lt"/>
              </a:rPr>
              <a:t>2</a:t>
            </a:r>
            <a:r>
              <a:rPr lang="it-IT" sz="1400" dirty="0">
                <a:latin typeface="+mj-lt"/>
              </a:rPr>
              <a:t>H</a:t>
            </a:r>
            <a:r>
              <a:rPr lang="it-IT" sz="1400" baseline="-25000" dirty="0">
                <a:latin typeface="+mj-lt"/>
              </a:rPr>
              <a:t>5</a:t>
            </a:r>
            <a:r>
              <a:rPr lang="it-IT" sz="1400" dirty="0">
                <a:latin typeface="+mj-lt"/>
              </a:rPr>
              <a:t>OH). L’antipirina può essere utilizzata per la </a:t>
            </a:r>
            <a:r>
              <a:rPr lang="it-IT" sz="1400" dirty="0" err="1">
                <a:latin typeface="+mj-lt"/>
              </a:rPr>
              <a:t>det.dell</a:t>
            </a:r>
            <a:r>
              <a:rPr lang="it-IT" sz="1400" dirty="0">
                <a:latin typeface="+mj-lt"/>
              </a:rPr>
              <a:t>’H</a:t>
            </a:r>
            <a:r>
              <a:rPr lang="it-IT" sz="1400" baseline="-25000" dirty="0">
                <a:latin typeface="+mj-lt"/>
              </a:rPr>
              <a:t>2</a:t>
            </a:r>
            <a:r>
              <a:rPr lang="it-IT" sz="1400" dirty="0">
                <a:latin typeface="+mj-lt"/>
              </a:rPr>
              <a:t>O corporea totale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14313" y="857250"/>
            <a:ext cx="8643937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it-IT" dirty="0">
                <a:latin typeface="+mn-lt"/>
              </a:rPr>
              <a:t> aumenta la solubilità del farmaco</a:t>
            </a:r>
          </a:p>
          <a:p>
            <a:pPr algn="just"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it-IT" dirty="0">
                <a:latin typeface="+mn-lt"/>
              </a:rPr>
              <a:t> aumenta la durata dell’azione del farmaco</a:t>
            </a:r>
          </a:p>
          <a:p>
            <a:pPr algn="just"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it-IT" dirty="0">
                <a:latin typeface="+mn-lt"/>
              </a:rPr>
              <a:t> solo la frazione libera è diffusibile</a:t>
            </a:r>
          </a:p>
          <a:p>
            <a:pPr algn="just"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it-IT" dirty="0">
                <a:latin typeface="+mn-lt"/>
              </a:rPr>
              <a:t> durante un trattamento farmacologico le </a:t>
            </a:r>
          </a:p>
          <a:p>
            <a:pPr algn="just">
              <a:defRPr/>
            </a:pPr>
            <a:r>
              <a:rPr lang="it-IT" dirty="0">
                <a:latin typeface="+mn-lt"/>
              </a:rPr>
              <a:t>prime dosi di farmaco fortemente fissate </a:t>
            </a:r>
          </a:p>
          <a:p>
            <a:pPr algn="just">
              <a:defRPr/>
            </a:pPr>
            <a:r>
              <a:rPr lang="it-IT" dirty="0">
                <a:latin typeface="+mn-lt"/>
              </a:rPr>
              <a:t>sono inattive</a:t>
            </a:r>
          </a:p>
          <a:p>
            <a:pPr algn="just"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it-IT" dirty="0">
                <a:latin typeface="+mn-lt"/>
              </a:rPr>
              <a:t> la somministrazione contemporanea di due farmaci aventi lo stesso sito di fissazione determina una situazione di competizione tra i farmaci stessi per il legame alle proteine</a:t>
            </a:r>
          </a:p>
          <a:p>
            <a:pPr algn="just"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 algn="just">
              <a:defRPr/>
            </a:pPr>
            <a:endParaRPr lang="it-IT" dirty="0">
              <a:latin typeface="+mn-lt"/>
            </a:endParaRPr>
          </a:p>
          <a:p>
            <a:pPr algn="just">
              <a:defRPr/>
            </a:pPr>
            <a:endParaRPr lang="it-IT" dirty="0">
              <a:latin typeface="+mn-lt"/>
            </a:endParaRPr>
          </a:p>
          <a:p>
            <a:pPr algn="just">
              <a:defRPr/>
            </a:pPr>
            <a:r>
              <a:rPr lang="it-IT" dirty="0">
                <a:latin typeface="+mn-lt"/>
              </a:rPr>
              <a:t>Conseguenza : effetti tossici da </a:t>
            </a:r>
            <a:r>
              <a:rPr lang="it-IT" dirty="0" err="1">
                <a:latin typeface="+mn-lt"/>
              </a:rPr>
              <a:t>iperdosaggio</a:t>
            </a:r>
            <a:r>
              <a:rPr lang="it-IT" dirty="0">
                <a:latin typeface="+mn-lt"/>
              </a:rPr>
              <a:t> (spiazzamento reciproco)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0063" y="214313"/>
            <a:ext cx="8215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</a:rPr>
              <a:t>CONSEGUENZE DELLA FISSAZIONE DEI FARMACI ALLE PROTEINE</a:t>
            </a:r>
          </a:p>
        </p:txBody>
      </p:sp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16484" r="6204" b="9340"/>
          <a:stretch>
            <a:fillRect/>
          </a:stretch>
        </p:blipFill>
        <p:spPr bwMode="auto">
          <a:xfrm>
            <a:off x="5072063" y="1285875"/>
            <a:ext cx="3975100" cy="241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PHOTO-PAINT Immagine" r:id="rId4" imgW="429478" imgH="557643" progId="CPaint5">
                  <p:embed/>
                </p:oleObj>
              </mc:Choice>
              <mc:Fallback>
                <p:oleObj name="PHOTO-PAINT Immagine" r:id="rId4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85813" y="357188"/>
            <a:ext cx="8143875" cy="123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DISTRIBUZIONE DEI FARMACI NELL’ORGANISMO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endParaRPr lang="it-IT" dirty="0">
              <a:latin typeface="+mn-lt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57188" y="857250"/>
          <a:ext cx="8582025" cy="243840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108831"/>
                <a:gridCol w="2360869"/>
                <a:gridCol w="2002103"/>
                <a:gridCol w="2110222"/>
              </a:tblGrid>
              <a:tr h="51816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ORGANO</a:t>
                      </a:r>
                      <a:endParaRPr lang="it-IT" sz="1400" dirty="0"/>
                    </a:p>
                  </a:txBody>
                  <a:tcPr marL="91438" marR="9143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% GITTATA CARDIACA</a:t>
                      </a:r>
                      <a:endParaRPr lang="it-IT" sz="1400" dirty="0"/>
                    </a:p>
                  </a:txBody>
                  <a:tcPr marL="91438" marR="9143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% PESO CORPOREO</a:t>
                      </a:r>
                      <a:endParaRPr lang="it-IT" sz="1400" dirty="0"/>
                    </a:p>
                  </a:txBody>
                  <a:tcPr marL="91438" marR="9143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FLUSSO L/KG TESSUTO/MIN</a:t>
                      </a:r>
                      <a:endParaRPr lang="it-IT" sz="1400" dirty="0"/>
                    </a:p>
                  </a:txBody>
                  <a:tcPr marL="91438" marR="9143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RENE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24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0.4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4.5</a:t>
                      </a:r>
                      <a:endParaRPr lang="it-IT" sz="1200" dirty="0"/>
                    </a:p>
                  </a:txBody>
                  <a:tcPr marL="91438" marR="91438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FEGATO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15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0.2</a:t>
                      </a:r>
                      <a:endParaRPr lang="it-IT" sz="1200" dirty="0"/>
                    </a:p>
                  </a:txBody>
                  <a:tcPr marL="91438" marR="91438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CUORE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0.4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0.7</a:t>
                      </a:r>
                      <a:endParaRPr lang="it-IT" sz="1200" dirty="0"/>
                    </a:p>
                  </a:txBody>
                  <a:tcPr marL="91438" marR="91438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CERVELLO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15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0.55</a:t>
                      </a:r>
                      <a:endParaRPr lang="it-IT" sz="1200" dirty="0"/>
                    </a:p>
                  </a:txBody>
                  <a:tcPr marL="91438" marR="91438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MUSCOLO(A RIPOSO)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15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45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0.03</a:t>
                      </a:r>
                      <a:endParaRPr lang="it-IT" sz="1200" dirty="0"/>
                    </a:p>
                  </a:txBody>
                  <a:tcPr marL="91438" marR="91438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CONNETTIVO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0.01</a:t>
                      </a:r>
                      <a:endParaRPr lang="it-IT" sz="1200" dirty="0"/>
                    </a:p>
                  </a:txBody>
                  <a:tcPr marL="91438" marR="91438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TESSUTO ADIPOSO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15</a:t>
                      </a:r>
                      <a:endParaRPr lang="it-IT" sz="12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0.01</a:t>
                      </a:r>
                      <a:endParaRPr lang="it-IT" sz="1200" dirty="0"/>
                    </a:p>
                  </a:txBody>
                  <a:tcPr marL="91438" marR="91438"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14313" y="3500438"/>
            <a:ext cx="8786812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j-lt"/>
              </a:rPr>
              <a:t>FARMACI A DISTRIBUZIONE OMOGENEA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r>
              <a:rPr lang="it-IT" sz="1600" dirty="0">
                <a:latin typeface="+mj-lt"/>
              </a:rPr>
              <a:t>Poca affinità per le proteine plasmatiche. P.M. piccolo, scarsa dissociabilità a pH fisiologico.</a:t>
            </a:r>
          </a:p>
          <a:p>
            <a:pPr>
              <a:defRPr/>
            </a:pPr>
            <a:endParaRPr lang="it-IT" sz="1600" dirty="0">
              <a:latin typeface="+mj-lt"/>
            </a:endParaRPr>
          </a:p>
          <a:p>
            <a:pPr>
              <a:defRPr/>
            </a:pPr>
            <a:r>
              <a:rPr lang="it-IT" sz="1600" dirty="0">
                <a:latin typeface="+mj-lt"/>
              </a:rPr>
              <a:t>Es. aspirina, barbiturici, isoniazide, antipirina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j-lt"/>
              </a:rPr>
              <a:t>FARMACI A DISTRIBUZIONE DISOMOGENEA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r>
              <a:rPr lang="it-IT" sz="1600" dirty="0">
                <a:latin typeface="+mj-lt"/>
              </a:rPr>
              <a:t>P.M. alto, polari</a:t>
            </a:r>
          </a:p>
          <a:p>
            <a:pPr>
              <a:defRPr/>
            </a:pPr>
            <a:r>
              <a:rPr lang="it-IT" sz="1600" dirty="0">
                <a:latin typeface="+mj-lt"/>
              </a:rPr>
              <a:t>Es. sulfamidici intestinali, </a:t>
            </a:r>
            <a:r>
              <a:rPr lang="it-IT" sz="1600" dirty="0" err="1">
                <a:latin typeface="+mj-lt"/>
              </a:rPr>
              <a:t>kanamicina</a:t>
            </a:r>
            <a:endParaRPr lang="it-IT" sz="1600" dirty="0"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14313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57250"/>
            <a:ext cx="136207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57188" y="285750"/>
            <a:ext cx="8572500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FENOMENO DELLA RIDISTIBUZIONE DEL PENTOTAL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Farmaco anestetico generale a breve durata d’azione</a:t>
            </a: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	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	LIPOSOLUBILE</a:t>
            </a: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CERVELLO	TESSUTO ADIPOSO  </a:t>
            </a:r>
            <a:r>
              <a:rPr lang="it-IT" sz="1600" dirty="0">
                <a:latin typeface="+mn-lt"/>
                <a:sym typeface="Wingdings" pitchFamily="2" charset="2"/>
              </a:rPr>
              <a:t> IRRORAZIONE  = 3 ml/min</a:t>
            </a:r>
          </a:p>
          <a:p>
            <a:pPr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			15% peso corporeo</a:t>
            </a:r>
          </a:p>
          <a:p>
            <a:pPr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IRRORAZIONE = 84 ml/min</a:t>
            </a:r>
          </a:p>
          <a:p>
            <a:pPr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2% PESO CORPOREO</a:t>
            </a:r>
          </a:p>
        </p:txBody>
      </p:sp>
      <p:cxnSp>
        <p:nvCxnSpPr>
          <p:cNvPr id="14" name="Connettore 2 13"/>
          <p:cNvCxnSpPr/>
          <p:nvPr/>
        </p:nvCxnSpPr>
        <p:spPr>
          <a:xfrm rot="16200000" flipH="1">
            <a:off x="2357438" y="2214563"/>
            <a:ext cx="285750" cy="2857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>
            <a:off x="1321594" y="2250282"/>
            <a:ext cx="285750" cy="214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4" name="Gruppo 36"/>
          <p:cNvGrpSpPr>
            <a:grpSpLocks/>
          </p:cNvGrpSpPr>
          <p:nvPr/>
        </p:nvGrpSpPr>
        <p:grpSpPr bwMode="auto">
          <a:xfrm>
            <a:off x="0" y="4071938"/>
            <a:ext cx="6572250" cy="2347912"/>
            <a:chOff x="1285852" y="4000504"/>
            <a:chExt cx="6864399" cy="2348701"/>
          </a:xfrm>
        </p:grpSpPr>
        <p:cxnSp>
          <p:nvCxnSpPr>
            <p:cNvPr id="19" name="Connettore 1 18"/>
            <p:cNvCxnSpPr/>
            <p:nvPr/>
          </p:nvCxnSpPr>
          <p:spPr>
            <a:xfrm>
              <a:off x="2643810" y="5929964"/>
              <a:ext cx="3642774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87" name="Gruppo 35"/>
            <p:cNvGrpSpPr>
              <a:grpSpLocks/>
            </p:cNvGrpSpPr>
            <p:nvPr/>
          </p:nvGrpSpPr>
          <p:grpSpPr bwMode="auto">
            <a:xfrm>
              <a:off x="1285852" y="4000504"/>
              <a:ext cx="6864399" cy="2348701"/>
              <a:chOff x="1285852" y="4000504"/>
              <a:chExt cx="6864399" cy="2348701"/>
            </a:xfrm>
          </p:grpSpPr>
          <p:sp>
            <p:nvSpPr>
              <p:cNvPr id="13" name="Figura a mano libera 12"/>
              <p:cNvSpPr/>
              <p:nvPr/>
            </p:nvSpPr>
            <p:spPr>
              <a:xfrm>
                <a:off x="2643810" y="4929503"/>
                <a:ext cx="4070555" cy="1000461"/>
              </a:xfrm>
              <a:custGeom>
                <a:avLst/>
                <a:gdLst>
                  <a:gd name="connsiteX0" fmla="*/ 0 w 4714875"/>
                  <a:gd name="connsiteY0" fmla="*/ 1130300 h 1130300"/>
                  <a:gd name="connsiteX1" fmla="*/ 2705100 w 4714875"/>
                  <a:gd name="connsiteY1" fmla="*/ 168275 h 1130300"/>
                  <a:gd name="connsiteX2" fmla="*/ 4400550 w 4714875"/>
                  <a:gd name="connsiteY2" fmla="*/ 120650 h 1130300"/>
                  <a:gd name="connsiteX3" fmla="*/ 4591050 w 4714875"/>
                  <a:gd name="connsiteY3" fmla="*/ 130175 h 1130300"/>
                  <a:gd name="connsiteX0" fmla="*/ 0 w 4714875"/>
                  <a:gd name="connsiteY0" fmla="*/ 1055687 h 1055687"/>
                  <a:gd name="connsiteX1" fmla="*/ 1143000 w 4714875"/>
                  <a:gd name="connsiteY1" fmla="*/ 608012 h 1055687"/>
                  <a:gd name="connsiteX2" fmla="*/ 2705100 w 4714875"/>
                  <a:gd name="connsiteY2" fmla="*/ 93662 h 1055687"/>
                  <a:gd name="connsiteX3" fmla="*/ 4400550 w 4714875"/>
                  <a:gd name="connsiteY3" fmla="*/ 46037 h 1055687"/>
                  <a:gd name="connsiteX4" fmla="*/ 4591050 w 4714875"/>
                  <a:gd name="connsiteY4" fmla="*/ 55562 h 1055687"/>
                  <a:gd name="connsiteX0" fmla="*/ 0 w 4714875"/>
                  <a:gd name="connsiteY0" fmla="*/ 1055687 h 1055687"/>
                  <a:gd name="connsiteX1" fmla="*/ 1143000 w 4714875"/>
                  <a:gd name="connsiteY1" fmla="*/ 608012 h 1055687"/>
                  <a:gd name="connsiteX2" fmla="*/ 1143000 w 4714875"/>
                  <a:gd name="connsiteY2" fmla="*/ 608012 h 1055687"/>
                  <a:gd name="connsiteX3" fmla="*/ 2705100 w 4714875"/>
                  <a:gd name="connsiteY3" fmla="*/ 93662 h 1055687"/>
                  <a:gd name="connsiteX4" fmla="*/ 4400550 w 4714875"/>
                  <a:gd name="connsiteY4" fmla="*/ 46037 h 1055687"/>
                  <a:gd name="connsiteX5" fmla="*/ 4591050 w 4714875"/>
                  <a:gd name="connsiteY5" fmla="*/ 55562 h 1055687"/>
                  <a:gd name="connsiteX0" fmla="*/ 0 w 4714875"/>
                  <a:gd name="connsiteY0" fmla="*/ 1055687 h 1055687"/>
                  <a:gd name="connsiteX1" fmla="*/ 1143000 w 4714875"/>
                  <a:gd name="connsiteY1" fmla="*/ 608012 h 1055687"/>
                  <a:gd name="connsiteX2" fmla="*/ 1143000 w 4714875"/>
                  <a:gd name="connsiteY2" fmla="*/ 608012 h 1055687"/>
                  <a:gd name="connsiteX3" fmla="*/ 2705100 w 4714875"/>
                  <a:gd name="connsiteY3" fmla="*/ 93662 h 1055687"/>
                  <a:gd name="connsiteX4" fmla="*/ 4400550 w 4714875"/>
                  <a:gd name="connsiteY4" fmla="*/ 46037 h 1055687"/>
                  <a:gd name="connsiteX5" fmla="*/ 4591050 w 4714875"/>
                  <a:gd name="connsiteY5" fmla="*/ 55562 h 1055687"/>
                  <a:gd name="connsiteX0" fmla="*/ 0 w 4714875"/>
                  <a:gd name="connsiteY0" fmla="*/ 1055687 h 1055687"/>
                  <a:gd name="connsiteX1" fmla="*/ 1143000 w 4714875"/>
                  <a:gd name="connsiteY1" fmla="*/ 608012 h 1055687"/>
                  <a:gd name="connsiteX2" fmla="*/ 1143000 w 4714875"/>
                  <a:gd name="connsiteY2" fmla="*/ 608012 h 1055687"/>
                  <a:gd name="connsiteX3" fmla="*/ 2705100 w 4714875"/>
                  <a:gd name="connsiteY3" fmla="*/ 93662 h 1055687"/>
                  <a:gd name="connsiteX4" fmla="*/ 4400550 w 4714875"/>
                  <a:gd name="connsiteY4" fmla="*/ 46037 h 1055687"/>
                  <a:gd name="connsiteX5" fmla="*/ 4591050 w 4714875"/>
                  <a:gd name="connsiteY5" fmla="*/ 55562 h 1055687"/>
                  <a:gd name="connsiteX0" fmla="*/ 0 w 4714875"/>
                  <a:gd name="connsiteY0" fmla="*/ 1055687 h 1055687"/>
                  <a:gd name="connsiteX1" fmla="*/ 981075 w 4714875"/>
                  <a:gd name="connsiteY1" fmla="*/ 684212 h 1055687"/>
                  <a:gd name="connsiteX2" fmla="*/ 1143000 w 4714875"/>
                  <a:gd name="connsiteY2" fmla="*/ 608012 h 1055687"/>
                  <a:gd name="connsiteX3" fmla="*/ 1143000 w 4714875"/>
                  <a:gd name="connsiteY3" fmla="*/ 608012 h 1055687"/>
                  <a:gd name="connsiteX4" fmla="*/ 2705100 w 4714875"/>
                  <a:gd name="connsiteY4" fmla="*/ 93662 h 1055687"/>
                  <a:gd name="connsiteX5" fmla="*/ 4400550 w 4714875"/>
                  <a:gd name="connsiteY5" fmla="*/ 46037 h 1055687"/>
                  <a:gd name="connsiteX6" fmla="*/ 4591050 w 4714875"/>
                  <a:gd name="connsiteY6" fmla="*/ 55562 h 1055687"/>
                  <a:gd name="connsiteX0" fmla="*/ 0 w 4714875"/>
                  <a:gd name="connsiteY0" fmla="*/ 1055687 h 1055687"/>
                  <a:gd name="connsiteX1" fmla="*/ 981075 w 4714875"/>
                  <a:gd name="connsiteY1" fmla="*/ 684212 h 1055687"/>
                  <a:gd name="connsiteX2" fmla="*/ 1143000 w 4714875"/>
                  <a:gd name="connsiteY2" fmla="*/ 608012 h 1055687"/>
                  <a:gd name="connsiteX3" fmla="*/ 1143000 w 4714875"/>
                  <a:gd name="connsiteY3" fmla="*/ 608012 h 1055687"/>
                  <a:gd name="connsiteX4" fmla="*/ 2705100 w 4714875"/>
                  <a:gd name="connsiteY4" fmla="*/ 93662 h 1055687"/>
                  <a:gd name="connsiteX5" fmla="*/ 4400550 w 4714875"/>
                  <a:gd name="connsiteY5" fmla="*/ 46037 h 1055687"/>
                  <a:gd name="connsiteX6" fmla="*/ 4591050 w 4714875"/>
                  <a:gd name="connsiteY6" fmla="*/ 55562 h 1055687"/>
                  <a:gd name="connsiteX0" fmla="*/ 0 w 4714875"/>
                  <a:gd name="connsiteY0" fmla="*/ 1055687 h 1055687"/>
                  <a:gd name="connsiteX1" fmla="*/ 981075 w 4714875"/>
                  <a:gd name="connsiteY1" fmla="*/ 684212 h 1055687"/>
                  <a:gd name="connsiteX2" fmla="*/ 1143000 w 4714875"/>
                  <a:gd name="connsiteY2" fmla="*/ 608012 h 1055687"/>
                  <a:gd name="connsiteX3" fmla="*/ 1143000 w 4714875"/>
                  <a:gd name="connsiteY3" fmla="*/ 608012 h 1055687"/>
                  <a:gd name="connsiteX4" fmla="*/ 2705100 w 4714875"/>
                  <a:gd name="connsiteY4" fmla="*/ 93662 h 1055687"/>
                  <a:gd name="connsiteX5" fmla="*/ 4400550 w 4714875"/>
                  <a:gd name="connsiteY5" fmla="*/ 46037 h 1055687"/>
                  <a:gd name="connsiteX6" fmla="*/ 4591050 w 4714875"/>
                  <a:gd name="connsiteY6" fmla="*/ 55562 h 105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4875" h="1055687">
                    <a:moveTo>
                      <a:pt x="0" y="1055687"/>
                    </a:moveTo>
                    <a:lnTo>
                      <a:pt x="981075" y="684212"/>
                    </a:lnTo>
                    <a:cubicBezTo>
                      <a:pt x="1171575" y="609600"/>
                      <a:pt x="1116013" y="620712"/>
                      <a:pt x="1143000" y="608012"/>
                    </a:cubicBezTo>
                    <a:lnTo>
                      <a:pt x="1143000" y="608012"/>
                    </a:lnTo>
                    <a:cubicBezTo>
                      <a:pt x="1403350" y="522287"/>
                      <a:pt x="2162175" y="187324"/>
                      <a:pt x="2705100" y="93662"/>
                    </a:cubicBezTo>
                    <a:cubicBezTo>
                      <a:pt x="3248025" y="0"/>
                      <a:pt x="4086225" y="52387"/>
                      <a:pt x="4400550" y="46037"/>
                    </a:cubicBezTo>
                    <a:cubicBezTo>
                      <a:pt x="4714875" y="39687"/>
                      <a:pt x="4652962" y="47624"/>
                      <a:pt x="4591050" y="55562"/>
                    </a:cubicBezTo>
                  </a:path>
                </a:pathLst>
              </a:cu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cxnSp>
            <p:nvCxnSpPr>
              <p:cNvPr id="17" name="Connettore 1 16"/>
              <p:cNvCxnSpPr/>
              <p:nvPr/>
            </p:nvCxnSpPr>
            <p:spPr>
              <a:xfrm rot="5400000">
                <a:off x="1678250" y="4964405"/>
                <a:ext cx="1929460" cy="16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igura a mano libera 19"/>
              <p:cNvSpPr/>
              <p:nvPr/>
            </p:nvSpPr>
            <p:spPr>
              <a:xfrm>
                <a:off x="2638835" y="4143427"/>
                <a:ext cx="1289976" cy="1781774"/>
              </a:xfrm>
              <a:custGeom>
                <a:avLst/>
                <a:gdLst>
                  <a:gd name="connsiteX0" fmla="*/ 0 w 1468438"/>
                  <a:gd name="connsiteY0" fmla="*/ 2039937 h 2039937"/>
                  <a:gd name="connsiteX1" fmla="*/ 1276350 w 1468438"/>
                  <a:gd name="connsiteY1" fmla="*/ 268287 h 2039937"/>
                  <a:gd name="connsiteX2" fmla="*/ 1152525 w 1468438"/>
                  <a:gd name="connsiteY2" fmla="*/ 430212 h 2039937"/>
                  <a:gd name="connsiteX3" fmla="*/ 1104900 w 1468438"/>
                  <a:gd name="connsiteY3" fmla="*/ 496887 h 203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8438" h="2039937">
                    <a:moveTo>
                      <a:pt x="0" y="2039937"/>
                    </a:moveTo>
                    <a:lnTo>
                      <a:pt x="1276350" y="268287"/>
                    </a:lnTo>
                    <a:cubicBezTo>
                      <a:pt x="1468438" y="0"/>
                      <a:pt x="1181100" y="392112"/>
                      <a:pt x="1152525" y="430212"/>
                    </a:cubicBezTo>
                    <a:cubicBezTo>
                      <a:pt x="1123950" y="468312"/>
                      <a:pt x="1114425" y="482599"/>
                      <a:pt x="1104900" y="496887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23" name="Figura a mano libera 22"/>
              <p:cNvSpPr/>
              <p:nvPr/>
            </p:nvSpPr>
            <p:spPr>
              <a:xfrm>
                <a:off x="3819379" y="4295878"/>
                <a:ext cx="2362747" cy="1314892"/>
              </a:xfrm>
              <a:custGeom>
                <a:avLst/>
                <a:gdLst>
                  <a:gd name="connsiteX0" fmla="*/ 0 w 2362200"/>
                  <a:gd name="connsiteY0" fmla="*/ 0 h 1314450"/>
                  <a:gd name="connsiteX1" fmla="*/ 2362200 w 2362200"/>
                  <a:gd name="connsiteY1" fmla="*/ 1314450 h 1314450"/>
                  <a:gd name="connsiteX2" fmla="*/ 2171700 w 2362200"/>
                  <a:gd name="connsiteY2" fmla="*/ 1209675 h 1314450"/>
                  <a:gd name="connsiteX3" fmla="*/ 2190750 w 2362200"/>
                  <a:gd name="connsiteY3" fmla="*/ 1219200 h 1314450"/>
                  <a:gd name="connsiteX4" fmla="*/ 2190750 w 2362200"/>
                  <a:gd name="connsiteY4" fmla="*/ 1219200 h 1314450"/>
                  <a:gd name="connsiteX5" fmla="*/ 2190750 w 2362200"/>
                  <a:gd name="connsiteY5" fmla="*/ 121920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2200" h="1314450">
                    <a:moveTo>
                      <a:pt x="0" y="0"/>
                    </a:moveTo>
                    <a:lnTo>
                      <a:pt x="2362200" y="1314450"/>
                    </a:lnTo>
                    <a:lnTo>
                      <a:pt x="2171700" y="1209675"/>
                    </a:lnTo>
                    <a:cubicBezTo>
                      <a:pt x="2143125" y="1193800"/>
                      <a:pt x="2190750" y="1219200"/>
                      <a:pt x="2190750" y="1219200"/>
                    </a:cubicBezTo>
                    <a:lnTo>
                      <a:pt x="2190750" y="1219200"/>
                    </a:lnTo>
                    <a:lnTo>
                      <a:pt x="2190750" y="121920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cxnSp>
            <p:nvCxnSpPr>
              <p:cNvPr id="25" name="Connettore 1 24"/>
              <p:cNvCxnSpPr/>
              <p:nvPr/>
            </p:nvCxnSpPr>
            <p:spPr>
              <a:xfrm>
                <a:off x="2643810" y="4643657"/>
                <a:ext cx="1785738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 rot="5400000">
                <a:off x="3785565" y="5285982"/>
                <a:ext cx="1286307" cy="165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asellaDiTesto 29"/>
              <p:cNvSpPr txBox="1"/>
              <p:nvPr/>
            </p:nvSpPr>
            <p:spPr>
              <a:xfrm>
                <a:off x="3572327" y="4000504"/>
                <a:ext cx="1285002" cy="276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200" dirty="0">
                    <a:latin typeface="+mj-lt"/>
                  </a:rPr>
                  <a:t>CERVELLO</a:t>
                </a: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4500845" y="4429273"/>
                <a:ext cx="1285002" cy="276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200" dirty="0">
                    <a:latin typeface="+mj-lt"/>
                  </a:rPr>
                  <a:t>RISVEGLIO</a:t>
                </a:r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6286583" y="4715119"/>
                <a:ext cx="1863668" cy="276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200" dirty="0">
                    <a:latin typeface="+mj-lt"/>
                  </a:rPr>
                  <a:t>TESSUTO ADIPOSO</a:t>
                </a: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1285852" y="4143427"/>
                <a:ext cx="1343035" cy="120055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200" dirty="0">
                    <a:latin typeface="+mj-lt"/>
                  </a:rPr>
                  <a:t>	[]</a:t>
                </a:r>
              </a:p>
              <a:p>
                <a:pPr>
                  <a:defRPr/>
                </a:pPr>
                <a:endParaRPr lang="it-IT" sz="1200" dirty="0">
                  <a:latin typeface="+mj-lt"/>
                </a:endParaRPr>
              </a:p>
              <a:p>
                <a:pPr>
                  <a:defRPr/>
                </a:pPr>
                <a:r>
                  <a:rPr lang="it-IT" sz="1200" dirty="0">
                    <a:latin typeface="+mj-lt"/>
                  </a:rPr>
                  <a:t>	Q</a:t>
                </a:r>
              </a:p>
              <a:p>
                <a:pPr>
                  <a:defRPr/>
                </a:pPr>
                <a:r>
                  <a:rPr lang="it-IT" sz="1200" dirty="0">
                    <a:latin typeface="+mj-lt"/>
                  </a:rPr>
                  <a:t>Concentrazione minima per l’anestesia</a:t>
                </a: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2572512" y="6072887"/>
                <a:ext cx="4070556" cy="276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200" dirty="0">
                    <a:latin typeface="+mj-lt"/>
                  </a:rPr>
                  <a:t>t</a:t>
                </a:r>
                <a:r>
                  <a:rPr lang="it-IT" sz="1200" baseline="-25000" dirty="0">
                    <a:latin typeface="+mj-lt"/>
                  </a:rPr>
                  <a:t>0</a:t>
                </a:r>
                <a:r>
                  <a:rPr lang="it-IT" sz="1200" dirty="0">
                    <a:latin typeface="+mj-lt"/>
                  </a:rPr>
                  <a:t>       2’                     10’                  20’               30’</a:t>
                </a:r>
              </a:p>
            </p:txBody>
          </p:sp>
          <p:sp>
            <p:nvSpPr>
              <p:cNvPr id="35" name="Triangolo rettangolo 34"/>
              <p:cNvSpPr/>
              <p:nvPr/>
            </p:nvSpPr>
            <p:spPr>
              <a:xfrm rot="12604028" flipH="1">
                <a:off x="3683417" y="4462621"/>
                <a:ext cx="696388" cy="347780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38" name="CasellaDiTesto 37"/>
          <p:cNvSpPr txBox="1"/>
          <p:nvPr/>
        </p:nvSpPr>
        <p:spPr>
          <a:xfrm>
            <a:off x="6429375" y="5286375"/>
            <a:ext cx="27146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400" dirty="0">
                <a:latin typeface="+mn-lt"/>
              </a:rPr>
              <a:t>I soggetti magri, alla 2° somministrazione, rimangono anestetizzati più a lungo degli obesi.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71500" y="357188"/>
            <a:ext cx="8215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</a:rPr>
              <a:t>ESEMPI </a:t>
            </a:r>
            <a:r>
              <a:rPr lang="it-IT" sz="2000" dirty="0" err="1">
                <a:solidFill>
                  <a:srgbClr val="C00000"/>
                </a:solidFill>
                <a:latin typeface="+mj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j-lt"/>
              </a:rPr>
              <a:t> DISTRIBUZIONE DISOMOGENEA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57188" y="1428750"/>
          <a:ext cx="8286750" cy="3052763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428750"/>
                <a:gridCol w="1885950"/>
                <a:gridCol w="1328736"/>
                <a:gridCol w="2071687"/>
                <a:gridCol w="1571627"/>
              </a:tblGrid>
              <a:tr h="45715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ORGANO</a:t>
                      </a:r>
                      <a:endParaRPr lang="it-IT" sz="1200" dirty="0"/>
                    </a:p>
                  </a:txBody>
                  <a:tcPr marL="91439" marR="91439" marT="45715" marB="4571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CLORPROMAZINA (LIPOFILO)</a:t>
                      </a:r>
                      <a:endParaRPr lang="it-IT" sz="1200" dirty="0"/>
                    </a:p>
                  </a:txBody>
                  <a:tcPr marL="91439" marR="91439" marT="45715" marB="4571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MEPERIDINA</a:t>
                      </a:r>
                      <a:r>
                        <a:rPr lang="it-IT" sz="1200" baseline="0" dirty="0" smtClean="0"/>
                        <a:t> (LIPOFILO)</a:t>
                      </a:r>
                      <a:endParaRPr lang="it-IT" sz="1200" dirty="0"/>
                    </a:p>
                  </a:txBody>
                  <a:tcPr marL="91439" marR="91439" marT="45715" marB="4571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ANTIPIRINA(LIPOFILIA INTERMEDIA)</a:t>
                      </a:r>
                      <a:endParaRPr lang="it-IT" sz="1200" dirty="0"/>
                    </a:p>
                  </a:txBody>
                  <a:tcPr marL="91439" marR="91439" marT="45715" marB="4571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METILATROPINA</a:t>
                      </a:r>
                      <a:r>
                        <a:rPr lang="it-IT" sz="1200" baseline="0" dirty="0" smtClean="0"/>
                        <a:t> (IONIZZATO)</a:t>
                      </a:r>
                      <a:endParaRPr lang="it-IT" sz="1200" dirty="0"/>
                    </a:p>
                  </a:txBody>
                  <a:tcPr marL="91439" marR="91439" marT="45715" marB="4571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CERVELLO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6.8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6.5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0.95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0.2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CUORE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6.7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4.2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0.98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2.1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POLMONE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52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5.6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0.91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3.3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FEGATO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15.5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3.3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0.98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1.3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RENE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23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4.9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1.04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0.6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MUSCOLO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4.7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1.8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0.98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PLASMA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</a:t>
                      </a:r>
                      <a:endParaRPr lang="it-IT" sz="1200" dirty="0"/>
                    </a:p>
                  </a:txBody>
                  <a:tcPr marL="91439" marR="91439" marT="45715" marB="45715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55650" y="1052513"/>
            <a:ext cx="8072438" cy="558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MOTIVI </a:t>
            </a:r>
            <a:r>
              <a:rPr lang="it-IT" sz="2000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n-lt"/>
              </a:rPr>
              <a:t> DISTRIBUZIONE ELETTIVA</a:t>
            </a:r>
          </a:p>
          <a:p>
            <a:pPr algn="ctr">
              <a:defRPr/>
            </a:pPr>
            <a:endParaRPr lang="it-IT" sz="20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endParaRPr lang="it-IT" dirty="0"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it-IT" sz="1400" dirty="0">
                <a:latin typeface="+mn-lt"/>
              </a:rPr>
              <a:t>SCARSA DISSOCIABILITA’ DEL FARMACO</a:t>
            </a:r>
          </a:p>
          <a:p>
            <a:pPr marL="342900" indent="-342900">
              <a:buFontTx/>
              <a:buAutoNum type="arabicParenR"/>
              <a:defRPr/>
            </a:pPr>
            <a:endParaRPr lang="it-IT" sz="1400" dirty="0">
              <a:latin typeface="+mn-lt"/>
            </a:endParaRPr>
          </a:p>
          <a:p>
            <a:pPr marL="342900" indent="-342900">
              <a:defRPr/>
            </a:pPr>
            <a:endParaRPr lang="it-IT" sz="1400" dirty="0">
              <a:latin typeface="+mn-lt"/>
            </a:endParaRPr>
          </a:p>
          <a:p>
            <a:pPr marL="342900" indent="-342900">
              <a:defRPr/>
            </a:pPr>
            <a:endParaRPr lang="it-IT" sz="1400" dirty="0">
              <a:latin typeface="+mn-lt"/>
            </a:endParaRPr>
          </a:p>
          <a:p>
            <a:pPr marL="342900" indent="-342900">
              <a:defRPr/>
            </a:pPr>
            <a:r>
              <a:rPr lang="it-IT" sz="1400" dirty="0">
                <a:latin typeface="+mn-lt"/>
              </a:rPr>
              <a:t>2)   ELEVATA LIPO O IDROSOLUBILITA’ DEL FARMACO</a:t>
            </a:r>
          </a:p>
          <a:p>
            <a:pPr marL="342900" indent="-342900">
              <a:buFontTx/>
              <a:buAutoNum type="arabicParenR"/>
              <a:defRPr/>
            </a:pPr>
            <a:endParaRPr lang="it-IT" sz="1400" dirty="0">
              <a:latin typeface="+mn-lt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it-IT" sz="1400" dirty="0">
                <a:latin typeface="+mn-lt"/>
              </a:rPr>
              <a:t>Es.    Barbiturici			tessuto adiposo (v. PENTOTAL)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it-IT" sz="1400" dirty="0">
                <a:latin typeface="+mn-lt"/>
              </a:rPr>
              <a:t>         Inulina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it-IT" sz="1400" dirty="0">
                <a:latin typeface="+mn-lt"/>
              </a:rPr>
              <a:t>         Blu Evans			</a:t>
            </a:r>
            <a:r>
              <a:rPr lang="it-IT" sz="2400" baseline="30000" dirty="0">
                <a:latin typeface="+mn-lt"/>
              </a:rPr>
              <a:t>plasma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it-IT" sz="1400" dirty="0">
                <a:latin typeface="+mn-lt"/>
              </a:rPr>
              <a:t>         </a:t>
            </a:r>
            <a:r>
              <a:rPr lang="it-IT" sz="1400" dirty="0" err="1">
                <a:latin typeface="+mn-lt"/>
              </a:rPr>
              <a:t>Kanamicina</a:t>
            </a:r>
            <a:endParaRPr lang="it-IT" sz="1400" dirty="0">
              <a:latin typeface="+mn-lt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it-IT" sz="1400" dirty="0">
                <a:latin typeface="+mn-lt"/>
              </a:rPr>
              <a:t>         Sulfamidici intestinali		</a:t>
            </a:r>
            <a:r>
              <a:rPr lang="it-IT" sz="2400" baseline="30000" dirty="0">
                <a:latin typeface="+mn-lt"/>
              </a:rPr>
              <a:t>lume intestinale</a:t>
            </a:r>
          </a:p>
          <a:p>
            <a:pPr marL="342900" indent="-342900">
              <a:defRPr/>
            </a:pPr>
            <a:endParaRPr lang="it-IT" sz="1400" dirty="0">
              <a:latin typeface="+mn-lt"/>
            </a:endParaRPr>
          </a:p>
        </p:txBody>
      </p:sp>
      <p:grpSp>
        <p:nvGrpSpPr>
          <p:cNvPr id="26629" name="Gruppo 16"/>
          <p:cNvGrpSpPr>
            <a:grpSpLocks/>
          </p:cNvGrpSpPr>
          <p:nvPr/>
        </p:nvGrpSpPr>
        <p:grpSpPr bwMode="auto">
          <a:xfrm>
            <a:off x="1071563" y="1325563"/>
            <a:ext cx="3571875" cy="1603375"/>
            <a:chOff x="428596" y="1215216"/>
            <a:chExt cx="3571900" cy="1603879"/>
          </a:xfrm>
        </p:grpSpPr>
        <p:sp>
          <p:nvSpPr>
            <p:cNvPr id="6" name="Rettangolo 5"/>
            <p:cNvSpPr/>
            <p:nvPr/>
          </p:nvSpPr>
          <p:spPr>
            <a:xfrm>
              <a:off x="428596" y="1785307"/>
              <a:ext cx="1643073" cy="714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00033" y="1785307"/>
              <a:ext cx="1500199" cy="524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400" dirty="0">
                  <a:latin typeface="+mn-lt"/>
                </a:rPr>
                <a:t>pH + acido</a:t>
              </a:r>
            </a:p>
            <a:p>
              <a:pPr>
                <a:defRPr/>
              </a:pPr>
              <a:r>
                <a:rPr lang="it-IT" sz="1400" dirty="0">
                  <a:latin typeface="+mn-lt"/>
                </a:rPr>
                <a:t>Base dissociata</a:t>
              </a:r>
            </a:p>
          </p:txBody>
        </p:sp>
        <p:sp>
          <p:nvSpPr>
            <p:cNvPr id="10" name="Cilindro 9"/>
            <p:cNvSpPr/>
            <p:nvPr/>
          </p:nvSpPr>
          <p:spPr>
            <a:xfrm>
              <a:off x="2714612" y="1356547"/>
              <a:ext cx="1285884" cy="1214820"/>
            </a:xfrm>
            <a:prstGeom prst="can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714612" y="1785307"/>
              <a:ext cx="1285884" cy="740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400" dirty="0">
                  <a:latin typeface="+mj-lt"/>
                </a:rPr>
                <a:t>pH + basico</a:t>
              </a:r>
            </a:p>
            <a:p>
              <a:pPr>
                <a:defRPr/>
              </a:pPr>
              <a:r>
                <a:rPr lang="it-IT" sz="1400" dirty="0">
                  <a:latin typeface="+mj-lt"/>
                </a:rPr>
                <a:t>Base </a:t>
              </a:r>
              <a:r>
                <a:rPr lang="it-IT" sz="1400" dirty="0" err="1">
                  <a:latin typeface="+mj-lt"/>
                </a:rPr>
                <a:t>indissociata</a:t>
              </a:r>
              <a:endParaRPr lang="it-IT" sz="1400" dirty="0">
                <a:latin typeface="+mj-lt"/>
              </a:endParaRPr>
            </a:p>
          </p:txBody>
        </p:sp>
        <p:cxnSp>
          <p:nvCxnSpPr>
            <p:cNvPr id="13" name="Connettore 2 12"/>
            <p:cNvCxnSpPr>
              <a:stCxn id="11" idx="0"/>
            </p:cNvCxnSpPr>
            <p:nvPr/>
          </p:nvCxnSpPr>
          <p:spPr>
            <a:xfrm rot="5400000" flipH="1" flipV="1">
              <a:off x="3071715" y="1499468"/>
              <a:ext cx="571680" cy="31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ccia circolare in giù 13"/>
            <p:cNvSpPr/>
            <p:nvPr/>
          </p:nvSpPr>
          <p:spPr>
            <a:xfrm flipH="1">
              <a:off x="1571604" y="1499467"/>
              <a:ext cx="1285884" cy="357300"/>
            </a:xfrm>
            <a:prstGeom prst="curvedDown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" name="Freccia circolare in su 14"/>
            <p:cNvSpPr/>
            <p:nvPr/>
          </p:nvSpPr>
          <p:spPr>
            <a:xfrm>
              <a:off x="1571604" y="2285527"/>
              <a:ext cx="1214445" cy="285840"/>
            </a:xfrm>
            <a:prstGeom prst="curved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6639" name="CasellaDiTesto 15"/>
            <p:cNvSpPr txBox="1">
              <a:spLocks noChangeArrowheads="1"/>
            </p:cNvSpPr>
            <p:nvPr/>
          </p:nvSpPr>
          <p:spPr bwMode="auto">
            <a:xfrm>
              <a:off x="1928794" y="2357430"/>
              <a:ext cx="6429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sz="2000" b="1"/>
                <a:t>  </a:t>
              </a:r>
              <a:r>
                <a:rPr lang="it-IT" sz="2400" b="1"/>
                <a:t>X</a:t>
              </a: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5072063" y="1357313"/>
            <a:ext cx="3857625" cy="167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400" dirty="0">
                <a:latin typeface="+mj-lt"/>
              </a:rPr>
              <a:t>Utilizzazione:</a:t>
            </a:r>
          </a:p>
          <a:p>
            <a:pPr>
              <a:lnSpc>
                <a:spcPct val="150000"/>
              </a:lnSpc>
              <a:defRPr/>
            </a:pPr>
            <a:r>
              <a:rPr lang="it-IT" sz="1400" dirty="0">
                <a:latin typeface="+mj-lt"/>
              </a:rPr>
              <a:t>Terapie delle intossicazioni acute: </a:t>
            </a:r>
          </a:p>
          <a:p>
            <a:pPr>
              <a:lnSpc>
                <a:spcPct val="150000"/>
              </a:lnSpc>
              <a:defRPr/>
            </a:pPr>
            <a:r>
              <a:rPr lang="it-IT" sz="1400" dirty="0">
                <a:latin typeface="+mj-lt"/>
              </a:rPr>
              <a:t>Fleboclisi di NH4Cl facilitano il passaggio di sostanze intossicanti dai tessuti al sangue </a:t>
            </a:r>
            <a:r>
              <a:rPr lang="it-IT" sz="1400" dirty="0">
                <a:latin typeface="+mj-lt"/>
                <a:sym typeface="Wingdings" pitchFamily="2" charset="2"/>
              </a:rPr>
              <a:t> escrezione renale</a:t>
            </a:r>
            <a:endParaRPr lang="it-IT" sz="1400" dirty="0">
              <a:latin typeface="+mj-lt"/>
            </a:endParaRPr>
          </a:p>
        </p:txBody>
      </p:sp>
      <p:sp>
        <p:nvSpPr>
          <p:cNvPr id="26631" name="Rettangolo 18"/>
          <p:cNvSpPr>
            <a:spLocks noChangeArrowheads="1"/>
          </p:cNvSpPr>
          <p:nvPr/>
        </p:nvSpPr>
        <p:spPr bwMode="auto">
          <a:xfrm>
            <a:off x="539750" y="188913"/>
            <a:ext cx="84248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0000"/>
                </a:solidFill>
              </a:rPr>
              <a:t>DISTRIBUZIONE ELETTIVA DI UN FARMACO</a:t>
            </a:r>
          </a:p>
          <a:p>
            <a:pPr algn="ctr"/>
            <a:r>
              <a:rPr lang="it-IT" sz="1400"/>
              <a:t>LOCALIZZAZIONE DEL FARMACO IN UN DATO COMPARTIMENTO O ORGANO O TESSUTO DELL’ORGANISMO</a:t>
            </a:r>
          </a:p>
          <a:p>
            <a:pPr algn="ctr"/>
            <a:endParaRPr lang="it-IT" sz="2400" b="1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>
          <a:xfrm>
            <a:off x="357188" y="0"/>
            <a:ext cx="8643937" cy="6616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j-lt"/>
              </a:rPr>
              <a:t>MOTIVI </a:t>
            </a:r>
            <a:r>
              <a:rPr lang="it-IT" dirty="0" err="1">
                <a:solidFill>
                  <a:srgbClr val="C00000"/>
                </a:solidFill>
                <a:latin typeface="+mj-lt"/>
              </a:rPr>
              <a:t>DI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 DISTRIBUZIONE ELETTIVA</a:t>
            </a:r>
          </a:p>
          <a:p>
            <a:pPr>
              <a:defRPr/>
            </a:pPr>
            <a:endParaRPr lang="it-IT" sz="2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3) ELEVATO PESO MOLECOLARE DEL FARMACO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	</a:t>
            </a:r>
            <a:r>
              <a:rPr lang="it-IT" sz="1600" dirty="0" err="1">
                <a:latin typeface="+mj-lt"/>
              </a:rPr>
              <a:t>-Es</a:t>
            </a:r>
            <a:r>
              <a:rPr lang="it-IT" sz="1600" dirty="0">
                <a:latin typeface="+mj-lt"/>
              </a:rPr>
              <a:t>. </a:t>
            </a:r>
            <a:r>
              <a:rPr lang="it-IT" sz="1600" dirty="0" err="1">
                <a:latin typeface="+mj-lt"/>
              </a:rPr>
              <a:t>destrano</a:t>
            </a:r>
            <a:r>
              <a:rPr lang="it-IT" sz="1600" dirty="0">
                <a:latin typeface="+mj-lt"/>
              </a:rPr>
              <a:t> 70, 75	localizzazione plasmatica (effetto osmotico)</a:t>
            </a:r>
          </a:p>
          <a:p>
            <a:pPr>
              <a:lnSpc>
                <a:spcPct val="150000"/>
              </a:lnSpc>
              <a:defRPr/>
            </a:pPr>
            <a:endParaRPr lang="it-IT" sz="16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4) ORGANOTROPISMO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it-IT" sz="1600" dirty="0">
                <a:latin typeface="+mj-lt"/>
              </a:rPr>
              <a:t>Es. </a:t>
            </a:r>
            <a:r>
              <a:rPr lang="it-IT" sz="1600" dirty="0" err="1">
                <a:latin typeface="+mj-lt"/>
              </a:rPr>
              <a:t>Griseofulvina</a:t>
            </a:r>
            <a:r>
              <a:rPr lang="it-IT" sz="1600" dirty="0">
                <a:latin typeface="+mj-lt"/>
              </a:rPr>
              <a:t>		cute (affinità per la </a:t>
            </a:r>
            <a:r>
              <a:rPr lang="it-IT" sz="1600" dirty="0" err="1">
                <a:latin typeface="+mj-lt"/>
              </a:rPr>
              <a:t>cheratoialina</a:t>
            </a:r>
            <a:r>
              <a:rPr lang="it-IT" sz="1600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               Tetracicline		ossa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                I</a:t>
            </a:r>
            <a:r>
              <a:rPr lang="it-IT" sz="1600" baseline="-25000" dirty="0">
                <a:latin typeface="+mj-lt"/>
              </a:rPr>
              <a:t>2</a:t>
            </a:r>
            <a:r>
              <a:rPr lang="it-IT" sz="1600" dirty="0">
                <a:latin typeface="+mj-lt"/>
              </a:rPr>
              <a:t>			tiroide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               As			tessuti cheratinizzati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               Hg			pelle</a:t>
            </a:r>
          </a:p>
          <a:p>
            <a:pPr>
              <a:lnSpc>
                <a:spcPct val="150000"/>
              </a:lnSpc>
              <a:defRPr/>
            </a:pPr>
            <a:endParaRPr lang="it-IT" sz="16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endParaRPr lang="it-IT" sz="16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LEGAMI SPESSO IRREVERSIBILI</a:t>
            </a:r>
          </a:p>
          <a:p>
            <a:pPr>
              <a:lnSpc>
                <a:spcPct val="150000"/>
              </a:lnSpc>
              <a:defRPr/>
            </a:pPr>
            <a:endParaRPr lang="it-IT" sz="16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ORGANOTROPISMO		selettività apparente (</a:t>
            </a:r>
            <a:r>
              <a:rPr lang="it-IT" sz="1600" dirty="0" err="1">
                <a:solidFill>
                  <a:prstClr val="black"/>
                </a:solidFill>
                <a:latin typeface="Comic Sans MS"/>
              </a:rPr>
              <a:t>Griseofulvina</a:t>
            </a:r>
            <a:r>
              <a:rPr lang="it-IT" sz="1600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				selettività reale d’azione (I</a:t>
            </a:r>
            <a:r>
              <a:rPr lang="it-IT" sz="1600" baseline="-25000" dirty="0">
                <a:latin typeface="+mj-lt"/>
              </a:rPr>
              <a:t>2</a:t>
            </a:r>
            <a:r>
              <a:rPr lang="it-IT" sz="1600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				tossicità collaterale (Tetracicline)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57250" y="0"/>
            <a:ext cx="7429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BARRIERA EMATOENCEFALICA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4313" y="1071563"/>
            <a:ext cx="3286125" cy="448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n-lt"/>
              </a:rPr>
              <a:t>INSIEME </a:t>
            </a:r>
            <a:r>
              <a:rPr lang="it-IT" sz="1600" dirty="0" err="1">
                <a:latin typeface="+mn-lt"/>
              </a:rPr>
              <a:t>DI</a:t>
            </a:r>
            <a:r>
              <a:rPr lang="it-IT" sz="1600" dirty="0">
                <a:latin typeface="+mn-lt"/>
              </a:rPr>
              <a:t> QUELLE STRUTTURE E </a:t>
            </a:r>
            <a:r>
              <a:rPr lang="it-IT" sz="1600" dirty="0" err="1">
                <a:latin typeface="+mn-lt"/>
              </a:rPr>
              <a:t>DI</a:t>
            </a:r>
            <a:r>
              <a:rPr lang="it-IT" sz="1600" dirty="0">
                <a:latin typeface="+mn-lt"/>
              </a:rPr>
              <a:t> MECCANISMI CHE SI OPPONGONO AL LIBERO PASSAGGIO DELLE SOSTANZE DAL SANGUE AL CERVELLO.</a:t>
            </a:r>
          </a:p>
          <a:p>
            <a:pPr>
              <a:lnSpc>
                <a:spcPct val="150000"/>
              </a:lnSpc>
              <a:defRPr/>
            </a:pPr>
            <a:endParaRPr lang="it-IT" sz="16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n-lt"/>
              </a:rPr>
              <a:t>CONFERISCE MOTIVO </a:t>
            </a:r>
            <a:r>
              <a:rPr lang="it-IT" sz="1600" dirty="0" err="1">
                <a:latin typeface="+mn-lt"/>
              </a:rPr>
              <a:t>DI</a:t>
            </a:r>
            <a:r>
              <a:rPr lang="it-IT" sz="1600" dirty="0">
                <a:latin typeface="+mn-lt"/>
              </a:rPr>
              <a:t> DISTRIBUZIONE ELETTIVA ASSIEME ALLA BARRIERA PLACENTARE.</a:t>
            </a:r>
          </a:p>
        </p:txBody>
      </p:sp>
      <p:pic>
        <p:nvPicPr>
          <p:cNvPr id="28678" name="Picture 2" descr="L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"/>
          <a:stretch>
            <a:fillRect/>
          </a:stretch>
        </p:blipFill>
        <p:spPr bwMode="auto">
          <a:xfrm>
            <a:off x="3929063" y="1044575"/>
            <a:ext cx="4700587" cy="331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71938" y="4572000"/>
            <a:ext cx="44592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1400" dirty="0">
                <a:latin typeface="+mj-lt"/>
              </a:rPr>
              <a:t>Nei tipici capillari sistemici gli scambi delle piccole molecole </a:t>
            </a:r>
            <a:r>
              <a:rPr lang="it-IT" sz="1400" dirty="0" err="1">
                <a:latin typeface="+mj-lt"/>
              </a:rPr>
              <a:t>idrofiliche</a:t>
            </a:r>
            <a:r>
              <a:rPr lang="it-IT" sz="1400" dirty="0">
                <a:latin typeface="+mj-lt"/>
              </a:rPr>
              <a:t> hanno luogo attraverso i pori per diffusione semplice; alcune proteine vengono trasportate per </a:t>
            </a:r>
            <a:r>
              <a:rPr lang="it-IT" sz="1400" dirty="0" err="1">
                <a:latin typeface="+mj-lt"/>
              </a:rPr>
              <a:t>transcitosi</a:t>
            </a:r>
            <a:r>
              <a:rPr lang="it-IT" sz="1400" dirty="0">
                <a:latin typeface="+mj-lt"/>
              </a:rPr>
              <a:t>. I capillari cerebrali presentano giunzioni strette e le molecole </a:t>
            </a:r>
            <a:r>
              <a:rPr lang="it-IT" sz="1400" dirty="0" err="1">
                <a:latin typeface="+mj-lt"/>
              </a:rPr>
              <a:t>idrofiliche</a:t>
            </a:r>
            <a:r>
              <a:rPr lang="it-IT" sz="1400" dirty="0">
                <a:latin typeface="+mj-lt"/>
              </a:rPr>
              <a:t> devono essere specificamente trasportate; non si verifica la </a:t>
            </a:r>
            <a:r>
              <a:rPr lang="it-IT" sz="1400" dirty="0" err="1">
                <a:latin typeface="+mj-lt"/>
              </a:rPr>
              <a:t>transcitosi</a:t>
            </a:r>
            <a:endParaRPr lang="it-IT" sz="1400" dirty="0"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14375" y="214313"/>
            <a:ext cx="7429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BARRIERA EMATOENCEFALICA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1071546"/>
            <a:ext cx="8501122" cy="48528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latin typeface="+mn-lt"/>
              </a:rPr>
              <a:t> diminuita velocità di penetrazione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latin typeface="+mn-lt"/>
              </a:rPr>
              <a:t> velocità è direttamente proporzionale alla LIPOSOLUBILITÀ e a 1/PM (O</a:t>
            </a:r>
            <a:r>
              <a:rPr lang="it-IT" sz="1600" baseline="-25000" dirty="0">
                <a:latin typeface="+mn-lt"/>
              </a:rPr>
              <a:t>2</a:t>
            </a:r>
            <a:r>
              <a:rPr lang="it-IT" sz="1600" dirty="0">
                <a:latin typeface="+mn-lt"/>
              </a:rPr>
              <a:t>, CO</a:t>
            </a:r>
            <a:r>
              <a:rPr lang="it-IT" sz="1600" baseline="-25000" dirty="0">
                <a:latin typeface="+mn-lt"/>
              </a:rPr>
              <a:t>2</a:t>
            </a:r>
            <a:r>
              <a:rPr lang="it-IT" sz="1600" dirty="0">
                <a:latin typeface="+mn-lt"/>
              </a:rPr>
              <a:t>, 							C</a:t>
            </a:r>
            <a:r>
              <a:rPr lang="it-IT" sz="1600" baseline="-25000" dirty="0">
                <a:latin typeface="+mn-lt"/>
              </a:rPr>
              <a:t>2</a:t>
            </a:r>
            <a:r>
              <a:rPr lang="it-IT" sz="1600" dirty="0">
                <a:latin typeface="+mn-lt"/>
              </a:rPr>
              <a:t>H</a:t>
            </a:r>
            <a:r>
              <a:rPr lang="it-IT" sz="1600" baseline="-25000" dirty="0">
                <a:latin typeface="+mn-lt"/>
              </a:rPr>
              <a:t>5</a:t>
            </a:r>
            <a:r>
              <a:rPr lang="it-IT" sz="1600" dirty="0">
                <a:latin typeface="+mn-lt"/>
              </a:rPr>
              <a:t>OH,anestetici generali)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latin typeface="+mn-lt"/>
              </a:rPr>
              <a:t> </a:t>
            </a:r>
            <a:r>
              <a:rPr lang="it-IT" sz="1600" i="1" dirty="0" err="1">
                <a:latin typeface="+mn-lt"/>
              </a:rPr>
              <a:t>carriers</a:t>
            </a:r>
            <a:r>
              <a:rPr lang="it-IT" sz="1600" i="1" dirty="0">
                <a:latin typeface="+mn-lt"/>
              </a:rPr>
              <a:t> </a:t>
            </a:r>
            <a:r>
              <a:rPr lang="it-IT" sz="1600" dirty="0">
                <a:latin typeface="+mn-lt"/>
              </a:rPr>
              <a:t>specifici (glucosio, aminoacidi)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it-IT" sz="16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n-lt"/>
              </a:rPr>
              <a:t>È MODIFICATA DA:</a:t>
            </a:r>
          </a:p>
          <a:p>
            <a:pPr>
              <a:lnSpc>
                <a:spcPct val="150000"/>
              </a:lnSpc>
              <a:defRPr/>
            </a:pPr>
            <a:endParaRPr lang="it-IT" sz="1600" dirty="0"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sz="1600" dirty="0">
                <a:latin typeface="+mn-lt"/>
              </a:rPr>
              <a:t>Età				(ittero nucleare, sindrome grigia)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sz="1600" dirty="0">
                <a:latin typeface="+mn-lt"/>
              </a:rPr>
              <a:t> stati patologici			(meningiti, traumi, tumori)</a:t>
            </a:r>
          </a:p>
          <a:p>
            <a:pPr lvl="8">
              <a:lnSpc>
                <a:spcPct val="150000"/>
              </a:lnSpc>
              <a:defRPr/>
            </a:pPr>
            <a:endParaRPr lang="it-IT" sz="1600" dirty="0">
              <a:latin typeface="+mn-lt"/>
            </a:endParaRPr>
          </a:p>
          <a:p>
            <a:pPr lvl="8">
              <a:lnSpc>
                <a:spcPct val="150000"/>
              </a:lnSpc>
              <a:defRPr/>
            </a:pPr>
            <a:r>
              <a:rPr lang="it-IT" sz="1600" dirty="0">
                <a:latin typeface="+mn-lt"/>
              </a:rPr>
              <a:t>Allentamento delle giunzioni strette tra la cellula endoteliale dei capillari cerebrali con aumento di permeabilità.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42938" y="214313"/>
            <a:ext cx="807243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C00000"/>
                </a:solidFill>
                <a:latin typeface="+mj-lt"/>
              </a:rPr>
              <a:t>VIE di SOMMINISTRAZIONE dei FARMACI</a:t>
            </a:r>
          </a:p>
          <a:p>
            <a:pPr>
              <a:defRPr/>
            </a:pPr>
            <a:endParaRPr lang="it-IT" sz="20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endParaRPr lang="it-IT" sz="2000" dirty="0">
              <a:latin typeface="+mj-lt"/>
            </a:endParaRPr>
          </a:p>
          <a:p>
            <a:pPr>
              <a:defRPr/>
            </a:pPr>
            <a:endParaRPr lang="it-IT" sz="2000" dirty="0">
              <a:latin typeface="+mj-lt"/>
            </a:endParaRPr>
          </a:p>
        </p:txBody>
      </p:sp>
      <p:sp>
        <p:nvSpPr>
          <p:cNvPr id="3076" name="Rettangolo 3"/>
          <p:cNvSpPr>
            <a:spLocks noChangeArrowheads="1"/>
          </p:cNvSpPr>
          <p:nvPr/>
        </p:nvSpPr>
        <p:spPr bwMode="auto">
          <a:xfrm>
            <a:off x="214313" y="1131888"/>
            <a:ext cx="4929187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110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VIE ENTERALI (NATURALI)</a:t>
            </a:r>
          </a:p>
          <a:p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• gastro-intestinale (orale)</a:t>
            </a:r>
          </a:p>
          <a:p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• sublinguale</a:t>
            </a:r>
          </a:p>
          <a:p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• rettale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 VIE PARENTERALI (MUCOSE ACCESSIBILI)</a:t>
            </a:r>
          </a:p>
          <a:p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• inalatoria</a:t>
            </a:r>
          </a:p>
          <a:p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• percutanea</a:t>
            </a:r>
          </a:p>
          <a:p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• oculare, nasale, vaginale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 VIE PARENTERALI INIETTIVE</a:t>
            </a:r>
          </a:p>
          <a:p>
            <a:pPr>
              <a:lnSpc>
                <a:spcPct val="150000"/>
              </a:lnSpc>
            </a:pPr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• sistemiche</a:t>
            </a:r>
          </a:p>
          <a:p>
            <a:pPr>
              <a:buFont typeface="Wingdings" pitchFamily="2" charset="2"/>
              <a:buChar char="ü"/>
            </a:pPr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Endovenosa</a:t>
            </a:r>
          </a:p>
          <a:p>
            <a:pPr>
              <a:buFont typeface="Wingdings" pitchFamily="2" charset="2"/>
              <a:buChar char="ü"/>
            </a:pPr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 intramuscolare</a:t>
            </a:r>
          </a:p>
          <a:p>
            <a:pPr>
              <a:buFont typeface="Wingdings" pitchFamily="2" charset="2"/>
              <a:buChar char="ü"/>
            </a:pPr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 sottocutanea (intradermica)</a:t>
            </a:r>
          </a:p>
          <a:p>
            <a:pPr>
              <a:lnSpc>
                <a:spcPct val="150000"/>
              </a:lnSpc>
            </a:pPr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• locali</a:t>
            </a:r>
          </a:p>
          <a:p>
            <a:pPr>
              <a:buFont typeface="Wingdings" pitchFamily="2" charset="2"/>
              <a:buChar char="ü"/>
            </a:pPr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endoarteriosa, intracardiaca, </a:t>
            </a:r>
          </a:p>
          <a:p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intraarticolare, intratecale, </a:t>
            </a:r>
          </a:p>
          <a:p>
            <a:r>
              <a:rPr lang="it-IT" sz="1600">
                <a:solidFill>
                  <a:srgbClr val="000000"/>
                </a:solidFill>
                <a:latin typeface="Comic Sans MS" pitchFamily="66" charset="0"/>
              </a:rPr>
              <a:t>intrapleurica, intraperitoneale</a:t>
            </a:r>
            <a:endParaRPr lang="it-IT" sz="1600">
              <a:latin typeface="Comic Sans MS" pitchFamily="66" charset="0"/>
            </a:endParaRP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1639" r="9544"/>
          <a:stretch>
            <a:fillRect/>
          </a:stretch>
        </p:blipFill>
        <p:spPr bwMode="auto">
          <a:xfrm>
            <a:off x="4929188" y="1079500"/>
            <a:ext cx="414337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PHOTO-PAINT Immagine" r:id="rId4" imgW="429478" imgH="557643" progId="CPaint5">
                  <p:embed/>
                </p:oleObj>
              </mc:Choice>
              <mc:Fallback>
                <p:oleObj name="PHOTO-PAINT Immagine" r:id="rId4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42844" y="4357694"/>
            <a:ext cx="9001156" cy="2092881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eaLnBrk="0" hangingPunct="0">
              <a:defRPr/>
            </a:pPr>
            <a:r>
              <a:rPr lang="it-IT" sz="1600" dirty="0">
                <a:latin typeface="+mn-lt"/>
              </a:rPr>
              <a:t>GLI SCAMBI SONO FAVORITI SE:</a:t>
            </a:r>
          </a:p>
          <a:p>
            <a:pPr eaLnBrk="0" hangingPunct="0">
              <a:defRPr/>
            </a:pPr>
            <a:endParaRPr lang="it-IT" sz="1600" dirty="0">
              <a:latin typeface="+mn-lt"/>
            </a:endParaRPr>
          </a:p>
          <a:p>
            <a:pPr eaLnBrk="0" hangingPunct="0">
              <a:buFont typeface="Symbol" pitchFamily="18" charset="2"/>
              <a:buChar char="­"/>
              <a:defRPr/>
            </a:pPr>
            <a:r>
              <a:rPr lang="it-IT" sz="1600" dirty="0">
                <a:latin typeface="+mn-lt"/>
                <a:sym typeface="Symbol" pitchFamily="18" charset="2"/>
              </a:rPr>
              <a:t>  </a:t>
            </a:r>
            <a:r>
              <a:rPr lang="it-IT" sz="1600" dirty="0" err="1">
                <a:latin typeface="+mn-lt"/>
                <a:sym typeface="Symbol" pitchFamily="18" charset="2"/>
              </a:rPr>
              <a:t>Liposolubilità</a:t>
            </a:r>
            <a:endParaRPr lang="it-IT" sz="1600" dirty="0">
              <a:latin typeface="+mn-lt"/>
              <a:sym typeface="Symbol" pitchFamily="18" charset="2"/>
            </a:endParaRPr>
          </a:p>
          <a:p>
            <a:pPr eaLnBrk="0" hangingPunct="0">
              <a:buFont typeface="Symbol" pitchFamily="18" charset="2"/>
              <a:buChar char="­"/>
              <a:defRPr/>
            </a:pPr>
            <a:r>
              <a:rPr lang="it-IT" sz="1600" dirty="0">
                <a:latin typeface="+mn-lt"/>
                <a:sym typeface="Symbol" pitchFamily="18" charset="2"/>
              </a:rPr>
              <a:t>  gradiente di concentrazione</a:t>
            </a:r>
          </a:p>
          <a:p>
            <a:pPr eaLnBrk="0" hangingPunct="0">
              <a:buFont typeface="Symbol" pitchFamily="18" charset="2"/>
              <a:buChar char="¯"/>
              <a:defRPr/>
            </a:pPr>
            <a:r>
              <a:rPr lang="it-IT" sz="1600" dirty="0">
                <a:latin typeface="+mn-lt"/>
                <a:sym typeface="Symbol" pitchFamily="18" charset="2"/>
              </a:rPr>
              <a:t>  PM</a:t>
            </a:r>
          </a:p>
          <a:p>
            <a:pPr eaLnBrk="0" hangingPunct="0">
              <a:buFont typeface="Symbol" pitchFamily="18" charset="2"/>
              <a:buChar char="¯"/>
              <a:defRPr/>
            </a:pPr>
            <a:r>
              <a:rPr lang="it-IT" sz="1600" dirty="0">
                <a:latin typeface="+mn-lt"/>
                <a:sym typeface="Symbol" pitchFamily="18" charset="2"/>
              </a:rPr>
              <a:t>  legame con le Proteine plasmatiche</a:t>
            </a:r>
          </a:p>
          <a:p>
            <a:pPr eaLnBrk="0" hangingPunct="0">
              <a:buFont typeface="Symbol" pitchFamily="18" charset="2"/>
              <a:buChar char="¯"/>
              <a:defRPr/>
            </a:pPr>
            <a:r>
              <a:rPr lang="it-IT" sz="1600" dirty="0">
                <a:latin typeface="+mn-lt"/>
                <a:sym typeface="Symbol" pitchFamily="18" charset="2"/>
              </a:rPr>
              <a:t>  grado di dissociazione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PIÙ PERMEABILE A:    - ioni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		- sostanze idrosolubili</a:t>
            </a: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- ormoni steroidei</a:t>
            </a:r>
          </a:p>
          <a:p>
            <a:pPr>
              <a:buFontTx/>
              <a:buChar char="-"/>
              <a:defRPr/>
            </a:pPr>
            <a:r>
              <a:rPr lang="it-IT" sz="1600" dirty="0">
                <a:latin typeface="+mn-lt"/>
              </a:rPr>
              <a:t> Vitamina B12		accumulo nel feto</a:t>
            </a:r>
          </a:p>
          <a:p>
            <a:pPr>
              <a:buFontTx/>
              <a:buChar char="-"/>
              <a:defRPr/>
            </a:pPr>
            <a:r>
              <a:rPr lang="it-IT" sz="1600" dirty="0">
                <a:latin typeface="+mn-lt"/>
              </a:rPr>
              <a:t> alcuni farmaci 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   antitumorali </a:t>
            </a:r>
          </a:p>
        </p:txBody>
      </p:sp>
      <p:sp>
        <p:nvSpPr>
          <p:cNvPr id="6" name="Parentesi graffa chiusa 5"/>
          <p:cNvSpPr/>
          <p:nvPr/>
        </p:nvSpPr>
        <p:spPr>
          <a:xfrm>
            <a:off x="6858000" y="5357813"/>
            <a:ext cx="285750" cy="92868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0726" name="Picture 2" descr="http://www.nutrition.arizona.edu/nsc101/chap12/GRAPHICS/f_oh139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7225"/>
            <a:ext cx="4429125" cy="3271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357188" y="857250"/>
            <a:ext cx="38576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sz="1600">
                <a:latin typeface="Comic Sans MS" pitchFamily="66" charset="0"/>
              </a:rPr>
              <a:t>Consiste di numerosi strati di cellule interposti tra la circolazione fetale e quella materna.</a:t>
            </a:r>
          </a:p>
          <a:p>
            <a:pPr algn="just" eaLnBrk="1" hangingPunct="1"/>
            <a:r>
              <a:rPr lang="it-IT" sz="1600">
                <a:latin typeface="Comic Sans MS" pitchFamily="66" charset="0"/>
              </a:rPr>
              <a:t>Protegge il feto da sostanze nocive presenti nel sangue materno, ma deve garantire il passaggio di numerose sostanze; processi di trasporto attivo consentono il passaggio di </a:t>
            </a:r>
            <a:r>
              <a:rPr lang="it-IT" sz="1600" u="sng">
                <a:latin typeface="Comic Sans MS" pitchFamily="66" charset="0"/>
              </a:rPr>
              <a:t>sostanze nutritive e vitamine</a:t>
            </a:r>
            <a:r>
              <a:rPr lang="it-IT" sz="1600">
                <a:latin typeface="Comic Sans MS" pitchFamily="66" charset="0"/>
              </a:rPr>
              <a:t> dalla madre al feto.</a:t>
            </a:r>
          </a:p>
        </p:txBody>
      </p:sp>
      <p:sp>
        <p:nvSpPr>
          <p:cNvPr id="30728" name="CasellaDiTesto 8"/>
          <p:cNvSpPr txBox="1">
            <a:spLocks noChangeArrowheads="1"/>
          </p:cNvSpPr>
          <p:nvPr/>
        </p:nvSpPr>
        <p:spPr bwMode="auto">
          <a:xfrm>
            <a:off x="2143125" y="142875"/>
            <a:ext cx="37147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C00000"/>
                </a:solidFill>
                <a:latin typeface="Comic Sans MS" pitchFamily="66" charset="0"/>
              </a:rPr>
              <a:t>BARRIERA  PLACENTARE</a:t>
            </a:r>
          </a:p>
          <a:p>
            <a:pPr eaLnBrk="1" hangingPunct="1"/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14313" y="428625"/>
            <a:ext cx="8666162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VOLUME APPARENTE </a:t>
            </a:r>
            <a:r>
              <a:rPr lang="it-IT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 DISTRIBUZIONE</a:t>
            </a:r>
          </a:p>
          <a:p>
            <a:pPr algn="ctr"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Supponendo che assorbimento e distribuzione siano </a:t>
            </a:r>
            <a:r>
              <a:rPr lang="it-IT" b="1" dirty="0">
                <a:latin typeface="+mn-lt"/>
              </a:rPr>
              <a:t>rapidi</a:t>
            </a:r>
            <a:r>
              <a:rPr lang="it-IT" dirty="0">
                <a:latin typeface="+mn-lt"/>
              </a:rPr>
              <a:t> e l’eliminazione </a:t>
            </a:r>
            <a:r>
              <a:rPr lang="it-IT" b="1" dirty="0">
                <a:latin typeface="+mn-lt"/>
              </a:rPr>
              <a:t>lenta</a:t>
            </a:r>
            <a:endParaRPr lang="it-IT" dirty="0">
              <a:latin typeface="+mn-lt"/>
            </a:endParaRPr>
          </a:p>
          <a:p>
            <a:pPr>
              <a:defRPr/>
            </a:pPr>
            <a:r>
              <a:rPr lang="it-IT" dirty="0">
                <a:latin typeface="+mn-lt"/>
              </a:rPr>
              <a:t>			</a:t>
            </a:r>
          </a:p>
          <a:p>
            <a:pPr>
              <a:defRPr/>
            </a:pPr>
            <a:r>
              <a:rPr lang="it-IT" dirty="0">
                <a:latin typeface="+mn-lt"/>
              </a:rPr>
              <a:t>			</a:t>
            </a:r>
            <a:r>
              <a:rPr lang="it-IT" dirty="0" err="1">
                <a:latin typeface="+mn-lt"/>
              </a:rPr>
              <a:t>Vd</a:t>
            </a:r>
            <a:r>
              <a:rPr lang="it-IT" dirty="0">
                <a:latin typeface="+mn-lt"/>
              </a:rPr>
              <a:t> =  D</a:t>
            </a:r>
          </a:p>
          <a:p>
            <a:pPr>
              <a:defRPr/>
            </a:pPr>
            <a:r>
              <a:rPr lang="it-IT" dirty="0">
                <a:latin typeface="+mn-lt"/>
              </a:rPr>
              <a:t>			        Co</a:t>
            </a: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D  =  quantità totale (dose somministrata) del farmaco nell’organismo (mg)</a:t>
            </a: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Co = concentrazione plasmatica del farmaco al tempo 0 (mg/L)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r>
              <a:rPr lang="it-IT" dirty="0">
                <a:latin typeface="+mn-lt"/>
              </a:rPr>
              <a:t>Il volume apparente di distribuzione è quel volume che conterrebbe la quantità totale del farmaco se questo avesse (in quel volume) una concentrazione uguale a quella plasmatica.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r>
              <a:rPr lang="it-IT" sz="1400" b="1" dirty="0">
                <a:latin typeface="+mn-lt"/>
              </a:rPr>
              <a:t>BASSE </a:t>
            </a:r>
            <a:r>
              <a:rPr lang="it-IT" sz="1400" dirty="0">
                <a:latin typeface="+mn-lt"/>
              </a:rPr>
              <a:t>CONCENTRAZIONI PLASMATICHE </a:t>
            </a:r>
            <a:r>
              <a:rPr lang="it-IT" sz="1400" dirty="0">
                <a:latin typeface="+mn-lt"/>
                <a:sym typeface="Wingdings" pitchFamily="2" charset="2"/>
              </a:rPr>
              <a:t> </a:t>
            </a:r>
            <a:r>
              <a:rPr lang="it-IT" sz="1400" b="1" dirty="0">
                <a:latin typeface="+mn-lt"/>
                <a:sym typeface="Wingdings" pitchFamily="2" charset="2"/>
              </a:rPr>
              <a:t>ALTO</a:t>
            </a:r>
            <a:r>
              <a:rPr lang="it-IT" sz="1400" dirty="0">
                <a:latin typeface="+mn-lt"/>
                <a:sym typeface="Wingdings" pitchFamily="2" charset="2"/>
              </a:rPr>
              <a:t> VALORE DEL VOLUME </a:t>
            </a:r>
            <a:r>
              <a:rPr lang="it-IT" sz="1400" dirty="0" err="1">
                <a:latin typeface="+mn-lt"/>
                <a:sym typeface="Wingdings" pitchFamily="2" charset="2"/>
              </a:rPr>
              <a:t>DI</a:t>
            </a:r>
            <a:r>
              <a:rPr lang="it-IT" sz="1400" dirty="0">
                <a:latin typeface="+mn-lt"/>
                <a:sym typeface="Wingdings" pitchFamily="2" charset="2"/>
              </a:rPr>
              <a:t> DISTRIBUZIONE</a:t>
            </a:r>
          </a:p>
          <a:p>
            <a:pPr>
              <a:defRPr/>
            </a:pPr>
            <a:endParaRPr lang="it-IT" sz="1400" dirty="0">
              <a:latin typeface="+mn-lt"/>
              <a:sym typeface="Wingdings" pitchFamily="2" charset="2"/>
            </a:endParaRPr>
          </a:p>
          <a:p>
            <a:pPr>
              <a:defRPr/>
            </a:pPr>
            <a:r>
              <a:rPr lang="it-IT" sz="1400" b="1" dirty="0">
                <a:latin typeface="+mn-lt"/>
                <a:sym typeface="Wingdings" pitchFamily="2" charset="2"/>
              </a:rPr>
              <a:t>ALTE </a:t>
            </a:r>
            <a:r>
              <a:rPr lang="it-IT" sz="1400" dirty="0">
                <a:latin typeface="+mn-lt"/>
                <a:sym typeface="Wingdings" pitchFamily="2" charset="2"/>
              </a:rPr>
              <a:t>CONCENTRAZIONE PLASMATICHE  </a:t>
            </a:r>
            <a:r>
              <a:rPr lang="it-IT" sz="1400" b="1" dirty="0">
                <a:latin typeface="+mn-lt"/>
                <a:sym typeface="Wingdings" pitchFamily="2" charset="2"/>
              </a:rPr>
              <a:t>BASSO</a:t>
            </a:r>
            <a:r>
              <a:rPr lang="it-IT" sz="1400" dirty="0">
                <a:latin typeface="+mn-lt"/>
                <a:sym typeface="Wingdings" pitchFamily="2" charset="2"/>
              </a:rPr>
              <a:t> VALORE DEL VOLUME </a:t>
            </a:r>
            <a:r>
              <a:rPr lang="it-IT" sz="1400" dirty="0" err="1">
                <a:latin typeface="+mn-lt"/>
                <a:sym typeface="Wingdings" pitchFamily="2" charset="2"/>
              </a:rPr>
              <a:t>DI</a:t>
            </a:r>
            <a:r>
              <a:rPr lang="it-IT" sz="1400" dirty="0">
                <a:latin typeface="+mn-lt"/>
                <a:sym typeface="Wingdings" pitchFamily="2" charset="2"/>
              </a:rPr>
              <a:t> DISTRIBUZIONE</a:t>
            </a:r>
            <a:endParaRPr lang="it-IT" sz="1400" dirty="0">
              <a:latin typeface="+mn-lt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3524250" y="1998663"/>
            <a:ext cx="404813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357188" y="2857500"/>
            <a:ext cx="8286750" cy="285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85725" y="8572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8572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57188" y="0"/>
            <a:ext cx="8786812" cy="290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VOLUME </a:t>
            </a:r>
            <a:r>
              <a:rPr lang="it-IT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 DISTRIBUZIONE </a:t>
            </a:r>
            <a:r>
              <a:rPr lang="it-IT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 ALCUNI FARMACI</a:t>
            </a:r>
          </a:p>
          <a:p>
            <a:pPr>
              <a:buFont typeface="Arial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dirty="0">
                <a:latin typeface="+mn-lt"/>
              </a:rPr>
              <a:t> </a:t>
            </a:r>
            <a:r>
              <a:rPr lang="it-IT" sz="1600" dirty="0">
                <a:latin typeface="+mn-lt"/>
              </a:rPr>
              <a:t>farmaci che si distribuiscono solo nel plasma (</a:t>
            </a:r>
            <a:r>
              <a:rPr lang="it-IT" sz="1600" dirty="0" err="1">
                <a:latin typeface="+mn-lt"/>
              </a:rPr>
              <a:t>Vd=</a:t>
            </a:r>
            <a:r>
              <a:rPr lang="it-IT" sz="1600" dirty="0">
                <a:latin typeface="+mn-lt"/>
              </a:rPr>
              <a:t> 3 L = volume del plasma </a:t>
            </a:r>
            <a:r>
              <a:rPr lang="it-IT" sz="1600" dirty="0" err="1">
                <a:latin typeface="+mn-lt"/>
              </a:rPr>
              <a:t>Es.Albumina</a:t>
            </a:r>
            <a:r>
              <a:rPr lang="it-IT" sz="1600" dirty="0">
                <a:latin typeface="+mn-lt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</a:rPr>
              <a:t> farmaci che si distribuiscono nella fase acquosa dei liquidi extracellulari (</a:t>
            </a:r>
            <a:r>
              <a:rPr lang="it-IT" sz="1600" dirty="0" err="1">
                <a:latin typeface="+mn-lt"/>
              </a:rPr>
              <a:t>Vd</a:t>
            </a:r>
            <a:r>
              <a:rPr lang="it-IT" sz="1600" dirty="0">
                <a:latin typeface="+mn-lt"/>
              </a:rPr>
              <a:t> = 15 L </a:t>
            </a:r>
            <a:r>
              <a:rPr lang="it-IT" sz="1600" dirty="0" err="1">
                <a:latin typeface="+mn-lt"/>
              </a:rPr>
              <a:t>Vol</a:t>
            </a:r>
            <a:r>
              <a:rPr lang="it-IT" sz="1600" dirty="0">
                <a:latin typeface="+mn-lt"/>
              </a:rPr>
              <a:t> dei liquidi extracellulari)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</a:rPr>
              <a:t> farmaci che si distribuiscono nella fase acquosa di tutto l’organismo (</a:t>
            </a:r>
            <a:r>
              <a:rPr lang="it-IT" sz="1600" dirty="0" err="1">
                <a:latin typeface="+mn-lt"/>
              </a:rPr>
              <a:t>Vd</a:t>
            </a:r>
            <a:r>
              <a:rPr lang="it-IT" sz="1600" dirty="0">
                <a:latin typeface="+mn-lt"/>
              </a:rPr>
              <a:t> = 42 L = acqua corporea totale)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</a:rPr>
              <a:t> farmaci che si concentrano all’interno delle cellule (</a:t>
            </a:r>
            <a:r>
              <a:rPr lang="it-IT" sz="1600" dirty="0" err="1">
                <a:latin typeface="+mn-lt"/>
              </a:rPr>
              <a:t>Vd</a:t>
            </a:r>
            <a:r>
              <a:rPr lang="it-IT" sz="1600" dirty="0">
                <a:latin typeface="+mn-lt"/>
              </a:rPr>
              <a:t> &gt; o &gt;&gt; 42 L)</a:t>
            </a:r>
          </a:p>
        </p:txBody>
      </p:sp>
      <p:grpSp>
        <p:nvGrpSpPr>
          <p:cNvPr id="32774" name="Gruppo 22"/>
          <p:cNvGrpSpPr>
            <a:grpSpLocks/>
          </p:cNvGrpSpPr>
          <p:nvPr/>
        </p:nvGrpSpPr>
        <p:grpSpPr bwMode="auto">
          <a:xfrm>
            <a:off x="285750" y="2857500"/>
            <a:ext cx="8642350" cy="4071938"/>
            <a:chOff x="0" y="3049781"/>
            <a:chExt cx="8640991" cy="4072446"/>
          </a:xfrm>
        </p:grpSpPr>
        <p:sp>
          <p:nvSpPr>
            <p:cNvPr id="32775" name="Text Box 4"/>
            <p:cNvSpPr txBox="1">
              <a:spLocks noChangeArrowheads="1"/>
            </p:cNvSpPr>
            <p:nvPr/>
          </p:nvSpPr>
          <p:spPr bwMode="auto">
            <a:xfrm>
              <a:off x="71406" y="3049785"/>
              <a:ext cx="7168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1400"/>
                <a:t>&lt; 5 litri</a:t>
              </a:r>
            </a:p>
          </p:txBody>
        </p:sp>
        <p:sp>
          <p:nvSpPr>
            <p:cNvPr id="32776" name="Text Box 5"/>
            <p:cNvSpPr txBox="1">
              <a:spLocks noChangeArrowheads="1"/>
            </p:cNvSpPr>
            <p:nvPr/>
          </p:nvSpPr>
          <p:spPr bwMode="auto">
            <a:xfrm>
              <a:off x="1357290" y="3071810"/>
              <a:ext cx="8707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1400"/>
                <a:t> 5-15 litri</a:t>
              </a:r>
            </a:p>
          </p:txBody>
        </p:sp>
        <p:sp>
          <p:nvSpPr>
            <p:cNvPr id="32777" name="Text Box 6"/>
            <p:cNvSpPr txBox="1">
              <a:spLocks noChangeArrowheads="1"/>
            </p:cNvSpPr>
            <p:nvPr/>
          </p:nvSpPr>
          <p:spPr bwMode="auto">
            <a:xfrm>
              <a:off x="3071540" y="3071810"/>
              <a:ext cx="928615" cy="3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1400"/>
                <a:t>15-40 litri</a:t>
              </a:r>
            </a:p>
          </p:txBody>
        </p:sp>
        <p:sp>
          <p:nvSpPr>
            <p:cNvPr id="32778" name="Text Box 7"/>
            <p:cNvSpPr txBox="1">
              <a:spLocks noChangeArrowheads="1"/>
            </p:cNvSpPr>
            <p:nvPr/>
          </p:nvSpPr>
          <p:spPr bwMode="auto">
            <a:xfrm>
              <a:off x="5000199" y="3049781"/>
              <a:ext cx="10198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1400"/>
                <a:t>40-100 litri</a:t>
              </a:r>
            </a:p>
          </p:txBody>
        </p:sp>
        <p:sp>
          <p:nvSpPr>
            <p:cNvPr id="32779" name="Text Box 8"/>
            <p:cNvSpPr txBox="1">
              <a:spLocks noChangeArrowheads="1"/>
            </p:cNvSpPr>
            <p:nvPr/>
          </p:nvSpPr>
          <p:spPr bwMode="auto">
            <a:xfrm>
              <a:off x="7143768" y="3071810"/>
              <a:ext cx="9156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1400"/>
                <a:t>&gt; 100 litri</a:t>
              </a:r>
            </a:p>
          </p:txBody>
        </p:sp>
        <p:sp>
          <p:nvSpPr>
            <p:cNvPr id="32780" name="Text Box 9"/>
            <p:cNvSpPr txBox="1">
              <a:spLocks noChangeArrowheads="1"/>
            </p:cNvSpPr>
            <p:nvPr/>
          </p:nvSpPr>
          <p:spPr bwMode="auto">
            <a:xfrm>
              <a:off x="0" y="3357562"/>
              <a:ext cx="1261187" cy="102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it-IT" sz="1400"/>
                <a:t>Eparina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Streptokinasi</a:t>
              </a:r>
            </a:p>
            <a:p>
              <a:pPr>
                <a:lnSpc>
                  <a:spcPct val="150000"/>
                </a:lnSpc>
              </a:pPr>
              <a:endParaRPr lang="it-IT" sz="1400"/>
            </a:p>
          </p:txBody>
        </p:sp>
        <p:sp>
          <p:nvSpPr>
            <p:cNvPr id="32781" name="Text Box 10"/>
            <p:cNvSpPr txBox="1">
              <a:spLocks noChangeArrowheads="1"/>
            </p:cNvSpPr>
            <p:nvPr/>
          </p:nvSpPr>
          <p:spPr bwMode="auto">
            <a:xfrm>
              <a:off x="1285743" y="3259176"/>
              <a:ext cx="1428759" cy="3863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it-IT" sz="1400"/>
                <a:t>Warfarin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Furosemide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Tolbutamide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Aspirina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Fenilbutazone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ac. Valproico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Clorpropamide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Carbenicillina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Cefazolina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Clorotiazide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Clofibrato </a:t>
              </a:r>
            </a:p>
            <a:p>
              <a:endParaRPr lang="it-IT" sz="1400"/>
            </a:p>
          </p:txBody>
        </p:sp>
        <p:sp>
          <p:nvSpPr>
            <p:cNvPr id="32782" name="Text Box 11"/>
            <p:cNvSpPr txBox="1">
              <a:spLocks noChangeArrowheads="1"/>
            </p:cNvSpPr>
            <p:nvPr/>
          </p:nvSpPr>
          <p:spPr bwMode="auto">
            <a:xfrm>
              <a:off x="3000108" y="3264120"/>
              <a:ext cx="1558306" cy="364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it-IT" sz="1400"/>
                <a:t>Amikacina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Ampicillina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Clordiazepossido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Digitossina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Fenobarbitale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Teofillina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Vancomicina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Atenololo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Cefalexina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Indometacina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Tubocurarina </a:t>
              </a:r>
            </a:p>
          </p:txBody>
        </p:sp>
        <p:sp>
          <p:nvSpPr>
            <p:cNvPr id="32783" name="Text Box 12"/>
            <p:cNvSpPr txBox="1">
              <a:spLocks noChangeArrowheads="1"/>
            </p:cNvSpPr>
            <p:nvPr/>
          </p:nvSpPr>
          <p:spPr bwMode="auto">
            <a:xfrm>
              <a:off x="5000199" y="3264120"/>
              <a:ext cx="1497397" cy="364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it-IT" sz="1400"/>
                <a:t>Captopril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Cimetidina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Paracetamolo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Carbamazepina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Cloramfenicolo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Diazepam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Lidocaina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Litio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Metotrexate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Metronidazolo 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Fenitoina </a:t>
              </a:r>
            </a:p>
          </p:txBody>
        </p:sp>
        <p:sp>
          <p:nvSpPr>
            <p:cNvPr id="32784" name="Text Box 13"/>
            <p:cNvSpPr txBox="1">
              <a:spLocks noChangeArrowheads="1"/>
            </p:cNvSpPr>
            <p:nvPr/>
          </p:nvSpPr>
          <p:spPr bwMode="auto">
            <a:xfrm>
              <a:off x="6785996" y="3264120"/>
              <a:ext cx="1854995" cy="3647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it-IT" sz="1400"/>
                <a:t>Morfina (230)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amfoter.B (280)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propran. (300)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Diltiazem (370)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Labetalolo  (700)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Digossina (740)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Aloperidolo (1250)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Imipramina (1600)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Doxorubricina (1750)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Amiodarone (4600)</a:t>
              </a:r>
            </a:p>
            <a:p>
              <a:pPr>
                <a:lnSpc>
                  <a:spcPct val="150000"/>
                </a:lnSpc>
              </a:pPr>
              <a:r>
                <a:rPr lang="it-IT" sz="1400"/>
                <a:t>Clorochina (13000)</a:t>
              </a:r>
            </a:p>
          </p:txBody>
        </p:sp>
        <p:cxnSp>
          <p:nvCxnSpPr>
            <p:cNvPr id="16" name="Connettore 1 15"/>
            <p:cNvCxnSpPr/>
            <p:nvPr/>
          </p:nvCxnSpPr>
          <p:spPr>
            <a:xfrm>
              <a:off x="142853" y="3072009"/>
              <a:ext cx="821402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142853" y="6836441"/>
              <a:ext cx="835687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23850" y="765175"/>
            <a:ext cx="8640763" cy="5538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</a:rPr>
              <a:t>ESCREZIONE DEI FARMACI</a:t>
            </a:r>
            <a:endParaRPr lang="it-IT" sz="1600" dirty="0">
              <a:latin typeface="+mj-lt"/>
            </a:endParaRPr>
          </a:p>
          <a:p>
            <a:pPr>
              <a:defRPr/>
            </a:pPr>
            <a:r>
              <a:rPr lang="it-IT" sz="1600" u="sng" dirty="0">
                <a:latin typeface="+mj-lt"/>
              </a:rPr>
              <a:t>ORGANI COINVOLTI:</a:t>
            </a:r>
            <a:endParaRPr lang="it-IT" sz="1600" dirty="0">
              <a:latin typeface="+mj-lt"/>
            </a:endParaRPr>
          </a:p>
          <a:p>
            <a:pPr>
              <a:defRPr/>
            </a:pPr>
            <a:r>
              <a:rPr lang="it-IT" sz="1600" dirty="0">
                <a:latin typeface="+mj-lt"/>
              </a:rPr>
              <a:t>Fegato, Polmoni, Intestino, Ghiandole Salivari, Sebacee, Lacrimali, Naso-faringee, Mammarie, Rene</a:t>
            </a:r>
          </a:p>
          <a:p>
            <a:pPr>
              <a:defRPr/>
            </a:pPr>
            <a:endParaRPr lang="it-IT" sz="1600" dirty="0">
              <a:latin typeface="+mj-lt"/>
            </a:endParaRPr>
          </a:p>
          <a:p>
            <a:pPr algn="ctr">
              <a:defRPr/>
            </a:pPr>
            <a:r>
              <a:rPr lang="it-IT" sz="1600" dirty="0">
                <a:solidFill>
                  <a:srgbClr val="C00000"/>
                </a:solidFill>
                <a:latin typeface="+mj-lt"/>
              </a:rPr>
              <a:t>VIE </a:t>
            </a:r>
            <a:r>
              <a:rPr lang="it-IT" sz="1600" dirty="0" err="1">
                <a:solidFill>
                  <a:srgbClr val="C00000"/>
                </a:solidFill>
                <a:latin typeface="+mj-lt"/>
              </a:rPr>
              <a:t>DI</a:t>
            </a:r>
            <a:r>
              <a:rPr lang="it-IT" sz="1600" dirty="0">
                <a:solidFill>
                  <a:srgbClr val="C00000"/>
                </a:solidFill>
                <a:latin typeface="+mj-lt"/>
              </a:rPr>
              <a:t> ELIMINAZIONE DEI FARMACI</a:t>
            </a:r>
          </a:p>
          <a:p>
            <a:pPr algn="ctr">
              <a:defRPr/>
            </a:pPr>
            <a:r>
              <a:rPr lang="it-IT" sz="1600" dirty="0">
                <a:latin typeface="+mj-lt"/>
              </a:rPr>
              <a:t>via renale, via respiratoria,  via gastrointestinale, via biliare, via della mucosa intestinale</a:t>
            </a:r>
          </a:p>
          <a:p>
            <a:pPr>
              <a:defRPr/>
            </a:pPr>
            <a:endParaRPr lang="it-IT" sz="1600" dirty="0">
              <a:latin typeface="+mj-lt"/>
            </a:endParaRPr>
          </a:p>
          <a:p>
            <a:pPr algn="ctr">
              <a:defRPr/>
            </a:pPr>
            <a:r>
              <a:rPr lang="it-IT" sz="1600" dirty="0">
                <a:solidFill>
                  <a:srgbClr val="C00000"/>
                </a:solidFill>
                <a:latin typeface="+mj-lt"/>
              </a:rPr>
              <a:t>VIE MINORI</a:t>
            </a:r>
          </a:p>
          <a:p>
            <a:pPr>
              <a:defRPr/>
            </a:pPr>
            <a:r>
              <a:rPr lang="it-IT" sz="1600" dirty="0">
                <a:latin typeface="+mj-lt"/>
              </a:rPr>
              <a:t>via percutanea (sudoripara), via salivare, via mammaria</a:t>
            </a:r>
          </a:p>
          <a:p>
            <a:pPr>
              <a:buFont typeface="Wingdings" pitchFamily="2" charset="2"/>
              <a:buChar char="ü"/>
              <a:defRPr/>
            </a:pPr>
            <a:endParaRPr lang="it-IT" sz="1600" dirty="0">
              <a:latin typeface="+mj-lt"/>
            </a:endParaRPr>
          </a:p>
          <a:p>
            <a:pPr algn="ctr">
              <a:defRPr/>
            </a:pPr>
            <a:r>
              <a:rPr lang="it-IT" sz="1400" dirty="0">
                <a:latin typeface="+mj-lt"/>
              </a:rPr>
              <a:t>LA DIREZIONE </a:t>
            </a:r>
            <a:r>
              <a:rPr lang="it-IT" sz="1400" dirty="0" err="1">
                <a:latin typeface="+mj-lt"/>
              </a:rPr>
              <a:t>DI</a:t>
            </a:r>
            <a:r>
              <a:rPr lang="it-IT" sz="1400" dirty="0">
                <a:latin typeface="+mj-lt"/>
              </a:rPr>
              <a:t> MOVIMENTO </a:t>
            </a:r>
            <a:r>
              <a:rPr lang="it-IT" sz="1400" dirty="0" err="1">
                <a:latin typeface="+mj-lt"/>
              </a:rPr>
              <a:t>DI</a:t>
            </a:r>
            <a:r>
              <a:rPr lang="it-IT" sz="1400" dirty="0">
                <a:latin typeface="+mj-lt"/>
              </a:rPr>
              <a:t> UN FARMACO E’ ESATTAMENTE L’OPPOSTO </a:t>
            </a:r>
            <a:r>
              <a:rPr lang="it-IT" sz="1400" dirty="0" err="1">
                <a:latin typeface="+mj-lt"/>
              </a:rPr>
              <a:t>DI</a:t>
            </a:r>
            <a:r>
              <a:rPr lang="it-IT" sz="1400" dirty="0">
                <a:latin typeface="+mj-lt"/>
              </a:rPr>
              <a:t> QUELLA SEGUITA PER PORTARE UN FARMACO AL SUO SITO </a:t>
            </a:r>
            <a:r>
              <a:rPr lang="it-IT" sz="1400" dirty="0" err="1">
                <a:latin typeface="+mj-lt"/>
              </a:rPr>
              <a:t>D’AZIONE</a:t>
            </a:r>
            <a:r>
              <a:rPr lang="it-IT" sz="1400" dirty="0">
                <a:latin typeface="+mj-lt"/>
              </a:rPr>
              <a:t>. È L’OPPOSTO DELLA DISTRIBUZIONE E DELL’ASSORBIMENTO</a:t>
            </a: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 algn="ctr">
              <a:defRPr/>
            </a:pPr>
            <a:endParaRPr lang="it-IT" sz="24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FATTORI CHE INFLUENZANO L’ELIMINAZIONE DEI FARMACI</a:t>
            </a:r>
          </a:p>
          <a:p>
            <a:pPr algn="ctr">
              <a:defRPr/>
            </a:pPr>
            <a:r>
              <a:rPr lang="it-IT" dirty="0">
                <a:latin typeface="+mn-lt"/>
              </a:rPr>
              <a:t>DOSE SOMMINISTRATA, VIA </a:t>
            </a:r>
            <a:r>
              <a:rPr lang="it-IT" dirty="0" err="1">
                <a:latin typeface="+mn-lt"/>
              </a:rPr>
              <a:t>DI</a:t>
            </a:r>
            <a:r>
              <a:rPr lang="it-IT" dirty="0">
                <a:latin typeface="+mn-lt"/>
              </a:rPr>
              <a:t> INTRODUZIONE, SESSO, ETA’, SPECIE</a:t>
            </a:r>
            <a:endParaRPr lang="it-IT" b="1" dirty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650" y="115888"/>
            <a:ext cx="83883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C00000"/>
                </a:solidFill>
                <a:latin typeface="+mn-lt"/>
              </a:rPr>
              <a:t>TERMINE DELL’AZIONE DEI FARMACI </a:t>
            </a:r>
          </a:p>
          <a:p>
            <a:pPr>
              <a:defRPr/>
            </a:pPr>
            <a:endParaRPr lang="it-IT" dirty="0"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42875" y="214313"/>
            <a:ext cx="5929313" cy="6462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ESCREZIONE RENALE DEI FARMACI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Il flusso renale nell’uomo è di circa  1,2 L/min pari </a:t>
            </a:r>
            <a:r>
              <a:rPr lang="it-IT">
                <a:latin typeface="+mn-lt"/>
              </a:rPr>
              <a:t>a 1.730 </a:t>
            </a:r>
            <a:r>
              <a:rPr lang="it-IT" dirty="0">
                <a:latin typeface="+mn-lt"/>
              </a:rPr>
              <a:t>L/giorno e rappresenta il 25% della gittata cardiaca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Il sangue che </a:t>
            </a:r>
            <a:r>
              <a:rPr lang="it-IT" dirty="0" err="1">
                <a:latin typeface="+mn-lt"/>
              </a:rPr>
              <a:t>perfonde</a:t>
            </a:r>
            <a:r>
              <a:rPr lang="it-IT" dirty="0">
                <a:latin typeface="+mn-lt"/>
              </a:rPr>
              <a:t> il rene ogni minuto contiene circa 650 ml di acqua plasmatica, 130 ml sono filtrati dal glomerulo che filtra 170-190 L di acqua al giorno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La quantità totale di urina giornaliera è di circa 1 L, perciò il 99% dell’acqua filtrata deve venir riassorbita a livello del tubulo renale.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u="sng" dirty="0">
                <a:latin typeface="+mn-lt"/>
              </a:rPr>
              <a:t>Secrezione attiva </a:t>
            </a:r>
            <a:r>
              <a:rPr lang="it-IT" dirty="0">
                <a:latin typeface="+mn-lt"/>
              </a:rPr>
              <a:t>(tubulo prossimale)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</a:endParaRP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714375"/>
            <a:ext cx="2919413" cy="3344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PHOTO-PAINT Immagine" r:id="rId4" imgW="429478" imgH="557643" progId="CPaint5">
                  <p:embed/>
                </p:oleObj>
              </mc:Choice>
              <mc:Fallback>
                <p:oleObj name="PHOTO-PAINT Immagine" r:id="rId4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4" name="Gruppo 35"/>
          <p:cNvGrpSpPr>
            <a:grpSpLocks/>
          </p:cNvGrpSpPr>
          <p:nvPr/>
        </p:nvGrpSpPr>
        <p:grpSpPr bwMode="auto">
          <a:xfrm>
            <a:off x="214313" y="928688"/>
            <a:ext cx="8715375" cy="3071812"/>
            <a:chOff x="214251" y="1857348"/>
            <a:chExt cx="8715436" cy="3071831"/>
          </a:xfrm>
        </p:grpSpPr>
        <p:grpSp>
          <p:nvGrpSpPr>
            <p:cNvPr id="35847" name="Gruppo 13"/>
            <p:cNvGrpSpPr>
              <a:grpSpLocks/>
            </p:cNvGrpSpPr>
            <p:nvPr/>
          </p:nvGrpSpPr>
          <p:grpSpPr bwMode="auto">
            <a:xfrm>
              <a:off x="214251" y="1857348"/>
              <a:ext cx="8715436" cy="3071831"/>
              <a:chOff x="214251" y="1357282"/>
              <a:chExt cx="8715436" cy="3071831"/>
            </a:xfrm>
          </p:grpSpPr>
          <p:sp>
            <p:nvSpPr>
              <p:cNvPr id="13" name="Rettangolo 12"/>
              <p:cNvSpPr/>
              <p:nvPr/>
            </p:nvSpPr>
            <p:spPr>
              <a:xfrm>
                <a:off x="214251" y="1357282"/>
                <a:ext cx="8715436" cy="3071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pic>
            <p:nvPicPr>
              <p:cNvPr id="35859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0430" y="-1000156"/>
                <a:ext cx="2357454" cy="7358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ttangolo 6"/>
              <p:cNvSpPr/>
              <p:nvPr/>
            </p:nvSpPr>
            <p:spPr>
              <a:xfrm>
                <a:off x="571440" y="1428719"/>
                <a:ext cx="928695" cy="4619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200" b="1" dirty="0">
                    <a:latin typeface="+mj-lt"/>
                  </a:rPr>
                  <a:t>Arteriola</a:t>
                </a:r>
              </a:p>
              <a:p>
                <a:pPr>
                  <a:defRPr/>
                </a:pPr>
                <a:r>
                  <a:rPr lang="it-IT" sz="1200" b="1" dirty="0">
                    <a:latin typeface="+mj-lt"/>
                  </a:rPr>
                  <a:t>efferente</a:t>
                </a:r>
              </a:p>
            </p:txBody>
          </p:sp>
          <p:sp>
            <p:nvSpPr>
              <p:cNvPr id="8" name="Rettangolo 7"/>
              <p:cNvSpPr/>
              <p:nvPr/>
            </p:nvSpPr>
            <p:spPr>
              <a:xfrm>
                <a:off x="642879" y="2428851"/>
                <a:ext cx="893768" cy="276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200" b="1" dirty="0">
                    <a:latin typeface="+mj-lt"/>
                  </a:rPr>
                  <a:t>Glomerulo</a:t>
                </a:r>
              </a:p>
            </p:txBody>
          </p:sp>
          <p:sp>
            <p:nvSpPr>
              <p:cNvPr id="9" name="Rettangolo 8"/>
              <p:cNvSpPr/>
              <p:nvPr/>
            </p:nvSpPr>
            <p:spPr>
              <a:xfrm>
                <a:off x="1785887" y="3643296"/>
                <a:ext cx="928693" cy="461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200" b="1" dirty="0">
                    <a:latin typeface="+mj-lt"/>
                  </a:rPr>
                  <a:t>Capsula di</a:t>
                </a:r>
              </a:p>
              <a:p>
                <a:pPr>
                  <a:defRPr/>
                </a:pPr>
                <a:r>
                  <a:rPr lang="it-IT" sz="1200" b="1" dirty="0" err="1">
                    <a:latin typeface="+mj-lt"/>
                  </a:rPr>
                  <a:t>Bowman</a:t>
                </a:r>
                <a:endParaRPr lang="it-IT" sz="1200" b="1" dirty="0">
                  <a:latin typeface="+mj-lt"/>
                </a:endParaRPr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214251" y="2928917"/>
                <a:ext cx="928693" cy="461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200" b="1" dirty="0">
                    <a:latin typeface="+mj-lt"/>
                  </a:rPr>
                  <a:t>Arteriola</a:t>
                </a:r>
              </a:p>
              <a:p>
                <a:pPr>
                  <a:defRPr/>
                </a:pPr>
                <a:r>
                  <a:rPr lang="it-IT" sz="1200" b="1" dirty="0">
                    <a:latin typeface="+mj-lt"/>
                  </a:rPr>
                  <a:t>afferente</a:t>
                </a:r>
              </a:p>
            </p:txBody>
          </p:sp>
          <p:sp>
            <p:nvSpPr>
              <p:cNvPr id="11" name="Rettangolo 10"/>
              <p:cNvSpPr/>
              <p:nvPr/>
            </p:nvSpPr>
            <p:spPr>
              <a:xfrm>
                <a:off x="3786151" y="1714471"/>
                <a:ext cx="1071569" cy="4619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200" b="1" dirty="0">
                    <a:latin typeface="+mj-lt"/>
                  </a:rPr>
                  <a:t>Capillare</a:t>
                </a:r>
              </a:p>
              <a:p>
                <a:pPr>
                  <a:defRPr/>
                </a:pPr>
                <a:r>
                  <a:rPr lang="it-IT" sz="1200" b="1" dirty="0" err="1">
                    <a:latin typeface="+mj-lt"/>
                  </a:rPr>
                  <a:t>peritubulare</a:t>
                </a:r>
                <a:endParaRPr lang="it-IT" sz="1200" b="1" dirty="0">
                  <a:latin typeface="+mj-lt"/>
                </a:endParaRPr>
              </a:p>
            </p:txBody>
          </p:sp>
          <p:sp>
            <p:nvSpPr>
              <p:cNvPr id="12" name="Rettangolo 11"/>
              <p:cNvSpPr/>
              <p:nvPr/>
            </p:nvSpPr>
            <p:spPr>
              <a:xfrm>
                <a:off x="6572232" y="1428719"/>
                <a:ext cx="642943" cy="4619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200" b="1" dirty="0">
                    <a:latin typeface="+mj-lt"/>
                  </a:rPr>
                  <a:t>Vena</a:t>
                </a:r>
              </a:p>
              <a:p>
                <a:pPr>
                  <a:defRPr/>
                </a:pPr>
                <a:r>
                  <a:rPr lang="it-IT" sz="1200" b="1" dirty="0">
                    <a:latin typeface="+mj-lt"/>
                  </a:rPr>
                  <a:t>renale</a:t>
                </a:r>
              </a:p>
            </p:txBody>
          </p:sp>
        </p:grpSp>
        <p:sp>
          <p:nvSpPr>
            <p:cNvPr id="15" name="CasellaDiTesto 14"/>
            <p:cNvSpPr txBox="1"/>
            <p:nvPr/>
          </p:nvSpPr>
          <p:spPr>
            <a:xfrm>
              <a:off x="928631" y="4286238"/>
              <a:ext cx="857256" cy="4619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200" b="1" dirty="0">
                  <a:solidFill>
                    <a:srgbClr val="C00000"/>
                  </a:solidFill>
                  <a:latin typeface="+mj-lt"/>
                </a:rPr>
                <a:t>Farmaci filtrati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714844" y="3854435"/>
              <a:ext cx="2000264" cy="6461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b="1" dirty="0">
                  <a:solidFill>
                    <a:srgbClr val="C00000"/>
                  </a:solidFill>
                  <a:latin typeface="+mj-lt"/>
                </a:rPr>
                <a:t>Riassorbimento passivo di farmaci liposolubili non ionizzati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929555" y="3071793"/>
              <a:ext cx="928693" cy="83026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200" b="1" dirty="0">
                  <a:solidFill>
                    <a:srgbClr val="C00000"/>
                  </a:solidFill>
                  <a:latin typeface="+mj-lt"/>
                </a:rPr>
                <a:t>Farmaci ionizzati non liposolubili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3357523" y="4071924"/>
              <a:ext cx="2643205" cy="830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200" b="1" dirty="0">
                  <a:solidFill>
                    <a:schemeClr val="tx2"/>
                  </a:solidFill>
                  <a:latin typeface="+mj-lt"/>
                </a:rPr>
                <a:t>Acidi       Basi</a:t>
              </a:r>
            </a:p>
            <a:p>
              <a:pPr>
                <a:defRPr/>
              </a:pPr>
              <a:r>
                <a:rPr lang="it-IT" sz="1200" b="1" dirty="0">
                  <a:solidFill>
                    <a:schemeClr val="tx2"/>
                  </a:solidFill>
                  <a:latin typeface="+mj-lt"/>
                </a:rPr>
                <a:t>Organici  organiche</a:t>
              </a:r>
            </a:p>
            <a:p>
              <a:pPr>
                <a:defRPr/>
              </a:pPr>
              <a:endParaRPr lang="it-IT" sz="1200" b="1" dirty="0">
                <a:solidFill>
                  <a:schemeClr val="tx2"/>
                </a:solidFill>
                <a:latin typeface="+mj-lt"/>
              </a:endParaRPr>
            </a:p>
            <a:p>
              <a:pPr>
                <a:defRPr/>
              </a:pPr>
              <a:r>
                <a:rPr lang="it-IT" sz="1200" b="1" dirty="0">
                  <a:solidFill>
                    <a:schemeClr val="tx2"/>
                  </a:solidFill>
                  <a:latin typeface="+mj-lt"/>
                </a:rPr>
                <a:t>SECREZIONE ATTIVA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715108" y="4071924"/>
              <a:ext cx="428628" cy="2921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300" b="1" dirty="0" err="1">
                  <a:solidFill>
                    <a:schemeClr val="tx2"/>
                  </a:solidFill>
                  <a:latin typeface="+mj-lt"/>
                </a:rPr>
                <a:t>H</a:t>
              </a:r>
              <a:r>
                <a:rPr lang="it-IT" sz="1300" b="1" baseline="30000" dirty="0" err="1">
                  <a:solidFill>
                    <a:schemeClr val="tx2"/>
                  </a:solidFill>
                  <a:latin typeface="+mj-lt"/>
                </a:rPr>
                <a:t>+</a:t>
              </a:r>
              <a:endParaRPr lang="it-IT" sz="1300" b="1" baseline="300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1" name="Parentesi graffa chiusa 20"/>
            <p:cNvSpPr/>
            <p:nvPr/>
          </p:nvSpPr>
          <p:spPr>
            <a:xfrm rot="5400000">
              <a:off x="4071903" y="3786171"/>
              <a:ext cx="214313" cy="1500199"/>
            </a:xfrm>
            <a:prstGeom prst="rightBrace">
              <a:avLst>
                <a:gd name="adj1" fmla="val 8333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2" name="Freccia in su 21"/>
            <p:cNvSpPr/>
            <p:nvPr/>
          </p:nvSpPr>
          <p:spPr>
            <a:xfrm>
              <a:off x="3571836" y="3500420"/>
              <a:ext cx="214315" cy="50006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3" name="Freccia in su 22"/>
            <p:cNvSpPr/>
            <p:nvPr/>
          </p:nvSpPr>
          <p:spPr>
            <a:xfrm>
              <a:off x="4286216" y="3500420"/>
              <a:ext cx="214315" cy="50006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4" name="Freccia in su 23"/>
            <p:cNvSpPr/>
            <p:nvPr/>
          </p:nvSpPr>
          <p:spPr>
            <a:xfrm>
              <a:off x="6786547" y="3500420"/>
              <a:ext cx="214313" cy="50006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4" name="Freccia in su 33"/>
            <p:cNvSpPr/>
            <p:nvPr/>
          </p:nvSpPr>
          <p:spPr>
            <a:xfrm>
              <a:off x="5572100" y="3000355"/>
              <a:ext cx="214315" cy="857255"/>
            </a:xfrm>
            <a:prstGeom prst="up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857250" y="142875"/>
            <a:ext cx="8072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FILTRAZIONE GLOMERULARE - RIASSORBIMENTO TUBULARE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42875" y="4143375"/>
            <a:ext cx="900112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dirty="0">
                <a:latin typeface="+mj-lt"/>
              </a:rPr>
              <a:t>Farmaci liposolubili e non ionizzati vengono riassorbiti passivamente attraverso il tubulo. Nei segmenti distali la secrezione di </a:t>
            </a:r>
            <a:r>
              <a:rPr lang="it-IT" sz="1600" dirty="0" err="1">
                <a:latin typeface="+mj-lt"/>
              </a:rPr>
              <a:t>H</a:t>
            </a:r>
            <a:r>
              <a:rPr lang="it-IT" sz="1600" baseline="30000" dirty="0" err="1">
                <a:latin typeface="+mj-lt"/>
              </a:rPr>
              <a:t>+</a:t>
            </a:r>
            <a:r>
              <a:rPr lang="it-IT" sz="1600" dirty="0">
                <a:latin typeface="+mj-lt"/>
              </a:rPr>
              <a:t> favorisce il riassorbimento di acidi deboli (meno ionizzati) e la secrezione di basi deboli (più ionizzate).</a:t>
            </a:r>
          </a:p>
          <a:p>
            <a:pPr>
              <a:defRPr/>
            </a:pPr>
            <a:endParaRPr lang="it-IT" sz="1600" dirty="0">
              <a:latin typeface="+mj-lt"/>
            </a:endParaRPr>
          </a:p>
          <a:p>
            <a:pPr>
              <a:defRPr/>
            </a:pPr>
            <a:r>
              <a:rPr lang="it-IT" sz="1600" dirty="0">
                <a:latin typeface="+mj-lt"/>
              </a:rPr>
              <a:t>La secrezione attiva di acidi e basi organiche avviene solo nel segmento prossimale.</a:t>
            </a:r>
          </a:p>
          <a:p>
            <a:pPr>
              <a:defRPr/>
            </a:pPr>
            <a:endParaRPr lang="it-IT" sz="1600" dirty="0">
              <a:latin typeface="+mj-lt"/>
            </a:endParaRPr>
          </a:p>
          <a:p>
            <a:pPr>
              <a:defRPr/>
            </a:pPr>
            <a:r>
              <a:rPr lang="it-IT" sz="1600" dirty="0">
                <a:latin typeface="+mj-lt"/>
              </a:rPr>
              <a:t>Applicazioni: - avvelenamento da Barbiturici:    NaHCO</a:t>
            </a:r>
            <a:r>
              <a:rPr lang="it-IT" sz="1600" baseline="-25000" dirty="0">
                <a:latin typeface="+mj-lt"/>
              </a:rPr>
              <a:t>3</a:t>
            </a:r>
          </a:p>
          <a:p>
            <a:pPr>
              <a:defRPr/>
            </a:pPr>
            <a:r>
              <a:rPr lang="it-IT" sz="1600" dirty="0">
                <a:latin typeface="+mj-lt"/>
              </a:rPr>
              <a:t>	      - avvelenamento da Amfetamine:  NH</a:t>
            </a:r>
            <a:r>
              <a:rPr lang="it-IT" sz="1600" baseline="-25000" dirty="0">
                <a:latin typeface="+mj-lt"/>
              </a:rPr>
              <a:t>4</a:t>
            </a:r>
            <a:r>
              <a:rPr lang="it-IT" sz="1600" dirty="0">
                <a:latin typeface="+mj-lt"/>
              </a:rPr>
              <a:t>Cl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14313" y="285750"/>
            <a:ext cx="8429625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C00000"/>
                </a:solidFill>
                <a:latin typeface="+mn-lt"/>
              </a:rPr>
              <a:t>REGOLA GENERALE</a:t>
            </a:r>
          </a:p>
          <a:p>
            <a:pPr algn="ctr">
              <a:defRPr/>
            </a:pPr>
            <a:endParaRPr lang="it-IT" dirty="0">
              <a:latin typeface="+mn-lt"/>
            </a:endParaRPr>
          </a:p>
          <a:p>
            <a:pPr algn="ctr">
              <a:defRPr/>
            </a:pPr>
            <a:endParaRPr lang="it-IT" dirty="0">
              <a:latin typeface="+mn-lt"/>
            </a:endParaRPr>
          </a:p>
          <a:p>
            <a:pPr algn="ctr"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Urina acida    </a:t>
            </a:r>
            <a:r>
              <a:rPr lang="it-IT" dirty="0">
                <a:latin typeface="+mn-lt"/>
                <a:sym typeface="Wingdings" pitchFamily="2" charset="2"/>
              </a:rPr>
              <a:t>   ionizzazione sostanze basiche   eliminazione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  <a:sym typeface="Wingdings" pitchFamily="2" charset="2"/>
              </a:rPr>
              <a:t>Urina basica      ionizzazione sostanze acide      eliminazione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  <a:sym typeface="Wingdings" pitchFamily="2" charset="2"/>
              </a:rPr>
              <a:t>Uso nel caso di avvelenamento:       Barbiturici (acidi)         NaHCO</a:t>
            </a:r>
            <a:r>
              <a:rPr lang="it-IT" baseline="-25000" dirty="0">
                <a:latin typeface="+mn-lt"/>
                <a:sym typeface="Wingdings" pitchFamily="2" charset="2"/>
              </a:rPr>
              <a:t>3</a:t>
            </a:r>
            <a:r>
              <a:rPr lang="it-IT" dirty="0">
                <a:latin typeface="+mn-lt"/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  <a:sym typeface="Wingdings" pitchFamily="2" charset="2"/>
              </a:rPr>
              <a:t>				Amfetamine (basica)      NH</a:t>
            </a:r>
            <a:r>
              <a:rPr lang="it-IT" baseline="-25000" dirty="0">
                <a:latin typeface="+mn-lt"/>
                <a:sym typeface="Wingdings" pitchFamily="2" charset="2"/>
              </a:rPr>
              <a:t>4</a:t>
            </a:r>
            <a:r>
              <a:rPr lang="it-IT" dirty="0">
                <a:latin typeface="+mn-lt"/>
                <a:sym typeface="Wingdings" pitchFamily="2" charset="2"/>
              </a:rPr>
              <a:t>Cl</a:t>
            </a:r>
            <a:endParaRPr lang="it-IT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85813" y="285750"/>
            <a:ext cx="80010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</a:rPr>
              <a:t>RIASSUMENDO:</a:t>
            </a:r>
          </a:p>
          <a:p>
            <a:pPr>
              <a:defRPr/>
            </a:pPr>
            <a:endParaRPr lang="it-IT" sz="2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NEL RENE UN FARMACO PUÒ ESSERE: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1600" dirty="0">
                <a:latin typeface="+mj-lt"/>
              </a:rPr>
              <a:t> filtrato nei glomeruli senza venire né riassorbito né secreto nei tubuli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1600" dirty="0">
                <a:latin typeface="+mj-lt"/>
              </a:rPr>
              <a:t> filtrato e (parzialmente) riassorbito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1600" dirty="0">
                <a:latin typeface="+mj-lt"/>
              </a:rPr>
              <a:t> filtrato e secreto nei tubuli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it-IT" sz="1600" dirty="0">
              <a:latin typeface="+mj-lt"/>
            </a:endParaRPr>
          </a:p>
          <a:p>
            <a:pPr marL="342900" indent="-342900">
              <a:lnSpc>
                <a:spcPct val="150000"/>
              </a:lnSpc>
              <a:defRPr/>
            </a:pPr>
            <a:endParaRPr lang="it-IT" sz="1600" dirty="0">
              <a:latin typeface="+mj-lt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La tecnica standard di CLEARANCE RENALE permette di vedere quale di queste tre vie segue un farmaco.</a:t>
            </a:r>
          </a:p>
          <a:p>
            <a:pPr marL="342900" indent="-342900">
              <a:lnSpc>
                <a:spcPct val="150000"/>
              </a:lnSpc>
              <a:defRPr/>
            </a:pPr>
            <a:endParaRPr lang="it-IT" sz="1600" dirty="0">
              <a:latin typeface="+mj-lt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it-IT" sz="1600" b="1" dirty="0">
                <a:latin typeface="+mj-lt"/>
              </a:rPr>
              <a:t>La </a:t>
            </a:r>
            <a:r>
              <a:rPr lang="it-IT" sz="1600" b="1" dirty="0" err="1">
                <a:latin typeface="+mj-lt"/>
              </a:rPr>
              <a:t>clearance</a:t>
            </a:r>
            <a:r>
              <a:rPr lang="it-IT" sz="1600" b="1" dirty="0">
                <a:latin typeface="+mj-lt"/>
              </a:rPr>
              <a:t> plasmatica (ml/min) è il volume di plasma necessario per fornire la quantità di farmaco escreto nell’urina in un minuto.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it-IT" sz="1600" dirty="0">
                <a:latin typeface="+mj-lt"/>
              </a:rPr>
              <a:t>(volume di plasma depurato dal farmaco nell’unità di tempo)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it-IT" sz="1600" dirty="0"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85725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14313" y="0"/>
            <a:ext cx="8358187" cy="6586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</a:rPr>
              <a:t>CLEARANCE PLASMATICA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r>
              <a:rPr lang="it-IT" dirty="0">
                <a:latin typeface="+mj-lt"/>
              </a:rPr>
              <a:t> </a:t>
            </a:r>
            <a:r>
              <a:rPr lang="it-IT" b="1" dirty="0">
                <a:latin typeface="+mj-lt"/>
              </a:rPr>
              <a:t>La </a:t>
            </a:r>
            <a:r>
              <a:rPr lang="it-IT" b="1" dirty="0" err="1">
                <a:latin typeface="+mj-lt"/>
              </a:rPr>
              <a:t>clearance</a:t>
            </a:r>
            <a:r>
              <a:rPr lang="it-IT" b="1" dirty="0">
                <a:latin typeface="+mj-lt"/>
              </a:rPr>
              <a:t> plasmatica (ml/min) </a:t>
            </a:r>
            <a:r>
              <a:rPr lang="it-IT" dirty="0">
                <a:latin typeface="+mj-lt"/>
              </a:rPr>
              <a:t>è</a:t>
            </a:r>
            <a:r>
              <a:rPr lang="it-IT" b="1" dirty="0">
                <a:latin typeface="+mj-lt"/>
              </a:rPr>
              <a:t> </a:t>
            </a:r>
            <a:r>
              <a:rPr lang="it-IT" dirty="0">
                <a:latin typeface="+mj-lt"/>
              </a:rPr>
              <a:t> =      </a:t>
            </a:r>
            <a:r>
              <a:rPr lang="it-IT" b="1" u="sng" dirty="0" err="1">
                <a:latin typeface="+mj-lt"/>
              </a:rPr>
              <a:t>FuV</a:t>
            </a:r>
            <a:endParaRPr lang="it-IT" b="1" u="sng" dirty="0">
              <a:latin typeface="+mj-lt"/>
            </a:endParaRPr>
          </a:p>
          <a:p>
            <a:pPr>
              <a:defRPr/>
            </a:pPr>
            <a:r>
              <a:rPr lang="it-IT" b="1" dirty="0">
                <a:latin typeface="+mj-lt"/>
              </a:rPr>
              <a:t>				           </a:t>
            </a:r>
            <a:r>
              <a:rPr lang="it-IT" b="1" dirty="0" err="1">
                <a:latin typeface="+mj-lt"/>
              </a:rPr>
              <a:t>Fp</a:t>
            </a:r>
            <a:endParaRPr lang="it-IT" b="1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r>
              <a:rPr lang="it-IT" sz="1400" dirty="0" err="1">
                <a:latin typeface="+mj-lt"/>
              </a:rPr>
              <a:t>Fu=</a:t>
            </a:r>
            <a:r>
              <a:rPr lang="it-IT" sz="1400" dirty="0">
                <a:latin typeface="+mj-lt"/>
              </a:rPr>
              <a:t> concentrazione (mg/ml) del farmaco nell’urina</a:t>
            </a:r>
          </a:p>
          <a:p>
            <a:pPr>
              <a:defRPr/>
            </a:pPr>
            <a:r>
              <a:rPr lang="it-IT" sz="1400" dirty="0" err="1">
                <a:latin typeface="+mj-lt"/>
              </a:rPr>
              <a:t>Fp</a:t>
            </a:r>
            <a:r>
              <a:rPr lang="it-IT" sz="1400" dirty="0">
                <a:latin typeface="+mj-lt"/>
              </a:rPr>
              <a:t> = concentrazione (mg/ml) del farmaco nel plasma</a:t>
            </a:r>
          </a:p>
          <a:p>
            <a:pPr>
              <a:defRPr/>
            </a:pPr>
            <a:r>
              <a:rPr lang="it-IT" sz="1400" dirty="0">
                <a:latin typeface="+mj-lt"/>
              </a:rPr>
              <a:t>V = flusso urinario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r>
              <a:rPr lang="it-IT" sz="1600" dirty="0">
                <a:latin typeface="+mj-lt"/>
              </a:rPr>
              <a:t>SE UNA SOSTANZA :</a:t>
            </a:r>
            <a:endParaRPr lang="it-IT" dirty="0">
              <a:latin typeface="+mj-lt"/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it-IT" sz="1600" dirty="0">
                <a:latin typeface="+mj-lt"/>
              </a:rPr>
              <a:t>Non è legata alle proteine plasmatiche (liberamente filtrata nei glomeruli)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it-IT" sz="1600" dirty="0">
                <a:latin typeface="+mj-lt"/>
              </a:rPr>
              <a:t> non è riassorbita né secreta nell’urina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it-IT" sz="1600" dirty="0">
                <a:latin typeface="+mj-lt"/>
              </a:rPr>
              <a:t> non è tossica</a:t>
            </a:r>
          </a:p>
          <a:p>
            <a:pPr marL="342900" indent="-342900">
              <a:defRPr/>
            </a:pPr>
            <a:endParaRPr lang="it-IT" dirty="0">
              <a:latin typeface="+mj-lt"/>
            </a:endParaRPr>
          </a:p>
          <a:p>
            <a:pPr marL="342900" indent="-342900">
              <a:defRPr/>
            </a:pPr>
            <a:r>
              <a:rPr lang="it-IT" dirty="0">
                <a:latin typeface="+mj-lt"/>
              </a:rPr>
              <a:t>La </a:t>
            </a:r>
            <a:r>
              <a:rPr lang="it-IT" dirty="0" err="1">
                <a:latin typeface="+mj-lt"/>
              </a:rPr>
              <a:t>clearance</a:t>
            </a:r>
            <a:r>
              <a:rPr lang="it-IT" dirty="0">
                <a:latin typeface="+mj-lt"/>
              </a:rPr>
              <a:t> misura il volume del plasma filtrato attraverso i glomeruli in un minuto; questa è la velocità di filtrazione glomerulare.</a:t>
            </a:r>
          </a:p>
          <a:p>
            <a:pPr marL="342900" indent="-342900">
              <a:defRPr/>
            </a:pPr>
            <a:r>
              <a:rPr lang="it-IT" dirty="0">
                <a:latin typeface="+mj-lt"/>
              </a:rPr>
              <a:t>		</a:t>
            </a:r>
          </a:p>
          <a:p>
            <a:pPr marL="342900" indent="-342900">
              <a:defRPr/>
            </a:pPr>
            <a:r>
              <a:rPr lang="it-IT" dirty="0">
                <a:latin typeface="+mj-lt"/>
              </a:rPr>
              <a:t>	</a:t>
            </a:r>
            <a:r>
              <a:rPr lang="it-IT" b="1" dirty="0">
                <a:latin typeface="+mj-lt"/>
              </a:rPr>
              <a:t>VFG = 130 ml/min</a:t>
            </a:r>
            <a:r>
              <a:rPr lang="it-IT" dirty="0">
                <a:latin typeface="+mj-lt"/>
              </a:rPr>
              <a:t> = 	</a:t>
            </a:r>
            <a:r>
              <a:rPr lang="it-IT" sz="1400" dirty="0">
                <a:latin typeface="+mj-lt"/>
              </a:rPr>
              <a:t>volume di sangue filtrato</a:t>
            </a:r>
          </a:p>
          <a:p>
            <a:pPr marL="342900" indent="-342900">
              <a:defRPr/>
            </a:pPr>
            <a:r>
              <a:rPr lang="it-IT" sz="1400" dirty="0">
                <a:latin typeface="+mj-lt"/>
              </a:rPr>
              <a:t>				 da uomo sano/minuto</a:t>
            </a:r>
          </a:p>
          <a:p>
            <a:pPr marL="342900" indent="-342900">
              <a:defRPr/>
            </a:pPr>
            <a:endParaRPr lang="it-IT" sz="1400" dirty="0">
              <a:latin typeface="+mj-lt"/>
            </a:endParaRPr>
          </a:p>
          <a:p>
            <a:pPr marL="342900" indent="-342900">
              <a:defRPr/>
            </a:pPr>
            <a:r>
              <a:rPr lang="it-IT" dirty="0">
                <a:latin typeface="+mj-lt"/>
              </a:rPr>
              <a:t>	</a:t>
            </a:r>
            <a:r>
              <a:rPr lang="it-IT" b="1" dirty="0">
                <a:latin typeface="+mj-lt"/>
              </a:rPr>
              <a:t>Rapporto di </a:t>
            </a:r>
            <a:r>
              <a:rPr lang="it-IT" b="1" dirty="0" err="1">
                <a:latin typeface="+mj-lt"/>
              </a:rPr>
              <a:t>clearance</a:t>
            </a:r>
            <a:r>
              <a:rPr lang="it-IT" b="1" dirty="0">
                <a:latin typeface="+mj-lt"/>
              </a:rPr>
              <a:t> =   </a:t>
            </a:r>
            <a:r>
              <a:rPr lang="it-IT" b="1" u="sng" dirty="0" err="1">
                <a:latin typeface="+mj-lt"/>
              </a:rPr>
              <a:t>clearance</a:t>
            </a:r>
            <a:r>
              <a:rPr lang="it-IT" b="1" u="sng" dirty="0">
                <a:latin typeface="+mj-lt"/>
              </a:rPr>
              <a:t> plasmatica (ml/min)</a:t>
            </a:r>
          </a:p>
          <a:p>
            <a:pPr marL="342900" indent="-342900">
              <a:defRPr/>
            </a:pPr>
            <a:r>
              <a:rPr lang="it-IT" b="1" dirty="0">
                <a:latin typeface="+mj-lt"/>
              </a:rPr>
              <a:t>					VFG (ml/min)</a:t>
            </a:r>
          </a:p>
          <a:p>
            <a:pPr marL="342900" indent="-342900">
              <a:defRPr/>
            </a:pPr>
            <a:endParaRPr lang="it-IT" sz="1400" dirty="0">
              <a:latin typeface="+mj-lt"/>
            </a:endParaRPr>
          </a:p>
          <a:p>
            <a:pPr marL="342900" indent="-342900">
              <a:defRPr/>
            </a:pPr>
            <a:r>
              <a:rPr lang="it-IT" sz="1400" dirty="0">
                <a:latin typeface="+mj-lt"/>
              </a:rPr>
              <a:t>= 1 per sostanze filtrate, non riassorbite, né secrete (inulina, creatinina)</a:t>
            </a:r>
          </a:p>
          <a:p>
            <a:pPr marL="342900" indent="-342900">
              <a:defRPr/>
            </a:pPr>
            <a:r>
              <a:rPr lang="it-IT" sz="1400" dirty="0">
                <a:latin typeface="+mj-lt"/>
              </a:rPr>
              <a:t>&gt; 1 per sostanze secrete</a:t>
            </a:r>
          </a:p>
          <a:p>
            <a:pPr marL="342900" indent="-342900">
              <a:defRPr/>
            </a:pPr>
            <a:r>
              <a:rPr lang="it-IT" sz="1400" dirty="0">
                <a:latin typeface="+mj-lt"/>
              </a:rPr>
              <a:t>&lt; 1 per sostanze riassorbite</a:t>
            </a:r>
            <a:endParaRPr lang="it-IT" sz="1600" dirty="0"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28625" y="214313"/>
            <a:ext cx="8429625" cy="466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CLEARANCE PLASMATICA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(quantità di farmaco filtrata nell’unità di tempo)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= 0      </a:t>
            </a:r>
            <a:r>
              <a:rPr lang="it-IT" dirty="0">
                <a:latin typeface="+mn-lt"/>
                <a:sym typeface="Wingdings" pitchFamily="2" charset="2"/>
              </a:rPr>
              <a:t></a:t>
            </a:r>
            <a:r>
              <a:rPr lang="it-IT" dirty="0" err="1">
                <a:latin typeface="+mn-lt"/>
                <a:sym typeface="Wingdings" pitchFamily="2" charset="2"/>
              </a:rPr>
              <a:t>Ultrafiltrato</a:t>
            </a:r>
            <a:r>
              <a:rPr lang="it-IT" dirty="0">
                <a:latin typeface="+mn-lt"/>
                <a:sym typeface="Wingdings" pitchFamily="2" charset="2"/>
              </a:rPr>
              <a:t> e completamente riassorbito (glucosio)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n-lt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  <a:sym typeface="Wingdings" pitchFamily="2" charset="2"/>
              </a:rPr>
              <a:t>0 </a:t>
            </a:r>
            <a:r>
              <a:rPr lang="it-IT" sz="1600" dirty="0">
                <a:latin typeface="+mn-lt"/>
                <a:sym typeface="Wingdings" pitchFamily="2" charset="2"/>
              </a:rPr>
              <a:t>&lt;</a:t>
            </a:r>
            <a:r>
              <a:rPr lang="it-IT" dirty="0">
                <a:latin typeface="+mn-lt"/>
                <a:sym typeface="Wingdings" pitchFamily="2" charset="2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omic Sans MS"/>
                <a:sym typeface="Wingdings" pitchFamily="2" charset="2"/>
              </a:rPr>
              <a:t>Ultrafiltrato</a:t>
            </a:r>
            <a:r>
              <a:rPr lang="it-IT" dirty="0">
                <a:solidFill>
                  <a:prstClr val="black"/>
                </a:solidFill>
                <a:latin typeface="Comic Sans MS"/>
                <a:sym typeface="Wingdings" pitchFamily="2" charset="2"/>
              </a:rPr>
              <a:t> e riassorbito &lt; 130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solidFill>
                <a:prstClr val="black"/>
              </a:solidFill>
              <a:latin typeface="Comic Sans MS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solidFill>
                  <a:prstClr val="black"/>
                </a:solidFill>
                <a:latin typeface="Comic Sans MS"/>
                <a:sym typeface="Wingdings" pitchFamily="2" charset="2"/>
              </a:rPr>
              <a:t>= 130   </a:t>
            </a:r>
            <a:r>
              <a:rPr lang="it-IT" dirty="0" err="1">
                <a:solidFill>
                  <a:prstClr val="black"/>
                </a:solidFill>
                <a:latin typeface="Comic Sans MS"/>
                <a:sym typeface="Wingdings" pitchFamily="2" charset="2"/>
              </a:rPr>
              <a:t>Ultrafiltrato</a:t>
            </a:r>
            <a:r>
              <a:rPr lang="it-IT" dirty="0">
                <a:solidFill>
                  <a:prstClr val="black"/>
                </a:solidFill>
                <a:latin typeface="Comic Sans MS"/>
                <a:sym typeface="Wingdings" pitchFamily="2" charset="2"/>
              </a:rPr>
              <a:t> (inulina, usata per misurare il filtrato glomerulare)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solidFill>
                <a:prstClr val="black"/>
              </a:solidFill>
              <a:latin typeface="Comic Sans MS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solidFill>
                  <a:prstClr val="black"/>
                </a:solidFill>
                <a:latin typeface="Comic Sans MS"/>
                <a:sym typeface="Wingdings" pitchFamily="2" charset="2"/>
              </a:rPr>
              <a:t>= 600   </a:t>
            </a:r>
            <a:r>
              <a:rPr lang="it-IT" dirty="0" err="1">
                <a:solidFill>
                  <a:prstClr val="black"/>
                </a:solidFill>
                <a:latin typeface="Comic Sans MS"/>
                <a:sym typeface="Wingdings" pitchFamily="2" charset="2"/>
              </a:rPr>
              <a:t>Ultrafiltrato</a:t>
            </a:r>
            <a:r>
              <a:rPr lang="it-IT" dirty="0">
                <a:solidFill>
                  <a:prstClr val="black"/>
                </a:solidFill>
                <a:latin typeface="Comic Sans MS"/>
                <a:sym typeface="Wingdings" pitchFamily="2" charset="2"/>
              </a:rPr>
              <a:t> e secreto (PAI, usato per misurare il flusso renale)</a:t>
            </a:r>
            <a:endParaRPr lang="it-IT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42938" y="211138"/>
            <a:ext cx="7858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FATTORI CHE INFLUENZANO L’ASSORBIMENTO DEI FARMACI SOMMINISTRATI P.O. IN FORMA SOLIDA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7188" y="1143000"/>
            <a:ext cx="8786812" cy="535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FARMACO IN</a:t>
            </a:r>
          </a:p>
          <a:p>
            <a:pPr>
              <a:defRPr/>
            </a:pPr>
            <a:r>
              <a:rPr lang="it-IT" dirty="0">
                <a:latin typeface="+mn-lt"/>
              </a:rPr>
              <a:t>FORMA SOLIDA</a:t>
            </a:r>
          </a:p>
          <a:p>
            <a:pPr>
              <a:defRPr/>
            </a:pPr>
            <a:r>
              <a:rPr lang="it-IT" dirty="0">
                <a:latin typeface="+mn-lt"/>
              </a:rPr>
              <a:t>						   grado di coesione</a:t>
            </a:r>
          </a:p>
          <a:p>
            <a:pPr>
              <a:defRPr/>
            </a:pPr>
            <a:r>
              <a:rPr lang="it-IT" dirty="0">
                <a:latin typeface="+mn-lt"/>
              </a:rPr>
              <a:t>			</a:t>
            </a:r>
          </a:p>
          <a:p>
            <a:pPr>
              <a:defRPr/>
            </a:pPr>
            <a:r>
              <a:rPr lang="it-IT" dirty="0">
                <a:latin typeface="+mn-lt"/>
              </a:rPr>
              <a:t>			DISINTEGRABILITA’</a:t>
            </a:r>
          </a:p>
          <a:p>
            <a:pPr>
              <a:defRPr/>
            </a:pPr>
            <a:r>
              <a:rPr lang="it-IT" dirty="0">
                <a:latin typeface="+mn-lt"/>
              </a:rPr>
              <a:t>						   eccipienti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r>
              <a:rPr lang="it-IT" dirty="0">
                <a:latin typeface="+mn-lt"/>
              </a:rPr>
              <a:t>FORMAZIONE </a:t>
            </a:r>
            <a:r>
              <a:rPr lang="it-IT" dirty="0" err="1">
                <a:latin typeface="+mn-lt"/>
              </a:rPr>
              <a:t>DI</a:t>
            </a:r>
            <a:r>
              <a:rPr lang="it-IT" dirty="0">
                <a:latin typeface="+mn-lt"/>
              </a:rPr>
              <a:t> PARTICELLE</a:t>
            </a:r>
          </a:p>
          <a:p>
            <a:pPr>
              <a:defRPr/>
            </a:pPr>
            <a:r>
              <a:rPr lang="it-IT" dirty="0">
                <a:latin typeface="+mn-lt"/>
              </a:rPr>
              <a:t>						  tipo di farmaco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r>
              <a:rPr lang="it-IT" dirty="0">
                <a:latin typeface="+mn-lt"/>
              </a:rPr>
              <a:t>			SOLUBILITA’	</a:t>
            </a:r>
          </a:p>
          <a:p>
            <a:pPr>
              <a:defRPr/>
            </a:pPr>
            <a:r>
              <a:rPr lang="it-IT" dirty="0">
                <a:latin typeface="+mn-lt"/>
              </a:rPr>
              <a:t>						  tipo di salificazione</a:t>
            </a:r>
          </a:p>
          <a:p>
            <a:pPr>
              <a:defRPr/>
            </a:pPr>
            <a:r>
              <a:rPr lang="it-IT" dirty="0">
                <a:latin typeface="+mn-lt"/>
              </a:rPr>
              <a:t>FARMACO IN </a:t>
            </a:r>
          </a:p>
          <a:p>
            <a:pPr>
              <a:defRPr/>
            </a:pPr>
            <a:r>
              <a:rPr lang="it-IT" dirty="0">
                <a:latin typeface="+mn-lt"/>
              </a:rPr>
              <a:t>SOLUZIONE</a:t>
            </a:r>
          </a:p>
          <a:p>
            <a:pPr>
              <a:defRPr/>
            </a:pPr>
            <a:r>
              <a:rPr lang="it-IT" dirty="0">
                <a:latin typeface="+mn-lt"/>
              </a:rPr>
              <a:t>			ASSORBIMENTO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r>
              <a:rPr lang="it-IT" dirty="0">
                <a:latin typeface="+mn-lt"/>
              </a:rPr>
              <a:t>FARMACO NELLA </a:t>
            </a:r>
          </a:p>
          <a:p>
            <a:pPr>
              <a:defRPr/>
            </a:pPr>
            <a:r>
              <a:rPr lang="it-IT" dirty="0">
                <a:latin typeface="+mn-lt"/>
              </a:rPr>
              <a:t>CIRCOLAZIONE </a:t>
            </a:r>
          </a:p>
          <a:p>
            <a:pPr>
              <a:defRPr/>
            </a:pPr>
            <a:r>
              <a:rPr lang="it-IT" dirty="0">
                <a:latin typeface="+mn-lt"/>
              </a:rPr>
              <a:t>SISTEMICA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1071563" y="1857375"/>
            <a:ext cx="142875" cy="1071563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1071563" y="3429000"/>
            <a:ext cx="142875" cy="1000125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1071563" y="5143500"/>
            <a:ext cx="142875" cy="428625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Freccia a sinistra 8"/>
          <p:cNvSpPr/>
          <p:nvPr/>
        </p:nvSpPr>
        <p:spPr>
          <a:xfrm>
            <a:off x="1928813" y="2357438"/>
            <a:ext cx="1071562" cy="142875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Freccia a sinistra 9"/>
          <p:cNvSpPr/>
          <p:nvPr/>
        </p:nvSpPr>
        <p:spPr>
          <a:xfrm>
            <a:off x="2000250" y="5072063"/>
            <a:ext cx="1071563" cy="142875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Freccia a sinistra 10"/>
          <p:cNvSpPr/>
          <p:nvPr/>
        </p:nvSpPr>
        <p:spPr>
          <a:xfrm>
            <a:off x="1857375" y="4000500"/>
            <a:ext cx="1071563" cy="142875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Freccia a sinistra 11"/>
          <p:cNvSpPr/>
          <p:nvPr/>
        </p:nvSpPr>
        <p:spPr>
          <a:xfrm rot="20233297" flipV="1">
            <a:off x="5513388" y="1946275"/>
            <a:ext cx="490537" cy="161925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Freccia a sinistra 12"/>
          <p:cNvSpPr/>
          <p:nvPr/>
        </p:nvSpPr>
        <p:spPr>
          <a:xfrm rot="20638712" flipV="1">
            <a:off x="5078413" y="3602038"/>
            <a:ext cx="757237" cy="153987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Freccia a sinistra 13"/>
          <p:cNvSpPr/>
          <p:nvPr/>
        </p:nvSpPr>
        <p:spPr>
          <a:xfrm rot="768946" flipV="1">
            <a:off x="5151438" y="4225925"/>
            <a:ext cx="757237" cy="153988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Freccia a sinistra 14"/>
          <p:cNvSpPr/>
          <p:nvPr/>
        </p:nvSpPr>
        <p:spPr>
          <a:xfrm rot="768946" flipV="1">
            <a:off x="5583238" y="2622550"/>
            <a:ext cx="469900" cy="153988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85750" y="142875"/>
            <a:ext cx="8858250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TRATTO GASTROINTESTINALE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r>
              <a:rPr lang="it-IT" sz="1600" u="sng" dirty="0">
                <a:latin typeface="+mn-lt"/>
              </a:rPr>
              <a:t>SOSTANZE ELIMINATE CON LE FECI:</a:t>
            </a:r>
          </a:p>
          <a:p>
            <a:pPr>
              <a:buFontTx/>
              <a:buChar char="-"/>
              <a:defRPr/>
            </a:pPr>
            <a:r>
              <a:rPr lang="it-IT" sz="1600" dirty="0">
                <a:latin typeface="+mn-lt"/>
              </a:rPr>
              <a:t> ionizzate</a:t>
            </a:r>
          </a:p>
          <a:p>
            <a:pPr>
              <a:buFontTx/>
              <a:buChar char="-"/>
              <a:defRPr/>
            </a:pPr>
            <a:r>
              <a:rPr lang="it-IT" sz="1600" dirty="0">
                <a:latin typeface="+mn-lt"/>
              </a:rPr>
              <a:t> non assorbite</a:t>
            </a:r>
          </a:p>
          <a:p>
            <a:pPr>
              <a:buFontTx/>
              <a:buChar char="-"/>
              <a:defRPr/>
            </a:pPr>
            <a:r>
              <a:rPr lang="it-IT" sz="1600" dirty="0">
                <a:latin typeface="+mn-lt"/>
              </a:rPr>
              <a:t> idrosolubili</a:t>
            </a:r>
          </a:p>
          <a:p>
            <a:pPr>
              <a:buFontTx/>
              <a:buChar char="-"/>
              <a:defRPr/>
            </a:pPr>
            <a:r>
              <a:rPr lang="it-IT" sz="1600" dirty="0">
                <a:latin typeface="+mn-lt"/>
              </a:rPr>
              <a:t> prodotti di degradazione e coniugazione eliminati per via biliare</a:t>
            </a:r>
          </a:p>
          <a:p>
            <a:pPr>
              <a:buFontTx/>
              <a:buChar char="-"/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u="sng" dirty="0">
                <a:latin typeface="+mn-lt"/>
              </a:rPr>
              <a:t>ESCREZIONE BILIARE ATTIVA DEI FARMACI</a:t>
            </a: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Secrezione dei farmaci dagli epatociti </a:t>
            </a:r>
            <a:r>
              <a:rPr lang="it-IT" sz="1600" dirty="0">
                <a:latin typeface="+mn-lt"/>
                <a:sym typeface="Wingdings" pitchFamily="2" charset="2"/>
              </a:rPr>
              <a:t> dotti biliari  cistifellea  immissione nel duodeno</a:t>
            </a:r>
          </a:p>
          <a:p>
            <a:pPr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Può avvenire contro gradiente di concentrazione</a:t>
            </a:r>
          </a:p>
          <a:p>
            <a:pPr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>
              <a:defRPr/>
            </a:pPr>
            <a:r>
              <a:rPr lang="it-IT" sz="1600" u="sng" dirty="0">
                <a:latin typeface="+mn-lt"/>
                <a:sym typeface="Wingdings" pitchFamily="2" charset="2"/>
              </a:rPr>
              <a:t>FENOMENO </a:t>
            </a:r>
            <a:r>
              <a:rPr lang="it-IT" sz="1600" u="sng" dirty="0" err="1">
                <a:latin typeface="+mn-lt"/>
                <a:sym typeface="Wingdings" pitchFamily="2" charset="2"/>
              </a:rPr>
              <a:t>DI</a:t>
            </a:r>
            <a:r>
              <a:rPr lang="it-IT" sz="1600" u="sng" dirty="0">
                <a:latin typeface="+mn-lt"/>
                <a:sym typeface="Wingdings" pitchFamily="2" charset="2"/>
              </a:rPr>
              <a:t> TRASPORTO ATTIVO</a:t>
            </a:r>
          </a:p>
          <a:p>
            <a:pPr>
              <a:defRPr/>
            </a:pPr>
            <a:endParaRPr lang="it-IT" sz="1600" u="sng" dirty="0">
              <a:latin typeface="+mn-lt"/>
              <a:sym typeface="Wingdings" pitchFamily="2" charset="2"/>
            </a:endParaRPr>
          </a:p>
          <a:p>
            <a:pPr>
              <a:buFontTx/>
              <a:buChar char="-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Acidi biliari, Bilirubina, Penicillina, </a:t>
            </a:r>
            <a:r>
              <a:rPr lang="it-IT" sz="1600" dirty="0" err="1">
                <a:latin typeface="+mn-lt"/>
                <a:sym typeface="Wingdings" pitchFamily="2" charset="2"/>
              </a:rPr>
              <a:t>Clorotiazide</a:t>
            </a:r>
            <a:r>
              <a:rPr lang="it-IT" sz="1600" dirty="0">
                <a:latin typeface="+mn-lt"/>
                <a:sym typeface="Wingdings" pitchFamily="2" charset="2"/>
              </a:rPr>
              <a:t>, </a:t>
            </a:r>
            <a:r>
              <a:rPr lang="it-IT" sz="1600" dirty="0" err="1">
                <a:latin typeface="+mn-lt"/>
                <a:sym typeface="Wingdings" pitchFamily="2" charset="2"/>
              </a:rPr>
              <a:t>Glucuronoconiugati</a:t>
            </a:r>
            <a:r>
              <a:rPr lang="it-IT" sz="1600" dirty="0">
                <a:latin typeface="+mn-lt"/>
                <a:sym typeface="Wingdings" pitchFamily="2" charset="2"/>
              </a:rPr>
              <a:t>, </a:t>
            </a:r>
            <a:r>
              <a:rPr lang="it-IT" sz="1600" dirty="0" err="1">
                <a:latin typeface="+mn-lt"/>
                <a:sym typeface="Wingdings" pitchFamily="2" charset="2"/>
              </a:rPr>
              <a:t>Sulfoconiugati</a:t>
            </a:r>
            <a:endParaRPr lang="it-IT" sz="1600" dirty="0">
              <a:latin typeface="+mn-lt"/>
              <a:sym typeface="Wingdings" pitchFamily="2" charset="2"/>
            </a:endParaRPr>
          </a:p>
          <a:p>
            <a:pPr>
              <a:buFontTx/>
              <a:buChar char="-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basi (NH</a:t>
            </a:r>
            <a:r>
              <a:rPr lang="it-IT" sz="1600" baseline="-25000" dirty="0">
                <a:latin typeface="+mn-lt"/>
                <a:sym typeface="Wingdings" pitchFamily="2" charset="2"/>
              </a:rPr>
              <a:t>4</a:t>
            </a:r>
            <a:r>
              <a:rPr lang="it-IT" sz="1600" dirty="0">
                <a:latin typeface="+mn-lt"/>
                <a:sym typeface="Wingdings" pitchFamily="2" charset="2"/>
              </a:rPr>
              <a:t> quaternario, </a:t>
            </a:r>
            <a:r>
              <a:rPr lang="it-IT" sz="1600" dirty="0" err="1">
                <a:latin typeface="+mn-lt"/>
                <a:sym typeface="Wingdings" pitchFamily="2" charset="2"/>
              </a:rPr>
              <a:t>d-Tubocurarina</a:t>
            </a:r>
            <a:r>
              <a:rPr lang="it-IT" sz="1600" dirty="0">
                <a:latin typeface="+mn-lt"/>
                <a:sym typeface="Wingdings" pitchFamily="2" charset="2"/>
              </a:rPr>
              <a:t>)</a:t>
            </a:r>
          </a:p>
          <a:p>
            <a:pPr>
              <a:buFontTx/>
              <a:buChar char="-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composti non ionici (</a:t>
            </a:r>
            <a:r>
              <a:rPr lang="it-IT" sz="1600" dirty="0" err="1">
                <a:latin typeface="+mn-lt"/>
                <a:sym typeface="Wingdings" pitchFamily="2" charset="2"/>
              </a:rPr>
              <a:t>Oubaina</a:t>
            </a:r>
            <a:r>
              <a:rPr lang="it-IT" sz="1600" dirty="0">
                <a:latin typeface="+mn-lt"/>
                <a:sym typeface="Wingdings" pitchFamily="2" charset="2"/>
              </a:rPr>
              <a:t>, Cardiotonici)</a:t>
            </a:r>
          </a:p>
          <a:p>
            <a:pPr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Vale per farmaci polari, PM &gt; 300</a:t>
            </a:r>
            <a:endParaRPr lang="it-IT" sz="1600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28688" y="214313"/>
            <a:ext cx="7715250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ESCREZIONE DEI FARMACI DA PARTE DEL FEGATO</a:t>
            </a:r>
          </a:p>
          <a:p>
            <a:pPr>
              <a:defRPr/>
            </a:pPr>
            <a:endParaRPr lang="it-IT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313" y="857250"/>
            <a:ext cx="5214937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La bile contenente acidi biliari, viene scaricata nel duodeno. Gli acidi biliari vengono riassorbiti dal tenue e ritornano al fegato per mezzo della vena porta e della mesenterica superiore.</a:t>
            </a:r>
          </a:p>
        </p:txBody>
      </p:sp>
      <p:grpSp>
        <p:nvGrpSpPr>
          <p:cNvPr id="41990" name="Gruppo 13"/>
          <p:cNvGrpSpPr>
            <a:grpSpLocks/>
          </p:cNvGrpSpPr>
          <p:nvPr/>
        </p:nvGrpSpPr>
        <p:grpSpPr bwMode="auto">
          <a:xfrm>
            <a:off x="285750" y="2643188"/>
            <a:ext cx="4786313" cy="3554412"/>
            <a:chOff x="357158" y="2857496"/>
            <a:chExt cx="4786346" cy="3554819"/>
          </a:xfrm>
        </p:grpSpPr>
        <p:sp>
          <p:nvSpPr>
            <p:cNvPr id="7" name="CasellaDiTesto 6"/>
            <p:cNvSpPr txBox="1"/>
            <p:nvPr/>
          </p:nvSpPr>
          <p:spPr>
            <a:xfrm>
              <a:off x="357158" y="2857496"/>
              <a:ext cx="4786346" cy="35548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latin typeface="+mj-lt"/>
                </a:rPr>
                <a:t>CICLO ENTEROEPATICO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it-IT" dirty="0">
                  <a:latin typeface="+mj-lt"/>
                </a:rPr>
                <a:t>		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it-IT" dirty="0">
                  <a:latin typeface="+mj-lt"/>
                </a:rPr>
                <a:t>		   fegato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it-IT" dirty="0">
                  <a:latin typeface="+mj-lt"/>
                </a:rPr>
                <a:t>Vena porta	</a:t>
              </a:r>
            </a:p>
            <a:p>
              <a:pPr>
                <a:defRPr/>
              </a:pPr>
              <a:r>
                <a:rPr lang="it-IT" dirty="0">
                  <a:latin typeface="+mj-lt"/>
                </a:rPr>
                <a:t>			    dotto biliare</a:t>
              </a:r>
            </a:p>
            <a:p>
              <a:pPr>
                <a:defRPr/>
              </a:pPr>
              <a:r>
                <a:rPr lang="it-IT" dirty="0">
                  <a:latin typeface="+mj-lt"/>
                </a:rPr>
                <a:t>			      comune</a:t>
              </a:r>
            </a:p>
            <a:p>
              <a:pPr>
                <a:defRPr/>
              </a:pPr>
              <a:r>
                <a:rPr lang="it-IT" dirty="0">
                  <a:latin typeface="+mj-lt"/>
                </a:rPr>
                <a:t>Vena mesenterica</a:t>
              </a:r>
            </a:p>
            <a:p>
              <a:pPr>
                <a:defRPr/>
              </a:pPr>
              <a:r>
                <a:rPr lang="it-IT" dirty="0">
                  <a:latin typeface="+mj-lt"/>
                </a:rPr>
                <a:t>Superiore</a:t>
              </a:r>
            </a:p>
            <a:p>
              <a:pPr>
                <a:lnSpc>
                  <a:spcPct val="150000"/>
                </a:lnSpc>
                <a:defRPr/>
              </a:pPr>
              <a:endParaRPr lang="it-IT" dirty="0">
                <a:latin typeface="+mj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it-IT" dirty="0">
                  <a:latin typeface="+mj-lt"/>
                </a:rPr>
                <a:t>	        intestino tenue</a:t>
              </a:r>
            </a:p>
          </p:txBody>
        </p:sp>
        <p:sp>
          <p:nvSpPr>
            <p:cNvPr id="8" name="Freccia a destra 7"/>
            <p:cNvSpPr/>
            <p:nvPr/>
          </p:nvSpPr>
          <p:spPr>
            <a:xfrm rot="16782634">
              <a:off x="929429" y="4514257"/>
              <a:ext cx="500119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Freccia a destra 8"/>
            <p:cNvSpPr/>
            <p:nvPr/>
          </p:nvSpPr>
          <p:spPr>
            <a:xfrm rot="19972798">
              <a:off x="1470004" y="3784702"/>
              <a:ext cx="500065" cy="2857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" name="Freccia a destra 9"/>
            <p:cNvSpPr/>
            <p:nvPr/>
          </p:nvSpPr>
          <p:spPr>
            <a:xfrm rot="14221867">
              <a:off x="1289795" y="5641511"/>
              <a:ext cx="500119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1" name="Freccia a destra 10"/>
            <p:cNvSpPr/>
            <p:nvPr/>
          </p:nvSpPr>
          <p:spPr>
            <a:xfrm rot="7478047">
              <a:off x="3574212" y="5308098"/>
              <a:ext cx="690641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2" name="Freccia a destra 11"/>
            <p:cNvSpPr/>
            <p:nvPr/>
          </p:nvSpPr>
          <p:spPr>
            <a:xfrm rot="2260177">
              <a:off x="3457567" y="3852972"/>
              <a:ext cx="500065" cy="2635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214313" y="6215063"/>
            <a:ext cx="5214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200" dirty="0">
                <a:latin typeface="+mj-lt"/>
              </a:rPr>
              <a:t>CAF, STRICNINA, CHININA, ORMONI SESSUALI, SALI BILIARI, COMPOSTI GLUCURONOCONIUCATI.</a:t>
            </a:r>
          </a:p>
        </p:txBody>
      </p:sp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46000" contrast="23000"/>
          </a:blip>
          <a:srcRect t="1913" r="17949"/>
          <a:stretch>
            <a:fillRect/>
          </a:stretch>
        </p:blipFill>
        <p:spPr bwMode="auto">
          <a:xfrm>
            <a:off x="6286512" y="857232"/>
            <a:ext cx="2286016" cy="3662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93" name="CasellaDiTesto 16"/>
          <p:cNvSpPr txBox="1">
            <a:spLocks noChangeArrowheads="1"/>
          </p:cNvSpPr>
          <p:nvPr/>
        </p:nvSpPr>
        <p:spPr bwMode="auto">
          <a:xfrm>
            <a:off x="6786563" y="1285875"/>
            <a:ext cx="6429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000" b="1"/>
              <a:t>Fegato</a:t>
            </a:r>
          </a:p>
        </p:txBody>
      </p:sp>
      <p:sp>
        <p:nvSpPr>
          <p:cNvPr id="41994" name="CasellaDiTesto 17"/>
          <p:cNvSpPr txBox="1">
            <a:spLocks noChangeArrowheads="1"/>
          </p:cNvSpPr>
          <p:nvPr/>
        </p:nvSpPr>
        <p:spPr bwMode="auto">
          <a:xfrm>
            <a:off x="5857875" y="2357438"/>
            <a:ext cx="714375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000" b="1"/>
              <a:t>Colecisti</a:t>
            </a:r>
          </a:p>
        </p:txBody>
      </p:sp>
      <p:sp>
        <p:nvSpPr>
          <p:cNvPr id="41995" name="CasellaDiTesto 20"/>
          <p:cNvSpPr txBox="1">
            <a:spLocks noChangeArrowheads="1"/>
          </p:cNvSpPr>
          <p:nvPr/>
        </p:nvSpPr>
        <p:spPr bwMode="auto">
          <a:xfrm>
            <a:off x="7858125" y="2428875"/>
            <a:ext cx="10001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800" b="1"/>
              <a:t>Vena Porta</a:t>
            </a:r>
          </a:p>
        </p:txBody>
      </p:sp>
      <p:sp>
        <p:nvSpPr>
          <p:cNvPr id="41996" name="CasellaDiTesto 21"/>
          <p:cNvSpPr txBox="1">
            <a:spLocks noChangeArrowheads="1"/>
          </p:cNvSpPr>
          <p:nvPr/>
        </p:nvSpPr>
        <p:spPr bwMode="auto">
          <a:xfrm>
            <a:off x="7715250" y="1928813"/>
            <a:ext cx="9286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800" b="1"/>
              <a:t>Arteria epatica</a:t>
            </a:r>
          </a:p>
        </p:txBody>
      </p:sp>
      <p:sp>
        <p:nvSpPr>
          <p:cNvPr id="41997" name="CasellaDiTesto 22"/>
          <p:cNvSpPr txBox="1">
            <a:spLocks noChangeArrowheads="1"/>
          </p:cNvSpPr>
          <p:nvPr/>
        </p:nvSpPr>
        <p:spPr bwMode="auto">
          <a:xfrm>
            <a:off x="7786688" y="3929063"/>
            <a:ext cx="714375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000" b="1"/>
              <a:t>Intestino</a:t>
            </a:r>
          </a:p>
        </p:txBody>
      </p:sp>
      <p:sp>
        <p:nvSpPr>
          <p:cNvPr id="41998" name="CasellaDiTesto 23"/>
          <p:cNvSpPr txBox="1">
            <a:spLocks noChangeArrowheads="1"/>
          </p:cNvSpPr>
          <p:nvPr/>
        </p:nvSpPr>
        <p:spPr bwMode="auto">
          <a:xfrm>
            <a:off x="6143625" y="3643313"/>
            <a:ext cx="785813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000" b="1"/>
              <a:t>Duodeno</a:t>
            </a:r>
          </a:p>
        </p:txBody>
      </p:sp>
      <p:sp>
        <p:nvSpPr>
          <p:cNvPr id="41999" name="CasellaDiTesto 24"/>
          <p:cNvSpPr txBox="1">
            <a:spLocks noChangeArrowheads="1"/>
          </p:cNvSpPr>
          <p:nvPr/>
        </p:nvSpPr>
        <p:spPr bwMode="auto">
          <a:xfrm>
            <a:off x="6643688" y="2428875"/>
            <a:ext cx="5715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800" b="1"/>
              <a:t>Dotto cistico</a:t>
            </a:r>
          </a:p>
        </p:txBody>
      </p:sp>
      <p:cxnSp>
        <p:nvCxnSpPr>
          <p:cNvPr id="27" name="Connettore 2 26"/>
          <p:cNvCxnSpPr/>
          <p:nvPr/>
        </p:nvCxnSpPr>
        <p:spPr>
          <a:xfrm rot="5400000" flipH="1" flipV="1">
            <a:off x="7036594" y="2250281"/>
            <a:ext cx="142875" cy="2143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1" name="CasellaDiTesto 28"/>
          <p:cNvSpPr txBox="1">
            <a:spLocks noChangeArrowheads="1"/>
          </p:cNvSpPr>
          <p:nvPr/>
        </p:nvSpPr>
        <p:spPr bwMode="auto">
          <a:xfrm>
            <a:off x="5929313" y="2928938"/>
            <a:ext cx="12144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800" b="1"/>
              <a:t>Dotto biliare comune</a:t>
            </a:r>
          </a:p>
        </p:txBody>
      </p:sp>
      <p:cxnSp>
        <p:nvCxnSpPr>
          <p:cNvPr id="30" name="Connettore 2 29"/>
          <p:cNvCxnSpPr/>
          <p:nvPr/>
        </p:nvCxnSpPr>
        <p:spPr>
          <a:xfrm rot="5400000" flipH="1" flipV="1">
            <a:off x="7036594" y="2750344"/>
            <a:ext cx="142875" cy="2143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3" name="CasellaDiTesto 30"/>
          <p:cNvSpPr txBox="1">
            <a:spLocks noChangeArrowheads="1"/>
          </p:cNvSpPr>
          <p:nvPr/>
        </p:nvSpPr>
        <p:spPr bwMode="auto">
          <a:xfrm>
            <a:off x="7429500" y="3357563"/>
            <a:ext cx="15716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800" b="1"/>
              <a:t>Vena mesenterica superiore</a:t>
            </a:r>
          </a:p>
        </p:txBody>
      </p:sp>
      <p:cxnSp>
        <p:nvCxnSpPr>
          <p:cNvPr id="32" name="Connettore 2 31"/>
          <p:cNvCxnSpPr/>
          <p:nvPr/>
        </p:nvCxnSpPr>
        <p:spPr>
          <a:xfrm rot="16200000" flipV="1">
            <a:off x="7358062" y="3214688"/>
            <a:ext cx="276225" cy="133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rot="5400000" flipH="1" flipV="1">
            <a:off x="6465094" y="3464719"/>
            <a:ext cx="285750" cy="214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00063" y="428625"/>
            <a:ext cx="814387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C00000"/>
                </a:solidFill>
                <a:latin typeface="+mn-lt"/>
              </a:rPr>
              <a:t>ALTRE VIE </a:t>
            </a:r>
            <a:r>
              <a:rPr lang="it-IT" sz="2400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sz="2400" dirty="0">
                <a:solidFill>
                  <a:srgbClr val="C00000"/>
                </a:solidFill>
                <a:latin typeface="+mn-lt"/>
              </a:rPr>
              <a:t> ELIMINAZIONE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dirty="0">
                <a:latin typeface="+mn-lt"/>
              </a:rPr>
              <a:t>VIA PERCUTANEA O SUDORIPARA (I</a:t>
            </a:r>
            <a:r>
              <a:rPr lang="it-IT" baseline="30000" dirty="0">
                <a:latin typeface="+mn-lt"/>
              </a:rPr>
              <a:t>-</a:t>
            </a:r>
            <a:r>
              <a:rPr lang="it-IT" dirty="0">
                <a:latin typeface="+mn-lt"/>
              </a:rPr>
              <a:t>, </a:t>
            </a:r>
            <a:r>
              <a:rPr lang="it-IT" dirty="0" err="1">
                <a:latin typeface="+mn-lt"/>
              </a:rPr>
              <a:t>Br</a:t>
            </a:r>
            <a:r>
              <a:rPr lang="it-IT" baseline="30000" dirty="0" err="1">
                <a:latin typeface="+mn-lt"/>
              </a:rPr>
              <a:t>--</a:t>
            </a:r>
            <a:r>
              <a:rPr lang="it-IT" dirty="0">
                <a:latin typeface="+mn-lt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dirty="0">
                <a:latin typeface="+mn-lt"/>
              </a:rPr>
              <a:t> VIA POLMONARE (ANESTETICI GENERALI)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dirty="0">
                <a:latin typeface="+mn-lt"/>
              </a:rPr>
              <a:t> SALIVARE (ESCREZIONE ATTIVA DEL SNC)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dirty="0">
                <a:latin typeface="+mn-lt"/>
              </a:rPr>
              <a:t> LACRIMALE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it-IT" dirty="0">
                <a:latin typeface="+mn-lt"/>
              </a:rPr>
              <a:t> MAMMARIA (ANTIBIOTICI, SULFAMIDICI)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71500" y="214313"/>
            <a:ext cx="8286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FARMACI CHE POSSONO PASSARE NEL LATTE IN QUANTITA’ SUFFICIENTE A DETERMINARE EFFETTI INDESIDERATI NEL NEONATO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85750" y="1477963"/>
          <a:ext cx="8715375" cy="4745037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1572767"/>
                <a:gridCol w="2642046"/>
                <a:gridCol w="1734349"/>
                <a:gridCol w="2766214"/>
              </a:tblGrid>
              <a:tr h="425775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FARMACO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EFFETTI INDESIDERATI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FARMACO 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EFFETTI INDESIDERATI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399975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Alcool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etilico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Sedazione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letargia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Isoniazide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Neurotossicità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399975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Aminoglicosidi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Ototossicità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Metronidazolo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Neutropenia, atassia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399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Anticoagulanti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Emorragie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Oppiacei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Depressione respiratoria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274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Antineoplastici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Mielodepressione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Penicilline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Reazioni allergiche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399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Atropina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Effetti para-simpaticolitici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Sulfamidici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Anemia emolitica, ittero nucleare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399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Benzodiazepune</a:t>
                      </a:r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Sedazione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Tetracicline 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Disturbi della crescita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334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Beta-bloccanti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Bradicardia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Tiouracilici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ioduri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Ipotirodismo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gozzo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338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Cimetidina</a:t>
                      </a:r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Inibizione del citocromo P450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Teofillina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Eccitazione, insonnia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274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Cocaina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Eccitazione, insonnia, convulsioni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 rowSpan="5" gridSpan="2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 rowSpan="5" h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Corticosteroidi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Ipersurrenalismo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 gridSpan="2" v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Diuretici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tiazidici</a:t>
                      </a:r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Trombocitopenia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 gridSpan="2" v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Ergoline</a:t>
                      </a:r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Ergotismo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 gridSpan="2" v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Estrogeni</a:t>
                      </a: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Ginecomastia 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 gridSpan="2" v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0" y="428625"/>
            <a:ext cx="9215438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it-IT" sz="2400" dirty="0">
                <a:solidFill>
                  <a:srgbClr val="C00000"/>
                </a:solidFill>
                <a:latin typeface="+mn-lt"/>
              </a:rPr>
              <a:t>METABOLISMO DEI FARMACI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it-IT" sz="2400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1600" dirty="0">
                <a:latin typeface="+mn-lt"/>
              </a:rPr>
              <a:t> F. ATTIVO </a:t>
            </a:r>
            <a:r>
              <a:rPr lang="it-IT" sz="1600" dirty="0">
                <a:latin typeface="+mn-lt"/>
                <a:sym typeface="Wingdings" pitchFamily="2" charset="2"/>
              </a:rPr>
              <a:t> METABOLITA INATTIVO  ESCREZIONE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			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	METABOLITA ATTIVO  ESCREZIONE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2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F. ATTIVO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	METABOLITA INATTIVO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3"/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 startAt="3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F. INATTIVO  METABOLITA ATTIVO  METABOLITA INATTIVO  ESCREZIONE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	ES. DOPA  DOPAMINA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4"/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 startAt="4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FARMACO  COMPOSTO TOSSICO</a:t>
            </a:r>
          </a:p>
          <a:p>
            <a:pPr marL="914400" lvl="1" indent="-457200">
              <a:lnSpc>
                <a:spcPct val="1500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ES. ACETANILIDE  ANILINA</a:t>
            </a:r>
          </a:p>
          <a:p>
            <a:pPr marL="914400" lvl="1" indent="-457200">
              <a:lnSpc>
                <a:spcPct val="1500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		IDROSSIANILINA</a:t>
            </a:r>
            <a:endParaRPr lang="it-IT" sz="1600" dirty="0">
              <a:latin typeface="+mn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it-IT" sz="1600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it-IT" sz="1600" dirty="0">
              <a:latin typeface="+mn-lt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 flipH="1" flipV="1">
            <a:off x="1714500" y="2214563"/>
            <a:ext cx="142875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16200000" flipH="1">
            <a:off x="1714500" y="2571750"/>
            <a:ext cx="142875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5400000" flipH="1" flipV="1">
            <a:off x="4536281" y="2393157"/>
            <a:ext cx="357187" cy="2857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5400000">
            <a:off x="3536156" y="2464594"/>
            <a:ext cx="3571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CasellaDiTesto 4"/>
          <p:cNvSpPr txBox="1">
            <a:spLocks noChangeArrowheads="1"/>
          </p:cNvSpPr>
          <p:nvPr/>
        </p:nvSpPr>
        <p:spPr bwMode="auto">
          <a:xfrm>
            <a:off x="0" y="642938"/>
            <a:ext cx="9144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u="sng" dirty="0">
                <a:latin typeface="+mn-lt"/>
              </a:rPr>
              <a:t>IDROLISI</a:t>
            </a:r>
          </a:p>
          <a:p>
            <a:pPr algn="ctr"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r>
              <a:rPr lang="it-IT" dirty="0">
                <a:latin typeface="+mn-lt"/>
              </a:rPr>
              <a:t>ESTEREA 	(</a:t>
            </a:r>
            <a:r>
              <a:rPr lang="it-IT" dirty="0" err="1">
                <a:latin typeface="+mn-lt"/>
              </a:rPr>
              <a:t>acetilcolina</a:t>
            </a:r>
            <a:r>
              <a:rPr lang="it-IT" dirty="0">
                <a:latin typeface="+mn-lt"/>
              </a:rPr>
              <a:t> – </a:t>
            </a:r>
            <a:r>
              <a:rPr lang="it-IT" dirty="0" err="1">
                <a:latin typeface="+mn-lt"/>
              </a:rPr>
              <a:t>carbacolo</a:t>
            </a:r>
            <a:r>
              <a:rPr lang="it-IT" dirty="0">
                <a:latin typeface="+mn-lt"/>
              </a:rPr>
              <a:t> - procaina – </a:t>
            </a:r>
            <a:r>
              <a:rPr lang="it-IT" dirty="0" err="1">
                <a:latin typeface="+mn-lt"/>
              </a:rPr>
              <a:t>succinilcolina</a:t>
            </a:r>
            <a:r>
              <a:rPr lang="it-IT" dirty="0">
                <a:latin typeface="+mn-lt"/>
              </a:rPr>
              <a:t>)</a:t>
            </a:r>
          </a:p>
          <a:p>
            <a:pPr>
              <a:defRPr/>
            </a:pPr>
            <a:r>
              <a:rPr lang="it-IT" dirty="0">
                <a:latin typeface="+mn-lt"/>
              </a:rPr>
              <a:t>AMIDICA	(</a:t>
            </a:r>
            <a:r>
              <a:rPr lang="it-IT" dirty="0" err="1">
                <a:latin typeface="+mn-lt"/>
              </a:rPr>
              <a:t>procainamide</a:t>
            </a:r>
            <a:r>
              <a:rPr lang="it-IT" dirty="0">
                <a:latin typeface="+mn-lt"/>
              </a:rPr>
              <a:t> – </a:t>
            </a:r>
            <a:r>
              <a:rPr lang="it-IT" dirty="0" err="1">
                <a:latin typeface="+mn-lt"/>
              </a:rPr>
              <a:t>nicotinamide</a:t>
            </a:r>
            <a:r>
              <a:rPr lang="it-IT" dirty="0">
                <a:latin typeface="+mn-lt"/>
              </a:rPr>
              <a:t> – </a:t>
            </a:r>
            <a:r>
              <a:rPr lang="it-IT" dirty="0" err="1">
                <a:latin typeface="+mn-lt"/>
              </a:rPr>
              <a:t>benzamide</a:t>
            </a:r>
            <a:r>
              <a:rPr lang="it-IT" dirty="0">
                <a:latin typeface="+mn-lt"/>
              </a:rPr>
              <a:t>)</a:t>
            </a:r>
          </a:p>
          <a:p>
            <a:pPr>
              <a:defRPr/>
            </a:pPr>
            <a:r>
              <a:rPr lang="it-IT" dirty="0">
                <a:latin typeface="+mn-lt"/>
              </a:rPr>
              <a:t>ALTRE IDROLISI </a:t>
            </a:r>
            <a:r>
              <a:rPr lang="it-IT" dirty="0">
                <a:latin typeface="+mn-lt"/>
                <a:sym typeface="Wingdings" pitchFamily="2" charset="2"/>
              </a:rPr>
              <a:t> GLICOSIDICA (glicosidi </a:t>
            </a:r>
            <a:r>
              <a:rPr lang="it-IT" dirty="0" err="1">
                <a:latin typeface="+mn-lt"/>
                <a:sym typeface="Wingdings" pitchFamily="2" charset="2"/>
              </a:rPr>
              <a:t>antrachinonici-</a:t>
            </a:r>
            <a:r>
              <a:rPr lang="it-IT" dirty="0">
                <a:latin typeface="+mn-lt"/>
                <a:sym typeface="Wingdings" pitchFamily="2" charset="2"/>
              </a:rPr>
              <a:t> glicosidi cardioattivi)</a:t>
            </a:r>
          </a:p>
          <a:p>
            <a:pPr algn="ctr">
              <a:defRPr/>
            </a:pPr>
            <a:endParaRPr lang="it-IT" dirty="0">
              <a:latin typeface="+mn-lt"/>
              <a:sym typeface="Wingdings" pitchFamily="2" charset="2"/>
            </a:endParaRPr>
          </a:p>
          <a:p>
            <a:pPr algn="ctr">
              <a:defRPr/>
            </a:pPr>
            <a:r>
              <a:rPr lang="it-IT" u="sng" dirty="0">
                <a:latin typeface="+mn-lt"/>
                <a:sym typeface="Wingdings" pitchFamily="2" charset="2"/>
              </a:rPr>
              <a:t>OSSIDAZIONI</a:t>
            </a:r>
          </a:p>
          <a:p>
            <a:pPr algn="ctr">
              <a:defRPr/>
            </a:pPr>
            <a:endParaRPr lang="it-IT" dirty="0">
              <a:latin typeface="+mn-lt"/>
              <a:sym typeface="Wingdings" pitchFamily="2" charset="2"/>
            </a:endParaRPr>
          </a:p>
          <a:p>
            <a:pPr>
              <a:defRPr/>
            </a:pPr>
            <a:r>
              <a:rPr lang="it-IT" dirty="0">
                <a:latin typeface="+mn-lt"/>
                <a:sym typeface="Wingdings" pitchFamily="2" charset="2"/>
              </a:rPr>
              <a:t>MICROSOMIALI  ossidazione della catena laterale alifatica (barbiturici)			   </a:t>
            </a:r>
            <a:r>
              <a:rPr lang="it-IT" dirty="0" err="1">
                <a:latin typeface="+mn-lt"/>
                <a:sym typeface="Wingdings" pitchFamily="2" charset="2"/>
              </a:rPr>
              <a:t>Deaminazione</a:t>
            </a:r>
            <a:r>
              <a:rPr lang="it-IT" dirty="0">
                <a:latin typeface="+mn-lt"/>
                <a:sym typeface="Wingdings" pitchFamily="2" charset="2"/>
              </a:rPr>
              <a:t> ossidativa (anfetamine)</a:t>
            </a:r>
          </a:p>
          <a:p>
            <a:pPr>
              <a:defRPr/>
            </a:pPr>
            <a:endParaRPr lang="it-IT" dirty="0">
              <a:latin typeface="+mn-lt"/>
              <a:sym typeface="Wingdings" pitchFamily="2" charset="2"/>
            </a:endParaRPr>
          </a:p>
          <a:p>
            <a:pPr>
              <a:defRPr/>
            </a:pPr>
            <a:r>
              <a:rPr lang="it-IT" dirty="0">
                <a:latin typeface="+mn-lt"/>
                <a:sym typeface="Wingdings" pitchFamily="2" charset="2"/>
              </a:rPr>
              <a:t>MITOCONDRIALI  	alcool etilico</a:t>
            </a:r>
          </a:p>
          <a:p>
            <a:pPr>
              <a:defRPr/>
            </a:pPr>
            <a:r>
              <a:rPr lang="it-IT" dirty="0">
                <a:latin typeface="+mn-lt"/>
                <a:sym typeface="Wingdings" pitchFamily="2" charset="2"/>
              </a:rPr>
              <a:t>			</a:t>
            </a:r>
            <a:r>
              <a:rPr lang="it-IT" dirty="0" err="1">
                <a:latin typeface="+mn-lt"/>
                <a:sym typeface="Wingdings" pitchFamily="2" charset="2"/>
              </a:rPr>
              <a:t>monoaminossidasi</a:t>
            </a:r>
            <a:r>
              <a:rPr lang="it-IT" dirty="0">
                <a:latin typeface="+mn-lt"/>
                <a:sym typeface="Wingdings" pitchFamily="2" charset="2"/>
              </a:rPr>
              <a:t>	 </a:t>
            </a:r>
            <a:r>
              <a:rPr lang="it-IT" dirty="0" err="1">
                <a:latin typeface="+mn-lt"/>
                <a:sym typeface="Wingdings" pitchFamily="2" charset="2"/>
              </a:rPr>
              <a:t>Deaminazione</a:t>
            </a:r>
            <a:r>
              <a:rPr lang="it-IT" dirty="0">
                <a:latin typeface="+mn-lt"/>
                <a:sym typeface="Wingdings" pitchFamily="2" charset="2"/>
              </a:rPr>
              <a:t> ossidativa 				</a:t>
            </a:r>
            <a:r>
              <a:rPr lang="it-IT" dirty="0" err="1">
                <a:latin typeface="+mn-lt"/>
                <a:sym typeface="Wingdings" pitchFamily="2" charset="2"/>
              </a:rPr>
              <a:t>diaminossidasi</a:t>
            </a:r>
            <a:r>
              <a:rPr lang="it-IT" dirty="0">
                <a:latin typeface="+mn-lt"/>
                <a:sym typeface="Wingdings" pitchFamily="2" charset="2"/>
              </a:rPr>
              <a:t>		(adrenalina, noradrenalina)</a:t>
            </a:r>
          </a:p>
          <a:p>
            <a:pPr>
              <a:defRPr/>
            </a:pPr>
            <a:r>
              <a:rPr lang="it-IT" dirty="0">
                <a:latin typeface="+mn-lt"/>
                <a:sym typeface="Wingdings" pitchFamily="2" charset="2"/>
              </a:rPr>
              <a:t>	</a:t>
            </a:r>
          </a:p>
          <a:p>
            <a:pPr>
              <a:defRPr/>
            </a:pPr>
            <a:r>
              <a:rPr lang="it-IT" dirty="0">
                <a:latin typeface="+mn-lt"/>
                <a:sym typeface="Wingdings" pitchFamily="2" charset="2"/>
              </a:rPr>
              <a:t>			</a:t>
            </a:r>
          </a:p>
          <a:p>
            <a:pPr algn="ctr">
              <a:defRPr/>
            </a:pPr>
            <a:r>
              <a:rPr lang="it-IT" u="sng" dirty="0">
                <a:latin typeface="+mn-lt"/>
                <a:sym typeface="Wingdings" pitchFamily="2" charset="2"/>
              </a:rPr>
              <a:t>RIDUZIONI</a:t>
            </a:r>
          </a:p>
          <a:p>
            <a:pPr algn="ctr">
              <a:defRPr/>
            </a:pPr>
            <a:endParaRPr lang="it-IT" dirty="0">
              <a:latin typeface="+mn-lt"/>
              <a:sym typeface="Wingdings" pitchFamily="2" charset="2"/>
            </a:endParaRPr>
          </a:p>
          <a:p>
            <a:pPr>
              <a:defRPr/>
            </a:pPr>
            <a:r>
              <a:rPr lang="it-IT" dirty="0">
                <a:latin typeface="+mn-lt"/>
                <a:sym typeface="Wingdings" pitchFamily="2" charset="2"/>
              </a:rPr>
              <a:t>MICROSOMIALI	 </a:t>
            </a:r>
            <a:r>
              <a:rPr lang="it-IT" dirty="0" err="1">
                <a:latin typeface="+mn-lt"/>
                <a:sym typeface="Wingdings" pitchFamily="2" charset="2"/>
              </a:rPr>
              <a:t>dealogenazione</a:t>
            </a:r>
            <a:r>
              <a:rPr lang="it-IT" dirty="0">
                <a:latin typeface="+mn-lt"/>
                <a:sym typeface="Wingdings" pitchFamily="2" charset="2"/>
              </a:rPr>
              <a:t> (DDT)</a:t>
            </a:r>
            <a:br>
              <a:rPr lang="it-IT" dirty="0">
                <a:latin typeface="+mn-lt"/>
                <a:sym typeface="Wingdings" pitchFamily="2" charset="2"/>
              </a:rPr>
            </a:br>
            <a:r>
              <a:rPr lang="it-IT" dirty="0">
                <a:latin typeface="+mn-lt"/>
                <a:sym typeface="Wingdings" pitchFamily="2" charset="2"/>
              </a:rPr>
              <a:t>MITOCONDRIALI 	 riduzione (cloralio idrato)</a:t>
            </a:r>
            <a:endParaRPr lang="it-IT" dirty="0">
              <a:latin typeface="+mn-lt"/>
            </a:endParaRP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7250" y="0"/>
            <a:ext cx="7429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METABOLISMO DEI FARMACI</a:t>
            </a:r>
            <a:r>
              <a:rPr lang="it-IT" u="sng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it-IT" u="sng" dirty="0">
                <a:solidFill>
                  <a:srgbClr val="C00000"/>
                </a:solidFill>
                <a:latin typeface="+mn-lt"/>
              </a:rPr>
              <a:t>FASE 1</a:t>
            </a:r>
          </a:p>
        </p:txBody>
      </p:sp>
      <p:sp>
        <p:nvSpPr>
          <p:cNvPr id="6" name="Parentesi graffa chiusa 5"/>
          <p:cNvSpPr/>
          <p:nvPr/>
        </p:nvSpPr>
        <p:spPr>
          <a:xfrm>
            <a:off x="4929188" y="3714750"/>
            <a:ext cx="500062" cy="100012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14313" y="285750"/>
            <a:ext cx="8572500" cy="535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METABOLISMO DEI FARMACI</a:t>
            </a:r>
            <a:r>
              <a:rPr lang="it-IT" u="sng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it-IT" u="sng" dirty="0">
                <a:solidFill>
                  <a:srgbClr val="C00000"/>
                </a:solidFill>
                <a:latin typeface="+mn-lt"/>
              </a:rPr>
              <a:t>FASE 2</a:t>
            </a:r>
          </a:p>
          <a:p>
            <a:pPr algn="ctr">
              <a:lnSpc>
                <a:spcPct val="150000"/>
              </a:lnSpc>
              <a:defRPr/>
            </a:pPr>
            <a:endParaRPr lang="it-IT" u="sng" dirty="0"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it-IT" u="sng" dirty="0">
                <a:latin typeface="+mn-lt"/>
              </a:rPr>
              <a:t>CONIUGAZIONI</a:t>
            </a:r>
            <a:endParaRPr lang="it-IT" dirty="0"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it-IT" dirty="0">
                <a:latin typeface="+mn-lt"/>
              </a:rPr>
              <a:t>(sintesi protettive)</a:t>
            </a:r>
          </a:p>
          <a:p>
            <a:pPr algn="ctr">
              <a:lnSpc>
                <a:spcPct val="150000"/>
              </a:lnSpc>
              <a:defRPr/>
            </a:pPr>
            <a:endParaRPr lang="it-IT" dirty="0">
              <a:latin typeface="+mn-lt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à"/>
              <a:defRPr/>
            </a:pPr>
            <a:r>
              <a:rPr lang="it-IT" dirty="0">
                <a:latin typeface="+mn-lt"/>
                <a:sym typeface="Wingdings" pitchFamily="2" charset="2"/>
              </a:rPr>
              <a:t> ACIDO GLUCURONICO	  OH, COOH, NH</a:t>
            </a:r>
            <a:r>
              <a:rPr lang="it-IT" baseline="-25000" dirty="0">
                <a:latin typeface="+mn-lt"/>
                <a:sym typeface="Wingdings" pitchFamily="2" charset="2"/>
              </a:rPr>
              <a:t>2</a:t>
            </a:r>
            <a:r>
              <a:rPr lang="it-IT" dirty="0">
                <a:latin typeface="+mn-lt"/>
                <a:sym typeface="Wingdings" pitchFamily="2" charset="2"/>
              </a:rPr>
              <a:t>, NH, SH</a:t>
            </a:r>
          </a:p>
          <a:p>
            <a:pPr>
              <a:lnSpc>
                <a:spcPct val="200000"/>
              </a:lnSpc>
              <a:buFont typeface="Wingdings" pitchFamily="2" charset="2"/>
              <a:buChar char="à"/>
              <a:defRPr/>
            </a:pPr>
            <a:r>
              <a:rPr lang="it-IT" dirty="0">
                <a:latin typeface="+mn-lt"/>
                <a:sym typeface="Wingdings" pitchFamily="2" charset="2"/>
              </a:rPr>
              <a:t> GLICINA 			 ac. Aromatici, eterociclici, alifatici</a:t>
            </a:r>
          </a:p>
          <a:p>
            <a:pPr>
              <a:lnSpc>
                <a:spcPct val="200000"/>
              </a:lnSpc>
              <a:buFont typeface="Wingdings" pitchFamily="2" charset="2"/>
              <a:buChar char="à"/>
              <a:defRPr/>
            </a:pPr>
            <a:r>
              <a:rPr lang="it-IT" dirty="0">
                <a:latin typeface="+mn-lt"/>
                <a:sym typeface="Wingdings" pitchFamily="2" charset="2"/>
              </a:rPr>
              <a:t> ACIDO SOLFORICO 		 </a:t>
            </a:r>
            <a:r>
              <a:rPr lang="it-IT" dirty="0" err="1">
                <a:latin typeface="+mn-lt"/>
                <a:sym typeface="Wingdings" pitchFamily="2" charset="2"/>
              </a:rPr>
              <a:t>fenoli</a:t>
            </a:r>
            <a:r>
              <a:rPr lang="it-IT" dirty="0">
                <a:latin typeface="+mn-lt"/>
                <a:sym typeface="Wingdings" pitchFamily="2" charset="2"/>
              </a:rPr>
              <a:t>, amine aromatiche</a:t>
            </a:r>
          </a:p>
          <a:p>
            <a:pPr>
              <a:lnSpc>
                <a:spcPct val="200000"/>
              </a:lnSpc>
              <a:buFont typeface="Wingdings" pitchFamily="2" charset="2"/>
              <a:buChar char="à"/>
              <a:defRPr/>
            </a:pPr>
            <a:r>
              <a:rPr lang="it-IT" dirty="0">
                <a:latin typeface="+mn-lt"/>
                <a:sym typeface="Wingdings" pitchFamily="2" charset="2"/>
              </a:rPr>
              <a:t> ACIDO ACETICO 		 amine aromatiche, idrossidi, </a:t>
            </a:r>
            <a:r>
              <a:rPr lang="it-IT" dirty="0" err="1">
                <a:latin typeface="+mn-lt"/>
                <a:sym typeface="Wingdings" pitchFamily="2" charset="2"/>
              </a:rPr>
              <a:t>sulfamidi</a:t>
            </a:r>
            <a:endParaRPr lang="it-IT" dirty="0">
              <a:latin typeface="+mn-lt"/>
              <a:sym typeface="Wingdings" pitchFamily="2" charset="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à"/>
              <a:defRPr/>
            </a:pPr>
            <a:r>
              <a:rPr lang="it-IT" dirty="0">
                <a:latin typeface="+mn-lt"/>
                <a:sym typeface="Wingdings" pitchFamily="2" charset="2"/>
              </a:rPr>
              <a:t> GRUPPI ALCHILICI 		 </a:t>
            </a:r>
            <a:r>
              <a:rPr lang="it-IT" dirty="0" err="1">
                <a:latin typeface="+mn-lt"/>
                <a:sym typeface="Wingdings" pitchFamily="2" charset="2"/>
              </a:rPr>
              <a:t>fenoli</a:t>
            </a:r>
            <a:r>
              <a:rPr lang="it-IT" dirty="0">
                <a:latin typeface="+mn-lt"/>
                <a:sym typeface="Wingdings" pitchFamily="2" charset="2"/>
              </a:rPr>
              <a:t>, NH</a:t>
            </a:r>
            <a:r>
              <a:rPr lang="it-IT" baseline="-25000" dirty="0">
                <a:latin typeface="+mn-lt"/>
                <a:sym typeface="Wingdings" pitchFamily="2" charset="2"/>
              </a:rPr>
              <a:t>2</a:t>
            </a:r>
            <a:r>
              <a:rPr lang="it-IT" dirty="0">
                <a:latin typeface="+mn-lt"/>
                <a:sym typeface="Wingdings" pitchFamily="2" charset="2"/>
              </a:rPr>
              <a:t>, NH, N, SH</a:t>
            </a:r>
          </a:p>
          <a:p>
            <a:pPr>
              <a:defRPr/>
            </a:pPr>
            <a:r>
              <a:rPr lang="it-IT" dirty="0">
                <a:latin typeface="+mn-lt"/>
                <a:sym typeface="Wingdings" pitchFamily="2" charset="2"/>
              </a:rPr>
              <a:t>	(CH</a:t>
            </a:r>
            <a:r>
              <a:rPr lang="it-IT" baseline="-25000" dirty="0">
                <a:latin typeface="+mn-lt"/>
                <a:sym typeface="Wingdings" pitchFamily="2" charset="2"/>
              </a:rPr>
              <a:t>3</a:t>
            </a:r>
            <a:r>
              <a:rPr lang="it-IT" dirty="0">
                <a:latin typeface="+mn-lt"/>
                <a:sym typeface="Wingdings" pitchFamily="2" charset="2"/>
              </a:rPr>
              <a:t>)</a:t>
            </a:r>
            <a:endParaRPr lang="it-IT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0" y="0"/>
            <a:ext cx="8715436" cy="70634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SEDE DEL METABOLISMO</a:t>
            </a:r>
          </a:p>
          <a:p>
            <a:pPr algn="ctr">
              <a:defRPr/>
            </a:pPr>
            <a:endParaRPr lang="it-IT" sz="1600" dirty="0">
              <a:latin typeface="+mn-lt"/>
            </a:endParaRPr>
          </a:p>
          <a:p>
            <a:pPr algn="ctr">
              <a:defRPr/>
            </a:pPr>
            <a:endParaRPr lang="it-IT" sz="1600" dirty="0">
              <a:latin typeface="+mn-lt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it-IT" sz="1600" u="sng" dirty="0">
                <a:latin typeface="+mn-lt"/>
              </a:rPr>
              <a:t> METABOLISMO PRESISTEMICO</a:t>
            </a:r>
            <a:r>
              <a:rPr lang="it-IT" sz="1600" b="1" dirty="0">
                <a:latin typeface="+mn-lt"/>
              </a:rPr>
              <a:t> </a:t>
            </a:r>
            <a:r>
              <a:rPr lang="it-IT" sz="1600" dirty="0">
                <a:latin typeface="+mn-lt"/>
              </a:rPr>
              <a:t>	</a:t>
            </a:r>
            <a:r>
              <a:rPr lang="it-IT" sz="1600" u="sng" dirty="0">
                <a:latin typeface="+mn-lt"/>
              </a:rPr>
              <a:t>(stomaco, intestino)</a:t>
            </a:r>
          </a:p>
          <a:p>
            <a:pPr marL="342900" indent="-342900">
              <a:buFont typeface="+mj-lt"/>
              <a:buAutoNum type="alphaLcParenR"/>
              <a:defRPr/>
            </a:pPr>
            <a:endParaRPr lang="it-IT" sz="1600" dirty="0">
              <a:latin typeface="+mn-lt"/>
            </a:endParaRPr>
          </a:p>
          <a:p>
            <a:pPr marL="342900" indent="-342900">
              <a:lnSpc>
                <a:spcPts val="600"/>
              </a:lnSpc>
              <a:defRPr/>
            </a:pPr>
            <a:r>
              <a:rPr lang="it-IT" sz="1600" dirty="0">
                <a:latin typeface="+mn-lt"/>
              </a:rPr>
              <a:t>				      idrolisi	</a:t>
            </a:r>
          </a:p>
          <a:p>
            <a:pPr marL="342900" indent="-342900">
              <a:lnSpc>
                <a:spcPts val="600"/>
              </a:lnSpc>
              <a:defRPr/>
            </a:pPr>
            <a:endParaRPr lang="it-IT" sz="1600" dirty="0">
              <a:latin typeface="+mn-lt"/>
            </a:endParaRPr>
          </a:p>
          <a:p>
            <a:pPr marL="342900" indent="-342900">
              <a:defRPr/>
            </a:pPr>
            <a:r>
              <a:rPr lang="it-IT" sz="1600" dirty="0">
                <a:latin typeface="+mn-lt"/>
              </a:rPr>
              <a:t>ES. glucosidi </a:t>
            </a:r>
            <a:r>
              <a:rPr lang="it-IT" sz="1600" dirty="0" err="1">
                <a:latin typeface="+mn-lt"/>
              </a:rPr>
              <a:t>antrachinonici----------------</a:t>
            </a:r>
            <a:r>
              <a:rPr lang="it-IT" sz="1600" dirty="0">
                <a:latin typeface="+mn-lt"/>
                <a:sym typeface="Wingdings" pitchFamily="2" charset="2"/>
              </a:rPr>
              <a:t> principi attivi </a:t>
            </a:r>
            <a:r>
              <a:rPr lang="it-IT" sz="1600" dirty="0" err="1">
                <a:latin typeface="+mn-lt"/>
                <a:sym typeface="Wingdings" pitchFamily="2" charset="2"/>
              </a:rPr>
              <a:t>antrachinonici</a:t>
            </a:r>
            <a:endParaRPr lang="it-IT" sz="1600" dirty="0">
              <a:latin typeface="+mn-lt"/>
              <a:sym typeface="Wingdings" pitchFamily="2" charset="2"/>
            </a:endParaRPr>
          </a:p>
          <a:p>
            <a:pPr marL="342900" indent="-342900"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 marL="342900" indent="-342900">
              <a:lnSpc>
                <a:spcPts val="6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nitro</a:t>
            </a:r>
          </a:p>
          <a:p>
            <a:pPr marL="342900" indent="-342900">
              <a:lnSpc>
                <a:spcPts val="600"/>
              </a:lnSpc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 marL="342900" indent="-342900">
              <a:lnSpc>
                <a:spcPts val="6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Es. CAF--------------- metaboliti del CAF</a:t>
            </a:r>
          </a:p>
          <a:p>
            <a:pPr marL="342900" indent="-342900">
              <a:lnSpc>
                <a:spcPts val="6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</a:t>
            </a:r>
          </a:p>
          <a:p>
            <a:pPr marL="342900" indent="-342900">
              <a:lnSpc>
                <a:spcPts val="6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riduzione</a:t>
            </a:r>
          </a:p>
          <a:p>
            <a:pPr marL="342900" indent="-342900">
              <a:lnSpc>
                <a:spcPts val="12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</a:t>
            </a:r>
          </a:p>
          <a:p>
            <a:pPr marL="342900" indent="-342900">
              <a:lnSpc>
                <a:spcPts val="12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	</a:t>
            </a:r>
            <a:r>
              <a:rPr lang="it-IT" sz="1400" dirty="0">
                <a:latin typeface="+mn-lt"/>
                <a:sym typeface="Wingdings" pitchFamily="2" charset="2"/>
              </a:rPr>
              <a:t>AZO</a:t>
            </a:r>
          </a:p>
          <a:p>
            <a:pPr marL="342900" indent="-342900">
              <a:lnSpc>
                <a:spcPts val="12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Es. </a:t>
            </a:r>
            <a:r>
              <a:rPr lang="it-IT" sz="1600" dirty="0" err="1">
                <a:latin typeface="+mn-lt"/>
                <a:sym typeface="Wingdings" pitchFamily="2" charset="2"/>
              </a:rPr>
              <a:t>prontosil---------------</a:t>
            </a:r>
            <a:r>
              <a:rPr lang="it-IT" sz="1600" dirty="0">
                <a:latin typeface="+mn-lt"/>
                <a:sym typeface="Wingdings" pitchFamily="2" charset="2"/>
              </a:rPr>
              <a:t> </a:t>
            </a:r>
            <a:r>
              <a:rPr lang="it-IT" sz="1600" dirty="0" err="1">
                <a:latin typeface="+mn-lt"/>
                <a:sym typeface="Wingdings" pitchFamily="2" charset="2"/>
              </a:rPr>
              <a:t>sulfamide</a:t>
            </a:r>
            <a:r>
              <a:rPr lang="it-IT" sz="1600" dirty="0">
                <a:latin typeface="+mn-lt"/>
                <a:sym typeface="Wingdings" pitchFamily="2" charset="2"/>
              </a:rPr>
              <a:t> attivo</a:t>
            </a:r>
          </a:p>
          <a:p>
            <a:pPr marL="342900" indent="-342900">
              <a:lnSpc>
                <a:spcPts val="12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		      riduzione</a:t>
            </a:r>
          </a:p>
          <a:p>
            <a:pPr marL="342900" indent="-342900">
              <a:lnSpc>
                <a:spcPts val="1200"/>
              </a:lnSpc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 marL="342900" indent="-342900">
              <a:lnSpc>
                <a:spcPts val="1200"/>
              </a:lnSpc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 marL="342900" indent="-342900">
              <a:lnSpc>
                <a:spcPts val="1200"/>
              </a:lnSpc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 marL="342900" indent="-342900">
              <a:lnSpc>
                <a:spcPts val="1200"/>
              </a:lnSpc>
              <a:buFontTx/>
              <a:buAutoNum type="alphaLcParenR" startAt="2"/>
              <a:defRPr/>
            </a:pPr>
            <a:r>
              <a:rPr lang="it-IT" sz="1600" u="sng" dirty="0">
                <a:latin typeface="+mn-lt"/>
                <a:sym typeface="Wingdings" pitchFamily="2" charset="2"/>
              </a:rPr>
              <a:t>METABOLISMO SISTEMICO</a:t>
            </a:r>
            <a:r>
              <a:rPr lang="it-IT" sz="1600" dirty="0">
                <a:latin typeface="+mn-lt"/>
                <a:sym typeface="Wingdings" pitchFamily="2" charset="2"/>
              </a:rPr>
              <a:t> 	</a:t>
            </a:r>
            <a:r>
              <a:rPr lang="it-IT" sz="1600" u="sng" dirty="0">
                <a:latin typeface="+mn-lt"/>
                <a:sym typeface="Wingdings" pitchFamily="2" charset="2"/>
              </a:rPr>
              <a:t>(sangue, tessuti)</a:t>
            </a:r>
          </a:p>
          <a:p>
            <a:pPr marL="3086100" lvl="6" indent="-342900"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 marL="3086100" lvl="6" indent="-342900"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Ubiquitari</a:t>
            </a:r>
          </a:p>
          <a:p>
            <a:pPr marL="0" lvl="6"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Enzimi </a:t>
            </a:r>
            <a:r>
              <a:rPr lang="it-IT" sz="1600" dirty="0" err="1">
                <a:latin typeface="+mn-lt"/>
                <a:sym typeface="Wingdings" pitchFamily="2" charset="2"/>
              </a:rPr>
              <a:t>microsomiali</a:t>
            </a:r>
            <a:r>
              <a:rPr lang="it-IT" sz="1600" dirty="0">
                <a:latin typeface="+mn-lt"/>
                <a:sym typeface="Wingdings" pitchFamily="2" charset="2"/>
              </a:rPr>
              <a:t>	legati(ossidanti)</a:t>
            </a:r>
          </a:p>
          <a:p>
            <a:pPr marL="0" lvl="6">
              <a:buFont typeface="Arial" pitchFamily="34" charset="0"/>
              <a:buChar char="•"/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 marL="0" lvl="6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enzimi citoplasmatici 	(ossidasi, </a:t>
            </a:r>
            <a:r>
              <a:rPr lang="it-IT" sz="1600" dirty="0" err="1">
                <a:latin typeface="+mn-lt"/>
                <a:sym typeface="Wingdings" pitchFamily="2" charset="2"/>
              </a:rPr>
              <a:t>perossidasi</a:t>
            </a:r>
            <a:r>
              <a:rPr lang="it-IT" sz="1600" dirty="0">
                <a:latin typeface="+mn-lt"/>
                <a:sym typeface="Wingdings" pitchFamily="2" charset="2"/>
              </a:rPr>
              <a:t>, deidrogenasi)</a:t>
            </a:r>
          </a:p>
          <a:p>
            <a:pPr marL="0" lvl="6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enzimi mitocondriali 	(ossidanti)*</a:t>
            </a:r>
          </a:p>
          <a:p>
            <a:pPr marL="0" lvl="6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enzimi plasmatici 		(esterasi)</a:t>
            </a:r>
          </a:p>
          <a:p>
            <a:pPr marL="0" lvl="6">
              <a:lnSpc>
                <a:spcPct val="150000"/>
              </a:lnSpc>
              <a:defRPr/>
            </a:pPr>
            <a:endParaRPr lang="it-IT" sz="1600" dirty="0">
              <a:latin typeface="+mn-lt"/>
              <a:sym typeface="Wingdings" pitchFamily="2" charset="2"/>
            </a:endParaRPr>
          </a:p>
          <a:p>
            <a:pPr marL="0" lvl="6">
              <a:lnSpc>
                <a:spcPct val="1500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* Etanolo  acetaldeide ac. Acetico</a:t>
            </a:r>
            <a:r>
              <a:rPr lang="it-IT" sz="1600" dirty="0" err="1">
                <a:latin typeface="+mn-lt"/>
                <a:sym typeface="Wingdings" pitchFamily="2" charset="2"/>
              </a:rPr>
              <a:t>acetilCoA</a:t>
            </a:r>
            <a:r>
              <a:rPr lang="it-IT" sz="1600" dirty="0">
                <a:latin typeface="+mn-lt"/>
                <a:sym typeface="Wingdings" pitchFamily="2" charset="2"/>
              </a:rPr>
              <a:t> ciclo di </a:t>
            </a:r>
            <a:r>
              <a:rPr lang="it-IT" sz="1600" dirty="0" err="1">
                <a:latin typeface="+mn-lt"/>
                <a:sym typeface="Wingdings" pitchFamily="2" charset="2"/>
              </a:rPr>
              <a:t>Krebs</a:t>
            </a:r>
            <a:endParaRPr lang="it-IT" sz="1600" dirty="0">
              <a:latin typeface="+mn-lt"/>
              <a:sym typeface="Wingdings" pitchFamily="2" charset="2"/>
            </a:endParaRPr>
          </a:p>
          <a:p>
            <a:pPr marL="0" lvl="6">
              <a:lnSpc>
                <a:spcPct val="150000"/>
              </a:lnSpc>
              <a:defRPr/>
            </a:pPr>
            <a:r>
              <a:rPr lang="it-IT" sz="1600" dirty="0">
                <a:latin typeface="+mn-lt"/>
                <a:sym typeface="Wingdings" pitchFamily="2" charset="2"/>
              </a:rPr>
              <a:t>  Adrenalina e </a:t>
            </a:r>
            <a:r>
              <a:rPr lang="it-IT" sz="1600" dirty="0" err="1">
                <a:latin typeface="+mn-lt"/>
                <a:sym typeface="Wingdings" pitchFamily="2" charset="2"/>
              </a:rPr>
              <a:t>noradreanalina</a:t>
            </a:r>
            <a:r>
              <a:rPr lang="it-IT" sz="1600" dirty="0">
                <a:latin typeface="+mn-lt"/>
                <a:sym typeface="Wingdings" pitchFamily="2" charset="2"/>
              </a:rPr>
              <a:t>  ac. 3,4-diidrossimandelico</a:t>
            </a:r>
          </a:p>
          <a:p>
            <a:pPr marL="342900" indent="-342900">
              <a:defRPr/>
            </a:pPr>
            <a:endParaRPr lang="it-IT" sz="1600" dirty="0">
              <a:latin typeface="+mn-lt"/>
            </a:endParaRPr>
          </a:p>
        </p:txBody>
      </p:sp>
      <p:sp>
        <p:nvSpPr>
          <p:cNvPr id="5" name="Parentesi graffa aperta 4"/>
          <p:cNvSpPr/>
          <p:nvPr/>
        </p:nvSpPr>
        <p:spPr>
          <a:xfrm>
            <a:off x="2571750" y="3786188"/>
            <a:ext cx="260350" cy="5715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28625" y="285750"/>
            <a:ext cx="8286750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j-lt"/>
              </a:rPr>
              <a:t>ENZIMI MICROSOMIALI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 algn="ctr">
              <a:defRPr/>
            </a:pPr>
            <a:endParaRPr lang="it-IT" b="1" dirty="0">
              <a:latin typeface="+mj-lt"/>
            </a:endParaRPr>
          </a:p>
          <a:p>
            <a:pPr algn="ctr">
              <a:defRPr/>
            </a:pPr>
            <a:r>
              <a:rPr lang="it-IT" b="1" dirty="0">
                <a:latin typeface="+mj-lt"/>
              </a:rPr>
              <a:t>LOCALIZZAZIONE RETICOLO ENDOPLASMICO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r>
              <a:rPr lang="it-IT" dirty="0">
                <a:latin typeface="+mj-lt"/>
              </a:rPr>
              <a:t>a) SOLUBILI (UBIQUITARI)</a:t>
            </a:r>
          </a:p>
          <a:p>
            <a:pPr>
              <a:defRPr/>
            </a:pPr>
            <a:r>
              <a:rPr lang="it-IT" dirty="0">
                <a:latin typeface="+mj-lt"/>
              </a:rPr>
              <a:t>	Catalizzano:	l’idrolisi di esteri o amidi</a:t>
            </a:r>
          </a:p>
          <a:p>
            <a:pPr>
              <a:defRPr/>
            </a:pPr>
            <a:r>
              <a:rPr lang="it-IT" dirty="0">
                <a:latin typeface="+mj-lt"/>
              </a:rPr>
              <a:t>			la riduzione di nitro e </a:t>
            </a:r>
            <a:r>
              <a:rPr lang="it-IT" dirty="0" err="1">
                <a:latin typeface="+mj-lt"/>
              </a:rPr>
              <a:t>azo-</a:t>
            </a:r>
            <a:r>
              <a:rPr lang="it-IT" dirty="0">
                <a:latin typeface="+mj-lt"/>
              </a:rPr>
              <a:t> composti</a:t>
            </a:r>
          </a:p>
          <a:p>
            <a:pPr>
              <a:defRPr/>
            </a:pPr>
            <a:r>
              <a:rPr lang="it-IT" dirty="0">
                <a:latin typeface="+mj-lt"/>
              </a:rPr>
              <a:t>			la </a:t>
            </a:r>
            <a:r>
              <a:rPr lang="it-IT" dirty="0" err="1">
                <a:latin typeface="+mj-lt"/>
              </a:rPr>
              <a:t>glucuronoconiugazione</a:t>
            </a:r>
            <a:endParaRPr lang="it-IT" dirty="0">
              <a:latin typeface="+mj-lt"/>
            </a:endParaRP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r>
              <a:rPr lang="it-IT" dirty="0">
                <a:latin typeface="+mj-lt"/>
              </a:rPr>
              <a:t>b) INSCINDIBILI (FEGATO)</a:t>
            </a:r>
          </a:p>
          <a:p>
            <a:pPr>
              <a:defRPr/>
            </a:pPr>
            <a:r>
              <a:rPr lang="it-IT" dirty="0">
                <a:latin typeface="+mj-lt"/>
              </a:rPr>
              <a:t>	Catalizzano: 	reazioni di ossidazione</a:t>
            </a:r>
          </a:p>
          <a:p>
            <a:pPr>
              <a:defRPr/>
            </a:pPr>
            <a:r>
              <a:rPr lang="it-IT" dirty="0">
                <a:latin typeface="+mj-lt"/>
              </a:rPr>
              <a:t>	Proprietà: 	- metabolizzano composti </a:t>
            </a:r>
            <a:r>
              <a:rPr lang="it-IT" dirty="0" err="1">
                <a:latin typeface="+mj-lt"/>
              </a:rPr>
              <a:t>lipofilici</a:t>
            </a:r>
            <a:endParaRPr lang="it-IT" dirty="0">
              <a:latin typeface="+mj-lt"/>
            </a:endParaRPr>
          </a:p>
          <a:p>
            <a:pPr>
              <a:defRPr/>
            </a:pPr>
            <a:r>
              <a:rPr lang="it-IT" dirty="0">
                <a:latin typeface="+mj-lt"/>
              </a:rPr>
              <a:t>			- non specificità</a:t>
            </a:r>
          </a:p>
          <a:p>
            <a:pPr>
              <a:defRPr/>
            </a:pPr>
            <a:r>
              <a:rPr lang="it-IT" dirty="0">
                <a:latin typeface="+mj-lt"/>
              </a:rPr>
              <a:t>			- il prodotto di reazione è escreto con facilità</a:t>
            </a:r>
          </a:p>
          <a:p>
            <a:pPr>
              <a:defRPr/>
            </a:pPr>
            <a:r>
              <a:rPr lang="it-IT" dirty="0">
                <a:latin typeface="+mj-lt"/>
              </a:rPr>
              <a:t>			- ossidano sostanze estranee all’organismo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 algn="ctr">
              <a:defRPr/>
            </a:pPr>
            <a:r>
              <a:rPr lang="it-IT" b="1" dirty="0">
                <a:latin typeface="+mj-lt"/>
              </a:rPr>
              <a:t>ENZIMI CITOPLASMATICI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r>
              <a:rPr lang="it-IT" sz="1600" u="sng" dirty="0">
                <a:latin typeface="+mj-lt"/>
              </a:rPr>
              <a:t>OSSIDASI</a:t>
            </a:r>
            <a:r>
              <a:rPr lang="it-IT" sz="1600" dirty="0">
                <a:latin typeface="+mj-lt"/>
              </a:rPr>
              <a:t> – </a:t>
            </a:r>
            <a:r>
              <a:rPr lang="it-IT" sz="1600" u="sng" dirty="0">
                <a:latin typeface="+mj-lt"/>
              </a:rPr>
              <a:t>PEROSSIDASI</a:t>
            </a:r>
            <a:r>
              <a:rPr lang="it-IT" sz="1600" dirty="0">
                <a:latin typeface="+mj-lt"/>
              </a:rPr>
              <a:t> – </a:t>
            </a:r>
            <a:r>
              <a:rPr lang="it-IT" sz="1600" u="sng" dirty="0">
                <a:latin typeface="+mj-lt"/>
              </a:rPr>
              <a:t>DEIDROGENASI</a:t>
            </a:r>
            <a:r>
              <a:rPr lang="it-IT" sz="1600" dirty="0">
                <a:latin typeface="+mj-lt"/>
              </a:rPr>
              <a:t> – ossidano substrati idrofili</a:t>
            </a:r>
          </a:p>
          <a:p>
            <a:pPr>
              <a:defRPr/>
            </a:pPr>
            <a:endParaRPr lang="it-IT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214438" y="428625"/>
            <a:ext cx="6429375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j-lt"/>
              </a:rPr>
              <a:t>ENZIMI MITOCONDRIALI - </a:t>
            </a:r>
            <a:r>
              <a:rPr lang="it-IT" dirty="0">
                <a:latin typeface="+mj-lt"/>
              </a:rPr>
              <a:t>OSSIDANTI</a:t>
            </a:r>
          </a:p>
          <a:p>
            <a:pPr algn="ctr">
              <a:lnSpc>
                <a:spcPct val="200000"/>
              </a:lnSpc>
              <a:defRPr/>
            </a:pPr>
            <a:r>
              <a:rPr lang="it-IT" dirty="0">
                <a:latin typeface="+mj-lt"/>
              </a:rPr>
              <a:t>SUBSTRATI:	alcool etilico, adrenalina, noradrenalina</a:t>
            </a:r>
          </a:p>
          <a:p>
            <a:pPr algn="ctr">
              <a:lnSpc>
                <a:spcPct val="200000"/>
              </a:lnSpc>
              <a:defRPr/>
            </a:pPr>
            <a:r>
              <a:rPr lang="it-IT" dirty="0">
                <a:latin typeface="+mj-lt"/>
              </a:rPr>
              <a:t>C</a:t>
            </a:r>
            <a:r>
              <a:rPr lang="it-IT" baseline="-25000" dirty="0">
                <a:latin typeface="+mj-lt"/>
              </a:rPr>
              <a:t>2</a:t>
            </a:r>
            <a:r>
              <a:rPr lang="it-IT" dirty="0">
                <a:latin typeface="+mj-lt"/>
              </a:rPr>
              <a:t>H</a:t>
            </a:r>
            <a:r>
              <a:rPr lang="it-IT" baseline="-25000" dirty="0">
                <a:latin typeface="+mj-lt"/>
              </a:rPr>
              <a:t>5</a:t>
            </a:r>
            <a:r>
              <a:rPr lang="it-IT" dirty="0">
                <a:latin typeface="+mj-lt"/>
              </a:rPr>
              <a:t>OH </a:t>
            </a:r>
            <a:r>
              <a:rPr lang="it-IT" dirty="0">
                <a:latin typeface="+mj-lt"/>
                <a:sym typeface="Wingdings" pitchFamily="2" charset="2"/>
              </a:rPr>
              <a:t> Acetaldeide  </a:t>
            </a:r>
            <a:r>
              <a:rPr lang="it-IT" dirty="0" err="1">
                <a:latin typeface="+mj-lt"/>
                <a:sym typeface="Wingdings" pitchFamily="2" charset="2"/>
              </a:rPr>
              <a:t>Ac</a:t>
            </a:r>
            <a:r>
              <a:rPr lang="it-IT" dirty="0">
                <a:latin typeface="+mj-lt"/>
                <a:sym typeface="Wingdings" pitchFamily="2" charset="2"/>
              </a:rPr>
              <a:t>. Acetico  </a:t>
            </a:r>
            <a:r>
              <a:rPr lang="it-IT" dirty="0" err="1">
                <a:latin typeface="+mj-lt"/>
                <a:sym typeface="Wingdings" pitchFamily="2" charset="2"/>
              </a:rPr>
              <a:t>AcetilCoA</a:t>
            </a:r>
            <a:r>
              <a:rPr lang="it-IT" dirty="0">
                <a:latin typeface="+mj-lt"/>
                <a:sym typeface="Wingdings" pitchFamily="2" charset="2"/>
              </a:rPr>
              <a:t>  Ciclo Di </a:t>
            </a:r>
            <a:r>
              <a:rPr lang="it-IT" dirty="0" err="1">
                <a:latin typeface="+mj-lt"/>
                <a:sym typeface="Wingdings" pitchFamily="2" charset="2"/>
              </a:rPr>
              <a:t>Krebs</a:t>
            </a:r>
            <a:endParaRPr lang="it-IT" dirty="0">
              <a:latin typeface="+mj-lt"/>
              <a:sym typeface="Wingdings" pitchFamily="2" charset="2"/>
            </a:endParaRPr>
          </a:p>
          <a:p>
            <a:pPr algn="ctr">
              <a:defRPr/>
            </a:pPr>
            <a:endParaRPr lang="it-IT" dirty="0">
              <a:latin typeface="+mj-lt"/>
              <a:sym typeface="Wingdings" pitchFamily="2" charset="2"/>
            </a:endParaRPr>
          </a:p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j-lt"/>
                <a:sym typeface="Wingdings" pitchFamily="2" charset="2"/>
              </a:rPr>
              <a:t>ENZIMI PLASMATICI - </a:t>
            </a:r>
            <a:r>
              <a:rPr lang="it-IT" dirty="0">
                <a:latin typeface="+mj-lt"/>
                <a:sym typeface="Wingdings" pitchFamily="2" charset="2"/>
              </a:rPr>
              <a:t>ESTERASI</a:t>
            </a:r>
          </a:p>
          <a:p>
            <a:pPr algn="ctr">
              <a:lnSpc>
                <a:spcPct val="200000"/>
              </a:lnSpc>
              <a:defRPr/>
            </a:pPr>
            <a:r>
              <a:rPr lang="it-IT" dirty="0">
                <a:latin typeface="+mj-lt"/>
                <a:sym typeface="Wingdings" pitchFamily="2" charset="2"/>
              </a:rPr>
              <a:t>SUBSTRATI : </a:t>
            </a:r>
            <a:r>
              <a:rPr lang="it-IT" dirty="0" err="1">
                <a:latin typeface="+mj-lt"/>
                <a:sym typeface="Wingdings" pitchFamily="2" charset="2"/>
              </a:rPr>
              <a:t>Acetilcolina</a:t>
            </a:r>
            <a:r>
              <a:rPr lang="it-IT" dirty="0">
                <a:latin typeface="+mj-lt"/>
                <a:sym typeface="Wingdings" pitchFamily="2" charset="2"/>
              </a:rPr>
              <a:t>, Procaina</a:t>
            </a:r>
            <a:endParaRPr lang="it-IT" dirty="0"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71563" y="4000500"/>
            <a:ext cx="6929437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</a:rPr>
              <a:t>SISTEMA MICROSOMIALE EPATICO</a:t>
            </a:r>
          </a:p>
          <a:p>
            <a:pPr>
              <a:buFontTx/>
              <a:buChar char="-"/>
              <a:defRPr/>
            </a:pPr>
            <a:endParaRPr lang="it-IT" dirty="0"/>
          </a:p>
          <a:p>
            <a:pPr>
              <a:buFontTx/>
              <a:buChar char="-"/>
              <a:defRPr/>
            </a:pPr>
            <a:r>
              <a:rPr lang="it-IT" dirty="0"/>
              <a:t> reticolo </a:t>
            </a:r>
            <a:r>
              <a:rPr lang="it-IT" dirty="0" err="1"/>
              <a:t>endoplasmico</a:t>
            </a:r>
            <a:r>
              <a:rPr lang="it-IT" dirty="0"/>
              <a:t> rugoso (enzimi per sintesi proteica)</a:t>
            </a:r>
          </a:p>
          <a:p>
            <a:pPr>
              <a:buFontTx/>
              <a:buChar char="-"/>
              <a:defRPr/>
            </a:pPr>
            <a:r>
              <a:rPr lang="it-IT" dirty="0"/>
              <a:t> reticolo </a:t>
            </a:r>
            <a:r>
              <a:rPr lang="it-IT" dirty="0" err="1"/>
              <a:t>endoplasmico</a:t>
            </a:r>
            <a:r>
              <a:rPr lang="it-IT" dirty="0"/>
              <a:t> liscio (enzimi metabolizzanti i farmaci)</a:t>
            </a:r>
          </a:p>
          <a:p>
            <a:pPr>
              <a:defRPr/>
            </a:pPr>
            <a:endParaRPr lang="it-IT" dirty="0"/>
          </a:p>
          <a:p>
            <a:pPr marL="342900" indent="-342900">
              <a:buFontTx/>
              <a:buAutoNum type="alphaUcParenR"/>
              <a:defRPr/>
            </a:pPr>
            <a:r>
              <a:rPr lang="it-IT" dirty="0"/>
              <a:t>SISTEMA DELLE MONOOSSIGENASI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it-IT" dirty="0"/>
              <a:t> SISTEMA DELLE GLUCURONILTRANSFERASI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6000750" y="4071938"/>
            <a:ext cx="2928938" cy="2643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50825" y="188913"/>
            <a:ext cx="8643938" cy="652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400" dirty="0">
                <a:solidFill>
                  <a:srgbClr val="C00000"/>
                </a:solidFill>
                <a:latin typeface="+mj-lt"/>
              </a:rPr>
              <a:t>VIA ORALE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dirty="0">
                <a:latin typeface="+mj-lt"/>
              </a:rPr>
              <a:t> INDOLORE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dirty="0">
                <a:latin typeface="+mj-lt"/>
              </a:rPr>
              <a:t> COMODA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dirty="0">
                <a:latin typeface="+mj-lt"/>
              </a:rPr>
              <a:t> ECONOMICA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r>
              <a:rPr lang="it-IT" sz="2400" dirty="0">
                <a:latin typeface="+mj-lt"/>
              </a:rPr>
              <a:t>ASSORBIMENTO</a:t>
            </a:r>
          </a:p>
          <a:p>
            <a:pPr>
              <a:defRPr/>
            </a:pPr>
            <a:r>
              <a:rPr lang="it-IT" dirty="0">
                <a:latin typeface="+mj-lt"/>
              </a:rPr>
              <a:t> </a:t>
            </a:r>
          </a:p>
          <a:p>
            <a:pPr>
              <a:defRPr/>
            </a:pPr>
            <a:r>
              <a:rPr lang="it-IT" dirty="0">
                <a:latin typeface="+mj-lt"/>
              </a:rPr>
              <a:t>1) MUCOSA ORALE: sostanze piccole e apolari</a:t>
            </a:r>
          </a:p>
          <a:p>
            <a:pPr>
              <a:defRPr/>
            </a:pPr>
            <a:r>
              <a:rPr lang="it-IT" dirty="0">
                <a:latin typeface="+mj-lt"/>
              </a:rPr>
              <a:t>			</a:t>
            </a:r>
            <a:r>
              <a:rPr lang="it-IT" sz="1600" dirty="0">
                <a:latin typeface="+mj-lt"/>
              </a:rPr>
              <a:t>CAFFEINA</a:t>
            </a:r>
          </a:p>
          <a:p>
            <a:pPr>
              <a:defRPr/>
            </a:pPr>
            <a:r>
              <a:rPr lang="it-IT" sz="1600" dirty="0">
                <a:latin typeface="+mj-lt"/>
              </a:rPr>
              <a:t>			ALCOOL</a:t>
            </a:r>
          </a:p>
          <a:p>
            <a:pPr>
              <a:defRPr/>
            </a:pPr>
            <a:r>
              <a:rPr lang="it-IT" sz="1600" dirty="0">
                <a:latin typeface="+mj-lt"/>
              </a:rPr>
              <a:t>			TRINITRINA</a:t>
            </a:r>
            <a:r>
              <a:rPr lang="it-IT" dirty="0">
                <a:latin typeface="+mj-lt"/>
              </a:rPr>
              <a:t>	</a:t>
            </a:r>
          </a:p>
          <a:p>
            <a:pPr>
              <a:defRPr/>
            </a:pPr>
            <a:r>
              <a:rPr lang="it-IT" sz="1600" dirty="0">
                <a:latin typeface="+mj-lt"/>
              </a:rPr>
              <a:t>      VANTAGGIO</a:t>
            </a:r>
            <a:r>
              <a:rPr lang="it-IT" dirty="0">
                <a:latin typeface="+mj-lt"/>
              </a:rPr>
              <a:t>: evita la via portale e </a:t>
            </a:r>
          </a:p>
          <a:p>
            <a:pPr>
              <a:defRPr/>
            </a:pPr>
            <a:r>
              <a:rPr lang="it-IT" dirty="0">
                <a:latin typeface="+mj-lt"/>
              </a:rPr>
              <a:t>		passaggio epatico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r>
              <a:rPr lang="it-IT" dirty="0">
                <a:latin typeface="+mj-lt"/>
              </a:rPr>
              <a:t>			   stomaco pieno</a:t>
            </a:r>
          </a:p>
          <a:p>
            <a:pPr>
              <a:defRPr/>
            </a:pPr>
            <a:r>
              <a:rPr lang="it-IT" dirty="0">
                <a:latin typeface="+mj-lt"/>
              </a:rPr>
              <a:t>2) MUCOSA GASTRICA	   stomaco vuoto </a:t>
            </a:r>
          </a:p>
          <a:p>
            <a:pPr>
              <a:defRPr/>
            </a:pPr>
            <a:r>
              <a:rPr lang="it-IT" dirty="0">
                <a:latin typeface="+mj-lt"/>
              </a:rPr>
              <a:t>			  sostanze con alto </a:t>
            </a:r>
            <a:r>
              <a:rPr lang="it-IT" dirty="0" err="1">
                <a:latin typeface="+mj-lt"/>
              </a:rPr>
              <a:t>pKa</a:t>
            </a:r>
            <a:endParaRPr lang="it-IT" dirty="0">
              <a:latin typeface="+mj-lt"/>
            </a:endParaRP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r>
              <a:rPr lang="it-IT" dirty="0">
                <a:latin typeface="+mj-lt"/>
              </a:rPr>
              <a:t>3) MUCOSA INTESTINALE 	</a:t>
            </a:r>
          </a:p>
          <a:p>
            <a:pPr>
              <a:defRPr/>
            </a:pPr>
            <a:r>
              <a:rPr lang="it-IT" dirty="0">
                <a:latin typeface="+mj-lt"/>
              </a:rPr>
              <a:t>				basi deboli</a:t>
            </a:r>
          </a:p>
          <a:p>
            <a:pPr>
              <a:defRPr/>
            </a:pPr>
            <a:r>
              <a:rPr lang="it-IT" dirty="0">
                <a:latin typeface="+mj-lt"/>
              </a:rPr>
              <a:t>				pinocitosi</a:t>
            </a:r>
          </a:p>
          <a:p>
            <a:pPr>
              <a:buFont typeface="Wingdings" pitchFamily="2" charset="2"/>
              <a:buChar char="ü"/>
              <a:defRPr/>
            </a:pPr>
            <a:endParaRPr lang="it-IT" dirty="0">
              <a:latin typeface="+mj-lt"/>
            </a:endParaRPr>
          </a:p>
        </p:txBody>
      </p:sp>
      <p:grpSp>
        <p:nvGrpSpPr>
          <p:cNvPr id="5125" name="Gruppo 4"/>
          <p:cNvGrpSpPr>
            <a:grpSpLocks/>
          </p:cNvGrpSpPr>
          <p:nvPr/>
        </p:nvGrpSpPr>
        <p:grpSpPr bwMode="auto">
          <a:xfrm>
            <a:off x="6072188" y="4143375"/>
            <a:ext cx="2786062" cy="2546350"/>
            <a:chOff x="1643042" y="1358092"/>
            <a:chExt cx="2786082" cy="2546832"/>
          </a:xfrm>
        </p:grpSpPr>
        <p:cxnSp>
          <p:nvCxnSpPr>
            <p:cNvPr id="7" name="Connettore 2 6"/>
            <p:cNvCxnSpPr/>
            <p:nvPr/>
          </p:nvCxnSpPr>
          <p:spPr>
            <a:xfrm rot="16200000" flipV="1">
              <a:off x="821302" y="2463996"/>
              <a:ext cx="2214982" cy="31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/>
            <p:nvPr/>
          </p:nvCxnSpPr>
          <p:spPr>
            <a:xfrm flipV="1">
              <a:off x="1928794" y="3571486"/>
              <a:ext cx="221457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igura a mano libera 8"/>
            <p:cNvSpPr/>
            <p:nvPr/>
          </p:nvSpPr>
          <p:spPr>
            <a:xfrm>
              <a:off x="1933556" y="2210741"/>
              <a:ext cx="1895489" cy="1370271"/>
            </a:xfrm>
            <a:custGeom>
              <a:avLst/>
              <a:gdLst>
                <a:gd name="connsiteX0" fmla="*/ 0 w 1895475"/>
                <a:gd name="connsiteY0" fmla="*/ 1370013 h 1370013"/>
                <a:gd name="connsiteX1" fmla="*/ 952500 w 1895475"/>
                <a:gd name="connsiteY1" fmla="*/ 103188 h 1370013"/>
                <a:gd name="connsiteX2" fmla="*/ 1895475 w 1895475"/>
                <a:gd name="connsiteY2" fmla="*/ 750888 h 1370013"/>
                <a:gd name="connsiteX3" fmla="*/ 1895475 w 1895475"/>
                <a:gd name="connsiteY3" fmla="*/ 750888 h 137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475" h="1370013">
                  <a:moveTo>
                    <a:pt x="0" y="1370013"/>
                  </a:moveTo>
                  <a:cubicBezTo>
                    <a:pt x="318293" y="788194"/>
                    <a:pt x="636587" y="206376"/>
                    <a:pt x="952500" y="103188"/>
                  </a:cubicBezTo>
                  <a:cubicBezTo>
                    <a:pt x="1268413" y="0"/>
                    <a:pt x="1895475" y="750888"/>
                    <a:pt x="1895475" y="750888"/>
                  </a:cubicBezTo>
                  <a:lnTo>
                    <a:pt x="1895475" y="750888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10" name="Connettore 1 9"/>
            <p:cNvCxnSpPr/>
            <p:nvPr/>
          </p:nvCxnSpPr>
          <p:spPr>
            <a:xfrm rot="5400000">
              <a:off x="1929406" y="2570378"/>
              <a:ext cx="2000629" cy="1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igura a mano libera 10"/>
            <p:cNvSpPr/>
            <p:nvPr/>
          </p:nvSpPr>
          <p:spPr>
            <a:xfrm rot="20207431" flipH="1">
              <a:off x="2767000" y="2193275"/>
              <a:ext cx="1030294" cy="1605267"/>
            </a:xfrm>
            <a:custGeom>
              <a:avLst/>
              <a:gdLst>
                <a:gd name="connsiteX0" fmla="*/ 975618 w 1143008"/>
                <a:gd name="connsiteY0" fmla="*/ 975618 h 1143008"/>
                <a:gd name="connsiteX1" fmla="*/ 285751 w 1143008"/>
                <a:gd name="connsiteY1" fmla="*/ 1066440 h 1143008"/>
                <a:gd name="connsiteX2" fmla="*/ 19473 w 1143008"/>
                <a:gd name="connsiteY2" fmla="*/ 423587 h 1143008"/>
                <a:gd name="connsiteX3" fmla="*/ 571504 w 1143008"/>
                <a:gd name="connsiteY3" fmla="*/ 0 h 1143008"/>
                <a:gd name="connsiteX4" fmla="*/ 975618 w 1143008"/>
                <a:gd name="connsiteY4" fmla="*/ 975618 h 1143008"/>
                <a:gd name="connsiteX0" fmla="*/ 849754 w 849754"/>
                <a:gd name="connsiteY0" fmla="*/ 975619 h 1158523"/>
                <a:gd name="connsiteX1" fmla="*/ 159887 w 849754"/>
                <a:gd name="connsiteY1" fmla="*/ 1066441 h 1158523"/>
                <a:gd name="connsiteX2" fmla="*/ 66948 w 849754"/>
                <a:gd name="connsiteY2" fmla="*/ 429827 h 1158523"/>
                <a:gd name="connsiteX3" fmla="*/ 445640 w 849754"/>
                <a:gd name="connsiteY3" fmla="*/ 1 h 1158523"/>
                <a:gd name="connsiteX4" fmla="*/ 849754 w 849754"/>
                <a:gd name="connsiteY4" fmla="*/ 975619 h 1158523"/>
                <a:gd name="connsiteX0" fmla="*/ 820335 w 820335"/>
                <a:gd name="connsiteY0" fmla="*/ 1090166 h 1273070"/>
                <a:gd name="connsiteX1" fmla="*/ 130468 w 820335"/>
                <a:gd name="connsiteY1" fmla="*/ 1180988 h 1273070"/>
                <a:gd name="connsiteX2" fmla="*/ 37529 w 820335"/>
                <a:gd name="connsiteY2" fmla="*/ 544374 h 1273070"/>
                <a:gd name="connsiteX3" fmla="*/ 331610 w 820335"/>
                <a:gd name="connsiteY3" fmla="*/ 1 h 1273070"/>
                <a:gd name="connsiteX4" fmla="*/ 820335 w 820335"/>
                <a:gd name="connsiteY4" fmla="*/ 1090166 h 1273070"/>
                <a:gd name="connsiteX0" fmla="*/ 1052538 w 1052538"/>
                <a:gd name="connsiteY0" fmla="*/ 1180727 h 1363631"/>
                <a:gd name="connsiteX1" fmla="*/ 362671 w 1052538"/>
                <a:gd name="connsiteY1" fmla="*/ 1271549 h 1363631"/>
                <a:gd name="connsiteX2" fmla="*/ 269732 w 1052538"/>
                <a:gd name="connsiteY2" fmla="*/ 634935 h 1363631"/>
                <a:gd name="connsiteX3" fmla="*/ 49013 w 1052538"/>
                <a:gd name="connsiteY3" fmla="*/ 879947 h 1363631"/>
                <a:gd name="connsiteX4" fmla="*/ 563813 w 1052538"/>
                <a:gd name="connsiteY4" fmla="*/ 90562 h 1363631"/>
                <a:gd name="connsiteX5" fmla="*/ 1052538 w 1052538"/>
                <a:gd name="connsiteY5" fmla="*/ 1180727 h 1363631"/>
                <a:gd name="connsiteX0" fmla="*/ 1074832 w 1074832"/>
                <a:gd name="connsiteY0" fmla="*/ 1180727 h 1569707"/>
                <a:gd name="connsiteX1" fmla="*/ 384965 w 1074832"/>
                <a:gd name="connsiteY1" fmla="*/ 1271549 h 1569707"/>
                <a:gd name="connsiteX2" fmla="*/ 158267 w 1074832"/>
                <a:gd name="connsiteY2" fmla="*/ 1504440 h 1569707"/>
                <a:gd name="connsiteX3" fmla="*/ 71307 w 1074832"/>
                <a:gd name="connsiteY3" fmla="*/ 879947 h 1569707"/>
                <a:gd name="connsiteX4" fmla="*/ 586107 w 1074832"/>
                <a:gd name="connsiteY4" fmla="*/ 90562 h 1569707"/>
                <a:gd name="connsiteX5" fmla="*/ 1074832 w 1074832"/>
                <a:gd name="connsiteY5" fmla="*/ 1180727 h 1569707"/>
                <a:gd name="connsiteX0" fmla="*/ 1074832 w 1074832"/>
                <a:gd name="connsiteY0" fmla="*/ 1180727 h 1601112"/>
                <a:gd name="connsiteX1" fmla="*/ 384965 w 1074832"/>
                <a:gd name="connsiteY1" fmla="*/ 1271549 h 1601112"/>
                <a:gd name="connsiteX2" fmla="*/ 418926 w 1074832"/>
                <a:gd name="connsiteY2" fmla="*/ 1459982 h 1601112"/>
                <a:gd name="connsiteX3" fmla="*/ 158267 w 1074832"/>
                <a:gd name="connsiteY3" fmla="*/ 1504440 h 1601112"/>
                <a:gd name="connsiteX4" fmla="*/ 71307 w 1074832"/>
                <a:gd name="connsiteY4" fmla="*/ 879947 h 1601112"/>
                <a:gd name="connsiteX5" fmla="*/ 586107 w 1074832"/>
                <a:gd name="connsiteY5" fmla="*/ 90562 h 1601112"/>
                <a:gd name="connsiteX6" fmla="*/ 1074832 w 1074832"/>
                <a:gd name="connsiteY6" fmla="*/ 1180727 h 1601112"/>
                <a:gd name="connsiteX0" fmla="*/ 1074832 w 1074832"/>
                <a:gd name="connsiteY0" fmla="*/ 1180727 h 1601112"/>
                <a:gd name="connsiteX1" fmla="*/ 384965 w 1074832"/>
                <a:gd name="connsiteY1" fmla="*/ 1271549 h 1601112"/>
                <a:gd name="connsiteX2" fmla="*/ 420195 w 1074832"/>
                <a:gd name="connsiteY2" fmla="*/ 1471217 h 1601112"/>
                <a:gd name="connsiteX3" fmla="*/ 418926 w 1074832"/>
                <a:gd name="connsiteY3" fmla="*/ 1459982 h 1601112"/>
                <a:gd name="connsiteX4" fmla="*/ 158267 w 1074832"/>
                <a:gd name="connsiteY4" fmla="*/ 1504440 h 1601112"/>
                <a:gd name="connsiteX5" fmla="*/ 71307 w 1074832"/>
                <a:gd name="connsiteY5" fmla="*/ 879947 h 1601112"/>
                <a:gd name="connsiteX6" fmla="*/ 586107 w 1074832"/>
                <a:gd name="connsiteY6" fmla="*/ 90562 h 1601112"/>
                <a:gd name="connsiteX7" fmla="*/ 1074832 w 1074832"/>
                <a:gd name="connsiteY7" fmla="*/ 1180727 h 1601112"/>
                <a:gd name="connsiteX0" fmla="*/ 1074832 w 1074832"/>
                <a:gd name="connsiteY0" fmla="*/ 1180727 h 1601112"/>
                <a:gd name="connsiteX1" fmla="*/ 503144 w 1074832"/>
                <a:gd name="connsiteY1" fmla="*/ 1433166 h 1601112"/>
                <a:gd name="connsiteX2" fmla="*/ 420195 w 1074832"/>
                <a:gd name="connsiteY2" fmla="*/ 1471217 h 1601112"/>
                <a:gd name="connsiteX3" fmla="*/ 418926 w 1074832"/>
                <a:gd name="connsiteY3" fmla="*/ 1459982 h 1601112"/>
                <a:gd name="connsiteX4" fmla="*/ 158267 w 1074832"/>
                <a:gd name="connsiteY4" fmla="*/ 1504440 h 1601112"/>
                <a:gd name="connsiteX5" fmla="*/ 71307 w 1074832"/>
                <a:gd name="connsiteY5" fmla="*/ 879947 h 1601112"/>
                <a:gd name="connsiteX6" fmla="*/ 586107 w 1074832"/>
                <a:gd name="connsiteY6" fmla="*/ 90562 h 1601112"/>
                <a:gd name="connsiteX7" fmla="*/ 1074832 w 1074832"/>
                <a:gd name="connsiteY7" fmla="*/ 1180727 h 1601112"/>
                <a:gd name="connsiteX0" fmla="*/ 1076881 w 1076881"/>
                <a:gd name="connsiteY0" fmla="*/ 1180727 h 1659569"/>
                <a:gd name="connsiteX1" fmla="*/ 505193 w 1076881"/>
                <a:gd name="connsiteY1" fmla="*/ 1433166 h 1659569"/>
                <a:gd name="connsiteX2" fmla="*/ 422244 w 1076881"/>
                <a:gd name="connsiteY2" fmla="*/ 1471217 h 1659569"/>
                <a:gd name="connsiteX3" fmla="*/ 420975 w 1076881"/>
                <a:gd name="connsiteY3" fmla="*/ 1459982 h 1659569"/>
                <a:gd name="connsiteX4" fmla="*/ 148022 w 1076881"/>
                <a:gd name="connsiteY4" fmla="*/ 1562897 h 1659569"/>
                <a:gd name="connsiteX5" fmla="*/ 73356 w 1076881"/>
                <a:gd name="connsiteY5" fmla="*/ 879947 h 1659569"/>
                <a:gd name="connsiteX6" fmla="*/ 588156 w 1076881"/>
                <a:gd name="connsiteY6" fmla="*/ 90562 h 1659569"/>
                <a:gd name="connsiteX7" fmla="*/ 1076881 w 1076881"/>
                <a:gd name="connsiteY7" fmla="*/ 1180727 h 1659569"/>
                <a:gd name="connsiteX0" fmla="*/ 1076548 w 1076548"/>
                <a:gd name="connsiteY0" fmla="*/ 1180727 h 1715283"/>
                <a:gd name="connsiteX1" fmla="*/ 504860 w 1076548"/>
                <a:gd name="connsiteY1" fmla="*/ 1433166 h 1715283"/>
                <a:gd name="connsiteX2" fmla="*/ 421911 w 1076548"/>
                <a:gd name="connsiteY2" fmla="*/ 1471217 h 1715283"/>
                <a:gd name="connsiteX3" fmla="*/ 420642 w 1076548"/>
                <a:gd name="connsiteY3" fmla="*/ 1459982 h 1715283"/>
                <a:gd name="connsiteX4" fmla="*/ 149685 w 1076548"/>
                <a:gd name="connsiteY4" fmla="*/ 1618611 h 1715283"/>
                <a:gd name="connsiteX5" fmla="*/ 73023 w 1076548"/>
                <a:gd name="connsiteY5" fmla="*/ 879947 h 1715283"/>
                <a:gd name="connsiteX6" fmla="*/ 587823 w 1076548"/>
                <a:gd name="connsiteY6" fmla="*/ 90562 h 1715283"/>
                <a:gd name="connsiteX7" fmla="*/ 1076548 w 1076548"/>
                <a:gd name="connsiteY7" fmla="*/ 1180727 h 1715283"/>
                <a:gd name="connsiteX0" fmla="*/ 1076548 w 1076548"/>
                <a:gd name="connsiteY0" fmla="*/ 1180727 h 1724204"/>
                <a:gd name="connsiteX1" fmla="*/ 504860 w 1076548"/>
                <a:gd name="connsiteY1" fmla="*/ 1433166 h 1724204"/>
                <a:gd name="connsiteX2" fmla="*/ 421911 w 1076548"/>
                <a:gd name="connsiteY2" fmla="*/ 1471217 h 1724204"/>
                <a:gd name="connsiteX3" fmla="*/ 434061 w 1076548"/>
                <a:gd name="connsiteY3" fmla="*/ 1513503 h 1724204"/>
                <a:gd name="connsiteX4" fmla="*/ 149685 w 1076548"/>
                <a:gd name="connsiteY4" fmla="*/ 1618611 h 1724204"/>
                <a:gd name="connsiteX5" fmla="*/ 73023 w 1076548"/>
                <a:gd name="connsiteY5" fmla="*/ 879947 h 1724204"/>
                <a:gd name="connsiteX6" fmla="*/ 587823 w 1076548"/>
                <a:gd name="connsiteY6" fmla="*/ 90562 h 1724204"/>
                <a:gd name="connsiteX7" fmla="*/ 1076548 w 1076548"/>
                <a:gd name="connsiteY7" fmla="*/ 1180727 h 1724204"/>
                <a:gd name="connsiteX0" fmla="*/ 1102210 w 1102210"/>
                <a:gd name="connsiteY0" fmla="*/ 1180727 h 1674205"/>
                <a:gd name="connsiteX1" fmla="*/ 530522 w 1102210"/>
                <a:gd name="connsiteY1" fmla="*/ 1433166 h 1674205"/>
                <a:gd name="connsiteX2" fmla="*/ 447573 w 1102210"/>
                <a:gd name="connsiteY2" fmla="*/ 1471217 h 1674205"/>
                <a:gd name="connsiteX3" fmla="*/ 459723 w 1102210"/>
                <a:gd name="connsiteY3" fmla="*/ 1513503 h 1674205"/>
                <a:gd name="connsiteX4" fmla="*/ 60173 w 1102210"/>
                <a:gd name="connsiteY4" fmla="*/ 1568612 h 1674205"/>
                <a:gd name="connsiteX5" fmla="*/ 98685 w 1102210"/>
                <a:gd name="connsiteY5" fmla="*/ 879947 h 1674205"/>
                <a:gd name="connsiteX6" fmla="*/ 613485 w 1102210"/>
                <a:gd name="connsiteY6" fmla="*/ 90562 h 1674205"/>
                <a:gd name="connsiteX7" fmla="*/ 1102210 w 1102210"/>
                <a:gd name="connsiteY7" fmla="*/ 1180727 h 1674205"/>
                <a:gd name="connsiteX0" fmla="*/ 1102210 w 1102210"/>
                <a:gd name="connsiteY0" fmla="*/ 1180727 h 1674205"/>
                <a:gd name="connsiteX1" fmla="*/ 489667 w 1102210"/>
                <a:gd name="connsiteY1" fmla="*/ 1511776 h 1674205"/>
                <a:gd name="connsiteX2" fmla="*/ 447573 w 1102210"/>
                <a:gd name="connsiteY2" fmla="*/ 1471217 h 1674205"/>
                <a:gd name="connsiteX3" fmla="*/ 459723 w 1102210"/>
                <a:gd name="connsiteY3" fmla="*/ 1513503 h 1674205"/>
                <a:gd name="connsiteX4" fmla="*/ 60173 w 1102210"/>
                <a:gd name="connsiteY4" fmla="*/ 1568612 h 1674205"/>
                <a:gd name="connsiteX5" fmla="*/ 98685 w 1102210"/>
                <a:gd name="connsiteY5" fmla="*/ 879947 h 1674205"/>
                <a:gd name="connsiteX6" fmla="*/ 613485 w 1102210"/>
                <a:gd name="connsiteY6" fmla="*/ 90562 h 1674205"/>
                <a:gd name="connsiteX7" fmla="*/ 1102210 w 1102210"/>
                <a:gd name="connsiteY7" fmla="*/ 1180727 h 167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210" h="1674205">
                  <a:moveTo>
                    <a:pt x="1102210" y="1180727"/>
                  </a:moveTo>
                  <a:cubicBezTo>
                    <a:pt x="919305" y="1363631"/>
                    <a:pt x="642428" y="1457824"/>
                    <a:pt x="489667" y="1511776"/>
                  </a:cubicBezTo>
                  <a:cubicBezTo>
                    <a:pt x="372571" y="1528563"/>
                    <a:pt x="452564" y="1470929"/>
                    <a:pt x="447573" y="1471217"/>
                  </a:cubicBezTo>
                  <a:cubicBezTo>
                    <a:pt x="442582" y="1471505"/>
                    <a:pt x="524290" y="1497271"/>
                    <a:pt x="459723" y="1513503"/>
                  </a:cubicBezTo>
                  <a:cubicBezTo>
                    <a:pt x="395156" y="1529736"/>
                    <a:pt x="120346" y="1674205"/>
                    <a:pt x="60173" y="1568612"/>
                  </a:cubicBezTo>
                  <a:cubicBezTo>
                    <a:pt x="0" y="1463019"/>
                    <a:pt x="6466" y="1126289"/>
                    <a:pt x="98685" y="879947"/>
                  </a:cubicBezTo>
                  <a:cubicBezTo>
                    <a:pt x="190904" y="633605"/>
                    <a:pt x="484102" y="0"/>
                    <a:pt x="613485" y="90562"/>
                  </a:cubicBezTo>
                  <a:lnTo>
                    <a:pt x="1102210" y="118072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 rot="5400000" flipV="1">
              <a:off x="1023776" y="2333025"/>
              <a:ext cx="1500472" cy="2619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100" dirty="0">
                  <a:latin typeface="+mn-lt"/>
                </a:rPr>
                <a:t>Fe</a:t>
              </a:r>
              <a:r>
                <a:rPr lang="it-IT" sz="1100" baseline="30000" dirty="0">
                  <a:latin typeface="+mn-lt"/>
                </a:rPr>
                <a:t>2+ </a:t>
              </a:r>
              <a:r>
                <a:rPr lang="it-IT" sz="1100" dirty="0">
                  <a:latin typeface="+mn-lt"/>
                </a:rPr>
                <a:t>ASSORBITO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928794" y="3642937"/>
              <a:ext cx="2071702" cy="2619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100" dirty="0">
                  <a:latin typeface="+mn-lt"/>
                </a:rPr>
                <a:t>Fe</a:t>
              </a:r>
              <a:r>
                <a:rPr lang="it-IT" sz="1100" baseline="30000" dirty="0">
                  <a:latin typeface="+mn-lt"/>
                </a:rPr>
                <a:t>2+ </a:t>
              </a:r>
              <a:r>
                <a:rPr lang="it-IT" sz="1100" dirty="0">
                  <a:latin typeface="+mn-lt"/>
                </a:rPr>
                <a:t>SOMMINISTRATO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071802" y="1785211"/>
              <a:ext cx="1357322" cy="431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100" dirty="0">
                  <a:latin typeface="+mn-lt"/>
                </a:rPr>
                <a:t>AREA </a:t>
              </a:r>
              <a:r>
                <a:rPr lang="it-IT" sz="1100" dirty="0" err="1">
                  <a:latin typeface="+mn-lt"/>
                </a:rPr>
                <a:t>DI</a:t>
              </a:r>
              <a:r>
                <a:rPr lang="it-IT" sz="1100" dirty="0">
                  <a:latin typeface="+mn-lt"/>
                </a:rPr>
                <a:t> IPERDOSAGGIO</a:t>
              </a:r>
            </a:p>
          </p:txBody>
        </p:sp>
        <p:sp>
          <p:nvSpPr>
            <p:cNvPr id="15" name="Freccia a sinistra 14"/>
            <p:cNvSpPr/>
            <p:nvPr/>
          </p:nvSpPr>
          <p:spPr>
            <a:xfrm rot="19216008">
              <a:off x="3598856" y="2304421"/>
              <a:ext cx="357190" cy="214354"/>
            </a:xfrm>
            <a:prstGeom prst="lef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7" name="Freccia a destra 16"/>
          <p:cNvSpPr/>
          <p:nvPr/>
        </p:nvSpPr>
        <p:spPr>
          <a:xfrm>
            <a:off x="5286375" y="5572125"/>
            <a:ext cx="428625" cy="214313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0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42938" y="142875"/>
            <a:ext cx="8358187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it-IT" dirty="0">
                <a:solidFill>
                  <a:srgbClr val="C00000"/>
                </a:solidFill>
                <a:latin typeface="+mj-lt"/>
              </a:rPr>
              <a:t>SISTEMA DELLE MONOOSSIGENASI</a:t>
            </a:r>
          </a:p>
          <a:p>
            <a:pPr marL="342900" indent="-342900" algn="ctr">
              <a:defRPr/>
            </a:pPr>
            <a:endParaRPr lang="it-IT" sz="1400" dirty="0">
              <a:solidFill>
                <a:srgbClr val="C00000"/>
              </a:solidFill>
              <a:latin typeface="+mj-lt"/>
            </a:endParaRPr>
          </a:p>
          <a:p>
            <a:pPr marL="342900" indent="-342900">
              <a:defRPr/>
            </a:pPr>
            <a:r>
              <a:rPr lang="it-IT" sz="1400" dirty="0">
                <a:latin typeface="+mj-lt"/>
              </a:rPr>
              <a:t>Numerosi farmaci sono ossidati in presenza di: Frazione </a:t>
            </a:r>
            <a:r>
              <a:rPr lang="it-IT" sz="1400" dirty="0" err="1">
                <a:latin typeface="+mj-lt"/>
              </a:rPr>
              <a:t>microsomiale</a:t>
            </a:r>
            <a:r>
              <a:rPr lang="it-IT" sz="1400" dirty="0">
                <a:latin typeface="+mj-lt"/>
              </a:rPr>
              <a:t> epatica, NAPDH, O2, </a:t>
            </a:r>
          </a:p>
          <a:p>
            <a:pPr marL="342900" indent="-342900">
              <a:defRPr/>
            </a:pPr>
            <a:endParaRPr lang="it-IT" sz="1400" dirty="0">
              <a:latin typeface="+mj-lt"/>
            </a:endParaRPr>
          </a:p>
          <a:p>
            <a:pPr marL="342900" indent="-342900">
              <a:defRPr/>
            </a:pPr>
            <a:endParaRPr lang="it-IT" sz="1400" dirty="0">
              <a:latin typeface="+mj-lt"/>
            </a:endParaRPr>
          </a:p>
          <a:p>
            <a:pPr marL="342900" indent="-342900">
              <a:defRPr/>
            </a:pPr>
            <a:r>
              <a:rPr lang="it-IT" sz="1400" dirty="0">
                <a:latin typeface="+mj-lt"/>
              </a:rPr>
              <a:t>Catalizzatori: citocromo P450</a:t>
            </a:r>
          </a:p>
          <a:p>
            <a:pPr marL="342900" indent="-342900">
              <a:defRPr/>
            </a:pPr>
            <a:r>
              <a:rPr lang="it-IT" sz="1400" dirty="0">
                <a:latin typeface="+mj-lt"/>
              </a:rPr>
              <a:t>    citocromo P450 reduttasi</a:t>
            </a:r>
          </a:p>
          <a:p>
            <a:pPr marL="342900" indent="-342900">
              <a:defRPr/>
            </a:pPr>
            <a:endParaRPr lang="it-IT" sz="1400" dirty="0">
              <a:latin typeface="+mj-lt"/>
            </a:endParaRPr>
          </a:p>
          <a:p>
            <a:pPr marL="342900" indent="-342900">
              <a:defRPr/>
            </a:pPr>
            <a:endParaRPr lang="it-IT" sz="1400" dirty="0">
              <a:latin typeface="+mj-lt"/>
            </a:endParaRPr>
          </a:p>
          <a:p>
            <a:pPr marL="342900" indent="-342900">
              <a:defRPr/>
            </a:pPr>
            <a:endParaRPr lang="it-IT" sz="1400" dirty="0">
              <a:latin typeface="+mj-lt"/>
            </a:endParaRPr>
          </a:p>
          <a:p>
            <a:pPr marL="342900" indent="-342900">
              <a:defRPr/>
            </a:pPr>
            <a:endParaRPr lang="it-IT" sz="1400" dirty="0">
              <a:latin typeface="+mj-lt"/>
            </a:endParaRPr>
          </a:p>
          <a:p>
            <a:pPr marL="342900" indent="-342900">
              <a:defRPr/>
            </a:pPr>
            <a:r>
              <a:rPr lang="it-IT" sz="1600" b="1" dirty="0">
                <a:solidFill>
                  <a:srgbClr val="C00000"/>
                </a:solidFill>
              </a:rPr>
              <a:t>ALCUNI SOTTOTIPI </a:t>
            </a:r>
            <a:r>
              <a:rPr lang="it-IT" sz="1600" b="1" dirty="0" err="1">
                <a:solidFill>
                  <a:srgbClr val="C00000"/>
                </a:solidFill>
              </a:rPr>
              <a:t>DI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defRPr/>
            </a:pPr>
            <a:r>
              <a:rPr lang="it-IT" sz="1600" b="1" dirty="0">
                <a:solidFill>
                  <a:srgbClr val="C00000"/>
                </a:solidFill>
              </a:rPr>
              <a:t>CITOCROMO P-450</a:t>
            </a:r>
          </a:p>
          <a:p>
            <a:pPr marL="342900" indent="-342900">
              <a:defRPr/>
            </a:pPr>
            <a:endParaRPr lang="it-IT" sz="1400" dirty="0">
              <a:latin typeface="+mj-lt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4357688" y="950913"/>
          <a:ext cx="4714875" cy="5907087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942975"/>
                <a:gridCol w="942975"/>
                <a:gridCol w="942975"/>
                <a:gridCol w="739087"/>
                <a:gridCol w="1146863"/>
              </a:tblGrid>
              <a:tr h="695143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Nomenclatura</a:t>
                      </a:r>
                      <a:r>
                        <a:rPr lang="it-IT" sz="900" baseline="0" dirty="0" smtClean="0">
                          <a:solidFill>
                            <a:schemeClr val="tx1"/>
                          </a:solidFill>
                        </a:rPr>
                        <a:t> comune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gene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Sede prevalente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Localizzazione subcellulare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Substrato tipo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457188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P1-450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CYP1A1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extraepatica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benzopirene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274313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P-450</a:t>
                      </a:r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PA</a:t>
                      </a:r>
                      <a:endParaRPr lang="it-IT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CYP1A2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fenacetina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640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P-450</a:t>
                      </a:r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l-GR" sz="1200" baseline="-25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CYP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2A2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gonadi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testosterone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(15-</a:t>
                      </a:r>
                      <a:r>
                        <a:rPr lang="el-GR" sz="1200" baseline="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-OHasi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l-GR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274313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P-450</a:t>
                      </a:r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it-IT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CYP2B2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fenobarbital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274313">
                <a:tc>
                  <a:txBody>
                    <a:bodyPr/>
                    <a:lstStyle/>
                    <a:p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P-450MP</a:t>
                      </a:r>
                      <a:endParaRPr lang="it-IT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CYO2C9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mefenitoina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274313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P-450</a:t>
                      </a:r>
                      <a:r>
                        <a:rPr lang="it-IT" sz="700" dirty="0" smtClean="0">
                          <a:solidFill>
                            <a:schemeClr val="tx1"/>
                          </a:solidFill>
                        </a:rPr>
                        <a:t>TB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CYP2C10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tolbutamide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274313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P-450</a:t>
                      </a:r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DB</a:t>
                      </a:r>
                      <a:endParaRPr lang="it-IT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CYP2D</a:t>
                      </a:r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it-IT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debrisochina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274313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P-450</a:t>
                      </a:r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it-IT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CYPE1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etanolo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274313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P-450</a:t>
                      </a:r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NF</a:t>
                      </a:r>
                      <a:endParaRPr lang="it-IT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CYP3A4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nifedipina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274313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P-450</a:t>
                      </a:r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LA</a:t>
                      </a:r>
                      <a:endParaRPr lang="it-IT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CYP4A1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acidi grassi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640063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P-450</a:t>
                      </a:r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SCC</a:t>
                      </a:r>
                      <a:endParaRPr lang="it-IT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smtClean="0">
                          <a:solidFill>
                            <a:schemeClr val="tx1"/>
                          </a:solidFill>
                        </a:rPr>
                        <a:t>CYP11A1 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smtClean="0">
                          <a:solidFill>
                            <a:schemeClr val="tx1"/>
                          </a:solidFill>
                        </a:rPr>
                        <a:t>mitocondri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tessuti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steroidogenici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taglio catena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laterale colesterolo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640063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P-450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el-GR" sz="1200" baseline="-25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it-IT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CYP17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tessuti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steroidogenici</a:t>
                      </a:r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prognenolone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640063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P-450</a:t>
                      </a:r>
                      <a:r>
                        <a:rPr lang="it-IT" sz="1200" baseline="-25000" dirty="0" smtClean="0">
                          <a:solidFill>
                            <a:schemeClr val="tx1"/>
                          </a:solidFill>
                        </a:rPr>
                        <a:t>C-21</a:t>
                      </a:r>
                      <a:endParaRPr lang="it-IT" sz="1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CYP21A2 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tessuti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steroidogenici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17-OH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progesterono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57188" y="214313"/>
            <a:ext cx="8572500" cy="5970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CARATTERI E CONSEGUENZE DELLE REAZIONI </a:t>
            </a:r>
            <a:r>
              <a:rPr lang="it-IT" sz="2000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n-lt"/>
              </a:rPr>
              <a:t> OSSIDAZIONE</a:t>
            </a:r>
          </a:p>
          <a:p>
            <a:pPr algn="just">
              <a:defRPr/>
            </a:pPr>
            <a:endParaRPr lang="it-IT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it-IT" dirty="0">
                <a:latin typeface="+mn-lt"/>
              </a:rPr>
              <a:t> sono reazioni che aumentano la proporzione di atomi di ossigeno nella molecola del substrato.</a:t>
            </a:r>
          </a:p>
          <a:p>
            <a:pPr algn="just"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it-IT" dirty="0">
                <a:latin typeface="+mn-lt"/>
              </a:rPr>
              <a:t> sono catalizzate prevalentemente da enzimi </a:t>
            </a:r>
            <a:r>
              <a:rPr lang="it-IT" dirty="0" err="1">
                <a:latin typeface="+mn-lt"/>
              </a:rPr>
              <a:t>microsomiali</a:t>
            </a:r>
            <a:r>
              <a:rPr lang="it-IT" dirty="0">
                <a:latin typeface="+mn-lt"/>
              </a:rPr>
              <a:t> epatici (le ossidasi a funzione mista o </a:t>
            </a:r>
            <a:r>
              <a:rPr lang="it-IT" dirty="0" err="1">
                <a:latin typeface="+mn-lt"/>
              </a:rPr>
              <a:t>monossigenasi</a:t>
            </a:r>
            <a:r>
              <a:rPr lang="it-IT" dirty="0">
                <a:latin typeface="+mn-lt"/>
              </a:rPr>
              <a:t>) o, in misura molto minore, da enzimi non </a:t>
            </a:r>
            <a:r>
              <a:rPr lang="it-IT" dirty="0" err="1">
                <a:latin typeface="+mn-lt"/>
              </a:rPr>
              <a:t>microsomiali</a:t>
            </a:r>
            <a:r>
              <a:rPr lang="it-IT" dirty="0">
                <a:latin typeface="+mn-lt"/>
              </a:rPr>
              <a:t> (</a:t>
            </a:r>
            <a:r>
              <a:rPr lang="it-IT" dirty="0" err="1">
                <a:latin typeface="+mn-lt"/>
              </a:rPr>
              <a:t>xantinossidasi</a:t>
            </a:r>
            <a:r>
              <a:rPr lang="it-IT" dirty="0">
                <a:latin typeface="+mn-lt"/>
              </a:rPr>
              <a:t>, </a:t>
            </a:r>
            <a:r>
              <a:rPr lang="it-IT" dirty="0" err="1">
                <a:latin typeface="+mn-lt"/>
              </a:rPr>
              <a:t>alcooldeidrogenasi</a:t>
            </a:r>
            <a:r>
              <a:rPr lang="it-IT" dirty="0">
                <a:latin typeface="+mn-lt"/>
              </a:rPr>
              <a:t>, ecc.).</a:t>
            </a:r>
          </a:p>
          <a:p>
            <a:pPr algn="just"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it-IT" dirty="0">
                <a:latin typeface="+mn-lt"/>
              </a:rPr>
              <a:t> il sistema delle ossidasi a funzione mista comprende il citocromo P 450 e la </a:t>
            </a:r>
            <a:r>
              <a:rPr lang="it-IT" dirty="0" err="1">
                <a:latin typeface="+mn-lt"/>
              </a:rPr>
              <a:t>citocromoreduttasi</a:t>
            </a:r>
            <a:r>
              <a:rPr lang="it-IT" dirty="0">
                <a:latin typeface="+mn-lt"/>
              </a:rPr>
              <a:t>; il sistema necessita di NAD ridotto, di </a:t>
            </a:r>
            <a:r>
              <a:rPr lang="it-IT" dirty="0" err="1">
                <a:latin typeface="+mn-lt"/>
              </a:rPr>
              <a:t>fosfatidilcolina</a:t>
            </a:r>
            <a:r>
              <a:rPr lang="it-IT" dirty="0">
                <a:latin typeface="+mn-lt"/>
              </a:rPr>
              <a:t> e, ovviamente di ossigeno.</a:t>
            </a:r>
          </a:p>
          <a:p>
            <a:pPr algn="just"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it-IT" dirty="0">
                <a:latin typeface="+mn-lt"/>
              </a:rPr>
              <a:t> possono portare alla formazione di intermedi altamente reattivi(epossidi, </a:t>
            </a:r>
            <a:r>
              <a:rPr lang="it-IT" dirty="0" err="1">
                <a:latin typeface="+mn-lt"/>
              </a:rPr>
              <a:t>ossiradicali</a:t>
            </a:r>
            <a:r>
              <a:rPr lang="it-IT" dirty="0">
                <a:latin typeface="+mn-lt"/>
              </a:rPr>
              <a:t> liberi, ecc.)che possono legarsi tenacemente (legame covalente) a macromolecole tissutali.</a:t>
            </a:r>
          </a:p>
          <a:p>
            <a:pPr algn="just">
              <a:buFontTx/>
              <a:buChar char="-"/>
              <a:defRPr/>
            </a:pPr>
            <a:endParaRPr lang="it-IT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it-IT" dirty="0">
                <a:latin typeface="+mn-lt"/>
              </a:rPr>
              <a:t> tali intermedi possono essere responsabili della necrosi tissutale, della </a:t>
            </a:r>
            <a:r>
              <a:rPr lang="it-IT" dirty="0" err="1">
                <a:latin typeface="+mn-lt"/>
              </a:rPr>
              <a:t>teratogenicità</a:t>
            </a:r>
            <a:r>
              <a:rPr lang="it-IT" dirty="0">
                <a:latin typeface="+mn-lt"/>
              </a:rPr>
              <a:t>, della </a:t>
            </a:r>
            <a:r>
              <a:rPr lang="it-IT" dirty="0" err="1">
                <a:latin typeface="+mn-lt"/>
              </a:rPr>
              <a:t>carcinogenicità</a:t>
            </a:r>
            <a:r>
              <a:rPr lang="it-IT" dirty="0">
                <a:latin typeface="+mn-lt"/>
              </a:rPr>
              <a:t> e di altri effetti tossici prodotti dal farmaco.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14375"/>
            <a:ext cx="5143500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214438" y="285750"/>
            <a:ext cx="7358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SISTEMA DELLE MONOOSSIGENASI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0063" y="5857875"/>
            <a:ext cx="86439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>
                <a:latin typeface="+mn-lt"/>
              </a:rPr>
              <a:t>Schema semplificato del meccanismo di ossidazione da parte dei </a:t>
            </a:r>
            <a:r>
              <a:rPr lang="it-IT" sz="1600" dirty="0" err="1">
                <a:latin typeface="+mn-lt"/>
              </a:rPr>
              <a:t>microsomi</a:t>
            </a:r>
            <a:r>
              <a:rPr lang="it-IT" sz="1600" dirty="0">
                <a:latin typeface="+mn-lt"/>
              </a:rPr>
              <a:t> epatici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00063" y="214313"/>
            <a:ext cx="8429625" cy="6108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j-lt"/>
              </a:rPr>
              <a:t>REGOLAZIONE DEL SISTEMA MICROSOMIALE</a:t>
            </a:r>
          </a:p>
          <a:p>
            <a:pPr>
              <a:defRPr/>
            </a:pPr>
            <a:endParaRPr lang="it-IT" sz="20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endParaRPr lang="it-IT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j-lt"/>
              </a:rPr>
              <a:t>INDUZIONE 	da parte di </a:t>
            </a:r>
            <a:r>
              <a:rPr lang="it-IT" dirty="0" err="1">
                <a:latin typeface="+mj-lt"/>
              </a:rPr>
              <a:t>Farmaci-sostanze</a:t>
            </a:r>
            <a:r>
              <a:rPr lang="it-IT" dirty="0">
                <a:latin typeface="+mj-lt"/>
              </a:rPr>
              <a:t> Chimiche Ambientali </a:t>
            </a: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j-lt"/>
              </a:rPr>
              <a:t>				(non necessariamente substrati)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endParaRPr lang="it-IT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j-lt"/>
              </a:rPr>
              <a:t>INDUTTORI SIMILI AL 	1) </a:t>
            </a:r>
            <a:r>
              <a:rPr lang="it-IT" dirty="0" err="1">
                <a:latin typeface="+mj-lt"/>
              </a:rPr>
              <a:t>Fenobarbitale</a:t>
            </a:r>
            <a:endParaRPr lang="it-IT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j-lt"/>
              </a:rPr>
              <a:t>				 2) Idrocarburi Policiclici Cancerogeni</a:t>
            </a:r>
          </a:p>
          <a:p>
            <a:pPr>
              <a:lnSpc>
                <a:spcPct val="150000"/>
              </a:lnSpc>
              <a:defRPr/>
            </a:pPr>
            <a:endParaRPr lang="it-IT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+mj-lt"/>
              </a:rPr>
              <a:t>1)  Aumento della sintesi proteica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it-IT" dirty="0">
                <a:latin typeface="+mj-lt"/>
              </a:rPr>
              <a:t>Aumento della sintesi del citocromo P450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endParaRPr lang="it-IT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it-IT" dirty="0">
                <a:latin typeface="+mj-lt"/>
              </a:rPr>
              <a:t> Aumento della sintesi proteica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it-IT" dirty="0">
                <a:latin typeface="+mj-lt"/>
              </a:rPr>
              <a:t>2)  Nessun aumento</a:t>
            </a:r>
            <a:r>
              <a:rPr lang="it-IT" dirty="0">
                <a:solidFill>
                  <a:prstClr val="black"/>
                </a:solidFill>
                <a:latin typeface="Comic Sans MS"/>
              </a:rPr>
              <a:t> della sintesi del citocromo P450</a:t>
            </a:r>
            <a:endParaRPr lang="it-IT" dirty="0"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42875" y="227013"/>
            <a:ext cx="9144000" cy="6416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INDUTTORI DEL SISTEMA MICROSOMIALE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SEDATIVI IPNOTICI			Barbiturici, </a:t>
            </a:r>
            <a:r>
              <a:rPr lang="it-IT" dirty="0" err="1">
                <a:latin typeface="+mn-lt"/>
              </a:rPr>
              <a:t>Glutetimide</a:t>
            </a:r>
            <a:r>
              <a:rPr lang="it-IT" dirty="0">
                <a:latin typeface="+mn-lt"/>
              </a:rPr>
              <a:t>, Meprobamato</a:t>
            </a: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TRANQUILLANTI MINORI		(</a:t>
            </a:r>
            <a:r>
              <a:rPr lang="it-IT" dirty="0" err="1">
                <a:latin typeface="+mn-lt"/>
              </a:rPr>
              <a:t>Benzodiazepine</a:t>
            </a:r>
            <a:r>
              <a:rPr lang="it-IT" dirty="0">
                <a:latin typeface="+mn-lt"/>
              </a:rPr>
              <a:t>)</a:t>
            </a: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TRANQUILLANTI MAGGIORI		</a:t>
            </a:r>
            <a:r>
              <a:rPr lang="it-IT" dirty="0" err="1">
                <a:latin typeface="+mn-lt"/>
              </a:rPr>
              <a:t>Clorpromazina</a:t>
            </a:r>
            <a:endParaRPr lang="it-IT" dirty="0">
              <a:latin typeface="+mn-lt"/>
            </a:endParaRP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ANALETTICI CARDIORESPIRATORI	</a:t>
            </a:r>
            <a:r>
              <a:rPr lang="it-IT" dirty="0" err="1">
                <a:latin typeface="+mn-lt"/>
              </a:rPr>
              <a:t>Nichetamide</a:t>
            </a:r>
            <a:endParaRPr lang="it-IT" dirty="0">
              <a:latin typeface="+mn-lt"/>
            </a:endParaRP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ANALGESICI				</a:t>
            </a:r>
            <a:r>
              <a:rPr lang="it-IT" dirty="0" err="1">
                <a:latin typeface="+mn-lt"/>
              </a:rPr>
              <a:t>Aminopirina</a:t>
            </a:r>
            <a:r>
              <a:rPr lang="it-IT" dirty="0">
                <a:latin typeface="+mn-lt"/>
              </a:rPr>
              <a:t>, </a:t>
            </a:r>
            <a:r>
              <a:rPr lang="it-IT" dirty="0" err="1">
                <a:latin typeface="+mn-lt"/>
              </a:rPr>
              <a:t>Fenilbutazone</a:t>
            </a:r>
            <a:r>
              <a:rPr lang="it-IT" dirty="0">
                <a:latin typeface="+mn-lt"/>
              </a:rPr>
              <a:t>, </a:t>
            </a:r>
            <a:r>
              <a:rPr lang="it-IT" dirty="0" err="1">
                <a:latin typeface="+mn-lt"/>
              </a:rPr>
              <a:t>Peditina</a:t>
            </a:r>
            <a:endParaRPr lang="it-IT" dirty="0">
              <a:latin typeface="+mn-lt"/>
            </a:endParaRP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ANESTETICI GENERALI		Etere, Cloroformio, N</a:t>
            </a:r>
            <a:r>
              <a:rPr lang="it-IT" baseline="-25000" dirty="0">
                <a:latin typeface="+mn-lt"/>
              </a:rPr>
              <a:t>2</a:t>
            </a:r>
            <a:r>
              <a:rPr lang="it-IT" dirty="0">
                <a:latin typeface="+mn-lt"/>
              </a:rPr>
              <a:t>O</a:t>
            </a: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TIMOLETTICI				</a:t>
            </a:r>
            <a:r>
              <a:rPr lang="it-IT" dirty="0" err="1">
                <a:latin typeface="+mn-lt"/>
              </a:rPr>
              <a:t>Imipramina</a:t>
            </a:r>
            <a:endParaRPr lang="it-IT" dirty="0">
              <a:latin typeface="+mn-lt"/>
            </a:endParaRP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STEROIDI				</a:t>
            </a:r>
            <a:r>
              <a:rPr lang="it-IT" dirty="0" err="1">
                <a:latin typeface="+mn-lt"/>
              </a:rPr>
              <a:t>Glucocorticoidi</a:t>
            </a:r>
            <a:r>
              <a:rPr lang="it-IT" dirty="0">
                <a:latin typeface="+mn-lt"/>
              </a:rPr>
              <a:t>, Androgeni</a:t>
            </a: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IPOGLICEMIZZANTI			</a:t>
            </a:r>
            <a:r>
              <a:rPr lang="it-IT" dirty="0" err="1">
                <a:latin typeface="+mn-lt"/>
              </a:rPr>
              <a:t>Tolbutamide</a:t>
            </a:r>
            <a:r>
              <a:rPr lang="it-IT" dirty="0">
                <a:latin typeface="+mn-lt"/>
              </a:rPr>
              <a:t>	</a:t>
            </a: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ANTISTAMINICI H</a:t>
            </a:r>
            <a:r>
              <a:rPr lang="it-IT" baseline="-25000" dirty="0">
                <a:latin typeface="+mn-lt"/>
              </a:rPr>
              <a:t>1</a:t>
            </a:r>
            <a:r>
              <a:rPr lang="it-IT" dirty="0">
                <a:latin typeface="+mn-lt"/>
              </a:rPr>
              <a:t>			</a:t>
            </a:r>
            <a:r>
              <a:rPr lang="it-IT" dirty="0" err="1">
                <a:latin typeface="+mn-lt"/>
              </a:rPr>
              <a:t>Difenidramina</a:t>
            </a:r>
            <a:r>
              <a:rPr lang="it-IT" dirty="0">
                <a:latin typeface="+mn-lt"/>
              </a:rPr>
              <a:t>, </a:t>
            </a:r>
            <a:r>
              <a:rPr lang="it-IT" dirty="0" err="1">
                <a:latin typeface="+mn-lt"/>
              </a:rPr>
              <a:t>Clorciclizina</a:t>
            </a:r>
            <a:endParaRPr lang="it-IT" dirty="0">
              <a:latin typeface="+mn-lt"/>
            </a:endParaRP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INSETTICIDI				Idrocarburi </a:t>
            </a:r>
            <a:r>
              <a:rPr lang="it-IT" dirty="0" err="1">
                <a:latin typeface="+mn-lt"/>
              </a:rPr>
              <a:t>Clorulati</a:t>
            </a:r>
            <a:r>
              <a:rPr lang="it-IT" dirty="0">
                <a:latin typeface="+mn-lt"/>
              </a:rPr>
              <a:t> (DDT, Ecc..)</a:t>
            </a: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FUMO					3,4-Dibenzopirene</a:t>
            </a:r>
          </a:p>
          <a:p>
            <a:pPr>
              <a:lnSpc>
                <a:spcPts val="2500"/>
              </a:lnSpc>
              <a:defRPr/>
            </a:pPr>
            <a:endParaRPr lang="it-IT" dirty="0">
              <a:latin typeface="+mn-lt"/>
            </a:endParaRPr>
          </a:p>
          <a:p>
            <a:pPr>
              <a:lnSpc>
                <a:spcPts val="2500"/>
              </a:lnSpc>
              <a:defRPr/>
            </a:pPr>
            <a:endParaRPr lang="it-IT" dirty="0">
              <a:latin typeface="+mn-lt"/>
            </a:endParaRP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INDUTTORE PERMANENTE:		</a:t>
            </a:r>
            <a:r>
              <a:rPr lang="it-IT" dirty="0" err="1">
                <a:latin typeface="+mn-lt"/>
              </a:rPr>
              <a:t>Tetraclorodibenzo-p-diossina</a:t>
            </a:r>
            <a:r>
              <a:rPr lang="it-IT" dirty="0">
                <a:latin typeface="+mn-lt"/>
              </a:rPr>
              <a:t> (&lt;1µg)</a:t>
            </a: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CONTAMINANTE DELLA PRODUZIONE: </a:t>
            </a: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				D’erbicidi (2,4,5-tricloro-fenossi-acetato)</a:t>
            </a:r>
          </a:p>
          <a:p>
            <a:pPr>
              <a:lnSpc>
                <a:spcPts val="2500"/>
              </a:lnSpc>
              <a:defRPr/>
            </a:pPr>
            <a:r>
              <a:rPr lang="it-IT" dirty="0">
                <a:latin typeface="+mn-lt"/>
              </a:rPr>
              <a:t>				D’</a:t>
            </a:r>
            <a:r>
              <a:rPr lang="it-IT" dirty="0" err="1">
                <a:latin typeface="+mn-lt"/>
              </a:rPr>
              <a:t>esaclorofenone</a:t>
            </a:r>
            <a:r>
              <a:rPr lang="it-IT" dirty="0">
                <a:latin typeface="+mn-lt"/>
              </a:rPr>
              <a:t> (Disinfettante)	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6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57250" y="357188"/>
            <a:ext cx="7786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ESEMPI </a:t>
            </a:r>
            <a:r>
              <a:rPr lang="it-IT" sz="2000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n-lt"/>
              </a:rPr>
              <a:t> FARMACI CHE HANNO ATIVITA’ INDUCENTE SUGLI ENZIMI EPATICI FARMACO-METABOLIZZANTI.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42875" y="1928813"/>
          <a:ext cx="8786813" cy="237807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28844"/>
                <a:gridCol w="2428875"/>
                <a:gridCol w="214313"/>
                <a:gridCol w="1500157"/>
                <a:gridCol w="2714624"/>
              </a:tblGrid>
              <a:tr h="304881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CLASSE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FARMACI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CLASSE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FARMACI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</a:tr>
              <a:tr h="5182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Ipnotici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Barbiturici (*) alcool etilico (cronico)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Chemioterapici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Isoniazide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Griseofulvina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Rifampicina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</a:tr>
              <a:tr h="518298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Anticonvulsionanti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Fenitoina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Carbamazepina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Primidone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Steroidi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Cortisteroidi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 androgeni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</a:tr>
              <a:tr h="5182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Antistaminici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Clorciclizina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(*),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Orfenadrina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(*)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Insetticidi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DDT (*),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Lindano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</a:tr>
              <a:tr h="5182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Analgesici, antipiretici,antiurici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Fenilbutazone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Sulfinpirazone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Vari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Clofibrato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Metilcolantrene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benzopirene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42875" y="4572000"/>
            <a:ext cx="8786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t-IT" sz="1600" dirty="0">
                <a:latin typeface="+mn-lt"/>
              </a:rPr>
              <a:t>(*) questi farmaci possono stimolare il loro stesso metabolismo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600" dirty="0">
                <a:latin typeface="+mn-lt"/>
              </a:rPr>
              <a:t>Nota: alcuni farmaci elencati possono indurre enzimi che metabolizzano certi farmaci e, al tempo stesso, inibire enzimi che metabolizzano altri farmaci.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57250" y="357188"/>
            <a:ext cx="7786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ESEMPI </a:t>
            </a:r>
            <a:r>
              <a:rPr lang="it-IT" sz="2000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n-lt"/>
              </a:rPr>
              <a:t> FARMACI CHE HANNO ATIVITA’ INIBENTE SUGLI ENZIMI FARMACO-METABOLIZZANTI.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42875" y="1928813"/>
          <a:ext cx="8786813" cy="27479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28844"/>
                <a:gridCol w="2428875"/>
                <a:gridCol w="214313"/>
                <a:gridCol w="1500157"/>
                <a:gridCol w="2714624"/>
              </a:tblGrid>
              <a:tr h="304765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CLASSE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FARMACI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CLASSE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FARMACI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</a:tr>
              <a:tr h="51810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Ipnotici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Alcool etilico (acuto)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Chemioterapici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Isoniazide Cloramfenicolo,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chemeClr val="tx1"/>
                          </a:solidFill>
                        </a:rPr>
                        <a:t>Metronidazolo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</a:tr>
              <a:tr h="370797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Neurolettici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Clorpromazina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Aloperidolo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Steroidi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Estrogeni,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Contraccetivi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orali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</a:tr>
              <a:tr h="518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Antistaminici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Cimetidina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Anticoagulanti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Dicumarolici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</a:tr>
              <a:tr h="51810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Analgesici, Antipiretici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Fenilbutazone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Antiurici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Allopurinolo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Probenecid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</a:tr>
              <a:tr h="51810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Antidepressivi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IMAO,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Nortriptilina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Vari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Spironolattone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Disulfiran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, tiroxina,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Tetraidrocannabinoli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57250" y="357188"/>
            <a:ext cx="7572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j-lt"/>
              </a:rPr>
              <a:t>ALCUNI ESEMPI </a:t>
            </a:r>
            <a:r>
              <a:rPr lang="it-IT" dirty="0" err="1">
                <a:solidFill>
                  <a:srgbClr val="C00000"/>
                </a:solidFill>
                <a:latin typeface="+mj-lt"/>
              </a:rPr>
              <a:t>DI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 BIOTRASFORMAZIONE DEI FARMACI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85750" y="857250"/>
          <a:ext cx="8715375" cy="560863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78844"/>
                <a:gridCol w="2178844"/>
                <a:gridCol w="2178844"/>
                <a:gridCol w="2178844"/>
              </a:tblGrid>
              <a:tr h="304817">
                <a:tc gridSpan="2"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REAZIONI NON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SINTESI (FASE 1)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REAZIONI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SINTESI (FASE 2)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04817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OSSIDAZIONI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 gridSpan="2"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CON ACIDO GLUCURONICO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17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Fenobarbitale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Fenoitina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Morfina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Meprobamato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304817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Meperidina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Fenacetina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Acido salicilico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Ossifenilbutazone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51818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Codeina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Fenilbutazone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Cloramfenicolo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(la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maggior parte dei metaboliti dei farmaci)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304817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Fenotiazine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Etanolo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Indometacina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518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caffeina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Oxazepam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304817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RIDUZIONI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 gridSpan="2"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CON ACIDO ACETICO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17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Cloralio idrato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Cloramfenicolo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 gridSpan="2"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Sulfamidici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04817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Prednisolone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Cortisone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Isoniazide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304817"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Piramidone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304817"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Acido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paraminosalicilico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304817"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Idralazina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304817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IDROLISI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304817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Procaina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Acetilcolina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304817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</a:rPr>
                        <a:t>Succinilcolina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Glucosidi cardiocinetici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  <a:tr h="304817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Nitrati 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14313" y="271463"/>
            <a:ext cx="8572500" cy="6586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SINTESI PROTETTIVE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REAZIONI </a:t>
            </a:r>
            <a:r>
              <a:rPr lang="it-IT" sz="1600" dirty="0" err="1">
                <a:latin typeface="+mn-lt"/>
              </a:rPr>
              <a:t>DI</a:t>
            </a:r>
            <a:r>
              <a:rPr lang="it-IT" sz="1600" dirty="0">
                <a:latin typeface="+mn-lt"/>
              </a:rPr>
              <a:t> CONIUGAZIONE                  	 PRODOTTI MENO TOSSICI</a:t>
            </a: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MECCANISMI DETOSSIFICANTI</a:t>
            </a: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					 PRODOTTI PIU’ SOLUBILI</a:t>
            </a: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ENZIMI COINVOLTI: 	TRANSFERASI</a:t>
            </a: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LOCALIZZAZIONE: 		livello citoplasmatico, plasmatico, intracellulare ad 					eccezione delle </a:t>
            </a:r>
            <a:r>
              <a:rPr lang="it-IT" sz="1600" dirty="0" err="1">
                <a:latin typeface="+mn-lt"/>
              </a:rPr>
              <a:t>glucoronaconiugazioni</a:t>
            </a:r>
            <a:endParaRPr lang="it-IT" sz="1600" dirty="0">
              <a:latin typeface="+mn-lt"/>
            </a:endParaRP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u="sng" dirty="0">
                <a:latin typeface="+mn-lt"/>
              </a:rPr>
              <a:t>ACIDI</a:t>
            </a: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 err="1">
                <a:latin typeface="+mn-lt"/>
              </a:rPr>
              <a:t>Glicuronico</a:t>
            </a:r>
            <a:r>
              <a:rPr lang="it-IT" sz="1600" dirty="0">
                <a:latin typeface="+mn-lt"/>
              </a:rPr>
              <a:t>			</a:t>
            </a:r>
            <a:r>
              <a:rPr lang="it-IT" sz="1600" dirty="0" err="1">
                <a:latin typeface="+mn-lt"/>
              </a:rPr>
              <a:t>+ATP</a:t>
            </a: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Solforico 			(UTP)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Acetico 				sostanze coinvolte: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(Benzoico, Succinico, Formico)	-OH (alcolici, fenolici)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				R-COOH</a:t>
            </a:r>
          </a:p>
          <a:p>
            <a:pPr>
              <a:defRPr/>
            </a:pPr>
            <a:r>
              <a:rPr lang="it-IT" sz="1600" u="sng" dirty="0">
                <a:latin typeface="+mn-lt"/>
              </a:rPr>
              <a:t>AMINOACIDI</a:t>
            </a:r>
            <a:r>
              <a:rPr lang="it-IT" sz="1600" dirty="0">
                <a:latin typeface="+mn-lt"/>
              </a:rPr>
              <a:t>			(aromatici, alifatici)</a:t>
            </a:r>
          </a:p>
          <a:p>
            <a:pPr>
              <a:defRPr/>
            </a:pPr>
            <a:r>
              <a:rPr lang="it-IT" sz="1600" dirty="0" err="1">
                <a:latin typeface="+mn-lt"/>
              </a:rPr>
              <a:t>Glicina</a:t>
            </a:r>
            <a:r>
              <a:rPr lang="it-IT" sz="1600" dirty="0">
                <a:latin typeface="+mn-lt"/>
              </a:rPr>
              <a:t>				R-NH2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Cisteina				(aromatici)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Glutammina			-SH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(</a:t>
            </a:r>
            <a:r>
              <a:rPr lang="it-IT" sz="1600" dirty="0" err="1">
                <a:latin typeface="+mn-lt"/>
              </a:rPr>
              <a:t>Serina</a:t>
            </a:r>
            <a:r>
              <a:rPr lang="it-IT" sz="1600" dirty="0">
                <a:latin typeface="+mn-lt"/>
              </a:rPr>
              <a:t>, Lisina)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3714750" y="928688"/>
            <a:ext cx="1143000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5400000">
            <a:off x="5974556" y="1454944"/>
            <a:ext cx="633413" cy="95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entesi graffa chiusa 8"/>
          <p:cNvSpPr/>
          <p:nvPr/>
        </p:nvSpPr>
        <p:spPr>
          <a:xfrm>
            <a:off x="3143250" y="3714750"/>
            <a:ext cx="642938" cy="278606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14313" y="214313"/>
            <a:ext cx="8929687" cy="588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C00000"/>
                </a:solidFill>
                <a:latin typeface="+mj-lt"/>
              </a:rPr>
              <a:t>GLUCURONOCONIUGAZIONI</a:t>
            </a:r>
          </a:p>
          <a:p>
            <a:pPr algn="ctr">
              <a:defRPr/>
            </a:pPr>
            <a:endParaRPr lang="it-IT" sz="240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lnSpc>
                <a:spcPts val="1200"/>
              </a:lnSpc>
              <a:defRPr/>
            </a:pPr>
            <a:r>
              <a:rPr lang="it-IT" dirty="0">
                <a:latin typeface="+mj-lt"/>
              </a:rPr>
              <a:t>	fosforilasi			UTP</a:t>
            </a:r>
          </a:p>
          <a:p>
            <a:pPr>
              <a:lnSpc>
                <a:spcPts val="1200"/>
              </a:lnSpc>
              <a:spcAft>
                <a:spcPts val="1000"/>
              </a:spcAft>
              <a:defRPr/>
            </a:pPr>
            <a:r>
              <a:rPr lang="it-IT" dirty="0">
                <a:latin typeface="+mj-lt"/>
              </a:rPr>
              <a:t>Glicogeno </a:t>
            </a:r>
            <a:r>
              <a:rPr lang="it-IT" dirty="0" err="1">
                <a:latin typeface="+mj-lt"/>
              </a:rPr>
              <a:t>-----------</a:t>
            </a:r>
            <a:r>
              <a:rPr lang="it-IT" dirty="0">
                <a:latin typeface="+mj-lt"/>
                <a:sym typeface="Wingdings" pitchFamily="2" charset="2"/>
              </a:rPr>
              <a:t></a:t>
            </a:r>
            <a:r>
              <a:rPr lang="it-IT" dirty="0">
                <a:latin typeface="+mj-lt"/>
                <a:ea typeface="Calibri"/>
                <a:cs typeface="Times New Roman"/>
              </a:rPr>
              <a:t> α-glucosio-1-fosfato </a:t>
            </a:r>
            <a:r>
              <a:rPr lang="it-IT" dirty="0" err="1">
                <a:latin typeface="+mj-lt"/>
                <a:ea typeface="Calibri"/>
                <a:cs typeface="Times New Roman"/>
              </a:rPr>
              <a:t>--------</a:t>
            </a: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</a:t>
            </a:r>
            <a:r>
              <a:rPr lang="it-IT" dirty="0" err="1">
                <a:latin typeface="+mj-lt"/>
                <a:ea typeface="Calibri"/>
                <a:cs typeface="Times New Roman"/>
                <a:sym typeface="Wingdings" pitchFamily="2" charset="2"/>
              </a:rPr>
              <a:t>UDP-glucosio</a:t>
            </a: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 + </a:t>
            </a:r>
            <a:r>
              <a:rPr lang="it-IT" dirty="0" err="1">
                <a:latin typeface="+mj-lt"/>
                <a:ea typeface="Calibri"/>
                <a:cs typeface="Times New Roman"/>
                <a:sym typeface="Wingdings" pitchFamily="2" charset="2"/>
              </a:rPr>
              <a:t>pirofosfato</a:t>
            </a:r>
            <a:endParaRPr lang="it-IT" dirty="0">
              <a:latin typeface="+mj-lt"/>
              <a:ea typeface="Calibri"/>
              <a:cs typeface="Times New Roman"/>
              <a:sym typeface="Wingdings" pitchFamily="2" charset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it-IT" dirty="0">
              <a:latin typeface="+mj-lt"/>
              <a:ea typeface="Calibri"/>
              <a:cs typeface="Times New Roman"/>
              <a:sym typeface="Wingdings" pitchFamily="2" charset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							2NAD</a:t>
            </a:r>
            <a:r>
              <a:rPr lang="it-IT" baseline="30000" dirty="0">
                <a:latin typeface="+mj-lt"/>
                <a:ea typeface="Calibri"/>
                <a:cs typeface="Times New Roman"/>
                <a:sym typeface="Wingdings" pitchFamily="2" charset="2"/>
              </a:rPr>
              <a:t>+</a:t>
            </a: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	    H</a:t>
            </a:r>
            <a:r>
              <a:rPr lang="it-IT" baseline="-25000" dirty="0">
                <a:latin typeface="+mj-lt"/>
                <a:ea typeface="Calibri"/>
                <a:cs typeface="Times New Roman"/>
                <a:sym typeface="Wingdings" pitchFamily="2" charset="2"/>
              </a:rPr>
              <a:t>2</a:t>
            </a: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O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it-IT" dirty="0">
              <a:latin typeface="+mj-lt"/>
              <a:ea typeface="Calibri"/>
              <a:cs typeface="Times New Roman"/>
              <a:sym typeface="Wingdings" pitchFamily="2" charset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					</a:t>
            </a:r>
            <a:r>
              <a:rPr lang="it-IT" dirty="0" err="1">
                <a:latin typeface="+mj-lt"/>
                <a:ea typeface="Calibri"/>
                <a:cs typeface="Times New Roman"/>
                <a:sym typeface="Wingdings" pitchFamily="2" charset="2"/>
              </a:rPr>
              <a:t>UDP-acido</a:t>
            </a: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it-IT" dirty="0" err="1">
                <a:latin typeface="+mj-lt"/>
                <a:ea typeface="Calibri"/>
                <a:cs typeface="Times New Roman"/>
                <a:sym typeface="Wingdings" pitchFamily="2" charset="2"/>
              </a:rPr>
              <a:t>glicuronico</a:t>
            </a: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 + 2 NADH + 2H</a:t>
            </a:r>
            <a:r>
              <a:rPr lang="it-IT" baseline="30000" dirty="0">
                <a:latin typeface="+mj-lt"/>
                <a:ea typeface="Calibri"/>
                <a:cs typeface="Times New Roman"/>
                <a:sym typeface="Wingdings" pitchFamily="2" charset="2"/>
              </a:rPr>
              <a:t>+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it-IT" dirty="0">
              <a:latin typeface="+mj-lt"/>
              <a:ea typeface="Calibri"/>
              <a:cs typeface="Times New Roman"/>
              <a:sym typeface="Wingdings" pitchFamily="2" charset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		</a:t>
            </a:r>
            <a:r>
              <a:rPr lang="it-IT" dirty="0" err="1">
                <a:latin typeface="+mj-lt"/>
                <a:ea typeface="Calibri"/>
                <a:cs typeface="Times New Roman"/>
                <a:sym typeface="Wingdings" pitchFamily="2" charset="2"/>
              </a:rPr>
              <a:t>UDP-acido</a:t>
            </a: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it-IT" dirty="0" err="1">
                <a:latin typeface="+mj-lt"/>
                <a:ea typeface="Calibri"/>
                <a:cs typeface="Times New Roman"/>
                <a:sym typeface="Wingdings" pitchFamily="2" charset="2"/>
              </a:rPr>
              <a:t>glicuronico</a:t>
            </a: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 + R-OH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it-IT" dirty="0">
              <a:latin typeface="+mj-lt"/>
              <a:ea typeface="Calibri"/>
              <a:cs typeface="Times New Roman"/>
              <a:sym typeface="Wingdings" pitchFamily="2" charset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		   </a:t>
            </a:r>
            <a:r>
              <a:rPr lang="it-IT" dirty="0" err="1">
                <a:latin typeface="+mj-lt"/>
                <a:ea typeface="Calibri"/>
                <a:cs typeface="Times New Roman"/>
                <a:sym typeface="Wingdings" pitchFamily="2" charset="2"/>
              </a:rPr>
              <a:t>glicuronil</a:t>
            </a: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   transferasi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it-IT" dirty="0">
              <a:latin typeface="+mj-lt"/>
              <a:ea typeface="Calibri"/>
              <a:cs typeface="Times New Roman"/>
              <a:sym typeface="Wingdings" pitchFamily="2" charset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		   </a:t>
            </a:r>
            <a:r>
              <a:rPr lang="it-IT" dirty="0" err="1">
                <a:latin typeface="+mj-lt"/>
                <a:ea typeface="Calibri"/>
                <a:cs typeface="Times New Roman"/>
                <a:sym typeface="Wingdings" pitchFamily="2" charset="2"/>
              </a:rPr>
              <a:t>R-O-acido</a:t>
            </a: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it-IT" dirty="0" err="1">
                <a:latin typeface="+mj-lt"/>
                <a:ea typeface="Calibri"/>
                <a:cs typeface="Times New Roman"/>
                <a:sym typeface="Wingdings" pitchFamily="2" charset="2"/>
              </a:rPr>
              <a:t>glicuronico</a:t>
            </a:r>
            <a:r>
              <a:rPr lang="it-IT" dirty="0">
                <a:latin typeface="+mj-lt"/>
                <a:ea typeface="Calibri"/>
                <a:cs typeface="Times New Roman"/>
                <a:sym typeface="Wingdings" pitchFamily="2" charset="2"/>
              </a:rPr>
              <a:t> + UDP</a:t>
            </a:r>
            <a:endParaRPr lang="it-IT" dirty="0">
              <a:latin typeface="+mj-lt"/>
              <a:ea typeface="Calibri"/>
              <a:cs typeface="Times New Roman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6930231" y="2356644"/>
            <a:ext cx="1285875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5400000">
            <a:off x="2785269" y="5071269"/>
            <a:ext cx="1285875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785813" y="1243013"/>
          <a:ext cx="7715250" cy="540068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286000"/>
                <a:gridCol w="2857500"/>
                <a:gridCol w="2571750"/>
              </a:tblGrid>
              <a:tr h="57918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</a:t>
                      </a:r>
                      <a:r>
                        <a:rPr lang="it-IT" sz="1600" baseline="0" dirty="0" smtClean="0"/>
                        <a:t> cibi riducono l’assorbimento di:</a:t>
                      </a:r>
                      <a:endParaRPr lang="it-IT" sz="1600" dirty="0"/>
                    </a:p>
                  </a:txBody>
                  <a:tcPr marL="91439" marR="91439" marT="45725" marB="457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 cibi aumentano l’assorbimento di:</a:t>
                      </a:r>
                      <a:endParaRPr lang="it-IT" sz="1600" dirty="0"/>
                    </a:p>
                  </a:txBody>
                  <a:tcPr marL="91439" marR="91439" marT="45725" marB="457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 cibi ritardano l’assorbimento di</a:t>
                      </a:r>
                      <a:endParaRPr lang="it-IT" sz="1600" dirty="0"/>
                    </a:p>
                  </a:txBody>
                  <a:tcPr marL="91439" marR="91439" marT="45725" marB="457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Aspirina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Carbamazepina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Aspirina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Atenololo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Sotalolo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Clorotiazide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Cefalosporine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Fenitoina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Diazepam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Sulfamidici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Captopril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Griseofulvina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Diclofenac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Etanolo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Propanolo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Metoprololo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Digossina 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Penicilline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Nitrofurantoina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Furosemide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Tetracicline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Teofillina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Indoprofene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Ferro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Destopropossifene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Valproato</a:t>
                      </a:r>
                      <a:r>
                        <a:rPr lang="it-IT" sz="1400" dirty="0" smtClean="0"/>
                        <a:t> sodico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Penicillamina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Mebendazolo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Paracetamolo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Levodopa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Metildopa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Metronidazolo</a:t>
                      </a:r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Warfarin</a:t>
                      </a:r>
                      <a:endParaRPr lang="it-IT" sz="1400" dirty="0" smtClean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Eritromicina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91439" marR="91439"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Isoniazide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91439" marR="91439" marT="45725" marB="45725"/>
                </a:tc>
              </a:tr>
            </a:tbl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928688" y="214313"/>
            <a:ext cx="7858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C00000"/>
                </a:solidFill>
                <a:latin typeface="+mn-lt"/>
              </a:rPr>
              <a:t>EFFETTO DEI CIBI SULL’ASSORBIMENTO INTESTINALE </a:t>
            </a:r>
            <a:r>
              <a:rPr lang="it-IT" sz="2400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sz="2400" dirty="0">
                <a:solidFill>
                  <a:srgbClr val="C00000"/>
                </a:solidFill>
                <a:latin typeface="+mn-lt"/>
              </a:rPr>
              <a:t> ALCUNI FARMACI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6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42875" y="285750"/>
            <a:ext cx="8786813" cy="6462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MOLECOLE PARTICOLASRMENTE INTERESSATE ALLA GLUCURONOCONIUGAZIONE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it-IT" dirty="0">
                <a:latin typeface="+mn-lt"/>
              </a:rPr>
              <a:t>Alcoli (CAF)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dirty="0" err="1">
                <a:latin typeface="+mn-lt"/>
              </a:rPr>
              <a:t>Fenoli</a:t>
            </a:r>
            <a:r>
              <a:rPr lang="it-IT" dirty="0">
                <a:latin typeface="+mn-lt"/>
              </a:rPr>
              <a:t> (Morfina)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dirty="0">
                <a:latin typeface="+mn-lt"/>
              </a:rPr>
              <a:t>Acidi Carbossilici Aromatici (</a:t>
            </a:r>
            <a:r>
              <a:rPr lang="it-IT" dirty="0" err="1">
                <a:latin typeface="+mn-lt"/>
              </a:rPr>
              <a:t>Ac</a:t>
            </a:r>
            <a:r>
              <a:rPr lang="it-IT" dirty="0">
                <a:latin typeface="+mn-lt"/>
              </a:rPr>
              <a:t>. Acetilsalicilico)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dirty="0">
                <a:latin typeface="+mn-lt"/>
              </a:rPr>
              <a:t>Acidi Carbossilici Alifatici (</a:t>
            </a:r>
            <a:r>
              <a:rPr lang="it-IT" dirty="0" err="1">
                <a:latin typeface="+mn-lt"/>
              </a:rPr>
              <a:t>Indometacina</a:t>
            </a:r>
            <a:r>
              <a:rPr lang="it-IT" dirty="0">
                <a:latin typeface="+mn-lt"/>
              </a:rPr>
              <a:t>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dirty="0">
                <a:latin typeface="+mn-lt"/>
              </a:rPr>
              <a:t>Amine Aromatiche (</a:t>
            </a:r>
            <a:r>
              <a:rPr lang="it-IT" dirty="0" err="1">
                <a:latin typeface="+mn-lt"/>
              </a:rPr>
              <a:t>Ac</a:t>
            </a:r>
            <a:r>
              <a:rPr lang="it-IT" dirty="0">
                <a:latin typeface="+mn-lt"/>
              </a:rPr>
              <a:t>. p- Amino Salicilico)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>
              <a:defRPr/>
            </a:pPr>
            <a:r>
              <a:rPr lang="it-IT" dirty="0">
                <a:latin typeface="+mn-lt"/>
              </a:rPr>
              <a:t>Composti contenenti gruppi NH		  </a:t>
            </a:r>
            <a:r>
              <a:rPr lang="it-IT" sz="1600" dirty="0">
                <a:latin typeface="+mn-lt"/>
              </a:rPr>
              <a:t>NH</a:t>
            </a:r>
            <a:r>
              <a:rPr lang="it-IT" sz="1600" baseline="-25000" dirty="0">
                <a:latin typeface="+mn-lt"/>
              </a:rPr>
              <a:t>2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	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	  NH</a:t>
            </a:r>
            <a:r>
              <a:rPr lang="it-IT" sz="1600" baseline="-25000" dirty="0">
                <a:latin typeface="+mn-lt"/>
              </a:rPr>
              <a:t>2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						         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ETERE GLUCURONICO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			             NH</a:t>
            </a:r>
            <a:r>
              <a:rPr lang="it-IT" sz="1600" baseline="-25000" dirty="0">
                <a:latin typeface="+mn-lt"/>
              </a:rPr>
              <a:t>2</a:t>
            </a:r>
            <a:r>
              <a:rPr lang="it-IT" sz="1600" dirty="0">
                <a:latin typeface="+mn-lt"/>
              </a:rPr>
              <a:t>				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                                                                                         </a:t>
            </a:r>
            <a:r>
              <a:rPr lang="it-IT" sz="1600" dirty="0">
                <a:solidFill>
                  <a:srgbClr val="FF0000"/>
                </a:solidFill>
                <a:latin typeface="Comic Sans MS"/>
              </a:rPr>
              <a:t>O-GLIC</a:t>
            </a:r>
            <a:endParaRPr lang="it-IT" sz="16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	             OH           			   COOH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	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                  COOH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				        OH		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ESTRERE GLUCURONICO</a:t>
            </a:r>
          </a:p>
          <a:p>
            <a:pPr>
              <a:defRPr/>
            </a:pPr>
            <a:r>
              <a:rPr lang="it-IT" dirty="0">
                <a:latin typeface="+mn-lt"/>
              </a:rPr>
              <a:t>Importante:		</a:t>
            </a:r>
            <a:r>
              <a:rPr lang="it-IT" sz="1600" dirty="0">
                <a:latin typeface="+mn-lt"/>
              </a:rPr>
              <a:t>             </a:t>
            </a:r>
            <a:r>
              <a:rPr lang="it-IT" sz="1600" dirty="0">
                <a:solidFill>
                  <a:srgbClr val="FF0000"/>
                </a:solidFill>
                <a:latin typeface="+mn-lt"/>
              </a:rPr>
              <a:t>CO-GLIC</a:t>
            </a:r>
          </a:p>
          <a:p>
            <a:pPr marL="342900" indent="-342900">
              <a:buFontTx/>
              <a:buAutoNum type="arabicParenR"/>
              <a:defRPr/>
            </a:pPr>
            <a:endParaRPr lang="it-IT" dirty="0"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it-IT" dirty="0">
                <a:latin typeface="+mn-lt"/>
              </a:rPr>
              <a:t>La </a:t>
            </a:r>
            <a:r>
              <a:rPr lang="it-IT" dirty="0" err="1">
                <a:latin typeface="+mn-lt"/>
              </a:rPr>
              <a:t>glucuronoconiugazione</a:t>
            </a:r>
            <a:r>
              <a:rPr lang="it-IT" dirty="0">
                <a:latin typeface="+mn-lt"/>
              </a:rPr>
              <a:t> aumenta la idrosolubilità del farmaco</a:t>
            </a:r>
          </a:p>
          <a:p>
            <a:pPr marL="342900" indent="-342900">
              <a:buFontTx/>
              <a:buAutoNum type="arabicParenR"/>
              <a:defRPr/>
            </a:pPr>
            <a:r>
              <a:rPr lang="it-IT" dirty="0">
                <a:latin typeface="+mn-lt"/>
              </a:rPr>
              <a:t> in seguito a questo tipo di reazione il farmaco generalmente perde la propria attività biologica.</a:t>
            </a:r>
          </a:p>
        </p:txBody>
      </p:sp>
      <p:grpSp>
        <p:nvGrpSpPr>
          <p:cNvPr id="61445" name="Gruppo 18"/>
          <p:cNvGrpSpPr>
            <a:grpSpLocks/>
          </p:cNvGrpSpPr>
          <p:nvPr/>
        </p:nvGrpSpPr>
        <p:grpSpPr bwMode="auto">
          <a:xfrm>
            <a:off x="1035050" y="3500438"/>
            <a:ext cx="893763" cy="1214437"/>
            <a:chOff x="1035819" y="3286124"/>
            <a:chExt cx="892975" cy="1214446"/>
          </a:xfrm>
        </p:grpSpPr>
        <p:sp>
          <p:nvSpPr>
            <p:cNvPr id="7" name="Esagono 6"/>
            <p:cNvSpPr/>
            <p:nvPr/>
          </p:nvSpPr>
          <p:spPr>
            <a:xfrm rot="5400000">
              <a:off x="982335" y="3553922"/>
              <a:ext cx="785819" cy="67885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1286423" y="3714752"/>
              <a:ext cx="214124" cy="35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12" name="Connettore 1 11"/>
            <p:cNvCxnSpPr/>
            <p:nvPr/>
          </p:nvCxnSpPr>
          <p:spPr>
            <a:xfrm rot="5400000">
              <a:off x="1251434" y="3392488"/>
              <a:ext cx="2127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>
              <a:off x="1251434" y="4394207"/>
              <a:ext cx="2127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 rot="10800000">
              <a:off x="1714670" y="4151317"/>
              <a:ext cx="214124" cy="1349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6" name="Gruppo 19"/>
          <p:cNvGrpSpPr>
            <a:grpSpLocks/>
          </p:cNvGrpSpPr>
          <p:nvPr/>
        </p:nvGrpSpPr>
        <p:grpSpPr bwMode="auto">
          <a:xfrm>
            <a:off x="3500438" y="4071938"/>
            <a:ext cx="892175" cy="1214437"/>
            <a:chOff x="1035819" y="3286124"/>
            <a:chExt cx="892975" cy="1214446"/>
          </a:xfrm>
        </p:grpSpPr>
        <p:sp>
          <p:nvSpPr>
            <p:cNvPr id="21" name="Esagono 20"/>
            <p:cNvSpPr/>
            <p:nvPr/>
          </p:nvSpPr>
          <p:spPr>
            <a:xfrm rot="5400000">
              <a:off x="982144" y="3554113"/>
              <a:ext cx="785819" cy="67847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285279" y="3714752"/>
              <a:ext cx="214505" cy="35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23" name="Connettore 1 22"/>
            <p:cNvCxnSpPr/>
            <p:nvPr/>
          </p:nvCxnSpPr>
          <p:spPr>
            <a:xfrm rot="5400000">
              <a:off x="1251212" y="3391693"/>
              <a:ext cx="21272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 rot="5400000">
              <a:off x="1251212" y="4393413"/>
              <a:ext cx="21272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rot="10800000">
              <a:off x="1714289" y="4151317"/>
              <a:ext cx="214505" cy="1349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7" name="Gruppo 25"/>
          <p:cNvGrpSpPr>
            <a:grpSpLocks/>
          </p:cNvGrpSpPr>
          <p:nvPr/>
        </p:nvGrpSpPr>
        <p:grpSpPr bwMode="auto">
          <a:xfrm>
            <a:off x="4714875" y="3071813"/>
            <a:ext cx="893763" cy="1214437"/>
            <a:chOff x="1035819" y="3286124"/>
            <a:chExt cx="892975" cy="1214446"/>
          </a:xfrm>
        </p:grpSpPr>
        <p:sp>
          <p:nvSpPr>
            <p:cNvPr id="27" name="Esagono 26"/>
            <p:cNvSpPr/>
            <p:nvPr/>
          </p:nvSpPr>
          <p:spPr>
            <a:xfrm rot="5400000">
              <a:off x="982335" y="3553922"/>
              <a:ext cx="785819" cy="67885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286423" y="3714752"/>
              <a:ext cx="214124" cy="35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29" name="Connettore 1 28"/>
            <p:cNvCxnSpPr/>
            <p:nvPr/>
          </p:nvCxnSpPr>
          <p:spPr>
            <a:xfrm rot="5400000">
              <a:off x="1251434" y="3392488"/>
              <a:ext cx="2127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rot="5400000">
              <a:off x="1251434" y="4394207"/>
              <a:ext cx="2127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rot="10800000">
              <a:off x="1714670" y="4151317"/>
              <a:ext cx="214124" cy="1349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Connettore 2 32"/>
          <p:cNvCxnSpPr/>
          <p:nvPr/>
        </p:nvCxnSpPr>
        <p:spPr>
          <a:xfrm flipV="1">
            <a:off x="1928813" y="3500438"/>
            <a:ext cx="2000250" cy="5000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2357438" y="4429125"/>
            <a:ext cx="1000125" cy="14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0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85813" y="142875"/>
            <a:ext cx="8143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  <a:latin typeface="+mj-lt"/>
              </a:rPr>
              <a:t>VIE </a:t>
            </a:r>
            <a:r>
              <a:rPr lang="it-IT" dirty="0" err="1">
                <a:solidFill>
                  <a:srgbClr val="C00000"/>
                </a:solidFill>
                <a:latin typeface="+mj-lt"/>
              </a:rPr>
              <a:t>DI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 BIOTRASFORMAZIONE DEGLI XENOBIOTICI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14313" y="768350"/>
          <a:ext cx="8929687" cy="6035675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2395770"/>
                <a:gridCol w="725990"/>
                <a:gridCol w="5807927"/>
              </a:tblGrid>
              <a:tr h="274349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REAZIONE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SITO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ESEMPI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SUBSTRATO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823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FASE 2</a:t>
                      </a:r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Glucuronidazione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Morfina, Paracetamolo,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Nitrofenolo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Diazepam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Sulfitiazolo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Meprobamato, Bilirubina, Acido Benzoico,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Sulfisossazolo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Tiofenolo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457248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N-acetilazione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Sulfamidici,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Idralazina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Isoniazide,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Clorazepam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Acido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Para-aminosalicilico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Dapsone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457248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Coniugazione Con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Glutatione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Acido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Etacrinico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Bromobenzene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Bifenili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Policlorurati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Esaclorobenzene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Naftalene,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Caffeina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457248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Metilazione</a:t>
                      </a:r>
                    </a:p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N-metilazione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Istamina, Noradrenalina,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Normorfina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,chinolina,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Triptamina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Nicotina,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Nicotinamide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O-metilazione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Catecolamine,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Idrossiacetanilide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S-metilazione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Tiouracile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Mercaptoetanolo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457248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Coniugazione</a:t>
                      </a:r>
                      <a:r>
                        <a:rPr lang="it-IT" sz="1200" b="0" baseline="0" dirty="0" smtClean="0">
                          <a:solidFill>
                            <a:schemeClr val="tx1"/>
                          </a:solidFill>
                        </a:rPr>
                        <a:t> con Solfato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Estrone, Anilina, Fenolo,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3-idrossicumarina, Paracetamolo,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Metildopa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Salicilamide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457248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Coniugazione Con Aminoacidi</a:t>
                      </a:r>
                    </a:p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Serina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Glutamina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Glicina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Mt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Acido Benzoico,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Acido Salicilico, Acido Nicotinico, Acido Cinnamico, Acido Colico, Acido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Deossicolico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457248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Ribonucleosidazione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Ribonucleotidazione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Mercaptopurina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FASE 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Idrolisi</a:t>
                      </a:r>
                      <a:r>
                        <a:rPr lang="it-IT" sz="1200" b="0" baseline="0" dirty="0" smtClean="0">
                          <a:solidFill>
                            <a:schemeClr val="tx1"/>
                          </a:solidFill>
                        </a:rPr>
                        <a:t> di </a:t>
                      </a:r>
                      <a:r>
                        <a:rPr lang="it-IT" sz="1200" b="0" baseline="0" dirty="0" err="1" smtClean="0">
                          <a:solidFill>
                            <a:schemeClr val="tx1"/>
                          </a:solidFill>
                        </a:rPr>
                        <a:t>Glucuronidi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B, C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                            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Idrolisi di Glucosidi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r>
                        <a:rPr lang="it-IT" sz="1200" b="0" dirty="0" err="1" smtClean="0">
                          <a:solidFill>
                            <a:schemeClr val="tx1"/>
                          </a:solidFill>
                        </a:rPr>
                        <a:t>Deacetilazione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C, B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274349">
                <a:tc gridSpan="3">
                  <a:txBody>
                    <a:bodyPr/>
                    <a:lstStyle/>
                    <a:p>
                      <a:r>
                        <a:rPr lang="it-IT" sz="1200" b="1" dirty="0" err="1" smtClean="0">
                          <a:solidFill>
                            <a:schemeClr val="tx1"/>
                          </a:solidFill>
                        </a:rPr>
                        <a:t>Ms=</a:t>
                      </a:r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 reazione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="1" baseline="0" dirty="0" err="1" smtClean="0">
                          <a:solidFill>
                            <a:schemeClr val="tx1"/>
                          </a:solidFill>
                        </a:rPr>
                        <a:t>microsomiale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b="1" baseline="0" dirty="0" err="1" smtClean="0">
                          <a:solidFill>
                            <a:schemeClr val="tx1"/>
                          </a:solidFill>
                        </a:rPr>
                        <a:t>Mt=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="1" baseline="0" dirty="0" err="1" smtClean="0">
                          <a:solidFill>
                            <a:schemeClr val="tx1"/>
                          </a:solidFill>
                        </a:rPr>
                        <a:t>reaz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. Mitocondriale, </a:t>
                      </a:r>
                      <a:r>
                        <a:rPr lang="it-IT" sz="1200" b="1" baseline="0" dirty="0" err="1" smtClean="0">
                          <a:solidFill>
                            <a:schemeClr val="tx1"/>
                          </a:solidFill>
                        </a:rPr>
                        <a:t>C=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="1" baseline="0" dirty="0" err="1" smtClean="0">
                          <a:solidFill>
                            <a:schemeClr val="tx1"/>
                          </a:solidFill>
                        </a:rPr>
                        <a:t>reaz.citoplasmatica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b="1" baseline="0" dirty="0" err="1" smtClean="0">
                          <a:solidFill>
                            <a:schemeClr val="tx1"/>
                          </a:solidFill>
                        </a:rPr>
                        <a:t>B=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="1" baseline="0" dirty="0" err="1" smtClean="0">
                          <a:solidFill>
                            <a:schemeClr val="tx1"/>
                          </a:solidFill>
                        </a:rPr>
                        <a:t>reaz.batterica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200" b="1" baseline="0" dirty="0" err="1" smtClean="0">
                          <a:solidFill>
                            <a:schemeClr val="tx1"/>
                          </a:solidFill>
                        </a:rPr>
                        <a:t>P=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="1" baseline="0" dirty="0" err="1" smtClean="0">
                          <a:solidFill>
                            <a:schemeClr val="tx1"/>
                          </a:solidFill>
                        </a:rPr>
                        <a:t>reaz.plasmatica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42875" y="214313"/>
            <a:ext cx="8786813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CARATTERI E CONSEGUENZE DELLA </a:t>
            </a:r>
          </a:p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GLUCURONO-CONIUGAZIONE</a:t>
            </a:r>
          </a:p>
          <a:p>
            <a:pPr algn="ctr">
              <a:defRPr/>
            </a:pPr>
            <a:endParaRPr lang="it-IT" sz="2000" dirty="0">
              <a:solidFill>
                <a:srgbClr val="C00000"/>
              </a:solidFill>
              <a:latin typeface="+mn-lt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dirty="0">
                <a:latin typeface="+mn-lt"/>
              </a:rPr>
              <a:t> È il processo più frequente di coniugazione dei farmaci.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dirty="0">
                <a:latin typeface="+mn-lt"/>
              </a:rPr>
              <a:t> Consiste in un legame tra l’acido </a:t>
            </a:r>
            <a:r>
              <a:rPr lang="it-IT" dirty="0" err="1">
                <a:latin typeface="+mn-lt"/>
              </a:rPr>
              <a:t>glucuronico</a:t>
            </a:r>
            <a:r>
              <a:rPr lang="it-IT" dirty="0">
                <a:latin typeface="+mn-lt"/>
              </a:rPr>
              <a:t> (derivato dal metabolismo </a:t>
            </a:r>
            <a:r>
              <a:rPr lang="it-IT" dirty="0" err="1">
                <a:latin typeface="+mn-lt"/>
              </a:rPr>
              <a:t>glicidico</a:t>
            </a:r>
            <a:r>
              <a:rPr lang="it-IT" dirty="0">
                <a:latin typeface="+mn-lt"/>
              </a:rPr>
              <a:t>) e vari gruppi funzionali del farmaco (</a:t>
            </a:r>
            <a:r>
              <a:rPr lang="it-IT" dirty="0" err="1">
                <a:latin typeface="+mn-lt"/>
              </a:rPr>
              <a:t>aminico</a:t>
            </a:r>
            <a:r>
              <a:rPr lang="it-IT" dirty="0">
                <a:latin typeface="+mn-lt"/>
              </a:rPr>
              <a:t>, carbossilico, </a:t>
            </a:r>
            <a:r>
              <a:rPr lang="it-IT" dirty="0" err="1">
                <a:latin typeface="+mn-lt"/>
              </a:rPr>
              <a:t>sulfidrilico</a:t>
            </a:r>
            <a:r>
              <a:rPr lang="it-IT" dirty="0">
                <a:latin typeface="+mn-lt"/>
              </a:rPr>
              <a:t>, fenolico, alcolico, ecc.)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dirty="0">
                <a:latin typeface="+mn-lt"/>
              </a:rPr>
              <a:t> E’ catalizzata prevalentemente da enzimi </a:t>
            </a:r>
            <a:r>
              <a:rPr lang="it-IT" dirty="0" err="1">
                <a:latin typeface="+mn-lt"/>
              </a:rPr>
              <a:t>microsomiali</a:t>
            </a:r>
            <a:r>
              <a:rPr lang="it-IT" dirty="0">
                <a:latin typeface="+mn-lt"/>
              </a:rPr>
              <a:t> epatici (</a:t>
            </a:r>
            <a:r>
              <a:rPr lang="it-IT" dirty="0" err="1">
                <a:latin typeface="+mn-lt"/>
              </a:rPr>
              <a:t>glucuronil-</a:t>
            </a:r>
            <a:r>
              <a:rPr lang="it-IT" dirty="0">
                <a:latin typeface="+mn-lt"/>
              </a:rPr>
              <a:t> transferasi).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dirty="0">
                <a:latin typeface="+mn-lt"/>
              </a:rPr>
              <a:t> Può essere insufficiente (età neonatale, malattie epatiche, ecc.) e provocare di conseguenza sindromi morbose (es. sindrome grigia da cloramfenicolo).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dirty="0">
                <a:latin typeface="+mn-lt"/>
              </a:rPr>
              <a:t> Il farmaco </a:t>
            </a:r>
            <a:r>
              <a:rPr lang="it-IT" dirty="0" err="1">
                <a:latin typeface="+mn-lt"/>
              </a:rPr>
              <a:t>glucurono-coniugato</a:t>
            </a:r>
            <a:r>
              <a:rPr lang="it-IT" dirty="0">
                <a:latin typeface="+mn-lt"/>
              </a:rPr>
              <a:t> diventa più idrosolubile e (tranne rare eccezioni) farmacologicamente inattivo.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dirty="0">
                <a:latin typeface="+mn-lt"/>
              </a:rPr>
              <a:t> Il farmaco </a:t>
            </a:r>
            <a:r>
              <a:rPr lang="it-IT" dirty="0" err="1">
                <a:latin typeface="+mj-lt"/>
              </a:rPr>
              <a:t>glucurono-coniugato</a:t>
            </a:r>
            <a:r>
              <a:rPr lang="it-IT" dirty="0">
                <a:latin typeface="+mj-lt"/>
              </a:rPr>
              <a:t> può passare con la bile nell’intestino dove è idrolizzato dalle </a:t>
            </a:r>
            <a:r>
              <a:rPr lang="it-IT" dirty="0" err="1">
                <a:latin typeface="+mj-lt"/>
              </a:rPr>
              <a:t>beta-glucuronidasi</a:t>
            </a:r>
            <a:r>
              <a:rPr lang="it-IT" dirty="0">
                <a:latin typeface="+mj-lt"/>
              </a:rPr>
              <a:t> (intestinali e batteriche) ritornando libero.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6775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42875" y="214313"/>
            <a:ext cx="8786813" cy="1308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rgbClr val="C00000"/>
                </a:solidFill>
                <a:latin typeface="+mn-lt"/>
              </a:rPr>
              <a:t>PARAMETRI FARMACOCINETICI</a:t>
            </a:r>
          </a:p>
          <a:p>
            <a:pPr algn="ctr">
              <a:defRPr/>
            </a:pPr>
            <a:endParaRPr lang="it-IT" sz="2000" dirty="0">
              <a:solidFill>
                <a:srgbClr val="C00000"/>
              </a:solidFill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endParaRPr lang="it-IT" dirty="0">
              <a:latin typeface="+mj-lt"/>
            </a:endParaRP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785813"/>
            <a:ext cx="5429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ttangolo 7"/>
          <p:cNvSpPr>
            <a:spLocks noChangeArrowheads="1"/>
          </p:cNvSpPr>
          <p:nvPr/>
        </p:nvSpPr>
        <p:spPr bwMode="auto">
          <a:xfrm>
            <a:off x="142875" y="4357688"/>
            <a:ext cx="8715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Cmax: concentrazione massima</a:t>
            </a:r>
            <a:br>
              <a:rPr lang="it-IT"/>
            </a:br>
            <a:r>
              <a:rPr lang="it-IT"/>
              <a:t>Tmax: tempo per raggiungere la Cmax</a:t>
            </a:r>
            <a:br>
              <a:rPr lang="it-IT"/>
            </a:br>
            <a:r>
              <a:rPr lang="it-IT"/>
              <a:t>AUC (area sotto la curva): misura la quantità di farmaco immodificato che raggiunge la circolazione sistemica dopo somministrazione di una determinata dose, ed è direttamente proporzionale alla quantità di farmaco assorbito</a:t>
            </a:r>
            <a:br>
              <a:rPr lang="it-IT"/>
            </a:br>
            <a:r>
              <a:rPr lang="it-IT"/>
              <a:t>Biodisponibilità: F o %</a:t>
            </a:r>
            <a:br>
              <a:rPr lang="it-IT"/>
            </a:br>
            <a:r>
              <a:rPr lang="it-IT"/>
              <a:t>Emivita o T½: tempo necessario perché la concentrazione plasmatica (all'equilibrio di distribuzione) si riduca della metà.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42875" y="214313"/>
            <a:ext cx="8786813" cy="1308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rgbClr val="C00000"/>
                </a:solidFill>
                <a:latin typeface="+mn-lt"/>
              </a:rPr>
              <a:t>PARAMETRI FARMACOCINETICI</a:t>
            </a:r>
          </a:p>
          <a:p>
            <a:pPr algn="ctr">
              <a:defRPr/>
            </a:pPr>
            <a:endParaRPr lang="it-IT" sz="2000" dirty="0">
              <a:solidFill>
                <a:srgbClr val="C00000"/>
              </a:solidFill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endParaRPr lang="it-IT" dirty="0">
              <a:latin typeface="+mj-lt"/>
            </a:endParaRPr>
          </a:p>
        </p:txBody>
      </p:sp>
      <p:sp>
        <p:nvSpPr>
          <p:cNvPr id="65541" name="CasellaDiTesto 4"/>
          <p:cNvSpPr txBox="1">
            <a:spLocks noChangeArrowheads="1"/>
          </p:cNvSpPr>
          <p:nvPr/>
        </p:nvSpPr>
        <p:spPr bwMode="auto">
          <a:xfrm>
            <a:off x="142875" y="1285875"/>
            <a:ext cx="88582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I parametri di assorbimento, distribuzione e eliminazione di un farmaco comportano movimenti o cinetiche del farmaco nell’organismo che possono essere rappresentati </a:t>
            </a:r>
          </a:p>
          <a:p>
            <a:pPr eaLnBrk="1" hangingPunct="1"/>
            <a:r>
              <a:rPr lang="it-IT"/>
              <a:t>come variazioni della concentrazione del farmaco nel tempo.</a:t>
            </a:r>
          </a:p>
          <a:p>
            <a:pPr eaLnBrk="1" hangingPunct="1"/>
            <a:endParaRPr lang="it-IT"/>
          </a:p>
          <a:p>
            <a:pPr eaLnBrk="1" hangingPunct="1"/>
            <a:r>
              <a:rPr lang="it-IT"/>
              <a:t>CINETICA DI PRIMO ORDINE: se una percentuale costante di farmaco viene assorbita, distribuita o eliminata nell’unità di tempo (andamento esponenziale).</a:t>
            </a:r>
          </a:p>
          <a:p>
            <a:pPr eaLnBrk="1" hangingPunct="1"/>
            <a:r>
              <a:rPr lang="it-IT"/>
              <a:t>E’ la cinetica più frequente.</a:t>
            </a:r>
          </a:p>
          <a:p>
            <a:pPr eaLnBrk="1" hangingPunct="1"/>
            <a:endParaRPr lang="it-IT"/>
          </a:p>
          <a:p>
            <a:pPr eaLnBrk="1" hangingPunct="1"/>
            <a:r>
              <a:rPr lang="it-IT"/>
              <a:t>CINETICA DI ORDINE ZERO: se  una quantità costante del farmaco viene assorbita, distribuita o eliminata nell’unità di tempo (andamento rettilineo). Vale per condizioni che operano in saturazione, se i trasportatori sono saturati. </a:t>
            </a:r>
          </a:p>
          <a:p>
            <a:pPr eaLnBrk="1" hangingPunct="1"/>
            <a:endParaRPr lang="it-IT"/>
          </a:p>
          <a:p>
            <a:pPr eaLnBrk="1" hangingPunct="1"/>
            <a:r>
              <a:rPr lang="it-IT"/>
              <a:t>In generale i farmaci che seguono una cinetica di primo ordine passano a una cinetica di ordine zero se la loro concentrazione nell’organismo diventerà molto elevata (caso di avvelenamento).</a:t>
            </a:r>
          </a:p>
        </p:txBody>
      </p:sp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5214938"/>
            <a:ext cx="40830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21431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42875" y="214313"/>
            <a:ext cx="8786813" cy="1308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rgbClr val="C00000"/>
                </a:solidFill>
                <a:latin typeface="+mn-lt"/>
              </a:rPr>
              <a:t>PARAMETRI FARMACOCINETICI</a:t>
            </a:r>
          </a:p>
          <a:p>
            <a:pPr algn="ctr">
              <a:defRPr/>
            </a:pPr>
            <a:endParaRPr lang="it-IT" sz="2000" dirty="0">
              <a:solidFill>
                <a:srgbClr val="C00000"/>
              </a:solidFill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endParaRPr lang="it-IT" dirty="0">
              <a:latin typeface="+mj-lt"/>
            </a:endParaRPr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71750"/>
            <a:ext cx="25003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286125" y="2214563"/>
          <a:ext cx="2306638" cy="4059237"/>
        </p:xfrm>
        <a:graphic>
          <a:graphicData uri="http://schemas.openxmlformats.org/drawingml/2006/table">
            <a:tbl>
              <a:tblPr/>
              <a:tblGrid>
                <a:gridCol w="881742"/>
                <a:gridCol w="1424896"/>
              </a:tblGrid>
              <a:tr h="1083818">
                <a:tc>
                  <a:txBody>
                    <a:bodyPr/>
                    <a:lstStyle/>
                    <a:p>
                      <a:r>
                        <a:rPr lang="it-IT" sz="1300" dirty="0"/>
                        <a:t>Numero di emivita </a:t>
                      </a:r>
                    </a:p>
                    <a:p>
                      <a:r>
                        <a:rPr lang="it-IT" sz="1300" dirty="0"/>
                        <a:t>(</a:t>
                      </a:r>
                      <a:r>
                        <a:rPr lang="it-IT" sz="1300" dirty="0" err="1"/>
                        <a:t>N°</a:t>
                      </a:r>
                      <a:r>
                        <a:rPr lang="it-IT" sz="1300" dirty="0"/>
                        <a:t> di T/2)</a:t>
                      </a:r>
                    </a:p>
                  </a:txBody>
                  <a:tcPr marL="67717" marR="67717" marT="33870" marB="33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Frazione di farmaco rimanente</a:t>
                      </a:r>
                    </a:p>
                  </a:txBody>
                  <a:tcPr marL="67717" marR="67717" marT="33870" marB="33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54">
                <a:tc>
                  <a:txBody>
                    <a:bodyPr/>
                    <a:lstStyle/>
                    <a:p>
                      <a:r>
                        <a:rPr lang="it-IT" sz="1300" dirty="0"/>
                        <a:t>0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100%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75">
                <a:tc>
                  <a:txBody>
                    <a:bodyPr/>
                    <a:lstStyle/>
                    <a:p>
                      <a:r>
                        <a:rPr lang="it-IT" sz="1300" dirty="0"/>
                        <a:t>1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50%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54">
                <a:tc>
                  <a:txBody>
                    <a:bodyPr/>
                    <a:lstStyle/>
                    <a:p>
                      <a:r>
                        <a:rPr lang="it-IT" sz="1300" dirty="0"/>
                        <a:t>2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25%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54">
                <a:tc>
                  <a:txBody>
                    <a:bodyPr/>
                    <a:lstStyle/>
                    <a:p>
                      <a:r>
                        <a:rPr lang="it-IT" sz="1300" dirty="0"/>
                        <a:t>3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12.5%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54">
                <a:tc>
                  <a:txBody>
                    <a:bodyPr/>
                    <a:lstStyle/>
                    <a:p>
                      <a:r>
                        <a:rPr lang="it-IT" sz="1300" dirty="0"/>
                        <a:t>4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6.25%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54">
                <a:tc>
                  <a:txBody>
                    <a:bodyPr/>
                    <a:lstStyle/>
                    <a:p>
                      <a:r>
                        <a:rPr lang="it-IT" sz="1300"/>
                        <a:t>5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3.125%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54">
                <a:tc>
                  <a:txBody>
                    <a:bodyPr/>
                    <a:lstStyle/>
                    <a:p>
                      <a:r>
                        <a:rPr lang="it-IT" sz="1300"/>
                        <a:t>6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1.56%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54">
                <a:tc>
                  <a:txBody>
                    <a:bodyPr/>
                    <a:lstStyle/>
                    <a:p>
                      <a:r>
                        <a:rPr lang="it-IT" sz="1300"/>
                        <a:t>7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0.78%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54">
                <a:tc>
                  <a:txBody>
                    <a:bodyPr/>
                    <a:lstStyle/>
                    <a:p>
                      <a:r>
                        <a:rPr lang="it-IT" sz="1300"/>
                        <a:t>8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0.39%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54">
                <a:tc>
                  <a:txBody>
                    <a:bodyPr/>
                    <a:lstStyle/>
                    <a:p>
                      <a:r>
                        <a:rPr lang="it-IT" sz="1300"/>
                        <a:t>9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/>
                        <a:t>0.195%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54">
                <a:tc>
                  <a:txBody>
                    <a:bodyPr/>
                    <a:lstStyle/>
                    <a:p>
                      <a:r>
                        <a:rPr lang="it-IT" sz="1300"/>
                        <a:t>10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0.0975%</a:t>
                      </a:r>
                    </a:p>
                  </a:txBody>
                  <a:tcPr marL="67717" marR="67717" marT="33870" marB="33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6591" name="Rettangolo 6"/>
          <p:cNvSpPr>
            <a:spLocks noChangeArrowheads="1"/>
          </p:cNvSpPr>
          <p:nvPr/>
        </p:nvSpPr>
        <p:spPr bwMode="auto">
          <a:xfrm>
            <a:off x="214313" y="100012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/>
              <a:t>Modello ad un compartimento (distribuzione istantanea, eliminazione di primo ordine).</a:t>
            </a:r>
            <a:br>
              <a:rPr lang="it-IT" sz="1600"/>
            </a:br>
            <a:r>
              <a:rPr lang="it-IT" sz="1600"/>
              <a:t>Decremento monoesponenziale della concentrazione plasmatica di un farmaco.</a:t>
            </a:r>
            <a:br>
              <a:rPr lang="it-IT" sz="1600"/>
            </a:br>
            <a:r>
              <a:rPr lang="it-IT" sz="1600"/>
              <a:t>Cp % = percentuale della concentrazione plasmatica iniziale.</a:t>
            </a:r>
          </a:p>
        </p:txBody>
      </p:sp>
      <p:sp>
        <p:nvSpPr>
          <p:cNvPr id="66592" name="CasellaDiTesto 7"/>
          <p:cNvSpPr txBox="1">
            <a:spLocks noChangeArrowheads="1"/>
          </p:cNvSpPr>
          <p:nvPr/>
        </p:nvSpPr>
        <p:spPr bwMode="auto">
          <a:xfrm>
            <a:off x="5572125" y="3000375"/>
            <a:ext cx="326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La scomparsa del farmaco </a:t>
            </a:r>
          </a:p>
          <a:p>
            <a:pPr eaLnBrk="1" hangingPunct="1"/>
            <a:r>
              <a:rPr lang="it-IT"/>
              <a:t>dall’organismo è praticamente</a:t>
            </a:r>
          </a:p>
          <a:p>
            <a:pPr eaLnBrk="1" hangingPunct="1"/>
            <a:r>
              <a:rPr lang="it-IT"/>
              <a:t>completa dopo 4 emivite </a:t>
            </a:r>
          </a:p>
          <a:p>
            <a:pPr eaLnBrk="1" hangingPunct="1"/>
            <a:r>
              <a:rPr lang="it-IT"/>
              <a:t>(93.75% farmaco eliminato)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928813"/>
            <a:ext cx="61055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42844" y="142852"/>
            <a:ext cx="9126216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/>
              <a:t>I livelli ematici di un farmaco (concentrazione ematica di un farmaco) </a:t>
            </a:r>
          </a:p>
          <a:p>
            <a:pPr marL="0" lvl="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/>
              <a:t>dipendono da diversi fattori, quali: la via di somministrazione, la quantità e </a:t>
            </a:r>
          </a:p>
          <a:p>
            <a:pPr marL="0" lvl="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/>
              <a:t>la velocità di assorbimento, la velocità di Eliminazione, la modalità di </a:t>
            </a:r>
          </a:p>
          <a:p>
            <a:pPr marL="0" lvl="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/>
              <a:t>somministrazione unica o ripetuta, la quantità di farmaco somministrata (dose).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713788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785813" y="1243013"/>
          <a:ext cx="7715250" cy="4759839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286000"/>
                <a:gridCol w="2857500"/>
                <a:gridCol w="2571750"/>
              </a:tblGrid>
              <a:tr h="37079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Patologia</a:t>
                      </a:r>
                      <a:endParaRPr lang="it-IT" sz="1600" dirty="0"/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Assorbimento aumentato</a:t>
                      </a:r>
                      <a:endParaRPr lang="it-IT" sz="1600" dirty="0"/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Assorbimento diminuito</a:t>
                      </a:r>
                      <a:endParaRPr lang="it-IT" sz="1600" dirty="0"/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4475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Morbo</a:t>
                      </a:r>
                      <a:r>
                        <a:rPr lang="it-IT" sz="1400" baseline="0" dirty="0" smtClean="0"/>
                        <a:t> celiaco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Aspirina, </a:t>
                      </a:r>
                      <a:r>
                        <a:rPr lang="it-IT" sz="1400" dirty="0" err="1" smtClean="0"/>
                        <a:t>cefalexina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clidndamicina</a:t>
                      </a:r>
                      <a:r>
                        <a:rPr lang="it-IT" sz="1400" dirty="0" smtClean="0"/>
                        <a:t>,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eritomicina</a:t>
                      </a:r>
                      <a:r>
                        <a:rPr lang="it-IT" sz="1400" baseline="0" dirty="0" smtClean="0"/>
                        <a:t>, acido </a:t>
                      </a:r>
                      <a:r>
                        <a:rPr lang="it-IT" sz="1400" baseline="0" dirty="0" err="1" smtClean="0"/>
                        <a:t>fusidico</a:t>
                      </a:r>
                      <a:r>
                        <a:rPr lang="it-IT" sz="1400" baseline="0" dirty="0" smtClean="0"/>
                        <a:t>, </a:t>
                      </a:r>
                      <a:r>
                        <a:rPr lang="it-IT" sz="1400" baseline="0" dirty="0" err="1" smtClean="0"/>
                        <a:t>propanololo</a:t>
                      </a:r>
                      <a:r>
                        <a:rPr lang="it-IT" sz="1400" baseline="0" dirty="0" smtClean="0"/>
                        <a:t>, </a:t>
                      </a:r>
                      <a:r>
                        <a:rPr lang="it-IT" sz="1400" baseline="0" dirty="0" err="1" smtClean="0"/>
                        <a:t>sulfametossazolo</a:t>
                      </a:r>
                      <a:r>
                        <a:rPr lang="it-IT" sz="1400" baseline="0" dirty="0" smtClean="0"/>
                        <a:t>, </a:t>
                      </a:r>
                      <a:r>
                        <a:rPr lang="it-IT" sz="1400" baseline="0" dirty="0" err="1" smtClean="0"/>
                        <a:t>trimetoprim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Amoxicillina</a:t>
                      </a:r>
                      <a:r>
                        <a:rPr lang="it-IT" sz="1400" dirty="0" smtClean="0"/>
                        <a:t>, paracetamolo, penicilline,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practololo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</a:tr>
              <a:tr h="73142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Morbo</a:t>
                      </a:r>
                      <a:r>
                        <a:rPr lang="it-IT" sz="1400" baseline="0" dirty="0" smtClean="0"/>
                        <a:t> di </a:t>
                      </a:r>
                      <a:r>
                        <a:rPr lang="it-IT" sz="1400" baseline="0" dirty="0" err="1" smtClean="0"/>
                        <a:t>Crohn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Clidndamicina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baseline="0" dirty="0" smtClean="0"/>
                        <a:t>acido </a:t>
                      </a:r>
                      <a:r>
                        <a:rPr lang="it-IT" sz="1400" baseline="0" dirty="0" err="1" smtClean="0"/>
                        <a:t>fusidico</a:t>
                      </a:r>
                      <a:r>
                        <a:rPr lang="it-IT" sz="1400" baseline="0" dirty="0" smtClean="0"/>
                        <a:t>, </a:t>
                      </a:r>
                      <a:r>
                        <a:rPr lang="it-IT" sz="1400" baseline="0" dirty="0" err="1" smtClean="0"/>
                        <a:t>propanololo</a:t>
                      </a:r>
                      <a:r>
                        <a:rPr lang="it-IT" sz="1400" baseline="0" dirty="0" smtClean="0"/>
                        <a:t>, </a:t>
                      </a:r>
                      <a:r>
                        <a:rPr lang="it-IT" sz="1400" baseline="0" dirty="0" err="1" smtClean="0"/>
                        <a:t>sulfametossazolo</a:t>
                      </a:r>
                      <a:r>
                        <a:rPr lang="it-IT" sz="1400" baseline="0" dirty="0" smtClean="0"/>
                        <a:t>, </a:t>
                      </a:r>
                      <a:r>
                        <a:rPr lang="it-IT" sz="1400" baseline="0" dirty="0" err="1" smtClean="0"/>
                        <a:t>trimetoprim</a:t>
                      </a:r>
                      <a:r>
                        <a:rPr lang="it-IT" sz="1400" baseline="0" dirty="0" smtClean="0"/>
                        <a:t>, </a:t>
                      </a:r>
                      <a:r>
                        <a:rPr lang="it-IT" sz="1400" baseline="0" dirty="0" err="1" smtClean="0"/>
                        <a:t>oxprenololo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Cefalexina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lincomicina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metildopa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metronidazolo</a:t>
                      </a:r>
                      <a:r>
                        <a:rPr lang="it-IT" sz="1400" dirty="0" smtClean="0"/>
                        <a:t>, paracetamolo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</a:tr>
              <a:tr h="73142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Stenosi pilorica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Paracetamolo, ac. Acetilsalicilico (in compresse gastrointestinali)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</a:tr>
              <a:tr h="73142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Acloridria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Acido acetilsalicilico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Fenossimetilpenicillina</a:t>
                      </a:r>
                      <a:r>
                        <a:rPr lang="it-IT" sz="1400" dirty="0" smtClean="0"/>
                        <a:t>,</a:t>
                      </a:r>
                      <a:r>
                        <a:rPr lang="it-IT" sz="1400" baseline="0" dirty="0" smtClean="0"/>
                        <a:t> tetracicline, vitamina B</a:t>
                      </a:r>
                      <a:r>
                        <a:rPr lang="it-IT" sz="1400" baseline="-25000" dirty="0" smtClean="0"/>
                        <a:t>12 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cefalexina</a:t>
                      </a:r>
                      <a:endParaRPr lang="it-IT" sz="1400" baseline="-25000" dirty="0"/>
                    </a:p>
                  </a:txBody>
                  <a:tcPr marL="91439" marR="91439" marT="45714" marB="45714"/>
                </a:tc>
              </a:tr>
              <a:tr h="51809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Fibrosi cistica del</a:t>
                      </a:r>
                      <a:r>
                        <a:rPr lang="it-IT" sz="1400" baseline="0" dirty="0" smtClean="0"/>
                        <a:t> pancreas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Cefalexina</a:t>
                      </a:r>
                      <a:r>
                        <a:rPr lang="it-IT" sz="1400" dirty="0" smtClean="0"/>
                        <a:t>,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dicloxacillina</a:t>
                      </a:r>
                      <a:r>
                        <a:rPr lang="it-IT" sz="1400" baseline="0" dirty="0" smtClean="0"/>
                        <a:t>, Sali di ferro, tiroxina</a:t>
                      </a:r>
                    </a:p>
                  </a:txBody>
                  <a:tcPr marL="91439" marR="91439" marT="45714" marB="45714"/>
                </a:tc>
              </a:tr>
              <a:tr h="731422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Steatorrea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Digossina, vitamine liposolubili, idrocortisone, </a:t>
                      </a:r>
                      <a:r>
                        <a:rPr lang="it-IT" sz="1400" dirty="0" err="1" smtClean="0"/>
                        <a:t>penicelline</a:t>
                      </a:r>
                      <a:r>
                        <a:rPr lang="it-IT" sz="1400" dirty="0" smtClean="0"/>
                        <a:t>, tetracicline</a:t>
                      </a:r>
                      <a:endParaRPr lang="it-IT" sz="1400" dirty="0"/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28688" y="214313"/>
            <a:ext cx="7500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EFFETTO </a:t>
            </a:r>
            <a:r>
              <a:rPr lang="it-IT" sz="2000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n-lt"/>
              </a:rPr>
              <a:t> MALATTIE INTESTINALI SULL’ASSORBIMENTO </a:t>
            </a:r>
            <a:r>
              <a:rPr lang="it-IT" sz="2000" dirty="0" err="1">
                <a:solidFill>
                  <a:srgbClr val="C00000"/>
                </a:solidFill>
                <a:latin typeface="+mn-lt"/>
              </a:rPr>
              <a:t>DI</a:t>
            </a:r>
            <a:r>
              <a:rPr lang="it-IT" sz="2000" dirty="0">
                <a:solidFill>
                  <a:srgbClr val="C00000"/>
                </a:solidFill>
                <a:latin typeface="+mn-lt"/>
              </a:rPr>
              <a:t> FARMACI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323850" y="142875"/>
            <a:ext cx="882015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it-IT" sz="1400">
                <a:solidFill>
                  <a:schemeClr val="accent2"/>
                </a:solidFill>
              </a:rPr>
              <a:t>RANGE TERAPEUTICO</a:t>
            </a:r>
            <a:br>
              <a:rPr lang="it-IT" sz="1400">
                <a:solidFill>
                  <a:schemeClr val="accent2"/>
                </a:solidFill>
              </a:rPr>
            </a:br>
            <a:r>
              <a:rPr lang="it-IT" sz="1400"/>
              <a:t>L’intervallo di concentrazioni ematiche di un farmaco entro il quale si manifestano normalmente </a:t>
            </a:r>
            <a:r>
              <a:rPr lang="it-IT" sz="1400" u="sng"/>
              <a:t>gli effetti terapeutici senza effetti tossici</a:t>
            </a:r>
            <a:r>
              <a:rPr lang="it-IT" sz="1400"/>
              <a:t> dose-dipendenti.</a:t>
            </a:r>
          </a:p>
          <a:p>
            <a:pPr eaLnBrk="1" hangingPunct="1">
              <a:spcAft>
                <a:spcPct val="20000"/>
              </a:spcAft>
            </a:pPr>
            <a:r>
              <a:rPr lang="it-IT" sz="1400">
                <a:solidFill>
                  <a:schemeClr val="accent2"/>
                </a:solidFill>
              </a:rPr>
              <a:t>CONCENTRAZIONE MINIMA TOSSICA</a:t>
            </a:r>
            <a:br>
              <a:rPr lang="it-IT" sz="1400">
                <a:solidFill>
                  <a:schemeClr val="accent2"/>
                </a:solidFill>
              </a:rPr>
            </a:br>
            <a:r>
              <a:rPr lang="it-IT" sz="1400"/>
              <a:t>La concentrazione ematica di un farmaco al di sopra della quale compaiono gli effetti tossici dose-dipendenti. Corrisponde al limite superiore del range terapeutico.</a:t>
            </a:r>
          </a:p>
          <a:p>
            <a:pPr eaLnBrk="1" hangingPunct="1">
              <a:spcAft>
                <a:spcPct val="20000"/>
              </a:spcAft>
            </a:pPr>
            <a:r>
              <a:rPr lang="it-IT" sz="1400">
                <a:solidFill>
                  <a:schemeClr val="accent2"/>
                </a:solidFill>
              </a:rPr>
              <a:t>CONCENTRAZIONE MINIMA TERAPEUTICA</a:t>
            </a:r>
            <a:br>
              <a:rPr lang="it-IT" sz="1400">
                <a:solidFill>
                  <a:schemeClr val="accent2"/>
                </a:solidFill>
              </a:rPr>
            </a:br>
            <a:r>
              <a:rPr lang="it-IT" sz="1400"/>
              <a:t>La concentrazione ematica di un farmaco al di sotto della quale non si hanno effetti terapeutici. Corrisponde al limite inferiore del range terapeutico.</a:t>
            </a:r>
          </a:p>
          <a:p>
            <a:pPr eaLnBrk="1" hangingPunct="1">
              <a:spcAft>
                <a:spcPct val="20000"/>
              </a:spcAft>
            </a:pPr>
            <a:endParaRPr lang="it-IT" sz="1400"/>
          </a:p>
          <a:p>
            <a:pPr eaLnBrk="1" hangingPunct="1">
              <a:spcAft>
                <a:spcPct val="20000"/>
              </a:spcAft>
            </a:pPr>
            <a:r>
              <a:rPr lang="it-IT" sz="1400">
                <a:solidFill>
                  <a:schemeClr val="accent2"/>
                </a:solidFill>
              </a:rPr>
              <a:t>PICCO EMATICO</a:t>
            </a:r>
            <a:br>
              <a:rPr lang="it-IT" sz="1400">
                <a:solidFill>
                  <a:schemeClr val="accent2"/>
                </a:solidFill>
              </a:rPr>
            </a:br>
            <a:r>
              <a:rPr lang="it-IT" sz="1400"/>
              <a:t>La concentrazione massima raggiunta da un farmaco. Si correla al tempo. Ad esempio il picco ematico dell’aspirina somministrata per via orale si ottiene, generalmente, dopo 2 ore dalla somministrazione.</a:t>
            </a:r>
          </a:p>
          <a:p>
            <a:pPr eaLnBrk="1" hangingPunct="1">
              <a:spcAft>
                <a:spcPct val="20000"/>
              </a:spcAft>
            </a:pPr>
            <a:r>
              <a:rPr lang="it-IT" sz="1400">
                <a:solidFill>
                  <a:schemeClr val="accent2"/>
                </a:solidFill>
              </a:rPr>
              <a:t>EMIVITA (T½)</a:t>
            </a:r>
            <a:r>
              <a:rPr lang="it-IT" sz="1400"/>
              <a:t/>
            </a:r>
            <a:br>
              <a:rPr lang="it-IT" sz="1400"/>
            </a:br>
            <a:r>
              <a:rPr lang="it-IT" sz="1400"/>
              <a:t>Il tempo necessario perché la concentrazione ematica di un farmaco diventi la metà. Normalmente si esprime in ore.</a:t>
            </a:r>
          </a:p>
          <a:p>
            <a:pPr eaLnBrk="1" hangingPunct="1">
              <a:spcAft>
                <a:spcPct val="20000"/>
              </a:spcAft>
            </a:pPr>
            <a:r>
              <a:rPr lang="it-IT" sz="1400">
                <a:solidFill>
                  <a:schemeClr val="accent2"/>
                </a:solidFill>
              </a:rPr>
              <a:t>TEMPO DI LATENZA</a:t>
            </a:r>
            <a:r>
              <a:rPr lang="it-IT" sz="1400"/>
              <a:t/>
            </a:r>
            <a:br>
              <a:rPr lang="it-IT" sz="1400"/>
            </a:br>
            <a:r>
              <a:rPr lang="it-IT" sz="1400"/>
              <a:t>Il tempo necessario, dopo la somministrazione, per ottenere l’inizio dell’effetto del farmaco. Quindi il tempo necessario ad ottenere la minima concentrazione terapeutica.</a:t>
            </a:r>
          </a:p>
          <a:p>
            <a:pPr eaLnBrk="1" hangingPunct="1">
              <a:spcAft>
                <a:spcPct val="20000"/>
              </a:spcAft>
            </a:pPr>
            <a:endParaRPr lang="it-IT" sz="1400"/>
          </a:p>
          <a:p>
            <a:pPr eaLnBrk="1" hangingPunct="1">
              <a:spcAft>
                <a:spcPct val="20000"/>
              </a:spcAft>
            </a:pPr>
            <a:r>
              <a:rPr lang="it-IT" sz="1400">
                <a:solidFill>
                  <a:schemeClr val="accent2"/>
                </a:solidFill>
              </a:rPr>
              <a:t>FINE DELL’EFFETTO TERAPEUTICO</a:t>
            </a:r>
          </a:p>
          <a:p>
            <a:pPr eaLnBrk="1" hangingPunct="1">
              <a:spcAft>
                <a:spcPct val="20000"/>
              </a:spcAft>
            </a:pPr>
            <a:r>
              <a:rPr lang="it-IT" sz="1400"/>
              <a:t>Il tempo trascorso dalla somministrazione alla fine dell’effetto del farmaco. Quindi il tempo per raggiungere nuovamente una concentrazione ematica al di sotto di quella minima terapeutica.</a:t>
            </a:r>
          </a:p>
          <a:p>
            <a:pPr eaLnBrk="1" hangingPunct="1">
              <a:spcAft>
                <a:spcPct val="20000"/>
              </a:spcAft>
            </a:pPr>
            <a:r>
              <a:rPr lang="it-IT" sz="1400">
                <a:solidFill>
                  <a:schemeClr val="accent2"/>
                </a:solidFill>
              </a:rPr>
              <a:t>DURATA D’AZIONE</a:t>
            </a:r>
          </a:p>
          <a:p>
            <a:pPr eaLnBrk="1" hangingPunct="1">
              <a:spcAft>
                <a:spcPct val="20000"/>
              </a:spcAft>
            </a:pPr>
            <a:r>
              <a:rPr lang="it-IT" sz="1400"/>
              <a:t>L’intervallo di tempo tra l’inizio e la fine degli effetti terapeutici di un farmaco. Quindi il tempo in cui i livelli ematici sono all’interno del range terapeutico.</a:t>
            </a:r>
          </a:p>
          <a:p>
            <a:pPr eaLnBrk="1" hangingPunct="1">
              <a:spcAft>
                <a:spcPct val="20000"/>
              </a:spcAft>
            </a:pPr>
            <a:endParaRPr lang="it-IT" sz="1400"/>
          </a:p>
          <a:p>
            <a:pPr eaLnBrk="1" hangingPunct="1">
              <a:spcAft>
                <a:spcPct val="20000"/>
              </a:spcAft>
            </a:pPr>
            <a:endParaRPr lang="it-IT" sz="1400"/>
          </a:p>
          <a:p>
            <a:pPr eaLnBrk="1" hangingPunct="1">
              <a:spcAft>
                <a:spcPct val="20000"/>
              </a:spcAft>
            </a:pPr>
            <a:endParaRPr lang="it-IT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1438" y="71438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1438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14313" y="1785938"/>
          <a:ext cx="8715376" cy="2900599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214563"/>
                <a:gridCol w="6500813"/>
              </a:tblGrid>
              <a:tr h="33524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Fattori</a:t>
                      </a:r>
                      <a:endParaRPr lang="it-IT" sz="1600" dirty="0"/>
                    </a:p>
                  </a:txBody>
                  <a:tcPr marL="91439" marR="91439"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Tipo di fattore</a:t>
                      </a:r>
                      <a:endParaRPr lang="it-IT" sz="1600" dirty="0"/>
                    </a:p>
                  </a:txBody>
                  <a:tcPr marL="91439" marR="91439"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Fisico-chimici</a:t>
                      </a:r>
                      <a:endParaRPr lang="it-IT" sz="14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Dimensioni della molecola, salificazione, polimorfismo,</a:t>
                      </a:r>
                      <a:r>
                        <a:rPr lang="it-IT" sz="1400" baseline="0" dirty="0" smtClean="0"/>
                        <a:t> solvatazione, ecc.</a:t>
                      </a:r>
                      <a:endParaRPr lang="it-IT" sz="1400" dirty="0"/>
                    </a:p>
                  </a:txBody>
                  <a:tcPr marL="91439" marR="91439" marT="45715" marB="45715"/>
                </a:tc>
              </a:tr>
              <a:tr h="51810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Di formulazione</a:t>
                      </a:r>
                      <a:endParaRPr lang="it-IT" sz="14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Soluzioni, </a:t>
                      </a:r>
                      <a:r>
                        <a:rPr lang="it-IT" sz="1400" dirty="0" err="1" smtClean="0"/>
                        <a:t>soluzioni</a:t>
                      </a:r>
                      <a:r>
                        <a:rPr lang="it-IT" sz="1400" dirty="0" smtClean="0"/>
                        <a:t> solide, sospensioni,</a:t>
                      </a:r>
                      <a:r>
                        <a:rPr lang="it-IT" sz="1400" baseline="0" dirty="0" smtClean="0"/>
                        <a:t> capsule, compresse, </a:t>
                      </a:r>
                      <a:r>
                        <a:rPr lang="it-IT" sz="1400" baseline="0" dirty="0" err="1" smtClean="0"/>
                        <a:t>compresse</a:t>
                      </a:r>
                      <a:r>
                        <a:rPr lang="it-IT" sz="1400" baseline="0" dirty="0" smtClean="0"/>
                        <a:t> protette, preparazioni a cessione ritardata, ecc.</a:t>
                      </a:r>
                      <a:endParaRPr lang="it-IT" sz="1400" dirty="0"/>
                    </a:p>
                  </a:txBody>
                  <a:tcPr marL="91439" marR="91439" marT="45715" marB="45715"/>
                </a:tc>
              </a:tr>
              <a:tr h="7314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Fisiologici</a:t>
                      </a:r>
                      <a:endParaRPr lang="it-IT" sz="14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Stato di pienezza dei visceri, natura dei cibi ingeriti, grado di digestione,</a:t>
                      </a:r>
                      <a:r>
                        <a:rPr lang="it-IT" sz="1400" baseline="0" dirty="0" smtClean="0"/>
                        <a:t> grado di motilità, vascolarizzazione e secrezione intestinali, effetto di primo passaggio, circolo enteroepatico</a:t>
                      </a:r>
                      <a:endParaRPr lang="it-IT" sz="1400" dirty="0"/>
                    </a:p>
                  </a:txBody>
                  <a:tcPr marL="91439" marR="91439" marT="45715" marB="45715"/>
                </a:tc>
              </a:tr>
              <a:tr h="94477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Clinici</a:t>
                      </a:r>
                      <a:endParaRPr lang="it-IT" sz="14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Interventi chirurgici</a:t>
                      </a:r>
                      <a:r>
                        <a:rPr lang="it-IT" sz="1400" baseline="0" dirty="0" smtClean="0"/>
                        <a:t> (gastrectomia, vagotomia, shunt intestinali, colectomia, ecc.)</a:t>
                      </a:r>
                    </a:p>
                    <a:p>
                      <a:r>
                        <a:rPr lang="it-IT" sz="1400" baseline="0" dirty="0" smtClean="0"/>
                        <a:t>Malattie intestinali (morbo celiaco, ileite regionale,ecc.)</a:t>
                      </a:r>
                    </a:p>
                    <a:p>
                      <a:r>
                        <a:rPr lang="it-IT" sz="1400" baseline="0" dirty="0" smtClean="0"/>
                        <a:t>Interazioni farmacologiche</a:t>
                      </a:r>
                      <a:endParaRPr lang="it-IT" sz="1400" dirty="0"/>
                    </a:p>
                  </a:txBody>
                  <a:tcPr marL="91439" marR="91439" marT="45715" marB="45715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14375" y="285750"/>
            <a:ext cx="80724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+mn-lt"/>
              </a:rPr>
              <a:t>FATTORI CHE INFLUENZANO L’ASSORBIMENTO INTESTINALE DEI FARMACI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57163" y="142875"/>
          <a:ext cx="485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PHOTO-PAINT Immagine" r:id="rId3" imgW="429478" imgH="557643" progId="CPaint5">
                  <p:embed/>
                </p:oleObj>
              </mc:Choice>
              <mc:Fallback>
                <p:oleObj name="PHOTO-PAINT Immagine" r:id="rId3" imgW="429478" imgH="557643" progId="CPaint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42875"/>
                        <a:ext cx="485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28625" y="214313"/>
            <a:ext cx="8072438" cy="564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dirty="0">
                <a:solidFill>
                  <a:srgbClr val="C00000"/>
                </a:solidFill>
                <a:latin typeface="+mn-lt"/>
              </a:rPr>
              <a:t>CARATTERISTICHE DELLA SOMMINISTRAZIONE ORALE</a:t>
            </a:r>
          </a:p>
          <a:p>
            <a:pPr algn="ctr" eaLnBrk="0" hangingPunct="0">
              <a:lnSpc>
                <a:spcPct val="150000"/>
              </a:lnSpc>
              <a:defRPr/>
            </a:pPr>
            <a:endParaRPr lang="it-IT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it-IT" u="sng" dirty="0">
                <a:latin typeface="Comic Sans MS" pitchFamily="66" charset="0"/>
              </a:rPr>
              <a:t>Non utilizzabile per:</a:t>
            </a:r>
          </a:p>
          <a:p>
            <a:pPr algn="ctr" eaLnBrk="0" hangingPunct="0">
              <a:lnSpc>
                <a:spcPct val="150000"/>
              </a:lnSpc>
              <a:buFontTx/>
              <a:buChar char="•"/>
              <a:defRPr/>
            </a:pPr>
            <a:endParaRPr lang="it-IT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r>
              <a:rPr lang="it-IT" sz="1600" dirty="0">
                <a:latin typeface="Comic Sans MS" pitchFamily="66" charset="0"/>
              </a:rPr>
              <a:t> farmaci proteici (digeriti nello stomaco)</a:t>
            </a:r>
          </a:p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r>
              <a:rPr lang="it-IT" sz="1600" dirty="0">
                <a:latin typeface="Comic Sans MS" pitchFamily="66" charset="0"/>
              </a:rPr>
              <a:t> farmaci steroidei (inattivati dal fegato)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it-IT" sz="1600" dirty="0">
                <a:latin typeface="Comic Sans MS" pitchFamily="66" charset="0"/>
              </a:rPr>
              <a:t>- penicillina G (distrutta dall’acidità dello stomaco)</a:t>
            </a:r>
          </a:p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r>
              <a:rPr lang="it-IT" sz="1600" dirty="0">
                <a:latin typeface="Comic Sans MS" pitchFamily="66" charset="0"/>
              </a:rPr>
              <a:t> tetraciclina (</a:t>
            </a:r>
            <a:r>
              <a:rPr lang="it-IT" sz="1600" dirty="0" err="1">
                <a:latin typeface="Comic Sans MS" pitchFamily="66" charset="0"/>
              </a:rPr>
              <a:t>vd</a:t>
            </a:r>
            <a:r>
              <a:rPr lang="it-IT" sz="1600" dirty="0">
                <a:latin typeface="Comic Sans MS" pitchFamily="66" charset="0"/>
              </a:rPr>
              <a:t>. Ca</a:t>
            </a:r>
            <a:r>
              <a:rPr lang="it-IT" sz="1600" baseline="30000" dirty="0">
                <a:latin typeface="Comic Sans MS" pitchFamily="66" charset="0"/>
              </a:rPr>
              <a:t>2+</a:t>
            </a:r>
            <a:r>
              <a:rPr lang="it-IT" sz="1600" dirty="0">
                <a:latin typeface="Comic Sans MS" pitchFamily="66" charset="0"/>
              </a:rPr>
              <a:t>)</a:t>
            </a:r>
          </a:p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r>
              <a:rPr lang="it-IT" sz="1600" dirty="0">
                <a:latin typeface="Comic Sans MS" pitchFamily="66" charset="0"/>
              </a:rPr>
              <a:t> adrenalina (ossidazione)</a:t>
            </a:r>
          </a:p>
          <a:p>
            <a:pPr eaLnBrk="0" hangingPunct="0">
              <a:lnSpc>
                <a:spcPct val="150000"/>
              </a:lnSpc>
              <a:defRPr/>
            </a:pPr>
            <a:endParaRPr lang="it-IT" sz="1600" dirty="0">
              <a:latin typeface="Comic Sans MS" pitchFamily="66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it-IT" u="sng" dirty="0">
                <a:latin typeface="Comic Sans MS" pitchFamily="66" charset="0"/>
              </a:rPr>
              <a:t>Danni potenziali:</a:t>
            </a:r>
          </a:p>
          <a:p>
            <a:pPr eaLnBrk="0" hangingPunct="0">
              <a:lnSpc>
                <a:spcPct val="150000"/>
              </a:lnSpc>
              <a:defRPr/>
            </a:pPr>
            <a:endParaRPr lang="it-IT" sz="1600" dirty="0">
              <a:latin typeface="Comic Sans MS" pitchFamily="66" charset="0"/>
            </a:endParaRPr>
          </a:p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r>
              <a:rPr lang="it-IT" sz="1600" dirty="0">
                <a:latin typeface="Comic Sans MS" pitchFamily="66" charset="0"/>
              </a:rPr>
              <a:t> Antibiotici a largo spettro</a:t>
            </a:r>
          </a:p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r>
              <a:rPr lang="it-IT" sz="1600" dirty="0">
                <a:latin typeface="Comic Sans MS" pitchFamily="66" charset="0"/>
              </a:rPr>
              <a:t> veicoli altamente oleosi</a:t>
            </a:r>
            <a:endParaRPr lang="it-IT" sz="1600" dirty="0">
              <a:latin typeface="+mn-lt"/>
            </a:endParaRPr>
          </a:p>
          <a:p>
            <a:pPr>
              <a:defRPr/>
            </a:pPr>
            <a:endParaRPr lang="it-IT" sz="16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3949</Words>
  <Application>Microsoft Office PowerPoint</Application>
  <PresentationFormat>Presentazione su schermo (4:3)</PresentationFormat>
  <Paragraphs>1375</Paragraphs>
  <Slides>70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72" baseType="lpstr">
      <vt:lpstr>Tema di Office</vt:lpstr>
      <vt:lpstr>PHOTO-PAINT Immagine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Prof. Borea</cp:lastModifiedBy>
  <cp:revision>221</cp:revision>
  <dcterms:modified xsi:type="dcterms:W3CDTF">2013-07-18T11:45:21Z</dcterms:modified>
</cp:coreProperties>
</file>