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338" r:id="rId2"/>
    <p:sldId id="266" r:id="rId3"/>
    <p:sldId id="290" r:id="rId4"/>
    <p:sldId id="291" r:id="rId5"/>
    <p:sldId id="292" r:id="rId6"/>
    <p:sldId id="297" r:id="rId7"/>
    <p:sldId id="293" r:id="rId8"/>
    <p:sldId id="306" r:id="rId9"/>
    <p:sldId id="295" r:id="rId10"/>
    <p:sldId id="307" r:id="rId11"/>
    <p:sldId id="296" r:id="rId12"/>
    <p:sldId id="298" r:id="rId13"/>
    <p:sldId id="299" r:id="rId14"/>
    <p:sldId id="300" r:id="rId15"/>
    <p:sldId id="314" r:id="rId16"/>
    <p:sldId id="31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336" r:id="rId34"/>
    <p:sldId id="325" r:id="rId35"/>
    <p:sldId id="326" r:id="rId36"/>
  </p:sldIdLst>
  <p:sldSz cx="9144000" cy="6858000" type="screen4x3"/>
  <p:notesSz cx="6875463" cy="10004425"/>
  <p:defaultTextStyle>
    <a:defPPr>
      <a:defRPr lang="en-GB"/>
    </a:defPPr>
    <a:lvl1pPr algn="l" defTabSz="449263" rtl="0" eaLnBrk="0" fontAlgn="base" hangingPunct="0">
      <a:spcBef>
        <a:spcPct val="0"/>
      </a:spcBef>
      <a:spcAft>
        <a:spcPct val="0"/>
      </a:spcAft>
      <a:defRPr kern="1200">
        <a:solidFill>
          <a:schemeClr val="bg1"/>
        </a:solidFill>
        <a:latin typeface="Arial" pitchFamily="34" charset="0"/>
        <a:ea typeface="ＭＳ Ｐゴシック"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itchFamily="34" charset="0"/>
        <a:ea typeface="ＭＳ Ｐゴシック"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itchFamily="34" charset="0"/>
        <a:ea typeface="ＭＳ Ｐゴシック"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itchFamily="34" charset="0"/>
        <a:ea typeface="ＭＳ Ｐゴシック"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itchFamily="34" charset="0"/>
        <a:ea typeface="ＭＳ Ｐゴシック" pitchFamily="34" charset="-128"/>
        <a:cs typeface="+mn-cs"/>
      </a:defRPr>
    </a:lvl5pPr>
    <a:lvl6pPr marL="2286000" algn="l" defTabSz="914400" rtl="0" eaLnBrk="1" latinLnBrk="0" hangingPunct="1">
      <a:defRPr kern="1200">
        <a:solidFill>
          <a:schemeClr val="bg1"/>
        </a:solidFill>
        <a:latin typeface="Arial" pitchFamily="34" charset="0"/>
        <a:ea typeface="ＭＳ Ｐゴシック" pitchFamily="34" charset="-128"/>
        <a:cs typeface="+mn-cs"/>
      </a:defRPr>
    </a:lvl6pPr>
    <a:lvl7pPr marL="2743200" algn="l" defTabSz="914400" rtl="0" eaLnBrk="1" latinLnBrk="0" hangingPunct="1">
      <a:defRPr kern="1200">
        <a:solidFill>
          <a:schemeClr val="bg1"/>
        </a:solidFill>
        <a:latin typeface="Arial" pitchFamily="34" charset="0"/>
        <a:ea typeface="ＭＳ Ｐゴシック" pitchFamily="34" charset="-128"/>
        <a:cs typeface="+mn-cs"/>
      </a:defRPr>
    </a:lvl7pPr>
    <a:lvl8pPr marL="3200400" algn="l" defTabSz="914400" rtl="0" eaLnBrk="1" latinLnBrk="0" hangingPunct="1">
      <a:defRPr kern="1200">
        <a:solidFill>
          <a:schemeClr val="bg1"/>
        </a:solidFill>
        <a:latin typeface="Arial" pitchFamily="34" charset="0"/>
        <a:ea typeface="ＭＳ Ｐゴシック" pitchFamily="34" charset="-128"/>
        <a:cs typeface="+mn-cs"/>
      </a:defRPr>
    </a:lvl8pPr>
    <a:lvl9pPr marL="3657600" algn="l" defTabSz="914400" rtl="0" eaLnBrk="1" latinLnBrk="0" hangingPunct="1">
      <a:defRPr kern="1200">
        <a:solidFill>
          <a:schemeClr val="bg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lomena" initials="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3D099"/>
    <a:srgbClr val="000000"/>
    <a:srgbClr val="FA2A83"/>
    <a:srgbClr val="FB0517"/>
    <a:srgbClr val="FF3300"/>
    <a:srgbClr val="BA46AC"/>
    <a:srgbClr val="D692CE"/>
    <a:srgbClr val="3399FF"/>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37AD6-56B0-46EA-84E2-0BF9AA3106B1}" type="doc">
      <dgm:prSet loTypeId="urn:microsoft.com/office/officeart/2005/8/layout/cycle6" loCatId="cycle" qsTypeId="urn:microsoft.com/office/officeart/2005/8/quickstyle/3D8" qsCatId="3D" csTypeId="urn:microsoft.com/office/officeart/2005/8/colors/colorful1#1" csCatId="colorful" phldr="1"/>
      <dgm:spPr/>
      <dgm:t>
        <a:bodyPr/>
        <a:lstStyle/>
        <a:p>
          <a:endParaRPr lang="it-IT"/>
        </a:p>
      </dgm:t>
    </dgm:pt>
    <dgm:pt modelId="{8B0F28AC-2195-4442-959B-37977622E2A1}">
      <dgm:prSet phldrT="[Testo]" custT="1"/>
      <dgm:spPr>
        <a:solidFill>
          <a:srgbClr val="D692CE"/>
        </a:solidFill>
      </dgm:spPr>
      <dgm:t>
        <a:bodyPr/>
        <a:lstStyle/>
        <a:p>
          <a:pPr algn="ctr"/>
          <a:r>
            <a:rPr lang="en-GB" sz="2400" b="1" dirty="0" err="1" smtClean="0"/>
            <a:t>Indagine</a:t>
          </a:r>
          <a:r>
            <a:rPr lang="en-GB" sz="2400" b="1" dirty="0" smtClean="0"/>
            <a:t> </a:t>
          </a:r>
          <a:r>
            <a:rPr lang="en-GB" sz="2400" b="1" dirty="0" err="1" smtClean="0"/>
            <a:t>istologica</a:t>
          </a:r>
          <a:endParaRPr lang="it-IT" sz="2400" dirty="0"/>
        </a:p>
      </dgm:t>
    </dgm:pt>
    <dgm:pt modelId="{B4DEF760-2B5C-4DB4-BE45-C92C2F8F4A11}" type="parTrans" cxnId="{076F6513-5731-44E6-97B0-856B90C514E6}">
      <dgm:prSet/>
      <dgm:spPr/>
      <dgm:t>
        <a:bodyPr/>
        <a:lstStyle/>
        <a:p>
          <a:endParaRPr lang="it-IT"/>
        </a:p>
      </dgm:t>
    </dgm:pt>
    <dgm:pt modelId="{7BC664F7-8D5C-40D4-A8EB-3F953549417D}" type="sibTrans" cxnId="{076F6513-5731-44E6-97B0-856B90C514E6}">
      <dgm:prSet/>
      <dgm:spPr>
        <a:ln w="57150" cap="flat" cmpd="sng" algn="ctr">
          <a:solidFill>
            <a:schemeClr val="accent2">
              <a:hueOff val="0"/>
              <a:satOff val="0"/>
              <a:lumOff val="0"/>
            </a:schemeClr>
          </a:solidFill>
          <a:prstDash val="solid"/>
          <a:round/>
          <a:headEnd type="none" w="med" len="med"/>
          <a:tailEnd type="none" w="med" len="med"/>
        </a:ln>
      </dgm:spPr>
      <dgm:t>
        <a:bodyPr/>
        <a:lstStyle/>
        <a:p>
          <a:endParaRPr lang="it-IT"/>
        </a:p>
      </dgm:t>
    </dgm:pt>
    <dgm:pt modelId="{4B223944-A35E-473A-BC8C-A9905A7E3D0F}">
      <dgm:prSet phldrT="[Testo]" custT="1"/>
      <dgm:spPr>
        <a:solidFill>
          <a:srgbClr val="FF3300"/>
        </a:solidFill>
      </dgm:spPr>
      <dgm:t>
        <a:bodyPr/>
        <a:lstStyle/>
        <a:p>
          <a:r>
            <a:rPr lang="en-GB" sz="2400" b="1" dirty="0" err="1" smtClean="0"/>
            <a:t>Indagine</a:t>
          </a:r>
          <a:r>
            <a:rPr lang="en-GB" sz="2400" b="1" dirty="0" smtClean="0"/>
            <a:t> </a:t>
          </a:r>
          <a:r>
            <a:rPr lang="en-GB" sz="2400" b="1" dirty="0" err="1" smtClean="0"/>
            <a:t>tossicologica</a:t>
          </a:r>
          <a:endParaRPr lang="it-IT" sz="2400" dirty="0"/>
        </a:p>
      </dgm:t>
    </dgm:pt>
    <dgm:pt modelId="{0D4290D9-2FB3-4E5D-88F2-99EBAF75F052}" type="parTrans" cxnId="{9FCCF221-AEB3-428D-B8F0-ABE7B55E6983}">
      <dgm:prSet/>
      <dgm:spPr/>
      <dgm:t>
        <a:bodyPr/>
        <a:lstStyle/>
        <a:p>
          <a:endParaRPr lang="it-IT"/>
        </a:p>
      </dgm:t>
    </dgm:pt>
    <dgm:pt modelId="{5ABD5DA7-1D90-45D1-8A09-9424AA272F3A}" type="sibTrans" cxnId="{9FCCF221-AEB3-428D-B8F0-ABE7B55E6983}">
      <dgm:prSet/>
      <dgm:spPr>
        <a:ln w="57150" cap="flat" cmpd="sng" algn="ctr">
          <a:solidFill>
            <a:schemeClr val="accent4">
              <a:hueOff val="0"/>
              <a:satOff val="0"/>
              <a:lumOff val="0"/>
            </a:schemeClr>
          </a:solidFill>
          <a:prstDash val="solid"/>
          <a:round/>
          <a:headEnd type="none" w="med" len="med"/>
          <a:tailEnd type="none" w="med" len="med"/>
        </a:ln>
      </dgm:spPr>
      <dgm:t>
        <a:bodyPr/>
        <a:lstStyle/>
        <a:p>
          <a:endParaRPr lang="it-IT"/>
        </a:p>
      </dgm:t>
    </dgm:pt>
    <dgm:pt modelId="{1378F8EE-D5E5-4C95-807D-93A05A148218}">
      <dgm:prSet phldrT="[Testo]" custT="1"/>
      <dgm:spPr>
        <a:solidFill>
          <a:srgbClr val="D3D099"/>
        </a:solidFill>
      </dgm:spPr>
      <dgm:t>
        <a:bodyPr/>
        <a:lstStyle/>
        <a:p>
          <a:r>
            <a:rPr lang="en-GB" sz="2400" b="1" dirty="0" err="1" smtClean="0"/>
            <a:t>Indagine</a:t>
          </a:r>
          <a:r>
            <a:rPr lang="en-GB" sz="2400" b="1" dirty="0" smtClean="0"/>
            <a:t> </a:t>
          </a:r>
          <a:r>
            <a:rPr lang="en-GB" sz="2400" b="1" dirty="0" err="1" smtClean="0"/>
            <a:t>clinica</a:t>
          </a:r>
          <a:endParaRPr lang="it-IT" sz="2400" b="1" dirty="0"/>
        </a:p>
      </dgm:t>
    </dgm:pt>
    <dgm:pt modelId="{ED2DC807-079C-4F8F-9BD7-C1FCAAA0D976}" type="parTrans" cxnId="{FBEE3F73-F30F-47C7-8CC7-F66D0E95827E}">
      <dgm:prSet/>
      <dgm:spPr/>
      <dgm:t>
        <a:bodyPr/>
        <a:lstStyle/>
        <a:p>
          <a:endParaRPr lang="it-IT"/>
        </a:p>
      </dgm:t>
    </dgm:pt>
    <dgm:pt modelId="{0F088BEE-D5F9-405A-AF10-6F814FE2121F}" type="sibTrans" cxnId="{FBEE3F73-F30F-47C7-8CC7-F66D0E95827E}">
      <dgm:prSet/>
      <dgm:spPr>
        <a:ln w="57150" cap="flat" cmpd="sng" algn="ctr">
          <a:solidFill>
            <a:schemeClr val="accent6">
              <a:hueOff val="0"/>
              <a:satOff val="0"/>
              <a:lumOff val="0"/>
            </a:schemeClr>
          </a:solidFill>
          <a:prstDash val="solid"/>
          <a:round/>
          <a:headEnd type="none" w="med" len="med"/>
          <a:tailEnd type="none" w="med" len="med"/>
        </a:ln>
      </dgm:spPr>
      <dgm:t>
        <a:bodyPr/>
        <a:lstStyle/>
        <a:p>
          <a:endParaRPr lang="it-IT"/>
        </a:p>
      </dgm:t>
    </dgm:pt>
    <dgm:pt modelId="{D13AA84D-DD35-4048-821C-1D79419B2074}">
      <dgm:prSet/>
      <dgm:spPr>
        <a:solidFill>
          <a:srgbClr val="00B0F0"/>
        </a:solidFill>
      </dgm:spPr>
      <dgm:t>
        <a:bodyPr/>
        <a:lstStyle/>
        <a:p>
          <a:r>
            <a:rPr lang="en-GB" b="1" dirty="0" err="1" smtClean="0"/>
            <a:t>Indagine</a:t>
          </a:r>
          <a:r>
            <a:rPr lang="en-GB" b="1" dirty="0" smtClean="0"/>
            <a:t> </a:t>
          </a:r>
          <a:r>
            <a:rPr lang="en-GB" b="1" dirty="0" err="1" smtClean="0"/>
            <a:t>autoptica</a:t>
          </a:r>
          <a:endParaRPr lang="it-IT" dirty="0"/>
        </a:p>
      </dgm:t>
    </dgm:pt>
    <dgm:pt modelId="{DB02676E-6757-4DA9-A89A-4A2FE8764171}" type="parTrans" cxnId="{591278BE-8B75-4098-9D90-00EFBB102DD9}">
      <dgm:prSet/>
      <dgm:spPr/>
      <dgm:t>
        <a:bodyPr/>
        <a:lstStyle/>
        <a:p>
          <a:endParaRPr lang="it-IT"/>
        </a:p>
      </dgm:t>
    </dgm:pt>
    <dgm:pt modelId="{CB9974A9-7C05-4FB0-A1B0-557AA9869FE3}" type="sibTrans" cxnId="{591278BE-8B75-4098-9D90-00EFBB102DD9}">
      <dgm:prSet/>
      <dgm:spPr>
        <a:ln w="57150" cap="flat" cmpd="sng" algn="ctr">
          <a:solidFill>
            <a:schemeClr val="accent3">
              <a:hueOff val="0"/>
              <a:satOff val="0"/>
              <a:lumOff val="0"/>
            </a:schemeClr>
          </a:solidFill>
          <a:prstDash val="solid"/>
          <a:round/>
          <a:headEnd type="none" w="med" len="med"/>
          <a:tailEnd type="none" w="med" len="med"/>
        </a:ln>
      </dgm:spPr>
      <dgm:t>
        <a:bodyPr/>
        <a:lstStyle/>
        <a:p>
          <a:endParaRPr lang="it-IT"/>
        </a:p>
      </dgm:t>
    </dgm:pt>
    <dgm:pt modelId="{5146739A-8916-4BB1-A60E-D2FB70FE974A}" type="pres">
      <dgm:prSet presAssocID="{1FA37AD6-56B0-46EA-84E2-0BF9AA3106B1}" presName="cycle" presStyleCnt="0">
        <dgm:presLayoutVars>
          <dgm:dir/>
          <dgm:resizeHandles val="exact"/>
        </dgm:presLayoutVars>
      </dgm:prSet>
      <dgm:spPr/>
      <dgm:t>
        <a:bodyPr/>
        <a:lstStyle/>
        <a:p>
          <a:endParaRPr lang="it-IT"/>
        </a:p>
      </dgm:t>
    </dgm:pt>
    <dgm:pt modelId="{826A39F0-1B6E-45A7-A8E5-59D6FBE79F7E}" type="pres">
      <dgm:prSet presAssocID="{8B0F28AC-2195-4442-959B-37977622E2A1}" presName="node" presStyleLbl="node1" presStyleIdx="0" presStyleCnt="4" custScaleX="159688" custScaleY="77845" custRadScaleRad="109915" custRadScaleInc="-2401">
        <dgm:presLayoutVars>
          <dgm:bulletEnabled val="1"/>
        </dgm:presLayoutVars>
      </dgm:prSet>
      <dgm:spPr/>
      <dgm:t>
        <a:bodyPr/>
        <a:lstStyle/>
        <a:p>
          <a:endParaRPr lang="it-IT"/>
        </a:p>
      </dgm:t>
    </dgm:pt>
    <dgm:pt modelId="{0F716DA2-4D01-40E6-9914-081FD4060E88}" type="pres">
      <dgm:prSet presAssocID="{8B0F28AC-2195-4442-959B-37977622E2A1}" presName="spNode" presStyleCnt="0"/>
      <dgm:spPr/>
      <dgm:t>
        <a:bodyPr/>
        <a:lstStyle/>
        <a:p>
          <a:endParaRPr lang="it-IT"/>
        </a:p>
      </dgm:t>
    </dgm:pt>
    <dgm:pt modelId="{B8BA4FB4-FBA3-44FB-BE88-B32C5CFB7562}" type="pres">
      <dgm:prSet presAssocID="{7BC664F7-8D5C-40D4-A8EB-3F953549417D}" presName="sibTrans" presStyleLbl="sibTrans1D1" presStyleIdx="0" presStyleCnt="4"/>
      <dgm:spPr/>
      <dgm:t>
        <a:bodyPr/>
        <a:lstStyle/>
        <a:p>
          <a:endParaRPr lang="it-IT"/>
        </a:p>
      </dgm:t>
    </dgm:pt>
    <dgm:pt modelId="{AC3CF6E5-B6DC-43D7-93D4-3BAF08553612}" type="pres">
      <dgm:prSet presAssocID="{D13AA84D-DD35-4048-821C-1D79419B2074}" presName="node" presStyleLbl="node1" presStyleIdx="1" presStyleCnt="4" custScaleX="111259" custScaleY="80232" custRadScaleRad="108248" custRadScaleInc="14547">
        <dgm:presLayoutVars>
          <dgm:bulletEnabled val="1"/>
        </dgm:presLayoutVars>
      </dgm:prSet>
      <dgm:spPr/>
      <dgm:t>
        <a:bodyPr/>
        <a:lstStyle/>
        <a:p>
          <a:endParaRPr lang="it-IT"/>
        </a:p>
      </dgm:t>
    </dgm:pt>
    <dgm:pt modelId="{67CF33E1-312B-44ED-9B9E-B550AC05E40C}" type="pres">
      <dgm:prSet presAssocID="{D13AA84D-DD35-4048-821C-1D79419B2074}" presName="spNode" presStyleCnt="0"/>
      <dgm:spPr/>
      <dgm:t>
        <a:bodyPr/>
        <a:lstStyle/>
        <a:p>
          <a:endParaRPr lang="it-IT"/>
        </a:p>
      </dgm:t>
    </dgm:pt>
    <dgm:pt modelId="{02C5F57C-EBCB-4368-9EB2-5C0D7C43AE40}" type="pres">
      <dgm:prSet presAssocID="{CB9974A9-7C05-4FB0-A1B0-557AA9869FE3}" presName="sibTrans" presStyleLbl="sibTrans1D1" presStyleIdx="1" presStyleCnt="4"/>
      <dgm:spPr/>
      <dgm:t>
        <a:bodyPr/>
        <a:lstStyle/>
        <a:p>
          <a:endParaRPr lang="it-IT"/>
        </a:p>
      </dgm:t>
    </dgm:pt>
    <dgm:pt modelId="{7FF83C52-6FF2-4D2D-AC37-890D3CD024C6}" type="pres">
      <dgm:prSet presAssocID="{4B223944-A35E-473A-BC8C-A9905A7E3D0F}" presName="node" presStyleLbl="node1" presStyleIdx="2" presStyleCnt="4" custScaleX="118128" custScaleY="96103" custRadScaleRad="113211" custRadScaleInc="-60288">
        <dgm:presLayoutVars>
          <dgm:bulletEnabled val="1"/>
        </dgm:presLayoutVars>
      </dgm:prSet>
      <dgm:spPr/>
      <dgm:t>
        <a:bodyPr/>
        <a:lstStyle/>
        <a:p>
          <a:endParaRPr lang="it-IT"/>
        </a:p>
      </dgm:t>
    </dgm:pt>
    <dgm:pt modelId="{8C296401-BD07-4EB1-9185-2007B9A97460}" type="pres">
      <dgm:prSet presAssocID="{4B223944-A35E-473A-BC8C-A9905A7E3D0F}" presName="spNode" presStyleCnt="0"/>
      <dgm:spPr/>
      <dgm:t>
        <a:bodyPr/>
        <a:lstStyle/>
        <a:p>
          <a:endParaRPr lang="it-IT"/>
        </a:p>
      </dgm:t>
    </dgm:pt>
    <dgm:pt modelId="{32655ED6-254A-4103-B576-654FA2887FD1}" type="pres">
      <dgm:prSet presAssocID="{5ABD5DA7-1D90-45D1-8A09-9424AA272F3A}" presName="sibTrans" presStyleLbl="sibTrans1D1" presStyleIdx="2" presStyleCnt="4"/>
      <dgm:spPr/>
      <dgm:t>
        <a:bodyPr/>
        <a:lstStyle/>
        <a:p>
          <a:endParaRPr lang="it-IT"/>
        </a:p>
      </dgm:t>
    </dgm:pt>
    <dgm:pt modelId="{ED6AFEFD-BB5C-46A5-87B7-F923F06F95B1}" type="pres">
      <dgm:prSet presAssocID="{1378F8EE-D5E5-4C95-807D-93A05A148218}" presName="node" presStyleLbl="node1" presStyleIdx="3" presStyleCnt="4" custScaleX="110157" custScaleY="67206" custRadScaleRad="107533" custRadScaleInc="-3010">
        <dgm:presLayoutVars>
          <dgm:bulletEnabled val="1"/>
        </dgm:presLayoutVars>
      </dgm:prSet>
      <dgm:spPr/>
      <dgm:t>
        <a:bodyPr/>
        <a:lstStyle/>
        <a:p>
          <a:endParaRPr lang="it-IT"/>
        </a:p>
      </dgm:t>
    </dgm:pt>
    <dgm:pt modelId="{847A4EAF-4C02-4C83-BA92-D7DF1082AA76}" type="pres">
      <dgm:prSet presAssocID="{1378F8EE-D5E5-4C95-807D-93A05A148218}" presName="spNode" presStyleCnt="0"/>
      <dgm:spPr/>
      <dgm:t>
        <a:bodyPr/>
        <a:lstStyle/>
        <a:p>
          <a:endParaRPr lang="it-IT"/>
        </a:p>
      </dgm:t>
    </dgm:pt>
    <dgm:pt modelId="{671B7F39-AD47-4911-9773-87CB48E5A923}" type="pres">
      <dgm:prSet presAssocID="{0F088BEE-D5F9-405A-AF10-6F814FE2121F}" presName="sibTrans" presStyleLbl="sibTrans1D1" presStyleIdx="3" presStyleCnt="4"/>
      <dgm:spPr/>
      <dgm:t>
        <a:bodyPr/>
        <a:lstStyle/>
        <a:p>
          <a:endParaRPr lang="it-IT"/>
        </a:p>
      </dgm:t>
    </dgm:pt>
  </dgm:ptLst>
  <dgm:cxnLst>
    <dgm:cxn modelId="{FBEE3F73-F30F-47C7-8CC7-F66D0E95827E}" srcId="{1FA37AD6-56B0-46EA-84E2-0BF9AA3106B1}" destId="{1378F8EE-D5E5-4C95-807D-93A05A148218}" srcOrd="3" destOrd="0" parTransId="{ED2DC807-079C-4F8F-9BD7-C1FCAAA0D976}" sibTransId="{0F088BEE-D5F9-405A-AF10-6F814FE2121F}"/>
    <dgm:cxn modelId="{3A158480-EC6D-474B-9F84-687CFD38DE57}" type="presOf" srcId="{CB9974A9-7C05-4FB0-A1B0-557AA9869FE3}" destId="{02C5F57C-EBCB-4368-9EB2-5C0D7C43AE40}" srcOrd="0" destOrd="0" presId="urn:microsoft.com/office/officeart/2005/8/layout/cycle6"/>
    <dgm:cxn modelId="{591278BE-8B75-4098-9D90-00EFBB102DD9}" srcId="{1FA37AD6-56B0-46EA-84E2-0BF9AA3106B1}" destId="{D13AA84D-DD35-4048-821C-1D79419B2074}" srcOrd="1" destOrd="0" parTransId="{DB02676E-6757-4DA9-A89A-4A2FE8764171}" sibTransId="{CB9974A9-7C05-4FB0-A1B0-557AA9869FE3}"/>
    <dgm:cxn modelId="{9FCCF221-AEB3-428D-B8F0-ABE7B55E6983}" srcId="{1FA37AD6-56B0-46EA-84E2-0BF9AA3106B1}" destId="{4B223944-A35E-473A-BC8C-A9905A7E3D0F}" srcOrd="2" destOrd="0" parTransId="{0D4290D9-2FB3-4E5D-88F2-99EBAF75F052}" sibTransId="{5ABD5DA7-1D90-45D1-8A09-9424AA272F3A}"/>
    <dgm:cxn modelId="{D2E8D0D0-BE08-475E-BD8D-E613B7B471B9}" type="presOf" srcId="{0F088BEE-D5F9-405A-AF10-6F814FE2121F}" destId="{671B7F39-AD47-4911-9773-87CB48E5A923}" srcOrd="0" destOrd="0" presId="urn:microsoft.com/office/officeart/2005/8/layout/cycle6"/>
    <dgm:cxn modelId="{B1775D31-E24B-4B80-9ABD-B3BC688E8612}" type="presOf" srcId="{5ABD5DA7-1D90-45D1-8A09-9424AA272F3A}" destId="{32655ED6-254A-4103-B576-654FA2887FD1}" srcOrd="0" destOrd="0" presId="urn:microsoft.com/office/officeart/2005/8/layout/cycle6"/>
    <dgm:cxn modelId="{076F6513-5731-44E6-97B0-856B90C514E6}" srcId="{1FA37AD6-56B0-46EA-84E2-0BF9AA3106B1}" destId="{8B0F28AC-2195-4442-959B-37977622E2A1}" srcOrd="0" destOrd="0" parTransId="{B4DEF760-2B5C-4DB4-BE45-C92C2F8F4A11}" sibTransId="{7BC664F7-8D5C-40D4-A8EB-3F953549417D}"/>
    <dgm:cxn modelId="{DEBDD40A-D734-4DE5-A498-AA3EFF3DE708}" type="presOf" srcId="{D13AA84D-DD35-4048-821C-1D79419B2074}" destId="{AC3CF6E5-B6DC-43D7-93D4-3BAF08553612}" srcOrd="0" destOrd="0" presId="urn:microsoft.com/office/officeart/2005/8/layout/cycle6"/>
    <dgm:cxn modelId="{807E375B-B482-4E60-82EA-5F740285FD9F}" type="presOf" srcId="{8B0F28AC-2195-4442-959B-37977622E2A1}" destId="{826A39F0-1B6E-45A7-A8E5-59D6FBE79F7E}" srcOrd="0" destOrd="0" presId="urn:microsoft.com/office/officeart/2005/8/layout/cycle6"/>
    <dgm:cxn modelId="{E7097C14-EA67-4F88-9BB6-1686BE6D9C9B}" type="presOf" srcId="{1378F8EE-D5E5-4C95-807D-93A05A148218}" destId="{ED6AFEFD-BB5C-46A5-87B7-F923F06F95B1}" srcOrd="0" destOrd="0" presId="urn:microsoft.com/office/officeart/2005/8/layout/cycle6"/>
    <dgm:cxn modelId="{5D01D849-3F50-4D80-A500-58369C6A6543}" type="presOf" srcId="{7BC664F7-8D5C-40D4-A8EB-3F953549417D}" destId="{B8BA4FB4-FBA3-44FB-BE88-B32C5CFB7562}" srcOrd="0" destOrd="0" presId="urn:microsoft.com/office/officeart/2005/8/layout/cycle6"/>
    <dgm:cxn modelId="{2940BB4D-A9F5-4B6F-A5B7-C27B8FF694D8}" type="presOf" srcId="{4B223944-A35E-473A-BC8C-A9905A7E3D0F}" destId="{7FF83C52-6FF2-4D2D-AC37-890D3CD024C6}" srcOrd="0" destOrd="0" presId="urn:microsoft.com/office/officeart/2005/8/layout/cycle6"/>
    <dgm:cxn modelId="{B6A1F26C-6667-45EF-B7BA-3C90240E0DF0}" type="presOf" srcId="{1FA37AD6-56B0-46EA-84E2-0BF9AA3106B1}" destId="{5146739A-8916-4BB1-A60E-D2FB70FE974A}" srcOrd="0" destOrd="0" presId="urn:microsoft.com/office/officeart/2005/8/layout/cycle6"/>
    <dgm:cxn modelId="{15E4C831-4FD8-4B22-8A3C-68756CD11531}" type="presParOf" srcId="{5146739A-8916-4BB1-A60E-D2FB70FE974A}" destId="{826A39F0-1B6E-45A7-A8E5-59D6FBE79F7E}" srcOrd="0" destOrd="0" presId="urn:microsoft.com/office/officeart/2005/8/layout/cycle6"/>
    <dgm:cxn modelId="{5D5E3A2B-9F30-4E7F-9143-121085133D82}" type="presParOf" srcId="{5146739A-8916-4BB1-A60E-D2FB70FE974A}" destId="{0F716DA2-4D01-40E6-9914-081FD4060E88}" srcOrd="1" destOrd="0" presId="urn:microsoft.com/office/officeart/2005/8/layout/cycle6"/>
    <dgm:cxn modelId="{3FA1DF51-6333-4EE8-9407-B99E43AE9C43}" type="presParOf" srcId="{5146739A-8916-4BB1-A60E-D2FB70FE974A}" destId="{B8BA4FB4-FBA3-44FB-BE88-B32C5CFB7562}" srcOrd="2" destOrd="0" presId="urn:microsoft.com/office/officeart/2005/8/layout/cycle6"/>
    <dgm:cxn modelId="{E3B9B6ED-4274-49A0-A1B3-F51368F0F1E1}" type="presParOf" srcId="{5146739A-8916-4BB1-A60E-D2FB70FE974A}" destId="{AC3CF6E5-B6DC-43D7-93D4-3BAF08553612}" srcOrd="3" destOrd="0" presId="urn:microsoft.com/office/officeart/2005/8/layout/cycle6"/>
    <dgm:cxn modelId="{7F4A81E3-0D4A-4E21-9191-5C5B734BB029}" type="presParOf" srcId="{5146739A-8916-4BB1-A60E-D2FB70FE974A}" destId="{67CF33E1-312B-44ED-9B9E-B550AC05E40C}" srcOrd="4" destOrd="0" presId="urn:microsoft.com/office/officeart/2005/8/layout/cycle6"/>
    <dgm:cxn modelId="{1D7B008A-1F6C-484D-A649-DD7AABF61311}" type="presParOf" srcId="{5146739A-8916-4BB1-A60E-D2FB70FE974A}" destId="{02C5F57C-EBCB-4368-9EB2-5C0D7C43AE40}" srcOrd="5" destOrd="0" presId="urn:microsoft.com/office/officeart/2005/8/layout/cycle6"/>
    <dgm:cxn modelId="{DA5077B2-5D69-4235-AA40-4BB8C236CD79}" type="presParOf" srcId="{5146739A-8916-4BB1-A60E-D2FB70FE974A}" destId="{7FF83C52-6FF2-4D2D-AC37-890D3CD024C6}" srcOrd="6" destOrd="0" presId="urn:microsoft.com/office/officeart/2005/8/layout/cycle6"/>
    <dgm:cxn modelId="{34CD608D-2521-46FD-A0B4-87D4FBFCB62C}" type="presParOf" srcId="{5146739A-8916-4BB1-A60E-D2FB70FE974A}" destId="{8C296401-BD07-4EB1-9185-2007B9A97460}" srcOrd="7" destOrd="0" presId="urn:microsoft.com/office/officeart/2005/8/layout/cycle6"/>
    <dgm:cxn modelId="{A23B53BC-5CFC-42C4-B028-5621C461A9F6}" type="presParOf" srcId="{5146739A-8916-4BB1-A60E-D2FB70FE974A}" destId="{32655ED6-254A-4103-B576-654FA2887FD1}" srcOrd="8" destOrd="0" presId="urn:microsoft.com/office/officeart/2005/8/layout/cycle6"/>
    <dgm:cxn modelId="{94F936B8-AFA2-485E-81BF-73D1D03D14C3}" type="presParOf" srcId="{5146739A-8916-4BB1-A60E-D2FB70FE974A}" destId="{ED6AFEFD-BB5C-46A5-87B7-F923F06F95B1}" srcOrd="9" destOrd="0" presId="urn:microsoft.com/office/officeart/2005/8/layout/cycle6"/>
    <dgm:cxn modelId="{55501B90-44B0-4522-B4C2-DEB6225B3E58}" type="presParOf" srcId="{5146739A-8916-4BB1-A60E-D2FB70FE974A}" destId="{847A4EAF-4C02-4C83-BA92-D7DF1082AA76}" srcOrd="10" destOrd="0" presId="urn:microsoft.com/office/officeart/2005/8/layout/cycle6"/>
    <dgm:cxn modelId="{5BDD211C-68C5-4B46-BA2D-A1B4486AC817}" type="presParOf" srcId="{5146739A-8916-4BB1-A60E-D2FB70FE974A}" destId="{671B7F39-AD47-4911-9773-87CB48E5A923}" srcOrd="11" destOrd="0" presId="urn:microsoft.com/office/officeart/2005/8/layout/cycle6"/>
  </dgm:cxnLst>
  <dgm:bg/>
  <dgm:whole>
    <a:ln w="76200" cap="flat" cmpd="tri" algn="ctr">
      <a:noFill/>
      <a:prstDash val="solid"/>
      <a:round/>
      <a:headEnd type="none" w="med" len="med"/>
      <a:tailEnd type="none" w="med" len="med"/>
    </a:ln>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6A39F0-1B6E-45A7-A8E5-59D6FBE79F7E}">
      <dsp:nvSpPr>
        <dsp:cNvPr id="0" name=""/>
        <dsp:cNvSpPr/>
      </dsp:nvSpPr>
      <dsp:spPr>
        <a:xfrm>
          <a:off x="2388949" y="0"/>
          <a:ext cx="3779785" cy="1197674"/>
        </a:xfrm>
        <a:prstGeom prst="roundRect">
          <a:avLst/>
        </a:prstGeom>
        <a:solidFill>
          <a:srgbClr val="D692CE"/>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err="1" smtClean="0"/>
            <a:t>Indagine</a:t>
          </a:r>
          <a:r>
            <a:rPr lang="en-GB" sz="2400" b="1" kern="1200" dirty="0" smtClean="0"/>
            <a:t> </a:t>
          </a:r>
          <a:r>
            <a:rPr lang="en-GB" sz="2400" b="1" kern="1200" dirty="0" err="1" smtClean="0"/>
            <a:t>istologica</a:t>
          </a:r>
          <a:endParaRPr lang="it-IT" sz="2400" kern="1200" dirty="0"/>
        </a:p>
      </dsp:txBody>
      <dsp:txXfrm>
        <a:off x="2388949" y="0"/>
        <a:ext cx="3779785" cy="1197674"/>
      </dsp:txXfrm>
    </dsp:sp>
    <dsp:sp modelId="{B8BA4FB4-FBA3-44FB-BE88-B32C5CFB7562}">
      <dsp:nvSpPr>
        <dsp:cNvPr id="0" name=""/>
        <dsp:cNvSpPr/>
      </dsp:nvSpPr>
      <dsp:spPr>
        <a:xfrm>
          <a:off x="1491185" y="1058504"/>
          <a:ext cx="5082795" cy="5082795"/>
        </a:xfrm>
        <a:custGeom>
          <a:avLst/>
          <a:gdLst/>
          <a:ahLst/>
          <a:cxnLst/>
          <a:rect l="0" t="0" r="0" b="0"/>
          <a:pathLst>
            <a:path>
              <a:moveTo>
                <a:pt x="3392418" y="146723"/>
              </a:moveTo>
              <a:arcTo wR="2541397" hR="2541397" stAng="17373853" swAng="3143242"/>
            </a:path>
          </a:pathLst>
        </a:custGeom>
        <a:noFill/>
        <a:ln w="57150" cap="flat" cmpd="sng" algn="ctr">
          <a:solidFill>
            <a:schemeClr val="accent2">
              <a:hueOff val="0"/>
              <a:satOff val="0"/>
              <a:lumOff val="0"/>
            </a:schemeClr>
          </a:solidFill>
          <a:prstDash val="solid"/>
          <a:round/>
          <a:headEnd type="none" w="med" len="med"/>
          <a:tailEnd type="none" w="med" len="med"/>
        </a:ln>
        <a:effectLst/>
        <a:sp3d z="-40000" prstMaterial="matte"/>
      </dsp:spPr>
      <dsp:style>
        <a:lnRef idx="1">
          <a:scrgbClr r="0" g="0" b="0"/>
        </a:lnRef>
        <a:fillRef idx="0">
          <a:scrgbClr r="0" g="0" b="0"/>
        </a:fillRef>
        <a:effectRef idx="0">
          <a:scrgbClr r="0" g="0" b="0"/>
        </a:effectRef>
        <a:fontRef idx="minor"/>
      </dsp:style>
    </dsp:sp>
    <dsp:sp modelId="{AC3CF6E5-B6DC-43D7-93D4-3BAF08553612}">
      <dsp:nvSpPr>
        <dsp:cNvPr id="0" name=""/>
        <dsp:cNvSpPr/>
      </dsp:nvSpPr>
      <dsp:spPr>
        <a:xfrm>
          <a:off x="5740254" y="2834277"/>
          <a:ext cx="2633480" cy="1234399"/>
        </a:xfrm>
        <a:prstGeom prst="roundRect">
          <a:avLst/>
        </a:prstGeom>
        <a:solidFill>
          <a:srgbClr val="00B0F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err="1" smtClean="0"/>
            <a:t>Indagine</a:t>
          </a:r>
          <a:r>
            <a:rPr lang="en-GB" sz="3200" b="1" kern="1200" dirty="0" smtClean="0"/>
            <a:t> </a:t>
          </a:r>
          <a:r>
            <a:rPr lang="en-GB" sz="3200" b="1" kern="1200" dirty="0" err="1" smtClean="0"/>
            <a:t>autoptica</a:t>
          </a:r>
          <a:endParaRPr lang="it-IT" sz="3200" kern="1200" dirty="0"/>
        </a:p>
      </dsp:txBody>
      <dsp:txXfrm>
        <a:off x="5740254" y="2834277"/>
        <a:ext cx="2633480" cy="1234399"/>
      </dsp:txXfrm>
    </dsp:sp>
    <dsp:sp modelId="{02C5F57C-EBCB-4368-9EB2-5C0D7C43AE40}">
      <dsp:nvSpPr>
        <dsp:cNvPr id="0" name=""/>
        <dsp:cNvSpPr/>
      </dsp:nvSpPr>
      <dsp:spPr>
        <a:xfrm>
          <a:off x="1936239" y="890130"/>
          <a:ext cx="5082795" cy="5082795"/>
        </a:xfrm>
        <a:custGeom>
          <a:avLst/>
          <a:gdLst/>
          <a:ahLst/>
          <a:cxnLst/>
          <a:rect l="0" t="0" r="0" b="0"/>
          <a:pathLst>
            <a:path>
              <a:moveTo>
                <a:pt x="4998528" y="3190405"/>
              </a:moveTo>
              <a:arcTo wR="2541397" hR="2541397" stAng="887746" swAng="1641424"/>
            </a:path>
          </a:pathLst>
        </a:custGeom>
        <a:noFill/>
        <a:ln w="57150" cap="flat" cmpd="sng" algn="ctr">
          <a:solidFill>
            <a:schemeClr val="accent3">
              <a:hueOff val="0"/>
              <a:satOff val="0"/>
              <a:lumOff val="0"/>
            </a:schemeClr>
          </a:solidFill>
          <a:prstDash val="solid"/>
          <a:round/>
          <a:headEnd type="none" w="med" len="med"/>
          <a:tailEnd type="none" w="med" len="med"/>
        </a:ln>
        <a:effectLst/>
        <a:sp3d z="-40000" prstMaterial="matte"/>
      </dsp:spPr>
      <dsp:style>
        <a:lnRef idx="1">
          <a:scrgbClr r="0" g="0" b="0"/>
        </a:lnRef>
        <a:fillRef idx="0">
          <a:scrgbClr r="0" g="0" b="0"/>
        </a:fillRef>
        <a:effectRef idx="0">
          <a:scrgbClr r="0" g="0" b="0"/>
        </a:effectRef>
        <a:fontRef idx="minor"/>
      </dsp:style>
    </dsp:sp>
    <dsp:sp modelId="{7FF83C52-6FF2-4D2D-AC37-890D3CD024C6}">
      <dsp:nvSpPr>
        <dsp:cNvPr id="0" name=""/>
        <dsp:cNvSpPr/>
      </dsp:nvSpPr>
      <dsp:spPr>
        <a:xfrm>
          <a:off x="3809135" y="5146154"/>
          <a:ext cx="2796068" cy="1478581"/>
        </a:xfrm>
        <a:prstGeom prst="roundRect">
          <a:avLst/>
        </a:prstGeom>
        <a:solidFill>
          <a:srgbClr val="FF330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err="1" smtClean="0"/>
            <a:t>Indagine</a:t>
          </a:r>
          <a:r>
            <a:rPr lang="en-GB" sz="2400" b="1" kern="1200" dirty="0" smtClean="0"/>
            <a:t> </a:t>
          </a:r>
          <a:r>
            <a:rPr lang="en-GB" sz="2400" b="1" kern="1200" dirty="0" err="1" smtClean="0"/>
            <a:t>tossicologica</a:t>
          </a:r>
          <a:endParaRPr lang="it-IT" sz="2400" kern="1200" dirty="0"/>
        </a:p>
      </dsp:txBody>
      <dsp:txXfrm>
        <a:off x="3809135" y="5146154"/>
        <a:ext cx="2796068" cy="1478581"/>
      </dsp:txXfrm>
    </dsp:sp>
    <dsp:sp modelId="{32655ED6-254A-4103-B576-654FA2887FD1}">
      <dsp:nvSpPr>
        <dsp:cNvPr id="0" name=""/>
        <dsp:cNvSpPr/>
      </dsp:nvSpPr>
      <dsp:spPr>
        <a:xfrm>
          <a:off x="1617181" y="927576"/>
          <a:ext cx="5082795" cy="5082795"/>
        </a:xfrm>
        <a:custGeom>
          <a:avLst/>
          <a:gdLst/>
          <a:ahLst/>
          <a:cxnLst/>
          <a:rect l="0" t="0" r="0" b="0"/>
          <a:pathLst>
            <a:path>
              <a:moveTo>
                <a:pt x="2161485" y="5054238"/>
              </a:moveTo>
              <a:arcTo wR="2541397" hR="2541397" stAng="5915840" swAng="4390449"/>
            </a:path>
          </a:pathLst>
        </a:custGeom>
        <a:noFill/>
        <a:ln w="57150" cap="flat" cmpd="sng" algn="ctr">
          <a:solidFill>
            <a:schemeClr val="accent4">
              <a:hueOff val="0"/>
              <a:satOff val="0"/>
              <a:lumOff val="0"/>
            </a:schemeClr>
          </a:solidFill>
          <a:prstDash val="solid"/>
          <a:round/>
          <a:headEnd type="none" w="med" len="med"/>
          <a:tailEnd type="none" w="med" len="med"/>
        </a:ln>
        <a:effectLst/>
        <a:sp3d z="-40000" prstMaterial="matte"/>
      </dsp:spPr>
      <dsp:style>
        <a:lnRef idx="1">
          <a:scrgbClr r="0" g="0" b="0"/>
        </a:lnRef>
        <a:fillRef idx="0">
          <a:scrgbClr r="0" g="0" b="0"/>
        </a:fillRef>
        <a:effectRef idx="0">
          <a:scrgbClr r="0" g="0" b="0"/>
        </a:effectRef>
        <a:fontRef idx="minor"/>
      </dsp:style>
    </dsp:sp>
    <dsp:sp modelId="{ED6AFEFD-BB5C-46A5-87B7-F923F06F95B1}">
      <dsp:nvSpPr>
        <dsp:cNvPr id="0" name=""/>
        <dsp:cNvSpPr/>
      </dsp:nvSpPr>
      <dsp:spPr>
        <a:xfrm>
          <a:off x="277759" y="2768215"/>
          <a:ext cx="2607396" cy="1033989"/>
        </a:xfrm>
        <a:prstGeom prst="roundRect">
          <a:avLst/>
        </a:prstGeom>
        <a:solidFill>
          <a:srgbClr val="D3D099"/>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err="1" smtClean="0"/>
            <a:t>Indagine</a:t>
          </a:r>
          <a:r>
            <a:rPr lang="en-GB" sz="2400" b="1" kern="1200" dirty="0" smtClean="0"/>
            <a:t> </a:t>
          </a:r>
          <a:r>
            <a:rPr lang="en-GB" sz="2400" b="1" kern="1200" dirty="0" err="1" smtClean="0"/>
            <a:t>clinica</a:t>
          </a:r>
          <a:endParaRPr lang="it-IT" sz="2400" b="1" kern="1200" dirty="0"/>
        </a:p>
      </dsp:txBody>
      <dsp:txXfrm>
        <a:off x="277759" y="2768215"/>
        <a:ext cx="2607396" cy="1033989"/>
      </dsp:txXfrm>
    </dsp:sp>
    <dsp:sp modelId="{671B7F39-AD47-4911-9773-87CB48E5A923}">
      <dsp:nvSpPr>
        <dsp:cNvPr id="0" name=""/>
        <dsp:cNvSpPr/>
      </dsp:nvSpPr>
      <dsp:spPr>
        <a:xfrm>
          <a:off x="1959956" y="1060450"/>
          <a:ext cx="5082795" cy="5082795"/>
        </a:xfrm>
        <a:custGeom>
          <a:avLst/>
          <a:gdLst/>
          <a:ahLst/>
          <a:cxnLst/>
          <a:rect l="0" t="0" r="0" b="0"/>
          <a:pathLst>
            <a:path>
              <a:moveTo>
                <a:pt x="148007" y="1686771"/>
              </a:moveTo>
              <a:arcTo wR="2541397" hR="2541397" stAng="11979030" swAng="3056004"/>
            </a:path>
          </a:pathLst>
        </a:custGeom>
        <a:noFill/>
        <a:ln w="57150" cap="flat" cmpd="sng" algn="ctr">
          <a:solidFill>
            <a:schemeClr val="accent6">
              <a:hueOff val="0"/>
              <a:satOff val="0"/>
              <a:lumOff val="0"/>
            </a:schemeClr>
          </a:solidFill>
          <a:prstDash val="solid"/>
          <a:round/>
          <a:headEnd type="none" w="med" len="med"/>
          <a:tailEnd type="none" w="med" len="med"/>
        </a:ln>
        <a:effectLst/>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0" y="0"/>
            <a:ext cx="6875463" cy="10004425"/>
          </a:xfrm>
          <a:prstGeom prst="roundRect">
            <a:avLst>
              <a:gd name="adj" fmla="val 19"/>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defRPr/>
            </a:pPr>
            <a:endParaRPr lang="it-IT" altLang="it-IT"/>
          </a:p>
        </p:txBody>
      </p:sp>
      <p:sp>
        <p:nvSpPr>
          <p:cNvPr id="36867" name="Text Box 2"/>
          <p:cNvSpPr txBox="1">
            <a:spLocks noChangeArrowheads="1"/>
          </p:cNvSpPr>
          <p:nvPr/>
        </p:nvSpPr>
        <p:spPr bwMode="auto">
          <a:xfrm>
            <a:off x="0" y="0"/>
            <a:ext cx="2979738" cy="500063"/>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defRPr/>
            </a:pPr>
            <a:endParaRPr lang="it-IT" altLang="it-IT"/>
          </a:p>
        </p:txBody>
      </p:sp>
      <p:sp>
        <p:nvSpPr>
          <p:cNvPr id="2051" name="Rectangle 3"/>
          <p:cNvSpPr>
            <a:spLocks noGrp="1" noChangeArrowheads="1"/>
          </p:cNvSpPr>
          <p:nvPr>
            <p:ph type="dt"/>
          </p:nvPr>
        </p:nvSpPr>
        <p:spPr bwMode="auto">
          <a:xfrm>
            <a:off x="3895725" y="0"/>
            <a:ext cx="2978150" cy="498475"/>
          </a:xfrm>
          <a:prstGeom prst="rect">
            <a:avLst/>
          </a:prstGeom>
          <a:noFill/>
          <a:ln>
            <a:noFill/>
          </a:ln>
          <a:effectLst/>
          <a:extLst/>
        </p:spPr>
        <p:txBody>
          <a:bodyPr vert="horz" wrap="square" lIns="96480" tIns="48240" rIns="96480" bIns="48240" numCol="1" anchor="t"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Arial" charset="0"/>
                <a:ea typeface="ＭＳ Ｐゴシック" pitchFamily="32" charset="-128"/>
                <a:cs typeface="+mn-cs"/>
              </a:defRPr>
            </a:lvl1pPr>
          </a:lstStyle>
          <a:p>
            <a:pPr>
              <a:defRPr/>
            </a:pPr>
            <a:endParaRPr lang="it-IT" altLang="it-IT"/>
          </a:p>
        </p:txBody>
      </p:sp>
      <p:sp>
        <p:nvSpPr>
          <p:cNvPr id="117765" name="Rectangle 4"/>
          <p:cNvSpPr>
            <a:spLocks noGrp="1" noChangeArrowheads="1"/>
          </p:cNvSpPr>
          <p:nvPr>
            <p:ph type="sldImg"/>
          </p:nvPr>
        </p:nvSpPr>
        <p:spPr bwMode="auto">
          <a:xfrm>
            <a:off x="939800" y="750888"/>
            <a:ext cx="4995863" cy="3748087"/>
          </a:xfrm>
          <a:prstGeom prst="rect">
            <a:avLst/>
          </a:prstGeom>
          <a:noFill/>
          <a:ln w="12600" cap="sq">
            <a:solidFill>
              <a:srgbClr val="000000"/>
            </a:solidFill>
            <a:miter lim="800000"/>
            <a:headEnd/>
            <a:tailEnd/>
          </a:ln>
        </p:spPr>
      </p:sp>
      <p:sp>
        <p:nvSpPr>
          <p:cNvPr id="2053" name="Rectangle 5"/>
          <p:cNvSpPr>
            <a:spLocks noGrp="1" noChangeArrowheads="1"/>
          </p:cNvSpPr>
          <p:nvPr>
            <p:ph type="body"/>
          </p:nvPr>
        </p:nvSpPr>
        <p:spPr bwMode="auto">
          <a:xfrm>
            <a:off x="687388" y="4751388"/>
            <a:ext cx="5500687" cy="4498975"/>
          </a:xfrm>
          <a:prstGeom prst="rect">
            <a:avLst/>
          </a:prstGeom>
          <a:noFill/>
          <a:ln>
            <a:noFill/>
          </a:ln>
          <a:effectLst/>
          <a:extLst/>
        </p:spPr>
        <p:txBody>
          <a:bodyPr vert="horz" wrap="square" lIns="96480" tIns="48240" rIns="96480" bIns="48240" numCol="1" anchor="t" anchorCtr="0" compatLnSpc="1">
            <a:prstTxWarp prst="textNoShape">
              <a:avLst/>
            </a:prstTxWarp>
          </a:bodyPr>
          <a:lstStyle/>
          <a:p>
            <a:pPr lvl="0"/>
            <a:endParaRPr lang="it-IT" altLang="it-IT" noProof="0" smtClean="0"/>
          </a:p>
        </p:txBody>
      </p:sp>
      <p:sp>
        <p:nvSpPr>
          <p:cNvPr id="36871" name="Text Box 6"/>
          <p:cNvSpPr txBox="1">
            <a:spLocks noChangeArrowheads="1"/>
          </p:cNvSpPr>
          <p:nvPr/>
        </p:nvSpPr>
        <p:spPr bwMode="auto">
          <a:xfrm>
            <a:off x="0" y="9501188"/>
            <a:ext cx="2979738" cy="500062"/>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defRPr/>
            </a:pPr>
            <a:endParaRPr lang="it-IT" altLang="it-IT"/>
          </a:p>
        </p:txBody>
      </p:sp>
      <p:sp>
        <p:nvSpPr>
          <p:cNvPr id="2055" name="Rectangle 7"/>
          <p:cNvSpPr>
            <a:spLocks noGrp="1" noChangeArrowheads="1"/>
          </p:cNvSpPr>
          <p:nvPr>
            <p:ph type="sldNum"/>
          </p:nvPr>
        </p:nvSpPr>
        <p:spPr bwMode="auto">
          <a:xfrm>
            <a:off x="3895725" y="9501188"/>
            <a:ext cx="2978150" cy="498475"/>
          </a:xfrm>
          <a:prstGeom prst="rect">
            <a:avLst/>
          </a:prstGeom>
          <a:noFill/>
          <a:ln>
            <a:noFill/>
          </a:ln>
          <a:effectLst/>
          <a:extLst/>
        </p:spPr>
        <p:txBody>
          <a:bodyPr vert="horz" wrap="square" lIns="96480" tIns="48240" rIns="96480" bIns="4824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smtClean="0">
                <a:solidFill>
                  <a:srgbClr val="000000"/>
                </a:solidFill>
              </a:defRPr>
            </a:lvl1pPr>
          </a:lstStyle>
          <a:p>
            <a:pPr>
              <a:defRPr/>
            </a:pPr>
            <a:fld id="{008FD4DC-2A98-4CD2-A295-6A1210B86573}"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ＭＳ Ｐゴシック" pitchFamily="-112" charset="-128"/>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p:nvPr>
        </p:nvSpPr>
        <p:spPr>
          <a:noFill/>
          <a:ln>
            <a:round/>
            <a:headEnd/>
            <a:tailEnd/>
          </a:ln>
        </p:spPr>
        <p:txBody>
          <a:bodyPr/>
          <a:lstStyle/>
          <a:p>
            <a:fld id="{AA7A9F54-8C8D-440C-A326-42876BA04F68}" type="slidenum">
              <a:rPr lang="it-IT" altLang="it-IT"/>
              <a:pPr/>
              <a:t>2</a:t>
            </a:fld>
            <a:endParaRPr lang="it-IT" altLang="it-IT"/>
          </a:p>
        </p:txBody>
      </p:sp>
      <p:sp>
        <p:nvSpPr>
          <p:cNvPr id="134147" name="Rectangle 1"/>
          <p:cNvSpPr>
            <a:spLocks noChangeArrowheads="1" noTextEdit="1"/>
          </p:cNvSpPr>
          <p:nvPr>
            <p:ph type="sldImg"/>
          </p:nvPr>
        </p:nvSpPr>
        <p:spPr>
          <a:xfrm>
            <a:off x="939800" y="750888"/>
            <a:ext cx="4997450" cy="3749675"/>
          </a:xfrm>
          <a:solidFill>
            <a:srgbClr val="FFFFFF"/>
          </a:solidFill>
          <a:ln/>
        </p:spPr>
      </p:sp>
      <p:sp>
        <p:nvSpPr>
          <p:cNvPr id="134148"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Ed ecco arrivati alla casistica locale, fatta di 4 casi di morte improvvisa occosa essenzialmente tra sportivi competitivi ed amatoriali e che ha consentito all’istituto di studiare approfonditamente il complesso meccanismo di azione degli steoridi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egnaposto immagine diapositiva 1"/>
          <p:cNvSpPr>
            <a:spLocks noGrp="1" noRot="1" noChangeAspect="1" noTextEdit="1"/>
          </p:cNvSpPr>
          <p:nvPr>
            <p:ph type="sldImg"/>
          </p:nvPr>
        </p:nvSpPr>
        <p:spPr>
          <a:ln/>
        </p:spPr>
      </p:sp>
      <p:sp>
        <p:nvSpPr>
          <p:cNvPr id="143363" name="Segnaposto note 2"/>
          <p:cNvSpPr>
            <a:spLocks noGrp="1"/>
          </p:cNvSpPr>
          <p:nvPr>
            <p:ph type="body" idx="1"/>
          </p:nvPr>
        </p:nvSpPr>
        <p:spPr>
          <a:noFill/>
        </p:spPr>
        <p:txBody>
          <a:bodyPr/>
          <a:lstStyle/>
          <a:p>
            <a:r>
              <a:rPr lang="it-IT" altLang="it-IT" smtClean="0">
                <a:latin typeface="Times New Roman" pitchFamily="18" charset="0"/>
                <a:ea typeface="ＭＳ Ｐゴシック" pitchFamily="34" charset="-128"/>
              </a:rPr>
              <a:t>A culturista32 anni, improvvisamente perde conoscenza durante un allenamento di sollevamento pesi in palestra. Dopo un infruttuoso tentativo di rianimazione, è stato dichiarato morto a causa di un istantaneo arresto cardiaco. Dalle informazioni rese si evinceva che due settimane prima della sua morte, aveva provato un episodio di dolore toracico che è durato pochi minuti, con dolore che si irradiava al braccio sinistro. Secondo i parenti e gli amici,</a:t>
            </a:r>
            <a:br>
              <a:rPr lang="it-IT" altLang="it-IT" smtClean="0">
                <a:latin typeface="Times New Roman" pitchFamily="18" charset="0"/>
                <a:ea typeface="ＭＳ Ｐゴシック" pitchFamily="34" charset="-128"/>
              </a:rPr>
            </a:br>
            <a:r>
              <a:rPr lang="it-IT" altLang="it-IT" smtClean="0">
                <a:latin typeface="Times New Roman" pitchFamily="18" charset="0"/>
                <a:ea typeface="ＭＳ Ｐゴシック" pitchFamily="34" charset="-128"/>
              </a:rPr>
              <a:t>il paziente non ha consultato un medico e ha continuato la sua formazione, credendo che il dolore fosse causato dall’intesa attività fisica. Si evinceva altresì che da diversi mesi assumeva testosterone propionato (700 mg /wk) e nandrolone (200 mg / settimana) per via parenterale, mentre prendeva</a:t>
            </a:r>
            <a:br>
              <a:rPr lang="it-IT" altLang="it-IT" smtClean="0">
                <a:latin typeface="Times New Roman" pitchFamily="18" charset="0"/>
                <a:ea typeface="ＭＳ Ｐゴシック" pitchFamily="34" charset="-128"/>
              </a:rPr>
            </a:br>
            <a:r>
              <a:rPr lang="it-IT" altLang="it-IT" smtClean="0">
                <a:latin typeface="Times New Roman" pitchFamily="18" charset="0"/>
                <a:ea typeface="ＭＳ Ｐゴシック" pitchFamily="34" charset="-128"/>
              </a:rPr>
              <a:t>stanozololo per os (70 mg / settimana). </a:t>
            </a:r>
          </a:p>
        </p:txBody>
      </p:sp>
      <p:sp>
        <p:nvSpPr>
          <p:cNvPr id="143364" name="Segnaposto numero diapositiva 3"/>
          <p:cNvSpPr>
            <a:spLocks noGrp="1"/>
          </p:cNvSpPr>
          <p:nvPr>
            <p:ph type="sldNum" sz="quarter"/>
          </p:nvPr>
        </p:nvSpPr>
        <p:spPr>
          <a:noFill/>
          <a:ln>
            <a:miter lim="800000"/>
            <a:headEnd/>
            <a:tailEnd/>
          </a:ln>
        </p:spPr>
        <p:txBody>
          <a:bodyPr/>
          <a:lstStyle/>
          <a:p>
            <a:fld id="{7DC57944-5CB2-4F57-B542-CDBA4F1C9268}" type="slidenum">
              <a:rPr lang="it-IT" altLang="it-IT"/>
              <a:pPr/>
              <a:t>12</a:t>
            </a:fld>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noTextEdit="1"/>
          </p:cNvSpPr>
          <p:nvPr>
            <p:ph type="sldImg"/>
          </p:nvPr>
        </p:nvSpPr>
        <p:spPr>
          <a:ln/>
        </p:spPr>
      </p:sp>
      <p:sp>
        <p:nvSpPr>
          <p:cNvPr id="144387" name="Segnaposto note 2"/>
          <p:cNvSpPr>
            <a:spLocks noGrp="1"/>
          </p:cNvSpPr>
          <p:nvPr>
            <p:ph type="body" idx="1"/>
          </p:nvPr>
        </p:nvSpPr>
        <p:spPr>
          <a:noFill/>
        </p:spPr>
        <p:txBody>
          <a:bodyPr/>
          <a:lstStyle/>
          <a:p>
            <a:r>
              <a:rPr lang="it-IT" altLang="it-IT" smtClean="0">
                <a:latin typeface="Times New Roman" pitchFamily="18" charset="0"/>
                <a:ea typeface="ＭＳ Ｐゴシック" pitchFamily="34" charset="-128"/>
              </a:rPr>
              <a:t>Il cuore 450 - g era normale in forma , senza dilatazione della cavità.Le sue dimensioni (14 X 14 X 4 cm)-</a:t>
            </a:r>
          </a:p>
          <a:p>
            <a:r>
              <a:rPr lang="it-IT" altLang="it-IT" smtClean="0">
                <a:latin typeface="Times New Roman" pitchFamily="18" charset="0"/>
                <a:ea typeface="ＭＳ Ｐゴシック" pitchFamily="34" charset="-128"/>
              </a:rPr>
              <a:t>Il miocardio riportava esclusivamente la presenza di un’area grigiastra in corrispondenza della parete laterale del ventricolo di sinistra</a:t>
            </a:r>
            <a:br>
              <a:rPr lang="it-IT" altLang="it-IT" smtClean="0">
                <a:latin typeface="Times New Roman" pitchFamily="18" charset="0"/>
                <a:ea typeface="ＭＳ Ｐゴシック" pitchFamily="34" charset="-128"/>
              </a:rPr>
            </a:br>
            <a:r>
              <a:rPr lang="it-IT" altLang="it-IT" smtClean="0">
                <a:latin typeface="Times New Roman" pitchFamily="18" charset="0"/>
                <a:ea typeface="ＭＳ Ｐゴシック" pitchFamily="34" charset="-128"/>
              </a:rPr>
              <a:t>ventricolo.</a:t>
            </a:r>
          </a:p>
          <a:p>
            <a:endParaRPr lang="it-IT" altLang="it-IT" smtClean="0">
              <a:latin typeface="Times New Roman" pitchFamily="18" charset="0"/>
              <a:ea typeface="ＭＳ Ｐゴシック" pitchFamily="34" charset="-128"/>
            </a:endParaRPr>
          </a:p>
        </p:txBody>
      </p:sp>
      <p:sp>
        <p:nvSpPr>
          <p:cNvPr id="144388" name="Segnaposto numero diapositiva 3"/>
          <p:cNvSpPr>
            <a:spLocks noGrp="1"/>
          </p:cNvSpPr>
          <p:nvPr>
            <p:ph type="sldNum" sz="quarter"/>
          </p:nvPr>
        </p:nvSpPr>
        <p:spPr>
          <a:noFill/>
          <a:ln>
            <a:miter lim="800000"/>
            <a:headEnd/>
            <a:tailEnd/>
          </a:ln>
        </p:spPr>
        <p:txBody>
          <a:bodyPr/>
          <a:lstStyle/>
          <a:p>
            <a:fld id="{AF594EE4-D5F5-4BFB-95AC-3757EE853205}" type="slidenum">
              <a:rPr lang="it-IT" altLang="it-IT"/>
              <a:pPr/>
              <a:t>13</a:t>
            </a:fld>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egnaposto immagine diapositiva 1"/>
          <p:cNvSpPr>
            <a:spLocks noGrp="1" noRot="1" noChangeAspect="1" noTextEdit="1"/>
          </p:cNvSpPr>
          <p:nvPr>
            <p:ph type="sldImg"/>
          </p:nvPr>
        </p:nvSpPr>
        <p:spPr>
          <a:ln/>
        </p:spPr>
      </p:sp>
      <p:sp>
        <p:nvSpPr>
          <p:cNvPr id="145411" name="Segnaposto note 2"/>
          <p:cNvSpPr>
            <a:spLocks noGrp="1"/>
          </p:cNvSpPr>
          <p:nvPr>
            <p:ph type="body" idx="1"/>
          </p:nvPr>
        </p:nvSpPr>
        <p:spPr>
          <a:noFill/>
        </p:spPr>
        <p:txBody>
          <a:bodyPr/>
          <a:lstStyle/>
          <a:p>
            <a:r>
              <a:rPr lang="en-US" altLang="it-IT" smtClean="0">
                <a:solidFill>
                  <a:schemeClr val="tx1"/>
                </a:solidFill>
                <a:latin typeface="Times New Roman" pitchFamily="18" charset="0"/>
                <a:ea typeface="ＭＳ Ｐゴシック" pitchFamily="34" charset="-128"/>
              </a:rPr>
              <a:t>La zona grigiasta corrispondeva ad un’area di necrosi infartuale la cui datazione istologica risaliva a circa 15 gg . La  lesione</a:t>
            </a:r>
            <a:r>
              <a:rPr lang="it-IT" altLang="it-IT" smtClean="0">
                <a:solidFill>
                  <a:schemeClr val="tx1"/>
                </a:solidFill>
                <a:latin typeface="Times New Roman" pitchFamily="18" charset="0"/>
                <a:ea typeface="ＭＳ Ｐゴシック" pitchFamily="34" charset="-128"/>
              </a:rPr>
              <a:t> </a:t>
            </a:r>
            <a:r>
              <a:rPr lang="en-US" altLang="it-IT" smtClean="0">
                <a:solidFill>
                  <a:schemeClr val="tx1"/>
                </a:solidFill>
                <a:latin typeface="Times New Roman" pitchFamily="18" charset="0"/>
                <a:ea typeface="ＭＳ Ｐゴシック" pitchFamily="34" charset="-128"/>
              </a:rPr>
              <a:t>caratterizzata da miocellule necrotiche, iperdistese</a:t>
            </a:r>
            <a:r>
              <a:rPr lang="it-IT" altLang="it-IT" smtClean="0">
                <a:solidFill>
                  <a:schemeClr val="tx1"/>
                </a:solidFill>
                <a:latin typeface="Times New Roman" pitchFamily="18" charset="0"/>
                <a:ea typeface="ＭＳ Ｐゴシック" pitchFamily="34" charset="-128"/>
              </a:rPr>
              <a:t>, </a:t>
            </a:r>
            <a:r>
              <a:rPr lang="en-US" altLang="it-IT" smtClean="0">
                <a:solidFill>
                  <a:schemeClr val="tx1"/>
                </a:solidFill>
                <a:latin typeface="Times New Roman" pitchFamily="18" charset="0"/>
                <a:ea typeface="ＭＳ Ｐゴシック" pitchFamily="34" charset="-128"/>
              </a:rPr>
              <a:t>sarcomeri in regolare registro di allineamento</a:t>
            </a:r>
            <a:r>
              <a:rPr lang="it-IT" altLang="it-IT" smtClean="0">
                <a:solidFill>
                  <a:schemeClr val="tx1"/>
                </a:solidFill>
                <a:latin typeface="Times New Roman" pitchFamily="18" charset="0"/>
                <a:ea typeface="ＭＳ Ｐゴシック" pitchFamily="34" charset="-128"/>
              </a:rPr>
              <a:t>. </a:t>
            </a:r>
            <a:r>
              <a:rPr lang="en-US" altLang="it-IT" smtClean="0">
                <a:solidFill>
                  <a:schemeClr val="tx1"/>
                </a:solidFill>
                <a:latin typeface="Times New Roman" pitchFamily="18" charset="0"/>
                <a:ea typeface="ＭＳ Ｐゴシック" pitchFamily="34" charset="-128"/>
              </a:rPr>
              <a:t>Esternamente alla necrosi infartuale</a:t>
            </a:r>
            <a:r>
              <a:rPr lang="it-IT" altLang="it-IT" smtClean="0">
                <a:solidFill>
                  <a:schemeClr val="tx1"/>
                </a:solidFill>
                <a:latin typeface="Times New Roman" pitchFamily="18" charset="0"/>
                <a:ea typeface="ＭＳ Ｐゴシック" pitchFamily="34" charset="-128"/>
              </a:rPr>
              <a:t>: </a:t>
            </a:r>
            <a:r>
              <a:rPr lang="en-US" altLang="it-IT" smtClean="0">
                <a:solidFill>
                  <a:schemeClr val="tx1"/>
                </a:solidFill>
                <a:latin typeface="Times New Roman" pitchFamily="18" charset="0"/>
                <a:ea typeface="ＭＳ Ｐゴシック" pitchFamily="34" charset="-128"/>
              </a:rPr>
              <a:t>largo strato di necrosi a banda di contrazione, a documentare una morte cardiaca associata a stress adrenergico, ed accorciamento e rottura dell’apparato miofibrillare e formazione di bande anomale, senza reazione macrofagica</a:t>
            </a:r>
            <a:endParaRPr lang="it-IT" altLang="it-IT" smtClean="0">
              <a:latin typeface="Times New Roman" pitchFamily="18" charset="0"/>
              <a:ea typeface="ＭＳ Ｐゴシック" pitchFamily="34" charset="-128"/>
            </a:endParaRPr>
          </a:p>
        </p:txBody>
      </p:sp>
      <p:sp>
        <p:nvSpPr>
          <p:cNvPr id="145412" name="Segnaposto numero diapositiva 3"/>
          <p:cNvSpPr>
            <a:spLocks noGrp="1"/>
          </p:cNvSpPr>
          <p:nvPr>
            <p:ph type="sldNum" sz="quarter"/>
          </p:nvPr>
        </p:nvSpPr>
        <p:spPr>
          <a:noFill/>
          <a:ln>
            <a:miter lim="800000"/>
            <a:headEnd/>
            <a:tailEnd/>
          </a:ln>
        </p:spPr>
        <p:txBody>
          <a:bodyPr/>
          <a:lstStyle/>
          <a:p>
            <a:fld id="{9BCE64AF-FDB2-4A12-992D-5110E59DA83F}" type="slidenum">
              <a:rPr lang="it-IT" altLang="it-IT"/>
              <a:pPr/>
              <a:t>14</a:t>
            </a:fld>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egnaposto immagine diapositiva 1"/>
          <p:cNvSpPr>
            <a:spLocks noGrp="1" noRot="1" noChangeAspect="1" noTextEdit="1"/>
          </p:cNvSpPr>
          <p:nvPr>
            <p:ph type="sldImg"/>
          </p:nvPr>
        </p:nvSpPr>
        <p:spPr>
          <a:ln/>
        </p:spPr>
      </p:sp>
      <p:sp>
        <p:nvSpPr>
          <p:cNvPr id="146435" name="Segnaposto note 2"/>
          <p:cNvSpPr>
            <a:spLocks noGrp="1"/>
          </p:cNvSpPr>
          <p:nvPr>
            <p:ph type="body" idx="1"/>
          </p:nvPr>
        </p:nvSpPr>
        <p:spPr>
          <a:noFill/>
        </p:spPr>
        <p:txBody>
          <a:bodyPr/>
          <a:lstStyle/>
          <a:p>
            <a:r>
              <a:rPr lang="it-IT" altLang="it-IT" smtClean="0">
                <a:solidFill>
                  <a:schemeClr val="tx1"/>
                </a:solidFill>
                <a:latin typeface="Times New Roman" pitchFamily="18" charset="0"/>
                <a:ea typeface="ＭＳ Ｐゴシック" pitchFamily="34" charset="-128"/>
              </a:rPr>
              <a:t>L’indagine analitica condotta con gas cromatografia abbinata a spettrometria di massa</a:t>
            </a:r>
            <a:br>
              <a:rPr lang="it-IT" altLang="it-IT" smtClean="0">
                <a:solidFill>
                  <a:schemeClr val="tx1"/>
                </a:solidFill>
                <a:latin typeface="Times New Roman" pitchFamily="18" charset="0"/>
                <a:ea typeface="ＭＳ Ｐゴシック" pitchFamily="34" charset="-128"/>
              </a:rPr>
            </a:br>
            <a:r>
              <a:rPr lang="it-IT" altLang="it-IT" smtClean="0">
                <a:solidFill>
                  <a:schemeClr val="tx1"/>
                </a:solidFill>
                <a:latin typeface="Times New Roman" pitchFamily="18" charset="0"/>
                <a:ea typeface="ＭＳ Ｐゴシック" pitchFamily="34" charset="-128"/>
              </a:rPr>
              <a:t>delle urine ha mostrato 19-nor-androsterone, 19-nor-etiocolanolone,</a:t>
            </a:r>
            <a:br>
              <a:rPr lang="it-IT" altLang="it-IT" smtClean="0">
                <a:solidFill>
                  <a:schemeClr val="tx1"/>
                </a:solidFill>
                <a:latin typeface="Times New Roman" pitchFamily="18" charset="0"/>
                <a:ea typeface="ＭＳ Ｐゴシック" pitchFamily="34" charset="-128"/>
              </a:rPr>
            </a:br>
            <a:r>
              <a:rPr lang="it-IT" altLang="it-IT" smtClean="0">
                <a:solidFill>
                  <a:schemeClr val="tx1"/>
                </a:solidFill>
                <a:latin typeface="Times New Roman" pitchFamily="18" charset="0"/>
                <a:ea typeface="ＭＳ Ｐゴシック" pitchFamily="34" charset="-128"/>
              </a:rPr>
              <a:t>e nor-epiandrosterone (metaboliti del nandrolone), come</a:t>
            </a:r>
            <a:br>
              <a:rPr lang="it-IT" altLang="it-IT" smtClean="0">
                <a:solidFill>
                  <a:schemeClr val="tx1"/>
                </a:solidFill>
                <a:latin typeface="Times New Roman" pitchFamily="18" charset="0"/>
                <a:ea typeface="ＭＳ Ｐゴシック" pitchFamily="34" charset="-128"/>
              </a:rPr>
            </a:br>
            <a:r>
              <a:rPr lang="it-IT" altLang="it-IT" smtClean="0">
                <a:solidFill>
                  <a:schemeClr val="tx1"/>
                </a:solidFill>
                <a:latin typeface="Times New Roman" pitchFamily="18" charset="0"/>
                <a:ea typeface="ＭＳ Ｐゴシック" pitchFamily="34" charset="-128"/>
              </a:rPr>
              <a:t>e 3-idrossi-stanozololo e 3-idrossi-17-epistanozolol (metaboliti</a:t>
            </a:r>
            <a:br>
              <a:rPr lang="it-IT" altLang="it-IT" smtClean="0">
                <a:solidFill>
                  <a:schemeClr val="tx1"/>
                </a:solidFill>
                <a:latin typeface="Times New Roman" pitchFamily="18" charset="0"/>
                <a:ea typeface="ＭＳ Ｐゴシック" pitchFamily="34" charset="-128"/>
              </a:rPr>
            </a:br>
            <a:r>
              <a:rPr lang="it-IT" altLang="it-IT" smtClean="0">
                <a:solidFill>
                  <a:schemeClr val="tx1"/>
                </a:solidFill>
                <a:latin typeface="Times New Roman" pitchFamily="18" charset="0"/>
                <a:ea typeface="ＭＳ Ｐゴシック" pitchFamily="34" charset="-128"/>
              </a:rPr>
              <a:t>della stanozolol steroidi anabolizzanti)</a:t>
            </a:r>
          </a:p>
          <a:p>
            <a:endParaRPr lang="it-IT" altLang="it-IT" smtClean="0">
              <a:latin typeface="Times New Roman" pitchFamily="18" charset="0"/>
              <a:ea typeface="ＭＳ Ｐゴシック" pitchFamily="34" charset="-128"/>
            </a:endParaRPr>
          </a:p>
        </p:txBody>
      </p:sp>
      <p:sp>
        <p:nvSpPr>
          <p:cNvPr id="146436" name="Segnaposto numero diapositiva 3"/>
          <p:cNvSpPr>
            <a:spLocks noGrp="1"/>
          </p:cNvSpPr>
          <p:nvPr>
            <p:ph type="sldNum" sz="quarter"/>
          </p:nvPr>
        </p:nvSpPr>
        <p:spPr>
          <a:noFill/>
          <a:ln>
            <a:miter lim="800000"/>
            <a:headEnd/>
            <a:tailEnd/>
          </a:ln>
        </p:spPr>
        <p:txBody>
          <a:bodyPr/>
          <a:lstStyle/>
          <a:p>
            <a:fld id="{DABDCAC7-9760-474A-BA37-63E279976946}" type="slidenum">
              <a:rPr lang="it-IT" altLang="it-IT"/>
              <a:pPr/>
              <a:t>15</a:t>
            </a:fld>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7"/>
          <p:cNvSpPr>
            <a:spLocks noGrp="1" noChangeArrowheads="1"/>
          </p:cNvSpPr>
          <p:nvPr>
            <p:ph type="sldNum" sz="quarter"/>
          </p:nvPr>
        </p:nvSpPr>
        <p:spPr>
          <a:noFill/>
          <a:ln>
            <a:round/>
            <a:headEnd/>
            <a:tailEnd/>
          </a:ln>
        </p:spPr>
        <p:txBody>
          <a:bodyPr/>
          <a:lstStyle/>
          <a:p>
            <a:fld id="{D52C3A73-BEA4-4F52-B5A2-3A658446A55C}" type="slidenum">
              <a:rPr lang="it-IT" altLang="it-IT"/>
              <a:pPr/>
              <a:t>17</a:t>
            </a:fld>
            <a:endParaRPr lang="it-IT" altLang="it-IT"/>
          </a:p>
        </p:txBody>
      </p:sp>
      <p:sp>
        <p:nvSpPr>
          <p:cNvPr id="147459" name="Rectangle 1"/>
          <p:cNvSpPr>
            <a:spLocks noChangeArrowheads="1" noTextEdit="1"/>
          </p:cNvSpPr>
          <p:nvPr>
            <p:ph type="sldImg"/>
          </p:nvPr>
        </p:nvSpPr>
        <p:spPr>
          <a:xfrm>
            <a:off x="939800" y="750888"/>
            <a:ext cx="4997450" cy="3749675"/>
          </a:xfrm>
          <a:solidFill>
            <a:srgbClr val="FFFFFF"/>
          </a:solidFill>
          <a:ln/>
        </p:spPr>
      </p:sp>
      <p:sp>
        <p:nvSpPr>
          <p:cNvPr id="147460" name="Rectangle 2"/>
          <p:cNvSpPr>
            <a:spLocks noChangeArrowheads="1"/>
          </p:cNvSpPr>
          <p:nvPr>
            <p:ph type="body" idx="1"/>
          </p:nvPr>
        </p:nvSpPr>
        <p:spPr>
          <a:xfrm>
            <a:off x="687388" y="4751388"/>
            <a:ext cx="5502275" cy="4500562"/>
          </a:xfrm>
          <a:noFill/>
        </p:spPr>
        <p:txBody>
          <a:bodyPr wrap="none" anchor="ctr"/>
          <a:lstStyle/>
          <a:p>
            <a:endParaRPr lang="it-IT" altLang="it-IT"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7"/>
          <p:cNvSpPr>
            <a:spLocks noGrp="1" noChangeArrowheads="1"/>
          </p:cNvSpPr>
          <p:nvPr>
            <p:ph type="sldNum" sz="quarter"/>
          </p:nvPr>
        </p:nvSpPr>
        <p:spPr>
          <a:noFill/>
          <a:ln>
            <a:round/>
            <a:headEnd/>
            <a:tailEnd/>
          </a:ln>
        </p:spPr>
        <p:txBody>
          <a:bodyPr/>
          <a:lstStyle/>
          <a:p>
            <a:fld id="{057BA9B4-8EC7-4862-BBB1-BE3A79E3F33A}" type="slidenum">
              <a:rPr lang="it-IT" altLang="it-IT"/>
              <a:pPr/>
              <a:t>18</a:t>
            </a:fld>
            <a:endParaRPr lang="it-IT" altLang="it-IT"/>
          </a:p>
        </p:txBody>
      </p:sp>
      <p:sp>
        <p:nvSpPr>
          <p:cNvPr id="148483" name="Rectangle 1"/>
          <p:cNvSpPr>
            <a:spLocks noChangeArrowheads="1" noTextEdit="1"/>
          </p:cNvSpPr>
          <p:nvPr>
            <p:ph type="sldImg"/>
          </p:nvPr>
        </p:nvSpPr>
        <p:spPr>
          <a:xfrm>
            <a:off x="939800" y="750888"/>
            <a:ext cx="4997450" cy="3749675"/>
          </a:xfrm>
          <a:solidFill>
            <a:srgbClr val="FFFFFF"/>
          </a:solidFill>
          <a:ln/>
        </p:spPr>
      </p:sp>
      <p:sp>
        <p:nvSpPr>
          <p:cNvPr id="148484"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Il corpo era quello di un uomo ben costruito (peso 87 kg , lunghezza 176 cm) . Esame esterno rivelato segni di aghi sulla parte esterna superiore del gluteo destra e sulla parte anteriore dell'avambraccio sinistro.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p:cNvSpPr>
            <a:spLocks noGrp="1" noChangeArrowheads="1"/>
          </p:cNvSpPr>
          <p:nvPr>
            <p:ph type="sldNum" sz="quarter"/>
          </p:nvPr>
        </p:nvSpPr>
        <p:spPr>
          <a:noFill/>
          <a:ln>
            <a:round/>
            <a:headEnd/>
            <a:tailEnd/>
          </a:ln>
        </p:spPr>
        <p:txBody>
          <a:bodyPr/>
          <a:lstStyle/>
          <a:p>
            <a:fld id="{B64E0F8B-D43A-4444-AA7C-84DB81EA0ACE}" type="slidenum">
              <a:rPr lang="it-IT" altLang="it-IT"/>
              <a:pPr/>
              <a:t>19</a:t>
            </a:fld>
            <a:endParaRPr lang="it-IT" altLang="it-IT"/>
          </a:p>
        </p:txBody>
      </p:sp>
      <p:sp>
        <p:nvSpPr>
          <p:cNvPr id="149507" name="Rectangle 1"/>
          <p:cNvSpPr>
            <a:spLocks noChangeArrowheads="1" noTextEdit="1"/>
          </p:cNvSpPr>
          <p:nvPr>
            <p:ph type="sldImg"/>
          </p:nvPr>
        </p:nvSpPr>
        <p:spPr>
          <a:xfrm>
            <a:off x="939800" y="750888"/>
            <a:ext cx="4997450" cy="3749675"/>
          </a:xfrm>
          <a:solidFill>
            <a:srgbClr val="FFFFFF"/>
          </a:solidFill>
          <a:ln/>
        </p:spPr>
      </p:sp>
      <p:sp>
        <p:nvSpPr>
          <p:cNvPr id="149508"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epatomegalia (infatti il ​​fegato pesava 3140 g ) e edema cerebrale .</a:t>
            </a:r>
            <a:br>
              <a:rPr lang="it-IT" altLang="it-IT" smtClean="0">
                <a:latin typeface="Times New Roman" pitchFamily="18" charset="0"/>
                <a:ea typeface="ＭＳ Ｐゴシック" pitchFamily="34" charset="-128"/>
              </a:rPr>
            </a:br>
            <a:endParaRPr lang="it-IT" altLang="it-IT"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7"/>
          <p:cNvSpPr>
            <a:spLocks noGrp="1" noChangeArrowheads="1"/>
          </p:cNvSpPr>
          <p:nvPr>
            <p:ph type="sldNum" sz="quarter"/>
          </p:nvPr>
        </p:nvSpPr>
        <p:spPr>
          <a:noFill/>
          <a:ln>
            <a:round/>
            <a:headEnd/>
            <a:tailEnd/>
          </a:ln>
        </p:spPr>
        <p:txBody>
          <a:bodyPr/>
          <a:lstStyle/>
          <a:p>
            <a:fld id="{B03486D9-156E-4EC9-BFC7-48884AD093C1}" type="slidenum">
              <a:rPr lang="it-IT" altLang="it-IT"/>
              <a:pPr/>
              <a:t>20</a:t>
            </a:fld>
            <a:endParaRPr lang="it-IT" altLang="it-IT"/>
          </a:p>
        </p:txBody>
      </p:sp>
      <p:sp>
        <p:nvSpPr>
          <p:cNvPr id="150531" name="Rectangle 1"/>
          <p:cNvSpPr>
            <a:spLocks noChangeArrowheads="1" noTextEdit="1"/>
          </p:cNvSpPr>
          <p:nvPr>
            <p:ph type="sldImg"/>
          </p:nvPr>
        </p:nvSpPr>
        <p:spPr>
          <a:xfrm>
            <a:off x="939800" y="750888"/>
            <a:ext cx="4997450" cy="3749675"/>
          </a:xfrm>
          <a:solidFill>
            <a:srgbClr val="FFFFFF"/>
          </a:solidFill>
          <a:ln/>
        </p:spPr>
      </p:sp>
      <p:sp>
        <p:nvSpPr>
          <p:cNvPr id="150532"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Il cuore aveva una forma normale ed era normale in dimensioni ( 13 cm x 11,5 centimetri x 3,5 cm ), ma pesava 470 g . Subepicardiche petecchie sono stati rilevate sulla parete posteriore del ventricolo destro .</a:t>
            </a:r>
            <a:br>
              <a:rPr lang="it-IT" altLang="it-IT" smtClean="0">
                <a:latin typeface="Times New Roman" pitchFamily="18" charset="0"/>
                <a:ea typeface="ＭＳ Ｐゴシック" pitchFamily="34" charset="-128"/>
              </a:rPr>
            </a:br>
            <a:endParaRPr lang="it-IT" altLang="it-IT"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7"/>
          <p:cNvSpPr>
            <a:spLocks noGrp="1" noChangeArrowheads="1"/>
          </p:cNvSpPr>
          <p:nvPr>
            <p:ph type="sldNum" sz="quarter"/>
          </p:nvPr>
        </p:nvSpPr>
        <p:spPr>
          <a:noFill/>
          <a:ln>
            <a:round/>
            <a:headEnd/>
            <a:tailEnd/>
          </a:ln>
        </p:spPr>
        <p:txBody>
          <a:bodyPr/>
          <a:lstStyle/>
          <a:p>
            <a:fld id="{D23F87DC-18B0-4916-8301-C90014DFE89B}" type="slidenum">
              <a:rPr lang="it-IT" altLang="it-IT"/>
              <a:pPr/>
              <a:t>21</a:t>
            </a:fld>
            <a:endParaRPr lang="it-IT" altLang="it-IT"/>
          </a:p>
        </p:txBody>
      </p:sp>
      <p:sp>
        <p:nvSpPr>
          <p:cNvPr id="151555" name="Rectangle 1"/>
          <p:cNvSpPr>
            <a:spLocks noChangeArrowheads="1" noTextEdit="1"/>
          </p:cNvSpPr>
          <p:nvPr>
            <p:ph type="sldImg"/>
          </p:nvPr>
        </p:nvSpPr>
        <p:spPr>
          <a:xfrm>
            <a:off x="939800" y="750888"/>
            <a:ext cx="4997450" cy="3749675"/>
          </a:xfrm>
          <a:solidFill>
            <a:srgbClr val="FFFFFF"/>
          </a:solidFill>
          <a:ln/>
        </p:spPr>
      </p:sp>
      <p:sp>
        <p:nvSpPr>
          <p:cNvPr id="151556"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Nulla da segnalare nel decorso anatomico delle coronarie mentre alla sezione condotta ad intervalli di 3mm dall’origine si evidenziava  un restringimento del lume pari al 75-80 %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7"/>
          <p:cNvSpPr>
            <a:spLocks noGrp="1" noChangeArrowheads="1"/>
          </p:cNvSpPr>
          <p:nvPr>
            <p:ph type="sldNum" sz="quarter"/>
          </p:nvPr>
        </p:nvSpPr>
        <p:spPr>
          <a:noFill/>
          <a:ln>
            <a:round/>
            <a:headEnd/>
            <a:tailEnd/>
          </a:ln>
        </p:spPr>
        <p:txBody>
          <a:bodyPr/>
          <a:lstStyle/>
          <a:p>
            <a:fld id="{94F82C10-5F50-4430-8489-CBDCCF5F0339}" type="slidenum">
              <a:rPr lang="it-IT" altLang="it-IT"/>
              <a:pPr/>
              <a:t>22</a:t>
            </a:fld>
            <a:endParaRPr lang="it-IT" altLang="it-IT"/>
          </a:p>
        </p:txBody>
      </p:sp>
      <p:sp>
        <p:nvSpPr>
          <p:cNvPr id="152579" name="Rectangle 1"/>
          <p:cNvSpPr>
            <a:spLocks noChangeArrowheads="1" noTextEdit="1"/>
          </p:cNvSpPr>
          <p:nvPr>
            <p:ph type="sldImg"/>
          </p:nvPr>
        </p:nvSpPr>
        <p:spPr>
          <a:xfrm>
            <a:off x="939800" y="750888"/>
            <a:ext cx="4997450" cy="3749675"/>
          </a:xfrm>
          <a:solidFill>
            <a:srgbClr val="FFFFFF"/>
          </a:solidFill>
          <a:ln/>
        </p:spPr>
      </p:sp>
      <p:sp>
        <p:nvSpPr>
          <p:cNvPr id="152580"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L'esame istologico delle arterie coronarie confermato la riduzione del calibro dell’ 80% anche nell’arteria discendete anteriore e nell'arteria  circonflessa sinistra si evidenziava  una iperplasia nodulare delle cellule muscolari lisce e tessuto elastico con sostituzione fibrosa progressiva , associata ad accumuli di sali di calcio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egnaposto immagine diapositiva 1"/>
          <p:cNvSpPr>
            <a:spLocks noGrp="1" noRot="1" noChangeAspect="1" noTextEdit="1"/>
          </p:cNvSpPr>
          <p:nvPr>
            <p:ph type="sldImg"/>
          </p:nvPr>
        </p:nvSpPr>
        <p:spPr>
          <a:ln/>
        </p:spPr>
      </p:sp>
      <p:sp>
        <p:nvSpPr>
          <p:cNvPr id="135171" name="Segnaposto note 2"/>
          <p:cNvSpPr>
            <a:spLocks noGrp="1"/>
          </p:cNvSpPr>
          <p:nvPr>
            <p:ph type="body" idx="1"/>
          </p:nvPr>
        </p:nvSpPr>
        <p:spPr>
          <a:noFill/>
        </p:spPr>
        <p:txBody>
          <a:bodyPr/>
          <a:lstStyle/>
          <a:p>
            <a:r>
              <a:rPr lang="it-IT" altLang="it-IT" smtClean="0">
                <a:latin typeface="Times New Roman" pitchFamily="18" charset="0"/>
                <a:ea typeface="ＭＳ Ｐゴシック" pitchFamily="34" charset="-128"/>
              </a:rPr>
              <a:t>Un culturista di 29 anni, subito dopo cena, perde improvvisamente coscienza. Nonostante il pronto intervento dei sanitari, dopo insistente rianimazione cardiopolmonare veniva dischiarato il decesso del ragazzo. Gli amici riferiscono che poche ore prima si era allenato e che da diversi anni faceva uso parenterale di steroidi anabolizzanti (testosterone, nandrolone e Stanozolol) rinvenutei nelle forme commerciali qui riportate nella propria stanza. </a:t>
            </a:r>
          </a:p>
          <a:p>
            <a:endParaRPr lang="it-IT" altLang="it-IT" smtClean="0">
              <a:latin typeface="Times New Roman" pitchFamily="18" charset="0"/>
              <a:ea typeface="ＭＳ Ｐゴシック" pitchFamily="34" charset="-128"/>
            </a:endParaRPr>
          </a:p>
        </p:txBody>
      </p:sp>
      <p:sp>
        <p:nvSpPr>
          <p:cNvPr id="135172" name="Segnaposto numero diapositiva 3"/>
          <p:cNvSpPr>
            <a:spLocks noGrp="1"/>
          </p:cNvSpPr>
          <p:nvPr>
            <p:ph type="sldNum" sz="quarter"/>
          </p:nvPr>
        </p:nvSpPr>
        <p:spPr>
          <a:noFill/>
          <a:ln>
            <a:miter lim="800000"/>
            <a:headEnd/>
            <a:tailEnd/>
          </a:ln>
        </p:spPr>
        <p:txBody>
          <a:bodyPr/>
          <a:lstStyle/>
          <a:p>
            <a:fld id="{DCF73978-616F-4D2A-BFDB-2E6563F5CC02}" type="slidenum">
              <a:rPr lang="it-IT" altLang="it-IT"/>
              <a:pPr/>
              <a:t>3</a:t>
            </a:fld>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7"/>
          <p:cNvSpPr>
            <a:spLocks noGrp="1" noChangeArrowheads="1"/>
          </p:cNvSpPr>
          <p:nvPr>
            <p:ph type="sldNum" sz="quarter"/>
          </p:nvPr>
        </p:nvSpPr>
        <p:spPr>
          <a:noFill/>
          <a:ln>
            <a:round/>
            <a:headEnd/>
            <a:tailEnd/>
          </a:ln>
        </p:spPr>
        <p:txBody>
          <a:bodyPr/>
          <a:lstStyle/>
          <a:p>
            <a:fld id="{19C3612A-5A05-4513-9FF9-AB4B3D3EE610}" type="slidenum">
              <a:rPr lang="it-IT" altLang="it-IT"/>
              <a:pPr/>
              <a:t>23</a:t>
            </a:fld>
            <a:endParaRPr lang="it-IT" altLang="it-IT"/>
          </a:p>
        </p:txBody>
      </p:sp>
      <p:sp>
        <p:nvSpPr>
          <p:cNvPr id="153603" name="Rectangle 1"/>
          <p:cNvSpPr>
            <a:spLocks noChangeArrowheads="1" noTextEdit="1"/>
          </p:cNvSpPr>
          <p:nvPr>
            <p:ph type="sldImg"/>
          </p:nvPr>
        </p:nvSpPr>
        <p:spPr>
          <a:xfrm>
            <a:off x="939800" y="750888"/>
            <a:ext cx="4997450" cy="3749675"/>
          </a:xfrm>
          <a:solidFill>
            <a:srgbClr val="FFFFFF"/>
          </a:solidFill>
          <a:ln/>
        </p:spPr>
      </p:sp>
      <p:sp>
        <p:nvSpPr>
          <p:cNvPr id="153604"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Le successive sezioni dell'arteria coronaria destra hanno dimostrato la riduzione del calibro del 95% e l'esposizione del sangue a livello periavventiziale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p:cNvSpPr>
            <a:spLocks noGrp="1" noChangeArrowheads="1"/>
          </p:cNvSpPr>
          <p:nvPr>
            <p:ph type="sldNum" sz="quarter"/>
          </p:nvPr>
        </p:nvSpPr>
        <p:spPr>
          <a:noFill/>
          <a:ln>
            <a:round/>
            <a:headEnd/>
            <a:tailEnd/>
          </a:ln>
        </p:spPr>
        <p:txBody>
          <a:bodyPr/>
          <a:lstStyle/>
          <a:p>
            <a:fld id="{BFBF1342-2925-4253-97DA-298C9A4BF745}" type="slidenum">
              <a:rPr lang="it-IT" altLang="it-IT"/>
              <a:pPr/>
              <a:t>24</a:t>
            </a:fld>
            <a:endParaRPr lang="it-IT" altLang="it-IT"/>
          </a:p>
        </p:txBody>
      </p:sp>
      <p:sp>
        <p:nvSpPr>
          <p:cNvPr id="154627" name="Rectangle 1"/>
          <p:cNvSpPr>
            <a:spLocks noChangeArrowheads="1" noTextEdit="1"/>
          </p:cNvSpPr>
          <p:nvPr>
            <p:ph type="sldImg"/>
          </p:nvPr>
        </p:nvSpPr>
        <p:spPr>
          <a:xfrm>
            <a:off x="939800" y="750888"/>
            <a:ext cx="4997450" cy="3749675"/>
          </a:xfrm>
          <a:solidFill>
            <a:srgbClr val="FFFFFF"/>
          </a:solidFill>
          <a:ln/>
        </p:spPr>
      </p:sp>
      <p:sp>
        <p:nvSpPr>
          <p:cNvPr id="154628"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L’esame istologico del miocardio ha mostrato campi di necrosi miocardica caratterizzati da ipercontrazione delle miocellule con con marcatamente ispessito linee Z ed accorciamento dei sarcomeri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ln>
            <a:round/>
            <a:headEnd/>
            <a:tailEnd/>
          </a:ln>
        </p:spPr>
        <p:txBody>
          <a:bodyPr/>
          <a:lstStyle/>
          <a:p>
            <a:fld id="{8933F53F-D9DF-48F1-8691-E434E2F11324}" type="slidenum">
              <a:rPr lang="it-IT" altLang="it-IT"/>
              <a:pPr/>
              <a:t>25</a:t>
            </a:fld>
            <a:endParaRPr lang="it-IT" altLang="it-IT"/>
          </a:p>
        </p:txBody>
      </p:sp>
      <p:sp>
        <p:nvSpPr>
          <p:cNvPr id="155651" name="Rectangle 1"/>
          <p:cNvSpPr>
            <a:spLocks noChangeArrowheads="1" noTextEdit="1"/>
          </p:cNvSpPr>
          <p:nvPr>
            <p:ph type="sldImg"/>
          </p:nvPr>
        </p:nvSpPr>
        <p:spPr>
          <a:xfrm>
            <a:off x="939800" y="750888"/>
            <a:ext cx="4997450" cy="3749675"/>
          </a:xfrm>
          <a:solidFill>
            <a:srgbClr val="FFFFFF"/>
          </a:solidFill>
          <a:ln/>
        </p:spPr>
      </p:sp>
      <p:sp>
        <p:nvSpPr>
          <p:cNvPr id="155652"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Foci di scompiglio con stella -come disposizione dei miociti adiacenti , allineate obliquamente o perpendicolarmente l'uno all'altro , e unite tra loro da brevi myobridges generalmente ipertrofiche , con miofibrille interconnessione sono stati osservati . Sono stati osservati anche piccoli gruppi di scomparsa delle miofibrille con intramiocardico edema conseguente tubo sarcolemmal vuota e con qualsiasi tipo di reazione .</a:t>
            </a:r>
            <a:br>
              <a:rPr lang="it-IT" altLang="it-IT" smtClean="0">
                <a:latin typeface="Times New Roman" pitchFamily="18" charset="0"/>
                <a:ea typeface="ＭＳ Ｐゴシック" pitchFamily="34" charset="-128"/>
              </a:rPr>
            </a:br>
            <a:endParaRPr lang="it-IT" altLang="it-IT"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7"/>
          <p:cNvSpPr>
            <a:spLocks noGrp="1" noChangeArrowheads="1"/>
          </p:cNvSpPr>
          <p:nvPr>
            <p:ph type="sldNum" sz="quarter"/>
          </p:nvPr>
        </p:nvSpPr>
        <p:spPr>
          <a:noFill/>
          <a:ln>
            <a:round/>
            <a:headEnd/>
            <a:tailEnd/>
          </a:ln>
        </p:spPr>
        <p:txBody>
          <a:bodyPr/>
          <a:lstStyle/>
          <a:p>
            <a:fld id="{6CFCC4EE-4376-4BD7-98BB-2C08AE53805A}" type="slidenum">
              <a:rPr lang="it-IT" altLang="it-IT"/>
              <a:pPr/>
              <a:t>26</a:t>
            </a:fld>
            <a:endParaRPr lang="it-IT" altLang="it-IT"/>
          </a:p>
        </p:txBody>
      </p:sp>
      <p:sp>
        <p:nvSpPr>
          <p:cNvPr id="156675" name="Rectangle 1"/>
          <p:cNvSpPr>
            <a:spLocks noChangeArrowheads="1" noTextEdit="1"/>
          </p:cNvSpPr>
          <p:nvPr>
            <p:ph type="sldImg"/>
          </p:nvPr>
        </p:nvSpPr>
        <p:spPr>
          <a:xfrm>
            <a:off x="939800" y="750888"/>
            <a:ext cx="4997450" cy="3749675"/>
          </a:xfrm>
          <a:solidFill>
            <a:srgbClr val="FFFFFF"/>
          </a:solidFill>
          <a:ln/>
        </p:spPr>
      </p:sp>
      <p:sp>
        <p:nvSpPr>
          <p:cNvPr id="156676"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A tal punto la complessità delle lesioni cardiache ci ha condotto ad un studio immunoistochimico dei campioni del cuore ha mostrato i seguenti risultati : Β1 recettori adrenergici hanno mostrato una reazione positiva intensa e massiccia , soprattutto in strati profondi del setto interventricolare , in strati subendocardico ventricolo sinistro posteriore e nel ventricolo destro .</a:t>
            </a:r>
            <a:br>
              <a:rPr lang="it-IT" altLang="it-IT" smtClean="0">
                <a:latin typeface="Times New Roman" pitchFamily="18" charset="0"/>
                <a:ea typeface="ＭＳ Ｐゴシック" pitchFamily="34" charset="-128"/>
              </a:rPr>
            </a:br>
            <a:endParaRPr lang="it-IT" altLang="it-IT"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7"/>
          <p:cNvSpPr>
            <a:spLocks noGrp="1" noChangeArrowheads="1"/>
          </p:cNvSpPr>
          <p:nvPr>
            <p:ph type="sldNum" sz="quarter"/>
          </p:nvPr>
        </p:nvSpPr>
        <p:spPr>
          <a:noFill/>
          <a:ln>
            <a:round/>
            <a:headEnd/>
            <a:tailEnd/>
          </a:ln>
        </p:spPr>
        <p:txBody>
          <a:bodyPr/>
          <a:lstStyle/>
          <a:p>
            <a:fld id="{5B10AB2F-73E3-4B29-9A09-114EA83A01AC}" type="slidenum">
              <a:rPr lang="it-IT" altLang="it-IT"/>
              <a:pPr/>
              <a:t>27</a:t>
            </a:fld>
            <a:endParaRPr lang="it-IT" altLang="it-IT"/>
          </a:p>
        </p:txBody>
      </p:sp>
      <p:sp>
        <p:nvSpPr>
          <p:cNvPr id="157699" name="Rectangle 1"/>
          <p:cNvSpPr>
            <a:spLocks noChangeArrowheads="1" noTextEdit="1"/>
          </p:cNvSpPr>
          <p:nvPr>
            <p:ph type="sldImg"/>
          </p:nvPr>
        </p:nvSpPr>
        <p:spPr>
          <a:xfrm>
            <a:off x="939800" y="750888"/>
            <a:ext cx="4997450" cy="3749675"/>
          </a:xfrm>
          <a:solidFill>
            <a:srgbClr val="FFFFFF"/>
          </a:solidFill>
          <a:ln/>
        </p:spPr>
      </p:sp>
      <p:sp>
        <p:nvSpPr>
          <p:cNvPr id="157700"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Β2 recettori adrenergici mostrato una reazione negativa in tutti i campioni cardiaci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p:cNvSpPr>
            <a:spLocks noGrp="1" noChangeArrowheads="1"/>
          </p:cNvSpPr>
          <p:nvPr>
            <p:ph type="sldNum" sz="quarter"/>
          </p:nvPr>
        </p:nvSpPr>
        <p:spPr>
          <a:noFill/>
          <a:ln>
            <a:round/>
            <a:headEnd/>
            <a:tailEnd/>
          </a:ln>
        </p:spPr>
        <p:txBody>
          <a:bodyPr/>
          <a:lstStyle/>
          <a:p>
            <a:fld id="{81B2DA4C-8F0C-4C14-99BA-5DB5C97B717A}" type="slidenum">
              <a:rPr lang="it-IT" altLang="it-IT"/>
              <a:pPr/>
              <a:t>28</a:t>
            </a:fld>
            <a:endParaRPr lang="it-IT" altLang="it-IT"/>
          </a:p>
        </p:txBody>
      </p:sp>
      <p:sp>
        <p:nvSpPr>
          <p:cNvPr id="158723" name="Rectangle 1"/>
          <p:cNvSpPr>
            <a:spLocks noChangeArrowheads="1" noTextEdit="1"/>
          </p:cNvSpPr>
          <p:nvPr>
            <p:ph type="sldImg"/>
          </p:nvPr>
        </p:nvSpPr>
        <p:spPr>
          <a:xfrm>
            <a:off x="939800" y="750888"/>
            <a:ext cx="4997450" cy="3749675"/>
          </a:xfrm>
          <a:solidFill>
            <a:srgbClr val="FFFFFF"/>
          </a:solidFill>
          <a:ln/>
        </p:spPr>
      </p:sp>
      <p:sp>
        <p:nvSpPr>
          <p:cNvPr id="158724"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I campioni epatici hanno evidenziato molteplici spazi cistici pieni di sangue di dimensioni variabili in tutto il parenchima epatico , derivante dalla rottura focale della parete sinusoidale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a:ln>
            <a:round/>
            <a:headEnd/>
            <a:tailEnd/>
          </a:ln>
        </p:spPr>
        <p:txBody>
          <a:bodyPr/>
          <a:lstStyle/>
          <a:p>
            <a:fld id="{C725F72D-05C2-4DA4-83B2-6F5BF3B05CFD}" type="slidenum">
              <a:rPr lang="it-IT" altLang="it-IT"/>
              <a:pPr/>
              <a:t>29</a:t>
            </a:fld>
            <a:endParaRPr lang="it-IT" altLang="it-IT"/>
          </a:p>
        </p:txBody>
      </p:sp>
      <p:sp>
        <p:nvSpPr>
          <p:cNvPr id="159747" name="Rectangle 1"/>
          <p:cNvSpPr>
            <a:spLocks noChangeArrowheads="1" noTextEdit="1"/>
          </p:cNvSpPr>
          <p:nvPr>
            <p:ph type="sldImg"/>
          </p:nvPr>
        </p:nvSpPr>
        <p:spPr>
          <a:xfrm>
            <a:off x="939800" y="750888"/>
            <a:ext cx="4997450" cy="3749675"/>
          </a:xfrm>
          <a:solidFill>
            <a:srgbClr val="FFFFFF"/>
          </a:solidFill>
          <a:ln/>
        </p:spPr>
      </p:sp>
      <p:sp>
        <p:nvSpPr>
          <p:cNvPr id="159748"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I campioni hanno mostrato glomeruli renali ipertrofizzate contengono discrete lesioni segmentali di sclerosi e ialinosi con adesioni da moderata a capsula di Bowman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7"/>
          <p:cNvSpPr>
            <a:spLocks noGrp="1" noChangeArrowheads="1"/>
          </p:cNvSpPr>
          <p:nvPr>
            <p:ph type="sldNum" sz="quarter"/>
          </p:nvPr>
        </p:nvSpPr>
        <p:spPr>
          <a:noFill/>
          <a:ln>
            <a:round/>
            <a:headEnd/>
            <a:tailEnd/>
          </a:ln>
        </p:spPr>
        <p:txBody>
          <a:bodyPr/>
          <a:lstStyle/>
          <a:p>
            <a:fld id="{ED9CB164-414D-4F7F-B869-7BB44E0BAD13}" type="slidenum">
              <a:rPr lang="it-IT" altLang="it-IT"/>
              <a:pPr/>
              <a:t>30</a:t>
            </a:fld>
            <a:endParaRPr lang="it-IT" altLang="it-IT"/>
          </a:p>
        </p:txBody>
      </p:sp>
      <p:sp>
        <p:nvSpPr>
          <p:cNvPr id="160771" name="Rectangle 1"/>
          <p:cNvSpPr>
            <a:spLocks noChangeArrowheads="1" noTextEdit="1"/>
          </p:cNvSpPr>
          <p:nvPr>
            <p:ph type="sldImg"/>
          </p:nvPr>
        </p:nvSpPr>
        <p:spPr>
          <a:xfrm>
            <a:off x="939800" y="750888"/>
            <a:ext cx="4997450" cy="3749675"/>
          </a:xfrm>
          <a:solidFill>
            <a:srgbClr val="FFFFFF"/>
          </a:solidFill>
          <a:ln/>
        </p:spPr>
      </p:sp>
      <p:sp>
        <p:nvSpPr>
          <p:cNvPr id="160772"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Una lesione collasso mostra rughe segmentale e la scomparsa della membrana basale glomerulare e iperplasia dei podociti , che contengono proteine ​​intracitoplasmatici goccioline di riassorbimento . Ci sono anche importanti circostante fibrosi interstiziale e arteriolosclerosis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7"/>
          <p:cNvSpPr>
            <a:spLocks noGrp="1" noChangeArrowheads="1"/>
          </p:cNvSpPr>
          <p:nvPr>
            <p:ph type="sldNum" sz="quarter"/>
          </p:nvPr>
        </p:nvSpPr>
        <p:spPr>
          <a:noFill/>
          <a:ln>
            <a:round/>
            <a:headEnd/>
            <a:tailEnd/>
          </a:ln>
        </p:spPr>
        <p:txBody>
          <a:bodyPr/>
          <a:lstStyle/>
          <a:p>
            <a:fld id="{EA2D0C37-E390-47EC-8E62-E13441EAA90C}" type="slidenum">
              <a:rPr lang="it-IT" altLang="it-IT"/>
              <a:pPr/>
              <a:t>31</a:t>
            </a:fld>
            <a:endParaRPr lang="it-IT" altLang="it-IT"/>
          </a:p>
        </p:txBody>
      </p:sp>
      <p:sp>
        <p:nvSpPr>
          <p:cNvPr id="161795" name="Rectangle 1"/>
          <p:cNvSpPr>
            <a:spLocks noChangeArrowheads="1" noTextEdit="1"/>
          </p:cNvSpPr>
          <p:nvPr>
            <p:ph type="sldImg"/>
          </p:nvPr>
        </p:nvSpPr>
        <p:spPr>
          <a:xfrm>
            <a:off x="939800" y="750888"/>
            <a:ext cx="4997450" cy="3749675"/>
          </a:xfrm>
          <a:solidFill>
            <a:srgbClr val="FFFFFF"/>
          </a:solidFill>
          <a:ln/>
        </p:spPr>
      </p:sp>
      <p:sp>
        <p:nvSpPr>
          <p:cNvPr id="161796"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esame tossicologico completo è stato negativo per le droghe d'abuso , tra cui l'etanolo , ma risultati positivi per il testosterone e metaboliti nel sangue , fegato e reni sono stati confermati .</a:t>
            </a:r>
            <a:br>
              <a:rPr lang="it-IT" altLang="it-IT" smtClean="0">
                <a:latin typeface="Times New Roman" pitchFamily="18" charset="0"/>
                <a:ea typeface="ＭＳ Ｐゴシック" pitchFamily="34" charset="-128"/>
              </a:rPr>
            </a:br>
            <a:r>
              <a:rPr lang="it-IT" altLang="it-IT" smtClean="0">
                <a:latin typeface="Times New Roman" pitchFamily="18" charset="0"/>
                <a:ea typeface="ＭＳ Ｐゴシック" pitchFamily="34" charset="-128"/>
              </a:rPr>
              <a:t/>
            </a:r>
            <a:br>
              <a:rPr lang="it-IT" altLang="it-IT" smtClean="0">
                <a:latin typeface="Times New Roman" pitchFamily="18" charset="0"/>
                <a:ea typeface="ＭＳ Ｐゴシック" pitchFamily="34" charset="-128"/>
              </a:rPr>
            </a:br>
            <a:endParaRPr lang="it-IT" altLang="it-IT" smtClean="0">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7"/>
          <p:cNvSpPr>
            <a:spLocks noGrp="1" noChangeArrowheads="1"/>
          </p:cNvSpPr>
          <p:nvPr>
            <p:ph type="sldNum" sz="quarter"/>
          </p:nvPr>
        </p:nvSpPr>
        <p:spPr>
          <a:noFill/>
          <a:ln>
            <a:round/>
            <a:headEnd/>
            <a:tailEnd/>
          </a:ln>
        </p:spPr>
        <p:txBody>
          <a:bodyPr/>
          <a:lstStyle/>
          <a:p>
            <a:fld id="{2C58DAB2-6542-48D1-B8A3-371AD50A500B}" type="slidenum">
              <a:rPr lang="it-IT" altLang="it-IT"/>
              <a:pPr/>
              <a:t>32</a:t>
            </a:fld>
            <a:endParaRPr lang="it-IT" altLang="it-IT"/>
          </a:p>
        </p:txBody>
      </p:sp>
      <p:sp>
        <p:nvSpPr>
          <p:cNvPr id="162819" name="Rectangle 1"/>
          <p:cNvSpPr>
            <a:spLocks noChangeArrowheads="1" noTextEdit="1"/>
          </p:cNvSpPr>
          <p:nvPr>
            <p:ph type="sldImg"/>
          </p:nvPr>
        </p:nvSpPr>
        <p:spPr>
          <a:xfrm>
            <a:off x="939800" y="750888"/>
            <a:ext cx="4997450" cy="3749675"/>
          </a:xfrm>
          <a:solidFill>
            <a:srgbClr val="FFFFFF"/>
          </a:solidFill>
          <a:ln/>
        </p:spPr>
      </p:sp>
      <p:sp>
        <p:nvSpPr>
          <p:cNvPr id="162820" name="Rectangle 2"/>
          <p:cNvSpPr>
            <a:spLocks noChangeArrowheads="1"/>
          </p:cNvSpPr>
          <p:nvPr>
            <p:ph type="body" idx="1"/>
          </p:nvPr>
        </p:nvSpPr>
        <p:spPr>
          <a:xfrm>
            <a:off x="687388" y="4751388"/>
            <a:ext cx="5502275" cy="4500562"/>
          </a:xfrm>
          <a:noFill/>
        </p:spPr>
        <p:txBody>
          <a:bodyPr wrap="none" anchor="ctr"/>
          <a:lstStyle/>
          <a:p>
            <a:r>
              <a:rPr lang="it-IT" altLang="it-IT" smtClean="0">
                <a:latin typeface="Times New Roman" pitchFamily="18" charset="0"/>
                <a:ea typeface="ＭＳ Ｐゴシック" pitchFamily="34" charset="-128"/>
              </a:rPr>
              <a:t>Diapo 22 : L' esame del contenuto in sei siringhe confermato la presenza di testosterone</a:t>
            </a:r>
          </a:p>
          <a:p>
            <a:endParaRPr lang="it-IT" altLang="it-IT"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a:ln/>
        </p:spPr>
      </p:sp>
      <p:sp>
        <p:nvSpPr>
          <p:cNvPr id="136195" name="Segnaposto note 2"/>
          <p:cNvSpPr>
            <a:spLocks noGrp="1"/>
          </p:cNvSpPr>
          <p:nvPr>
            <p:ph type="body" idx="1"/>
          </p:nvPr>
        </p:nvSpPr>
        <p:spPr>
          <a:noFill/>
        </p:spPr>
        <p:txBody>
          <a:bodyPr/>
          <a:lstStyle/>
          <a:p>
            <a:r>
              <a:rPr lang="it-IT" altLang="it-IT" smtClean="0">
                <a:latin typeface="Times New Roman" pitchFamily="18" charset="0"/>
                <a:ea typeface="ＭＳ Ｐゴシック" pitchFamily="34" charset="-128"/>
              </a:rPr>
              <a:t>All'autopsia, il corpo pesava 72 kg, e la lunghezza era 166 centimetri (BMI), 26.1. Nulla si evidenziava all’esame esterno.</a:t>
            </a:r>
          </a:p>
          <a:p>
            <a:r>
              <a:rPr lang="it-IT" altLang="it-IT" smtClean="0">
                <a:latin typeface="Times New Roman" pitchFamily="18" charset="0"/>
                <a:ea typeface="ＭＳ Ｐゴシック" pitchFamily="34" charset="-128"/>
              </a:rPr>
              <a:t> Il cuore aveva una forma normale e pesava 380 g. Nulla da segnalare alle arterie, al miocardio ed all’apparato valvolare.</a:t>
            </a:r>
          </a:p>
          <a:p>
            <a:endParaRPr lang="it-IT" altLang="it-IT" smtClean="0">
              <a:latin typeface="Times New Roman" pitchFamily="18" charset="0"/>
              <a:ea typeface="ＭＳ Ｐゴシック" pitchFamily="34" charset="-128"/>
            </a:endParaRPr>
          </a:p>
        </p:txBody>
      </p:sp>
      <p:sp>
        <p:nvSpPr>
          <p:cNvPr id="136196" name="Segnaposto numero diapositiva 3"/>
          <p:cNvSpPr>
            <a:spLocks noGrp="1"/>
          </p:cNvSpPr>
          <p:nvPr>
            <p:ph type="sldNum" sz="quarter"/>
          </p:nvPr>
        </p:nvSpPr>
        <p:spPr>
          <a:noFill/>
          <a:ln>
            <a:miter lim="800000"/>
            <a:headEnd/>
            <a:tailEnd/>
          </a:ln>
        </p:spPr>
        <p:txBody>
          <a:bodyPr/>
          <a:lstStyle/>
          <a:p>
            <a:fld id="{8D778C75-1AFF-4989-8CB5-26D14EDCB4C4}" type="slidenum">
              <a:rPr lang="it-IT" altLang="it-IT"/>
              <a:pPr/>
              <a:t>4</a:t>
            </a:fld>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egnaposto immagine diapositiva 1"/>
          <p:cNvSpPr>
            <a:spLocks noGrp="1" noRot="1" noChangeAspect="1" noTextEdit="1"/>
          </p:cNvSpPr>
          <p:nvPr>
            <p:ph type="sldImg"/>
          </p:nvPr>
        </p:nvSpPr>
        <p:spPr>
          <a:ln/>
        </p:spPr>
      </p:sp>
      <p:sp>
        <p:nvSpPr>
          <p:cNvPr id="163843" name="Segnaposto note 2"/>
          <p:cNvSpPr>
            <a:spLocks noGrp="1"/>
          </p:cNvSpPr>
          <p:nvPr>
            <p:ph type="body" idx="1"/>
          </p:nvPr>
        </p:nvSpPr>
        <p:spPr>
          <a:noFill/>
        </p:spPr>
        <p:txBody>
          <a:bodyPr/>
          <a:lstStyle/>
          <a:p>
            <a:r>
              <a:rPr lang="it-IT" altLang="it-IT" smtClean="0">
                <a:solidFill>
                  <a:schemeClr val="folHlink"/>
                </a:solidFill>
                <a:latin typeface="Times New Roman" pitchFamily="18" charset="0"/>
                <a:ea typeface="ＭＳ Ｐゴシック" pitchFamily="34" charset="-128"/>
              </a:rPr>
              <a:t>Che alla luce della casistica riportata si consolida quanto già acclarato in letteratura ovvero che nei casi di morte da aas la diagnosi si basa orrelare i dati anamnestico-clinici, i reperti anatomo-patologici macro e microscopici e le risultanze clinico-tossicologiche in una corretta interpretazione della criteriologia tossicologica forense</a:t>
            </a:r>
            <a:endParaRPr lang="it-IT" altLang="it-IT" smtClean="0">
              <a:latin typeface="Times New Roman" pitchFamily="18" charset="0"/>
              <a:ea typeface="ＭＳ Ｐゴシック" pitchFamily="34" charset="-128"/>
            </a:endParaRPr>
          </a:p>
        </p:txBody>
      </p:sp>
      <p:sp>
        <p:nvSpPr>
          <p:cNvPr id="163844" name="Segnaposto numero diapositiva 3"/>
          <p:cNvSpPr>
            <a:spLocks noGrp="1"/>
          </p:cNvSpPr>
          <p:nvPr>
            <p:ph type="sldNum" sz="quarter"/>
          </p:nvPr>
        </p:nvSpPr>
        <p:spPr>
          <a:noFill/>
          <a:ln>
            <a:miter lim="800000"/>
            <a:headEnd/>
            <a:tailEnd/>
          </a:ln>
        </p:spPr>
        <p:txBody>
          <a:bodyPr/>
          <a:lstStyle/>
          <a:p>
            <a:fld id="{5046374D-29DF-4D4E-AF0D-7E36F85E71A9}" type="slidenum">
              <a:rPr lang="it-IT" altLang="it-IT"/>
              <a:pPr/>
              <a:t>33</a:t>
            </a:fld>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egnaposto immagine diapositiva 1"/>
          <p:cNvSpPr>
            <a:spLocks noGrp="1" noRot="1" noChangeAspect="1" noTextEdit="1"/>
          </p:cNvSpPr>
          <p:nvPr>
            <p:ph type="sldImg"/>
          </p:nvPr>
        </p:nvSpPr>
        <p:spPr>
          <a:ln/>
        </p:spPr>
      </p:sp>
      <p:sp>
        <p:nvSpPr>
          <p:cNvPr id="164867" name="Segnaposto note 2"/>
          <p:cNvSpPr>
            <a:spLocks noGrp="1"/>
          </p:cNvSpPr>
          <p:nvPr>
            <p:ph type="body" idx="1"/>
          </p:nvPr>
        </p:nvSpPr>
        <p:spPr>
          <a:noFill/>
        </p:spPr>
        <p:txBody>
          <a:bodyPr/>
          <a:lstStyle/>
          <a:p>
            <a:endParaRPr lang="it-IT" altLang="it-IT" smtClean="0">
              <a:latin typeface="Times New Roman" pitchFamily="18" charset="0"/>
              <a:ea typeface="ＭＳ Ｐゴシック" pitchFamily="34" charset="-128"/>
            </a:endParaRPr>
          </a:p>
        </p:txBody>
      </p:sp>
      <p:sp>
        <p:nvSpPr>
          <p:cNvPr id="164868" name="Segnaposto numero diapositiva 3"/>
          <p:cNvSpPr>
            <a:spLocks noGrp="1"/>
          </p:cNvSpPr>
          <p:nvPr>
            <p:ph type="sldNum" sz="quarter"/>
          </p:nvPr>
        </p:nvSpPr>
        <p:spPr>
          <a:noFill/>
          <a:ln>
            <a:miter lim="800000"/>
            <a:headEnd/>
            <a:tailEnd/>
          </a:ln>
        </p:spPr>
        <p:txBody>
          <a:bodyPr/>
          <a:lstStyle/>
          <a:p>
            <a:fld id="{C98B92A8-BA04-4233-93EE-DFCC2A9A39DE}" type="slidenum">
              <a:rPr lang="it-IT" altLang="it-IT"/>
              <a:pPr/>
              <a:t>34</a:t>
            </a:fld>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p:cNvSpPr>
            <a:spLocks noGrp="1" noRot="1" noChangeAspect="1" noTextEdit="1"/>
          </p:cNvSpPr>
          <p:nvPr>
            <p:ph type="sldImg"/>
          </p:nvPr>
        </p:nvSpPr>
        <p:spPr>
          <a:ln/>
        </p:spPr>
      </p:sp>
      <p:sp>
        <p:nvSpPr>
          <p:cNvPr id="165891" name="Segnaposto note 2"/>
          <p:cNvSpPr>
            <a:spLocks noGrp="1"/>
          </p:cNvSpPr>
          <p:nvPr>
            <p:ph type="body" idx="1"/>
          </p:nvPr>
        </p:nvSpPr>
        <p:spPr>
          <a:noFill/>
        </p:spPr>
        <p:txBody>
          <a:bodyPr/>
          <a:lstStyle/>
          <a:p>
            <a:endParaRPr lang="it-IT" altLang="it-IT" smtClean="0">
              <a:latin typeface="Times New Roman" pitchFamily="18" charset="0"/>
              <a:ea typeface="ＭＳ Ｐゴシック" pitchFamily="34" charset="-128"/>
            </a:endParaRPr>
          </a:p>
        </p:txBody>
      </p:sp>
      <p:sp>
        <p:nvSpPr>
          <p:cNvPr id="165892" name="Segnaposto numero diapositiva 3"/>
          <p:cNvSpPr>
            <a:spLocks noGrp="1"/>
          </p:cNvSpPr>
          <p:nvPr>
            <p:ph type="sldNum" sz="quarter"/>
          </p:nvPr>
        </p:nvSpPr>
        <p:spPr>
          <a:noFill/>
          <a:ln>
            <a:miter lim="800000"/>
            <a:headEnd/>
            <a:tailEnd/>
          </a:ln>
        </p:spPr>
        <p:txBody>
          <a:bodyPr/>
          <a:lstStyle/>
          <a:p>
            <a:fld id="{0E485D3D-544D-418F-B5F1-1C2A3547EDEB}" type="slidenum">
              <a:rPr lang="it-IT" altLang="it-IT"/>
              <a:pPr/>
              <a:t>35</a:t>
            </a:fld>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immagine diapositiva 1"/>
          <p:cNvSpPr>
            <a:spLocks noGrp="1" noRot="1" noChangeAspect="1" noTextEdit="1"/>
          </p:cNvSpPr>
          <p:nvPr>
            <p:ph type="sldImg"/>
          </p:nvPr>
        </p:nvSpPr>
        <p:spPr>
          <a:ln/>
        </p:spPr>
      </p:sp>
      <p:sp>
        <p:nvSpPr>
          <p:cNvPr id="137219" name="Segnaposto note 2"/>
          <p:cNvSpPr>
            <a:spLocks noGrp="1"/>
          </p:cNvSpPr>
          <p:nvPr>
            <p:ph type="body" idx="1"/>
          </p:nvPr>
        </p:nvSpPr>
        <p:spPr>
          <a:noFill/>
        </p:spPr>
        <p:txBody>
          <a:bodyPr/>
          <a:lstStyle/>
          <a:p>
            <a:r>
              <a:rPr lang="it-IT" altLang="it-IT" smtClean="0">
                <a:latin typeface="Times New Roman" pitchFamily="18" charset="0"/>
                <a:ea typeface="ＭＳ Ｐゴシック" pitchFamily="34" charset="-128"/>
              </a:rPr>
              <a:t>L'esame al microscopio ha rivelato estesi foci di necrosi a bande necrosi. Sparsi microfocolai di fibrosi, uno nel subendocardico anteriore ventricolo sinistro e uno nel setto interventricolare. Si segnalavano altresì campi di s</a:t>
            </a:r>
            <a:r>
              <a:rPr lang="en-US" altLang="it-IT" smtClean="0">
                <a:solidFill>
                  <a:schemeClr val="tx1"/>
                </a:solidFill>
                <a:latin typeface="Times New Roman" pitchFamily="18" charset="0"/>
                <a:ea typeface="ＭＳ Ｐゴシック" pitchFamily="34" charset="-128"/>
              </a:rPr>
              <a:t>egmentazione dei miocardiociti con dilatazione dei dischi intercala</a:t>
            </a:r>
            <a:r>
              <a:rPr lang="it-IT" altLang="it-IT" smtClean="0">
                <a:solidFill>
                  <a:schemeClr val="tx1"/>
                </a:solidFill>
                <a:latin typeface="Times New Roman" pitchFamily="18" charset="0"/>
                <a:ea typeface="ＭＳ Ｐゴシック" pitchFamily="34" charset="-128"/>
              </a:rPr>
              <a:t>r</a:t>
            </a:r>
            <a:r>
              <a:rPr lang="en-US" altLang="it-IT" smtClean="0">
                <a:solidFill>
                  <a:schemeClr val="tx1"/>
                </a:solidFill>
                <a:latin typeface="Times New Roman" pitchFamily="18" charset="0"/>
                <a:ea typeface="ＭＳ Ｐゴシック" pitchFamily="34" charset="-128"/>
              </a:rPr>
              <a:t>i, fasci di miocardio contratto alternati a fasci di miocardio dilatato con disgregazione granulare miocitaria in tutte le sezioni</a:t>
            </a:r>
            <a:endParaRPr lang="it-IT" altLang="it-IT" smtClean="0">
              <a:latin typeface="Times New Roman" pitchFamily="18" charset="0"/>
              <a:ea typeface="ＭＳ Ｐゴシック" pitchFamily="34" charset="-128"/>
            </a:endParaRPr>
          </a:p>
        </p:txBody>
      </p:sp>
      <p:sp>
        <p:nvSpPr>
          <p:cNvPr id="137220" name="Segnaposto numero diapositiva 3"/>
          <p:cNvSpPr>
            <a:spLocks noGrp="1"/>
          </p:cNvSpPr>
          <p:nvPr>
            <p:ph type="sldNum" sz="quarter"/>
          </p:nvPr>
        </p:nvSpPr>
        <p:spPr>
          <a:noFill/>
          <a:ln>
            <a:miter lim="800000"/>
            <a:headEnd/>
            <a:tailEnd/>
          </a:ln>
        </p:spPr>
        <p:txBody>
          <a:bodyPr/>
          <a:lstStyle/>
          <a:p>
            <a:fld id="{67D066E7-96B9-42F1-B5BC-DB62CD063A50}" type="slidenum">
              <a:rPr lang="it-IT" altLang="it-IT"/>
              <a:pPr/>
              <a:t>5</a:t>
            </a:fld>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a:ln/>
        </p:spPr>
      </p:sp>
      <p:sp>
        <p:nvSpPr>
          <p:cNvPr id="138243" name="Segnaposto note 2"/>
          <p:cNvSpPr>
            <a:spLocks noGrp="1"/>
          </p:cNvSpPr>
          <p:nvPr>
            <p:ph type="body" idx="1"/>
          </p:nvPr>
        </p:nvSpPr>
        <p:spPr>
          <a:noFill/>
        </p:spPr>
        <p:txBody>
          <a:bodyPr/>
          <a:lstStyle/>
          <a:p>
            <a:r>
              <a:rPr lang="it-IT" altLang="it-IT" smtClean="0">
                <a:solidFill>
                  <a:schemeClr val="tx1"/>
                </a:solidFill>
                <a:latin typeface="Times New Roman" pitchFamily="18" charset="0"/>
                <a:ea typeface="ＭＳ Ｐゴシック" pitchFamily="34" charset="-128"/>
              </a:rPr>
              <a:t>La concentrazione delle urine è stato per nandrolone non misurabile, stanozololo 43 mcg / l, e il rapporto testosterone / epitestosterone (T / E) = 28,7</a:t>
            </a:r>
            <a:endParaRPr lang="it-IT" altLang="it-IT" smtClean="0">
              <a:latin typeface="Times New Roman" pitchFamily="18" charset="0"/>
              <a:ea typeface="ＭＳ Ｐゴシック" pitchFamily="34" charset="-128"/>
            </a:endParaRPr>
          </a:p>
        </p:txBody>
      </p:sp>
      <p:sp>
        <p:nvSpPr>
          <p:cNvPr id="138244" name="Segnaposto numero diapositiva 3"/>
          <p:cNvSpPr>
            <a:spLocks noGrp="1"/>
          </p:cNvSpPr>
          <p:nvPr>
            <p:ph type="sldNum" sz="quarter"/>
          </p:nvPr>
        </p:nvSpPr>
        <p:spPr>
          <a:noFill/>
          <a:ln>
            <a:miter lim="800000"/>
            <a:headEnd/>
            <a:tailEnd/>
          </a:ln>
        </p:spPr>
        <p:txBody>
          <a:bodyPr/>
          <a:lstStyle/>
          <a:p>
            <a:fld id="{A7DC1830-49A5-4510-BFDF-9A368061D5BF}" type="slidenum">
              <a:rPr lang="it-IT" altLang="it-IT"/>
              <a:pPr/>
              <a:t>6</a:t>
            </a:fld>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egnaposto immagine diapositiva 1"/>
          <p:cNvSpPr>
            <a:spLocks noGrp="1" noRot="1" noChangeAspect="1" noTextEdit="1"/>
          </p:cNvSpPr>
          <p:nvPr>
            <p:ph type="sldImg"/>
          </p:nvPr>
        </p:nvSpPr>
        <p:spPr>
          <a:ln/>
        </p:spPr>
      </p:sp>
      <p:sp>
        <p:nvSpPr>
          <p:cNvPr id="139267" name="Segnaposto note 2"/>
          <p:cNvSpPr>
            <a:spLocks noGrp="1"/>
          </p:cNvSpPr>
          <p:nvPr>
            <p:ph type="body" idx="1"/>
          </p:nvPr>
        </p:nvSpPr>
        <p:spPr>
          <a:noFill/>
        </p:spPr>
        <p:txBody>
          <a:bodyPr/>
          <a:lstStyle/>
          <a:p>
            <a:r>
              <a:rPr lang="it-IT" altLang="it-IT" smtClean="0">
                <a:latin typeface="Times New Roman" pitchFamily="18" charset="0"/>
                <a:ea typeface="ＭＳ Ｐゴシック" pitchFamily="34" charset="-128"/>
              </a:rPr>
              <a:t>A un ragazzo di 30 anni, culturista , che lavorava regolarmente in palestra, veniva rinvenuto morto all’interno del suo appartamento dopo il routinario allenamento. All’interno di  un posacenere rinvenuto vicino al corpo  era presente  una fiala da 2 ml di nandrolone decanoato ed una siringa da 2,5 ml.</a:t>
            </a:r>
          </a:p>
          <a:p>
            <a:r>
              <a:rPr lang="it-IT" altLang="it-IT" smtClean="0">
                <a:latin typeface="Times New Roman" pitchFamily="18" charset="0"/>
                <a:ea typeface="ＭＳ Ｐゴシック" pitchFamily="34" charset="-128"/>
              </a:rPr>
              <a:t>Dalle informazioni rese si evidenziava che da circa 6 mesi il soggetto faceva uso di AAS.</a:t>
            </a:r>
          </a:p>
          <a:p>
            <a:r>
              <a:rPr lang="it-IT" altLang="it-IT" smtClean="0">
                <a:latin typeface="Times New Roman" pitchFamily="18" charset="0"/>
                <a:ea typeface="ＭＳ Ｐゴシック" pitchFamily="34" charset="-128"/>
              </a:rPr>
              <a:t> Esami del sangue di base , eseguite alcune giorni prima della morte , erano ordinarie ad eccezione di una lieve aumento degli enzimi epatici .</a:t>
            </a:r>
            <a:br>
              <a:rPr lang="it-IT" altLang="it-IT" smtClean="0">
                <a:latin typeface="Times New Roman" pitchFamily="18" charset="0"/>
                <a:ea typeface="ＭＳ Ｐゴシック" pitchFamily="34" charset="-128"/>
              </a:rPr>
            </a:br>
            <a:endParaRPr lang="it-IT" altLang="it-IT" smtClean="0">
              <a:latin typeface="Times New Roman" pitchFamily="18" charset="0"/>
              <a:ea typeface="ＭＳ Ｐゴシック" pitchFamily="34" charset="-128"/>
            </a:endParaRPr>
          </a:p>
        </p:txBody>
      </p:sp>
      <p:sp>
        <p:nvSpPr>
          <p:cNvPr id="139268" name="Segnaposto numero diapositiva 3"/>
          <p:cNvSpPr>
            <a:spLocks noGrp="1"/>
          </p:cNvSpPr>
          <p:nvPr>
            <p:ph type="sldNum" sz="quarter"/>
          </p:nvPr>
        </p:nvSpPr>
        <p:spPr>
          <a:noFill/>
          <a:ln>
            <a:miter lim="800000"/>
            <a:headEnd/>
            <a:tailEnd/>
          </a:ln>
        </p:spPr>
        <p:txBody>
          <a:bodyPr/>
          <a:lstStyle/>
          <a:p>
            <a:fld id="{DC71677A-E37F-4319-97B7-E2374B8D38F4}" type="slidenum">
              <a:rPr lang="it-IT" altLang="it-IT"/>
              <a:pPr/>
              <a:t>7</a:t>
            </a:fld>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egnaposto immagine diapositiva 1"/>
          <p:cNvSpPr>
            <a:spLocks noGrp="1" noRot="1" noChangeAspect="1" noTextEdit="1"/>
          </p:cNvSpPr>
          <p:nvPr>
            <p:ph type="sldImg"/>
          </p:nvPr>
        </p:nvSpPr>
        <p:spPr>
          <a:ln/>
        </p:spPr>
      </p:sp>
      <p:sp>
        <p:nvSpPr>
          <p:cNvPr id="140291" name="Segnaposto note 2"/>
          <p:cNvSpPr>
            <a:spLocks noGrp="1"/>
          </p:cNvSpPr>
          <p:nvPr>
            <p:ph type="body" idx="1"/>
          </p:nvPr>
        </p:nvSpPr>
        <p:spPr>
          <a:noFill/>
        </p:spPr>
        <p:txBody>
          <a:bodyPr/>
          <a:lstStyle/>
          <a:p>
            <a:r>
              <a:rPr lang="it-IT" altLang="it-IT" smtClean="0">
                <a:latin typeface="Times New Roman" pitchFamily="18" charset="0"/>
                <a:ea typeface="ＭＳ Ｐゴシック" pitchFamily="34" charset="-128"/>
              </a:rPr>
              <a:t>Il corpo era quello di un uomo ben costruito (peso 90 kg , lunghezza 178 cm, e BMI = 28,4) . All’esame esterno rivelato un segno ago sulla parte superiore esterna del gluteo di destra. L'autopsia ha rivelato un anomalo sviluppo muscolare, atrofia testicolare , ed epatomegalia .</a:t>
            </a:r>
            <a:br>
              <a:rPr lang="it-IT" altLang="it-IT" smtClean="0">
                <a:latin typeface="Times New Roman" pitchFamily="18" charset="0"/>
                <a:ea typeface="ＭＳ Ｐゴシック" pitchFamily="34" charset="-128"/>
              </a:rPr>
            </a:br>
            <a:r>
              <a:rPr lang="it-IT" altLang="it-IT" smtClean="0">
                <a:latin typeface="Times New Roman" pitchFamily="18" charset="0"/>
                <a:ea typeface="ＭＳ Ｐゴシック" pitchFamily="34" charset="-128"/>
              </a:rPr>
              <a:t>Nulla si rilevava al cuore se non un peso di  400 g . </a:t>
            </a:r>
          </a:p>
          <a:p>
            <a:endParaRPr lang="it-IT" altLang="it-IT" smtClean="0">
              <a:latin typeface="Times New Roman" pitchFamily="18" charset="0"/>
              <a:ea typeface="ＭＳ Ｐゴシック" pitchFamily="34" charset="-128"/>
            </a:endParaRPr>
          </a:p>
        </p:txBody>
      </p:sp>
      <p:sp>
        <p:nvSpPr>
          <p:cNvPr id="140292" name="Segnaposto numero diapositiva 3"/>
          <p:cNvSpPr>
            <a:spLocks noGrp="1"/>
          </p:cNvSpPr>
          <p:nvPr>
            <p:ph type="sldNum" sz="quarter"/>
          </p:nvPr>
        </p:nvSpPr>
        <p:spPr>
          <a:noFill/>
          <a:ln>
            <a:miter lim="800000"/>
            <a:headEnd/>
            <a:tailEnd/>
          </a:ln>
        </p:spPr>
        <p:txBody>
          <a:bodyPr/>
          <a:lstStyle/>
          <a:p>
            <a:fld id="{F4E0CFEC-216C-4B37-90E8-83E9C90017FC}" type="slidenum">
              <a:rPr lang="it-IT" altLang="it-IT"/>
              <a:pPr/>
              <a:t>8</a:t>
            </a:fld>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immagine diapositiva 1"/>
          <p:cNvSpPr>
            <a:spLocks noGrp="1" noRot="1" noChangeAspect="1" noTextEdit="1"/>
          </p:cNvSpPr>
          <p:nvPr>
            <p:ph type="sldImg"/>
          </p:nvPr>
        </p:nvSpPr>
        <p:spPr>
          <a:ln/>
        </p:spPr>
      </p:sp>
      <p:sp>
        <p:nvSpPr>
          <p:cNvPr id="141315" name="Segnaposto note 2"/>
          <p:cNvSpPr>
            <a:spLocks noGrp="1"/>
          </p:cNvSpPr>
          <p:nvPr>
            <p:ph type="body" idx="1"/>
          </p:nvPr>
        </p:nvSpPr>
        <p:spPr>
          <a:noFill/>
        </p:spPr>
        <p:txBody>
          <a:bodyPr/>
          <a:lstStyle/>
          <a:p>
            <a:r>
              <a:rPr lang="it-IT" altLang="it-IT" smtClean="0">
                <a:latin typeface="Times New Roman" pitchFamily="18" charset="0"/>
                <a:ea typeface="ＭＳ Ｐゴシック" pitchFamily="34" charset="-128"/>
              </a:rPr>
              <a:t>L'esame istopatologico del cuore ha rivelato focale fibrosi miocardica </a:t>
            </a:r>
          </a:p>
        </p:txBody>
      </p:sp>
      <p:sp>
        <p:nvSpPr>
          <p:cNvPr id="141316" name="Segnaposto numero diapositiva 3"/>
          <p:cNvSpPr>
            <a:spLocks noGrp="1"/>
          </p:cNvSpPr>
          <p:nvPr>
            <p:ph type="sldNum" sz="quarter"/>
          </p:nvPr>
        </p:nvSpPr>
        <p:spPr>
          <a:noFill/>
          <a:ln>
            <a:miter lim="800000"/>
            <a:headEnd/>
            <a:tailEnd/>
          </a:ln>
        </p:spPr>
        <p:txBody>
          <a:bodyPr/>
          <a:lstStyle/>
          <a:p>
            <a:fld id="{33C890D9-65F3-462D-BEE3-2CAF7BF67A02}" type="slidenum">
              <a:rPr lang="it-IT" altLang="it-IT"/>
              <a:pPr/>
              <a:t>9</a:t>
            </a:fld>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egnaposto immagine diapositiva 1"/>
          <p:cNvSpPr>
            <a:spLocks noGrp="1" noRot="1" noChangeAspect="1" noTextEdit="1"/>
          </p:cNvSpPr>
          <p:nvPr>
            <p:ph type="sldImg"/>
          </p:nvPr>
        </p:nvSpPr>
        <p:spPr>
          <a:ln/>
        </p:spPr>
      </p:sp>
      <p:sp>
        <p:nvSpPr>
          <p:cNvPr id="142339" name="Segnaposto note 2"/>
          <p:cNvSpPr>
            <a:spLocks noGrp="1"/>
          </p:cNvSpPr>
          <p:nvPr>
            <p:ph type="body" idx="1"/>
          </p:nvPr>
        </p:nvSpPr>
        <p:spPr>
          <a:noFill/>
        </p:spPr>
        <p:txBody>
          <a:bodyPr/>
          <a:lstStyle/>
          <a:p>
            <a:r>
              <a:rPr lang="it-IT" altLang="it-IT" smtClean="0">
                <a:latin typeface="Times New Roman" pitchFamily="18" charset="0"/>
                <a:ea typeface="ＭＳ Ｐゴシック" pitchFamily="34" charset="-128"/>
              </a:rPr>
              <a:t>Il fegato ha mostrato colestasi e vascolari lacune compatibili con la diagnosi di peliosi epatica quale reperto raro e correlabile all’uso di AAS</a:t>
            </a:r>
          </a:p>
          <a:p>
            <a:endParaRPr lang="it-IT" altLang="it-IT" smtClean="0">
              <a:latin typeface="Times New Roman" pitchFamily="18" charset="0"/>
              <a:ea typeface="ＭＳ Ｐゴシック" pitchFamily="34" charset="-128"/>
            </a:endParaRPr>
          </a:p>
        </p:txBody>
      </p:sp>
      <p:sp>
        <p:nvSpPr>
          <p:cNvPr id="142340" name="Segnaposto numero diapositiva 3"/>
          <p:cNvSpPr>
            <a:spLocks noGrp="1"/>
          </p:cNvSpPr>
          <p:nvPr>
            <p:ph type="sldNum" sz="quarter"/>
          </p:nvPr>
        </p:nvSpPr>
        <p:spPr>
          <a:noFill/>
          <a:ln>
            <a:miter lim="800000"/>
            <a:headEnd/>
            <a:tailEnd/>
          </a:ln>
        </p:spPr>
        <p:txBody>
          <a:bodyPr/>
          <a:lstStyle/>
          <a:p>
            <a:fld id="{B6B2AAE0-BB47-4827-8335-AD0A1FCE4718}" type="slidenum">
              <a:rPr lang="it-IT" altLang="it-IT"/>
              <a:pPr/>
              <a:t>10</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5" name="Rectangle 5"/>
          <p:cNvSpPr>
            <a:spLocks noGrp="1" noChangeArrowheads="1"/>
          </p:cNvSpPr>
          <p:nvPr>
            <p:ph type="sldNum" idx="11"/>
          </p:nvPr>
        </p:nvSpPr>
        <p:spPr>
          <a:ln/>
        </p:spPr>
        <p:txBody>
          <a:bodyPr/>
          <a:lstStyle>
            <a:lvl1pPr>
              <a:defRPr/>
            </a:lvl1pPr>
          </a:lstStyle>
          <a:p>
            <a:pPr>
              <a:defRPr/>
            </a:pPr>
            <a:fld id="{406F1B83-F841-40CE-8117-C76EB7DCDB02}" type="slidenum">
              <a:rPr lang="it-IT" altLang="it-IT"/>
              <a:pPr>
                <a:defRPr/>
              </a:pPr>
              <a:t>‹N›</a:t>
            </a:fld>
            <a:endParaRPr lang="it-IT" altLang="it-IT"/>
          </a:p>
        </p:txBody>
      </p:sp>
    </p:spTree>
  </p:cSld>
  <p:clrMapOvr>
    <a:masterClrMapping/>
  </p:clrMapOvr>
  <p:transition spd="med"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5" name="Rectangle 5"/>
          <p:cNvSpPr>
            <a:spLocks noGrp="1" noChangeArrowheads="1"/>
          </p:cNvSpPr>
          <p:nvPr>
            <p:ph type="sldNum" idx="11"/>
          </p:nvPr>
        </p:nvSpPr>
        <p:spPr>
          <a:ln/>
        </p:spPr>
        <p:txBody>
          <a:bodyPr/>
          <a:lstStyle>
            <a:lvl1pPr>
              <a:defRPr/>
            </a:lvl1pPr>
          </a:lstStyle>
          <a:p>
            <a:pPr>
              <a:defRPr/>
            </a:pPr>
            <a:fld id="{E36E460F-3A72-42FE-9713-20AB8132D346}" type="slidenum">
              <a:rPr lang="it-IT" altLang="it-IT"/>
              <a:pPr>
                <a:defRPr/>
              </a:pPr>
              <a:t>‹N›</a:t>
            </a:fld>
            <a:endParaRPr lang="it-IT" altLang="it-IT"/>
          </a:p>
        </p:txBody>
      </p:sp>
    </p:spTree>
  </p:cSld>
  <p:clrMapOvr>
    <a:masterClrMapping/>
  </p:clrMapOvr>
  <p:transition spd="med"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5" name="Rectangle 5"/>
          <p:cNvSpPr>
            <a:spLocks noGrp="1" noChangeArrowheads="1"/>
          </p:cNvSpPr>
          <p:nvPr>
            <p:ph type="sldNum" idx="11"/>
          </p:nvPr>
        </p:nvSpPr>
        <p:spPr>
          <a:ln/>
        </p:spPr>
        <p:txBody>
          <a:bodyPr/>
          <a:lstStyle>
            <a:lvl1pPr>
              <a:defRPr/>
            </a:lvl1pPr>
          </a:lstStyle>
          <a:p>
            <a:pPr>
              <a:defRPr/>
            </a:pPr>
            <a:fld id="{B2FA1552-C28F-4413-8F6B-A66951DD94D6}" type="slidenum">
              <a:rPr lang="it-IT" altLang="it-IT"/>
              <a:pPr>
                <a:defRPr/>
              </a:pPr>
              <a:t>‹N›</a:t>
            </a:fld>
            <a:endParaRPr lang="it-IT" altLang="it-IT"/>
          </a:p>
        </p:txBody>
      </p:sp>
    </p:spTree>
  </p:cSld>
  <p:clrMapOvr>
    <a:masterClrMapping/>
  </p:clrMapOvr>
  <p:transition spd="med"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8013" cy="1141412"/>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8228013"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7200" y="3938588"/>
            <a:ext cx="8228013" cy="21859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6" name="Rectangle 5"/>
          <p:cNvSpPr>
            <a:spLocks noGrp="1" noChangeArrowheads="1"/>
          </p:cNvSpPr>
          <p:nvPr>
            <p:ph type="sldNum" idx="11"/>
          </p:nvPr>
        </p:nvSpPr>
        <p:spPr>
          <a:ln/>
        </p:spPr>
        <p:txBody>
          <a:bodyPr/>
          <a:lstStyle>
            <a:lvl1pPr>
              <a:defRPr/>
            </a:lvl1pPr>
          </a:lstStyle>
          <a:p>
            <a:pPr>
              <a:defRPr/>
            </a:pPr>
            <a:fld id="{51278D6C-FEE7-4C0F-B887-9094287E67BE}" type="slidenum">
              <a:rPr lang="it-IT" altLang="it-IT"/>
              <a:pPr>
                <a:defRPr/>
              </a:pPr>
              <a:t>‹N›</a:t>
            </a:fld>
            <a:endParaRPr lang="it-IT" altLang="it-IT"/>
          </a:p>
        </p:txBody>
      </p:sp>
    </p:spTree>
  </p:cSld>
  <p:clrMapOvr>
    <a:masterClrMapping/>
  </p:clrMapOvr>
  <p:transition spd="med"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8013" cy="1141412"/>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7013" cy="45243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6613" y="1600200"/>
            <a:ext cx="4038600" cy="4524375"/>
          </a:xfrm>
        </p:spPr>
        <p:txBody>
          <a:bodyPr/>
          <a:lstStyle/>
          <a:p>
            <a:pPr lvl="0"/>
            <a:endParaRPr lang="it-IT" noProof="0"/>
          </a:p>
        </p:txBody>
      </p:sp>
      <p:sp>
        <p:nvSpPr>
          <p:cNvPr id="5"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6" name="Rectangle 5"/>
          <p:cNvSpPr>
            <a:spLocks noGrp="1" noChangeArrowheads="1"/>
          </p:cNvSpPr>
          <p:nvPr>
            <p:ph type="sldNum" idx="11"/>
          </p:nvPr>
        </p:nvSpPr>
        <p:spPr>
          <a:ln/>
        </p:spPr>
        <p:txBody>
          <a:bodyPr/>
          <a:lstStyle>
            <a:lvl1pPr>
              <a:defRPr/>
            </a:lvl1pPr>
          </a:lstStyle>
          <a:p>
            <a:pPr>
              <a:defRPr/>
            </a:pPr>
            <a:fld id="{09598A30-A630-4AF3-8639-685DC59246AD}" type="slidenum">
              <a:rPr lang="it-IT" altLang="it-IT"/>
              <a:pPr>
                <a:defRPr/>
              </a:pPr>
              <a:t>‹N›</a:t>
            </a:fld>
            <a:endParaRPr lang="it-IT" altLang="it-IT"/>
          </a:p>
        </p:txBody>
      </p:sp>
    </p:spTree>
  </p:cSld>
  <p:clrMapOvr>
    <a:masterClrMapping/>
  </p:clrMapOvr>
  <p:transition spd="med"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8013" cy="1141412"/>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7013" cy="45243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6613" y="1600200"/>
            <a:ext cx="4038600" cy="4524375"/>
          </a:xfrm>
        </p:spPr>
        <p:txBody>
          <a:bodyPr/>
          <a:lstStyle/>
          <a:p>
            <a:pPr lvl="0"/>
            <a:endParaRPr lang="it-IT" noProof="0"/>
          </a:p>
        </p:txBody>
      </p:sp>
      <p:sp>
        <p:nvSpPr>
          <p:cNvPr id="5"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6" name="Rectangle 5"/>
          <p:cNvSpPr>
            <a:spLocks noGrp="1" noChangeArrowheads="1"/>
          </p:cNvSpPr>
          <p:nvPr>
            <p:ph type="sldNum" idx="11"/>
          </p:nvPr>
        </p:nvSpPr>
        <p:spPr>
          <a:ln/>
        </p:spPr>
        <p:txBody>
          <a:bodyPr/>
          <a:lstStyle>
            <a:lvl1pPr>
              <a:defRPr/>
            </a:lvl1pPr>
          </a:lstStyle>
          <a:p>
            <a:pPr>
              <a:defRPr/>
            </a:pPr>
            <a:fld id="{B1979411-CBF4-47CB-AEB4-5F58149AE60D}" type="slidenum">
              <a:rPr lang="it-IT" altLang="it-IT"/>
              <a:pPr>
                <a:defRPr/>
              </a:pPr>
              <a:t>‹N›</a:t>
            </a:fld>
            <a:endParaRPr lang="it-IT" altLang="it-IT"/>
          </a:p>
        </p:txBody>
      </p:sp>
    </p:spTree>
  </p:cSld>
  <p:clrMapOvr>
    <a:masterClrMapping/>
  </p:clrMapOvr>
  <p:transition spd="med"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8013" cy="114141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8013" cy="4524375"/>
          </a:xfrm>
        </p:spPr>
        <p:txBody>
          <a:bodyPr/>
          <a:lstStyle/>
          <a:p>
            <a:pPr lvl="0"/>
            <a:endParaRPr lang="it-IT" noProof="0"/>
          </a:p>
        </p:txBody>
      </p:sp>
      <p:sp>
        <p:nvSpPr>
          <p:cNvPr id="4"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5" name="Rectangle 5"/>
          <p:cNvSpPr>
            <a:spLocks noGrp="1" noChangeArrowheads="1"/>
          </p:cNvSpPr>
          <p:nvPr>
            <p:ph type="sldNum" idx="11"/>
          </p:nvPr>
        </p:nvSpPr>
        <p:spPr>
          <a:ln/>
        </p:spPr>
        <p:txBody>
          <a:bodyPr/>
          <a:lstStyle>
            <a:lvl1pPr>
              <a:defRPr/>
            </a:lvl1pPr>
          </a:lstStyle>
          <a:p>
            <a:pPr>
              <a:defRPr/>
            </a:pPr>
            <a:fld id="{D59E35E6-BCAC-4A66-B405-355AC3A425F1}" type="slidenum">
              <a:rPr lang="it-IT" altLang="it-IT"/>
              <a:pPr>
                <a:defRPr/>
              </a:pPr>
              <a:t>‹N›</a:t>
            </a:fld>
            <a:endParaRPr lang="it-IT" altLang="it-IT"/>
          </a:p>
        </p:txBody>
      </p:sp>
    </p:spTree>
  </p:cSld>
  <p:clrMapOvr>
    <a:masterClrMapping/>
  </p:clrMapOvr>
  <p:transition spd="med"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8013" cy="58499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4" name="Rectangle 5"/>
          <p:cNvSpPr>
            <a:spLocks noGrp="1" noChangeArrowheads="1"/>
          </p:cNvSpPr>
          <p:nvPr>
            <p:ph type="sldNum" idx="11"/>
          </p:nvPr>
        </p:nvSpPr>
        <p:spPr>
          <a:ln/>
        </p:spPr>
        <p:txBody>
          <a:bodyPr/>
          <a:lstStyle>
            <a:lvl1pPr>
              <a:defRPr/>
            </a:lvl1pPr>
          </a:lstStyle>
          <a:p>
            <a:pPr>
              <a:defRPr/>
            </a:pPr>
            <a:fld id="{E9E9BFBF-A43B-4D97-A43E-C2C706E4B90B}" type="slidenum">
              <a:rPr lang="it-IT" altLang="it-IT"/>
              <a:pPr>
                <a:defRPr/>
              </a:pPr>
              <a:t>‹N›</a:t>
            </a:fld>
            <a:endParaRPr lang="it-IT" altLang="it-IT"/>
          </a:p>
        </p:txBody>
      </p:sp>
    </p:spTree>
  </p:cSld>
  <p:clrMapOvr>
    <a:masterClrMapping/>
  </p:clrMapOvr>
  <p:transition spd="med"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5" name="Rectangle 5"/>
          <p:cNvSpPr>
            <a:spLocks noGrp="1" noChangeArrowheads="1"/>
          </p:cNvSpPr>
          <p:nvPr>
            <p:ph type="sldNum" idx="11"/>
          </p:nvPr>
        </p:nvSpPr>
        <p:spPr>
          <a:ln/>
        </p:spPr>
        <p:txBody>
          <a:bodyPr/>
          <a:lstStyle>
            <a:lvl1pPr>
              <a:defRPr/>
            </a:lvl1pPr>
          </a:lstStyle>
          <a:p>
            <a:pPr>
              <a:defRPr/>
            </a:pPr>
            <a:fld id="{AEC5C934-783F-409E-A917-E7058478DBCC}" type="slidenum">
              <a:rPr lang="it-IT" altLang="it-IT"/>
              <a:pPr>
                <a:defRPr/>
              </a:pPr>
              <a:t>‹N›</a:t>
            </a:fld>
            <a:endParaRPr lang="it-IT" altLang="it-IT"/>
          </a:p>
        </p:txBody>
      </p:sp>
    </p:spTree>
  </p:cSld>
  <p:clrMapOvr>
    <a:masterClrMapping/>
  </p:clrMapOvr>
  <p:transition spd="med"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5" name="Rectangle 5"/>
          <p:cNvSpPr>
            <a:spLocks noGrp="1" noChangeArrowheads="1"/>
          </p:cNvSpPr>
          <p:nvPr>
            <p:ph type="sldNum" idx="11"/>
          </p:nvPr>
        </p:nvSpPr>
        <p:spPr>
          <a:ln/>
        </p:spPr>
        <p:txBody>
          <a:bodyPr/>
          <a:lstStyle>
            <a:lvl1pPr>
              <a:defRPr/>
            </a:lvl1pPr>
          </a:lstStyle>
          <a:p>
            <a:pPr>
              <a:defRPr/>
            </a:pPr>
            <a:fld id="{32447742-87FE-4A62-BB15-23E1AF1F21A9}" type="slidenum">
              <a:rPr lang="it-IT" altLang="it-IT"/>
              <a:pPr>
                <a:defRPr/>
              </a:pPr>
              <a:t>‹N›</a:t>
            </a:fld>
            <a:endParaRPr lang="it-IT" altLang="it-IT"/>
          </a:p>
        </p:txBody>
      </p:sp>
    </p:spTree>
  </p:cSld>
  <p:clrMapOvr>
    <a:masterClrMapping/>
  </p:clrMapOvr>
  <p:transition spd="med"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6" name="Rectangle 5"/>
          <p:cNvSpPr>
            <a:spLocks noGrp="1" noChangeArrowheads="1"/>
          </p:cNvSpPr>
          <p:nvPr>
            <p:ph type="sldNum" idx="11"/>
          </p:nvPr>
        </p:nvSpPr>
        <p:spPr>
          <a:ln/>
        </p:spPr>
        <p:txBody>
          <a:bodyPr/>
          <a:lstStyle>
            <a:lvl1pPr>
              <a:defRPr/>
            </a:lvl1pPr>
          </a:lstStyle>
          <a:p>
            <a:pPr>
              <a:defRPr/>
            </a:pPr>
            <a:fld id="{531012E1-589C-478F-8D40-894A9E406965}" type="slidenum">
              <a:rPr lang="it-IT" altLang="it-IT"/>
              <a:pPr>
                <a:defRPr/>
              </a:pPr>
              <a:t>‹N›</a:t>
            </a:fld>
            <a:endParaRPr lang="it-IT" altLang="it-IT"/>
          </a:p>
        </p:txBody>
      </p:sp>
    </p:spTree>
  </p:cSld>
  <p:clrMapOvr>
    <a:masterClrMapping/>
  </p:clrMapOvr>
  <p:transition spd="med"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8" name="Rectangle 5"/>
          <p:cNvSpPr>
            <a:spLocks noGrp="1" noChangeArrowheads="1"/>
          </p:cNvSpPr>
          <p:nvPr>
            <p:ph type="sldNum" idx="11"/>
          </p:nvPr>
        </p:nvSpPr>
        <p:spPr>
          <a:ln/>
        </p:spPr>
        <p:txBody>
          <a:bodyPr/>
          <a:lstStyle>
            <a:lvl1pPr>
              <a:defRPr/>
            </a:lvl1pPr>
          </a:lstStyle>
          <a:p>
            <a:pPr>
              <a:defRPr/>
            </a:pPr>
            <a:fld id="{ED2BB3FC-4306-4320-A736-3FB6BC483E77}" type="slidenum">
              <a:rPr lang="it-IT" altLang="it-IT"/>
              <a:pPr>
                <a:defRPr/>
              </a:pPr>
              <a:t>‹N›</a:t>
            </a:fld>
            <a:endParaRPr lang="it-IT" altLang="it-IT"/>
          </a:p>
        </p:txBody>
      </p:sp>
    </p:spTree>
  </p:cSld>
  <p:clrMapOvr>
    <a:masterClrMapping/>
  </p:clrMapOvr>
  <p:transition spd="med"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4" name="Rectangle 5"/>
          <p:cNvSpPr>
            <a:spLocks noGrp="1" noChangeArrowheads="1"/>
          </p:cNvSpPr>
          <p:nvPr>
            <p:ph type="sldNum" idx="11"/>
          </p:nvPr>
        </p:nvSpPr>
        <p:spPr>
          <a:ln/>
        </p:spPr>
        <p:txBody>
          <a:bodyPr/>
          <a:lstStyle>
            <a:lvl1pPr>
              <a:defRPr/>
            </a:lvl1pPr>
          </a:lstStyle>
          <a:p>
            <a:pPr>
              <a:defRPr/>
            </a:pPr>
            <a:fld id="{471B82D7-1F34-4417-BE8E-6C027C4467A9}" type="slidenum">
              <a:rPr lang="it-IT" altLang="it-IT"/>
              <a:pPr>
                <a:defRPr/>
              </a:pPr>
              <a:t>‹N›</a:t>
            </a:fld>
            <a:endParaRPr lang="it-IT" altLang="it-IT"/>
          </a:p>
        </p:txBody>
      </p:sp>
    </p:spTree>
  </p:cSld>
  <p:clrMapOvr>
    <a:masterClrMapping/>
  </p:clrMapOvr>
  <p:transition spd="med"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3" name="Rectangle 5"/>
          <p:cNvSpPr>
            <a:spLocks noGrp="1" noChangeArrowheads="1"/>
          </p:cNvSpPr>
          <p:nvPr>
            <p:ph type="sldNum" idx="11"/>
          </p:nvPr>
        </p:nvSpPr>
        <p:spPr>
          <a:ln/>
        </p:spPr>
        <p:txBody>
          <a:bodyPr/>
          <a:lstStyle>
            <a:lvl1pPr>
              <a:defRPr/>
            </a:lvl1pPr>
          </a:lstStyle>
          <a:p>
            <a:pPr>
              <a:defRPr/>
            </a:pPr>
            <a:fld id="{C9AEFCE4-BCB4-4CDE-B2B5-3163D50DDA10}" type="slidenum">
              <a:rPr lang="it-IT" altLang="it-IT"/>
              <a:pPr>
                <a:defRPr/>
              </a:pPr>
              <a:t>‹N›</a:t>
            </a:fld>
            <a:endParaRPr lang="it-IT" altLang="it-IT"/>
          </a:p>
        </p:txBody>
      </p:sp>
    </p:spTree>
  </p:cSld>
  <p:clrMapOvr>
    <a:masterClrMapping/>
  </p:clrMapOvr>
  <p:transition spd="med"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6" name="Rectangle 5"/>
          <p:cNvSpPr>
            <a:spLocks noGrp="1" noChangeArrowheads="1"/>
          </p:cNvSpPr>
          <p:nvPr>
            <p:ph type="sldNum" idx="11"/>
          </p:nvPr>
        </p:nvSpPr>
        <p:spPr>
          <a:ln/>
        </p:spPr>
        <p:txBody>
          <a:bodyPr/>
          <a:lstStyle>
            <a:lvl1pPr>
              <a:defRPr/>
            </a:lvl1pPr>
          </a:lstStyle>
          <a:p>
            <a:pPr>
              <a:defRPr/>
            </a:pPr>
            <a:fld id="{2F8C04A0-F4B9-4556-BE97-AA771D3017E5}" type="slidenum">
              <a:rPr lang="it-IT" altLang="it-IT"/>
              <a:pPr>
                <a:defRPr/>
              </a:pPr>
              <a:t>‹N›</a:t>
            </a:fld>
            <a:endParaRPr lang="it-IT" altLang="it-IT"/>
          </a:p>
        </p:txBody>
      </p:sp>
    </p:spTree>
  </p:cSld>
  <p:clrMapOvr>
    <a:masterClrMapping/>
  </p:clrMapOvr>
  <p:transition spd="med"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r>
              <a:rPr lang="it-IT" altLang="it-IT"/>
              <a:t>22/10/13</a:t>
            </a:r>
          </a:p>
        </p:txBody>
      </p:sp>
      <p:sp>
        <p:nvSpPr>
          <p:cNvPr id="6" name="Rectangle 5"/>
          <p:cNvSpPr>
            <a:spLocks noGrp="1" noChangeArrowheads="1"/>
          </p:cNvSpPr>
          <p:nvPr>
            <p:ph type="sldNum" idx="11"/>
          </p:nvPr>
        </p:nvSpPr>
        <p:spPr>
          <a:ln/>
        </p:spPr>
        <p:txBody>
          <a:bodyPr/>
          <a:lstStyle>
            <a:lvl1pPr>
              <a:defRPr/>
            </a:lvl1pPr>
          </a:lstStyle>
          <a:p>
            <a:pPr>
              <a:defRPr/>
            </a:pPr>
            <a:fld id="{D4969FD2-8A7F-45F1-BD79-F54E75D3D491}" type="slidenum">
              <a:rPr lang="it-IT" altLang="it-IT"/>
              <a:pPr>
                <a:defRPr/>
              </a:pPr>
              <a:t>‹N›</a:t>
            </a:fld>
            <a:endParaRPr lang="it-IT" altLang="it-IT"/>
          </a:p>
        </p:txBody>
      </p:sp>
    </p:spTree>
  </p:cSld>
  <p:clrMapOvr>
    <a:masterClrMapping/>
  </p:clrMapOvr>
  <p:transition spd="med"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126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cs typeface="+mn-cs"/>
              </a:defRPr>
            </a:lvl1pPr>
          </a:lstStyle>
          <a:p>
            <a:pPr>
              <a:defRPr/>
            </a:pPr>
            <a:r>
              <a:rPr lang="it-IT" altLang="it-IT"/>
              <a:t>22/10/13</a:t>
            </a:r>
          </a:p>
        </p:txBody>
      </p:sp>
      <p:sp>
        <p:nvSpPr>
          <p:cNvPr id="1029" name="Text Box 4"/>
          <p:cNvSpPr txBox="1">
            <a:spLocks noChangeArrowheads="1"/>
          </p:cNvSpPr>
          <p:nvPr/>
        </p:nvSpPr>
        <p:spPr bwMode="auto">
          <a:xfrm>
            <a:off x="3124200" y="6356350"/>
            <a:ext cx="2895600" cy="365125"/>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defRPr/>
            </a:pPr>
            <a:endParaRPr lang="it-IT" altLang="it-IT"/>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eaLnBrk="1" hangingPunct="1">
              <a:buSzPct val="100000"/>
              <a:defRPr smtClean="0">
                <a:solidFill>
                  <a:srgbClr val="000000"/>
                </a:solidFill>
              </a:defRPr>
            </a:lvl1pPr>
          </a:lstStyle>
          <a:p>
            <a:pPr>
              <a:defRPr/>
            </a:pPr>
            <a:fld id="{57CAC1A8-468A-4B6A-8501-6FA7535F642B}"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Lst>
  <p:transition spd="med" advTm="5000"/>
  <p:hf sldNum="0" hdr="0" ftr="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mj-lt"/>
          <a:ea typeface="+mj-ea"/>
          <a:cs typeface="ＭＳ Ｐゴシック" pitchFamily="-112" charset="-128"/>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cs typeface="ＭＳ Ｐゴシック" pitchFamily="-112"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cs typeface="ＭＳ Ｐゴシック" pitchFamily="-112"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cs typeface="ＭＳ Ｐゴシック" pitchFamily="-112"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cs typeface="ＭＳ Ｐゴシック" pitchFamily="-112"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FFFFFF"/>
          </a:solidFill>
          <a:latin typeface="+mn-lt"/>
          <a:ea typeface="+mn-ea"/>
          <a:cs typeface="ＭＳ Ｐゴシック" pitchFamily="-112" charset="-128"/>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FFFFFF"/>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FFFFFF"/>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8" Type="http://schemas.openxmlformats.org/officeDocument/2006/relationships/hyperlink" Target="http://www.google.it/url?sa=i&amp;rct=j&amp;q=&amp;esrc=s&amp;frm=1&amp;source=images&amp;cd=&amp;cad=rja&amp;docid=-FIkqZyRIptj8M&amp;tbnid=2wGkwB_FqyHKJM:&amp;ved=0CAUQjRw&amp;url=http://www.stupormundi.it/Foggia.htm&amp;ei=-4hvUrWSJqHG0AXcnoGICg&amp;psig=AFQjCNGQ0w0KLdbtvfYWwSZA3jxqSSalkQ&amp;ust=1383127649264348" TargetMode="External"/><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hyperlink" Target="http://www.google.it/url?sa=i&amp;rct=j&amp;q=&amp;esrc=s&amp;frm=1&amp;source=images&amp;cd=&amp;cad=rja&amp;docid=Zcopm833V_DXVM&amp;tbnid=Hr8Z_2KSiTTt5M:&amp;ved=0CAUQjRw&amp;url=http://www.harrysent.com/branded-medicine-exporter-importer-supplier-wholesale-trade-karachi-pakistan.htm&amp;ei=5pVuUrzxOKSw0QXC4YGQCg&amp;psig=AFQjCNFHFONd5tmmiyXFSZROxgWE4OwgoA&amp;ust=138306539593521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image" Target="../media/image13.jpeg"/><Relationship Id="rId10" Type="http://schemas.openxmlformats.org/officeDocument/2006/relationships/hyperlink" Target="https://www.google.it/imgres?imgurl&amp;imgrefurl=http://www.my-personaltrainer.it/sport/andriol-testosterone-undecanoato.html&amp;h=0&amp;w=0&amp;sz=1&amp;tbnid=WvBcg5PF5ERw8M&amp;tbnh=116&amp;tbnw=219&amp;zoom=1&amp;docid=XQ1T1pSROmGhKM&amp;ei=oZZuUry0F-bN0QXAxoGYCA&amp;ved=0CAIQsCU" TargetMode="External"/><Relationship Id="rId4" Type="http://schemas.openxmlformats.org/officeDocument/2006/relationships/hyperlink" Target="https://www.google.it/imgres?imgurl&amp;imgrefurl=http://www.my-personaltrainer.it/sport/winstrol-stanazolo.html&amp;h=0&amp;w=0&amp;sz=1&amp;tbnid=Ff8xH8sXvtVQIM&amp;tbnh=135&amp;tbnw=205&amp;zoom=1&amp;docid=va9iGmD9wnF8OM&amp;ei=BZVuUqDmOMyX0QXB04DgDA&amp;ved=0CAEQsCU" TargetMode="External"/><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jpeg"/><Relationship Id="rId7"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0.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2.jpeg"/></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google.it/url?sa=i&amp;rct=j&amp;q=&amp;esrc=s&amp;frm=1&amp;source=images&amp;cd=&amp;cad=rja&amp;docid=T0Hl96sNceVxXM&amp;tbnid=Xy_TtzPDeZDHyM:&amp;ved=0CAUQjRw&amp;url=http://22passi.blogspot.com/2013/09/bottarelli-talpo-preparata-i-migliori.html&amp;ei=kUJ5UsfcJqal0AWfk4EY&amp;bvm=bv.55980276,d.ZGU&amp;psig=AFQjCNF9iEE5qpS9AX8GG6Pri99Mvl7ZJQ&amp;ust=1383764961574390" TargetMode="External"/><Relationship Id="rId5" Type="http://schemas.openxmlformats.org/officeDocument/2006/relationships/image" Target="../media/image95.jpeg"/><Relationship Id="rId4" Type="http://schemas.openxmlformats.org/officeDocument/2006/relationships/hyperlink" Target="https://www.google.it/imgres?imgurl&amp;imgrefurl=http://meship.com/Blog/2011/11/18/10-vital-steps-for-successful-cloud-computing-implementation/&amp;h=0&amp;w=0&amp;sz=1&amp;tbnid=gIZTIfzMDJ8i9M&amp;tbnh=194&amp;tbnw=259&amp;zoom=1&amp;docid=64IEDAp_CA7s_M&amp;ei=9UF5UvPMOYjs0gWt0IBI&amp;ved=0CAUQsC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U7-ZLLTziu71jM&amp;tbnid=--NWJvcz-DqjzM:&amp;ved=0CAUQjRw&amp;url=http://www.google.it/url?sa=i&amp;rct=j&amp;q=&amp;esrc=s&amp;frm=1&amp;source=images&amp;cd=&amp;cad=rja&amp;docid=U7-ZLLTziu71jM&amp;tbnid=--NWJvcz-DqjzM:&amp;ved=0CAUQjRw&amp;url=http%253A%252F%252Fwww.metric.org.uk%252Fbmi&amp;ei=h41vUqTSBInH0QWt7oCwCA&amp;psig=AFQjCNF9J4c9IWYoXpxcWXVj_B9lF4mDCA&amp;ust=1383128822270195&amp;ei=xo1vUouZD-G30QWB4oHQCQ&amp;psig=AFQjCNF9J4c9IWYoXpxcWXVj_B9lF4mDCA&amp;ust=138312882227019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www.google.it/url?sa=i&amp;rct=j&amp;q=&amp;esrc=s&amp;frm=1&amp;source=images&amp;cd=&amp;cad=rja&amp;docid=KBeirsHQTNsGsM&amp;tbnid=GVFBlDbhCu1lyM:&amp;ved=0CAUQjRw&amp;url=http://www.cghlab.com/esami/analisi%2520di%2520laboratorio%2520e%2520funzionalit%25C3%25A0%2520renale.htm&amp;ei=s5FvUqa5JsPK0AXcxICIDQ&amp;psig=AFQjCNFGJjOOejgJudNMb6DGBRmClIsy5w&amp;ust=138312987315440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ceCylIjqZiAsvM&amp;tbnid=JmFCtfCK_5FqzM:&amp;ved=0CAUQjRw&amp;url=http://www.itctorrente.it/PIATTAFORMA%2520TORRENTE.html&amp;ei=wBV6UoD0F8SU0QWSwIH4DQ&amp;bvm=bv.55980276,d.d2k&amp;psig=AFQjCNGfSBnHDn454v5nY4wij3P7_x7jdg&amp;ust=138381906161478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contenuto 1"/>
          <p:cNvSpPr>
            <a:spLocks noGrp="1"/>
          </p:cNvSpPr>
          <p:nvPr>
            <p:ph/>
          </p:nvPr>
        </p:nvSpPr>
        <p:spPr/>
        <p:txBody>
          <a:bodyPr/>
          <a:lstStyle/>
          <a:p>
            <a:endParaRPr lang="it-IT" altLang="it-IT" smtClean="0"/>
          </a:p>
        </p:txBody>
      </p:sp>
      <p:pic>
        <p:nvPicPr>
          <p:cNvPr id="4" name="Picture 3" descr="msotw9_temp0"/>
          <p:cNvPicPr>
            <a:picLocks noChangeAspect="1" noChangeArrowheads="1"/>
          </p:cNvPicPr>
          <p:nvPr/>
        </p:nvPicPr>
        <p:blipFill>
          <a:blip r:embed="rId2" cstate="email"/>
          <a:srcRect/>
          <a:stretch>
            <a:fillRect/>
          </a:stretch>
        </p:blipFill>
        <p:spPr bwMode="auto">
          <a:xfrm>
            <a:off x="381000" y="228600"/>
            <a:ext cx="8443913" cy="6405563"/>
          </a:xfrm>
          <a:prstGeom prst="rect">
            <a:avLst/>
          </a:prstGeom>
          <a:noFill/>
          <a:ln w="9525">
            <a:noFill/>
            <a:miter lim="800000"/>
            <a:headEnd/>
            <a:tailEnd/>
          </a:ln>
        </p:spPr>
      </p:pic>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Immagine 3" descr="18.jpg"/>
          <p:cNvPicPr>
            <a:picLocks noChangeAspect="1"/>
          </p:cNvPicPr>
          <p:nvPr/>
        </p:nvPicPr>
        <p:blipFill>
          <a:blip r:embed="rId3" cstate="email"/>
          <a:srcRect/>
          <a:stretch>
            <a:fillRect/>
          </a:stretch>
        </p:blipFill>
        <p:spPr bwMode="auto">
          <a:xfrm>
            <a:off x="4572000" y="3429000"/>
            <a:ext cx="4572000" cy="3429000"/>
          </a:xfrm>
          <a:prstGeom prst="rect">
            <a:avLst/>
          </a:prstGeom>
          <a:noFill/>
          <a:ln w="9525">
            <a:noFill/>
            <a:miter lim="800000"/>
            <a:headEnd/>
            <a:tailEnd/>
          </a:ln>
        </p:spPr>
      </p:pic>
      <p:pic>
        <p:nvPicPr>
          <p:cNvPr id="29700" name="Immagine 4" descr="22"/>
          <p:cNvPicPr>
            <a:picLocks noChangeAspect="1" noChangeArrowheads="1"/>
          </p:cNvPicPr>
          <p:nvPr/>
        </p:nvPicPr>
        <p:blipFill>
          <a:blip r:embed="rId4" cstate="email"/>
          <a:srcRect/>
          <a:stretch>
            <a:fillRect/>
          </a:stretch>
        </p:blipFill>
        <p:spPr bwMode="auto">
          <a:xfrm>
            <a:off x="0" y="0"/>
            <a:ext cx="4578350" cy="3429000"/>
          </a:xfrm>
          <a:prstGeom prst="rect">
            <a:avLst/>
          </a:prstGeom>
          <a:noFill/>
          <a:ln w="9525">
            <a:noFill/>
            <a:miter lim="800000"/>
            <a:headEnd/>
            <a:tailEnd/>
          </a:ln>
        </p:spPr>
      </p:pic>
      <p:sp>
        <p:nvSpPr>
          <p:cNvPr id="2" name="Freccia a sinistra 1"/>
          <p:cNvSpPr>
            <a:spLocks noChangeArrowheads="1"/>
          </p:cNvSpPr>
          <p:nvPr/>
        </p:nvSpPr>
        <p:spPr bwMode="auto">
          <a:xfrm>
            <a:off x="4643438" y="633413"/>
            <a:ext cx="2160587" cy="1655762"/>
          </a:xfrm>
          <a:prstGeom prst="leftArrow">
            <a:avLst>
              <a:gd name="adj1" fmla="val 50000"/>
              <a:gd name="adj2" fmla="val 50021"/>
            </a:avLst>
          </a:prstGeom>
          <a:solidFill>
            <a:srgbClr val="92D050"/>
          </a:solidFill>
          <a:ln w="9525">
            <a:solidFill>
              <a:schemeClr val="tx1"/>
            </a:solidFill>
            <a:round/>
            <a:headEnd/>
            <a:tailEnd/>
          </a:ln>
        </p:spPr>
        <p:txBody>
          <a:bodyPr/>
          <a:lstStyle/>
          <a:p>
            <a:pPr eaLnBrk="1" hangingPunct="1">
              <a:buClr>
                <a:srgbClr val="000000"/>
              </a:buClr>
              <a:buSzPct val="100000"/>
              <a:buFont typeface="Times New Roman" pitchFamily="18" charset="0"/>
              <a:buNone/>
            </a:pPr>
            <a:endParaRPr lang="it-IT" altLang="it-IT"/>
          </a:p>
        </p:txBody>
      </p:sp>
      <p:sp>
        <p:nvSpPr>
          <p:cNvPr id="3" name="CasellaDiTesto 2"/>
          <p:cNvSpPr txBox="1">
            <a:spLocks noChangeArrowheads="1"/>
          </p:cNvSpPr>
          <p:nvPr/>
        </p:nvSpPr>
        <p:spPr bwMode="auto">
          <a:xfrm>
            <a:off x="5219700" y="1196975"/>
            <a:ext cx="1566863" cy="461963"/>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it-IT" altLang="it-IT" sz="2400" b="1"/>
              <a:t>colestasi</a:t>
            </a:r>
          </a:p>
        </p:txBody>
      </p:sp>
      <p:sp>
        <p:nvSpPr>
          <p:cNvPr id="4" name="Freccia a destra 3"/>
          <p:cNvSpPr>
            <a:spLocks noChangeArrowheads="1"/>
          </p:cNvSpPr>
          <p:nvPr/>
        </p:nvSpPr>
        <p:spPr bwMode="auto">
          <a:xfrm>
            <a:off x="2019300" y="4005263"/>
            <a:ext cx="2017713" cy="1871662"/>
          </a:xfrm>
          <a:prstGeom prst="rightArrow">
            <a:avLst>
              <a:gd name="adj1" fmla="val 50000"/>
              <a:gd name="adj2" fmla="val 50054"/>
            </a:avLst>
          </a:prstGeom>
          <a:solidFill>
            <a:srgbClr val="92D050"/>
          </a:solidFill>
          <a:ln w="9525">
            <a:solidFill>
              <a:schemeClr val="tx1"/>
            </a:solidFill>
            <a:round/>
            <a:headEnd/>
            <a:tailEnd/>
          </a:ln>
        </p:spPr>
        <p:txBody>
          <a:bodyPr/>
          <a:lstStyle/>
          <a:p>
            <a:pPr eaLnBrk="1" hangingPunct="1">
              <a:buClr>
                <a:srgbClr val="000000"/>
              </a:buClr>
              <a:buSzPct val="100000"/>
              <a:buFont typeface="Times New Roman" pitchFamily="18" charset="0"/>
              <a:buNone/>
            </a:pPr>
            <a:endParaRPr lang="it-IT" altLang="it-IT"/>
          </a:p>
        </p:txBody>
      </p:sp>
      <p:sp>
        <p:nvSpPr>
          <p:cNvPr id="5" name="CasellaDiTesto 4"/>
          <p:cNvSpPr txBox="1">
            <a:spLocks noChangeArrowheads="1"/>
          </p:cNvSpPr>
          <p:nvPr/>
        </p:nvSpPr>
        <p:spPr bwMode="auto">
          <a:xfrm>
            <a:off x="2092325" y="4541838"/>
            <a:ext cx="1400175" cy="831850"/>
          </a:xfrm>
          <a:prstGeom prst="rect">
            <a:avLst/>
          </a:prstGeom>
          <a:solidFill>
            <a:srgbClr val="92D050"/>
          </a:solidFill>
          <a:ln w="9525">
            <a:noFill/>
            <a:miter lim="800000"/>
            <a:headEnd/>
            <a:tailEnd/>
          </a:ln>
        </p:spPr>
        <p:txBody>
          <a:bodyPr>
            <a:spAutoFit/>
          </a:bodyPr>
          <a:lstStyle/>
          <a:p>
            <a:pPr algn="ctr" eaLnBrk="1" hangingPunct="1">
              <a:buClr>
                <a:srgbClr val="000000"/>
              </a:buClr>
              <a:buSzPct val="100000"/>
              <a:buFont typeface="Times New Roman" pitchFamily="18" charset="0"/>
              <a:buNone/>
            </a:pPr>
            <a:r>
              <a:rPr lang="it-IT" altLang="it-IT" sz="2400" b="1"/>
              <a:t>peliosi epatica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29699"/>
                                        </p:tgtEl>
                                        <p:attrNameLst>
                                          <p:attrName>style.visibility</p:attrName>
                                        </p:attrNameLst>
                                      </p:cBhvr>
                                      <p:to>
                                        <p:strVal val="visible"/>
                                      </p:to>
                                    </p:set>
                                    <p:anim calcmode="lin" valueType="num">
                                      <p:cBhvr additive="base">
                                        <p:cTn id="21" dur="500" fill="hold"/>
                                        <p:tgtEl>
                                          <p:spTgt spid="29699"/>
                                        </p:tgtEl>
                                        <p:attrNameLst>
                                          <p:attrName>ppt_x</p:attrName>
                                        </p:attrNameLst>
                                      </p:cBhvr>
                                      <p:tavLst>
                                        <p:tav tm="0">
                                          <p:val>
                                            <p:strVal val="#ppt_x"/>
                                          </p:val>
                                        </p:tav>
                                        <p:tav tm="100000">
                                          <p:val>
                                            <p:strVal val="#ppt_x"/>
                                          </p:val>
                                        </p:tav>
                                      </p:tavLst>
                                    </p:anim>
                                    <p:anim calcmode="lin" valueType="num">
                                      <p:cBhvr additive="base">
                                        <p:cTn id="22" dur="500" fill="hold"/>
                                        <p:tgtEl>
                                          <p:spTgt spid="29699"/>
                                        </p:tgtEl>
                                        <p:attrNameLst>
                                          <p:attrName>ppt_y</p:attrName>
                                        </p:attrNameLst>
                                      </p:cBhvr>
                                      <p:tavLst>
                                        <p:tav tm="0">
                                          <p:val>
                                            <p:strVal val="1+#ppt_h/2"/>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email"/>
          <a:srcRect/>
          <a:stretch>
            <a:fillRect/>
          </a:stretch>
        </p:blipFill>
        <p:spPr bwMode="auto">
          <a:xfrm>
            <a:off x="157163" y="3241675"/>
            <a:ext cx="8807450" cy="3311525"/>
          </a:xfrm>
          <a:prstGeom prst="rect">
            <a:avLst/>
          </a:prstGeom>
          <a:noFill/>
          <a:ln w="57150">
            <a:solidFill>
              <a:srgbClr val="92D050"/>
            </a:solidFill>
            <a:miter lim="800000"/>
            <a:headEnd/>
            <a:tailEnd/>
          </a:ln>
        </p:spPr>
      </p:pic>
      <p:sp>
        <p:nvSpPr>
          <p:cNvPr id="92163" name="Rettangolo arrotondato 2"/>
          <p:cNvSpPr>
            <a:spLocks noChangeArrowheads="1"/>
          </p:cNvSpPr>
          <p:nvPr/>
        </p:nvSpPr>
        <p:spPr bwMode="auto">
          <a:xfrm>
            <a:off x="2124075" y="85725"/>
            <a:ext cx="4841875" cy="574675"/>
          </a:xfrm>
          <a:prstGeom prst="roundRect">
            <a:avLst>
              <a:gd name="adj" fmla="val 16667"/>
            </a:avLst>
          </a:prstGeom>
          <a:solidFill>
            <a:srgbClr val="92D050"/>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Risultati tossicologici</a:t>
            </a:r>
          </a:p>
        </p:txBody>
      </p:sp>
      <p:pic>
        <p:nvPicPr>
          <p:cNvPr id="92164" name="Immagine 3"/>
          <p:cNvPicPr>
            <a:picLocks noChangeAspect="1"/>
          </p:cNvPicPr>
          <p:nvPr/>
        </p:nvPicPr>
        <p:blipFill>
          <a:blip r:embed="rId3" cstate="email"/>
          <a:srcRect/>
          <a:stretch>
            <a:fillRect/>
          </a:stretch>
        </p:blipFill>
        <p:spPr bwMode="auto">
          <a:xfrm>
            <a:off x="685800" y="1155700"/>
            <a:ext cx="7391400" cy="1892300"/>
          </a:xfrm>
          <a:prstGeom prst="rect">
            <a:avLst/>
          </a:prstGeom>
          <a:noFill/>
          <a:ln w="38100">
            <a:solidFill>
              <a:srgbClr val="CCFFCC"/>
            </a:solid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msotw9_temp0"/>
          <p:cNvPicPr>
            <a:picLocks noChangeAspect="1" noChangeArrowheads="1"/>
          </p:cNvPicPr>
          <p:nvPr/>
        </p:nvPicPr>
        <p:blipFill>
          <a:blip r:embed="rId3" cstate="email"/>
          <a:srcRect/>
          <a:stretch>
            <a:fillRect/>
          </a:stretch>
        </p:blipFill>
        <p:spPr bwMode="auto">
          <a:xfrm>
            <a:off x="0" y="3810000"/>
            <a:ext cx="9144000" cy="3124200"/>
          </a:xfrm>
          <a:prstGeom prst="rect">
            <a:avLst/>
          </a:prstGeom>
          <a:noFill/>
          <a:ln w="9525">
            <a:noFill/>
            <a:miter lim="800000"/>
            <a:headEnd/>
            <a:tailEnd/>
          </a:ln>
        </p:spPr>
      </p:pic>
      <p:sp>
        <p:nvSpPr>
          <p:cNvPr id="31746" name="CasellaDiTesto 3"/>
          <p:cNvSpPr txBox="1">
            <a:spLocks noChangeArrowheads="1"/>
          </p:cNvSpPr>
          <p:nvPr/>
        </p:nvSpPr>
        <p:spPr bwMode="auto">
          <a:xfrm>
            <a:off x="2863850" y="173038"/>
            <a:ext cx="3313113" cy="646112"/>
          </a:xfrm>
          <a:prstGeom prst="rect">
            <a:avLst/>
          </a:prstGeom>
          <a:solidFill>
            <a:srgbClr val="FB0517"/>
          </a:solidFill>
          <a:ln>
            <a:noFill/>
          </a:ln>
          <a:scene3d>
            <a:camera prst="orthographicFront"/>
            <a:lightRig rig="threePt" dir="t"/>
          </a:scene3d>
          <a:sp3d>
            <a:bevelT w="114300" prst="artDeco"/>
          </a:sp3d>
          <a:extLst/>
        </p:spPr>
        <p:txBody>
          <a:bodyPr>
            <a:spAutoFit/>
          </a:bodyPr>
          <a:lstStyle/>
          <a:p>
            <a:pPr algn="ctr" eaLnBrk="1" hangingPunct="1">
              <a:buClr>
                <a:srgbClr val="000000"/>
              </a:buClr>
              <a:buSzPct val="100000"/>
              <a:buFont typeface="Times New Roman" panose="02020603050405020304" pitchFamily="18" charset="0"/>
              <a:buNone/>
              <a:defRPr/>
            </a:pPr>
            <a:r>
              <a:rPr lang="it-IT" altLang="it-IT" sz="3600" b="1" i="1">
                <a:solidFill>
                  <a:srgbClr val="7030A0"/>
                </a:solidFill>
                <a:latin typeface="Algerian" pitchFamily="82" charset="0"/>
              </a:rPr>
              <a:t>Caso n.3</a:t>
            </a:r>
          </a:p>
        </p:txBody>
      </p:sp>
      <p:sp>
        <p:nvSpPr>
          <p:cNvPr id="31747" name="Angolo ripiegato 1"/>
          <p:cNvSpPr>
            <a:spLocks noChangeArrowheads="1"/>
          </p:cNvSpPr>
          <p:nvPr/>
        </p:nvSpPr>
        <p:spPr bwMode="auto">
          <a:xfrm>
            <a:off x="323850" y="1196975"/>
            <a:ext cx="4319588" cy="719138"/>
          </a:xfrm>
          <a:prstGeom prst="foldedCorner">
            <a:avLst>
              <a:gd name="adj" fmla="val 16667"/>
            </a:avLst>
          </a:prstGeom>
          <a:solidFill>
            <a:srgbClr val="FB0517"/>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t>32 anni</a:t>
            </a:r>
          </a:p>
          <a:p>
            <a:pPr eaLnBrk="1" hangingPunct="1">
              <a:buClr>
                <a:srgbClr val="000000"/>
              </a:buClr>
              <a:buSzPct val="100000"/>
              <a:buFont typeface="Times New Roman" pitchFamily="18" charset="0"/>
              <a:buNone/>
            </a:pPr>
            <a:r>
              <a:rPr lang="it-IT" altLang="it-IT"/>
              <a:t>Body-builder di livello europeo</a:t>
            </a:r>
          </a:p>
          <a:p>
            <a:pPr eaLnBrk="1" hangingPunct="1">
              <a:buClr>
                <a:srgbClr val="000000"/>
              </a:buClr>
              <a:buSzPct val="100000"/>
              <a:buFont typeface="Times New Roman" pitchFamily="18" charset="0"/>
              <a:buNone/>
            </a:pPr>
            <a:endParaRPr lang="it-IT" altLang="it-IT">
              <a:solidFill>
                <a:schemeClr val="tx1"/>
              </a:solidFill>
            </a:endParaRPr>
          </a:p>
        </p:txBody>
      </p:sp>
      <p:sp>
        <p:nvSpPr>
          <p:cNvPr id="31748" name="Angolo ripiegato 2"/>
          <p:cNvSpPr>
            <a:spLocks noChangeArrowheads="1"/>
          </p:cNvSpPr>
          <p:nvPr/>
        </p:nvSpPr>
        <p:spPr bwMode="auto">
          <a:xfrm>
            <a:off x="323850" y="2636838"/>
            <a:ext cx="4319588" cy="1079500"/>
          </a:xfrm>
          <a:prstGeom prst="foldedCorner">
            <a:avLst>
              <a:gd name="adj" fmla="val 16667"/>
            </a:avLst>
          </a:prstGeom>
          <a:solidFill>
            <a:srgbClr val="FB0517"/>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solidFill>
                  <a:srgbClr val="FFFFFF"/>
                </a:solidFill>
              </a:rPr>
              <a:t>Anamnesticamente dolore toracico da circa 2 settimane con irradiazione al braccio sinistro.</a:t>
            </a:r>
            <a:endParaRPr lang="it-IT" altLang="it-IT">
              <a:solidFill>
                <a:schemeClr val="tx1"/>
              </a:solidFill>
            </a:endParaRPr>
          </a:p>
        </p:txBody>
      </p:sp>
      <p:sp>
        <p:nvSpPr>
          <p:cNvPr id="31749" name="Angolo ripiegato 4"/>
          <p:cNvSpPr>
            <a:spLocks noChangeArrowheads="1"/>
          </p:cNvSpPr>
          <p:nvPr/>
        </p:nvSpPr>
        <p:spPr bwMode="auto">
          <a:xfrm>
            <a:off x="4784725" y="1585913"/>
            <a:ext cx="4321175" cy="1439862"/>
          </a:xfrm>
          <a:prstGeom prst="foldedCorner">
            <a:avLst>
              <a:gd name="adj" fmla="val 16667"/>
            </a:avLst>
          </a:prstGeom>
          <a:solidFill>
            <a:srgbClr val="FB0517"/>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solidFill>
                  <a:srgbClr val="FFFFFF"/>
                </a:solidFill>
              </a:rPr>
              <a:t>Da diversi mesi assumeva testosterone propionato (700 mg/wk) e nandrolone (200 mg / settimana) per via parenterale, mentre prendeva stanozololo per os (70 mg / settimana).</a:t>
            </a:r>
            <a:r>
              <a:rPr lang="it-IT" altLang="it-IT">
                <a:solidFill>
                  <a:schemeClr val="tx1"/>
                </a:solidFill>
              </a:rPr>
              <a:t> </a:t>
            </a:r>
          </a:p>
          <a:p>
            <a:pPr eaLnBrk="1" hangingPunct="1">
              <a:buClr>
                <a:srgbClr val="000000"/>
              </a:buClr>
              <a:buSzPct val="100000"/>
              <a:buFont typeface="Times New Roman" pitchFamily="18" charset="0"/>
              <a:buNone/>
            </a:pPr>
            <a:endParaRPr lang="it-IT" altLang="it-IT"/>
          </a:p>
        </p:txBody>
      </p:sp>
      <p:sp>
        <p:nvSpPr>
          <p:cNvPr id="2" name="Rettangolo 1"/>
          <p:cNvSpPr>
            <a:spLocks noChangeArrowheads="1"/>
          </p:cNvSpPr>
          <p:nvPr/>
        </p:nvSpPr>
        <p:spPr bwMode="auto">
          <a:xfrm>
            <a:off x="5219700" y="6092825"/>
            <a:ext cx="957263" cy="431800"/>
          </a:xfrm>
          <a:prstGeom prst="rect">
            <a:avLst/>
          </a:prstGeom>
          <a:solidFill>
            <a:srgbClr val="FB0517"/>
          </a:solidFill>
          <a:ln w="9525">
            <a:solidFill>
              <a:schemeClr val="tx1"/>
            </a:solidFill>
            <a:round/>
            <a:headEnd/>
            <a:tailEnd/>
          </a:ln>
        </p:spPr>
        <p:txBody>
          <a:bodyPr/>
          <a:lstStyle/>
          <a:p>
            <a:pPr eaLnBrk="1" hangingPunct="1">
              <a:buClr>
                <a:srgbClr val="000000"/>
              </a:buClr>
              <a:buSzPct val="100000"/>
              <a:buFont typeface="Times New Roman" pitchFamily="18" charset="0"/>
              <a:buNone/>
            </a:pPr>
            <a:endParaRPr lang="it-IT" altLang="it-IT"/>
          </a:p>
        </p:txBody>
      </p:sp>
      <p:cxnSp>
        <p:nvCxnSpPr>
          <p:cNvPr id="4" name="Connettore 2 3"/>
          <p:cNvCxnSpPr>
            <a:cxnSpLocks noChangeShapeType="1"/>
          </p:cNvCxnSpPr>
          <p:nvPr/>
        </p:nvCxnSpPr>
        <p:spPr bwMode="auto">
          <a:xfrm>
            <a:off x="457200" y="4876800"/>
            <a:ext cx="8382000" cy="76200"/>
          </a:xfrm>
          <a:prstGeom prst="straightConnector1">
            <a:avLst/>
          </a:prstGeom>
          <a:noFill/>
          <a:ln w="38100">
            <a:solidFill>
              <a:srgbClr val="FF3300"/>
            </a:solidFill>
            <a:round/>
            <a:headEnd/>
            <a:tailEnd type="arrow" w="med" len="med"/>
          </a:ln>
        </p:spPr>
      </p:cxnSp>
      <p:sp>
        <p:nvSpPr>
          <p:cNvPr id="5" name="CasellaDiTesto 4"/>
          <p:cNvSpPr txBox="1">
            <a:spLocks noChangeArrowheads="1"/>
          </p:cNvSpPr>
          <p:nvPr/>
        </p:nvSpPr>
        <p:spPr bwMode="auto">
          <a:xfrm>
            <a:off x="3635375" y="4437063"/>
            <a:ext cx="1149350" cy="3698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spAutoFit/>
          </a:bodyPr>
          <a:lstStyle/>
          <a:p>
            <a:pPr algn="ctr" eaLnBrk="1" hangingPunct="1">
              <a:buClr>
                <a:srgbClr val="000000"/>
              </a:buClr>
              <a:buSzPct val="100000"/>
              <a:buFont typeface="Times New Roman" panose="02020603050405020304" pitchFamily="18" charset="0"/>
              <a:buNone/>
              <a:defRPr/>
            </a:pPr>
            <a:r>
              <a:rPr lang="it-IT" dirty="0">
                <a:solidFill>
                  <a:schemeClr val="dk1"/>
                </a:solidFill>
                <a:latin typeface="+mn-lt"/>
                <a:ea typeface="+mn-ea"/>
              </a:rPr>
              <a:t>189 cm</a:t>
            </a:r>
          </a:p>
        </p:txBody>
      </p:sp>
      <p:sp>
        <p:nvSpPr>
          <p:cNvPr id="11" name="CasellaDiTesto 10"/>
          <p:cNvSpPr txBox="1">
            <a:spLocks noChangeArrowheads="1"/>
          </p:cNvSpPr>
          <p:nvPr/>
        </p:nvSpPr>
        <p:spPr bwMode="auto">
          <a:xfrm>
            <a:off x="5218113" y="6124575"/>
            <a:ext cx="958850" cy="3683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spAutoFit/>
          </a:bodyPr>
          <a:lstStyle/>
          <a:p>
            <a:pPr algn="ctr" eaLnBrk="1" hangingPunct="1">
              <a:buClr>
                <a:srgbClr val="000000"/>
              </a:buClr>
              <a:buSzPct val="100000"/>
              <a:buFont typeface="Times New Roman" panose="02020603050405020304" pitchFamily="18" charset="0"/>
              <a:buNone/>
              <a:defRPr/>
            </a:pPr>
            <a:r>
              <a:rPr lang="it-IT" dirty="0">
                <a:solidFill>
                  <a:schemeClr val="dk1"/>
                </a:solidFill>
                <a:latin typeface="+mn-lt"/>
                <a:ea typeface="+mn-ea"/>
              </a:rPr>
              <a:t>90 kg</a:t>
            </a:r>
          </a:p>
        </p:txBody>
      </p:sp>
      <p:sp>
        <p:nvSpPr>
          <p:cNvPr id="6" name="Ovale 5"/>
          <p:cNvSpPr>
            <a:spLocks noChangeArrowheads="1"/>
          </p:cNvSpPr>
          <p:nvPr/>
        </p:nvSpPr>
        <p:spPr bwMode="auto">
          <a:xfrm rot="3489153">
            <a:off x="7836694" y="5172869"/>
            <a:ext cx="287338" cy="1085850"/>
          </a:xfrm>
          <a:prstGeom prst="ellipse">
            <a:avLst/>
          </a:prstGeom>
          <a:solidFill>
            <a:srgbClr val="000000"/>
          </a:solidFill>
          <a:ln w="9525">
            <a:solidFill>
              <a:schemeClr val="tx1"/>
            </a:solidFill>
            <a:round/>
            <a:headEnd/>
            <a:tailEnd/>
          </a:ln>
        </p:spPr>
        <p:txBody>
          <a:bodyPr/>
          <a:lstStyle/>
          <a:p>
            <a:pPr eaLnBrk="1" hangingPunct="1">
              <a:buClr>
                <a:srgbClr val="000000"/>
              </a:buClr>
              <a:buSzPct val="100000"/>
              <a:buFont typeface="Times New Roman" pitchFamily="18" charset="0"/>
              <a:buNone/>
            </a:pPr>
            <a:endParaRPr lang="it-IT" altLang="it-IT"/>
          </a:p>
        </p:txBody>
      </p:sp>
      <p:sp>
        <p:nvSpPr>
          <p:cNvPr id="3" name="CasellaDiTesto 2"/>
          <p:cNvSpPr txBox="1"/>
          <p:nvPr/>
        </p:nvSpPr>
        <p:spPr>
          <a:xfrm>
            <a:off x="6110288" y="3849688"/>
            <a:ext cx="1325562" cy="368300"/>
          </a:xfrm>
          <a:prstGeom prst="rect">
            <a:avLst/>
          </a:prstGeom>
          <a:solidFill>
            <a:schemeClr val="bg2">
              <a:lumMod val="20000"/>
              <a:lumOff val="80000"/>
            </a:schemeClr>
          </a:solidFill>
          <a:ln w="12700">
            <a:solidFill>
              <a:schemeClr val="tx1"/>
            </a:solidFill>
          </a:ln>
        </p:spPr>
        <p:txBody>
          <a:bodyPr wrap="none">
            <a:spAutoFit/>
          </a:bodyPr>
          <a:lstStyle/>
          <a:p>
            <a:pPr eaLnBrk="1" hangingPunct="1">
              <a:buClr>
                <a:srgbClr val="000000"/>
              </a:buClr>
              <a:buSzPct val="100000"/>
              <a:buFont typeface="Times New Roman" pitchFamily="-112" charset="0"/>
              <a:buNone/>
              <a:defRPr/>
            </a:pPr>
            <a:r>
              <a:rPr lang="it-IT" b="1" dirty="0">
                <a:solidFill>
                  <a:schemeClr val="tx1"/>
                </a:solidFill>
                <a:latin typeface="Arial" charset="0"/>
                <a:ea typeface="ＭＳ Ｐゴシック" pitchFamily="-112" charset="-128"/>
              </a:rPr>
              <a:t>BMI: 25,21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additive="base">
                                        <p:cTn id="12" dur="500" fill="hold"/>
                                        <p:tgtEl>
                                          <p:spTgt spid="31748"/>
                                        </p:tgtEl>
                                        <p:attrNameLst>
                                          <p:attrName>ppt_x</p:attrName>
                                        </p:attrNameLst>
                                      </p:cBhvr>
                                      <p:tavLst>
                                        <p:tav tm="0">
                                          <p:val>
                                            <p:strVal val="0-#ppt_w/2"/>
                                          </p:val>
                                        </p:tav>
                                        <p:tav tm="100000">
                                          <p:val>
                                            <p:strVal val="#ppt_x"/>
                                          </p:val>
                                        </p:tav>
                                      </p:tavLst>
                                    </p:anim>
                                    <p:anim calcmode="lin" valueType="num">
                                      <p:cBhvr additive="base">
                                        <p:cTn id="13" dur="500" fill="hold"/>
                                        <p:tgtEl>
                                          <p:spTgt spid="3174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1749"/>
                                        </p:tgtEl>
                                        <p:attrNameLst>
                                          <p:attrName>style.visibility</p:attrName>
                                        </p:attrNameLst>
                                      </p:cBhvr>
                                      <p:to>
                                        <p:strVal val="visible"/>
                                      </p:to>
                                    </p:set>
                                    <p:anim calcmode="lin" valueType="num">
                                      <p:cBhvr additive="base">
                                        <p:cTn id="17" dur="500" fill="hold"/>
                                        <p:tgtEl>
                                          <p:spTgt spid="31749"/>
                                        </p:tgtEl>
                                        <p:attrNameLst>
                                          <p:attrName>ppt_x</p:attrName>
                                        </p:attrNameLst>
                                      </p:cBhvr>
                                      <p:tavLst>
                                        <p:tav tm="0">
                                          <p:val>
                                            <p:strVal val="1+#ppt_w/2"/>
                                          </p:val>
                                        </p:tav>
                                        <p:tav tm="100000">
                                          <p:val>
                                            <p:strVal val="#ppt_x"/>
                                          </p:val>
                                        </p:tav>
                                      </p:tavLst>
                                    </p:anim>
                                    <p:anim calcmode="lin" valueType="num">
                                      <p:cBhvr additive="base">
                                        <p:cTn id="18" dur="500" fill="hold"/>
                                        <p:tgtEl>
                                          <p:spTgt spid="31749"/>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P spid="31749" grpId="0" animBg="1"/>
      <p:bldP spid="2" grpId="0" animBg="1"/>
      <p:bldP spid="5" grpId="0" animBg="1"/>
      <p:bldP spid="11" grpId="0" animBg="1"/>
      <p:bldP spid="6"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ttangolo arrotondato 2"/>
          <p:cNvSpPr>
            <a:spLocks noChangeArrowheads="1"/>
          </p:cNvSpPr>
          <p:nvPr/>
        </p:nvSpPr>
        <p:spPr bwMode="auto">
          <a:xfrm>
            <a:off x="2771775" y="176213"/>
            <a:ext cx="3384550" cy="647700"/>
          </a:xfrm>
          <a:prstGeom prst="roundRect">
            <a:avLst>
              <a:gd name="adj" fmla="val 16667"/>
            </a:avLst>
          </a:prstGeom>
          <a:solidFill>
            <a:srgbClr val="FB0517"/>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Esame macroscopico</a:t>
            </a:r>
          </a:p>
        </p:txBody>
      </p:sp>
      <p:pic>
        <p:nvPicPr>
          <p:cNvPr id="4" name="Immagine 2" descr="DSC_4006.JPG"/>
          <p:cNvPicPr>
            <a:picLocks noChangeAspect="1"/>
          </p:cNvPicPr>
          <p:nvPr/>
        </p:nvPicPr>
        <p:blipFill>
          <a:blip r:embed="rId3" cstate="email"/>
          <a:srcRect/>
          <a:stretch>
            <a:fillRect/>
          </a:stretch>
        </p:blipFill>
        <p:spPr bwMode="auto">
          <a:xfrm>
            <a:off x="214313" y="1600200"/>
            <a:ext cx="4125912" cy="4984750"/>
          </a:xfrm>
          <a:prstGeom prst="rect">
            <a:avLst/>
          </a:prstGeom>
          <a:noFill/>
          <a:ln w="38100">
            <a:solidFill>
              <a:srgbClr val="FB0517"/>
            </a:solidFill>
            <a:miter lim="800000"/>
            <a:headEnd/>
            <a:tailEnd/>
          </a:ln>
        </p:spPr>
      </p:pic>
      <p:pic>
        <p:nvPicPr>
          <p:cNvPr id="5" name="Immagine 3" descr="DSC_4047.JPG"/>
          <p:cNvPicPr>
            <a:picLocks noChangeAspect="1"/>
          </p:cNvPicPr>
          <p:nvPr/>
        </p:nvPicPr>
        <p:blipFill>
          <a:blip r:embed="rId4" cstate="email"/>
          <a:srcRect/>
          <a:stretch>
            <a:fillRect/>
          </a:stretch>
        </p:blipFill>
        <p:spPr bwMode="auto">
          <a:xfrm>
            <a:off x="4787900" y="2565400"/>
            <a:ext cx="4286250" cy="4208463"/>
          </a:xfrm>
          <a:prstGeom prst="rect">
            <a:avLst/>
          </a:prstGeom>
          <a:noFill/>
          <a:ln w="38100">
            <a:solidFill>
              <a:srgbClr val="FB0517"/>
            </a:solidFill>
            <a:miter lim="800000"/>
            <a:headEnd/>
            <a:tailEnd/>
          </a:ln>
        </p:spPr>
      </p:pic>
      <p:sp>
        <p:nvSpPr>
          <p:cNvPr id="2" name="Rettangolo 1"/>
          <p:cNvSpPr/>
          <p:nvPr/>
        </p:nvSpPr>
        <p:spPr>
          <a:xfrm>
            <a:off x="4536504" y="980728"/>
            <a:ext cx="4572000" cy="1200329"/>
          </a:xfrm>
          <a:prstGeom prst="rect">
            <a:avLst/>
          </a:prstGeom>
          <a:gradFill flip="none" rotWithShape="1">
            <a:gsLst>
              <a:gs pos="0">
                <a:srgbClr val="FB0517">
                  <a:tint val="66000"/>
                  <a:satMod val="160000"/>
                </a:srgbClr>
              </a:gs>
              <a:gs pos="50000">
                <a:srgbClr val="FB0517">
                  <a:tint val="44500"/>
                  <a:satMod val="160000"/>
                </a:srgbClr>
              </a:gs>
              <a:gs pos="100000">
                <a:srgbClr val="FB0517">
                  <a:tint val="23500"/>
                  <a:satMod val="160000"/>
                </a:srgbClr>
              </a:gs>
            </a:gsLst>
            <a:path path="circle">
              <a:fillToRect l="100000" t="100000"/>
            </a:path>
            <a:tileRect r="-100000" b="-100000"/>
          </a:gradFill>
        </p:spPr>
        <p:txBody>
          <a:bodyPr>
            <a:spAutoFit/>
          </a:bodyPr>
          <a:lstStyle>
            <a:lvl1pPr eaLnBrk="0" hangingPunct="0">
              <a:defRPr sz="2400">
                <a:solidFill>
                  <a:schemeClr val="bg1"/>
                </a:solidFill>
                <a:latin typeface="Arial" charset="0"/>
                <a:ea typeface="ＭＳ Ｐゴシック" pitchFamily="-112" charset="-128"/>
              </a:defRPr>
            </a:lvl1pPr>
            <a:lvl2pPr marL="37931725" indent="-37474525" eaLnBrk="0" hangingPunct="0">
              <a:defRPr sz="2400">
                <a:solidFill>
                  <a:schemeClr val="bg1"/>
                </a:solidFill>
                <a:latin typeface="Arial" charset="0"/>
                <a:ea typeface="ＭＳ Ｐゴシック" pitchFamily="-112" charset="-128"/>
              </a:defRPr>
            </a:lvl2pPr>
            <a:lvl3pPr eaLnBrk="0" hangingPunct="0">
              <a:defRPr sz="2400">
                <a:solidFill>
                  <a:schemeClr val="bg1"/>
                </a:solidFill>
                <a:latin typeface="Arial" charset="0"/>
                <a:ea typeface="ＭＳ Ｐゴシック" pitchFamily="-112" charset="-128"/>
              </a:defRPr>
            </a:lvl3pPr>
            <a:lvl4pPr eaLnBrk="0" hangingPunct="0">
              <a:defRPr sz="2400">
                <a:solidFill>
                  <a:schemeClr val="bg1"/>
                </a:solidFill>
                <a:latin typeface="Arial" charset="0"/>
                <a:ea typeface="ＭＳ Ｐゴシック" pitchFamily="-112" charset="-128"/>
              </a:defRPr>
            </a:lvl4pPr>
            <a:lvl5pPr eaLnBrk="0" hangingPunct="0">
              <a:defRPr sz="2400">
                <a:solidFill>
                  <a:schemeClr val="bg1"/>
                </a:solidFill>
                <a:latin typeface="Arial" charset="0"/>
                <a:ea typeface="ＭＳ Ｐゴシック" pitchFamily="-112" charset="-128"/>
              </a:defRPr>
            </a:lvl5pPr>
            <a:lvl6pPr marL="457200" eaLnBrk="0" fontAlgn="base" hangingPunct="0">
              <a:spcBef>
                <a:spcPct val="0"/>
              </a:spcBef>
              <a:spcAft>
                <a:spcPct val="0"/>
              </a:spcAf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defRPr sz="2400">
                <a:solidFill>
                  <a:schemeClr val="bg1"/>
                </a:solidFill>
                <a:latin typeface="Arial" charset="0"/>
                <a:ea typeface="ＭＳ Ｐゴシック" pitchFamily="-112" charset="-128"/>
              </a:defRPr>
            </a:lvl9pPr>
          </a:lstStyle>
          <a:p>
            <a:pPr algn="ctr" eaLnBrk="1" hangingPunct="1">
              <a:buClr>
                <a:srgbClr val="000000"/>
              </a:buClr>
              <a:buSzPct val="100000"/>
              <a:buFont typeface="Times New Roman" pitchFamily="-112" charset="0"/>
              <a:buNone/>
              <a:defRPr/>
            </a:pPr>
            <a:r>
              <a:rPr lang="it-IT" altLang="it-IT" sz="1800" smtClean="0">
                <a:solidFill>
                  <a:schemeClr val="tx1"/>
                </a:solidFill>
              </a:rPr>
              <a:t>Il miocardio riportava esclusivamente la presenza di un’area grigiastra</a:t>
            </a:r>
            <a:br>
              <a:rPr lang="it-IT" altLang="it-IT" sz="1800" smtClean="0">
                <a:solidFill>
                  <a:schemeClr val="tx1"/>
                </a:solidFill>
              </a:rPr>
            </a:br>
            <a:r>
              <a:rPr lang="it-IT" altLang="it-IT" sz="1800" smtClean="0">
                <a:solidFill>
                  <a:schemeClr val="tx1"/>
                </a:solidFill>
              </a:rPr>
              <a:t>in corrispondenza della parete laterale del ventricolo di sinistra</a:t>
            </a:r>
          </a:p>
        </p:txBody>
      </p:sp>
      <p:sp>
        <p:nvSpPr>
          <p:cNvPr id="3" name="CasellaDiTesto 2"/>
          <p:cNvSpPr txBox="1">
            <a:spLocks noChangeArrowheads="1"/>
          </p:cNvSpPr>
          <p:nvPr/>
        </p:nvSpPr>
        <p:spPr bwMode="auto">
          <a:xfrm>
            <a:off x="228600" y="1676400"/>
            <a:ext cx="865188" cy="368300"/>
          </a:xfrm>
          <a:prstGeom prst="rect">
            <a:avLst/>
          </a:prstGeom>
          <a:solidFill>
            <a:srgbClr val="FB0517"/>
          </a:solidFill>
          <a:ln w="9525">
            <a:noFill/>
            <a:miter lim="800000"/>
            <a:headEnd/>
            <a:tailEnd/>
          </a:ln>
        </p:spPr>
        <p:txBody>
          <a:bodyPr>
            <a:spAutoFit/>
          </a:bodyPr>
          <a:lstStyle/>
          <a:p>
            <a:pPr eaLnBrk="1" hangingPunct="1">
              <a:buClr>
                <a:srgbClr val="000000"/>
              </a:buClr>
              <a:buSzPct val="100000"/>
              <a:buFont typeface="Times New Roman" pitchFamily="18" charset="0"/>
              <a:buNone/>
            </a:pPr>
            <a:r>
              <a:rPr lang="it-IT" altLang="it-IT" b="1"/>
              <a:t>450g</a:t>
            </a:r>
          </a:p>
        </p:txBody>
      </p:sp>
      <p:sp>
        <p:nvSpPr>
          <p:cNvPr id="6" name="Freccia a destra 5"/>
          <p:cNvSpPr>
            <a:spLocks noChangeArrowheads="1"/>
          </p:cNvSpPr>
          <p:nvPr/>
        </p:nvSpPr>
        <p:spPr bwMode="auto">
          <a:xfrm>
            <a:off x="762000" y="6092825"/>
            <a:ext cx="2971800" cy="681038"/>
          </a:xfrm>
          <a:prstGeom prst="rightArrow">
            <a:avLst>
              <a:gd name="adj1" fmla="val 50000"/>
              <a:gd name="adj2" fmla="val 49980"/>
            </a:avLst>
          </a:prstGeom>
          <a:solidFill>
            <a:srgbClr val="FB0517"/>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b="1"/>
              <a:t>14 cm</a:t>
            </a:r>
          </a:p>
        </p:txBody>
      </p:sp>
      <p:sp>
        <p:nvSpPr>
          <p:cNvPr id="10" name="Freccia a destra 9"/>
          <p:cNvSpPr>
            <a:spLocks noChangeArrowheads="1"/>
          </p:cNvSpPr>
          <p:nvPr/>
        </p:nvSpPr>
        <p:spPr bwMode="auto">
          <a:xfrm rot="-5400000">
            <a:off x="2703512" y="4300538"/>
            <a:ext cx="2728913" cy="681038"/>
          </a:xfrm>
          <a:prstGeom prst="rightArrow">
            <a:avLst>
              <a:gd name="adj1" fmla="val 50000"/>
              <a:gd name="adj2" fmla="val 49958"/>
            </a:avLst>
          </a:prstGeom>
          <a:solidFill>
            <a:srgbClr val="FB0517"/>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b="1"/>
              <a:t>14 cm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31"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 calcmode="lin" valueType="num">
                                      <p:cBhvr>
                                        <p:cTn id="27" dur="750" fill="hold"/>
                                        <p:tgtEl>
                                          <p:spTgt spid="2"/>
                                        </p:tgtEl>
                                        <p:attrNameLst>
                                          <p:attrName>style.rotation</p:attrName>
                                        </p:attrNameLst>
                                      </p:cBhvr>
                                      <p:tavLst>
                                        <p:tav tm="0">
                                          <p:val>
                                            <p:fltVal val="90"/>
                                          </p:val>
                                        </p:tav>
                                        <p:tav tm="100000">
                                          <p:val>
                                            <p:fltVal val="0"/>
                                          </p:val>
                                        </p:tav>
                                      </p:tavLst>
                                    </p:anim>
                                    <p:animEffect transition="in" filter="fade">
                                      <p:cBhvr>
                                        <p:cTn id="28" dur="750"/>
                                        <p:tgtEl>
                                          <p:spTgt spid="2"/>
                                        </p:tgtEl>
                                      </p:cBhvr>
                                    </p:animEffect>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4" cstate="email"/>
          <a:srcRect/>
          <a:stretch>
            <a:fillRect/>
          </a:stretch>
        </p:blipFill>
        <p:spPr bwMode="auto">
          <a:xfrm>
            <a:off x="2209800" y="2209800"/>
            <a:ext cx="6731000" cy="4464050"/>
          </a:xfrm>
          <a:prstGeom prst="rect">
            <a:avLst/>
          </a:prstGeom>
          <a:noFill/>
          <a:ln w="38100">
            <a:solidFill>
              <a:srgbClr val="FB0517"/>
            </a:solidFill>
            <a:miter lim="800000"/>
            <a:headEnd/>
            <a:tailEnd/>
          </a:ln>
        </p:spPr>
      </p:pic>
      <p:sp>
        <p:nvSpPr>
          <p:cNvPr id="95235" name="Rettangolo arrotondato 3"/>
          <p:cNvSpPr>
            <a:spLocks noChangeArrowheads="1"/>
          </p:cNvSpPr>
          <p:nvPr/>
        </p:nvSpPr>
        <p:spPr bwMode="auto">
          <a:xfrm>
            <a:off x="304800" y="609600"/>
            <a:ext cx="3384550" cy="647700"/>
          </a:xfrm>
          <a:prstGeom prst="roundRect">
            <a:avLst>
              <a:gd name="adj" fmla="val 16667"/>
            </a:avLst>
          </a:prstGeom>
          <a:solidFill>
            <a:srgbClr val="FB0517"/>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Esame microscopico</a:t>
            </a:r>
          </a:p>
        </p:txBody>
      </p:sp>
      <p:sp>
        <p:nvSpPr>
          <p:cNvPr id="5" name="Rectangle 4"/>
          <p:cNvSpPr>
            <a:spLocks noChangeArrowheads="1"/>
          </p:cNvSpPr>
          <p:nvPr/>
        </p:nvSpPr>
        <p:spPr bwMode="auto">
          <a:xfrm>
            <a:off x="3962400" y="152400"/>
            <a:ext cx="4953000" cy="1754188"/>
          </a:xfrm>
          <a:prstGeom prst="rect">
            <a:avLst/>
          </a:prstGeom>
          <a:gradFill rotWithShape="1">
            <a:gsLst>
              <a:gs pos="0">
                <a:srgbClr val="FFDADB"/>
              </a:gs>
              <a:gs pos="50000">
                <a:srgbClr val="FFB4B4"/>
              </a:gs>
              <a:gs pos="100000">
                <a:srgbClr val="FF8183"/>
              </a:gs>
            </a:gsLst>
            <a:lin ang="2700000" scaled="1"/>
          </a:gradFill>
          <a:ln w="9525">
            <a:noFill/>
            <a:miter lim="800000"/>
            <a:headEnd/>
            <a:tailEnd/>
          </a:ln>
        </p:spPr>
        <p:txBody>
          <a:bodyPr>
            <a:spAutoFit/>
          </a:bodyPr>
          <a:lstStyle/>
          <a:p>
            <a:pPr eaLnBrk="1" hangingPunct="1">
              <a:buClr>
                <a:srgbClr val="000000"/>
              </a:buClr>
              <a:buSzPct val="100000"/>
              <a:buFont typeface="Times New Roman" pitchFamily="18" charset="0"/>
              <a:buNone/>
            </a:pPr>
            <a:r>
              <a:rPr lang="en-US" altLang="it-IT">
                <a:solidFill>
                  <a:schemeClr val="tx1"/>
                </a:solidFill>
              </a:rPr>
              <a:t>La zona grigiasta corrispondeva ad un’area di necrosi infartuale databile istologicamente a circa 15 gg . </a:t>
            </a:r>
          </a:p>
          <a:p>
            <a:pPr eaLnBrk="1" hangingPunct="1">
              <a:buClr>
                <a:srgbClr val="000000"/>
              </a:buClr>
              <a:buSzPct val="100000"/>
              <a:buFont typeface="Times New Roman" pitchFamily="18" charset="0"/>
              <a:buNone/>
            </a:pPr>
            <a:r>
              <a:rPr lang="en-US" altLang="it-IT">
                <a:solidFill>
                  <a:schemeClr val="tx1"/>
                </a:solidFill>
              </a:rPr>
              <a:t>La  lesione</a:t>
            </a:r>
            <a:r>
              <a:rPr lang="it-IT" altLang="it-IT">
                <a:solidFill>
                  <a:schemeClr val="tx1"/>
                </a:solidFill>
              </a:rPr>
              <a:t> era </a:t>
            </a:r>
            <a:r>
              <a:rPr lang="en-US" altLang="it-IT">
                <a:solidFill>
                  <a:schemeClr val="tx1"/>
                </a:solidFill>
              </a:rPr>
              <a:t>caratterizzata da miocellule necrotiche, iperdistese e</a:t>
            </a:r>
            <a:r>
              <a:rPr lang="it-IT" altLang="it-IT">
                <a:solidFill>
                  <a:schemeClr val="tx1"/>
                </a:solidFill>
              </a:rPr>
              <a:t> </a:t>
            </a:r>
            <a:r>
              <a:rPr lang="en-US" altLang="it-IT">
                <a:solidFill>
                  <a:schemeClr val="tx1"/>
                </a:solidFill>
              </a:rPr>
              <a:t>sarcomeri in regolare registro di allineamento</a:t>
            </a:r>
            <a:r>
              <a:rPr lang="it-IT" altLang="it-IT">
                <a:solidFill>
                  <a:schemeClr val="tx1"/>
                </a:solidFill>
              </a:rPr>
              <a:t>. </a:t>
            </a:r>
          </a:p>
        </p:txBody>
      </p:sp>
      <p:sp>
        <p:nvSpPr>
          <p:cNvPr id="7" name="Rettangolo 6"/>
          <p:cNvSpPr>
            <a:spLocks noChangeArrowheads="1"/>
          </p:cNvSpPr>
          <p:nvPr/>
        </p:nvSpPr>
        <p:spPr bwMode="auto">
          <a:xfrm>
            <a:off x="152400" y="2755900"/>
            <a:ext cx="1905000" cy="3416300"/>
          </a:xfrm>
          <a:prstGeom prst="rect">
            <a:avLst/>
          </a:prstGeom>
          <a:gradFill rotWithShape="1">
            <a:gsLst>
              <a:gs pos="0">
                <a:srgbClr val="E4E4FF"/>
              </a:gs>
              <a:gs pos="64999">
                <a:srgbClr val="BABAFF"/>
              </a:gs>
              <a:gs pos="100000">
                <a:srgbClr val="9C9CFF"/>
              </a:gs>
            </a:gsLst>
            <a:lin ang="5400000" scaled="1"/>
          </a:gradFill>
          <a:ln w="9525">
            <a:solidFill>
              <a:srgbClr val="2828B8"/>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2400">
                <a:solidFill>
                  <a:schemeClr val="bg1"/>
                </a:solidFill>
                <a:latin typeface="Arial" charset="0"/>
                <a:ea typeface="ＭＳ Ｐゴシック" pitchFamily="-112" charset="-128"/>
              </a:defRPr>
            </a:lvl1pPr>
            <a:lvl2pPr marL="37931725" indent="-37474525" eaLnBrk="0" hangingPunct="0">
              <a:defRPr sz="2400">
                <a:solidFill>
                  <a:schemeClr val="bg1"/>
                </a:solidFill>
                <a:latin typeface="Arial" charset="0"/>
                <a:ea typeface="ＭＳ Ｐゴシック" pitchFamily="-112" charset="-128"/>
              </a:defRPr>
            </a:lvl2pPr>
            <a:lvl3pPr eaLnBrk="0" hangingPunct="0">
              <a:defRPr sz="2400">
                <a:solidFill>
                  <a:schemeClr val="bg1"/>
                </a:solidFill>
                <a:latin typeface="Arial" charset="0"/>
                <a:ea typeface="ＭＳ Ｐゴシック" pitchFamily="-112" charset="-128"/>
              </a:defRPr>
            </a:lvl3pPr>
            <a:lvl4pPr eaLnBrk="0" hangingPunct="0">
              <a:defRPr sz="2400">
                <a:solidFill>
                  <a:schemeClr val="bg1"/>
                </a:solidFill>
                <a:latin typeface="Arial" charset="0"/>
                <a:ea typeface="ＭＳ Ｐゴシック" pitchFamily="-112" charset="-128"/>
              </a:defRPr>
            </a:lvl4pPr>
            <a:lvl5pPr eaLnBrk="0" hangingPunct="0">
              <a:defRPr sz="2400">
                <a:solidFill>
                  <a:schemeClr val="bg1"/>
                </a:solidFill>
                <a:latin typeface="Arial" charset="0"/>
                <a:ea typeface="ＭＳ Ｐゴシック" pitchFamily="-112" charset="-128"/>
              </a:defRPr>
            </a:lvl5pPr>
            <a:lvl6pPr marL="457200" eaLnBrk="0" fontAlgn="base" hangingPunct="0">
              <a:spcBef>
                <a:spcPct val="0"/>
              </a:spcBef>
              <a:spcAft>
                <a:spcPct val="0"/>
              </a:spcAf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defRPr sz="2400">
                <a:solidFill>
                  <a:schemeClr val="bg1"/>
                </a:solidFill>
                <a:latin typeface="Arial" charset="0"/>
                <a:ea typeface="ＭＳ Ｐゴシック" pitchFamily="-112" charset="-128"/>
              </a:defRPr>
            </a:lvl9pPr>
          </a:lstStyle>
          <a:p>
            <a:pPr eaLnBrk="1" hangingPunct="1">
              <a:buClr>
                <a:srgbClr val="000000"/>
              </a:buClr>
              <a:buSzPct val="100000"/>
              <a:buFont typeface="Times New Roman" pitchFamily="-112" charset="0"/>
              <a:buNone/>
              <a:defRPr/>
            </a:pPr>
            <a:r>
              <a:rPr lang="en-US" altLang="it-IT" sz="1800" dirty="0" err="1" smtClean="0">
                <a:solidFill>
                  <a:schemeClr val="tx1"/>
                </a:solidFill>
              </a:rPr>
              <a:t>Perifericamente</a:t>
            </a:r>
            <a:r>
              <a:rPr lang="en-US" altLang="it-IT" sz="1800" dirty="0" smtClean="0">
                <a:solidFill>
                  <a:schemeClr val="tx1"/>
                </a:solidFill>
              </a:rPr>
              <a:t> </a:t>
            </a:r>
            <a:r>
              <a:rPr lang="en-US" altLang="it-IT" sz="1800" dirty="0" err="1" smtClean="0">
                <a:solidFill>
                  <a:schemeClr val="tx1"/>
                </a:solidFill>
              </a:rPr>
              <a:t>all’area</a:t>
            </a:r>
            <a:r>
              <a:rPr lang="en-US" altLang="it-IT" sz="1800" dirty="0" smtClean="0">
                <a:solidFill>
                  <a:schemeClr val="tx1"/>
                </a:solidFill>
              </a:rPr>
              <a:t> </a:t>
            </a:r>
            <a:r>
              <a:rPr lang="en-US" altLang="it-IT" sz="1800" dirty="0" err="1" smtClean="0">
                <a:solidFill>
                  <a:schemeClr val="tx1"/>
                </a:solidFill>
              </a:rPr>
              <a:t>infartuale</a:t>
            </a:r>
            <a:r>
              <a:rPr lang="it-IT" altLang="it-IT" sz="1800" dirty="0" smtClean="0">
                <a:solidFill>
                  <a:schemeClr val="tx1"/>
                </a:solidFill>
              </a:rPr>
              <a:t>: </a:t>
            </a:r>
            <a:r>
              <a:rPr lang="en-US" altLang="it-IT" sz="1800" dirty="0" err="1" smtClean="0">
                <a:solidFill>
                  <a:schemeClr val="tx1"/>
                </a:solidFill>
              </a:rPr>
              <a:t>ampia</a:t>
            </a:r>
            <a:r>
              <a:rPr lang="en-US" altLang="it-IT" sz="1800" dirty="0" smtClean="0">
                <a:solidFill>
                  <a:schemeClr val="tx1"/>
                </a:solidFill>
              </a:rPr>
              <a:t> </a:t>
            </a:r>
            <a:r>
              <a:rPr lang="en-US" altLang="it-IT" sz="1800" dirty="0" err="1" smtClean="0">
                <a:solidFill>
                  <a:schemeClr val="tx1"/>
                </a:solidFill>
              </a:rPr>
              <a:t>zona</a:t>
            </a:r>
            <a:r>
              <a:rPr lang="en-US" altLang="it-IT" sz="1800" dirty="0" smtClean="0">
                <a:solidFill>
                  <a:schemeClr val="tx1"/>
                </a:solidFill>
              </a:rPr>
              <a:t> di </a:t>
            </a:r>
            <a:r>
              <a:rPr lang="en-US" altLang="it-IT" sz="1800" dirty="0" err="1" smtClean="0">
                <a:solidFill>
                  <a:schemeClr val="tx1"/>
                </a:solidFill>
              </a:rPr>
              <a:t>necrosi</a:t>
            </a:r>
            <a:r>
              <a:rPr lang="en-US" altLang="it-IT" sz="1800" dirty="0" smtClean="0">
                <a:solidFill>
                  <a:schemeClr val="tx1"/>
                </a:solidFill>
              </a:rPr>
              <a:t> a </a:t>
            </a:r>
            <a:r>
              <a:rPr lang="en-US" altLang="it-IT" sz="1800" dirty="0" err="1" smtClean="0">
                <a:solidFill>
                  <a:schemeClr val="tx1"/>
                </a:solidFill>
              </a:rPr>
              <a:t>bande</a:t>
            </a:r>
            <a:r>
              <a:rPr lang="en-US" altLang="it-IT" sz="1800" dirty="0" smtClean="0">
                <a:solidFill>
                  <a:schemeClr val="tx1"/>
                </a:solidFill>
              </a:rPr>
              <a:t> di </a:t>
            </a:r>
            <a:r>
              <a:rPr lang="en-US" altLang="it-IT" sz="1800" dirty="0" err="1" smtClean="0">
                <a:solidFill>
                  <a:schemeClr val="tx1"/>
                </a:solidFill>
              </a:rPr>
              <a:t>contrazione</a:t>
            </a:r>
            <a:r>
              <a:rPr lang="en-US" altLang="it-IT" sz="1800" dirty="0" smtClean="0">
                <a:solidFill>
                  <a:schemeClr val="tx1"/>
                </a:solidFill>
              </a:rPr>
              <a:t>, a </a:t>
            </a:r>
            <a:r>
              <a:rPr lang="en-US" altLang="it-IT" sz="1800" dirty="0" err="1" smtClean="0">
                <a:solidFill>
                  <a:schemeClr val="tx1"/>
                </a:solidFill>
              </a:rPr>
              <a:t>documentare</a:t>
            </a:r>
            <a:r>
              <a:rPr lang="en-US" altLang="it-IT" sz="1800" dirty="0" smtClean="0">
                <a:solidFill>
                  <a:schemeClr val="tx1"/>
                </a:solidFill>
              </a:rPr>
              <a:t> </a:t>
            </a:r>
            <a:r>
              <a:rPr lang="en-US" altLang="it-IT" sz="1800" dirty="0" err="1" smtClean="0">
                <a:solidFill>
                  <a:schemeClr val="tx1"/>
                </a:solidFill>
              </a:rPr>
              <a:t>una</a:t>
            </a:r>
            <a:r>
              <a:rPr lang="en-US" altLang="it-IT" sz="1800" dirty="0" smtClean="0">
                <a:solidFill>
                  <a:schemeClr val="tx1"/>
                </a:solidFill>
              </a:rPr>
              <a:t> </a:t>
            </a:r>
            <a:r>
              <a:rPr lang="en-US" altLang="it-IT" sz="1800" dirty="0" err="1" smtClean="0">
                <a:solidFill>
                  <a:schemeClr val="tx1"/>
                </a:solidFill>
              </a:rPr>
              <a:t>morte</a:t>
            </a:r>
            <a:r>
              <a:rPr lang="en-US" altLang="it-IT" sz="1800" dirty="0" smtClean="0">
                <a:solidFill>
                  <a:schemeClr val="tx1"/>
                </a:solidFill>
              </a:rPr>
              <a:t> </a:t>
            </a:r>
            <a:r>
              <a:rPr lang="en-US" altLang="it-IT" sz="1800" dirty="0" err="1" smtClean="0">
                <a:solidFill>
                  <a:schemeClr val="tx1"/>
                </a:solidFill>
              </a:rPr>
              <a:t>cardiaca</a:t>
            </a:r>
            <a:r>
              <a:rPr lang="en-US" altLang="it-IT" sz="1800" dirty="0" smtClean="0">
                <a:solidFill>
                  <a:schemeClr val="tx1"/>
                </a:solidFill>
              </a:rPr>
              <a:t> </a:t>
            </a:r>
            <a:r>
              <a:rPr lang="en-US" altLang="it-IT" sz="1800" dirty="0" err="1" smtClean="0">
                <a:solidFill>
                  <a:schemeClr val="tx1"/>
                </a:solidFill>
              </a:rPr>
              <a:t>associata</a:t>
            </a:r>
            <a:r>
              <a:rPr lang="en-US" altLang="it-IT" sz="1800" dirty="0" smtClean="0">
                <a:solidFill>
                  <a:schemeClr val="tx1"/>
                </a:solidFill>
              </a:rPr>
              <a:t> a stress </a:t>
            </a:r>
            <a:r>
              <a:rPr lang="en-US" altLang="it-IT" sz="1800" dirty="0" err="1" smtClean="0">
                <a:solidFill>
                  <a:schemeClr val="tx1"/>
                </a:solidFill>
              </a:rPr>
              <a:t>adrenergico</a:t>
            </a:r>
            <a:r>
              <a:rPr lang="en-US" altLang="it-IT" sz="1800" dirty="0" smtClean="0">
                <a:solidFill>
                  <a:schemeClr val="tx1"/>
                </a:solidFill>
              </a:rPr>
              <a:t>. </a:t>
            </a:r>
            <a:endParaRPr lang="it-IT" altLang="it-IT" sz="1800" dirty="0" smtClean="0">
              <a:solidFill>
                <a:srgbClr val="000000"/>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77826"/>
                                        </p:tgtEl>
                                        <p:attrNameLst>
                                          <p:attrName>style.visibility</p:attrName>
                                        </p:attrNameLst>
                                      </p:cBhvr>
                                      <p:to>
                                        <p:strVal val="visible"/>
                                      </p:to>
                                    </p:set>
                                    <p:animEffect transition="in" filter="fade">
                                      <p:cBhvr>
                                        <p:cTn id="14" dur="2000"/>
                                        <p:tgtEl>
                                          <p:spTgt spid="77826"/>
                                        </p:tgtEl>
                                      </p:cBhvr>
                                    </p:animEffect>
                                  </p:childTnLst>
                                </p:cTn>
                              </p:par>
                            </p:childTnLst>
                          </p:cTn>
                        </p:par>
                        <p:par>
                          <p:cTn id="15" fill="hold" nodeType="afterGroup">
                            <p:stCondLst>
                              <p:cond delay="20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ttangolo arrotondato 2"/>
          <p:cNvSpPr>
            <a:spLocks noChangeArrowheads="1"/>
          </p:cNvSpPr>
          <p:nvPr/>
        </p:nvSpPr>
        <p:spPr bwMode="auto">
          <a:xfrm>
            <a:off x="2124075" y="85725"/>
            <a:ext cx="4841875" cy="574675"/>
          </a:xfrm>
          <a:prstGeom prst="roundRect">
            <a:avLst>
              <a:gd name="adj" fmla="val 16667"/>
            </a:avLst>
          </a:prstGeom>
          <a:solidFill>
            <a:srgbClr val="FB0517"/>
          </a:solidFill>
          <a:ln w="9525">
            <a:solidFill>
              <a:schemeClr val="accent1"/>
            </a:solidFill>
            <a:round/>
            <a:headEnd/>
            <a:tailEnd/>
          </a:ln>
        </p:spPr>
        <p:txBody>
          <a:bodyPr/>
          <a:lstStyle/>
          <a:p>
            <a:pPr algn="ctr" eaLnBrk="1" hangingPunct="1">
              <a:buClr>
                <a:srgbClr val="000000"/>
              </a:buClr>
              <a:buSzPct val="100000"/>
              <a:buFont typeface="Times New Roman" pitchFamily="18" charset="0"/>
              <a:buNone/>
            </a:pPr>
            <a:r>
              <a:rPr lang="it-IT" altLang="it-IT" sz="2400" b="1"/>
              <a:t>Risultati tossicologici</a:t>
            </a:r>
          </a:p>
        </p:txBody>
      </p:sp>
      <p:pic>
        <p:nvPicPr>
          <p:cNvPr id="4" name="Picture 3" descr="msotw9_temp0"/>
          <p:cNvPicPr>
            <a:picLocks noChangeAspect="1" noChangeArrowheads="1"/>
          </p:cNvPicPr>
          <p:nvPr/>
        </p:nvPicPr>
        <p:blipFill>
          <a:blip r:embed="rId3" cstate="email"/>
          <a:srcRect/>
          <a:stretch>
            <a:fillRect/>
          </a:stretch>
        </p:blipFill>
        <p:spPr bwMode="auto">
          <a:xfrm>
            <a:off x="395288" y="887413"/>
            <a:ext cx="8208962" cy="4994275"/>
          </a:xfrm>
          <a:prstGeom prst="rect">
            <a:avLst/>
          </a:prstGeom>
          <a:noFill/>
          <a:ln w="9525">
            <a:noFill/>
            <a:miter lim="800000"/>
            <a:headEnd/>
            <a:tailEnd/>
          </a:ln>
        </p:spPr>
      </p:pic>
      <p:pic>
        <p:nvPicPr>
          <p:cNvPr id="5" name="Picture 3" descr="msotw9_temp0"/>
          <p:cNvPicPr>
            <a:picLocks noChangeAspect="1" noChangeArrowheads="1"/>
          </p:cNvPicPr>
          <p:nvPr/>
        </p:nvPicPr>
        <p:blipFill>
          <a:blip r:embed="rId4" cstate="email"/>
          <a:srcRect/>
          <a:stretch>
            <a:fillRect/>
          </a:stretch>
        </p:blipFill>
        <p:spPr bwMode="auto">
          <a:xfrm>
            <a:off x="395288" y="836613"/>
            <a:ext cx="8280400" cy="5307012"/>
          </a:xfrm>
          <a:prstGeom prst="rect">
            <a:avLst/>
          </a:prstGeom>
          <a:noFill/>
          <a:ln w="9525">
            <a:noFill/>
            <a:miter lim="800000"/>
            <a:headEnd/>
            <a:tailEnd/>
          </a:ln>
        </p:spPr>
      </p:pic>
      <p:pic>
        <p:nvPicPr>
          <p:cNvPr id="6" name="Picture 3" descr="msotw9_temp0"/>
          <p:cNvPicPr>
            <a:picLocks noChangeAspect="1" noChangeArrowheads="1"/>
          </p:cNvPicPr>
          <p:nvPr/>
        </p:nvPicPr>
        <p:blipFill>
          <a:blip r:embed="rId5" cstate="email"/>
          <a:srcRect/>
          <a:stretch>
            <a:fillRect/>
          </a:stretch>
        </p:blipFill>
        <p:spPr bwMode="auto">
          <a:xfrm>
            <a:off x="250825" y="782638"/>
            <a:ext cx="8642350" cy="52927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3"/>
          <p:cNvSpPr txBox="1">
            <a:spLocks noChangeArrowheads="1"/>
          </p:cNvSpPr>
          <p:nvPr/>
        </p:nvSpPr>
        <p:spPr bwMode="auto">
          <a:xfrm>
            <a:off x="2781300" y="173038"/>
            <a:ext cx="3313113" cy="641350"/>
          </a:xfrm>
          <a:prstGeom prst="rect">
            <a:avLst/>
          </a:prstGeom>
          <a:solidFill>
            <a:srgbClr val="D3D099"/>
          </a:solidFill>
          <a:ln>
            <a:noFill/>
          </a:ln>
          <a:scene3d>
            <a:camera prst="orthographicFront"/>
            <a:lightRig rig="threePt" dir="t"/>
          </a:scene3d>
          <a:sp3d>
            <a:bevelT w="114300" prst="artDeco"/>
          </a:sp3d>
          <a:extLst/>
        </p:spPr>
        <p:txBody>
          <a:bodyPr>
            <a:spAutoFit/>
          </a:bodyPr>
          <a:lstStyle/>
          <a:p>
            <a:pPr algn="ctr" eaLnBrk="1" hangingPunct="1">
              <a:buClr>
                <a:srgbClr val="000000"/>
              </a:buClr>
              <a:buSzPct val="100000"/>
              <a:buFont typeface="Times New Roman" panose="02020603050405020304" pitchFamily="18" charset="0"/>
              <a:buNone/>
              <a:defRPr/>
            </a:pPr>
            <a:r>
              <a:rPr lang="it-IT" altLang="it-IT" sz="3600" b="1" i="1">
                <a:solidFill>
                  <a:srgbClr val="7030A0"/>
                </a:solidFill>
                <a:latin typeface="Algerian" pitchFamily="82" charset="0"/>
              </a:rPr>
              <a:t>Caso n.4</a:t>
            </a:r>
          </a:p>
        </p:txBody>
      </p:sp>
      <p:sp>
        <p:nvSpPr>
          <p:cNvPr id="5" name="Angolo ripiegato 4"/>
          <p:cNvSpPr/>
          <p:nvPr/>
        </p:nvSpPr>
        <p:spPr bwMode="auto">
          <a:xfrm>
            <a:off x="250825" y="1628775"/>
            <a:ext cx="4537075" cy="792163"/>
          </a:xfrm>
          <a:prstGeom prst="foldedCorner">
            <a:avLst/>
          </a:prstGeom>
          <a:solidFill>
            <a:srgbClr val="D3D099"/>
          </a:solidFill>
          <a:ln w="9525" cap="flat" cmpd="sng" algn="ctr">
            <a:solidFill>
              <a:schemeClr val="tx1"/>
            </a:solidFill>
            <a:prstDash val="solid"/>
            <a:round/>
            <a:headEnd type="none" w="med" len="med"/>
            <a:tailEnd type="none" w="med" len="med"/>
          </a:ln>
          <a:effectLst/>
          <a:extLst/>
        </p:spPr>
        <p:txBody>
          <a:bodyPr/>
          <a:lstStyle>
            <a:lvl1pPr eaLnBrk="0" hangingPunct="0">
              <a:defRPr sz="2400">
                <a:solidFill>
                  <a:schemeClr val="bg1"/>
                </a:solidFill>
                <a:latin typeface="Arial" charset="0"/>
                <a:ea typeface="ＭＳ Ｐゴシック" pitchFamily="-112" charset="-128"/>
              </a:defRPr>
            </a:lvl1pPr>
            <a:lvl2pPr marL="37931725" indent="-37474525" eaLnBrk="0" hangingPunct="0">
              <a:defRPr sz="2400">
                <a:solidFill>
                  <a:schemeClr val="bg1"/>
                </a:solidFill>
                <a:latin typeface="Arial" charset="0"/>
                <a:ea typeface="ＭＳ Ｐゴシック" pitchFamily="-112" charset="-128"/>
              </a:defRPr>
            </a:lvl2pPr>
            <a:lvl3pPr eaLnBrk="0" hangingPunct="0">
              <a:defRPr sz="2400">
                <a:solidFill>
                  <a:schemeClr val="bg1"/>
                </a:solidFill>
                <a:latin typeface="Arial" charset="0"/>
                <a:ea typeface="ＭＳ Ｐゴシック" pitchFamily="-112" charset="-128"/>
              </a:defRPr>
            </a:lvl3pPr>
            <a:lvl4pPr eaLnBrk="0" hangingPunct="0">
              <a:defRPr sz="2400">
                <a:solidFill>
                  <a:schemeClr val="bg1"/>
                </a:solidFill>
                <a:latin typeface="Arial" charset="0"/>
                <a:ea typeface="ＭＳ Ｐゴシック" pitchFamily="-112" charset="-128"/>
              </a:defRPr>
            </a:lvl4pPr>
            <a:lvl5pPr eaLnBrk="0" hangingPunct="0">
              <a:defRPr sz="2400">
                <a:solidFill>
                  <a:schemeClr val="bg1"/>
                </a:solidFill>
                <a:latin typeface="Arial" charset="0"/>
                <a:ea typeface="ＭＳ Ｐゴシック" pitchFamily="-112" charset="-128"/>
              </a:defRPr>
            </a:lvl5pPr>
            <a:lvl6pPr marL="457200" eaLnBrk="0" fontAlgn="base" hangingPunct="0">
              <a:spcBef>
                <a:spcPct val="0"/>
              </a:spcBef>
              <a:spcAft>
                <a:spcPct val="0"/>
              </a:spcAf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defRPr sz="2400">
                <a:solidFill>
                  <a:schemeClr val="bg1"/>
                </a:solidFill>
                <a:latin typeface="Arial" charset="0"/>
                <a:ea typeface="ＭＳ Ｐゴシック" pitchFamily="-112" charset="-128"/>
              </a:defRPr>
            </a:lvl9pPr>
          </a:lstStyle>
          <a:p>
            <a:pPr eaLnBrk="1" hangingPunct="1">
              <a:buSzPct val="100000"/>
              <a:defRPr/>
            </a:pPr>
            <a:r>
              <a:rPr lang="it-IT" altLang="it-IT" sz="1800" smtClean="0">
                <a:solidFill>
                  <a:schemeClr val="tx1"/>
                </a:solidFill>
              </a:rPr>
              <a:t>Giovane di 28 anni rinvenuto cadavere dal padre nella sua camera da letto</a:t>
            </a:r>
            <a:endParaRPr lang="en-US" altLang="it-IT" sz="1800" b="1" smtClean="0">
              <a:solidFill>
                <a:schemeClr val="tx1"/>
              </a:solidFill>
              <a:effectLst>
                <a:outerShdw blurRad="38100" dist="38100" dir="2700000" algn="tl">
                  <a:srgbClr val="FFFFFF"/>
                </a:outerShdw>
              </a:effectLst>
              <a:latin typeface="Times New Roman" pitchFamily="-112" charset="0"/>
              <a:cs typeface="Times New Roman" pitchFamily="-112" charset="0"/>
            </a:endParaRPr>
          </a:p>
        </p:txBody>
      </p:sp>
      <p:sp>
        <p:nvSpPr>
          <p:cNvPr id="6" name="Angolo ripiegato 5"/>
          <p:cNvSpPr/>
          <p:nvPr/>
        </p:nvSpPr>
        <p:spPr bwMode="auto">
          <a:xfrm>
            <a:off x="250825" y="4292600"/>
            <a:ext cx="4537075" cy="1512888"/>
          </a:xfrm>
          <a:prstGeom prst="foldedCorner">
            <a:avLst/>
          </a:prstGeom>
          <a:solidFill>
            <a:srgbClr val="D3D099"/>
          </a:solidFill>
          <a:ln w="9525" cap="flat" cmpd="sng" algn="ctr">
            <a:solidFill>
              <a:schemeClr val="tx1"/>
            </a:solidFill>
            <a:prstDash val="solid"/>
            <a:round/>
            <a:headEnd type="none" w="med" len="med"/>
            <a:tailEnd type="none" w="med" len="med"/>
          </a:ln>
          <a:effectLst/>
          <a:extLst/>
        </p:spPr>
        <p:txBody>
          <a:bodyPr/>
          <a:lstStyle>
            <a:lvl1pPr eaLnBrk="0" hangingPunct="0">
              <a:defRPr sz="2400">
                <a:solidFill>
                  <a:schemeClr val="bg1"/>
                </a:solidFill>
                <a:latin typeface="Arial" charset="0"/>
                <a:ea typeface="ＭＳ Ｐゴシック" pitchFamily="-112" charset="-128"/>
              </a:defRPr>
            </a:lvl1pPr>
            <a:lvl2pPr marL="37931725" indent="-37474525" eaLnBrk="0" hangingPunct="0">
              <a:defRPr sz="2400">
                <a:solidFill>
                  <a:schemeClr val="bg1"/>
                </a:solidFill>
                <a:latin typeface="Arial" charset="0"/>
                <a:ea typeface="ＭＳ Ｐゴシック" pitchFamily="-112" charset="-128"/>
              </a:defRPr>
            </a:lvl2pPr>
            <a:lvl3pPr eaLnBrk="0" hangingPunct="0">
              <a:defRPr sz="2400">
                <a:solidFill>
                  <a:schemeClr val="bg1"/>
                </a:solidFill>
                <a:latin typeface="Arial" charset="0"/>
                <a:ea typeface="ＭＳ Ｐゴシック" pitchFamily="-112" charset="-128"/>
              </a:defRPr>
            </a:lvl3pPr>
            <a:lvl4pPr eaLnBrk="0" hangingPunct="0">
              <a:defRPr sz="2400">
                <a:solidFill>
                  <a:schemeClr val="bg1"/>
                </a:solidFill>
                <a:latin typeface="Arial" charset="0"/>
                <a:ea typeface="ＭＳ Ｐゴシック" pitchFamily="-112" charset="-128"/>
              </a:defRPr>
            </a:lvl4pPr>
            <a:lvl5pPr eaLnBrk="0" hangingPunct="0">
              <a:defRPr sz="2400">
                <a:solidFill>
                  <a:schemeClr val="bg1"/>
                </a:solidFill>
                <a:latin typeface="Arial" charset="0"/>
                <a:ea typeface="ＭＳ Ｐゴシック" pitchFamily="-112" charset="-128"/>
              </a:defRPr>
            </a:lvl5pPr>
            <a:lvl6pPr marL="457200" eaLnBrk="0" fontAlgn="base" hangingPunct="0">
              <a:spcBef>
                <a:spcPct val="0"/>
              </a:spcBef>
              <a:spcAft>
                <a:spcPct val="0"/>
              </a:spcAf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defRPr sz="2400">
                <a:solidFill>
                  <a:schemeClr val="bg1"/>
                </a:solidFill>
                <a:latin typeface="Arial" charset="0"/>
                <a:ea typeface="ＭＳ Ｐゴシック" pitchFamily="-112" charset="-128"/>
              </a:defRPr>
            </a:lvl9pPr>
          </a:lstStyle>
          <a:p>
            <a:pPr eaLnBrk="1" hangingPunct="1">
              <a:buSzPct val="100000"/>
              <a:defRPr/>
            </a:pPr>
            <a:r>
              <a:rPr lang="it-IT" altLang="it-IT" sz="1800" smtClean="0">
                <a:solidFill>
                  <a:schemeClr val="tx1"/>
                </a:solidFill>
              </a:rPr>
              <a:t>Secondo quanto riferito dal padre il ragazzo assumeva steroidi anabolizzanti per via parenterale da diversi anni soprattutto nel tentativo di migliorare il suo aspetto fisico</a:t>
            </a:r>
            <a:endParaRPr lang="en-US" altLang="it-IT" sz="1800" b="1" smtClean="0">
              <a:solidFill>
                <a:schemeClr val="tx1"/>
              </a:solidFill>
              <a:effectLst>
                <a:outerShdw blurRad="38100" dist="38100" dir="2700000" algn="tl">
                  <a:srgbClr val="FFFFFF"/>
                </a:outerShdw>
              </a:effectLst>
              <a:latin typeface="Times New Roman" pitchFamily="-112" charset="0"/>
              <a:cs typeface="Times New Roman" pitchFamily="-112" charset="0"/>
            </a:endParaRPr>
          </a:p>
        </p:txBody>
      </p:sp>
      <p:pic>
        <p:nvPicPr>
          <p:cNvPr id="97287" name="Picture 4"/>
          <p:cNvPicPr>
            <a:picLocks noChangeAspect="1" noChangeArrowheads="1"/>
          </p:cNvPicPr>
          <p:nvPr/>
        </p:nvPicPr>
        <p:blipFill>
          <a:blip r:embed="rId2" cstate="email"/>
          <a:srcRect/>
          <a:stretch>
            <a:fillRect/>
          </a:stretch>
        </p:blipFill>
        <p:spPr bwMode="auto">
          <a:xfrm>
            <a:off x="4859338" y="1344613"/>
            <a:ext cx="4216400" cy="4751387"/>
          </a:xfrm>
          <a:prstGeom prst="rect">
            <a:avLst/>
          </a:prstGeom>
          <a:noFill/>
          <a:ln w="9525">
            <a:noFill/>
            <a:round/>
            <a:headEnd/>
            <a:tailEnd/>
          </a:ln>
        </p:spPr>
      </p:pic>
      <p:sp>
        <p:nvSpPr>
          <p:cNvPr id="2" name="Angolo ripiegato 1"/>
          <p:cNvSpPr>
            <a:spLocks noChangeArrowheads="1"/>
          </p:cNvSpPr>
          <p:nvPr/>
        </p:nvSpPr>
        <p:spPr bwMode="auto">
          <a:xfrm>
            <a:off x="250825" y="2781300"/>
            <a:ext cx="4537075" cy="1008063"/>
          </a:xfrm>
          <a:prstGeom prst="foldedCorner">
            <a:avLst>
              <a:gd name="adj" fmla="val 16667"/>
            </a:avLst>
          </a:prstGeom>
          <a:solidFill>
            <a:srgbClr val="D3D099"/>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solidFill>
                  <a:schemeClr val="tx1"/>
                </a:solidFill>
              </a:rPr>
              <a:t>Sportivo amatoriale di sollevamento pesi, si allenava in palestra per poche ore al giorno</a:t>
            </a:r>
            <a:endParaRPr lang="it-IT" alt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79388" y="2492375"/>
            <a:ext cx="3455987" cy="2016125"/>
          </a:xfrm>
          <a:prstGeom prst="rect">
            <a:avLst/>
          </a:prstGeom>
          <a:gradFill flip="none" rotWithShape="1">
            <a:gsLst>
              <a:gs pos="0">
                <a:srgbClr val="D3D099">
                  <a:tint val="66000"/>
                  <a:satMod val="160000"/>
                </a:srgbClr>
              </a:gs>
              <a:gs pos="50000">
                <a:srgbClr val="D3D099">
                  <a:tint val="44500"/>
                  <a:satMod val="160000"/>
                </a:srgbClr>
              </a:gs>
              <a:gs pos="100000">
                <a:srgbClr val="D3D099">
                  <a:tint val="23500"/>
                  <a:satMod val="160000"/>
                </a:srgbClr>
              </a:gs>
            </a:gsLst>
            <a:lin ang="8100000" scaled="1"/>
            <a:tileRect/>
          </a:gradFill>
          <a:ln>
            <a:noFill/>
          </a:ln>
          <a:effectLs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9pPr>
          </a:lstStyle>
          <a:p>
            <a:pPr algn="ctr" eaLnBrk="1" hangingPunct="1">
              <a:buSzPct val="100000"/>
              <a:defRPr/>
            </a:pPr>
            <a:r>
              <a:rPr lang="it-IT" altLang="it-IT" sz="2000" smtClean="0">
                <a:solidFill>
                  <a:schemeClr val="tx1"/>
                </a:solidFill>
              </a:rPr>
              <a:t>La sua stanza conteneva un vero e proprio arsenale di farmaci, una vasta gamma di  AAS e sette siringhe tipo insulina</a:t>
            </a:r>
            <a:endParaRPr lang="en-US" altLang="it-IT" sz="2000" b="1" smtClean="0">
              <a:solidFill>
                <a:schemeClr val="tx1"/>
              </a:solidFill>
              <a:effectLst>
                <a:outerShdw blurRad="38100" dist="38100" dir="2700000" algn="tl">
                  <a:srgbClr val="FFFFFF"/>
                </a:outerShdw>
              </a:effectLst>
              <a:latin typeface="Times New Roman" pitchFamily="-112" charset="0"/>
              <a:cs typeface="Times New Roman" pitchFamily="-112" charset="0"/>
            </a:endParaRPr>
          </a:p>
        </p:txBody>
      </p:sp>
      <p:pic>
        <p:nvPicPr>
          <p:cNvPr id="98307" name="Picture 2"/>
          <p:cNvPicPr>
            <a:picLocks noChangeAspect="1" noChangeArrowheads="1"/>
          </p:cNvPicPr>
          <p:nvPr/>
        </p:nvPicPr>
        <p:blipFill>
          <a:blip r:embed="rId3" cstate="email"/>
          <a:srcRect/>
          <a:stretch>
            <a:fillRect/>
          </a:stretch>
        </p:blipFill>
        <p:spPr bwMode="auto">
          <a:xfrm>
            <a:off x="3779838" y="3500438"/>
            <a:ext cx="5343525" cy="3313112"/>
          </a:xfrm>
          <a:prstGeom prst="rect">
            <a:avLst/>
          </a:prstGeom>
          <a:noFill/>
          <a:ln w="9525">
            <a:noFill/>
            <a:round/>
            <a:headEnd/>
            <a:tailEnd/>
          </a:ln>
        </p:spPr>
      </p:pic>
      <p:pic>
        <p:nvPicPr>
          <p:cNvPr id="98308" name="Picture 3"/>
          <p:cNvPicPr>
            <a:picLocks noChangeAspect="1" noChangeArrowheads="1"/>
          </p:cNvPicPr>
          <p:nvPr/>
        </p:nvPicPr>
        <p:blipFill>
          <a:blip r:embed="rId4" cstate="email"/>
          <a:srcRect/>
          <a:stretch>
            <a:fillRect/>
          </a:stretch>
        </p:blipFill>
        <p:spPr bwMode="auto">
          <a:xfrm>
            <a:off x="3779838" y="44450"/>
            <a:ext cx="5332412" cy="34559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995738" y="2428875"/>
            <a:ext cx="5148262" cy="784225"/>
          </a:xfrm>
          <a:prstGeom prst="rect">
            <a:avLst/>
          </a:prstGeom>
          <a:noFill/>
          <a:ln>
            <a:noFill/>
          </a:ln>
          <a:effectLs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9pPr>
          </a:lstStyle>
          <a:p>
            <a:pPr algn="ctr" eaLnBrk="1" hangingPunct="1">
              <a:buSzPct val="100000"/>
              <a:defRPr/>
            </a:pPr>
            <a:r>
              <a:rPr lang="it-IT" altLang="it-IT" sz="4000" dirty="0" smtClean="0">
                <a:solidFill>
                  <a:schemeClr val="tx1"/>
                </a:solidFill>
                <a:effectLst>
                  <a:outerShdw blurRad="38100" dist="38100" dir="2700000" algn="tl">
                    <a:srgbClr val="C0C0C0"/>
                  </a:outerShdw>
                </a:effectLst>
                <a:latin typeface="Times New Roman" pitchFamily="16" charset="0"/>
                <a:cs typeface="Times New Roman" pitchFamily="16" charset="0"/>
              </a:rPr>
              <a:t>peso</a:t>
            </a:r>
            <a:r>
              <a:rPr lang="it-IT" altLang="it-IT" sz="4000" dirty="0" smtClean="0">
                <a:solidFill>
                  <a:srgbClr val="FFFF00"/>
                </a:solidFill>
                <a:effectLst>
                  <a:outerShdw blurRad="38100" dist="38100" dir="2700000" algn="tl">
                    <a:srgbClr val="C0C0C0"/>
                  </a:outerShdw>
                </a:effectLst>
                <a:latin typeface="Times New Roman" pitchFamily="16" charset="0"/>
                <a:cs typeface="Times New Roman" pitchFamily="16" charset="0"/>
              </a:rPr>
              <a:t>		 </a:t>
            </a:r>
            <a:r>
              <a:rPr lang="it-IT" altLang="it-IT" sz="4000" dirty="0" smtClean="0">
                <a:solidFill>
                  <a:schemeClr val="tx1"/>
                </a:solidFill>
                <a:effectLst>
                  <a:outerShdw blurRad="38100" dist="38100" dir="2700000" algn="tl">
                    <a:srgbClr val="C0C0C0"/>
                  </a:outerShdw>
                </a:effectLst>
                <a:latin typeface="Times New Roman" pitchFamily="16" charset="0"/>
                <a:cs typeface="Times New Roman" pitchFamily="16" charset="0"/>
              </a:rPr>
              <a:t>87 kg </a:t>
            </a:r>
          </a:p>
        </p:txBody>
      </p:sp>
      <p:pic>
        <p:nvPicPr>
          <p:cNvPr id="99331" name="Picture 2"/>
          <p:cNvPicPr>
            <a:picLocks noChangeAspect="1" noChangeArrowheads="1"/>
          </p:cNvPicPr>
          <p:nvPr/>
        </p:nvPicPr>
        <p:blipFill>
          <a:blip r:embed="rId3" cstate="email"/>
          <a:srcRect/>
          <a:stretch>
            <a:fillRect/>
          </a:stretch>
        </p:blipFill>
        <p:spPr bwMode="auto">
          <a:xfrm>
            <a:off x="34925" y="836613"/>
            <a:ext cx="4176713" cy="2527300"/>
          </a:xfrm>
          <a:prstGeom prst="rect">
            <a:avLst/>
          </a:prstGeom>
          <a:noFill/>
          <a:ln w="9525">
            <a:noFill/>
            <a:round/>
            <a:headEnd/>
            <a:tailEnd/>
          </a:ln>
        </p:spPr>
      </p:pic>
      <p:sp>
        <p:nvSpPr>
          <p:cNvPr id="17411" name="Text Box 3"/>
          <p:cNvSpPr txBox="1">
            <a:spLocks noChangeArrowheads="1"/>
          </p:cNvSpPr>
          <p:nvPr/>
        </p:nvSpPr>
        <p:spPr bwMode="auto">
          <a:xfrm>
            <a:off x="1908175" y="0"/>
            <a:ext cx="5148263" cy="1143000"/>
          </a:xfrm>
          <a:prstGeom prst="rect">
            <a:avLst/>
          </a:prstGeom>
          <a:noFill/>
          <a:ln>
            <a:noFill/>
          </a:ln>
          <a:effectLs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9pPr>
          </a:lstStyle>
          <a:p>
            <a:pPr algn="ctr" eaLnBrk="1" hangingPunct="1">
              <a:buSzPct val="100000"/>
              <a:defRPr/>
            </a:pPr>
            <a:r>
              <a:rPr lang="it-IT" altLang="it-IT" sz="4000" smtClean="0">
                <a:solidFill>
                  <a:srgbClr val="FFFF00"/>
                </a:solidFill>
                <a:effectLst>
                  <a:outerShdw blurRad="38100" dist="38100" dir="2700000" algn="tl">
                    <a:srgbClr val="C0C0C0"/>
                  </a:outerShdw>
                </a:effectLst>
                <a:latin typeface="Times New Roman" pitchFamily="16" charset="0"/>
                <a:cs typeface="Times New Roman" pitchFamily="16" charset="0"/>
              </a:rPr>
              <a:t> </a:t>
            </a:r>
          </a:p>
        </p:txBody>
      </p:sp>
      <p:sp>
        <p:nvSpPr>
          <p:cNvPr id="99333" name="AutoShape 5"/>
          <p:cNvSpPr>
            <a:spLocks noChangeArrowheads="1"/>
          </p:cNvSpPr>
          <p:nvPr/>
        </p:nvSpPr>
        <p:spPr bwMode="auto">
          <a:xfrm>
            <a:off x="6084888" y="2657475"/>
            <a:ext cx="1154112" cy="484188"/>
          </a:xfrm>
          <a:prstGeom prst="rightArrow">
            <a:avLst>
              <a:gd name="adj1" fmla="val 50000"/>
              <a:gd name="adj2" fmla="val 50000"/>
            </a:avLst>
          </a:prstGeom>
          <a:solidFill>
            <a:srgbClr val="CCFFCC"/>
          </a:solidFill>
          <a:ln w="25560" cap="sq">
            <a:solidFill>
              <a:srgbClr val="385D8A"/>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sp>
        <p:nvSpPr>
          <p:cNvPr id="17414" name="Text Box 6"/>
          <p:cNvSpPr txBox="1">
            <a:spLocks noChangeArrowheads="1"/>
          </p:cNvSpPr>
          <p:nvPr/>
        </p:nvSpPr>
        <p:spPr bwMode="auto">
          <a:xfrm>
            <a:off x="3995738" y="1566863"/>
            <a:ext cx="6121400" cy="782637"/>
          </a:xfrm>
          <a:prstGeom prst="rect">
            <a:avLst/>
          </a:prstGeom>
          <a:noFill/>
          <a:ln>
            <a:noFill/>
          </a:ln>
          <a:effectLst/>
          <a:extLst/>
        </p:spPr>
        <p:txBody>
          <a:bodyPr lIns="90000" tIns="46800" rIns="90000" bIns="46800" anchor="ct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4000">
                <a:solidFill>
                  <a:schemeClr val="tx1"/>
                </a:solidFill>
                <a:effectLst>
                  <a:outerShdw blurRad="38100" dist="38100" dir="2700000" algn="tl">
                    <a:srgbClr val="DDDDDD"/>
                  </a:outerShdw>
                </a:effectLst>
                <a:latin typeface="Times New Roman" pitchFamily="-112" charset="0"/>
                <a:ea typeface="Times New Roman" pitchFamily="-112" charset="0"/>
                <a:cs typeface="Times New Roman" pitchFamily="-112" charset="0"/>
              </a:rPr>
              <a:t> lunghezza     </a:t>
            </a:r>
            <a:r>
              <a:rPr lang="it-IT" sz="4000">
                <a:solidFill>
                  <a:srgbClr val="FFFF00"/>
                </a:solidFill>
                <a:effectLst>
                  <a:outerShdw blurRad="38100" dist="38100" dir="2700000" algn="tl">
                    <a:srgbClr val="DDDDDD"/>
                  </a:outerShdw>
                </a:effectLst>
                <a:latin typeface="Times New Roman" pitchFamily="-112" charset="0"/>
                <a:ea typeface="Times New Roman" pitchFamily="-112" charset="0"/>
                <a:cs typeface="Times New Roman" pitchFamily="-112" charset="0"/>
              </a:rPr>
              <a:t>     </a:t>
            </a:r>
            <a:r>
              <a:rPr lang="it-IT" sz="4000">
                <a:solidFill>
                  <a:schemeClr val="tx1"/>
                </a:solidFill>
                <a:effectLst>
                  <a:outerShdw blurRad="38100" dist="38100" dir="2700000" algn="tl">
                    <a:srgbClr val="DDDDDD"/>
                  </a:outerShdw>
                </a:effectLst>
                <a:latin typeface="Times New Roman" pitchFamily="-112" charset="0"/>
                <a:ea typeface="Times New Roman" pitchFamily="-112" charset="0"/>
                <a:cs typeface="Times New Roman" pitchFamily="-112" charset="0"/>
              </a:rPr>
              <a:t>176 cm </a:t>
            </a:r>
          </a:p>
        </p:txBody>
      </p:sp>
      <p:sp>
        <p:nvSpPr>
          <p:cNvPr id="99335" name="AutoShape 7"/>
          <p:cNvSpPr>
            <a:spLocks noChangeArrowheads="1"/>
          </p:cNvSpPr>
          <p:nvPr/>
        </p:nvSpPr>
        <p:spPr bwMode="auto">
          <a:xfrm>
            <a:off x="6300788" y="1716088"/>
            <a:ext cx="1223962" cy="484187"/>
          </a:xfrm>
          <a:prstGeom prst="rightArrow">
            <a:avLst>
              <a:gd name="adj1" fmla="val 50000"/>
              <a:gd name="adj2" fmla="val 50007"/>
            </a:avLst>
          </a:prstGeom>
          <a:solidFill>
            <a:srgbClr val="CCFFCC"/>
          </a:solidFill>
          <a:ln w="25560" cap="sq">
            <a:solidFill>
              <a:srgbClr val="385D8A"/>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pic>
        <p:nvPicPr>
          <p:cNvPr id="99336" name="Picture 8"/>
          <p:cNvPicPr>
            <a:picLocks noChangeAspect="1" noChangeArrowheads="1"/>
          </p:cNvPicPr>
          <p:nvPr/>
        </p:nvPicPr>
        <p:blipFill>
          <a:blip r:embed="rId4" cstate="email"/>
          <a:srcRect/>
          <a:stretch>
            <a:fillRect/>
          </a:stretch>
        </p:blipFill>
        <p:spPr bwMode="auto">
          <a:xfrm>
            <a:off x="4572000" y="3371850"/>
            <a:ext cx="4537075" cy="2936875"/>
          </a:xfrm>
          <a:prstGeom prst="rect">
            <a:avLst/>
          </a:prstGeom>
          <a:noFill/>
          <a:ln w="9525">
            <a:noFill/>
            <a:round/>
            <a:headEnd/>
            <a:tailEnd/>
          </a:ln>
        </p:spPr>
      </p:pic>
      <p:pic>
        <p:nvPicPr>
          <p:cNvPr id="99337" name="Picture 9"/>
          <p:cNvPicPr>
            <a:picLocks noChangeAspect="1" noChangeArrowheads="1"/>
          </p:cNvPicPr>
          <p:nvPr/>
        </p:nvPicPr>
        <p:blipFill>
          <a:blip r:embed="rId5" cstate="email"/>
          <a:srcRect/>
          <a:stretch>
            <a:fillRect/>
          </a:stretch>
        </p:blipFill>
        <p:spPr bwMode="auto">
          <a:xfrm>
            <a:off x="71438" y="4092575"/>
            <a:ext cx="3636962" cy="2720975"/>
          </a:xfrm>
          <a:prstGeom prst="rect">
            <a:avLst/>
          </a:prstGeom>
          <a:noFill/>
          <a:ln w="9525">
            <a:noFill/>
            <a:round/>
            <a:headEnd/>
            <a:tailEnd/>
          </a:ln>
        </p:spPr>
      </p:pic>
      <p:sp>
        <p:nvSpPr>
          <p:cNvPr id="17418" name="Rectangle 10"/>
          <p:cNvSpPr>
            <a:spLocks noChangeArrowheads="1"/>
          </p:cNvSpPr>
          <p:nvPr/>
        </p:nvSpPr>
        <p:spPr bwMode="auto">
          <a:xfrm>
            <a:off x="34925" y="3470275"/>
            <a:ext cx="3708400" cy="463550"/>
          </a:xfrm>
          <a:prstGeom prst="rect">
            <a:avLst/>
          </a:prstGeom>
          <a:gradFill flip="none" rotWithShape="1">
            <a:gsLst>
              <a:gs pos="0">
                <a:srgbClr val="D3D099">
                  <a:tint val="66000"/>
                  <a:satMod val="160000"/>
                </a:srgbClr>
              </a:gs>
              <a:gs pos="50000">
                <a:srgbClr val="D3D099">
                  <a:tint val="44500"/>
                  <a:satMod val="160000"/>
                </a:srgbClr>
              </a:gs>
              <a:gs pos="100000">
                <a:srgbClr val="D3D099">
                  <a:tint val="23500"/>
                  <a:satMod val="160000"/>
                </a:srgbClr>
              </a:gs>
            </a:gsLst>
            <a:lin ang="8100000" scaled="1"/>
            <a:tileRect/>
          </a:grad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9pPr>
          </a:lstStyle>
          <a:p>
            <a:pPr algn="ctr" eaLnBrk="1" hangingPunct="1">
              <a:buSzPct val="100000"/>
              <a:defRPr/>
            </a:pPr>
            <a:r>
              <a:rPr lang="en-US" altLang="it-IT" sz="2400" b="1" dirty="0" err="1" smtClean="0">
                <a:solidFill>
                  <a:schemeClr val="tx1"/>
                </a:solidFill>
                <a:effectLst>
                  <a:outerShdw blurRad="38100" dist="38100" dir="2700000" algn="tl">
                    <a:srgbClr val="C0C0C0"/>
                  </a:outerShdw>
                </a:effectLst>
                <a:latin typeface="Times New Roman" pitchFamily="16" charset="0"/>
                <a:cs typeface="Times New Roman" pitchFamily="16" charset="0"/>
              </a:rPr>
              <a:t>Segni</a:t>
            </a:r>
            <a:r>
              <a:rPr lang="en-US" altLang="it-IT" sz="2400" b="1" dirty="0" smtClean="0">
                <a:solidFill>
                  <a:schemeClr val="tx1"/>
                </a:solidFill>
                <a:effectLst>
                  <a:outerShdw blurRad="38100" dist="38100" dir="2700000" algn="tl">
                    <a:srgbClr val="C0C0C0"/>
                  </a:outerShdw>
                </a:effectLst>
                <a:latin typeface="Times New Roman" pitchFamily="16" charset="0"/>
                <a:cs typeface="Times New Roman" pitchFamily="16" charset="0"/>
              </a:rPr>
              <a:t> di </a:t>
            </a:r>
            <a:r>
              <a:rPr lang="en-US" altLang="it-IT" sz="2400" b="1" dirty="0" err="1" smtClean="0">
                <a:solidFill>
                  <a:schemeClr val="tx1"/>
                </a:solidFill>
                <a:effectLst>
                  <a:outerShdw blurRad="38100" dist="38100" dir="2700000" algn="tl">
                    <a:srgbClr val="C0C0C0"/>
                  </a:outerShdw>
                </a:effectLst>
                <a:latin typeface="Times New Roman" pitchFamily="16" charset="0"/>
                <a:cs typeface="Times New Roman" pitchFamily="16" charset="0"/>
              </a:rPr>
              <a:t>agopuntura</a:t>
            </a:r>
            <a:endParaRPr lang="en-US" altLang="it-IT" sz="2400" b="1" dirty="0" smtClean="0">
              <a:solidFill>
                <a:schemeClr val="tx1"/>
              </a:solidFill>
              <a:effectLst>
                <a:outerShdw blurRad="38100" dist="38100" dir="2700000" algn="tl">
                  <a:srgbClr val="C0C0C0"/>
                </a:outerShdw>
              </a:effectLst>
              <a:latin typeface="Times New Roman" pitchFamily="16" charset="0"/>
              <a:cs typeface="Times New Roman" pitchFamily="16" charset="0"/>
            </a:endParaRPr>
          </a:p>
        </p:txBody>
      </p:sp>
      <p:sp>
        <p:nvSpPr>
          <p:cNvPr id="17419" name="Rectangle 11"/>
          <p:cNvSpPr>
            <a:spLocks noChangeArrowheads="1"/>
          </p:cNvSpPr>
          <p:nvPr/>
        </p:nvSpPr>
        <p:spPr bwMode="auto">
          <a:xfrm>
            <a:off x="3779838" y="6351588"/>
            <a:ext cx="5329237" cy="460375"/>
          </a:xfrm>
          <a:prstGeom prst="rect">
            <a:avLst/>
          </a:prstGeom>
          <a:gradFill flip="none" rotWithShape="1">
            <a:gsLst>
              <a:gs pos="0">
                <a:srgbClr val="D3D099">
                  <a:tint val="66000"/>
                  <a:satMod val="160000"/>
                </a:srgbClr>
              </a:gs>
              <a:gs pos="50000">
                <a:srgbClr val="D3D099">
                  <a:tint val="44500"/>
                  <a:satMod val="160000"/>
                </a:srgbClr>
              </a:gs>
              <a:gs pos="100000">
                <a:srgbClr val="D3D099">
                  <a:tint val="23500"/>
                  <a:satMod val="160000"/>
                </a:srgbClr>
              </a:gs>
            </a:gsLst>
            <a:lin ang="8100000" scaled="1"/>
            <a:tileRect/>
          </a:gradFill>
          <a:ln>
            <a:noFill/>
          </a:ln>
          <a:effectLs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112" charset="-128"/>
              </a:defRPr>
            </a:lvl9pPr>
          </a:lstStyle>
          <a:p>
            <a:pPr eaLnBrk="1" hangingPunct="1">
              <a:buSzPct val="100000"/>
              <a:defRPr/>
            </a:pPr>
            <a:r>
              <a:rPr lang="en-US" altLang="it-IT" b="1" smtClean="0">
                <a:solidFill>
                  <a:schemeClr val="tx1"/>
                </a:solidFill>
                <a:effectLst>
                  <a:outerShdw blurRad="38100" dist="38100" dir="2700000" algn="tl">
                    <a:srgbClr val="FFFFFF"/>
                  </a:outerShdw>
                </a:effectLst>
                <a:latin typeface="Times New Roman" pitchFamily="-112" charset="0"/>
                <a:cs typeface="Times New Roman" pitchFamily="-112" charset="0"/>
              </a:rPr>
              <a:t>Faccia anteriore dell’avambraccio</a:t>
            </a:r>
          </a:p>
        </p:txBody>
      </p:sp>
      <p:sp>
        <p:nvSpPr>
          <p:cNvPr id="99340" name="AutoShape 12"/>
          <p:cNvSpPr>
            <a:spLocks noChangeArrowheads="1"/>
          </p:cNvSpPr>
          <p:nvPr/>
        </p:nvSpPr>
        <p:spPr bwMode="auto">
          <a:xfrm rot="1860000">
            <a:off x="2744788" y="3875088"/>
            <a:ext cx="863600" cy="2616200"/>
          </a:xfrm>
          <a:prstGeom prst="curvedLeftArrow">
            <a:avLst>
              <a:gd name="adj1" fmla="val 25007"/>
              <a:gd name="adj2" fmla="val 49999"/>
              <a:gd name="adj3" fmla="val 25000"/>
            </a:avLst>
          </a:prstGeom>
          <a:solidFill>
            <a:srgbClr val="FFFF66"/>
          </a:solidFill>
          <a:ln w="25560" cap="sq">
            <a:solidFill>
              <a:srgbClr val="385D8A"/>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sp>
        <p:nvSpPr>
          <p:cNvPr id="99341" name="AutoShape 13"/>
          <p:cNvSpPr>
            <a:spLocks noChangeArrowheads="1"/>
          </p:cNvSpPr>
          <p:nvPr/>
        </p:nvSpPr>
        <p:spPr bwMode="auto">
          <a:xfrm rot="-7500000">
            <a:off x="4655344" y="3236119"/>
            <a:ext cx="993775" cy="3567113"/>
          </a:xfrm>
          <a:prstGeom prst="curvedLeftArrow">
            <a:avLst>
              <a:gd name="adj1" fmla="val 25010"/>
              <a:gd name="adj2" fmla="val 50003"/>
              <a:gd name="adj3" fmla="val 25000"/>
            </a:avLst>
          </a:prstGeom>
          <a:solidFill>
            <a:srgbClr val="FFFF66"/>
          </a:solidFill>
          <a:ln w="25560" cap="sq">
            <a:solidFill>
              <a:srgbClr val="385D8A"/>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sp>
        <p:nvSpPr>
          <p:cNvPr id="17422" name="Rectangle 14"/>
          <p:cNvSpPr>
            <a:spLocks noChangeArrowheads="1"/>
          </p:cNvSpPr>
          <p:nvPr/>
        </p:nvSpPr>
        <p:spPr bwMode="auto">
          <a:xfrm>
            <a:off x="4140200" y="1052513"/>
            <a:ext cx="5003800" cy="520700"/>
          </a:xfrm>
          <a:prstGeom prst="rect">
            <a:avLst/>
          </a:prstGeom>
          <a:no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9pPr>
          </a:lstStyle>
          <a:p>
            <a:pPr eaLnBrk="1" hangingPunct="1">
              <a:buSzPct val="100000"/>
              <a:defRPr/>
            </a:pPr>
            <a:r>
              <a:rPr lang="en-US" altLang="it-IT" sz="2800" b="1" dirty="0" err="1" smtClean="0">
                <a:solidFill>
                  <a:srgbClr val="632523"/>
                </a:solidFill>
                <a:effectLst>
                  <a:outerShdw blurRad="38100" dist="38100" dir="2700000" algn="tl">
                    <a:srgbClr val="C0C0C0"/>
                  </a:outerShdw>
                </a:effectLst>
                <a:latin typeface="Times New Roman" pitchFamily="16" charset="0"/>
                <a:cs typeface="Times New Roman" pitchFamily="16" charset="0"/>
              </a:rPr>
              <a:t>Anomalo</a:t>
            </a:r>
            <a:r>
              <a:rPr lang="en-US" altLang="it-IT" sz="2800" b="1" dirty="0" smtClean="0">
                <a:solidFill>
                  <a:srgbClr val="632523"/>
                </a:solidFill>
                <a:effectLst>
                  <a:outerShdw blurRad="38100" dist="38100" dir="2700000" algn="tl">
                    <a:srgbClr val="C0C0C0"/>
                  </a:outerShdw>
                </a:effectLst>
                <a:latin typeface="Times New Roman" pitchFamily="16" charset="0"/>
                <a:cs typeface="Times New Roman" pitchFamily="16" charset="0"/>
              </a:rPr>
              <a:t> </a:t>
            </a:r>
            <a:r>
              <a:rPr lang="en-US" altLang="it-IT" sz="2800" b="1" dirty="0" err="1" smtClean="0">
                <a:solidFill>
                  <a:srgbClr val="632523"/>
                </a:solidFill>
                <a:effectLst>
                  <a:outerShdw blurRad="38100" dist="38100" dir="2700000" algn="tl">
                    <a:srgbClr val="C0C0C0"/>
                  </a:outerShdw>
                </a:effectLst>
                <a:latin typeface="Times New Roman" pitchFamily="16" charset="0"/>
                <a:cs typeface="Times New Roman" pitchFamily="16" charset="0"/>
              </a:rPr>
              <a:t>sviluppo</a:t>
            </a:r>
            <a:r>
              <a:rPr lang="en-US" altLang="it-IT" sz="2800" b="1" dirty="0" smtClean="0">
                <a:solidFill>
                  <a:srgbClr val="632523"/>
                </a:solidFill>
                <a:effectLst>
                  <a:outerShdw blurRad="38100" dist="38100" dir="2700000" algn="tl">
                    <a:srgbClr val="C0C0C0"/>
                  </a:outerShdw>
                </a:effectLst>
                <a:latin typeface="Times New Roman" pitchFamily="16" charset="0"/>
                <a:cs typeface="Times New Roman" pitchFamily="16" charset="0"/>
              </a:rPr>
              <a:t> </a:t>
            </a:r>
            <a:r>
              <a:rPr lang="en-US" altLang="it-IT" sz="2800" b="1" dirty="0" err="1" smtClean="0">
                <a:solidFill>
                  <a:srgbClr val="632523"/>
                </a:solidFill>
                <a:effectLst>
                  <a:outerShdw blurRad="38100" dist="38100" dir="2700000" algn="tl">
                    <a:srgbClr val="C0C0C0"/>
                  </a:outerShdw>
                </a:effectLst>
                <a:latin typeface="Times New Roman" pitchFamily="16" charset="0"/>
                <a:cs typeface="Times New Roman" pitchFamily="16" charset="0"/>
              </a:rPr>
              <a:t>muscolare</a:t>
            </a:r>
            <a:endParaRPr lang="en-US" altLang="it-IT" sz="2800" b="1" dirty="0" smtClean="0">
              <a:solidFill>
                <a:srgbClr val="632523"/>
              </a:solidFill>
              <a:effectLst>
                <a:outerShdw blurRad="38100" dist="38100" dir="2700000" algn="tl">
                  <a:srgbClr val="C0C0C0"/>
                </a:outerShdw>
              </a:effectLst>
              <a:latin typeface="Times New Roman" pitchFamily="16" charset="0"/>
              <a:cs typeface="Times New Roman" pitchFamily="16" charset="0"/>
            </a:endParaRPr>
          </a:p>
        </p:txBody>
      </p:sp>
      <p:sp>
        <p:nvSpPr>
          <p:cNvPr id="99343" name="Rettangolo arrotondato 15"/>
          <p:cNvSpPr>
            <a:spLocks noChangeArrowheads="1"/>
          </p:cNvSpPr>
          <p:nvPr/>
        </p:nvSpPr>
        <p:spPr bwMode="auto">
          <a:xfrm>
            <a:off x="3176588" y="44450"/>
            <a:ext cx="3465512" cy="647700"/>
          </a:xfrm>
          <a:prstGeom prst="roundRect">
            <a:avLst>
              <a:gd name="adj" fmla="val 16667"/>
            </a:avLst>
          </a:prstGeom>
          <a:solidFill>
            <a:srgbClr val="D3D099"/>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Ispezione esterna</a:t>
            </a:r>
          </a:p>
        </p:txBody>
      </p:sp>
      <p:sp>
        <p:nvSpPr>
          <p:cNvPr id="99344" name="CasellaDiTesto 1"/>
          <p:cNvSpPr txBox="1">
            <a:spLocks noChangeArrowheads="1"/>
          </p:cNvSpPr>
          <p:nvPr/>
        </p:nvSpPr>
        <p:spPr bwMode="auto">
          <a:xfrm>
            <a:off x="7380288" y="368300"/>
            <a:ext cx="1325562" cy="369888"/>
          </a:xfrm>
          <a:prstGeom prst="rect">
            <a:avLst/>
          </a:prstGeom>
          <a:solidFill>
            <a:srgbClr val="D3D099"/>
          </a:solid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it-IT" altLang="it-IT" b="1">
                <a:solidFill>
                  <a:schemeClr val="tx1"/>
                </a:solidFill>
              </a:rPr>
              <a:t>BMI: 24,16</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4925" y="981075"/>
            <a:ext cx="4841875" cy="1201738"/>
          </a:xfrm>
          <a:prstGeom prst="rect">
            <a:avLst/>
          </a:prstGeom>
          <a:gradFill flip="none" rotWithShape="1">
            <a:gsLst>
              <a:gs pos="0">
                <a:srgbClr val="D3D099">
                  <a:tint val="66000"/>
                  <a:satMod val="160000"/>
                </a:srgbClr>
              </a:gs>
              <a:gs pos="50000">
                <a:srgbClr val="D3D099">
                  <a:tint val="44500"/>
                  <a:satMod val="160000"/>
                </a:srgbClr>
              </a:gs>
              <a:gs pos="100000">
                <a:srgbClr val="D3D099">
                  <a:tint val="23500"/>
                  <a:satMod val="160000"/>
                </a:srgbClr>
              </a:gs>
            </a:gsLst>
            <a:lin ang="8100000" scaled="1"/>
            <a:tileRect/>
          </a:grad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9pPr>
          </a:lstStyle>
          <a:p>
            <a:pPr eaLnBrk="1" hangingPunct="1">
              <a:buSzPct val="100000"/>
              <a:defRPr/>
            </a:pPr>
            <a:r>
              <a:rPr lang="en-US" altLang="it-IT" sz="3600" b="1" dirty="0" err="1" smtClean="0">
                <a:solidFill>
                  <a:srgbClr val="632523"/>
                </a:solidFill>
                <a:effectLst>
                  <a:outerShdw blurRad="38100" dist="38100" dir="2700000" algn="tl">
                    <a:srgbClr val="C0C0C0"/>
                  </a:outerShdw>
                </a:effectLst>
                <a:latin typeface="Times New Roman" pitchFamily="16" charset="0"/>
                <a:cs typeface="Times New Roman" pitchFamily="16" charset="0"/>
              </a:rPr>
              <a:t>Epatomegalia</a:t>
            </a:r>
            <a:endParaRPr lang="en-US" altLang="it-IT" sz="3600" b="1" dirty="0" smtClean="0">
              <a:solidFill>
                <a:srgbClr val="632523"/>
              </a:solidFill>
              <a:effectLst>
                <a:outerShdw blurRad="38100" dist="38100" dir="2700000" algn="tl">
                  <a:srgbClr val="C0C0C0"/>
                </a:outerShdw>
              </a:effectLst>
              <a:latin typeface="Times New Roman" pitchFamily="16" charset="0"/>
              <a:cs typeface="Times New Roman" pitchFamily="16" charset="0"/>
            </a:endParaRPr>
          </a:p>
          <a:p>
            <a:pPr eaLnBrk="1" hangingPunct="1">
              <a:buSzPct val="100000"/>
              <a:defRPr/>
            </a:pPr>
            <a:r>
              <a:rPr lang="en-US" altLang="it-IT" sz="2800" b="1" dirty="0" smtClean="0">
                <a:solidFill>
                  <a:srgbClr val="632523"/>
                </a:solidFill>
                <a:effectLst>
                  <a:outerShdw blurRad="38100" dist="38100" dir="2700000" algn="tl">
                    <a:srgbClr val="C0C0C0"/>
                  </a:outerShdw>
                </a:effectLst>
                <a:latin typeface="Times New Roman" pitchFamily="16" charset="0"/>
                <a:cs typeface="Times New Roman" pitchFamily="16" charset="0"/>
              </a:rPr>
              <a:t>Il </a:t>
            </a:r>
            <a:r>
              <a:rPr lang="en-US" altLang="it-IT" sz="2800" b="1" dirty="0" err="1" smtClean="0">
                <a:solidFill>
                  <a:srgbClr val="632523"/>
                </a:solidFill>
                <a:effectLst>
                  <a:outerShdw blurRad="38100" dist="38100" dir="2700000" algn="tl">
                    <a:srgbClr val="C0C0C0"/>
                  </a:outerShdw>
                </a:effectLst>
                <a:latin typeface="Times New Roman" pitchFamily="16" charset="0"/>
                <a:cs typeface="Times New Roman" pitchFamily="16" charset="0"/>
              </a:rPr>
              <a:t>fegato</a:t>
            </a:r>
            <a:r>
              <a:rPr lang="en-US" altLang="it-IT" sz="2800" b="1" dirty="0" smtClean="0">
                <a:solidFill>
                  <a:srgbClr val="632523"/>
                </a:solidFill>
                <a:effectLst>
                  <a:outerShdw blurRad="38100" dist="38100" dir="2700000" algn="tl">
                    <a:srgbClr val="C0C0C0"/>
                  </a:outerShdw>
                </a:effectLst>
                <a:latin typeface="Times New Roman" pitchFamily="16" charset="0"/>
                <a:cs typeface="Times New Roman" pitchFamily="16" charset="0"/>
              </a:rPr>
              <a:t> </a:t>
            </a:r>
            <a:r>
              <a:rPr lang="en-US" altLang="it-IT" sz="2800" b="1" dirty="0" err="1" smtClean="0">
                <a:solidFill>
                  <a:srgbClr val="632523"/>
                </a:solidFill>
                <a:effectLst>
                  <a:outerShdw blurRad="38100" dist="38100" dir="2700000" algn="tl">
                    <a:srgbClr val="C0C0C0"/>
                  </a:outerShdw>
                </a:effectLst>
                <a:latin typeface="Times New Roman" pitchFamily="16" charset="0"/>
                <a:cs typeface="Times New Roman" pitchFamily="16" charset="0"/>
              </a:rPr>
              <a:t>pesava</a:t>
            </a:r>
            <a:r>
              <a:rPr lang="en-US" altLang="it-IT" sz="2800" b="1" dirty="0" smtClean="0">
                <a:solidFill>
                  <a:srgbClr val="632523"/>
                </a:solidFill>
                <a:effectLst>
                  <a:outerShdw blurRad="38100" dist="38100" dir="2700000" algn="tl">
                    <a:srgbClr val="C0C0C0"/>
                  </a:outerShdw>
                </a:effectLst>
                <a:latin typeface="Times New Roman" pitchFamily="16" charset="0"/>
                <a:cs typeface="Times New Roman" pitchFamily="16" charset="0"/>
              </a:rPr>
              <a:t> 3140g</a:t>
            </a:r>
            <a:r>
              <a:rPr lang="en-US" altLang="it-IT" sz="3600" b="1" dirty="0" smtClean="0">
                <a:solidFill>
                  <a:srgbClr val="632523"/>
                </a:solidFill>
                <a:effectLst>
                  <a:outerShdw blurRad="38100" dist="38100" dir="2700000" algn="tl">
                    <a:srgbClr val="C0C0C0"/>
                  </a:outerShdw>
                </a:effectLst>
                <a:latin typeface="Times New Roman" pitchFamily="16" charset="0"/>
                <a:cs typeface="Times New Roman" pitchFamily="16" charset="0"/>
              </a:rPr>
              <a:t> </a:t>
            </a:r>
          </a:p>
        </p:txBody>
      </p:sp>
      <p:pic>
        <p:nvPicPr>
          <p:cNvPr id="45059" name="Picture 3"/>
          <p:cNvPicPr>
            <a:picLocks noChangeAspect="1" noChangeArrowheads="1"/>
          </p:cNvPicPr>
          <p:nvPr/>
        </p:nvPicPr>
        <p:blipFill>
          <a:blip r:embed="rId3" cstate="email"/>
          <a:srcRect/>
          <a:stretch>
            <a:fillRect/>
          </a:stretch>
        </p:blipFill>
        <p:spPr bwMode="auto">
          <a:xfrm>
            <a:off x="-11113" y="2265363"/>
            <a:ext cx="4876801" cy="4586287"/>
          </a:xfrm>
          <a:prstGeom prst="rect">
            <a:avLst/>
          </a:prstGeom>
          <a:noFill/>
          <a:ln w="9525">
            <a:noFill/>
            <a:round/>
            <a:headEnd/>
            <a:tailEnd/>
          </a:ln>
        </p:spPr>
      </p:pic>
      <p:pic>
        <p:nvPicPr>
          <p:cNvPr id="45060" name="Picture 4"/>
          <p:cNvPicPr>
            <a:picLocks noChangeAspect="1" noChangeArrowheads="1"/>
          </p:cNvPicPr>
          <p:nvPr/>
        </p:nvPicPr>
        <p:blipFill>
          <a:blip r:embed="rId4" cstate="email"/>
          <a:srcRect/>
          <a:stretch>
            <a:fillRect/>
          </a:stretch>
        </p:blipFill>
        <p:spPr bwMode="auto">
          <a:xfrm>
            <a:off x="4859338" y="2271713"/>
            <a:ext cx="4284662" cy="4579937"/>
          </a:xfrm>
          <a:prstGeom prst="rect">
            <a:avLst/>
          </a:prstGeom>
          <a:noFill/>
          <a:ln w="9525">
            <a:noFill/>
            <a:round/>
            <a:headEnd/>
            <a:tailEnd/>
          </a:ln>
        </p:spPr>
      </p:pic>
      <p:sp>
        <p:nvSpPr>
          <p:cNvPr id="18437" name="Rectangle 5"/>
          <p:cNvSpPr>
            <a:spLocks noChangeArrowheads="1"/>
          </p:cNvSpPr>
          <p:nvPr/>
        </p:nvSpPr>
        <p:spPr bwMode="auto">
          <a:xfrm>
            <a:off x="5111750" y="1557338"/>
            <a:ext cx="3779838" cy="642937"/>
          </a:xfrm>
          <a:prstGeom prst="rect">
            <a:avLst/>
          </a:prstGeom>
          <a:gradFill flip="none" rotWithShape="1">
            <a:gsLst>
              <a:gs pos="0">
                <a:srgbClr val="D3D099">
                  <a:tint val="66000"/>
                  <a:satMod val="160000"/>
                </a:srgbClr>
              </a:gs>
              <a:gs pos="50000">
                <a:srgbClr val="D3D099">
                  <a:tint val="44500"/>
                  <a:satMod val="160000"/>
                </a:srgbClr>
              </a:gs>
              <a:gs pos="100000">
                <a:srgbClr val="D3D099">
                  <a:tint val="23500"/>
                  <a:satMod val="160000"/>
                </a:srgbClr>
              </a:gs>
            </a:gsLst>
            <a:lin ang="5400000" scaled="1"/>
            <a:tileRect/>
          </a:grad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9pPr>
          </a:lstStyle>
          <a:p>
            <a:pPr eaLnBrk="1" hangingPunct="1">
              <a:buSzPct val="100000"/>
              <a:defRPr/>
            </a:pPr>
            <a:r>
              <a:rPr lang="en-US" altLang="it-IT" sz="3600" b="1" dirty="0" smtClean="0">
                <a:solidFill>
                  <a:srgbClr val="632523"/>
                </a:solidFill>
                <a:effectLst>
                  <a:outerShdw blurRad="38100" dist="38100" dir="2700000" algn="tl">
                    <a:srgbClr val="C0C0C0"/>
                  </a:outerShdw>
                </a:effectLst>
                <a:latin typeface="Times New Roman" pitchFamily="16" charset="0"/>
                <a:cs typeface="Times New Roman" pitchFamily="16" charset="0"/>
              </a:rPr>
              <a:t>Edema </a:t>
            </a:r>
            <a:r>
              <a:rPr lang="en-US" altLang="it-IT" sz="3600" b="1" dirty="0" err="1" smtClean="0">
                <a:solidFill>
                  <a:srgbClr val="632523"/>
                </a:solidFill>
                <a:effectLst>
                  <a:outerShdw blurRad="38100" dist="38100" dir="2700000" algn="tl">
                    <a:srgbClr val="C0C0C0"/>
                  </a:outerShdw>
                </a:effectLst>
                <a:latin typeface="Times New Roman" pitchFamily="16" charset="0"/>
                <a:cs typeface="Times New Roman" pitchFamily="16" charset="0"/>
              </a:rPr>
              <a:t>cerebrale</a:t>
            </a:r>
            <a:endParaRPr lang="en-US" altLang="it-IT" sz="3600" b="1" dirty="0" smtClean="0">
              <a:solidFill>
                <a:srgbClr val="632523"/>
              </a:solidFill>
              <a:effectLst>
                <a:outerShdw blurRad="38100" dist="38100" dir="2700000" algn="tl">
                  <a:srgbClr val="C0C0C0"/>
                </a:outerShdw>
              </a:effectLst>
              <a:latin typeface="Times New Roman" pitchFamily="16" charset="0"/>
              <a:cs typeface="Times New Roman" pitchFamily="16" charset="0"/>
            </a:endParaRPr>
          </a:p>
        </p:txBody>
      </p:sp>
      <p:sp>
        <p:nvSpPr>
          <p:cNvPr id="100358" name="Rettangolo arrotondato 15"/>
          <p:cNvSpPr>
            <a:spLocks noChangeArrowheads="1"/>
          </p:cNvSpPr>
          <p:nvPr/>
        </p:nvSpPr>
        <p:spPr bwMode="auto">
          <a:xfrm>
            <a:off x="3176588" y="44450"/>
            <a:ext cx="3465512" cy="647700"/>
          </a:xfrm>
          <a:prstGeom prst="roundRect">
            <a:avLst>
              <a:gd name="adj" fmla="val 16667"/>
            </a:avLst>
          </a:prstGeom>
          <a:solidFill>
            <a:srgbClr val="D3D099"/>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Esame macroscopico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75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circle(in)">
                                      <p:cBhvr>
                                        <p:cTn id="10" dur="750"/>
                                        <p:tgtEl>
                                          <p:spTgt spid="45059"/>
                                        </p:tgtEl>
                                      </p:cBhvr>
                                    </p:animEffect>
                                  </p:childTnLst>
                                </p:cTn>
                              </p:par>
                            </p:childTnLst>
                          </p:cTn>
                        </p:par>
                        <p:par>
                          <p:cTn id="11" fill="hold" nodeType="afterGroup">
                            <p:stCondLst>
                              <p:cond delay="750"/>
                            </p:stCondLst>
                            <p:childTnLst>
                              <p:par>
                                <p:cTn id="12" presetID="6" presetClass="entr" presetSubtype="16" fill="hold" grpId="0" nodeType="after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circle(in)">
                                      <p:cBhvr>
                                        <p:cTn id="14" dur="750"/>
                                        <p:tgtEl>
                                          <p:spTgt spid="18437"/>
                                        </p:tgtEl>
                                      </p:cBhvr>
                                    </p:animEffect>
                                  </p:childTnLst>
                                </p:cTn>
                              </p:par>
                              <p:par>
                                <p:cTn id="15" presetID="6" presetClass="entr" presetSubtype="16" fill="hold" nodeType="withEffect">
                                  <p:stCondLst>
                                    <p:cond delay="0"/>
                                  </p:stCondLst>
                                  <p:childTnLst>
                                    <p:set>
                                      <p:cBhvr>
                                        <p:cTn id="16" dur="1" fill="hold">
                                          <p:stCondLst>
                                            <p:cond delay="0"/>
                                          </p:stCondLst>
                                        </p:cTn>
                                        <p:tgtEl>
                                          <p:spTgt spid="45060"/>
                                        </p:tgtEl>
                                        <p:attrNameLst>
                                          <p:attrName>style.visibility</p:attrName>
                                        </p:attrNameLst>
                                      </p:cBhvr>
                                      <p:to>
                                        <p:strVal val="visible"/>
                                      </p:to>
                                    </p:set>
                                    <p:animEffect transition="in" filter="circle(in)">
                                      <p:cBhvr>
                                        <p:cTn id="17" dur="75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cstate="email"/>
          <a:srcRect/>
          <a:stretch>
            <a:fillRect/>
          </a:stretch>
        </p:blipFill>
        <p:spPr bwMode="auto">
          <a:xfrm>
            <a:off x="55563" y="1665288"/>
            <a:ext cx="4894262" cy="1622425"/>
          </a:xfrm>
          <a:prstGeom prst="rect">
            <a:avLst/>
          </a:prstGeom>
          <a:noFill/>
          <a:ln w="9525">
            <a:noFill/>
            <a:round/>
            <a:headEnd/>
            <a:tailEnd/>
          </a:ln>
        </p:spPr>
      </p:pic>
      <p:pic>
        <p:nvPicPr>
          <p:cNvPr id="19459" name="Picture 4"/>
          <p:cNvPicPr>
            <a:picLocks noChangeAspect="1" noChangeArrowheads="1"/>
          </p:cNvPicPr>
          <p:nvPr/>
        </p:nvPicPr>
        <p:blipFill>
          <a:blip r:embed="rId5" cstate="email"/>
          <a:srcRect/>
          <a:stretch>
            <a:fillRect/>
          </a:stretch>
        </p:blipFill>
        <p:spPr bwMode="auto">
          <a:xfrm>
            <a:off x="5076825" y="1412875"/>
            <a:ext cx="4038600" cy="1700213"/>
          </a:xfrm>
          <a:prstGeom prst="rect">
            <a:avLst/>
          </a:prstGeom>
          <a:noFill/>
          <a:ln w="9525">
            <a:noFill/>
            <a:miter lim="800000"/>
            <a:headEnd/>
            <a:tailEnd/>
          </a:ln>
        </p:spPr>
      </p:pic>
      <p:pic>
        <p:nvPicPr>
          <p:cNvPr id="19460" name="Picture 5"/>
          <p:cNvPicPr>
            <a:picLocks noChangeAspect="1" noChangeArrowheads="1"/>
          </p:cNvPicPr>
          <p:nvPr/>
        </p:nvPicPr>
        <p:blipFill>
          <a:blip r:embed="rId6" cstate="email"/>
          <a:srcRect/>
          <a:stretch>
            <a:fillRect/>
          </a:stretch>
        </p:blipFill>
        <p:spPr bwMode="auto">
          <a:xfrm>
            <a:off x="5076825" y="3381375"/>
            <a:ext cx="4038600" cy="768350"/>
          </a:xfrm>
          <a:prstGeom prst="rect">
            <a:avLst/>
          </a:prstGeom>
          <a:noFill/>
          <a:ln w="9525">
            <a:noFill/>
            <a:miter lim="800000"/>
            <a:headEnd/>
            <a:tailEnd/>
          </a:ln>
        </p:spPr>
      </p:pic>
      <p:sp>
        <p:nvSpPr>
          <p:cNvPr id="83973" name="AutoShape 7" descr="data:image/jpeg;base64,/9j/4AAQSkZJRgABAQAAAQABAAD/2wCEAAkGBxQTEhUUExQVFhUXGBcXGBcYFRcYHBcXGBcWFxccFxwYHCggGBwlHBcVITEhJSkrLi4uFx8zODMsNygtLiwBCgoKDg0OGhAQGiwkHCQsLCwsLCwsLCwsLCwsLCwsLCwsLCwsLCwsLCwsLCwsLCwsLCwsLCwsLCwsLCwsLCwsLP/AABEIAK0BIgMBIgACEQEDEQH/xAAcAAABBQEBAQAAAAAAAAAAAAADAQIEBQYHAAj/xABFEAABAwIDBAcFBAYKAgMAAAABAAIRAyEEEjEFQVFhBiJxgZGxwRMyodHwI1Jy4TNCYpLS8QcUFiRTgoOTorIVQ2Nz4v/EABgBAAMBAQAAAAAAAAAAAAAAAAABAgME/8QAIxEBAQEAAgICAgIDAAAAAAAAAAERAiESQTFhAxNRgQQicf/aAAwDAQACEQMRAD8Az2Lqndbn9aJfbEZQ12okqPWdJKjveZWd49KnPsatjXEumL23W3RO9UdTFnMbnfG++5S6rrKsrNuUsPy0VryYnW5+CLTqmOU20Uam0z2DzRc8i0JYcqwNQ5ZkApMPtJwGQuht/nbgq8MdxTXkaHmp8JVeQlTGDNIHw1UHEVZNzP1uTahQCVc4pvI5zoUfOUSpohgKknNcVKo1TYSorQjMU05U3DVyCYJ8Uc1SYF1AZIRQ4nVT49q8uhg6UUILWowCpmUOT2tTQ1EYgPQvFFhNhAI2UemUNoRmBBiB3JHwtntIJBDmmRxkILWqVg29dn4m+YQI0u1a5sZIMiD3ov8ARg2cVUcCTFM+BqMF+7yQttU7DcE7+jTAMq1qgeHx7OZa5zL5mg3aRI5ckuMVyvcdboCCFOYQf5LL4Xo9RcR1q0j/AOerqLH9bkrV+wKbol9cZZAy16jbC14N+9XxLkBt8gVcIPvViO4UqrvMBWhp8ll9t9H6QrYRodWOas4Ga1QkAUaruqS6QZAuFZf2UobzXPbia/8AGgHbaqgUKhO4eqqqruraF7bexabKD3jPLQ0CalQ6uAuC6DrvUd9IBoO+yz+YufIGMNj3eYTMPdgJ5+a9jAIPJCwjAaYMcfNLOhvY2UcB4LyAXckqXifk5hUP14ID96kPEzxCjPXQ5keqRu1+CrKjuurN+8qrxZ68qVwRoiT9WH5otFoyg8QETA4UVH02ExmIbcwLkCUavgm03OA7LGRbgs7fS5PaC8oDjOqLUPBR3q4m0KoUEhOqFMKZEXmq/wAFgWUaXtazA5zhLGuFgL3I38VcdGMU2u5vtcPSewkT9m2AOWUAjT5pW4cmsa1qI1dF6edFKQpDEUGClAEsHuuBJ0nRwgWk+q50FMsqrLBQE+mxDaj0QmkdqKEEJ8pEIAjAIDZRmBMHppT0xAOa1GYgtKO1AFaFKwH6Rkfeb/2CiAqZs39Kz8bP+wQcX23ndVA6HUnvNVjKj6bi1gBY4tPvgkSCCBAJsdysdtUuobbvhvUnoHsoNqtuS4UxUdf71mgDcYJuUcf4Pm31DFspVqdGo456vuWJlzAM8kWFspvxKmUdvUCxzsxDRV9jJa4dcnQW0PHRQMbhmvq0qpa3PTzEEgnLpmtIm19dycdktDCMrINX2pDQ5svn3ve4wY0sjufB9Ubb2Ga+thWuEtL6kjjFF9j4z3Kxw2EZTGWm0NEzAnWw9FQ1trZ9ptoQIotz5puTUa4R3eo4rRuIAJ4Se4KvZeme6TO/utTnk/7AqC4W8FK6QPnDPPOmfioz9O9Z+lz5V+NFj2j1QMCfsuwuR8foe30KjbPP2Z7Sj0XsTJ9SvIcpUZT2OY1TdR6nNGqFBet3OiYi3koGJF/rgrHEC3FVVVxnsUqg7a9xIBgaE256J5qyLiJvA0AsoTSZRySpsVK85yi1U4OMwmvCcKgvEq56KU2+0OcTwBiJ3c1T1CAvXaM5kCeIB7hr3oDW42qys91N0EgNgEOAaATIFoy879ynYSk2nkHV3FxggCZ0GtjHjvVVQwgik5pM1KQfn1Jc6HOaYF4dbsAU3o85+aWC4Gr4y2NgZGsgfBYctxtxzY2PSXb1NuAp0XHN7RrpBMOEETu52mLDcuSuatB0qD2ikx7RYE5pFy7rQBNgCXCYF+xZ+VX45kTzvbwUiko7QpNIK0ikLwTiEoakkl0ZhKG0ItNMFXkpKSUA+mjgILEYIArWqZsyPa050zt8wojVLwH6Rk/eHmg/bX7QI9m6d4IWuq7Op4eX0hkcWtaTJNhprKwG28TFN7eRHw/NajaO2gKhY/NndENDdBmcQSdIhc/LlfmNrk+Wg6PV3PqPzEuAHAWnsHJWNWtlpuvDmzE8rt11kQVUdDMWA+vmIAy0jM6z7SY8ApPSbEsaC/MIymYPAdU+Y7wuj8d/1lZ8p3jknQyr/e8Ket7R1VuZx1cXEB+YzJmTMrt218QAzLvdbu3/AC7188dDa39+wouIrMNxwK71i8WwVAHg9ZsNPMG47bhb/wCT+Te8xn+Lip+kFT7Nw3OyjwcI9Ulc9VH24WmnDZklu7g4KJjxYD63Lj8unRJ2hYl1uP0fmo+CqdSOZTqvu3UXDHzK04dxHLqpQXkgK8gObEXQ3s3o722ntQnXlXrLAfZ2J7lSYiiR2cVetMBRqjZtxRp4rKGGLrnRSajBCmGlA3cFHxVOwCndVitLQCmueBLnaeu4DmnVRPeYVdtCoC7K3Rtp57z6dyvjNRSPxp/VAbz1PioznTvSLwWgbboTiw+maDrlhzM7CbxvsT/yW3ZgBQqBr7MqD7MnQ5YcdN+nxXI9iY11Kq1zdR8RvHeuuf0hYsV9kUMRTI6rmOY5sgsJJa4duo+Cw58dq+PLpmen1Sg+pnpOBeSQ+DN22Npt/NZJFf1g2p97X8Q18UxyMzobolBvWaIzF2g5nQc/zVhjMKGFovmiXC1uAtpbcb9ibsxgsQbkxlLQQ4bgRvvZT+k1MCucpkZW3mSRfIXftZMk+O9Z7vJrZJwVoCfTKYEqtiMmBy8AvNamRU4JAE4IAlNFahUlKaEGcxGplBCdmTIdzgnCseJ8SgSvAoCUzEOFw5wOliU5+MqEyXvJ5uJ8yorTCdKAe58ODgTOoM3HYUantCpP6Sp++75qLbRLSEFA1oNjYyo6tTDqjyC4SC4n1WmxNcybrHbLqRVYeDgfmtJnm6jF70c6raFAbVImOKK18kfW9Qmuu7tKc9wUc4l33j4ryiEryCZms6Dxv4IOTnCJWCRjgbFWn2GRdMqCIUl2UdyE94P1KmnAiREKJiOVlNdGsFRMQQlDqpxzsgJ36A8z+U+CpgFO2vUlwHASe0/lCghb8Z0g0pYXl5MCUHdYcQtfhukIGzsXgnXzGnVpciXN9oPhI/zLGBSqlSQ074LT6HsPzSsCVsqt9m9loF+yxNu9Tdm4U1cxbcMy5v8AMYaBxJIPgqFjoDo3tj4gH18VfdDqrc1Wk6o2kKjLPcQAHMkiSbbye46Kec6Pj8tDjMuHY20VXAFo+63c48NLDv7aZxm5up239oiuaREEspMYXC4cQXEwd4uFBoibLCccXbpE9i8V5qpNESsCFmRWFMjykSgpEELTUhpUViI1yFJDSn9iCHJ4KAJCSE3MkL0A9elDD0udBHgpzaiD7ROdGo0TC2wAuN1j8AYWloe6Oz0WSwNSSO/yK1bX9XuPklFI9B3WHf6KI6pc9pTsHU+0A5H0UWu8gjtPonPmlUuV5DNdeQA39DK2vtaP7zv4UJ3Q+r/iUf3nfwq6fg8Nuv8A61T+NMdg8P2f6z/PMnpYo/7JVd9Sl3OPqEw9E6g/9lPxPyV2/C4fiP8Aef8AxIRwuHHD/cf/ABJaeKmt0adFqjAd9zHkoeI6MOj9Kw8uJ5K/9nhgN37z/mmxhN5b3uqKdPHHazszieJKbuVjtzDhleq1t2Z3FpH3SZb4Ax3KvptkronwzDSpSkKAQJ0pAnNQDqFOZ5Cfi1S6GHHFTOjjCyqHlhc3Qw3NqY0+ty09TE0Drhp5+zaFly54qRm6LkdjhxWoxexyJ/uTnAT1mFsESBIgg3kG4BvpqodPZAc7IMO5jpjrVCIPMXiFG6rMU4Kcuh7B6J0abQ6qw1Hi7pMsjdDIk958Fb1dj4UuthabIMSYYJ5CbpbIc42uTBqI0LuWysHQZGcUZjqdUZoneTJhJiejmDe41PYtc42LvfEm5tnyjXgl5yD9dcTypCAu1Do1QYJbQpOH/wBbT5yibP2bQbP2TLncxjSOQLGgx2yl+36P9biDOxFqMc2MzXNnSQRPZxXa8Z0ezD7GqWjXKbgd4UGlsjE0yAXU43EyZ5Hl2hL9h/r+3JnS2xBaeBEHwKRvauvBjaj20a9KnnglsgOa/jkn3T2R2XCZV6O4Y5gcPTBb+zAva+UgxpfdI1VzlpXi5KUgvoJ9V1kdGcI9xAohjhYty3bzA0eLG8KRhtkYfDuk0xTJ6oqgW8CTl7iJT3pPi5viNiPZhjUewscHMN5BLXEgiCdxy7gdVRrpPS3orjKrgWOZUpkiAHZYN7kG0dhKh4XoVSpND8U8ni1hgDkTqe6FM5ZOzvHb0wtKg9/uNJ4wLDtOg705rC0wbH8pHdB1Ww6XVKDqLWUQBlNg3hwICyONqNc/qe6A1onkBO8753p8eWleOLHYtLNUA3XnsWmribcjMGDoufurEGWOLTxaSPiFLo7Vqb3udYa3P5q9LF5soH2obM9V1zqbt1SY09bsJWQqYuqH5w9wdcCDEAxItu+SdVx9Rxl7i4jj2QngasVuSRZ1uJMWD4/ElSPF1/VKR9zExyqNM+KV+wqhu11GoPxflCyby4EXIk7vyTxXqNNnSd38xdF4lK1FHY9cf+gOA4GmAJ4k/NX46I9SRVYHHdBcAdYBGmvBVvR2vUdQ+0c4uc45DmJAaIbv3zMdquRtTICGxaGt3xz7QAp8Vy4JhehpI69WOIDSfiXeiJT6D0rw4EHXq+sqm250yZQaym4vzu67iBqJIbo4fdv3KiqdPwbA1DHHKPIFLw/iH5H/ANJ/RBmHosxFGModkqAajNdjteII/wAwXNaYOvBbXaXS51ZjqTmFzHCILyewxESDfuWSo0mNfFUmJFhA/eJ07gVtwvXbPlO0eoZJPG6YVsquHo1WgVKYaGghnsYYQNf1pD9561+arNqdHcrBUoVPbM/WGUtewwTDhvs0m3A6gSlPy8aLwsUATmmCPFJClUMOX+6CbRa8eGiu1LZdHNtMpsgAaCNJOk+N1eVca17HAFoYHB4IDJY8aAcJ0jkOawrOrI4CBuupGHxzmiCeqYHabnQXMSPArhvHvY6pmOi7E2oXuDK26DeNDBHapHTJjxVOIoCn1gC4udoQA2w5xuWGfjmgjKQHWgtm44qbg9oPe8Ne8luom+lxEpSXeh1Plp8OMQaoGfqxc6AG0WGpV5V2hTxFYljmF05Q53h1RzhY3am0Hii7Kbua6/BoIDo5wsth8Q5rmuaSCCDZaWYjzdK2/wBGqt3ioc2saKf0E2g4U6rKl4Eg8/nKkbM2kcVhJZBqRYE6kahVtJhazKBBdqNO496x2r+2jdtYNBM6+qpaW3WhxE6EhUG2Me2n1TUAO8SqehBu10zvlGaNx0jC7bBMAo2N2iSyxmDK55TqubcFSmbaeAnJYVq46R7ZB9gWH7RlVp7oIctjtB8gVPvUxm/eB/Jcaxddz6gIB1nRdYxGKH9WZO9rR4uatuEyIt07ES6kXNP2tA2O9zAb/C/aOakNqjE0HDQkQR26EcLwqcYk06zTuqAX7hM9humYXGNpVGhrurUGn3ZuO75LQkjYm2Hj7J4lzTDm7yBvbztMb+3WZtnA067OsTlNw9jsptuO496oNq1vt87RqADzIkfXYrbCY8uaWOGpDgY13kngfNL/AKaordBMO8fpq4niaf8AAFV4zoHh2a4uPxNbPwIV/traDqbOreCPA37+HeqF+1adnvptHWbOWbNmC6N8AkoiaoMT0TpicmKzf6JAHac8Khqs9m4tc9h1h2YQRxE7vK6vMR0Yx+NOdlJ1SnuioxlIR93M6HdoBWVZ0ZrvGZopAHQF5n/qqkRo+KqtkRUZu0e0+t0xlKTGvFD/ALMYkCcrDus4du+OCjv2RUZ79F8D9ZoDvIqsGrMVWi0m3NIq4VaYt7R/i75LyWDyTsRTktPP0XqlNPr+8zt9CnuF0URrsC3I2mIs0X5wMxPimsGaBOoPjf5ptPGiozMLTPjMH4D4r1F0OaY3/BL6UzvTvDNDcORBPsjoLe+8+OvwWMZRJvC3PTioHeygyWh47AToOHH/ADLJ4c9QKpcgvdQYLTafNDxb5cTxJU+tbMeDQe+4VUSrnaastlYp5eynMhxDRO6THguiGlSYclJgaWwS6XEumCZkkDcbAQdOCwXRPD58UzgyXnsaCfOB3rdtGZ0wL6ntsFny4zTnKrettXC0waxw5FUNuQQASP2QIPesvtjpLUrNH6jXbm2meInRO21Ip2PH5wfBZetNu7yWXKbWvC9PYszMHgEKk8mBGgjslKHS3sJ8Db0U/ZdAHN90tM+G7sT+IKZs/Z1at+iY4htpAMTwnjyWkwfRvFCHP9kyL5C+apGklpMNBtzvoFYbDx9SixmQiG6AgEaQJjXce1WVHb5mX02Txbb4IxOqLGVMgA1sZaATrYiTYBZ2i1zbPHYR6ro7tpYZ9nU4/wAo9FU4/ZFNwmnIkTBiCOUIpYrOie23YWqBPUJ811HE7Pp4iKzXES2HBpieci4O5caxWFy3Gm8cFp+g/Sk0HezqHqHQncsrPapybf8AslhIk0hOsk6n1Qh0cwLb5KYO8xPnop9am10PYZabi+h4digDZhzSCY3LSZYA3YTCMJy0qbiD/hN13Xn4qPW27TY3M2i1s9mosd3xUvF7N3/VlS1cDnBa6BTBJLjrfWOaMg2oWI2q+tJLWhoIiBvnqgHjx5LR7VxN6WHaYDGgv5QJHgJPeFn6IDqoIblpUrgH4T+0Sp7Xnr1HRL/5mOAgR4Jwi18S52UGbEn94yPRVNR01tdHAd0wVYUsQLngC7wFvRU9E9bVMmlxNTqNdMyIvxbYqNjsbDaRBuHExxBEEfXFFEOouJjqFxnkYVRgcBWrOzNpvI3WgRyLrJhY7dx59nScIh7CxwIPvA+Y17lTNxLWtzOtF7enNaI9HjAbUexgBJA9519RrHgsj0lrUqVUtaczWAAAzJfMuLrQBoBqddEuVwcZtR8FtNzXl1MuoseTMOAnSIi8a252jRNx+3Xsb7Sm1jmA5XAsIykAgGAW9UnfxHOFQ4uu6oZJNvh9eiPgWuqNfT1kAx2EfIKJsuquUT+11SIimP8ATJveLZ0zEdJMQ4WdTbusy/8AyJ+iqbE4N1N0Frh3H0spGy8H7Wo1hdkBIBJ58OJWrPIedo4k39s+9/1fkvLo9PZYaAA1kAAC24dyRG0dMTiQSW9voV55snVAodSqRrrdViZVvsyoTYHTd2/yKvqVbLTc9/uNaQT22tG+6y2xK/2gbHvb/wAIcR6jvWg21UjCVQLyGzwkPbp2Qpkuq1kMRXLs0mbk+PBQcNdvikNRCout9cU8AuOd1I+oVSQrVwkQSRKg4jDEXmRxVcbnRVe9DaJHtakxADOZk5iB+6Fb7Y2yaGVobOaSb3ERAjv4rFU8S9oyhxDZmJ3xr2plXEOcZcSTxJlO8dpa6ZtOmH4cO3Ohw3bs3xjRY6vQLGNnRzjv32+u5S+je1M9I0Xycl230aQW25An/kOCj7XceoP1RMdxn5LCy+WVtLPHpBqvtCk7JxZa6OPqoT3J1DVpGtlWdF7dBwnuAcEr2r2GNhxsi1G37UoihXHn3hSqOLyG4zUnScvA78p3R5QhVhp2IbL9U6eR3Hs3HkgGY/Bavp9ZmttW8nDd26KoxGzSRmp/u/JXRBYd4I8QUPIQbWJ3bu5TikDo70trYV2U9anoWO07uBXTdl7dZXpZ6ILiB1qc9YcY4rnmK2fTq++DSqfeiWn8Q9de1VFLE1sJUlpgg6tMtcOXEJWe4c5On19sOcYawzzPnGqG6g94l7rDduHcqzYvTehWtXApVNM8dVx/a4K4rh7jJIc0+6W3aRyIRKdQCyIaOPjuSYgZpaNAI7eP1yR3gASPo8lk9p4/E0ah9l7p1hode+tp4K0tNRwL3sIjKXEAk26ouLczG7clwPR9jT16pe77tNv8z5LI0unldph9Om7jZzT5nyU7CdO6EzUw5aTqWFp/hKMo2OgYeiKYhlMNBvLpce2BPmiPxLf13vPYx4HwE/FZrD9McE+wxFWkf2gfNwIVphcUyowtp4plUOnVwLoO7M0ghMtHxO2cPRjM7Jm0+zeCY49WfFYbpSzDYmtmZVaHOge64ZjAAmQJPNaU9GaAucOx3P2j3H/mfVSaTKTGhnssjRNg2QP3ZRaMrnFbo45upnsOvwsnYfZLm+6Y7/VdAqNon9YeMfAqM7DMHupbBlZB2Ac6zjPbdM/8OzcCOYWlq4OdEwUQ2105U2Iv9ceP8TwK8pmbtXlRMbWe3goFdl5up1VllFeEXkJEfD4o03tfqW7tBcEGPFWWO2+x1F1NshxN8w4xMn60VRVaoz6aFBx2eKNh8OSEAhMIStOJzsMZSNpTIUVr3DQnxKe2s+dfgEuz6Ax+FDWyBFwPNV6u6jS9pBCA7Y53THOPyVT8kk7F4X0hYDFGk8PG7UcQbFaTFNBomprFmn8RF1TnY1TNlABMTdzW/FxAV5szZddtJ1OpTcG6h3VIg63aSOxLnZeyksUdRlo5TK8ytlM8wfVSKuDqte0Frhm6unOIJ+aDi6ABIANjBB1kaypi2ywOMDtD8wrhgBElc/a91i0w4bwr/ZW3h7tSAeO4/JNmuc5THOiCnRwuCh1N4SCQwB1tTu58vkkNrG7fJRqNTdv3KYHlwJF3D3h94ce0IM0kiI6w4Hcj0xRJ67bcHCQfgowO8IrTO5ADx2wMG8S0upO/ZOZpPNp8gQoGxse/B4ltE1C+hUgOBECHWBaDOUg8Cr3DYWddF7bvR5lYA5shaxwb+IkEE3ndpzU1UWuLo5TE2Fu0dvNUW0ccygDUJBOjR+1OjR6oGM6RtGGY9568FhaDcvZ1HRykTKwGOxzqry5x7BuA5KuPZWLTE7Q9qZdHIfWqA9oOkAqsFVEFdPAH7VweW2JmO1WVDAOdoRPC/nCoXe/rvWg2Tjg3XcfgdZVckJT62Lw5/SVGxa1T0m/gi0emOKZq8O/GweYgqqO0C9znOMy5x4wC4kATuTw8Kb9xUjQ0OnTv16bT+FxHwMqfh+mGGd77XtP4R5tM/BY17GnUBR34UbifH5pZxPK6TR25h3e7WjkSR/3Cke3BFntd9ciuU+xcNHJ1MvHzBhVkTddS9sP2fE/JKuZ+3q8X/wC5/wDpeTz7L+mnc+R7qiOo67vH6CnOqQJhDfidLarO1WIIwgQamA4BWXtJ1CcUvM/FUf8Ajt9/Bebs8FXFV0CUxtXqZvh3geqPIeKtZs4zoiP2XFy4Adg8ynYjHOMjSOE8+aD/AFbNdzieXBKcrVeOH/Y0x7wceV/KyFX2swCzQO+E3EYZoaYG7Xf4rO1mRPgq4yUrbE/FbXm1u4epKjtxtwWl1N29we7TnF1BqC6JSbJC18ZIiW6tamPrsj7d5m85s3xcCnM2rWOpY/8AExv5KDWZYCd5Rms6s8DEeHzWerxLG0/vUGH8JLD6plTG0TrTqtPItI+KSsPjKgVaicJodk44iRRqZ4GY0qgykga5XaSrbB7ZpVgIMO+66x7uPcsNSrlpzDXihp4WOgsfc6SpWExRBDhqDdc/w21nsPEDcfmtJg9oFwa+ImxGvhwSoxf4qkQ4vp+66CBOnEckrahuILXDUEfQPag7NxZD8sAg3utDVALRwISEVbsY9vZ4BU+2ulIYIac7+AsB+I+iH0pwz2MJbVeG728e/ULEOCDkExGKL45T3yZJQ5TSF4KjKSnh6RrURlNGjEVz+sjOfqBwTHs+0A7PJWDaICfK/BSI2HaYFlLpAorGJ5as7y1UhhPikCcwJYSMMlIAiQnQmQKRGXk04//Z"/>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it-IT" altLang="it-IT"/>
          </a:p>
        </p:txBody>
      </p:sp>
      <p:sp>
        <p:nvSpPr>
          <p:cNvPr id="83974" name="AutoShape 9" descr="data:image/jpeg;base64,/9j/4AAQSkZJRgABAQAAAQABAAD/2wCEAAkGBxQTEhUUExQVFhUXGBcXGBcYFRcYHBcXGBcWFxccFxwYHCggGBwlHBcVITEhJSkrLi4uFx8zODMsNygtLiwBCgoKDg0OGhAQGiwkHCQsLCwsLCwsLCwsLCwsLCwsLCwsLCwsLCwsLCwsLCwsLCwsLCwsLCwsLCwsLCwsLCwsLP/AABEIAK0BIgMBIgACEQEDEQH/xAAcAAABBQEBAQAAAAAAAAAAAAADAQIEBQYHAAj/xABFEAABAwIDBAcFBAYKAgMAAAABAAIRAyEEEjEFQVFhBiJxgZGxwRMyodHwI1Jy4TNCYpLS8QcUFiRTgoOTorIVQ2Nz4v/EABgBAAMBAQAAAAAAAAAAAAAAAAABAgME/8QAIxEBAQEAAgICAgIDAAAAAAAAAAERAiESQTFhAxNRgQQicf/aAAwDAQACEQMRAD8Az2Lqndbn9aJfbEZQ12okqPWdJKjveZWd49KnPsatjXEumL23W3RO9UdTFnMbnfG++5S6rrKsrNuUsPy0VryYnW5+CLTqmOU20Uam0z2DzRc8i0JYcqwNQ5ZkApMPtJwGQuht/nbgq8MdxTXkaHmp8JVeQlTGDNIHw1UHEVZNzP1uTahQCVc4pvI5zoUfOUSpohgKknNcVKo1TYSorQjMU05U3DVyCYJ8Uc1SYF1AZIRQ4nVT49q8uhg6UUILWowCpmUOT2tTQ1EYgPQvFFhNhAI2UemUNoRmBBiB3JHwtntIJBDmmRxkILWqVg29dn4m+YQI0u1a5sZIMiD3ov8ARg2cVUcCTFM+BqMF+7yQttU7DcE7+jTAMq1qgeHx7OZa5zL5mg3aRI5ckuMVyvcdboCCFOYQf5LL4Xo9RcR1q0j/AOerqLH9bkrV+wKbol9cZZAy16jbC14N+9XxLkBt8gVcIPvViO4UqrvMBWhp8ll9t9H6QrYRodWOas4Ga1QkAUaruqS6QZAuFZf2UobzXPbia/8AGgHbaqgUKhO4eqqqruraF7bexabKD3jPLQ0CalQ6uAuC6DrvUd9IBoO+yz+YufIGMNj3eYTMPdgJ5+a9jAIPJCwjAaYMcfNLOhvY2UcB4LyAXckqXifk5hUP14ID96kPEzxCjPXQ5keqRu1+CrKjuurN+8qrxZ68qVwRoiT9WH5otFoyg8QETA4UVH02ExmIbcwLkCUavgm03OA7LGRbgs7fS5PaC8oDjOqLUPBR3q4m0KoUEhOqFMKZEXmq/wAFgWUaXtazA5zhLGuFgL3I38VcdGMU2u5vtcPSewkT9m2AOWUAjT5pW4cmsa1qI1dF6edFKQpDEUGClAEsHuuBJ0nRwgWk+q50FMsqrLBQE+mxDaj0QmkdqKEEJ8pEIAjAIDZRmBMHppT0xAOa1GYgtKO1AFaFKwH6Rkfeb/2CiAqZs39Kz8bP+wQcX23ndVA6HUnvNVjKj6bi1gBY4tPvgkSCCBAJsdysdtUuobbvhvUnoHsoNqtuS4UxUdf71mgDcYJuUcf4Pm31DFspVqdGo456vuWJlzAM8kWFspvxKmUdvUCxzsxDRV9jJa4dcnQW0PHRQMbhmvq0qpa3PTzEEgnLpmtIm19dycdktDCMrINX2pDQ5svn3ve4wY0sjufB9Ubb2Ga+thWuEtL6kjjFF9j4z3Kxw2EZTGWm0NEzAnWw9FQ1trZ9ptoQIotz5puTUa4R3eo4rRuIAJ4Se4KvZeme6TO/utTnk/7AqC4W8FK6QPnDPPOmfioz9O9Z+lz5V+NFj2j1QMCfsuwuR8foe30KjbPP2Z7Sj0XsTJ9SvIcpUZT2OY1TdR6nNGqFBet3OiYi3koGJF/rgrHEC3FVVVxnsUqg7a9xIBgaE256J5qyLiJvA0AsoTSZRySpsVK85yi1U4OMwmvCcKgvEq56KU2+0OcTwBiJ3c1T1CAvXaM5kCeIB7hr3oDW42qys91N0EgNgEOAaATIFoy879ynYSk2nkHV3FxggCZ0GtjHjvVVQwgik5pM1KQfn1Jc6HOaYF4dbsAU3o85+aWC4Gr4y2NgZGsgfBYctxtxzY2PSXb1NuAp0XHN7RrpBMOEETu52mLDcuSuatB0qD2ikx7RYE5pFy7rQBNgCXCYF+xZ+VX45kTzvbwUiko7QpNIK0ikLwTiEoakkl0ZhKG0ItNMFXkpKSUA+mjgILEYIArWqZsyPa050zt8wojVLwH6Rk/eHmg/bX7QI9m6d4IWuq7Op4eX0hkcWtaTJNhprKwG28TFN7eRHw/NajaO2gKhY/NndENDdBmcQSdIhc/LlfmNrk+Wg6PV3PqPzEuAHAWnsHJWNWtlpuvDmzE8rt11kQVUdDMWA+vmIAy0jM6z7SY8ApPSbEsaC/MIymYPAdU+Y7wuj8d/1lZ8p3jknQyr/e8Ket7R1VuZx1cXEB+YzJmTMrt218QAzLvdbu3/AC7188dDa39+wouIrMNxwK71i8WwVAHg9ZsNPMG47bhb/wCT+Te8xn+Lip+kFT7Nw3OyjwcI9Ulc9VH24WmnDZklu7g4KJjxYD63Lj8unRJ2hYl1uP0fmo+CqdSOZTqvu3UXDHzK04dxHLqpQXkgK8gObEXQ3s3o722ntQnXlXrLAfZ2J7lSYiiR2cVetMBRqjZtxRp4rKGGLrnRSajBCmGlA3cFHxVOwCndVitLQCmueBLnaeu4DmnVRPeYVdtCoC7K3Rtp57z6dyvjNRSPxp/VAbz1PioznTvSLwWgbboTiw+maDrlhzM7CbxvsT/yW3ZgBQqBr7MqD7MnQ5YcdN+nxXI9iY11Kq1zdR8RvHeuuf0hYsV9kUMRTI6rmOY5sgsJJa4duo+Cw58dq+PLpmen1Sg+pnpOBeSQ+DN22Npt/NZJFf1g2p97X8Q18UxyMzobolBvWaIzF2g5nQc/zVhjMKGFovmiXC1uAtpbcb9ibsxgsQbkxlLQQ4bgRvvZT+k1MCucpkZW3mSRfIXftZMk+O9Z7vJrZJwVoCfTKYEqtiMmBy8AvNamRU4JAE4IAlNFahUlKaEGcxGplBCdmTIdzgnCseJ8SgSvAoCUzEOFw5wOliU5+MqEyXvJ5uJ8yorTCdKAe58ODgTOoM3HYUantCpP6Sp++75qLbRLSEFA1oNjYyo6tTDqjyC4SC4n1WmxNcybrHbLqRVYeDgfmtJnm6jF70c6raFAbVImOKK18kfW9Qmuu7tKc9wUc4l33j4ryiEryCZms6Dxv4IOTnCJWCRjgbFWn2GRdMqCIUl2UdyE94P1KmnAiREKJiOVlNdGsFRMQQlDqpxzsgJ36A8z+U+CpgFO2vUlwHASe0/lCghb8Z0g0pYXl5MCUHdYcQtfhukIGzsXgnXzGnVpciXN9oPhI/zLGBSqlSQ074LT6HsPzSsCVsqt9m9loF+yxNu9Tdm4U1cxbcMy5v8AMYaBxJIPgqFjoDo3tj4gH18VfdDqrc1Wk6o2kKjLPcQAHMkiSbbye46Kec6Pj8tDjMuHY20VXAFo+63c48NLDv7aZxm5up239oiuaREEspMYXC4cQXEwd4uFBoibLCccXbpE9i8V5qpNESsCFmRWFMjykSgpEELTUhpUViI1yFJDSn9iCHJ4KAJCSE3MkL0A9elDD0udBHgpzaiD7ROdGo0TC2wAuN1j8AYWloe6Oz0WSwNSSO/yK1bX9XuPklFI9B3WHf6KI6pc9pTsHU+0A5H0UWu8gjtPonPmlUuV5DNdeQA39DK2vtaP7zv4UJ3Q+r/iUf3nfwq6fg8Nuv8A61T+NMdg8P2f6z/PMnpYo/7JVd9Sl3OPqEw9E6g/9lPxPyV2/C4fiP8Aef8AxIRwuHHD/cf/ABJaeKmt0adFqjAd9zHkoeI6MOj9Kw8uJ5K/9nhgN37z/mmxhN5b3uqKdPHHazszieJKbuVjtzDhleq1t2Z3FpH3SZb4Ax3KvptkronwzDSpSkKAQJ0pAnNQDqFOZ5Cfi1S6GHHFTOjjCyqHlhc3Qw3NqY0+ty09TE0Drhp5+zaFly54qRm6LkdjhxWoxexyJ/uTnAT1mFsESBIgg3kG4BvpqodPZAc7IMO5jpjrVCIPMXiFG6rMU4Kcuh7B6J0abQ6qw1Hi7pMsjdDIk958Fb1dj4UuthabIMSYYJ5CbpbIc42uTBqI0LuWysHQZGcUZjqdUZoneTJhJiejmDe41PYtc42LvfEm5tnyjXgl5yD9dcTypCAu1Do1QYJbQpOH/wBbT5yibP2bQbP2TLncxjSOQLGgx2yl+36P9biDOxFqMc2MzXNnSQRPZxXa8Z0ezD7GqWjXKbgd4UGlsjE0yAXU43EyZ5Hl2hL9h/r+3JnS2xBaeBEHwKRvauvBjaj20a9KnnglsgOa/jkn3T2R2XCZV6O4Y5gcPTBb+zAva+UgxpfdI1VzlpXi5KUgvoJ9V1kdGcI9xAohjhYty3bzA0eLG8KRhtkYfDuk0xTJ6oqgW8CTl7iJT3pPi5viNiPZhjUewscHMN5BLXEgiCdxy7gdVRrpPS3orjKrgWOZUpkiAHZYN7kG0dhKh4XoVSpND8U8ni1hgDkTqe6FM5ZOzvHb0wtKg9/uNJ4wLDtOg705rC0wbH8pHdB1Ww6XVKDqLWUQBlNg3hwICyONqNc/qe6A1onkBO8753p8eWleOLHYtLNUA3XnsWmribcjMGDoufurEGWOLTxaSPiFLo7Vqb3udYa3P5q9LF5soH2obM9V1zqbt1SY09bsJWQqYuqH5w9wdcCDEAxItu+SdVx9Rxl7i4jj2QngasVuSRZ1uJMWD4/ElSPF1/VKR9zExyqNM+KV+wqhu11GoPxflCyby4EXIk7vyTxXqNNnSd38xdF4lK1FHY9cf+gOA4GmAJ4k/NX46I9SRVYHHdBcAdYBGmvBVvR2vUdQ+0c4uc45DmJAaIbv3zMdquRtTICGxaGt3xz7QAp8Vy4JhehpI69WOIDSfiXeiJT6D0rw4EHXq+sqm250yZQaym4vzu67iBqJIbo4fdv3KiqdPwbA1DHHKPIFLw/iH5H/ANJ/RBmHosxFGModkqAajNdjteII/wAwXNaYOvBbXaXS51ZjqTmFzHCILyewxESDfuWSo0mNfFUmJFhA/eJ07gVtwvXbPlO0eoZJPG6YVsquHo1WgVKYaGghnsYYQNf1pD9561+arNqdHcrBUoVPbM/WGUtewwTDhvs0m3A6gSlPy8aLwsUATmmCPFJClUMOX+6CbRa8eGiu1LZdHNtMpsgAaCNJOk+N1eVca17HAFoYHB4IDJY8aAcJ0jkOawrOrI4CBuupGHxzmiCeqYHabnQXMSPArhvHvY6pmOi7E2oXuDK26DeNDBHapHTJjxVOIoCn1gC4udoQA2w5xuWGfjmgjKQHWgtm44qbg9oPe8Ne8luom+lxEpSXeh1Plp8OMQaoGfqxc6AG0WGpV5V2hTxFYljmF05Q53h1RzhY3am0Hii7Kbua6/BoIDo5wsth8Q5rmuaSCCDZaWYjzdK2/wBGqt3ioc2saKf0E2g4U6rKl4Eg8/nKkbM2kcVhJZBqRYE6kahVtJhazKBBdqNO496x2r+2jdtYNBM6+qpaW3WhxE6EhUG2Me2n1TUAO8SqehBu10zvlGaNx0jC7bBMAo2N2iSyxmDK55TqubcFSmbaeAnJYVq46R7ZB9gWH7RlVp7oIctjtB8gVPvUxm/eB/Jcaxddz6gIB1nRdYxGKH9WZO9rR4uatuEyIt07ES6kXNP2tA2O9zAb/C/aOakNqjE0HDQkQR26EcLwqcYk06zTuqAX7hM9humYXGNpVGhrurUGn3ZuO75LQkjYm2Hj7J4lzTDm7yBvbztMb+3WZtnA067OsTlNw9jsptuO496oNq1vt87RqADzIkfXYrbCY8uaWOGpDgY13kngfNL/AKaordBMO8fpq4niaf8AAFV4zoHh2a4uPxNbPwIV/traDqbOreCPA37+HeqF+1adnvptHWbOWbNmC6N8AkoiaoMT0TpicmKzf6JAHac8Khqs9m4tc9h1h2YQRxE7vK6vMR0Yx+NOdlJ1SnuioxlIR93M6HdoBWVZ0ZrvGZopAHQF5n/qqkRo+KqtkRUZu0e0+t0xlKTGvFD/ALMYkCcrDus4du+OCjv2RUZ79F8D9ZoDvIqsGrMVWi0m3NIq4VaYt7R/i75LyWDyTsRTktPP0XqlNPr+8zt9CnuF0URrsC3I2mIs0X5wMxPimsGaBOoPjf5ptPGiozMLTPjMH4D4r1F0OaY3/BL6UzvTvDNDcORBPsjoLe+8+OvwWMZRJvC3PTioHeygyWh47AToOHH/ADLJ4c9QKpcgvdQYLTafNDxb5cTxJU+tbMeDQe+4VUSrnaastlYp5eynMhxDRO6THguiGlSYclJgaWwS6XEumCZkkDcbAQdOCwXRPD58UzgyXnsaCfOB3rdtGZ0wL6ntsFny4zTnKrettXC0waxw5FUNuQQASP2QIPesvtjpLUrNH6jXbm2meInRO21Ip2PH5wfBZetNu7yWXKbWvC9PYszMHgEKk8mBGgjslKHS3sJ8Db0U/ZdAHN90tM+G7sT+IKZs/Z1at+iY4htpAMTwnjyWkwfRvFCHP9kyL5C+apGklpMNBtzvoFYbDx9SixmQiG6AgEaQJjXce1WVHb5mX02Txbb4IxOqLGVMgA1sZaATrYiTYBZ2i1zbPHYR6ro7tpYZ9nU4/wAo9FU4/ZFNwmnIkTBiCOUIpYrOie23YWqBPUJ811HE7Pp4iKzXES2HBpieci4O5caxWFy3Gm8cFp+g/Sk0HezqHqHQncsrPapybf8AslhIk0hOsk6n1Qh0cwLb5KYO8xPnop9am10PYZabi+h4digDZhzSCY3LSZYA3YTCMJy0qbiD/hN13Xn4qPW27TY3M2i1s9mosd3xUvF7N3/VlS1cDnBa6BTBJLjrfWOaMg2oWI2q+tJLWhoIiBvnqgHjx5LR7VxN6WHaYDGgv5QJHgJPeFn6IDqoIblpUrgH4T+0Sp7Xnr1HRL/5mOAgR4Jwi18S52UGbEn94yPRVNR01tdHAd0wVYUsQLngC7wFvRU9E9bVMmlxNTqNdMyIvxbYqNjsbDaRBuHExxBEEfXFFEOouJjqFxnkYVRgcBWrOzNpvI3WgRyLrJhY7dx59nScIh7CxwIPvA+Y17lTNxLWtzOtF7enNaI9HjAbUexgBJA9519RrHgsj0lrUqVUtaczWAAAzJfMuLrQBoBqddEuVwcZtR8FtNzXl1MuoseTMOAnSIi8a252jRNx+3Xsb7Sm1jmA5XAsIykAgGAW9UnfxHOFQ4uu6oZJNvh9eiPgWuqNfT1kAx2EfIKJsuquUT+11SIimP8ATJveLZ0zEdJMQ4WdTbusy/8AyJ+iqbE4N1N0Frh3H0spGy8H7Wo1hdkBIBJ58OJWrPIedo4k39s+9/1fkvLo9PZYaAA1kAAC24dyRG0dMTiQSW9voV55snVAodSqRrrdViZVvsyoTYHTd2/yKvqVbLTc9/uNaQT22tG+6y2xK/2gbHvb/wAIcR6jvWg21UjCVQLyGzwkPbp2Qpkuq1kMRXLs0mbk+PBQcNdvikNRCout9cU8AuOd1I+oVSQrVwkQSRKg4jDEXmRxVcbnRVe9DaJHtakxADOZk5iB+6Fb7Y2yaGVobOaSb3ERAjv4rFU8S9oyhxDZmJ3xr2plXEOcZcSTxJlO8dpa6ZtOmH4cO3Ohw3bs3xjRY6vQLGNnRzjv32+u5S+je1M9I0Xycl230aQW25An/kOCj7XceoP1RMdxn5LCy+WVtLPHpBqvtCk7JxZa6OPqoT3J1DVpGtlWdF7dBwnuAcEr2r2GNhxsi1G37UoihXHn3hSqOLyG4zUnScvA78p3R5QhVhp2IbL9U6eR3Hs3HkgGY/Bavp9ZmttW8nDd26KoxGzSRmp/u/JXRBYd4I8QUPIQbWJ3bu5TikDo70trYV2U9anoWO07uBXTdl7dZXpZ6ILiB1qc9YcY4rnmK2fTq++DSqfeiWn8Q9de1VFLE1sJUlpgg6tMtcOXEJWe4c5On19sOcYawzzPnGqG6g94l7rDduHcqzYvTehWtXApVNM8dVx/a4K4rh7jJIc0+6W3aRyIRKdQCyIaOPjuSYgZpaNAI7eP1yR3gASPo8lk9p4/E0ah9l7p1hode+tp4K0tNRwL3sIjKXEAk26ouLczG7clwPR9jT16pe77tNv8z5LI0unldph9Om7jZzT5nyU7CdO6EzUw5aTqWFp/hKMo2OgYeiKYhlMNBvLpce2BPmiPxLf13vPYx4HwE/FZrD9McE+wxFWkf2gfNwIVphcUyowtp4plUOnVwLoO7M0ghMtHxO2cPRjM7Jm0+zeCY49WfFYbpSzDYmtmZVaHOge64ZjAAmQJPNaU9GaAucOx3P2j3H/mfVSaTKTGhnssjRNg2QP3ZRaMrnFbo45upnsOvwsnYfZLm+6Y7/VdAqNon9YeMfAqM7DMHupbBlZB2Ac6zjPbdM/8OzcCOYWlq4OdEwUQ2105U2Iv9ceP8TwK8pmbtXlRMbWe3goFdl5up1VllFeEXkJEfD4o03tfqW7tBcEGPFWWO2+x1F1NshxN8w4xMn60VRVaoz6aFBx2eKNh8OSEAhMIStOJzsMZSNpTIUVr3DQnxKe2s+dfgEuz6Ax+FDWyBFwPNV6u6jS9pBCA7Y53THOPyVT8kk7F4X0hYDFGk8PG7UcQbFaTFNBomprFmn8RF1TnY1TNlABMTdzW/FxAV5szZddtJ1OpTcG6h3VIg63aSOxLnZeyksUdRlo5TK8ytlM8wfVSKuDqte0Frhm6unOIJ+aDi6ABIANjBB1kaypi2ywOMDtD8wrhgBElc/a91i0w4bwr/ZW3h7tSAeO4/JNmuc5THOiCnRwuCh1N4SCQwB1tTu58vkkNrG7fJRqNTdv3KYHlwJF3D3h94ce0IM0kiI6w4Hcj0xRJ67bcHCQfgowO8IrTO5ADx2wMG8S0upO/ZOZpPNp8gQoGxse/B4ltE1C+hUgOBECHWBaDOUg8Cr3DYWddF7bvR5lYA5shaxwb+IkEE3ndpzU1UWuLo5TE2Fu0dvNUW0ccygDUJBOjR+1OjR6oGM6RtGGY9568FhaDcvZ1HRykTKwGOxzqry5x7BuA5KuPZWLTE7Q9qZdHIfWqA9oOkAqsFVEFdPAH7VweW2JmO1WVDAOdoRPC/nCoXe/rvWg2Tjg3XcfgdZVckJT62Lw5/SVGxa1T0m/gi0emOKZq8O/GweYgqqO0C9znOMy5x4wC4kATuTw8Kb9xUjQ0OnTv16bT+FxHwMqfh+mGGd77XtP4R5tM/BY17GnUBR34UbifH5pZxPK6TR25h3e7WjkSR/3Cke3BFntd9ciuU+xcNHJ1MvHzBhVkTddS9sP2fE/JKuZ+3q8X/wC5/wDpeTz7L+mnc+R7qiOo67vH6CnOqQJhDfidLarO1WIIwgQamA4BWXtJ1CcUvM/FUf8Ajt9/Bebs8FXFV0CUxtXqZvh3geqPIeKtZs4zoiP2XFy4Adg8ynYjHOMjSOE8+aD/AFbNdzieXBKcrVeOH/Y0x7wceV/KyFX2swCzQO+E3EYZoaYG7Xf4rO1mRPgq4yUrbE/FbXm1u4epKjtxtwWl1N29we7TnF1BqC6JSbJC18ZIiW6tamPrsj7d5m85s3xcCnM2rWOpY/8AExv5KDWZYCd5Rms6s8DEeHzWerxLG0/vUGH8JLD6plTG0TrTqtPItI+KSsPjKgVaicJodk44iRRqZ4GY0qgykga5XaSrbB7ZpVgIMO+66x7uPcsNSrlpzDXihp4WOgsfc6SpWExRBDhqDdc/w21nsPEDcfmtJg9oFwa+ImxGvhwSoxf4qkQ4vp+66CBOnEckrahuILXDUEfQPag7NxZD8sAg3utDVALRwISEVbsY9vZ4BU+2ulIYIac7+AsB+I+iH0pwz2MJbVeG728e/ULEOCDkExGKL45T3yZJQ5TSF4KjKSnh6RrURlNGjEVz+sjOfqBwTHs+0A7PJWDaICfK/BSI2HaYFlLpAorGJ5as7y1UhhPikCcwJYSMMlIAiQnQmQKRGXk04//Z"/>
          <p:cNvSpPr>
            <a:spLocks noChangeAspect="1" noChangeArrowheads="1"/>
          </p:cNvSpPr>
          <p:nvPr/>
        </p:nvSpPr>
        <p:spPr bwMode="auto">
          <a:xfrm>
            <a:off x="215900" y="7938"/>
            <a:ext cx="304800" cy="304800"/>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it-IT" altLang="it-IT"/>
          </a:p>
        </p:txBody>
      </p:sp>
      <p:pic>
        <p:nvPicPr>
          <p:cNvPr id="19463" name="Picture 15" descr="http://upload.wikimedia.org/wikipedia/commons/2/25/Enrique_Simonet_-_La_autopsia_-_1890.jpg"/>
          <p:cNvPicPr>
            <a:picLocks noChangeAspect="1" noChangeArrowheads="1"/>
          </p:cNvPicPr>
          <p:nvPr/>
        </p:nvPicPr>
        <p:blipFill>
          <a:blip r:embed="rId7" cstate="email"/>
          <a:srcRect/>
          <a:stretch>
            <a:fillRect/>
          </a:stretch>
        </p:blipFill>
        <p:spPr bwMode="auto">
          <a:xfrm>
            <a:off x="227013" y="1630363"/>
            <a:ext cx="4076700" cy="3933825"/>
          </a:xfrm>
          <a:prstGeom prst="rect">
            <a:avLst/>
          </a:prstGeom>
          <a:noFill/>
          <a:ln w="9525">
            <a:noFill/>
            <a:miter lim="800000"/>
            <a:headEnd/>
            <a:tailEnd/>
          </a:ln>
        </p:spPr>
      </p:pic>
      <p:pic>
        <p:nvPicPr>
          <p:cNvPr id="19464" name="Picture 17" descr="http://www.stupormundi.it/images/Foggia_locazcastiglione1s.jpg">
            <a:hlinkClick r:id="rId8"/>
          </p:cNvPr>
          <p:cNvPicPr>
            <a:picLocks noChangeAspect="1" noChangeArrowheads="1"/>
          </p:cNvPicPr>
          <p:nvPr/>
        </p:nvPicPr>
        <p:blipFill>
          <a:blip r:embed="rId9" cstate="email"/>
          <a:srcRect/>
          <a:stretch>
            <a:fillRect/>
          </a:stretch>
        </p:blipFill>
        <p:spPr bwMode="auto">
          <a:xfrm>
            <a:off x="4657725" y="1677988"/>
            <a:ext cx="4270375" cy="3886200"/>
          </a:xfrm>
          <a:prstGeom prst="rect">
            <a:avLst/>
          </a:prstGeom>
          <a:noFill/>
          <a:ln w="9525">
            <a:noFill/>
            <a:miter lim="800000"/>
            <a:headEnd/>
            <a:tailEnd/>
          </a:ln>
        </p:spPr>
      </p:pic>
      <p:sp>
        <p:nvSpPr>
          <p:cNvPr id="2" name="CasellaDiTesto 1"/>
          <p:cNvSpPr txBox="1"/>
          <p:nvPr/>
        </p:nvSpPr>
        <p:spPr>
          <a:xfrm>
            <a:off x="827584" y="312738"/>
            <a:ext cx="7560840" cy="923330"/>
          </a:xfrm>
          <a:prstGeom prst="rect">
            <a:avLst/>
          </a:prstGeom>
          <a:solidFill>
            <a:srgbClr val="0070C0"/>
          </a:solidFill>
          <a:scene3d>
            <a:camera prst="orthographicFront"/>
            <a:lightRig rig="threePt" dir="t"/>
          </a:scene3d>
          <a:sp3d>
            <a:bevelT w="101600" prst="riblet"/>
          </a:sp3d>
        </p:spPr>
        <p:style>
          <a:lnRef idx="1">
            <a:schemeClr val="accent5"/>
          </a:lnRef>
          <a:fillRef idx="3">
            <a:schemeClr val="accent5"/>
          </a:fillRef>
          <a:effectRef idx="2">
            <a:schemeClr val="accent5"/>
          </a:effectRef>
          <a:fontRef idx="minor">
            <a:schemeClr val="lt1"/>
          </a:fontRef>
        </p:style>
        <p:txBody>
          <a:bodyPr>
            <a:spAutoFit/>
          </a:bodyPr>
          <a:lstStyle/>
          <a:p>
            <a:pPr algn="ctr" eaLnBrk="1" hangingPunct="1">
              <a:buClr>
                <a:srgbClr val="000000"/>
              </a:buClr>
              <a:buSzPct val="100000"/>
              <a:buFont typeface="Times New Roman" panose="02020603050405020304" pitchFamily="18" charset="0"/>
              <a:buNone/>
              <a:defRPr/>
            </a:pPr>
            <a:r>
              <a:rPr lang="it-IT" sz="5400" i="1" dirty="0"/>
              <a:t>Casistica locale</a:t>
            </a:r>
          </a:p>
        </p:txBody>
      </p:sp>
      <p:pic>
        <p:nvPicPr>
          <p:cNvPr id="19468" name="Picture 12"/>
          <p:cNvPicPr>
            <a:picLocks noChangeAspect="1" noChangeArrowheads="1"/>
          </p:cNvPicPr>
          <p:nvPr/>
        </p:nvPicPr>
        <p:blipFill>
          <a:blip r:embed="rId10" cstate="email"/>
          <a:srcRect/>
          <a:stretch>
            <a:fillRect/>
          </a:stretch>
        </p:blipFill>
        <p:spPr bwMode="auto">
          <a:xfrm>
            <a:off x="-4763" y="3416300"/>
            <a:ext cx="4954588" cy="1668463"/>
          </a:xfrm>
          <a:prstGeom prst="rect">
            <a:avLst/>
          </a:prstGeom>
          <a:noFill/>
          <a:ln w="9525">
            <a:noFill/>
            <a:miter lim="800000"/>
            <a:headEnd/>
            <a:tailEnd/>
          </a:ln>
        </p:spPr>
      </p:pic>
      <p:pic>
        <p:nvPicPr>
          <p:cNvPr id="19469" name="Picture 13"/>
          <p:cNvPicPr>
            <a:picLocks noChangeAspect="1" noChangeArrowheads="1"/>
          </p:cNvPicPr>
          <p:nvPr/>
        </p:nvPicPr>
        <p:blipFill>
          <a:blip r:embed="rId11" cstate="email"/>
          <a:srcRect/>
          <a:stretch>
            <a:fillRect/>
          </a:stretch>
        </p:blipFill>
        <p:spPr bwMode="auto">
          <a:xfrm>
            <a:off x="-4763" y="5373688"/>
            <a:ext cx="4954588" cy="1484312"/>
          </a:xfrm>
          <a:prstGeom prst="rect">
            <a:avLst/>
          </a:prstGeom>
          <a:noFill/>
          <a:ln w="9525">
            <a:noFill/>
            <a:miter lim="800000"/>
            <a:headEnd/>
            <a:tailEnd/>
          </a:ln>
        </p:spPr>
      </p:pic>
      <p:pic>
        <p:nvPicPr>
          <p:cNvPr id="19470" name="Picture 14"/>
          <p:cNvPicPr>
            <a:picLocks noChangeAspect="1" noChangeArrowheads="1"/>
          </p:cNvPicPr>
          <p:nvPr/>
        </p:nvPicPr>
        <p:blipFill>
          <a:blip r:embed="rId12" cstate="email"/>
          <a:srcRect/>
          <a:stretch>
            <a:fillRect/>
          </a:stretch>
        </p:blipFill>
        <p:spPr bwMode="auto">
          <a:xfrm>
            <a:off x="5076825" y="4292600"/>
            <a:ext cx="4043363" cy="963613"/>
          </a:xfrm>
          <a:prstGeom prst="rect">
            <a:avLst/>
          </a:prstGeom>
          <a:noFill/>
          <a:ln w="9525">
            <a:noFill/>
            <a:miter lim="800000"/>
            <a:headEnd/>
            <a:tailEnd/>
          </a:ln>
        </p:spPr>
      </p:pic>
      <p:pic>
        <p:nvPicPr>
          <p:cNvPr id="19471" name="Picture 15"/>
          <p:cNvPicPr>
            <a:picLocks noChangeAspect="1" noChangeArrowheads="1"/>
          </p:cNvPicPr>
          <p:nvPr/>
        </p:nvPicPr>
        <p:blipFill>
          <a:blip r:embed="rId13" cstate="email"/>
          <a:srcRect/>
          <a:stretch>
            <a:fillRect/>
          </a:stretch>
        </p:blipFill>
        <p:spPr bwMode="auto">
          <a:xfrm>
            <a:off x="5076825" y="5645150"/>
            <a:ext cx="4038600" cy="1168400"/>
          </a:xfrm>
          <a:prstGeom prst="rect">
            <a:avLst/>
          </a:prstGeom>
          <a:noFill/>
          <a:ln w="9525">
            <a:noFill/>
            <a:miter lim="800000"/>
            <a:headEnd/>
            <a:tailEnd/>
          </a:ln>
        </p:spPr>
      </p:pic>
    </p:spTree>
    <p:custDataLst>
      <p:tags r:id="rId1"/>
    </p:custDataLst>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9463"/>
                                        </p:tgtEl>
                                      </p:cBhvr>
                                    </p:animEffect>
                                    <p:set>
                                      <p:cBhvr>
                                        <p:cTn id="7" dur="1" fill="hold">
                                          <p:stCondLst>
                                            <p:cond delay="499"/>
                                          </p:stCondLst>
                                        </p:cTn>
                                        <p:tgtEl>
                                          <p:spTgt spid="1946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9464"/>
                                        </p:tgtEl>
                                      </p:cBhvr>
                                    </p:animEffect>
                                    <p:set>
                                      <p:cBhvr>
                                        <p:cTn id="10" dur="1" fill="hold">
                                          <p:stCondLst>
                                            <p:cond delay="499"/>
                                          </p:stCondLst>
                                        </p:cTn>
                                        <p:tgtEl>
                                          <p:spTgt spid="19464"/>
                                        </p:tgtEl>
                                        <p:attrNameLst>
                                          <p:attrName>style.visibility</p:attrName>
                                        </p:attrNameLst>
                                      </p:cBhvr>
                                      <p:to>
                                        <p:strVal val="hidden"/>
                                      </p:to>
                                    </p:set>
                                  </p:childTnLst>
                                </p:cTn>
                              </p:par>
                              <p:par>
                                <p:cTn id="11" presetID="2" presetClass="entr" presetSubtype="4"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ppt_x"/>
                                          </p:val>
                                        </p:tav>
                                        <p:tav tm="100000">
                                          <p:val>
                                            <p:strVal val="#ppt_x"/>
                                          </p:val>
                                        </p:tav>
                                      </p:tavLst>
                                    </p:anim>
                                    <p:anim calcmode="lin" valueType="num">
                                      <p:cBhvr additive="base">
                                        <p:cTn id="14" dur="500" fill="hold"/>
                                        <p:tgtEl>
                                          <p:spTgt spid="1945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459"/>
                                        </p:tgtEl>
                                        <p:attrNameLst>
                                          <p:attrName>style.visibility</p:attrName>
                                        </p:attrNameLst>
                                      </p:cBhvr>
                                      <p:to>
                                        <p:strVal val="visible"/>
                                      </p:to>
                                    </p:set>
                                    <p:anim calcmode="lin" valueType="num">
                                      <p:cBhvr additive="base">
                                        <p:cTn id="17" dur="500" fill="hold"/>
                                        <p:tgtEl>
                                          <p:spTgt spid="19459"/>
                                        </p:tgtEl>
                                        <p:attrNameLst>
                                          <p:attrName>ppt_x</p:attrName>
                                        </p:attrNameLst>
                                      </p:cBhvr>
                                      <p:tavLst>
                                        <p:tav tm="0">
                                          <p:val>
                                            <p:strVal val="#ppt_x"/>
                                          </p:val>
                                        </p:tav>
                                        <p:tav tm="100000">
                                          <p:val>
                                            <p:strVal val="#ppt_x"/>
                                          </p:val>
                                        </p:tav>
                                      </p:tavLst>
                                    </p:anim>
                                    <p:anim calcmode="lin" valueType="num">
                                      <p:cBhvr additive="base">
                                        <p:cTn id="18" dur="500" fill="hold"/>
                                        <p:tgtEl>
                                          <p:spTgt spid="1945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460"/>
                                        </p:tgtEl>
                                        <p:attrNameLst>
                                          <p:attrName>style.visibility</p:attrName>
                                        </p:attrNameLst>
                                      </p:cBhvr>
                                      <p:to>
                                        <p:strVal val="visible"/>
                                      </p:to>
                                    </p:set>
                                    <p:anim calcmode="lin" valueType="num">
                                      <p:cBhvr additive="base">
                                        <p:cTn id="21" dur="500" fill="hold"/>
                                        <p:tgtEl>
                                          <p:spTgt spid="19460"/>
                                        </p:tgtEl>
                                        <p:attrNameLst>
                                          <p:attrName>ppt_x</p:attrName>
                                        </p:attrNameLst>
                                      </p:cBhvr>
                                      <p:tavLst>
                                        <p:tav tm="0">
                                          <p:val>
                                            <p:strVal val="#ppt_x"/>
                                          </p:val>
                                        </p:tav>
                                        <p:tav tm="100000">
                                          <p:val>
                                            <p:strVal val="#ppt_x"/>
                                          </p:val>
                                        </p:tav>
                                      </p:tavLst>
                                    </p:anim>
                                    <p:anim calcmode="lin" valueType="num">
                                      <p:cBhvr additive="base">
                                        <p:cTn id="22" dur="500" fill="hold"/>
                                        <p:tgtEl>
                                          <p:spTgt spid="1946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468"/>
                                        </p:tgtEl>
                                        <p:attrNameLst>
                                          <p:attrName>style.visibility</p:attrName>
                                        </p:attrNameLst>
                                      </p:cBhvr>
                                      <p:to>
                                        <p:strVal val="visible"/>
                                      </p:to>
                                    </p:set>
                                    <p:anim calcmode="lin" valueType="num">
                                      <p:cBhvr additive="base">
                                        <p:cTn id="25" dur="500" fill="hold"/>
                                        <p:tgtEl>
                                          <p:spTgt spid="19468"/>
                                        </p:tgtEl>
                                        <p:attrNameLst>
                                          <p:attrName>ppt_x</p:attrName>
                                        </p:attrNameLst>
                                      </p:cBhvr>
                                      <p:tavLst>
                                        <p:tav tm="0">
                                          <p:val>
                                            <p:strVal val="#ppt_x"/>
                                          </p:val>
                                        </p:tav>
                                        <p:tav tm="100000">
                                          <p:val>
                                            <p:strVal val="#ppt_x"/>
                                          </p:val>
                                        </p:tav>
                                      </p:tavLst>
                                    </p:anim>
                                    <p:anim calcmode="lin" valueType="num">
                                      <p:cBhvr additive="base">
                                        <p:cTn id="26" dur="500" fill="hold"/>
                                        <p:tgtEl>
                                          <p:spTgt spid="1946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469"/>
                                        </p:tgtEl>
                                        <p:attrNameLst>
                                          <p:attrName>style.visibility</p:attrName>
                                        </p:attrNameLst>
                                      </p:cBhvr>
                                      <p:to>
                                        <p:strVal val="visible"/>
                                      </p:to>
                                    </p:set>
                                    <p:anim calcmode="lin" valueType="num">
                                      <p:cBhvr additive="base">
                                        <p:cTn id="29" dur="500" fill="hold"/>
                                        <p:tgtEl>
                                          <p:spTgt spid="19469"/>
                                        </p:tgtEl>
                                        <p:attrNameLst>
                                          <p:attrName>ppt_x</p:attrName>
                                        </p:attrNameLst>
                                      </p:cBhvr>
                                      <p:tavLst>
                                        <p:tav tm="0">
                                          <p:val>
                                            <p:strVal val="#ppt_x"/>
                                          </p:val>
                                        </p:tav>
                                        <p:tav tm="100000">
                                          <p:val>
                                            <p:strVal val="#ppt_x"/>
                                          </p:val>
                                        </p:tav>
                                      </p:tavLst>
                                    </p:anim>
                                    <p:anim calcmode="lin" valueType="num">
                                      <p:cBhvr additive="base">
                                        <p:cTn id="30" dur="500" fill="hold"/>
                                        <p:tgtEl>
                                          <p:spTgt spid="1946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470"/>
                                        </p:tgtEl>
                                        <p:attrNameLst>
                                          <p:attrName>style.visibility</p:attrName>
                                        </p:attrNameLst>
                                      </p:cBhvr>
                                      <p:to>
                                        <p:strVal val="visible"/>
                                      </p:to>
                                    </p:set>
                                    <p:anim calcmode="lin" valueType="num">
                                      <p:cBhvr additive="base">
                                        <p:cTn id="33" dur="500" fill="hold"/>
                                        <p:tgtEl>
                                          <p:spTgt spid="19470"/>
                                        </p:tgtEl>
                                        <p:attrNameLst>
                                          <p:attrName>ppt_x</p:attrName>
                                        </p:attrNameLst>
                                      </p:cBhvr>
                                      <p:tavLst>
                                        <p:tav tm="0">
                                          <p:val>
                                            <p:strVal val="#ppt_x"/>
                                          </p:val>
                                        </p:tav>
                                        <p:tav tm="100000">
                                          <p:val>
                                            <p:strVal val="#ppt_x"/>
                                          </p:val>
                                        </p:tav>
                                      </p:tavLst>
                                    </p:anim>
                                    <p:anim calcmode="lin" valueType="num">
                                      <p:cBhvr additive="base">
                                        <p:cTn id="34" dur="500" fill="hold"/>
                                        <p:tgtEl>
                                          <p:spTgt spid="1947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471"/>
                                        </p:tgtEl>
                                        <p:attrNameLst>
                                          <p:attrName>style.visibility</p:attrName>
                                        </p:attrNameLst>
                                      </p:cBhvr>
                                      <p:to>
                                        <p:strVal val="visible"/>
                                      </p:to>
                                    </p:set>
                                    <p:anim calcmode="lin" valueType="num">
                                      <p:cBhvr additive="base">
                                        <p:cTn id="37" dur="500" fill="hold"/>
                                        <p:tgtEl>
                                          <p:spTgt spid="19471"/>
                                        </p:tgtEl>
                                        <p:attrNameLst>
                                          <p:attrName>ppt_x</p:attrName>
                                        </p:attrNameLst>
                                      </p:cBhvr>
                                      <p:tavLst>
                                        <p:tav tm="0">
                                          <p:val>
                                            <p:strVal val="#ppt_x"/>
                                          </p:val>
                                        </p:tav>
                                        <p:tav tm="100000">
                                          <p:val>
                                            <p:strVal val="#ppt_x"/>
                                          </p:val>
                                        </p:tav>
                                      </p:tavLst>
                                    </p:anim>
                                    <p:anim calcmode="lin" valueType="num">
                                      <p:cBhvr additive="base">
                                        <p:cTn id="38"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p:cNvPicPr>
            <a:picLocks noChangeAspect="1" noChangeArrowheads="1"/>
          </p:cNvPicPr>
          <p:nvPr/>
        </p:nvPicPr>
        <p:blipFill>
          <a:blip r:embed="rId4" cstate="email"/>
          <a:srcRect/>
          <a:stretch>
            <a:fillRect/>
          </a:stretch>
        </p:blipFill>
        <p:spPr bwMode="auto">
          <a:xfrm>
            <a:off x="34925" y="981075"/>
            <a:ext cx="4681538" cy="5832475"/>
          </a:xfrm>
          <a:prstGeom prst="rect">
            <a:avLst/>
          </a:prstGeom>
          <a:noFill/>
          <a:ln w="9525">
            <a:noFill/>
            <a:round/>
            <a:headEnd/>
            <a:tailEnd/>
          </a:ln>
        </p:spPr>
      </p:pic>
      <p:sp>
        <p:nvSpPr>
          <p:cNvPr id="19458" name="AutoShape 2"/>
          <p:cNvSpPr>
            <a:spLocks noChangeArrowheads="1"/>
          </p:cNvSpPr>
          <p:nvPr/>
        </p:nvSpPr>
        <p:spPr bwMode="auto">
          <a:xfrm>
            <a:off x="179388" y="6329363"/>
            <a:ext cx="4105275" cy="484187"/>
          </a:xfrm>
          <a:prstGeom prst="rightArrow">
            <a:avLst>
              <a:gd name="adj1" fmla="val 50000"/>
              <a:gd name="adj2" fmla="val 50009"/>
            </a:avLst>
          </a:prstGeom>
          <a:solidFill>
            <a:srgbClr val="FFFF00"/>
          </a:solidFill>
          <a:ln w="25560" cap="sq">
            <a:solidFill>
              <a:srgbClr val="385D8A"/>
            </a:solidFill>
            <a:miter lim="800000"/>
            <a:headEnd/>
            <a:tailEnd/>
          </a:ln>
          <a:effectLs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9pPr>
          </a:lstStyle>
          <a:p>
            <a:pPr algn="ctr" eaLnBrk="1" hangingPunct="1">
              <a:buSzPct val="100000"/>
              <a:defRPr/>
            </a:pPr>
            <a:r>
              <a:rPr lang="en-US" altLang="it-IT" b="1" smtClean="0">
                <a:solidFill>
                  <a:srgbClr val="000066"/>
                </a:solidFill>
                <a:effectLst>
                  <a:outerShdw blurRad="38100" dist="38100" dir="2700000" algn="tl">
                    <a:srgbClr val="000000"/>
                  </a:outerShdw>
                </a:effectLst>
                <a:latin typeface="Times New Roman" pitchFamily="16" charset="0"/>
                <a:cs typeface="Times New Roman" pitchFamily="16" charset="0"/>
              </a:rPr>
              <a:t>13 cm</a:t>
            </a:r>
          </a:p>
        </p:txBody>
      </p:sp>
      <p:sp>
        <p:nvSpPr>
          <p:cNvPr id="19459" name="AutoShape 3"/>
          <p:cNvSpPr>
            <a:spLocks noChangeArrowheads="1"/>
          </p:cNvSpPr>
          <p:nvPr/>
        </p:nvSpPr>
        <p:spPr bwMode="auto">
          <a:xfrm rot="16200000">
            <a:off x="2510631" y="4194969"/>
            <a:ext cx="3743325" cy="484188"/>
          </a:xfrm>
          <a:prstGeom prst="rightArrow">
            <a:avLst>
              <a:gd name="adj1" fmla="val 50000"/>
              <a:gd name="adj2" fmla="val 50002"/>
            </a:avLst>
          </a:prstGeom>
          <a:solidFill>
            <a:srgbClr val="FFFF00"/>
          </a:solidFill>
          <a:ln w="25560" cap="sq">
            <a:solidFill>
              <a:srgbClr val="385D8A"/>
            </a:solidFill>
            <a:miter lim="800000"/>
            <a:headEnd/>
            <a:tailEnd/>
          </a:ln>
          <a:effectLs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pitchFamily="32" charset="-128"/>
              </a:defRPr>
            </a:lvl9pPr>
          </a:lstStyle>
          <a:p>
            <a:pPr algn="ctr" eaLnBrk="1" hangingPunct="1">
              <a:buSzPct val="100000"/>
              <a:defRPr/>
            </a:pPr>
            <a:r>
              <a:rPr lang="en-US" altLang="it-IT" b="1" smtClean="0">
                <a:solidFill>
                  <a:srgbClr val="000066"/>
                </a:solidFill>
                <a:effectLst>
                  <a:outerShdw blurRad="38100" dist="38100" dir="2700000" algn="tl">
                    <a:srgbClr val="000000"/>
                  </a:outerShdw>
                </a:effectLst>
                <a:latin typeface="Times New Roman" pitchFamily="16" charset="0"/>
                <a:cs typeface="Times New Roman" pitchFamily="16" charset="0"/>
              </a:rPr>
              <a:t>11.5 cm</a:t>
            </a:r>
          </a:p>
        </p:txBody>
      </p:sp>
      <p:pic>
        <p:nvPicPr>
          <p:cNvPr id="19461" name="Picture 5"/>
          <p:cNvPicPr>
            <a:picLocks noChangeAspect="1" noChangeArrowheads="1"/>
          </p:cNvPicPr>
          <p:nvPr/>
        </p:nvPicPr>
        <p:blipFill>
          <a:blip r:embed="rId5" cstate="email"/>
          <a:srcRect/>
          <a:stretch>
            <a:fillRect/>
          </a:stretch>
        </p:blipFill>
        <p:spPr bwMode="auto">
          <a:xfrm>
            <a:off x="4679950" y="1557338"/>
            <a:ext cx="4429125" cy="5257800"/>
          </a:xfrm>
          <a:prstGeom prst="rect">
            <a:avLst/>
          </a:prstGeom>
          <a:noFill/>
          <a:ln w="9525">
            <a:noFill/>
            <a:round/>
            <a:headEnd/>
            <a:tailEnd/>
          </a:ln>
        </p:spPr>
      </p:pic>
      <p:sp>
        <p:nvSpPr>
          <p:cNvPr id="19462" name="AutoShape 6"/>
          <p:cNvSpPr>
            <a:spLocks noChangeArrowheads="1"/>
          </p:cNvSpPr>
          <p:nvPr/>
        </p:nvSpPr>
        <p:spPr bwMode="auto">
          <a:xfrm rot="1080000">
            <a:off x="8480425" y="1608138"/>
            <a:ext cx="485775" cy="1457325"/>
          </a:xfrm>
          <a:prstGeom prst="downArrow">
            <a:avLst>
              <a:gd name="adj1" fmla="val 50000"/>
              <a:gd name="adj2" fmla="val 50000"/>
            </a:avLst>
          </a:prstGeom>
          <a:solidFill>
            <a:srgbClr val="000066"/>
          </a:solidFill>
          <a:ln w="25560" cap="sq">
            <a:solidFill>
              <a:srgbClr val="CC9B00"/>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sp>
        <p:nvSpPr>
          <p:cNvPr id="2" name="CasellaDiTesto 1"/>
          <p:cNvSpPr txBox="1"/>
          <p:nvPr/>
        </p:nvSpPr>
        <p:spPr>
          <a:xfrm>
            <a:off x="-108520" y="260648"/>
            <a:ext cx="3528392" cy="1569660"/>
          </a:xfrm>
          <a:prstGeom prst="rect">
            <a:avLst/>
          </a:prstGeom>
          <a:gradFill flip="none" rotWithShape="1">
            <a:gsLst>
              <a:gs pos="0">
                <a:srgbClr val="D3D099">
                  <a:shade val="30000"/>
                  <a:satMod val="115000"/>
                </a:srgbClr>
              </a:gs>
              <a:gs pos="50000">
                <a:srgbClr val="D3D099">
                  <a:shade val="67500"/>
                  <a:satMod val="115000"/>
                </a:srgbClr>
              </a:gs>
              <a:gs pos="100000">
                <a:srgbClr val="D3D099">
                  <a:shade val="100000"/>
                  <a:satMod val="115000"/>
                </a:srgbClr>
              </a:gs>
            </a:gsLst>
            <a:lin ang="8100000" scaled="1"/>
            <a:tileRect/>
          </a:gradFill>
          <a:scene3d>
            <a:camera prst="isometricOffAxis1Right"/>
            <a:lightRig rig="threePt" dir="t"/>
          </a:scene3d>
        </p:spPr>
        <p:txBody>
          <a:bodyPr>
            <a:spAutoFit/>
          </a:bodyPr>
          <a:lstStyle/>
          <a:p>
            <a:pPr eaLnBrk="1" hangingPunct="1">
              <a:buClr>
                <a:srgbClr val="000000"/>
              </a:buClr>
              <a:buSzPct val="100000"/>
              <a:buFont typeface="Times New Roman" panose="02020603050405020304" pitchFamily="18" charset="0"/>
              <a:buNone/>
              <a:defRPr/>
            </a:pPr>
            <a:r>
              <a:rPr lang="it-IT" sz="2400" b="1" dirty="0">
                <a:solidFill>
                  <a:schemeClr val="accent3"/>
                </a:solidFill>
                <a:latin typeface="Arial" charset="0"/>
              </a:rPr>
              <a:t>Il cuore era di normale forma e dimensioni (13x11.5x3.5 cm), pesava 470 </a:t>
            </a:r>
            <a:r>
              <a:rPr lang="it-IT" dirty="0">
                <a:solidFill>
                  <a:schemeClr val="accent3"/>
                </a:solidFill>
                <a:latin typeface="Arial" charset="0"/>
              </a:rPr>
              <a:t>g</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19461"/>
                                        </p:tgtEl>
                                        <p:attrNameLst>
                                          <p:attrName>style.visibility</p:attrName>
                                        </p:attrNameLst>
                                      </p:cBhvr>
                                      <p:to>
                                        <p:strVal val="visible"/>
                                      </p:to>
                                    </p:set>
                                    <p:animEffect transition="in" filter="box(in)">
                                      <p:cBhvr additive="repl">
                                        <p:cTn id="12" dur="500"/>
                                        <p:tgtEl>
                                          <p:spTgt spid="19461"/>
                                        </p:tgtEl>
                                      </p:cBhvr>
                                    </p:animEffect>
                                  </p:childTnLst>
                                </p:cTn>
                              </p:par>
                              <p:par>
                                <p:cTn id="13" presetID="8" presetClass="entr" presetSubtype="16" fill="hold" grpId="0" nodeType="withEffect">
                                  <p:stCondLst>
                                    <p:cond delay="0"/>
                                  </p:stCondLst>
                                  <p:childTnLst>
                                    <p:set>
                                      <p:cBhvr additive="repl">
                                        <p:cTn id="14" dur="1" fill="hold">
                                          <p:stCondLst>
                                            <p:cond delay="0"/>
                                          </p:stCondLst>
                                        </p:cTn>
                                        <p:tgtEl>
                                          <p:spTgt spid="19462"/>
                                        </p:tgtEl>
                                        <p:attrNameLst>
                                          <p:attrName>style.visibility</p:attrName>
                                        </p:attrNameLst>
                                      </p:cBhvr>
                                      <p:to>
                                        <p:strVal val="visible"/>
                                      </p:to>
                                    </p:set>
                                    <p:animEffect transition="in" filter="diamond(in)">
                                      <p:cBhvr additive="repl">
                                        <p:cTn id="15" dur="75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4" cstate="email"/>
          <a:srcRect/>
          <a:stretch>
            <a:fillRect/>
          </a:stretch>
        </p:blipFill>
        <p:spPr bwMode="auto">
          <a:xfrm>
            <a:off x="38100" y="73025"/>
            <a:ext cx="3886200" cy="2779713"/>
          </a:xfrm>
          <a:prstGeom prst="rect">
            <a:avLst/>
          </a:prstGeom>
          <a:solidFill>
            <a:srgbClr val="D3D099"/>
          </a:solidFill>
          <a:ln w="38100">
            <a:solidFill>
              <a:srgbClr val="D3D099"/>
            </a:solidFill>
            <a:round/>
            <a:headEnd/>
            <a:tailEnd/>
          </a:ln>
        </p:spPr>
      </p:pic>
      <p:sp>
        <p:nvSpPr>
          <p:cNvPr id="38915" name="Rectangle 2"/>
          <p:cNvSpPr>
            <a:spLocks noChangeArrowheads="1"/>
          </p:cNvSpPr>
          <p:nvPr/>
        </p:nvSpPr>
        <p:spPr bwMode="auto">
          <a:xfrm>
            <a:off x="80963" y="104775"/>
            <a:ext cx="1708150" cy="371475"/>
          </a:xfrm>
          <a:prstGeom prst="rect">
            <a:avLst/>
          </a:prstGeom>
          <a:solidFill>
            <a:srgbClr val="CCCCFF"/>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b="1">
                <a:solidFill>
                  <a:srgbClr val="000000"/>
                </a:solidFill>
                <a:latin typeface="Times New Roman" pitchFamily="18" charset="0"/>
                <a:cs typeface="Times New Roman" pitchFamily="18" charset="0"/>
              </a:rPr>
              <a:t>Tronco comune</a:t>
            </a:r>
          </a:p>
        </p:txBody>
      </p:sp>
      <p:pic>
        <p:nvPicPr>
          <p:cNvPr id="38916" name="Picture 3"/>
          <p:cNvPicPr>
            <a:picLocks noChangeAspect="1" noChangeArrowheads="1"/>
          </p:cNvPicPr>
          <p:nvPr/>
        </p:nvPicPr>
        <p:blipFill>
          <a:blip r:embed="rId5" cstate="email"/>
          <a:srcRect/>
          <a:stretch>
            <a:fillRect/>
          </a:stretch>
        </p:blipFill>
        <p:spPr bwMode="auto">
          <a:xfrm>
            <a:off x="4949825" y="69850"/>
            <a:ext cx="4159250" cy="2782888"/>
          </a:xfrm>
          <a:prstGeom prst="rect">
            <a:avLst/>
          </a:prstGeom>
          <a:noFill/>
          <a:ln w="38100">
            <a:solidFill>
              <a:srgbClr val="D3D099"/>
            </a:solidFill>
            <a:round/>
            <a:headEnd/>
            <a:tailEnd/>
          </a:ln>
        </p:spPr>
      </p:pic>
      <p:sp>
        <p:nvSpPr>
          <p:cNvPr id="38917" name="Rectangle 4"/>
          <p:cNvSpPr>
            <a:spLocks noChangeArrowheads="1"/>
          </p:cNvSpPr>
          <p:nvPr/>
        </p:nvSpPr>
        <p:spPr bwMode="auto">
          <a:xfrm>
            <a:off x="7015163" y="2409825"/>
            <a:ext cx="1878012" cy="371475"/>
          </a:xfrm>
          <a:prstGeom prst="rect">
            <a:avLst/>
          </a:prstGeom>
          <a:solidFill>
            <a:srgbClr val="CCCCFF"/>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b="1">
                <a:solidFill>
                  <a:srgbClr val="000000"/>
                </a:solidFill>
                <a:latin typeface="Times New Roman" pitchFamily="18" charset="0"/>
                <a:cs typeface="Times New Roman" pitchFamily="18" charset="0"/>
              </a:rPr>
              <a:t>Coronaria destra</a:t>
            </a:r>
          </a:p>
        </p:txBody>
      </p:sp>
      <p:pic>
        <p:nvPicPr>
          <p:cNvPr id="38918" name="Picture 5"/>
          <p:cNvPicPr>
            <a:picLocks noChangeAspect="1" noChangeArrowheads="1"/>
          </p:cNvPicPr>
          <p:nvPr/>
        </p:nvPicPr>
        <p:blipFill>
          <a:blip r:embed="rId6" cstate="email"/>
          <a:srcRect/>
          <a:stretch>
            <a:fillRect/>
          </a:stretch>
        </p:blipFill>
        <p:spPr bwMode="auto">
          <a:xfrm>
            <a:off x="760413" y="2449513"/>
            <a:ext cx="3816350" cy="2527300"/>
          </a:xfrm>
          <a:prstGeom prst="rect">
            <a:avLst/>
          </a:prstGeom>
          <a:noFill/>
          <a:ln w="38100">
            <a:solidFill>
              <a:srgbClr val="D3D099"/>
            </a:solidFill>
            <a:round/>
            <a:headEnd/>
            <a:tailEnd/>
          </a:ln>
        </p:spPr>
      </p:pic>
      <p:pic>
        <p:nvPicPr>
          <p:cNvPr id="38919" name="Picture 6"/>
          <p:cNvPicPr>
            <a:picLocks noChangeAspect="1" noChangeArrowheads="1"/>
          </p:cNvPicPr>
          <p:nvPr/>
        </p:nvPicPr>
        <p:blipFill>
          <a:blip r:embed="rId7" cstate="email"/>
          <a:srcRect/>
          <a:stretch>
            <a:fillRect/>
          </a:stretch>
        </p:blipFill>
        <p:spPr bwMode="auto">
          <a:xfrm>
            <a:off x="3351213" y="4592638"/>
            <a:ext cx="3421062" cy="2265362"/>
          </a:xfrm>
          <a:prstGeom prst="rect">
            <a:avLst/>
          </a:prstGeom>
          <a:noFill/>
          <a:ln w="38100">
            <a:solidFill>
              <a:srgbClr val="D3D099"/>
            </a:solidFill>
            <a:round/>
            <a:headEnd/>
            <a:tailEnd/>
          </a:ln>
        </p:spPr>
      </p:pic>
      <p:sp>
        <p:nvSpPr>
          <p:cNvPr id="38920" name="Rectangle 8"/>
          <p:cNvSpPr>
            <a:spLocks noChangeArrowheads="1"/>
          </p:cNvSpPr>
          <p:nvPr/>
        </p:nvSpPr>
        <p:spPr bwMode="auto">
          <a:xfrm>
            <a:off x="763588" y="4581525"/>
            <a:ext cx="3087687" cy="371475"/>
          </a:xfrm>
          <a:prstGeom prst="rect">
            <a:avLst/>
          </a:prstGeom>
          <a:solidFill>
            <a:srgbClr val="CCCCFF"/>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b="1">
                <a:solidFill>
                  <a:srgbClr val="000000"/>
                </a:solidFill>
                <a:latin typeface="Times New Roman" pitchFamily="18" charset="0"/>
                <a:cs typeface="Times New Roman" pitchFamily="18" charset="0"/>
              </a:rPr>
              <a:t>Arteria discendente anteriore</a:t>
            </a:r>
          </a:p>
        </p:txBody>
      </p:sp>
      <p:sp>
        <p:nvSpPr>
          <p:cNvPr id="38921" name="Rectangle 9"/>
          <p:cNvSpPr>
            <a:spLocks noChangeArrowheads="1"/>
          </p:cNvSpPr>
          <p:nvPr/>
        </p:nvSpPr>
        <p:spPr bwMode="auto">
          <a:xfrm>
            <a:off x="3351213" y="6453188"/>
            <a:ext cx="2909887" cy="371475"/>
          </a:xfrm>
          <a:prstGeom prst="rect">
            <a:avLst/>
          </a:prstGeom>
          <a:solidFill>
            <a:srgbClr val="CCCCFF"/>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b="1">
                <a:solidFill>
                  <a:srgbClr val="000000"/>
                </a:solidFill>
                <a:latin typeface="Times New Roman" pitchFamily="18" charset="0"/>
                <a:cs typeface="Times New Roman" pitchFamily="18" charset="0"/>
              </a:rPr>
              <a:t>Arteria circonflessa sinistra</a:t>
            </a:r>
          </a:p>
        </p:txBody>
      </p:sp>
      <p:sp>
        <p:nvSpPr>
          <p:cNvPr id="3" name="Freccia a sinistra 2"/>
          <p:cNvSpPr/>
          <p:nvPr/>
        </p:nvSpPr>
        <p:spPr bwMode="auto">
          <a:xfrm>
            <a:off x="4211960" y="2388276"/>
            <a:ext cx="4032448" cy="2840924"/>
          </a:xfrm>
          <a:prstGeom prst="leftArrow">
            <a:avLst/>
          </a:prstGeom>
          <a:solidFill>
            <a:srgbClr val="D3D099"/>
          </a:solidFill>
          <a:ln w="9525" cap="flat" cmpd="sng" algn="ctr">
            <a:solidFill>
              <a:schemeClr val="tx1"/>
            </a:solidFill>
            <a:prstDash val="solid"/>
            <a:round/>
            <a:headEnd type="none" w="med" len="med"/>
            <a:tailEnd type="none" w="med" len="med"/>
          </a:ln>
          <a:effectLst>
            <a:glow rad="228600">
              <a:srgbClr val="D3D099">
                <a:alpha val="40000"/>
              </a:srgbClr>
            </a:glow>
            <a:outerShdw dist="35921" dir="2700000" algn="ctr" rotWithShape="0">
              <a:schemeClr val="bg2"/>
            </a:outerShdw>
          </a:effectLst>
          <a:scene3d>
            <a:camera prst="perspectiveContrastingLeftFacing"/>
            <a:lightRig rig="threePt" dir="t"/>
          </a:scene3d>
          <a:extLst/>
        </p:spPr>
        <p:txBody>
          <a:bodyPr/>
          <a:lstStyle/>
          <a:p>
            <a:pPr eaLnBrk="1" hangingPunct="1">
              <a:buClr>
                <a:srgbClr val="000000"/>
              </a:buClr>
              <a:buSzPct val="100000"/>
              <a:buFont typeface="Times New Roman" pitchFamily="16" charset="0"/>
              <a:buNone/>
              <a:defRPr/>
            </a:pPr>
            <a:r>
              <a:rPr lang="it-IT" sz="2000" b="1" dirty="0">
                <a:latin typeface="Arial" charset="0"/>
                <a:ea typeface="ＭＳ Ｐゴシック" pitchFamily="32" charset="-128"/>
              </a:rPr>
              <a:t>La coronaria di destra e di sinistra presentavano un restringimento del lume pari al 75-80%</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38914"/>
                                        </p:tgtEl>
                                        <p:attrNameLst>
                                          <p:attrName>style.visibility</p:attrName>
                                        </p:attrNameLst>
                                      </p:cBhvr>
                                      <p:to>
                                        <p:strVal val="visible"/>
                                      </p:to>
                                    </p:set>
                                    <p:anim calcmode="lin" valueType="num">
                                      <p:cBhvr additive="base">
                                        <p:cTn id="11" dur="500" fill="hold"/>
                                        <p:tgtEl>
                                          <p:spTgt spid="38914"/>
                                        </p:tgtEl>
                                        <p:attrNameLst>
                                          <p:attrName>ppt_x</p:attrName>
                                        </p:attrNameLst>
                                      </p:cBhvr>
                                      <p:tavLst>
                                        <p:tav tm="0">
                                          <p:val>
                                            <p:strVal val="#ppt_x"/>
                                          </p:val>
                                        </p:tav>
                                        <p:tav tm="100000">
                                          <p:val>
                                            <p:strVal val="#ppt_x"/>
                                          </p:val>
                                        </p:tav>
                                      </p:tavLst>
                                    </p:anim>
                                    <p:anim calcmode="lin" valueType="num">
                                      <p:cBhvr additive="base">
                                        <p:cTn id="12" dur="500" fill="hold"/>
                                        <p:tgtEl>
                                          <p:spTgt spid="389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15"/>
                                        </p:tgtEl>
                                        <p:attrNameLst>
                                          <p:attrName>style.visibility</p:attrName>
                                        </p:attrNameLst>
                                      </p:cBhvr>
                                      <p:to>
                                        <p:strVal val="visible"/>
                                      </p:to>
                                    </p:set>
                                    <p:anim calcmode="lin" valueType="num">
                                      <p:cBhvr additive="base">
                                        <p:cTn id="15" dur="500" fill="hold"/>
                                        <p:tgtEl>
                                          <p:spTgt spid="38915"/>
                                        </p:tgtEl>
                                        <p:attrNameLst>
                                          <p:attrName>ppt_x</p:attrName>
                                        </p:attrNameLst>
                                      </p:cBhvr>
                                      <p:tavLst>
                                        <p:tav tm="0">
                                          <p:val>
                                            <p:strVal val="#ppt_x"/>
                                          </p:val>
                                        </p:tav>
                                        <p:tav tm="100000">
                                          <p:val>
                                            <p:strVal val="#ppt_x"/>
                                          </p:val>
                                        </p:tav>
                                      </p:tavLst>
                                    </p:anim>
                                    <p:anim calcmode="lin" valueType="num">
                                      <p:cBhvr additive="base">
                                        <p:cTn id="16" dur="500" fill="hold"/>
                                        <p:tgtEl>
                                          <p:spTgt spid="389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916"/>
                                        </p:tgtEl>
                                        <p:attrNameLst>
                                          <p:attrName>style.visibility</p:attrName>
                                        </p:attrNameLst>
                                      </p:cBhvr>
                                      <p:to>
                                        <p:strVal val="visible"/>
                                      </p:to>
                                    </p:set>
                                    <p:anim calcmode="lin" valueType="num">
                                      <p:cBhvr additive="base">
                                        <p:cTn id="19" dur="500" fill="hold"/>
                                        <p:tgtEl>
                                          <p:spTgt spid="38916"/>
                                        </p:tgtEl>
                                        <p:attrNameLst>
                                          <p:attrName>ppt_x</p:attrName>
                                        </p:attrNameLst>
                                      </p:cBhvr>
                                      <p:tavLst>
                                        <p:tav tm="0">
                                          <p:val>
                                            <p:strVal val="#ppt_x"/>
                                          </p:val>
                                        </p:tav>
                                        <p:tav tm="100000">
                                          <p:val>
                                            <p:strVal val="#ppt_x"/>
                                          </p:val>
                                        </p:tav>
                                      </p:tavLst>
                                    </p:anim>
                                    <p:anim calcmode="lin" valueType="num">
                                      <p:cBhvr additive="base">
                                        <p:cTn id="20" dur="500" fill="hold"/>
                                        <p:tgtEl>
                                          <p:spTgt spid="389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917"/>
                                        </p:tgtEl>
                                        <p:attrNameLst>
                                          <p:attrName>style.visibility</p:attrName>
                                        </p:attrNameLst>
                                      </p:cBhvr>
                                      <p:to>
                                        <p:strVal val="visible"/>
                                      </p:to>
                                    </p:set>
                                    <p:anim calcmode="lin" valueType="num">
                                      <p:cBhvr additive="base">
                                        <p:cTn id="23" dur="500" fill="hold"/>
                                        <p:tgtEl>
                                          <p:spTgt spid="38917"/>
                                        </p:tgtEl>
                                        <p:attrNameLst>
                                          <p:attrName>ppt_x</p:attrName>
                                        </p:attrNameLst>
                                      </p:cBhvr>
                                      <p:tavLst>
                                        <p:tav tm="0">
                                          <p:val>
                                            <p:strVal val="#ppt_x"/>
                                          </p:val>
                                        </p:tav>
                                        <p:tav tm="100000">
                                          <p:val>
                                            <p:strVal val="#ppt_x"/>
                                          </p:val>
                                        </p:tav>
                                      </p:tavLst>
                                    </p:anim>
                                    <p:anim calcmode="lin" valueType="num">
                                      <p:cBhvr additive="base">
                                        <p:cTn id="24"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8918"/>
                                        </p:tgtEl>
                                        <p:attrNameLst>
                                          <p:attrName>style.visibility</p:attrName>
                                        </p:attrNameLst>
                                      </p:cBhvr>
                                      <p:to>
                                        <p:strVal val="visible"/>
                                      </p:to>
                                    </p:set>
                                    <p:anim calcmode="lin" valueType="num">
                                      <p:cBhvr additive="base">
                                        <p:cTn id="29" dur="500" fill="hold"/>
                                        <p:tgtEl>
                                          <p:spTgt spid="38918"/>
                                        </p:tgtEl>
                                        <p:attrNameLst>
                                          <p:attrName>ppt_x</p:attrName>
                                        </p:attrNameLst>
                                      </p:cBhvr>
                                      <p:tavLst>
                                        <p:tav tm="0">
                                          <p:val>
                                            <p:strVal val="#ppt_x"/>
                                          </p:val>
                                        </p:tav>
                                        <p:tav tm="100000">
                                          <p:val>
                                            <p:strVal val="#ppt_x"/>
                                          </p:val>
                                        </p:tav>
                                      </p:tavLst>
                                    </p:anim>
                                    <p:anim calcmode="lin" valueType="num">
                                      <p:cBhvr additive="base">
                                        <p:cTn id="30" dur="500" fill="hold"/>
                                        <p:tgtEl>
                                          <p:spTgt spid="389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8920"/>
                                        </p:tgtEl>
                                        <p:attrNameLst>
                                          <p:attrName>style.visibility</p:attrName>
                                        </p:attrNameLst>
                                      </p:cBhvr>
                                      <p:to>
                                        <p:strVal val="visible"/>
                                      </p:to>
                                    </p:set>
                                    <p:anim calcmode="lin" valueType="num">
                                      <p:cBhvr additive="base">
                                        <p:cTn id="33" dur="500" fill="hold"/>
                                        <p:tgtEl>
                                          <p:spTgt spid="38920"/>
                                        </p:tgtEl>
                                        <p:attrNameLst>
                                          <p:attrName>ppt_x</p:attrName>
                                        </p:attrNameLst>
                                      </p:cBhvr>
                                      <p:tavLst>
                                        <p:tav tm="0">
                                          <p:val>
                                            <p:strVal val="#ppt_x"/>
                                          </p:val>
                                        </p:tav>
                                        <p:tav tm="100000">
                                          <p:val>
                                            <p:strVal val="#ppt_x"/>
                                          </p:val>
                                        </p:tav>
                                      </p:tavLst>
                                    </p:anim>
                                    <p:anim calcmode="lin" valueType="num">
                                      <p:cBhvr additive="base">
                                        <p:cTn id="34" dur="500" fill="hold"/>
                                        <p:tgtEl>
                                          <p:spTgt spid="3892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8919"/>
                                        </p:tgtEl>
                                        <p:attrNameLst>
                                          <p:attrName>style.visibility</p:attrName>
                                        </p:attrNameLst>
                                      </p:cBhvr>
                                      <p:to>
                                        <p:strVal val="visible"/>
                                      </p:to>
                                    </p:set>
                                    <p:anim calcmode="lin" valueType="num">
                                      <p:cBhvr additive="base">
                                        <p:cTn id="37" dur="500" fill="hold"/>
                                        <p:tgtEl>
                                          <p:spTgt spid="38919"/>
                                        </p:tgtEl>
                                        <p:attrNameLst>
                                          <p:attrName>ppt_x</p:attrName>
                                        </p:attrNameLst>
                                      </p:cBhvr>
                                      <p:tavLst>
                                        <p:tav tm="0">
                                          <p:val>
                                            <p:strVal val="#ppt_x"/>
                                          </p:val>
                                        </p:tav>
                                        <p:tav tm="100000">
                                          <p:val>
                                            <p:strVal val="#ppt_x"/>
                                          </p:val>
                                        </p:tav>
                                      </p:tavLst>
                                    </p:anim>
                                    <p:anim calcmode="lin" valueType="num">
                                      <p:cBhvr additive="base">
                                        <p:cTn id="38" dur="500" fill="hold"/>
                                        <p:tgtEl>
                                          <p:spTgt spid="389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921"/>
                                        </p:tgtEl>
                                        <p:attrNameLst>
                                          <p:attrName>style.visibility</p:attrName>
                                        </p:attrNameLst>
                                      </p:cBhvr>
                                      <p:to>
                                        <p:strVal val="visible"/>
                                      </p:to>
                                    </p:set>
                                    <p:anim calcmode="lin" valueType="num">
                                      <p:cBhvr additive="base">
                                        <p:cTn id="41" dur="500" fill="hold"/>
                                        <p:tgtEl>
                                          <p:spTgt spid="38921"/>
                                        </p:tgtEl>
                                        <p:attrNameLst>
                                          <p:attrName>ppt_x</p:attrName>
                                        </p:attrNameLst>
                                      </p:cBhvr>
                                      <p:tavLst>
                                        <p:tav tm="0">
                                          <p:val>
                                            <p:strVal val="#ppt_x"/>
                                          </p:val>
                                        </p:tav>
                                        <p:tav tm="100000">
                                          <p:val>
                                            <p:strVal val="#ppt_x"/>
                                          </p:val>
                                        </p:tav>
                                      </p:tavLst>
                                    </p:anim>
                                    <p:anim calcmode="lin" valueType="num">
                                      <p:cBhvr additive="base">
                                        <p:cTn id="42"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7" grpId="0" animBg="1"/>
      <p:bldP spid="38920" grpId="0" animBg="1"/>
      <p:bldP spid="389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email"/>
          <a:srcRect/>
          <a:stretch>
            <a:fillRect/>
          </a:stretch>
        </p:blipFill>
        <p:spPr bwMode="auto">
          <a:xfrm>
            <a:off x="144463" y="836613"/>
            <a:ext cx="4356100" cy="3267075"/>
          </a:xfrm>
          <a:prstGeom prst="rect">
            <a:avLst/>
          </a:prstGeom>
          <a:noFill/>
          <a:ln w="9525">
            <a:noFill/>
            <a:round/>
            <a:headEnd/>
            <a:tailEnd/>
          </a:ln>
        </p:spPr>
      </p:pic>
      <p:sp>
        <p:nvSpPr>
          <p:cNvPr id="39939" name="Rectangle 3"/>
          <p:cNvSpPr>
            <a:spLocks noChangeArrowheads="1"/>
          </p:cNvSpPr>
          <p:nvPr/>
        </p:nvSpPr>
        <p:spPr bwMode="auto">
          <a:xfrm>
            <a:off x="152400" y="908050"/>
            <a:ext cx="1708150" cy="371475"/>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b="1">
                <a:solidFill>
                  <a:srgbClr val="000000"/>
                </a:solidFill>
                <a:latin typeface="Times New Roman" pitchFamily="18" charset="0"/>
                <a:cs typeface="Times New Roman" pitchFamily="18" charset="0"/>
              </a:rPr>
              <a:t>Tronco comune</a:t>
            </a:r>
          </a:p>
        </p:txBody>
      </p:sp>
      <p:pic>
        <p:nvPicPr>
          <p:cNvPr id="39940" name="Picture 4"/>
          <p:cNvPicPr>
            <a:picLocks noChangeAspect="1" noChangeArrowheads="1"/>
          </p:cNvPicPr>
          <p:nvPr/>
        </p:nvPicPr>
        <p:blipFill>
          <a:blip r:embed="rId4" cstate="email"/>
          <a:srcRect/>
          <a:stretch>
            <a:fillRect/>
          </a:stretch>
        </p:blipFill>
        <p:spPr bwMode="auto">
          <a:xfrm>
            <a:off x="107950" y="3644900"/>
            <a:ext cx="4392613" cy="3240088"/>
          </a:xfrm>
          <a:prstGeom prst="rect">
            <a:avLst/>
          </a:prstGeom>
          <a:noFill/>
          <a:ln w="9525">
            <a:noFill/>
            <a:round/>
            <a:headEnd/>
            <a:tailEnd/>
          </a:ln>
        </p:spPr>
      </p:pic>
      <p:sp>
        <p:nvSpPr>
          <p:cNvPr id="39941" name="Rectangle 5"/>
          <p:cNvSpPr>
            <a:spLocks noChangeArrowheads="1"/>
          </p:cNvSpPr>
          <p:nvPr/>
        </p:nvSpPr>
        <p:spPr bwMode="auto">
          <a:xfrm>
            <a:off x="179388" y="6488113"/>
            <a:ext cx="2909887" cy="371475"/>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b="1">
                <a:solidFill>
                  <a:srgbClr val="000000"/>
                </a:solidFill>
                <a:latin typeface="Times New Roman" pitchFamily="18" charset="0"/>
                <a:cs typeface="Times New Roman" pitchFamily="18" charset="0"/>
              </a:rPr>
              <a:t>Arteria circonflessa sinistra</a:t>
            </a:r>
          </a:p>
        </p:txBody>
      </p:sp>
      <p:pic>
        <p:nvPicPr>
          <p:cNvPr id="39942" name="Picture 6"/>
          <p:cNvPicPr>
            <a:picLocks noChangeAspect="1" noChangeArrowheads="1"/>
          </p:cNvPicPr>
          <p:nvPr/>
        </p:nvPicPr>
        <p:blipFill>
          <a:blip r:embed="rId5" cstate="email"/>
          <a:srcRect/>
          <a:stretch>
            <a:fillRect/>
          </a:stretch>
        </p:blipFill>
        <p:spPr bwMode="auto">
          <a:xfrm>
            <a:off x="4500563" y="836613"/>
            <a:ext cx="4319587" cy="3257550"/>
          </a:xfrm>
          <a:prstGeom prst="rect">
            <a:avLst/>
          </a:prstGeom>
          <a:noFill/>
          <a:ln w="9525">
            <a:noFill/>
            <a:round/>
            <a:headEnd/>
            <a:tailEnd/>
          </a:ln>
        </p:spPr>
      </p:pic>
      <p:sp>
        <p:nvSpPr>
          <p:cNvPr id="39943" name="Rectangle 7"/>
          <p:cNvSpPr>
            <a:spLocks noChangeArrowheads="1"/>
          </p:cNvSpPr>
          <p:nvPr/>
        </p:nvSpPr>
        <p:spPr bwMode="auto">
          <a:xfrm>
            <a:off x="5724525" y="896938"/>
            <a:ext cx="3087688" cy="371475"/>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b="1">
                <a:solidFill>
                  <a:srgbClr val="000000"/>
                </a:solidFill>
                <a:latin typeface="Times New Roman" pitchFamily="18" charset="0"/>
                <a:cs typeface="Times New Roman" pitchFamily="18" charset="0"/>
              </a:rPr>
              <a:t>Arteria discendente anteriore</a:t>
            </a:r>
          </a:p>
        </p:txBody>
      </p:sp>
      <p:pic>
        <p:nvPicPr>
          <p:cNvPr id="39944" name="Picture 8"/>
          <p:cNvPicPr>
            <a:picLocks noChangeAspect="1" noChangeArrowheads="1"/>
          </p:cNvPicPr>
          <p:nvPr/>
        </p:nvPicPr>
        <p:blipFill>
          <a:blip r:embed="rId6" cstate="email"/>
          <a:srcRect/>
          <a:stretch>
            <a:fillRect/>
          </a:stretch>
        </p:blipFill>
        <p:spPr bwMode="auto">
          <a:xfrm>
            <a:off x="4500563" y="3629025"/>
            <a:ext cx="4319587" cy="3240088"/>
          </a:xfrm>
          <a:prstGeom prst="rect">
            <a:avLst/>
          </a:prstGeom>
          <a:noFill/>
          <a:ln w="9525">
            <a:noFill/>
            <a:round/>
            <a:headEnd/>
            <a:tailEnd/>
          </a:ln>
        </p:spPr>
      </p:pic>
      <p:sp>
        <p:nvSpPr>
          <p:cNvPr id="39945" name="Rectangle 9"/>
          <p:cNvSpPr>
            <a:spLocks noChangeArrowheads="1"/>
          </p:cNvSpPr>
          <p:nvPr/>
        </p:nvSpPr>
        <p:spPr bwMode="auto">
          <a:xfrm>
            <a:off x="6875463" y="6489700"/>
            <a:ext cx="1878012" cy="371475"/>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b="1">
                <a:solidFill>
                  <a:srgbClr val="000000"/>
                </a:solidFill>
                <a:latin typeface="Times New Roman" pitchFamily="18" charset="0"/>
                <a:cs typeface="Times New Roman" pitchFamily="18" charset="0"/>
              </a:rPr>
              <a:t>Coronaria destra</a:t>
            </a:r>
          </a:p>
        </p:txBody>
      </p:sp>
      <p:sp>
        <p:nvSpPr>
          <p:cNvPr id="103434" name="Rettangolo arrotondato 10"/>
          <p:cNvSpPr>
            <a:spLocks noChangeArrowheads="1"/>
          </p:cNvSpPr>
          <p:nvPr/>
        </p:nvSpPr>
        <p:spPr bwMode="auto">
          <a:xfrm>
            <a:off x="2843213" y="100013"/>
            <a:ext cx="3384550" cy="649287"/>
          </a:xfrm>
          <a:prstGeom prst="roundRect">
            <a:avLst>
              <a:gd name="adj" fmla="val 16667"/>
            </a:avLst>
          </a:prstGeom>
          <a:solidFill>
            <a:srgbClr val="D3D099"/>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Esame microscopico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additive="base">
                                        <p:cTn id="11" dur="500" fill="hold"/>
                                        <p:tgtEl>
                                          <p:spTgt spid="39939"/>
                                        </p:tgtEl>
                                        <p:attrNameLst>
                                          <p:attrName>ppt_x</p:attrName>
                                        </p:attrNameLst>
                                      </p:cBhvr>
                                      <p:tavLst>
                                        <p:tav tm="0">
                                          <p:val>
                                            <p:strVal val="0-#ppt_w/2"/>
                                          </p:val>
                                        </p:tav>
                                        <p:tav tm="100000">
                                          <p:val>
                                            <p:strVal val="#ppt_x"/>
                                          </p:val>
                                        </p:tav>
                                      </p:tavLst>
                                    </p:anim>
                                    <p:anim calcmode="lin" valueType="num">
                                      <p:cBhvr additive="base">
                                        <p:cTn id="12" dur="500" fill="hold"/>
                                        <p:tgtEl>
                                          <p:spTgt spid="39939"/>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2" presetClass="entr" presetSubtype="6" fill="hold" nodeType="afterEffect">
                                  <p:stCondLst>
                                    <p:cond delay="0"/>
                                  </p:stCondLst>
                                  <p:childTnLst>
                                    <p:set>
                                      <p:cBhvr>
                                        <p:cTn id="15" dur="1" fill="hold">
                                          <p:stCondLst>
                                            <p:cond delay="0"/>
                                          </p:stCondLst>
                                        </p:cTn>
                                        <p:tgtEl>
                                          <p:spTgt spid="39944"/>
                                        </p:tgtEl>
                                        <p:attrNameLst>
                                          <p:attrName>style.visibility</p:attrName>
                                        </p:attrNameLst>
                                      </p:cBhvr>
                                      <p:to>
                                        <p:strVal val="visible"/>
                                      </p:to>
                                    </p:set>
                                    <p:anim calcmode="lin" valueType="num">
                                      <p:cBhvr additive="base">
                                        <p:cTn id="16" dur="500" fill="hold"/>
                                        <p:tgtEl>
                                          <p:spTgt spid="39944"/>
                                        </p:tgtEl>
                                        <p:attrNameLst>
                                          <p:attrName>ppt_x</p:attrName>
                                        </p:attrNameLst>
                                      </p:cBhvr>
                                      <p:tavLst>
                                        <p:tav tm="0">
                                          <p:val>
                                            <p:strVal val="1+#ppt_w/2"/>
                                          </p:val>
                                        </p:tav>
                                        <p:tav tm="100000">
                                          <p:val>
                                            <p:strVal val="#ppt_x"/>
                                          </p:val>
                                        </p:tav>
                                      </p:tavLst>
                                    </p:anim>
                                    <p:anim calcmode="lin" valueType="num">
                                      <p:cBhvr additive="base">
                                        <p:cTn id="17" dur="500" fill="hold"/>
                                        <p:tgtEl>
                                          <p:spTgt spid="3994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9945"/>
                                        </p:tgtEl>
                                        <p:attrNameLst>
                                          <p:attrName>style.visibility</p:attrName>
                                        </p:attrNameLst>
                                      </p:cBhvr>
                                      <p:to>
                                        <p:strVal val="visible"/>
                                      </p:to>
                                    </p:set>
                                    <p:anim calcmode="lin" valueType="num">
                                      <p:cBhvr additive="base">
                                        <p:cTn id="20" dur="500" fill="hold"/>
                                        <p:tgtEl>
                                          <p:spTgt spid="39945"/>
                                        </p:tgtEl>
                                        <p:attrNameLst>
                                          <p:attrName>ppt_x</p:attrName>
                                        </p:attrNameLst>
                                      </p:cBhvr>
                                      <p:tavLst>
                                        <p:tav tm="0">
                                          <p:val>
                                            <p:strVal val="#ppt_x"/>
                                          </p:val>
                                        </p:tav>
                                        <p:tav tm="100000">
                                          <p:val>
                                            <p:strVal val="#ppt_x"/>
                                          </p:val>
                                        </p:tav>
                                      </p:tavLst>
                                    </p:anim>
                                    <p:anim calcmode="lin" valueType="num">
                                      <p:cBhvr additive="base">
                                        <p:cTn id="21" dur="500" fill="hold"/>
                                        <p:tgtEl>
                                          <p:spTgt spid="39945"/>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3" fill="hold" nodeType="afterEffect">
                                  <p:stCondLst>
                                    <p:cond delay="0"/>
                                  </p:stCondLst>
                                  <p:childTnLst>
                                    <p:set>
                                      <p:cBhvr>
                                        <p:cTn id="24" dur="1" fill="hold">
                                          <p:stCondLst>
                                            <p:cond delay="0"/>
                                          </p:stCondLst>
                                        </p:cTn>
                                        <p:tgtEl>
                                          <p:spTgt spid="39942"/>
                                        </p:tgtEl>
                                        <p:attrNameLst>
                                          <p:attrName>style.visibility</p:attrName>
                                        </p:attrNameLst>
                                      </p:cBhvr>
                                      <p:to>
                                        <p:strVal val="visible"/>
                                      </p:to>
                                    </p:set>
                                    <p:anim calcmode="lin" valueType="num">
                                      <p:cBhvr additive="base">
                                        <p:cTn id="25" dur="500" fill="hold"/>
                                        <p:tgtEl>
                                          <p:spTgt spid="39942"/>
                                        </p:tgtEl>
                                        <p:attrNameLst>
                                          <p:attrName>ppt_x</p:attrName>
                                        </p:attrNameLst>
                                      </p:cBhvr>
                                      <p:tavLst>
                                        <p:tav tm="0">
                                          <p:val>
                                            <p:strVal val="1+#ppt_w/2"/>
                                          </p:val>
                                        </p:tav>
                                        <p:tav tm="100000">
                                          <p:val>
                                            <p:strVal val="#ppt_x"/>
                                          </p:val>
                                        </p:tav>
                                      </p:tavLst>
                                    </p:anim>
                                    <p:anim calcmode="lin" valueType="num">
                                      <p:cBhvr additive="base">
                                        <p:cTn id="26" dur="500" fill="hold"/>
                                        <p:tgtEl>
                                          <p:spTgt spid="39942"/>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39943"/>
                                        </p:tgtEl>
                                        <p:attrNameLst>
                                          <p:attrName>style.visibility</p:attrName>
                                        </p:attrNameLst>
                                      </p:cBhvr>
                                      <p:to>
                                        <p:strVal val="visible"/>
                                      </p:to>
                                    </p:set>
                                    <p:anim calcmode="lin" valueType="num">
                                      <p:cBhvr additive="base">
                                        <p:cTn id="29" dur="500" fill="hold"/>
                                        <p:tgtEl>
                                          <p:spTgt spid="39943"/>
                                        </p:tgtEl>
                                        <p:attrNameLst>
                                          <p:attrName>ppt_x</p:attrName>
                                        </p:attrNameLst>
                                      </p:cBhvr>
                                      <p:tavLst>
                                        <p:tav tm="0">
                                          <p:val>
                                            <p:strVal val="1+#ppt_w/2"/>
                                          </p:val>
                                        </p:tav>
                                        <p:tav tm="100000">
                                          <p:val>
                                            <p:strVal val="#ppt_x"/>
                                          </p:val>
                                        </p:tav>
                                      </p:tavLst>
                                    </p:anim>
                                    <p:anim calcmode="lin" valueType="num">
                                      <p:cBhvr additive="base">
                                        <p:cTn id="30" dur="500" fill="hold"/>
                                        <p:tgtEl>
                                          <p:spTgt spid="39943"/>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500"/>
                            </p:stCondLst>
                            <p:childTnLst>
                              <p:par>
                                <p:cTn id="32" presetID="2" presetClass="entr" presetSubtype="12" fill="hold" nodeType="afterEffect">
                                  <p:stCondLst>
                                    <p:cond delay="0"/>
                                  </p:stCondLst>
                                  <p:childTnLst>
                                    <p:set>
                                      <p:cBhvr>
                                        <p:cTn id="33" dur="1" fill="hold">
                                          <p:stCondLst>
                                            <p:cond delay="0"/>
                                          </p:stCondLst>
                                        </p:cTn>
                                        <p:tgtEl>
                                          <p:spTgt spid="39940"/>
                                        </p:tgtEl>
                                        <p:attrNameLst>
                                          <p:attrName>style.visibility</p:attrName>
                                        </p:attrNameLst>
                                      </p:cBhvr>
                                      <p:to>
                                        <p:strVal val="visible"/>
                                      </p:to>
                                    </p:set>
                                    <p:anim calcmode="lin" valueType="num">
                                      <p:cBhvr additive="base">
                                        <p:cTn id="34" dur="500" fill="hold"/>
                                        <p:tgtEl>
                                          <p:spTgt spid="39940"/>
                                        </p:tgtEl>
                                        <p:attrNameLst>
                                          <p:attrName>ppt_x</p:attrName>
                                        </p:attrNameLst>
                                      </p:cBhvr>
                                      <p:tavLst>
                                        <p:tav tm="0">
                                          <p:val>
                                            <p:strVal val="0-#ppt_w/2"/>
                                          </p:val>
                                        </p:tav>
                                        <p:tav tm="100000">
                                          <p:val>
                                            <p:strVal val="#ppt_x"/>
                                          </p:val>
                                        </p:tav>
                                      </p:tavLst>
                                    </p:anim>
                                    <p:anim calcmode="lin" valueType="num">
                                      <p:cBhvr additive="base">
                                        <p:cTn id="35" dur="500" fill="hold"/>
                                        <p:tgtEl>
                                          <p:spTgt spid="39940"/>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39941"/>
                                        </p:tgtEl>
                                        <p:attrNameLst>
                                          <p:attrName>style.visibility</p:attrName>
                                        </p:attrNameLst>
                                      </p:cBhvr>
                                      <p:to>
                                        <p:strVal val="visible"/>
                                      </p:to>
                                    </p:set>
                                    <p:anim calcmode="lin" valueType="num">
                                      <p:cBhvr additive="base">
                                        <p:cTn id="38" dur="500" fill="hold"/>
                                        <p:tgtEl>
                                          <p:spTgt spid="39941"/>
                                        </p:tgtEl>
                                        <p:attrNameLst>
                                          <p:attrName>ppt_x</p:attrName>
                                        </p:attrNameLst>
                                      </p:cBhvr>
                                      <p:tavLst>
                                        <p:tav tm="0">
                                          <p:val>
                                            <p:strVal val="0-#ppt_w/2"/>
                                          </p:val>
                                        </p:tav>
                                        <p:tav tm="100000">
                                          <p:val>
                                            <p:strVal val="#ppt_x"/>
                                          </p:val>
                                        </p:tav>
                                      </p:tavLst>
                                    </p:anim>
                                    <p:anim calcmode="lin" valueType="num">
                                      <p:cBhvr additive="base">
                                        <p:cTn id="39"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1" grpId="0" animBg="1"/>
      <p:bldP spid="39943" grpId="0" animBg="1"/>
      <p:bldP spid="399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p:cNvPicPr>
            <a:picLocks noChangeAspect="1" noChangeArrowheads="1"/>
          </p:cNvPicPr>
          <p:nvPr/>
        </p:nvPicPr>
        <p:blipFill>
          <a:blip r:embed="rId4" cstate="email"/>
          <a:srcRect/>
          <a:stretch>
            <a:fillRect/>
          </a:stretch>
        </p:blipFill>
        <p:spPr bwMode="auto">
          <a:xfrm>
            <a:off x="79375" y="1588"/>
            <a:ext cx="6661150" cy="4995862"/>
          </a:xfrm>
          <a:prstGeom prst="rect">
            <a:avLst/>
          </a:prstGeom>
          <a:noFill/>
          <a:ln w="9525">
            <a:noFill/>
            <a:round/>
            <a:headEnd/>
            <a:tailEnd/>
          </a:ln>
        </p:spPr>
      </p:pic>
      <p:sp>
        <p:nvSpPr>
          <p:cNvPr id="104451" name="Rectangle 3"/>
          <p:cNvSpPr>
            <a:spLocks noChangeArrowheads="1"/>
          </p:cNvSpPr>
          <p:nvPr/>
        </p:nvSpPr>
        <p:spPr bwMode="auto">
          <a:xfrm>
            <a:off x="107950" y="4652963"/>
            <a:ext cx="2601913" cy="371475"/>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b="1">
                <a:solidFill>
                  <a:srgbClr val="000000"/>
                </a:solidFill>
                <a:latin typeface="Times New Roman" pitchFamily="18" charset="0"/>
                <a:cs typeface="Times New Roman" pitchFamily="18" charset="0"/>
              </a:rPr>
              <a:t>Arteria coronaria destra</a:t>
            </a:r>
          </a:p>
        </p:txBody>
      </p:sp>
      <p:pic>
        <p:nvPicPr>
          <p:cNvPr id="22532" name="Picture 4"/>
          <p:cNvPicPr>
            <a:picLocks noChangeAspect="1" noChangeArrowheads="1"/>
          </p:cNvPicPr>
          <p:nvPr/>
        </p:nvPicPr>
        <p:blipFill>
          <a:blip r:embed="rId5" cstate="email"/>
          <a:srcRect/>
          <a:stretch>
            <a:fillRect/>
          </a:stretch>
        </p:blipFill>
        <p:spPr bwMode="auto">
          <a:xfrm>
            <a:off x="1293813" y="998538"/>
            <a:ext cx="7812087" cy="5859462"/>
          </a:xfrm>
          <a:prstGeom prst="rect">
            <a:avLst/>
          </a:prstGeom>
          <a:noFill/>
          <a:ln w="9525">
            <a:noFill/>
            <a:round/>
            <a:headEnd/>
            <a:tailEnd/>
          </a:ln>
        </p:spPr>
      </p:pic>
      <p:sp>
        <p:nvSpPr>
          <p:cNvPr id="2" name="Freccia a sinistra 1"/>
          <p:cNvSpPr/>
          <p:nvPr/>
        </p:nvSpPr>
        <p:spPr bwMode="auto">
          <a:xfrm>
            <a:off x="5076056" y="2852936"/>
            <a:ext cx="3744416" cy="1584176"/>
          </a:xfrm>
          <a:prstGeom prst="leftArrow">
            <a:avLst/>
          </a:prstGeom>
          <a:solidFill>
            <a:srgbClr val="D3D099"/>
          </a:solidFill>
          <a:ln w="9525" cap="flat" cmpd="sng" algn="ctr">
            <a:solidFill>
              <a:schemeClr val="tx1"/>
            </a:solidFill>
            <a:prstDash val="solid"/>
            <a:round/>
            <a:headEnd type="none" w="med" len="med"/>
            <a:tailEnd type="none" w="med" len="med"/>
          </a:ln>
          <a:effectLst/>
          <a:scene3d>
            <a:camera prst="perspectiveContrastingLeftFacing"/>
            <a:lightRig rig="threePt" dir="t"/>
          </a:scene3d>
          <a:sp3d>
            <a:bevelT prst="convex"/>
          </a:sp3d>
          <a:extLst/>
        </p:spPr>
        <p:txBody>
          <a:bodyPr/>
          <a:lstStyle/>
          <a:p>
            <a:pPr eaLnBrk="1" hangingPunct="1">
              <a:buClr>
                <a:srgbClr val="000000"/>
              </a:buClr>
              <a:buSzPct val="100000"/>
              <a:buFont typeface="Times New Roman" pitchFamily="16" charset="0"/>
              <a:buNone/>
              <a:defRPr/>
            </a:pPr>
            <a:r>
              <a:rPr lang="it-IT" sz="2400" b="1" dirty="0">
                <a:solidFill>
                  <a:srgbClr val="000000"/>
                </a:solidFill>
                <a:latin typeface="Arial" charset="0"/>
                <a:ea typeface="ＭＳ Ｐゴシック" pitchFamily="32" charset="-128"/>
              </a:rPr>
              <a:t>restrizione del lume del 95%</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22532"/>
                                        </p:tgtEl>
                                        <p:attrNameLst>
                                          <p:attrName>style.visibility</p:attrName>
                                        </p:attrNameLst>
                                      </p:cBhvr>
                                      <p:to>
                                        <p:strVal val="visible"/>
                                      </p:to>
                                    </p:set>
                                    <p:animEffect transition="in" filter="diamond(in)">
                                      <p:cBhvr additive="repl">
                                        <p:cTn id="12"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p:cNvPicPr>
            <a:picLocks noChangeAspect="1" noChangeArrowheads="1"/>
          </p:cNvPicPr>
          <p:nvPr/>
        </p:nvPicPr>
        <p:blipFill>
          <a:blip r:embed="rId4" cstate="email"/>
          <a:srcRect/>
          <a:stretch>
            <a:fillRect/>
          </a:stretch>
        </p:blipFill>
        <p:spPr bwMode="auto">
          <a:xfrm>
            <a:off x="25400" y="-26988"/>
            <a:ext cx="5219700" cy="3914776"/>
          </a:xfrm>
          <a:prstGeom prst="rect">
            <a:avLst/>
          </a:prstGeom>
          <a:noFill/>
          <a:ln w="9525">
            <a:noFill/>
            <a:round/>
            <a:headEnd/>
            <a:tailEnd/>
          </a:ln>
        </p:spPr>
      </p:pic>
      <p:pic>
        <p:nvPicPr>
          <p:cNvPr id="23555" name="Picture 3"/>
          <p:cNvPicPr>
            <a:picLocks noChangeAspect="1" noChangeArrowheads="1"/>
          </p:cNvPicPr>
          <p:nvPr/>
        </p:nvPicPr>
        <p:blipFill>
          <a:blip r:embed="rId5" cstate="email"/>
          <a:srcRect/>
          <a:stretch>
            <a:fillRect/>
          </a:stretch>
        </p:blipFill>
        <p:spPr bwMode="auto">
          <a:xfrm>
            <a:off x="1887538" y="1268413"/>
            <a:ext cx="7273925" cy="5453062"/>
          </a:xfrm>
          <a:prstGeom prst="rect">
            <a:avLst/>
          </a:prstGeom>
          <a:noFill/>
          <a:ln w="9525">
            <a:noFill/>
            <a:round/>
            <a:headEnd/>
            <a:tailEnd/>
          </a:ln>
        </p:spPr>
      </p:pic>
      <p:sp>
        <p:nvSpPr>
          <p:cNvPr id="2" name="Freccia a sinistra 1"/>
          <p:cNvSpPr/>
          <p:nvPr/>
        </p:nvSpPr>
        <p:spPr bwMode="auto">
          <a:xfrm>
            <a:off x="2411760" y="548680"/>
            <a:ext cx="4896544" cy="1944216"/>
          </a:xfrm>
          <a:prstGeom prst="leftArrow">
            <a:avLst/>
          </a:prstGeom>
          <a:solidFill>
            <a:srgbClr val="D3D099"/>
          </a:solidFill>
          <a:ln w="9525" cap="flat" cmpd="sng" algn="ctr">
            <a:solidFill>
              <a:schemeClr val="tx1"/>
            </a:solidFill>
            <a:prstDash val="solid"/>
            <a:round/>
            <a:headEnd type="none" w="med" len="med"/>
            <a:tailEnd type="none" w="med" len="med"/>
          </a:ln>
          <a:effectLst/>
          <a:scene3d>
            <a:camera prst="isometricOffAxis2Left"/>
            <a:lightRig rig="threePt" dir="t"/>
          </a:scene3d>
          <a:sp3d>
            <a:bevelT w="114300" prst="artDeco"/>
          </a:sp3d>
          <a:extLst/>
        </p:spPr>
        <p:txBody>
          <a:bodyPr/>
          <a:lstStyle/>
          <a:p>
            <a:pPr eaLnBrk="1" hangingPunct="1">
              <a:buClr>
                <a:srgbClr val="000000"/>
              </a:buClr>
              <a:buSzPct val="100000"/>
              <a:buFont typeface="Times New Roman" pitchFamily="16" charset="0"/>
              <a:buNone/>
              <a:defRPr/>
            </a:pPr>
            <a:r>
              <a:rPr lang="it-IT" b="1" dirty="0">
                <a:solidFill>
                  <a:srgbClr val="000000"/>
                </a:solidFill>
                <a:latin typeface="Arial" charset="0"/>
                <a:ea typeface="ＭＳ Ｐゴシック" pitchFamily="32" charset="-128"/>
              </a:rPr>
              <a:t>Necrosi miocardica caratterizzata da </a:t>
            </a:r>
            <a:r>
              <a:rPr lang="it-IT" b="1" dirty="0" err="1">
                <a:solidFill>
                  <a:srgbClr val="000000"/>
                </a:solidFill>
                <a:latin typeface="Arial" charset="0"/>
                <a:ea typeface="ＭＳ Ｐゴシック" pitchFamily="32" charset="-128"/>
              </a:rPr>
              <a:t>ipercontrazione</a:t>
            </a:r>
            <a:r>
              <a:rPr lang="it-IT" b="1" dirty="0">
                <a:solidFill>
                  <a:srgbClr val="000000"/>
                </a:solidFill>
                <a:latin typeface="Arial" charset="0"/>
                <a:ea typeface="ＭＳ Ｐゴシック" pitchFamily="32" charset="-128"/>
              </a:rPr>
              <a:t> delle </a:t>
            </a:r>
            <a:r>
              <a:rPr lang="it-IT" b="1" dirty="0" err="1">
                <a:solidFill>
                  <a:srgbClr val="000000"/>
                </a:solidFill>
                <a:latin typeface="Arial" charset="0"/>
                <a:ea typeface="ＭＳ Ｐゴシック" pitchFamily="32" charset="-128"/>
              </a:rPr>
              <a:t>miocellule</a:t>
            </a:r>
            <a:endParaRPr lang="it-IT" b="1" dirty="0">
              <a:solidFill>
                <a:srgbClr val="000000"/>
              </a:solidFill>
              <a:latin typeface="Arial" charset="0"/>
              <a:ea typeface="ＭＳ Ｐゴシック" pitchFamily="32" charset="-128"/>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8" presetClass="entr" presetSubtype="16" fill="hold" nodeType="withEffect">
                                  <p:stCondLst>
                                    <p:cond delay="0"/>
                                  </p:stCondLst>
                                  <p:childTnLst>
                                    <p:set>
                                      <p:cBhvr additive="repl">
                                        <p:cTn id="8" dur="1" fill="hold">
                                          <p:stCondLst>
                                            <p:cond delay="0"/>
                                          </p:stCondLst>
                                        </p:cTn>
                                        <p:tgtEl>
                                          <p:spTgt spid="23555"/>
                                        </p:tgtEl>
                                        <p:attrNameLst>
                                          <p:attrName>style.visibility</p:attrName>
                                        </p:attrNameLst>
                                      </p:cBhvr>
                                      <p:to>
                                        <p:strVal val="visible"/>
                                      </p:to>
                                    </p:set>
                                    <p:animEffect transition="in" filter="diamond(in)">
                                      <p:cBhvr additive="repl">
                                        <p:cTn id="9"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cstate="email"/>
          <a:srcRect/>
          <a:stretch>
            <a:fillRect/>
          </a:stretch>
        </p:blipFill>
        <p:spPr bwMode="auto">
          <a:xfrm>
            <a:off x="0" y="36513"/>
            <a:ext cx="5580063" cy="4184650"/>
          </a:xfrm>
          <a:prstGeom prst="rect">
            <a:avLst/>
          </a:prstGeom>
          <a:noFill/>
          <a:ln w="9525">
            <a:noFill/>
            <a:round/>
            <a:headEnd/>
            <a:tailEnd/>
          </a:ln>
        </p:spPr>
      </p:pic>
      <p:pic>
        <p:nvPicPr>
          <p:cNvPr id="43011" name="Picture 2"/>
          <p:cNvPicPr>
            <a:picLocks noChangeAspect="1" noChangeArrowheads="1"/>
          </p:cNvPicPr>
          <p:nvPr/>
        </p:nvPicPr>
        <p:blipFill>
          <a:blip r:embed="rId4" cstate="email"/>
          <a:srcRect/>
          <a:stretch>
            <a:fillRect/>
          </a:stretch>
        </p:blipFill>
        <p:spPr bwMode="auto">
          <a:xfrm>
            <a:off x="4284663" y="3213100"/>
            <a:ext cx="4859337" cy="3644900"/>
          </a:xfrm>
          <a:prstGeom prst="rect">
            <a:avLst/>
          </a:prstGeom>
          <a:noFill/>
          <a:ln w="9525">
            <a:noFill/>
            <a:round/>
            <a:headEnd/>
            <a:tailEnd/>
          </a:ln>
        </p:spPr>
      </p:pic>
      <p:sp>
        <p:nvSpPr>
          <p:cNvPr id="2" name="Ovale 1"/>
          <p:cNvSpPr/>
          <p:nvPr/>
        </p:nvSpPr>
        <p:spPr bwMode="auto">
          <a:xfrm>
            <a:off x="5580063" y="1196752"/>
            <a:ext cx="3563937" cy="792088"/>
          </a:xfrm>
          <a:prstGeom prst="ellipse">
            <a:avLst/>
          </a:prstGeom>
          <a:solidFill>
            <a:srgbClr val="D3D099"/>
          </a:solidFill>
          <a:ln w="9525" cap="flat" cmpd="sng" algn="ctr">
            <a:solidFill>
              <a:schemeClr val="tx1"/>
            </a:solidFill>
            <a:prstDash val="solid"/>
            <a:round/>
            <a:headEnd type="none" w="med" len="med"/>
            <a:tailEnd type="none" w="med" len="med"/>
          </a:ln>
          <a:effectLst/>
          <a:scene3d>
            <a:camera prst="isometricOffAxis2Left"/>
            <a:lightRig rig="threePt" dir="t"/>
          </a:scene3d>
          <a:extLst/>
        </p:spPr>
        <p:txBody>
          <a:bodyPr/>
          <a:lstStyle/>
          <a:p>
            <a:pPr eaLnBrk="1" hangingPunct="1">
              <a:buClr>
                <a:srgbClr val="000000"/>
              </a:buClr>
              <a:buSzPct val="100000"/>
              <a:buFont typeface="Times New Roman" pitchFamily="16" charset="0"/>
              <a:buNone/>
              <a:defRPr/>
            </a:pPr>
            <a:r>
              <a:rPr lang="it-IT" sz="2400" b="1" dirty="0">
                <a:solidFill>
                  <a:srgbClr val="000000"/>
                </a:solidFill>
                <a:latin typeface="Arial" charset="0"/>
                <a:ea typeface="ＭＳ Ｐゴシック" pitchFamily="32" charset="-128"/>
              </a:rPr>
              <a:t>Foci di </a:t>
            </a:r>
            <a:r>
              <a:rPr lang="it-IT" sz="2400" b="1" dirty="0" err="1">
                <a:solidFill>
                  <a:srgbClr val="000000"/>
                </a:solidFill>
                <a:latin typeface="Arial" charset="0"/>
                <a:ea typeface="ＭＳ Ｐゴシック" pitchFamily="32" charset="-128"/>
              </a:rPr>
              <a:t>disarray</a:t>
            </a:r>
            <a:endParaRPr lang="it-IT" sz="2400" b="1" dirty="0">
              <a:solidFill>
                <a:srgbClr val="000000"/>
              </a:solidFill>
              <a:latin typeface="Arial" charset="0"/>
              <a:ea typeface="ＭＳ Ｐゴシック" pitchFamily="32" charset="-128"/>
            </a:endParaRPr>
          </a:p>
        </p:txBody>
      </p:sp>
      <p:sp>
        <p:nvSpPr>
          <p:cNvPr id="3" name="Freccia a destra 2"/>
          <p:cNvSpPr/>
          <p:nvPr/>
        </p:nvSpPr>
        <p:spPr bwMode="auto">
          <a:xfrm>
            <a:off x="107504" y="5132913"/>
            <a:ext cx="4464496" cy="1080120"/>
          </a:xfrm>
          <a:prstGeom prst="rightArrow">
            <a:avLst/>
          </a:prstGeom>
          <a:solidFill>
            <a:srgbClr val="D3D099"/>
          </a:solidFill>
          <a:ln w="9525" cap="flat" cmpd="sng" algn="ctr">
            <a:solidFill>
              <a:schemeClr val="tx1"/>
            </a:solidFill>
            <a:prstDash val="solid"/>
            <a:round/>
            <a:headEnd type="none" w="med" len="med"/>
            <a:tailEnd type="none" w="med" len="med"/>
          </a:ln>
          <a:effectLst/>
          <a:scene3d>
            <a:camera prst="isometricOffAxis1Right"/>
            <a:lightRig rig="threePt" dir="t"/>
          </a:scene3d>
          <a:extLst/>
        </p:spPr>
        <p:txBody>
          <a:bodyPr/>
          <a:lstStyle/>
          <a:p>
            <a:pPr eaLnBrk="1" hangingPunct="1">
              <a:buClr>
                <a:srgbClr val="000000"/>
              </a:buClr>
              <a:buSzPct val="100000"/>
              <a:buFont typeface="Times New Roman" pitchFamily="16" charset="0"/>
              <a:buNone/>
              <a:defRPr/>
            </a:pPr>
            <a:r>
              <a:rPr lang="it-IT" b="1" dirty="0" err="1">
                <a:solidFill>
                  <a:srgbClr val="000000"/>
                </a:solidFill>
                <a:latin typeface="Arial" charset="0"/>
                <a:ea typeface="ＭＳ Ｐゴシック" pitchFamily="32" charset="-128"/>
              </a:rPr>
              <a:t>Miocitolisi</a:t>
            </a:r>
            <a:r>
              <a:rPr lang="it-IT" b="1" dirty="0">
                <a:solidFill>
                  <a:srgbClr val="000000"/>
                </a:solidFill>
                <a:latin typeface="Arial" charset="0"/>
                <a:ea typeface="ＭＳ Ｐゴシック" pitchFamily="32" charset="-128"/>
              </a:rPr>
              <a:t> colliquativa di I grado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010"/>
                                        </p:tgtEl>
                                        <p:attrNameLst>
                                          <p:attrName>style.visibility</p:attrName>
                                        </p:attrNameLst>
                                      </p:cBhvr>
                                      <p:to>
                                        <p:strVal val="visible"/>
                                      </p:to>
                                    </p:set>
                                    <p:anim calcmode="lin" valueType="num">
                                      <p:cBhvr additive="base">
                                        <p:cTn id="11" dur="500" fill="hold"/>
                                        <p:tgtEl>
                                          <p:spTgt spid="43010"/>
                                        </p:tgtEl>
                                        <p:attrNameLst>
                                          <p:attrName>ppt_x</p:attrName>
                                        </p:attrNameLst>
                                      </p:cBhvr>
                                      <p:tavLst>
                                        <p:tav tm="0">
                                          <p:val>
                                            <p:strVal val="#ppt_x"/>
                                          </p:val>
                                        </p:tav>
                                        <p:tav tm="100000">
                                          <p:val>
                                            <p:strVal val="#ppt_x"/>
                                          </p:val>
                                        </p:tav>
                                      </p:tavLst>
                                    </p:anim>
                                    <p:anim calcmode="lin" valueType="num">
                                      <p:cBhvr additive="base">
                                        <p:cTn id="12" dur="500" fill="hold"/>
                                        <p:tgtEl>
                                          <p:spTgt spid="4301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43011"/>
                                        </p:tgtEl>
                                        <p:attrNameLst>
                                          <p:attrName>style.visibility</p:attrName>
                                        </p:attrNameLst>
                                      </p:cBhvr>
                                      <p:to>
                                        <p:strVal val="visible"/>
                                      </p:to>
                                    </p:set>
                                    <p:anim calcmode="lin" valueType="num">
                                      <p:cBhvr additive="base">
                                        <p:cTn id="16" dur="500" fill="hold"/>
                                        <p:tgtEl>
                                          <p:spTgt spid="43011"/>
                                        </p:tgtEl>
                                        <p:attrNameLst>
                                          <p:attrName>ppt_x</p:attrName>
                                        </p:attrNameLst>
                                      </p:cBhvr>
                                      <p:tavLst>
                                        <p:tav tm="0">
                                          <p:val>
                                            <p:strVal val="#ppt_x"/>
                                          </p:val>
                                        </p:tav>
                                        <p:tav tm="100000">
                                          <p:val>
                                            <p:strVal val="#ppt_x"/>
                                          </p:val>
                                        </p:tav>
                                      </p:tavLst>
                                    </p:anim>
                                    <p:anim calcmode="lin" valueType="num">
                                      <p:cBhvr additive="base">
                                        <p:cTn id="17" dur="500" fill="hold"/>
                                        <p:tgtEl>
                                          <p:spTgt spid="430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noChangeArrowheads="1"/>
          </p:cNvPicPr>
          <p:nvPr/>
        </p:nvPicPr>
        <p:blipFill>
          <a:blip r:embed="rId3" cstate="email">
            <a:lum bright="-14000" contrast="28000"/>
          </a:blip>
          <a:srcRect/>
          <a:stretch>
            <a:fillRect/>
          </a:stretch>
        </p:blipFill>
        <p:spPr bwMode="auto">
          <a:xfrm>
            <a:off x="4572000" y="3429000"/>
            <a:ext cx="4572000" cy="3429000"/>
          </a:xfrm>
          <a:prstGeom prst="rect">
            <a:avLst/>
          </a:prstGeom>
          <a:noFill/>
          <a:ln w="9525">
            <a:noFill/>
            <a:round/>
            <a:headEnd/>
            <a:tailEnd/>
          </a:ln>
        </p:spPr>
      </p:pic>
      <p:pic>
        <p:nvPicPr>
          <p:cNvPr id="107523" name="Picture 2"/>
          <p:cNvPicPr>
            <a:picLocks noChangeAspect="1" noChangeArrowheads="1"/>
          </p:cNvPicPr>
          <p:nvPr/>
        </p:nvPicPr>
        <p:blipFill>
          <a:blip r:embed="rId4" cstate="email">
            <a:lum bright="-14000" contrast="22000"/>
          </a:blip>
          <a:srcRect/>
          <a:stretch>
            <a:fillRect/>
          </a:stretch>
        </p:blipFill>
        <p:spPr bwMode="auto">
          <a:xfrm>
            <a:off x="0" y="3429000"/>
            <a:ext cx="4572000" cy="3429000"/>
          </a:xfrm>
          <a:prstGeom prst="rect">
            <a:avLst/>
          </a:prstGeom>
          <a:noFill/>
          <a:ln w="9525">
            <a:noFill/>
            <a:round/>
            <a:headEnd/>
            <a:tailEnd/>
          </a:ln>
        </p:spPr>
      </p:pic>
      <p:sp>
        <p:nvSpPr>
          <p:cNvPr id="107524" name="Rectangle 3"/>
          <p:cNvSpPr>
            <a:spLocks noChangeArrowheads="1"/>
          </p:cNvSpPr>
          <p:nvPr/>
        </p:nvSpPr>
        <p:spPr bwMode="auto">
          <a:xfrm>
            <a:off x="34925" y="6475413"/>
            <a:ext cx="3019425" cy="341312"/>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1600" b="1">
                <a:solidFill>
                  <a:srgbClr val="000000"/>
                </a:solidFill>
                <a:latin typeface="Times New Roman" pitchFamily="18" charset="0"/>
                <a:cs typeface="Times New Roman" pitchFamily="18" charset="0"/>
              </a:rPr>
              <a:t>Setto interventricolare anteriore</a:t>
            </a:r>
          </a:p>
        </p:txBody>
      </p:sp>
      <p:sp>
        <p:nvSpPr>
          <p:cNvPr id="107525" name="Rectangle 4"/>
          <p:cNvSpPr>
            <a:spLocks noChangeArrowheads="1"/>
          </p:cNvSpPr>
          <p:nvPr/>
        </p:nvSpPr>
        <p:spPr bwMode="auto">
          <a:xfrm>
            <a:off x="7424738" y="6519863"/>
            <a:ext cx="1684337" cy="341312"/>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1600" b="1">
                <a:solidFill>
                  <a:srgbClr val="000000"/>
                </a:solidFill>
                <a:latin typeface="Times New Roman" pitchFamily="18" charset="0"/>
                <a:cs typeface="Times New Roman" pitchFamily="18" charset="0"/>
              </a:rPr>
              <a:t>Ventricolo destro</a:t>
            </a:r>
          </a:p>
        </p:txBody>
      </p:sp>
      <p:pic>
        <p:nvPicPr>
          <p:cNvPr id="107526" name="Picture 5"/>
          <p:cNvPicPr>
            <a:picLocks noChangeAspect="1" noChangeArrowheads="1"/>
          </p:cNvPicPr>
          <p:nvPr/>
        </p:nvPicPr>
        <p:blipFill>
          <a:blip r:embed="rId5" cstate="email"/>
          <a:srcRect/>
          <a:stretch>
            <a:fillRect/>
          </a:stretch>
        </p:blipFill>
        <p:spPr bwMode="auto">
          <a:xfrm>
            <a:off x="0" y="0"/>
            <a:ext cx="4572000" cy="3429000"/>
          </a:xfrm>
          <a:prstGeom prst="rect">
            <a:avLst/>
          </a:prstGeom>
          <a:noFill/>
          <a:ln w="9525">
            <a:noFill/>
            <a:round/>
            <a:headEnd/>
            <a:tailEnd/>
          </a:ln>
        </p:spPr>
      </p:pic>
      <p:sp>
        <p:nvSpPr>
          <p:cNvPr id="107527" name="Rectangle 6"/>
          <p:cNvSpPr>
            <a:spLocks noChangeArrowheads="1"/>
          </p:cNvSpPr>
          <p:nvPr/>
        </p:nvSpPr>
        <p:spPr bwMode="auto">
          <a:xfrm>
            <a:off x="0" y="3090863"/>
            <a:ext cx="2646363" cy="341312"/>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1600" b="1">
                <a:solidFill>
                  <a:srgbClr val="000000"/>
                </a:solidFill>
                <a:latin typeface="Times New Roman" pitchFamily="18" charset="0"/>
                <a:cs typeface="Times New Roman" pitchFamily="18" charset="0"/>
              </a:rPr>
              <a:t>Ventricolo sinistro anteriore</a:t>
            </a:r>
          </a:p>
        </p:txBody>
      </p:sp>
      <p:pic>
        <p:nvPicPr>
          <p:cNvPr id="107528" name="Picture 7"/>
          <p:cNvPicPr>
            <a:picLocks noChangeAspect="1" noChangeArrowheads="1"/>
          </p:cNvPicPr>
          <p:nvPr/>
        </p:nvPicPr>
        <p:blipFill>
          <a:blip r:embed="rId6" cstate="email"/>
          <a:srcRect/>
          <a:stretch>
            <a:fillRect/>
          </a:stretch>
        </p:blipFill>
        <p:spPr bwMode="auto">
          <a:xfrm>
            <a:off x="4572000" y="0"/>
            <a:ext cx="4572000" cy="3429000"/>
          </a:xfrm>
          <a:prstGeom prst="rect">
            <a:avLst/>
          </a:prstGeom>
          <a:noFill/>
          <a:ln w="9525">
            <a:noFill/>
            <a:round/>
            <a:headEnd/>
            <a:tailEnd/>
          </a:ln>
        </p:spPr>
      </p:pic>
      <p:sp>
        <p:nvSpPr>
          <p:cNvPr id="107529" name="Rectangle 8"/>
          <p:cNvSpPr>
            <a:spLocks noChangeArrowheads="1"/>
          </p:cNvSpPr>
          <p:nvPr/>
        </p:nvSpPr>
        <p:spPr bwMode="auto">
          <a:xfrm>
            <a:off x="6453188" y="3068638"/>
            <a:ext cx="2727325" cy="341312"/>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1600" b="1">
                <a:solidFill>
                  <a:srgbClr val="000000"/>
                </a:solidFill>
                <a:latin typeface="Times New Roman" pitchFamily="18" charset="0"/>
                <a:cs typeface="Times New Roman" pitchFamily="18" charset="0"/>
              </a:rPr>
              <a:t>Ventricolo sinistro posteriore</a:t>
            </a:r>
          </a:p>
        </p:txBody>
      </p:sp>
      <p:pic>
        <p:nvPicPr>
          <p:cNvPr id="107530" name="Picture 9"/>
          <p:cNvPicPr>
            <a:picLocks noChangeAspect="1" noChangeArrowheads="1"/>
          </p:cNvPicPr>
          <p:nvPr/>
        </p:nvPicPr>
        <p:blipFill>
          <a:blip r:embed="rId7" cstate="email"/>
          <a:srcRect/>
          <a:stretch>
            <a:fillRect/>
          </a:stretch>
        </p:blipFill>
        <p:spPr bwMode="auto">
          <a:xfrm>
            <a:off x="2633663" y="2803525"/>
            <a:ext cx="4035425" cy="1250950"/>
          </a:xfrm>
          <a:prstGeom prst="rect">
            <a:avLst/>
          </a:prstGeom>
          <a:noFill/>
          <a:ln w="9525">
            <a:noFill/>
            <a:round/>
            <a:headEnd/>
            <a:tailEnd/>
          </a:ln>
        </p:spPr>
      </p:pic>
      <p:sp>
        <p:nvSpPr>
          <p:cNvPr id="107531" name="Text Box 10"/>
          <p:cNvSpPr txBox="1">
            <a:spLocks noChangeArrowheads="1"/>
          </p:cNvSpPr>
          <p:nvPr/>
        </p:nvSpPr>
        <p:spPr bwMode="auto">
          <a:xfrm>
            <a:off x="3563938" y="3213100"/>
            <a:ext cx="2016125" cy="398463"/>
          </a:xfrm>
          <a:prstGeom prst="rect">
            <a:avLst/>
          </a:prstGeom>
          <a:noFill/>
          <a:ln w="9525">
            <a:noFill/>
            <a:round/>
            <a:headEnd/>
            <a:tailEnd/>
          </a:ln>
        </p:spPr>
        <p:txBody>
          <a:bodyPr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000" b="1">
                <a:solidFill>
                  <a:srgbClr val="000000"/>
                </a:solidFill>
                <a:latin typeface="Times New Roman" pitchFamily="18" charset="0"/>
                <a:cs typeface="Times New Roman" pitchFamily="18" charset="0"/>
              </a:rPr>
              <a:t>Recettori Beta 1</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noChangeArrowheads="1"/>
          </p:cNvPicPr>
          <p:nvPr/>
        </p:nvPicPr>
        <p:blipFill>
          <a:blip r:embed="rId3" cstate="email">
            <a:lum bright="-8000"/>
          </a:blip>
          <a:srcRect/>
          <a:stretch>
            <a:fillRect/>
          </a:stretch>
        </p:blipFill>
        <p:spPr bwMode="auto">
          <a:xfrm>
            <a:off x="0" y="0"/>
            <a:ext cx="9144000" cy="6858000"/>
          </a:xfrm>
          <a:prstGeom prst="rect">
            <a:avLst/>
          </a:prstGeom>
          <a:noFill/>
          <a:ln w="9525">
            <a:noFill/>
            <a:round/>
            <a:headEnd/>
            <a:tailEnd/>
          </a:ln>
        </p:spPr>
      </p:pic>
      <p:sp>
        <p:nvSpPr>
          <p:cNvPr id="108547" name="Rectangle 2"/>
          <p:cNvSpPr>
            <a:spLocks noChangeArrowheads="1"/>
          </p:cNvSpPr>
          <p:nvPr/>
        </p:nvSpPr>
        <p:spPr bwMode="auto">
          <a:xfrm>
            <a:off x="0" y="6519863"/>
            <a:ext cx="3019425" cy="341312"/>
          </a:xfrm>
          <a:prstGeom prst="rect">
            <a:avLst/>
          </a:prstGeom>
          <a:solidFill>
            <a:srgbClr val="CCFFCC"/>
          </a:solid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1600" b="1">
                <a:solidFill>
                  <a:srgbClr val="000000"/>
                </a:solidFill>
                <a:latin typeface="Times New Roman" pitchFamily="18" charset="0"/>
                <a:cs typeface="Times New Roman" pitchFamily="18" charset="0"/>
              </a:rPr>
              <a:t>Setto interventricolare anteriore</a:t>
            </a:r>
          </a:p>
        </p:txBody>
      </p:sp>
      <p:pic>
        <p:nvPicPr>
          <p:cNvPr id="108548" name="Picture 3"/>
          <p:cNvPicPr>
            <a:picLocks noChangeAspect="1" noChangeArrowheads="1"/>
          </p:cNvPicPr>
          <p:nvPr/>
        </p:nvPicPr>
        <p:blipFill>
          <a:blip r:embed="rId4" cstate="email"/>
          <a:srcRect/>
          <a:stretch>
            <a:fillRect/>
          </a:stretch>
        </p:blipFill>
        <p:spPr bwMode="auto">
          <a:xfrm>
            <a:off x="5699125" y="5102225"/>
            <a:ext cx="3944938" cy="1189038"/>
          </a:xfrm>
          <a:prstGeom prst="rect">
            <a:avLst/>
          </a:prstGeom>
          <a:noFill/>
          <a:ln w="9525">
            <a:noFill/>
            <a:round/>
            <a:headEnd/>
            <a:tailEnd/>
          </a:ln>
        </p:spPr>
      </p:pic>
      <p:sp>
        <p:nvSpPr>
          <p:cNvPr id="108549" name="Text Box 4"/>
          <p:cNvSpPr txBox="1">
            <a:spLocks noChangeArrowheads="1"/>
          </p:cNvSpPr>
          <p:nvPr/>
        </p:nvSpPr>
        <p:spPr bwMode="auto">
          <a:xfrm>
            <a:off x="6659563" y="5516563"/>
            <a:ext cx="2074862" cy="401637"/>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000" b="1">
                <a:solidFill>
                  <a:srgbClr val="000000"/>
                </a:solidFill>
                <a:latin typeface="Times New Roman" pitchFamily="18" charset="0"/>
                <a:cs typeface="Times New Roman" pitchFamily="18" charset="0"/>
              </a:rPr>
              <a:t> Recettori Beta 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p:cNvPicPr>
            <a:picLocks noChangeAspect="1" noChangeArrowheads="1"/>
          </p:cNvPicPr>
          <p:nvPr/>
        </p:nvPicPr>
        <p:blipFill>
          <a:blip r:embed="rId4" cstate="email"/>
          <a:srcRect/>
          <a:stretch>
            <a:fillRect/>
          </a:stretch>
        </p:blipFill>
        <p:spPr bwMode="auto">
          <a:xfrm>
            <a:off x="0" y="0"/>
            <a:ext cx="4667250" cy="3500438"/>
          </a:xfrm>
          <a:prstGeom prst="rect">
            <a:avLst/>
          </a:prstGeom>
          <a:noFill/>
          <a:ln w="9525">
            <a:noFill/>
            <a:round/>
            <a:headEnd/>
            <a:tailEnd/>
          </a:ln>
        </p:spPr>
      </p:pic>
      <p:pic>
        <p:nvPicPr>
          <p:cNvPr id="109571" name="Picture 3"/>
          <p:cNvPicPr>
            <a:picLocks noChangeAspect="1" noChangeArrowheads="1"/>
          </p:cNvPicPr>
          <p:nvPr/>
        </p:nvPicPr>
        <p:blipFill>
          <a:blip r:embed="rId5" cstate="email"/>
          <a:srcRect/>
          <a:stretch>
            <a:fillRect/>
          </a:stretch>
        </p:blipFill>
        <p:spPr bwMode="auto">
          <a:xfrm>
            <a:off x="2382838" y="-12700"/>
            <a:ext cx="1177925" cy="1457325"/>
          </a:xfrm>
          <a:prstGeom prst="rect">
            <a:avLst/>
          </a:prstGeom>
          <a:noFill/>
          <a:ln w="9525">
            <a:noFill/>
            <a:round/>
            <a:headEnd/>
            <a:tailEnd/>
          </a:ln>
        </p:spPr>
      </p:pic>
      <p:pic>
        <p:nvPicPr>
          <p:cNvPr id="27652" name="Picture 4"/>
          <p:cNvPicPr>
            <a:picLocks noChangeAspect="1" noChangeArrowheads="1"/>
          </p:cNvPicPr>
          <p:nvPr/>
        </p:nvPicPr>
        <p:blipFill>
          <a:blip r:embed="rId6" cstate="email"/>
          <a:srcRect/>
          <a:stretch>
            <a:fillRect/>
          </a:stretch>
        </p:blipFill>
        <p:spPr bwMode="auto">
          <a:xfrm>
            <a:off x="801688" y="620713"/>
            <a:ext cx="8316912" cy="6237287"/>
          </a:xfrm>
          <a:prstGeom prst="rect">
            <a:avLst/>
          </a:prstGeom>
          <a:noFill/>
          <a:ln w="9525">
            <a:noFill/>
            <a:round/>
            <a:headEnd/>
            <a:tailEnd/>
          </a:ln>
        </p:spPr>
      </p:pic>
      <p:sp>
        <p:nvSpPr>
          <p:cNvPr id="2" name="Preparazione 1"/>
          <p:cNvSpPr/>
          <p:nvPr/>
        </p:nvSpPr>
        <p:spPr bwMode="auto">
          <a:xfrm>
            <a:off x="5076056" y="980728"/>
            <a:ext cx="3744416" cy="1584176"/>
          </a:xfrm>
          <a:prstGeom prst="flowChartPreparation">
            <a:avLst/>
          </a:prstGeom>
          <a:solidFill>
            <a:srgbClr val="D3D099"/>
          </a:solidFill>
          <a:ln w="9525" cap="flat" cmpd="sng" algn="ctr">
            <a:solidFill>
              <a:schemeClr val="tx1"/>
            </a:solidFill>
            <a:prstDash val="solid"/>
            <a:round/>
            <a:headEnd type="none" w="med" len="med"/>
            <a:tailEnd type="none" w="med" len="med"/>
          </a:ln>
          <a:effectLst/>
          <a:scene3d>
            <a:camera prst="isometricOffAxis2Left"/>
            <a:lightRig rig="threePt" dir="t"/>
          </a:scene3d>
          <a:extLst/>
        </p:spPr>
        <p:txBody>
          <a:bodyPr/>
          <a:lstStyle/>
          <a:p>
            <a:pPr eaLnBrk="1" hangingPunct="1">
              <a:buClr>
                <a:srgbClr val="000000"/>
              </a:buClr>
              <a:buSzPct val="100000"/>
              <a:buFont typeface="Times New Roman" pitchFamily="16" charset="0"/>
              <a:buNone/>
              <a:defRPr/>
            </a:pPr>
            <a:r>
              <a:rPr lang="it-IT" sz="4400" b="1" dirty="0">
                <a:solidFill>
                  <a:srgbClr val="000000"/>
                </a:solidFill>
                <a:latin typeface="Arial" charset="0"/>
                <a:ea typeface="ＭＳ Ｐゴシック" pitchFamily="32" charset="-128"/>
              </a:rPr>
              <a:t>Peliosi epatica</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8" presetClass="entr" presetSubtype="16" fill="hold" nodeType="withEffect">
                                  <p:stCondLst>
                                    <p:cond delay="0"/>
                                  </p:stCondLst>
                                  <p:childTnLst>
                                    <p:set>
                                      <p:cBhvr additive="repl">
                                        <p:cTn id="8" dur="1" fill="hold">
                                          <p:stCondLst>
                                            <p:cond delay="0"/>
                                          </p:stCondLst>
                                        </p:cTn>
                                        <p:tgtEl>
                                          <p:spTgt spid="27652"/>
                                        </p:tgtEl>
                                        <p:attrNameLst>
                                          <p:attrName>style.visibility</p:attrName>
                                        </p:attrNameLst>
                                      </p:cBhvr>
                                      <p:to>
                                        <p:strVal val="visible"/>
                                      </p:to>
                                    </p:set>
                                    <p:animEffect transition="in" filter="diamond(in)">
                                      <p:cBhvr additive="repl">
                                        <p:cTn id="9"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
          <p:cNvPicPr>
            <a:picLocks noChangeAspect="1" noChangeArrowheads="1"/>
          </p:cNvPicPr>
          <p:nvPr/>
        </p:nvPicPr>
        <p:blipFill>
          <a:blip r:embed="rId4" cstate="email"/>
          <a:srcRect/>
          <a:stretch>
            <a:fillRect/>
          </a:stretch>
        </p:blipFill>
        <p:spPr bwMode="auto">
          <a:xfrm>
            <a:off x="34925" y="42863"/>
            <a:ext cx="5764213" cy="4322762"/>
          </a:xfrm>
          <a:prstGeom prst="rect">
            <a:avLst/>
          </a:prstGeom>
          <a:noFill/>
          <a:ln w="9525">
            <a:noFill/>
            <a:round/>
            <a:headEnd/>
            <a:tailEnd/>
          </a:ln>
        </p:spPr>
      </p:pic>
      <p:pic>
        <p:nvPicPr>
          <p:cNvPr id="110595" name="Picture 3"/>
          <p:cNvPicPr>
            <a:picLocks noChangeAspect="1" noChangeArrowheads="1"/>
          </p:cNvPicPr>
          <p:nvPr/>
        </p:nvPicPr>
        <p:blipFill>
          <a:blip r:embed="rId5" cstate="email"/>
          <a:srcRect/>
          <a:stretch>
            <a:fillRect/>
          </a:stretch>
        </p:blipFill>
        <p:spPr bwMode="auto">
          <a:xfrm>
            <a:off x="2676525" y="560388"/>
            <a:ext cx="1176338" cy="1463675"/>
          </a:xfrm>
          <a:prstGeom prst="rect">
            <a:avLst/>
          </a:prstGeom>
          <a:noFill/>
          <a:ln w="9525">
            <a:noFill/>
            <a:round/>
            <a:headEnd/>
            <a:tailEnd/>
          </a:ln>
        </p:spPr>
      </p:pic>
      <p:pic>
        <p:nvPicPr>
          <p:cNvPr id="28676" name="Picture 4"/>
          <p:cNvPicPr>
            <a:picLocks noChangeAspect="1" noChangeArrowheads="1"/>
          </p:cNvPicPr>
          <p:nvPr/>
        </p:nvPicPr>
        <p:blipFill>
          <a:blip r:embed="rId6" cstate="email"/>
          <a:srcRect/>
          <a:stretch>
            <a:fillRect/>
          </a:stretch>
        </p:blipFill>
        <p:spPr bwMode="auto">
          <a:xfrm>
            <a:off x="1597025" y="1196975"/>
            <a:ext cx="7546975" cy="5661025"/>
          </a:xfrm>
          <a:prstGeom prst="rect">
            <a:avLst/>
          </a:prstGeom>
          <a:noFill/>
          <a:ln w="9525">
            <a:noFill/>
            <a:round/>
            <a:headEnd/>
            <a:tailEnd/>
          </a:ln>
        </p:spPr>
      </p:pic>
      <p:sp>
        <p:nvSpPr>
          <p:cNvPr id="2" name="Elaborazione alternativa 1"/>
          <p:cNvSpPr/>
          <p:nvPr/>
        </p:nvSpPr>
        <p:spPr bwMode="auto">
          <a:xfrm>
            <a:off x="5940152" y="1700808"/>
            <a:ext cx="3096344" cy="1080120"/>
          </a:xfrm>
          <a:prstGeom prst="flowChartAlternateProcess">
            <a:avLst/>
          </a:prstGeom>
          <a:solidFill>
            <a:srgbClr val="D3D099"/>
          </a:solidFill>
          <a:ln w="9525" cap="flat" cmpd="sng" algn="ctr">
            <a:solidFill>
              <a:schemeClr val="tx1"/>
            </a:solidFill>
            <a:prstDash val="solid"/>
            <a:round/>
            <a:headEnd type="none" w="med" len="med"/>
            <a:tailEnd type="none" w="med" len="med"/>
          </a:ln>
          <a:effectLst/>
          <a:scene3d>
            <a:camera prst="isometricOffAxis2Left"/>
            <a:lightRig rig="threePt" dir="t"/>
          </a:scene3d>
          <a:extLst/>
        </p:spPr>
        <p:txBody>
          <a:bodyPr/>
          <a:lstStyle/>
          <a:p>
            <a:pPr algn="ctr" eaLnBrk="1" hangingPunct="1">
              <a:buClr>
                <a:srgbClr val="000000"/>
              </a:buClr>
              <a:buSzPct val="100000"/>
              <a:buFont typeface="Times New Roman" pitchFamily="16" charset="0"/>
              <a:buNone/>
              <a:defRPr/>
            </a:pPr>
            <a:r>
              <a:rPr lang="it-IT" sz="2400" b="1" dirty="0" err="1">
                <a:solidFill>
                  <a:srgbClr val="000000"/>
                </a:solidFill>
                <a:latin typeface="Arial" charset="0"/>
                <a:ea typeface="ＭＳ Ｐゴシック" pitchFamily="32" charset="-128"/>
              </a:rPr>
              <a:t>Glomerulosclerosi</a:t>
            </a:r>
            <a:r>
              <a:rPr lang="it-IT" sz="2400" b="1" dirty="0">
                <a:solidFill>
                  <a:srgbClr val="000000"/>
                </a:solidFill>
                <a:latin typeface="Arial" charset="0"/>
                <a:ea typeface="ＭＳ Ｐゴシック" pitchFamily="32" charset="-128"/>
              </a:rPr>
              <a:t> focale</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nodeType="afterGroup">
                            <p:stCondLst>
                              <p:cond delay="0"/>
                            </p:stCondLst>
                            <p:childTnLst>
                              <p:par>
                                <p:cTn id="8" presetID="8" presetClass="entr" presetSubtype="16" fill="hold" nodeType="afterEffect">
                                  <p:stCondLst>
                                    <p:cond delay="0"/>
                                  </p:stCondLst>
                                  <p:childTnLst>
                                    <p:set>
                                      <p:cBhvr additive="repl">
                                        <p:cTn id="9" dur="1" fill="hold">
                                          <p:stCondLst>
                                            <p:cond delay="0"/>
                                          </p:stCondLst>
                                        </p:cTn>
                                        <p:tgtEl>
                                          <p:spTgt spid="28676"/>
                                        </p:tgtEl>
                                        <p:attrNameLst>
                                          <p:attrName>style.visibility</p:attrName>
                                        </p:attrNameLst>
                                      </p:cBhvr>
                                      <p:to>
                                        <p:strVal val="visible"/>
                                      </p:to>
                                    </p:set>
                                    <p:animEffect transition="in" filter="diamond(in)">
                                      <p:cBhvr additive="repl">
                                        <p:cTn id="10"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2806700" y="173038"/>
            <a:ext cx="3313113" cy="646112"/>
          </a:xfrm>
          <a:prstGeom prst="rect">
            <a:avLst/>
          </a:prstGeom>
          <a:solidFill>
            <a:srgbClr val="3399FF"/>
          </a:solidFill>
          <a:ln>
            <a:noFill/>
          </a:ln>
          <a:scene3d>
            <a:camera prst="orthographicFront"/>
            <a:lightRig rig="threePt" dir="t"/>
          </a:scene3d>
          <a:sp3d>
            <a:bevelT w="114300" prst="artDeco"/>
          </a:sp3d>
        </p:spPr>
        <p:txBody>
          <a:bodyPr>
            <a:spAutoFit/>
          </a:bodyPr>
          <a:lstStyle/>
          <a:p>
            <a:pPr algn="ctr" eaLnBrk="1" hangingPunct="1">
              <a:buClr>
                <a:srgbClr val="000000"/>
              </a:buClr>
              <a:buSzPct val="100000"/>
              <a:buFont typeface="Times New Roman" panose="02020603050405020304" pitchFamily="18" charset="0"/>
              <a:buNone/>
              <a:defRPr/>
            </a:pPr>
            <a:r>
              <a:rPr lang="it-IT" altLang="it-IT" sz="3600" b="1" i="1" dirty="0">
                <a:solidFill>
                  <a:srgbClr val="7030A0"/>
                </a:solidFill>
                <a:latin typeface="Algerian" pitchFamily="82" charset="0"/>
              </a:rPr>
              <a:t>Caso n.1</a:t>
            </a:r>
          </a:p>
        </p:txBody>
      </p:sp>
      <p:sp>
        <p:nvSpPr>
          <p:cNvPr id="84997" name="AutoShape 5" descr="data:image/jpeg;base64,/9j/4AAQSkZJRgABAQAAAQABAAD/2wCEAAkGBg0NDQ0MDAwMDQ0MDAwMDQwMDA4MDA0MFBAVFBQQEhIYGyYeFxkjGRISHy8gIycpLC4tFR4xNTAqNSYrLTUBCQoKDgwOFA8PGjUfFBw1KzUpLCk1KTUqLCwsNTUpLCkpLCw1NSkqMSwpNSkyKTUpNSksLDUsKSkvKSk1KSksMP/AABEIAOEA4AMBIgACEQEDEQH/xAAbAAEBAAMBAQEAAAAAAAAAAAAAAQIEBgUDB//EAD4QAAICAQEFBAcEBwkBAAAAAAABAgMRBAUGEiFRMWFxkRMiQVKBscEycqHRI0JiY4Ky8BQVQ4OSosLS8Qf/xAAaAQEAAgMBAAAAAAAAAAAAAAAAAQIDBQYE/8QAKxEBAAIBAgMGBgMAAAAAAAAAAAECAwQRBRIxEyFBUWFxIjJCgZGhI7Hw/9oADAMBAAIRAxEAPwD9xAAAAAAAAAAAAAAAAPhrtZDT0232PEKa5WS64Szy7zld9t+v7DJaXTqMtTKKlOUucaYvs5e2T7f/AE/Pdsb2aq2qddmpts9MsOHHiPDnLbiuWOR4c2srjtyRG8tvpeFZM1O1tMRT9z/vB7eu3sv1Ldl2ouqhJ/o6NPJwjGPe12vvZNn77arSTUlbZqaMrjpulxT4f2JPmn+ByWi1HHHn2rkbKXs6mm7XJW3Nv3urjS4L4+Tljll+66DXV6mmvUUy4q7YKcH3PqvY/Zg2Dlv/AJsprZsVLPCr7/R59zi/7cR1J0mO/PStvNwefH2WW9PKZgAyfKeqrj9qyuP3pxRdiiJno+oNKe2dLHtvr+EuL5HwnvLpV2WSl92Evqgyxgyz0rP4l6gPEnvZQvswtfwil8z0Nm69aiv0ii4+tKOG8vkE30+Slea0bQ2wAGAAAAGM5JLL7EeZbvJpY/40H918XyC9aWv8sb+z1QeFPe/SrslKXhCX1Nee+tK+zXa/hGP1DPXR57dKS6UHJz33f6un/wBVn5I15756h/Zrqj48UvqGaOG6ifp2+8O0Bwc96tY/14R+7XH6nwnt3Vy7dRZ/C1H5IM0cJzT1mI/L9DMZWxXbKK8Wkfm09ddL7V1r8bJP6nybz28/HmGaOET43/T9Gs2pp4/avpX+ZFs1Ld59FHtvi/uxlL5I4G2WEeNqtY88mFp4Zir1tP6eJvZr3btDV25bU9RY4t+4niP4JHl03cTeXzz+HsNrbVkJ3cEZfpuBSlDqu7vxzweK7OGWew0d8e1rRPVt4yRERy/LDoKaU2sZT6rs+J0my9mZgpvh9bPrc21zxyRx2g1Vls4VVpzsk8Rivm+i7z9H0en9FVCvOeCKTfWXtfnktptN2lpm8fDD1TmrFfg6vS0+2NRVXCmqfo664qMYwhBYXjjOST2rqZdt9vwm18jVBuYjbuh4eypvvyxv7M5XTl9qcn4ybMcApK/QKChAdNurf6k4dLM+aX5HNI9ndqeLJLqov5h4NfG+C32dYAA5sAAHz1Ecxa68j8unHDa6NryZ+pz7Gfmm0q+HUXR6W2eXEw3vBrfFkj2axQUOgCgBVSkKEBQUIfLURzFngaitps6Ro1b9CpBgyU5nOUaOEZysjBKc3mU+2T7sv2dx6cN3tLes20Rb6pyjnyZuVbNSZv114WCs1rPWFMdOX2a+g2Tp9MmqKYV57XFetLxk+bNtBFLRGzN0CgBClIUIDJERkgqI9DYs8XLvX1NBGzoJYti+8PNqo3w3j0dxB8kZHz08sxXgfQOXAAAZ+d7xV8Osv75Rl5xTP0Q4Xe+vGrz71UH819A23CbbZpjzh4hQUOmCgoVCgoQFACAoKEBUChAUAKhQUICoFQQIyQRQqH0peJRfejAyQYskb1tDtdnzzWvA2jzdjWZrR6QcoAAAcfvtX+lpl71co+Us/wDI7A5jfev1KJdJzj5pP6B7+HW21Ffv/TkyoFDrApChVQChAUFCApDIICkKEBQUICkMkFRIqCRQqqKgihURQUIdHu/Z6uD2zmtgWYlg6UOUtG1pgAAVDwt8YZ0sX7t0H5pr6nunl7zQ4tHd3cEvKaD06S3Lmxz6w4EoKHYhQUKhQAgKChAUFCApChAUFCoZIIqCBFQKgqqKgihURQVIKt7Y9mLTrYvkji9FLhtidjRLMV4BzWeNstvd9AAGENPa9fFpr1+5s/BZ+huGF8OKEo+9GS81gL0nltE+T8yKMYAdqoBQgKChAUFCAAoQFBQgKkEVBVUVAqCojJERQqpUEVBAjIhkgqkXicWdjoJ5gvA42zlwvvOq2PZmteAc/q42zWeiAA8oAAPzbVV8NtkfdsnHykz5G9tqHDqr1+8b8+f1NIO0x25qVnziApChcMiFCoUFCApChClREZIKiKCoIVIqCKFQoRQqqKgipBURkiIyCr53Ll8UdDu/ZmODwLl6rPU3ds54DS66P5N/R0oADwgAA4feeGNXZ+1GuX+3H0PKPe3wrxqIS96peak/zR4QddpLb4KT6BQUPQFACoUFCAqCKghSoJFCojJIiMkFQoKFQqCMkFRFBUEKVBIqCqTXJ+DPvsKzE0j5YPnsyeLF4hqdfHfWXbxfIphS8xXgZhrgAAcxvlXzol3WR/lZzZ1m+Feaa5e7bjzi/wAjlA6fh9t8FfTcKQoe4KChUKCoIEVBFCqlSCRUgqIyIVBVUVBFQQGREZJBURkkRGQVEUIqCojWofDZ/EbZpT5WPxDXa6PhrLttFPMF4GwaGyJ5rXgb4asAAHkb0V50sn7s65fjj6nGHd7dhxaW9fscXk0/ocKHQ8MnfFMeoUhQ2YUFSCojJBFCAqCMkFQoRQqIoMkgqIqCKgqqKC4CojJERkgqJFBQqppapYn8Eb2DT1y9ZPuDx6yN8botgWZhg9k5zd2z2HRhqAAAfDXQ4qbY+9VYvOLPz1H6Q1lY68j85nHDa6NryYbvhU9149kKChuBFQKgqqKCoKmDJESMgqFCKgqJGSRDIICoIySCoipBFCqooRUFRFBQqqNTXr7L8TbNbXNOKw1lPqHl1PfjmGzsGzE8HWp8jidlWYsXidpU8xQadmAABwG0YcN90eltn8zO/OI29Xw6q7vcZecUw2vDJ/ktHo0Cohmo57F5BvJlEZGcdPN9kJP+Fn0jobX/AIcvjyDFbLSOtofFFRtR2Zb7v4n0jsm3p8wwW1WGPqaRkjfjsWz+kfSOw7AwzrsMeLzSo9WOwZmcdgS9rDDPEKeES8guT2o7vd5mt3ohiniHlV4fGuo9Kv6R0C2BA+i2HX0DFOvvPSIc36ZdH5D0z9kGdQtj1r2GcdlVr2IMU6vLPi5T0k/ZD5jNr7F+B1y2dWv1UZLRQ91BjnPkn6nH+iufXyL/AGK5+95s7FaWHRGXoI9EFJvaesuNWy7H7GZrY1nQ7D0UeheBdAo5fSbHnGSeDpqItRSZnwroUAAABq3bMosm7J1QlJ4TclnkjaAWraa98Ts1v7up9lVa8IRLHRQXZFGwAibTPV8lpYdEVUR6I+gCGHoo9C8C6GQAnCugwUAAAAAAAAAAAAAAAAAAAAAAAAAAAAAAAAAAAAAAAAAAAAAAAAAAAAAAAAAAAB//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it-IT" altLang="it-IT"/>
          </a:p>
        </p:txBody>
      </p:sp>
      <p:sp>
        <p:nvSpPr>
          <p:cNvPr id="84998" name="AutoShape 7" descr="data:image/jpeg;base64,/9j/4AAQSkZJRgABAQAAAQABAAD/2wCEAAkGBg0NDQ0MDAwMDQ0MDAwMDQwMDA4MDA0MFBAVFBQQEhIYGyYeFxkjGRISHy8gIycpLC4tFR4xNTAqNSYrLTUBCQoKDgwOFA8PGjUfFBw1KzUpLCk1KTUqLCwsNTUpLCkpLCw1NSkqMSwpNSkyKTUpNSksLDUsKSkvKSk1KSksMP/AABEIAOEA4AMBIgACEQEDEQH/xAAbAAEBAAMBAQEAAAAAAAAAAAAAAQIEBgUDB//EAD4QAAICAQEFBAcEBwkBAAAAAAABAgMRBAUGEiFRMWFxkRMiQVKBscEycqHRI0JiY4Ky8BQVQ4OSosLS8Qf/xAAaAQEAAgMBAAAAAAAAAAAAAAAAAQIDBQYE/8QAKxEBAAIBAgMGBgMAAAAAAAAAAAECAwQRBRIxEyFBUWFxIjJCgZGhI7Hw/9oADAMBAAIRAxEAPwD9xAAAAAAAAAAAAAAAAPhrtZDT0232PEKa5WS64Szy7zld9t+v7DJaXTqMtTKKlOUucaYvs5e2T7f/AE/Pdsb2aq2qddmpts9MsOHHiPDnLbiuWOR4c2srjtyRG8tvpeFZM1O1tMRT9z/vB7eu3sv1Ldl2ouqhJ/o6NPJwjGPe12vvZNn77arSTUlbZqaMrjpulxT4f2JPmn+ByWi1HHHn2rkbKXs6mm7XJW3Nv3urjS4L4+Tljll+66DXV6mmvUUy4q7YKcH3PqvY/Zg2Dlv/AJsprZsVLPCr7/R59zi/7cR1J0mO/PStvNwefH2WW9PKZgAyfKeqrj9qyuP3pxRdiiJno+oNKe2dLHtvr+EuL5HwnvLpV2WSl92Evqgyxgyz0rP4l6gPEnvZQvswtfwil8z0Nm69aiv0ii4+tKOG8vkE30+Slea0bQ2wAGAAAAGM5JLL7EeZbvJpY/40H918XyC9aWv8sb+z1QeFPe/SrslKXhCX1Nee+tK+zXa/hGP1DPXR57dKS6UHJz33f6un/wBVn5I15756h/Zrqj48UvqGaOG6ifp2+8O0Bwc96tY/14R+7XH6nwnt3Vy7dRZ/C1H5IM0cJzT1mI/L9DMZWxXbKK8Wkfm09ddL7V1r8bJP6nybz28/HmGaOET43/T9Gs2pp4/avpX+ZFs1Ld59FHtvi/uxlL5I4G2WEeNqtY88mFp4Zir1tP6eJvZr3btDV25bU9RY4t+4niP4JHl03cTeXzz+HsNrbVkJ3cEZfpuBSlDqu7vxzweK7OGWew0d8e1rRPVt4yRERy/LDoKaU2sZT6rs+J0my9mZgpvh9bPrc21zxyRx2g1Vls4VVpzsk8Rivm+i7z9H0en9FVCvOeCKTfWXtfnktptN2lpm8fDD1TmrFfg6vS0+2NRVXCmqfo664qMYwhBYXjjOST2rqZdt9vwm18jVBuYjbuh4eypvvyxv7M5XTl9qcn4ybMcApK/QKChAdNurf6k4dLM+aX5HNI9ndqeLJLqov5h4NfG+C32dYAA5sAAHz1Ecxa68j8unHDa6NryZ+pz7Gfmm0q+HUXR6W2eXEw3vBrfFkj2axQUOgCgBVSkKEBQUIfLURzFngaitps6Ro1b9CpBgyU5nOUaOEZysjBKc3mU+2T7sv2dx6cN3tLes20Rb6pyjnyZuVbNSZv114WCs1rPWFMdOX2a+g2Tp9MmqKYV57XFetLxk+bNtBFLRGzN0CgBClIUIDJERkgqI9DYs8XLvX1NBGzoJYti+8PNqo3w3j0dxB8kZHz08sxXgfQOXAAAZ+d7xV8Osv75Rl5xTP0Q4Xe+vGrz71UH819A23CbbZpjzh4hQUOmCgoVCgoQFACAoKEBUChAUAKhQUICoFQQIyQRQqH0peJRfejAyQYskb1tDtdnzzWvA2jzdjWZrR6QcoAAAcfvtX+lpl71co+Us/wDI7A5jfev1KJdJzj5pP6B7+HW21Ffv/TkyoFDrApChVQChAUFCApDIICkKEBQUICkMkFRIqCRQqqKgihURQUIdHu/Z6uD2zmtgWYlg6UOUtG1pgAAVDwt8YZ0sX7t0H5pr6nunl7zQ4tHd3cEvKaD06S3Lmxz6w4EoKHYhQUKhQAgKChAUFCApChAUFCoZIIqCBFQKgqqKgihURQVIKt7Y9mLTrYvkji9FLhtidjRLMV4BzWeNstvd9AAGENPa9fFpr1+5s/BZ+huGF8OKEo+9GS81gL0nltE+T8yKMYAdqoBQgKChAUFCAAoQFBQgKkEVBVUVAqCojJERQqpUEVBAjIhkgqkXicWdjoJ5gvA42zlwvvOq2PZmteAc/q42zWeiAA8oAAPzbVV8NtkfdsnHykz5G9tqHDqr1+8b8+f1NIO0x25qVnziApChcMiFCoUFCApChClREZIKiKCoIVIqCKFQoRQqqKgipBURkiIyCr53Ll8UdDu/ZmODwLl6rPU3ds54DS66P5N/R0oADwgAA4feeGNXZ+1GuX+3H0PKPe3wrxqIS96peak/zR4QddpLb4KT6BQUPQFACoUFCAqCKghSoJFCojJIiMkFQoKFQqCMkFRFBUEKVBIqCqTXJ+DPvsKzE0j5YPnsyeLF4hqdfHfWXbxfIphS8xXgZhrgAAcxvlXzol3WR/lZzZ1m+Feaa5e7bjzi/wAjlA6fh9t8FfTcKQoe4KChUKCoIEVBFCqlSCRUgqIyIVBVUVBFQQGREZJBURkkRGQVEUIqCojWofDZ/EbZpT5WPxDXa6PhrLttFPMF4GwaGyJ5rXgb4asAAHkb0V50sn7s65fjj6nGHd7dhxaW9fscXk0/ocKHQ8MnfFMeoUhQ2YUFSCojJBFCAqCMkFQoRQqIoMkgqIqCKgqqKC4CojJERkgqJFBQqppapYn8Eb2DT1y9ZPuDx6yN8botgWZhg9k5zd2z2HRhqAAAfDXQ4qbY+9VYvOLPz1H6Q1lY68j85nHDa6NryYbvhU9149kKChuBFQKgqqKCoKmDJESMgqFCKgqJGSRDIICoIySCoipBFCqooRUFRFBQqqNTXr7L8TbNbXNOKw1lPqHl1PfjmGzsGzE8HWp8jidlWYsXidpU8xQadmAABwG0YcN90eltn8zO/OI29Xw6q7vcZecUw2vDJ/ktHo0Cohmo57F5BvJlEZGcdPN9kJP+Fn0jobX/AIcvjyDFbLSOtofFFRtR2Zb7v4n0jsm3p8wwW1WGPqaRkjfjsWz+kfSOw7AwzrsMeLzSo9WOwZmcdgS9rDDPEKeES8guT2o7vd5mt3ohiniHlV4fGuo9Kv6R0C2BA+i2HX0DFOvvPSIc36ZdH5D0z9kGdQtj1r2GcdlVr2IMU6vLPi5T0k/ZD5jNr7F+B1y2dWv1UZLRQ91BjnPkn6nH+iufXyL/AGK5+95s7FaWHRGXoI9EFJvaesuNWy7H7GZrY1nQ7D0UeheBdAo5fSbHnGSeDpqItRSZnwroUAAABq3bMosm7J1QlJ4TclnkjaAWraa98Ts1v7up9lVa8IRLHRQXZFGwAibTPV8lpYdEVUR6I+gCGHoo9C8C6GQAnCugwUAAAAAAAAAAAAAAAAAAAAAAAAAAAAAAAAAAAAAAAAAAAAAAAAAAAAAAAAAAAB//2Q=="/>
          <p:cNvSpPr>
            <a:spLocks noChangeAspect="1" noChangeArrowheads="1"/>
          </p:cNvSpPr>
          <p:nvPr/>
        </p:nvSpPr>
        <p:spPr bwMode="auto">
          <a:xfrm>
            <a:off x="215900" y="7938"/>
            <a:ext cx="304800" cy="304800"/>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it-IT" altLang="it-IT"/>
          </a:p>
        </p:txBody>
      </p:sp>
      <p:pic>
        <p:nvPicPr>
          <p:cNvPr id="84999" name="Picture 11" descr="https://encrypted-tbn2.gstatic.com/images?q=tbn:ANd9GcSmFepoRB7MWlAVuGtAYZEPczmUv1L75V6giuzni5d6bymYA0oT8nGs_bI"/>
          <p:cNvPicPr>
            <a:picLocks noChangeAspect="1" noChangeArrowheads="1"/>
          </p:cNvPicPr>
          <p:nvPr/>
        </p:nvPicPr>
        <p:blipFill>
          <a:blip r:embed="rId3" cstate="email"/>
          <a:srcRect/>
          <a:stretch>
            <a:fillRect/>
          </a:stretch>
        </p:blipFill>
        <p:spPr bwMode="auto">
          <a:xfrm>
            <a:off x="6578600" y="1412875"/>
            <a:ext cx="2324100" cy="1209675"/>
          </a:xfrm>
          <a:prstGeom prst="rect">
            <a:avLst/>
          </a:prstGeom>
          <a:noFill/>
          <a:ln w="9525">
            <a:noFill/>
            <a:miter lim="800000"/>
            <a:headEnd/>
            <a:tailEnd/>
          </a:ln>
        </p:spPr>
      </p:pic>
      <p:pic>
        <p:nvPicPr>
          <p:cNvPr id="85000" name="Picture 13" descr="https://encrypted-tbn1.gstatic.com/images?q=tbn:ANd9GcSIT8pvj2tp99hVjJEROPmyUTVWtfZPmfmFC90rkaEyuBKArt2dJxc8NuUC">
            <a:hlinkClick r:id="rId4"/>
          </p:cNvPr>
          <p:cNvPicPr>
            <a:picLocks noChangeAspect="1" noChangeArrowheads="1"/>
          </p:cNvPicPr>
          <p:nvPr/>
        </p:nvPicPr>
        <p:blipFill>
          <a:blip r:embed="rId5" cstate="email"/>
          <a:srcRect/>
          <a:stretch>
            <a:fillRect/>
          </a:stretch>
        </p:blipFill>
        <p:spPr bwMode="auto">
          <a:xfrm>
            <a:off x="6569075" y="160338"/>
            <a:ext cx="2343150" cy="1285875"/>
          </a:xfrm>
          <a:prstGeom prst="rect">
            <a:avLst/>
          </a:prstGeom>
          <a:noFill/>
          <a:ln w="9525">
            <a:noFill/>
            <a:miter lim="800000"/>
            <a:headEnd/>
            <a:tailEnd/>
          </a:ln>
        </p:spPr>
      </p:pic>
      <p:pic>
        <p:nvPicPr>
          <p:cNvPr id="85001" name="Picture 15" descr="https://encrypted-tbn0.gstatic.com/images?q=tbn:ANd9GcSahh9iWkgG7tIhPtC5APvSCwMayRcXo5ARCfocGRTXN7phMBJk"/>
          <p:cNvPicPr>
            <a:picLocks noChangeAspect="1" noChangeArrowheads="1"/>
          </p:cNvPicPr>
          <p:nvPr/>
        </p:nvPicPr>
        <p:blipFill>
          <a:blip r:embed="rId6" cstate="email"/>
          <a:srcRect/>
          <a:stretch>
            <a:fillRect/>
          </a:stretch>
        </p:blipFill>
        <p:spPr bwMode="auto">
          <a:xfrm>
            <a:off x="952500" y="5045075"/>
            <a:ext cx="3187700" cy="1743075"/>
          </a:xfrm>
          <a:prstGeom prst="rect">
            <a:avLst/>
          </a:prstGeom>
          <a:noFill/>
          <a:ln w="9525">
            <a:noFill/>
            <a:miter lim="800000"/>
            <a:headEnd/>
            <a:tailEnd/>
          </a:ln>
        </p:spPr>
      </p:pic>
      <p:pic>
        <p:nvPicPr>
          <p:cNvPr id="85002" name="Picture 17" descr="http://www.harrysent.com/product_pics/Testoviron.jpg">
            <a:hlinkClick r:id="rId7"/>
          </p:cNvPr>
          <p:cNvPicPr>
            <a:picLocks noChangeAspect="1" noChangeArrowheads="1"/>
          </p:cNvPicPr>
          <p:nvPr/>
        </p:nvPicPr>
        <p:blipFill>
          <a:blip r:embed="rId8" cstate="email"/>
          <a:srcRect/>
          <a:stretch>
            <a:fillRect/>
          </a:stretch>
        </p:blipFill>
        <p:spPr bwMode="auto">
          <a:xfrm>
            <a:off x="5703888" y="2762250"/>
            <a:ext cx="3333750" cy="1962150"/>
          </a:xfrm>
          <a:prstGeom prst="rect">
            <a:avLst/>
          </a:prstGeom>
          <a:noFill/>
          <a:ln w="9525">
            <a:noFill/>
            <a:miter lim="800000"/>
            <a:headEnd/>
            <a:tailEnd/>
          </a:ln>
        </p:spPr>
      </p:pic>
      <p:pic>
        <p:nvPicPr>
          <p:cNvPr id="85003" name="Picture 19" descr="https://encrypted-tbn3.gstatic.com/images?q=tbn:ANd9GcR6fFSQe-2r5VhTQh3OIEMMNAM3q77bntHOdyjGlOycJ4qThgyl5klRuJ5C"/>
          <p:cNvPicPr>
            <a:picLocks noChangeAspect="1" noChangeArrowheads="1"/>
          </p:cNvPicPr>
          <p:nvPr/>
        </p:nvPicPr>
        <p:blipFill>
          <a:blip r:embed="rId9" cstate="email"/>
          <a:srcRect/>
          <a:stretch>
            <a:fillRect/>
          </a:stretch>
        </p:blipFill>
        <p:spPr bwMode="auto">
          <a:xfrm>
            <a:off x="4775200" y="4764088"/>
            <a:ext cx="1752600" cy="2049462"/>
          </a:xfrm>
          <a:prstGeom prst="rect">
            <a:avLst/>
          </a:prstGeom>
          <a:noFill/>
          <a:ln w="9525">
            <a:noFill/>
            <a:miter lim="800000"/>
            <a:headEnd/>
            <a:tailEnd/>
          </a:ln>
        </p:spPr>
      </p:pic>
      <p:pic>
        <p:nvPicPr>
          <p:cNvPr id="85004" name="Picture 21" descr="https://encrypted-tbn2.gstatic.com/images?q=tbn:ANd9GcTWKNatOkmjEC4WV29awq30yo-GkpN7nrIjVmF9UinWoJf2SdS1VMGMHGM">
            <a:hlinkClick r:id="rId10"/>
          </p:cNvPr>
          <p:cNvPicPr>
            <a:picLocks noChangeAspect="1" noChangeArrowheads="1"/>
          </p:cNvPicPr>
          <p:nvPr/>
        </p:nvPicPr>
        <p:blipFill>
          <a:blip r:embed="rId11" cstate="email"/>
          <a:srcRect/>
          <a:stretch>
            <a:fillRect/>
          </a:stretch>
        </p:blipFill>
        <p:spPr bwMode="auto">
          <a:xfrm>
            <a:off x="6527800" y="4764088"/>
            <a:ext cx="2509838" cy="2049462"/>
          </a:xfrm>
          <a:prstGeom prst="rect">
            <a:avLst/>
          </a:prstGeom>
          <a:noFill/>
          <a:ln w="9525">
            <a:noFill/>
            <a:miter lim="800000"/>
            <a:headEnd/>
            <a:tailEnd/>
          </a:ln>
        </p:spPr>
      </p:pic>
      <p:sp>
        <p:nvSpPr>
          <p:cNvPr id="2" name="Angolo ripiegato 2"/>
          <p:cNvSpPr>
            <a:spLocks noChangeArrowheads="1"/>
          </p:cNvSpPr>
          <p:nvPr/>
        </p:nvSpPr>
        <p:spPr bwMode="auto">
          <a:xfrm>
            <a:off x="368300" y="1125538"/>
            <a:ext cx="4702175" cy="895350"/>
          </a:xfrm>
          <a:prstGeom prst="foldedCorner">
            <a:avLst>
              <a:gd name="adj" fmla="val 16667"/>
            </a:avLst>
          </a:prstGeom>
          <a:solidFill>
            <a:srgbClr val="3399FF"/>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t>Giovane culturista di 29 anni, pochi minuti dopo la cena perde coscienza</a:t>
            </a:r>
          </a:p>
        </p:txBody>
      </p:sp>
      <p:sp>
        <p:nvSpPr>
          <p:cNvPr id="3" name="Angolo ripiegato 3"/>
          <p:cNvSpPr>
            <a:spLocks noChangeArrowheads="1"/>
          </p:cNvSpPr>
          <p:nvPr/>
        </p:nvSpPr>
        <p:spPr bwMode="auto">
          <a:xfrm>
            <a:off x="395288" y="2349500"/>
            <a:ext cx="4675187" cy="863600"/>
          </a:xfrm>
          <a:prstGeom prst="foldedCorner">
            <a:avLst>
              <a:gd name="adj" fmla="val 16667"/>
            </a:avLst>
          </a:prstGeom>
          <a:solidFill>
            <a:srgbClr val="3399FF"/>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t>Allertati i soccorsi, dopo rianimazione cardiopolmonare, ne viene dichiarato il decesso</a:t>
            </a:r>
          </a:p>
        </p:txBody>
      </p:sp>
      <p:sp>
        <p:nvSpPr>
          <p:cNvPr id="20493" name="Angolo ripiegato 15"/>
          <p:cNvSpPr>
            <a:spLocks noChangeArrowheads="1"/>
          </p:cNvSpPr>
          <p:nvPr/>
        </p:nvSpPr>
        <p:spPr bwMode="auto">
          <a:xfrm>
            <a:off x="368300" y="3508375"/>
            <a:ext cx="4675188" cy="1216025"/>
          </a:xfrm>
          <a:prstGeom prst="foldedCorner">
            <a:avLst>
              <a:gd name="adj" fmla="val 16667"/>
            </a:avLst>
          </a:prstGeom>
          <a:solidFill>
            <a:srgbClr val="3399FF"/>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t>Gli amici riferiscono che poche ore prima si era allenato e che da diversi anni faceva uso parenterale di steroidi anabolizzanti (Testosterone, Nandrolone e Stanozololo).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93"/>
                                        </p:tgtEl>
                                        <p:attrNameLst>
                                          <p:attrName>style.visibility</p:attrName>
                                        </p:attrNameLst>
                                      </p:cBhvr>
                                      <p:to>
                                        <p:strVal val="visible"/>
                                      </p:to>
                                    </p:set>
                                    <p:anim calcmode="lin" valueType="num">
                                      <p:cBhvr additive="base">
                                        <p:cTn id="17" dur="500" fill="hold"/>
                                        <p:tgtEl>
                                          <p:spTgt spid="20493"/>
                                        </p:tgtEl>
                                        <p:attrNameLst>
                                          <p:attrName>ppt_x</p:attrName>
                                        </p:attrNameLst>
                                      </p:cBhvr>
                                      <p:tavLst>
                                        <p:tav tm="0">
                                          <p:val>
                                            <p:strVal val="#ppt_x"/>
                                          </p:val>
                                        </p:tav>
                                        <p:tav tm="100000">
                                          <p:val>
                                            <p:strVal val="#ppt_x"/>
                                          </p:val>
                                        </p:tav>
                                      </p:tavLst>
                                    </p:anim>
                                    <p:anim calcmode="lin" valueType="num">
                                      <p:cBhvr additive="base">
                                        <p:cTn id="18" dur="500" fill="hold"/>
                                        <p:tgtEl>
                                          <p:spTgt spid="20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049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p:cNvPicPr>
            <a:picLocks noChangeAspect="1" noChangeArrowheads="1"/>
          </p:cNvPicPr>
          <p:nvPr/>
        </p:nvPicPr>
        <p:blipFill>
          <a:blip r:embed="rId4" cstate="email"/>
          <a:srcRect/>
          <a:stretch>
            <a:fillRect/>
          </a:stretch>
        </p:blipFill>
        <p:spPr bwMode="auto">
          <a:xfrm>
            <a:off x="34925" y="44450"/>
            <a:ext cx="5545138" cy="4321175"/>
          </a:xfrm>
          <a:prstGeom prst="rect">
            <a:avLst/>
          </a:prstGeom>
          <a:noFill/>
          <a:ln w="9525">
            <a:noFill/>
            <a:round/>
            <a:headEnd/>
            <a:tailEnd/>
          </a:ln>
        </p:spPr>
      </p:pic>
      <p:pic>
        <p:nvPicPr>
          <p:cNvPr id="29698" name="Picture 2"/>
          <p:cNvPicPr>
            <a:picLocks noChangeAspect="1" noChangeArrowheads="1"/>
          </p:cNvPicPr>
          <p:nvPr/>
        </p:nvPicPr>
        <p:blipFill>
          <a:blip r:embed="rId5" cstate="email"/>
          <a:srcRect/>
          <a:stretch>
            <a:fillRect/>
          </a:stretch>
        </p:blipFill>
        <p:spPr bwMode="auto">
          <a:xfrm>
            <a:off x="34925" y="2551113"/>
            <a:ext cx="5761038" cy="4321175"/>
          </a:xfrm>
          <a:prstGeom prst="rect">
            <a:avLst/>
          </a:prstGeom>
          <a:noFill/>
          <a:ln w="9525">
            <a:noFill/>
            <a:round/>
            <a:headEnd/>
            <a:tailEnd/>
          </a:ln>
        </p:spPr>
      </p:pic>
      <p:pic>
        <p:nvPicPr>
          <p:cNvPr id="29701" name="Picture 5"/>
          <p:cNvPicPr>
            <a:picLocks noChangeAspect="1" noChangeArrowheads="1"/>
          </p:cNvPicPr>
          <p:nvPr/>
        </p:nvPicPr>
        <p:blipFill>
          <a:blip r:embed="rId6" cstate="email"/>
          <a:srcRect/>
          <a:stretch>
            <a:fillRect/>
          </a:stretch>
        </p:blipFill>
        <p:spPr bwMode="auto">
          <a:xfrm>
            <a:off x="3416300" y="2205038"/>
            <a:ext cx="5724525" cy="4683125"/>
          </a:xfrm>
          <a:prstGeom prst="rect">
            <a:avLst/>
          </a:prstGeom>
          <a:noFill/>
          <a:ln w="9525">
            <a:noFill/>
            <a:round/>
            <a:headEnd/>
            <a:tailEnd/>
          </a:ln>
        </p:spPr>
      </p:pic>
      <p:sp>
        <p:nvSpPr>
          <p:cNvPr id="2" name="Freccia a sinistra 1"/>
          <p:cNvSpPr>
            <a:spLocks noChangeArrowheads="1"/>
          </p:cNvSpPr>
          <p:nvPr/>
        </p:nvSpPr>
        <p:spPr bwMode="auto">
          <a:xfrm rot="-943595">
            <a:off x="4284663" y="476250"/>
            <a:ext cx="2663825" cy="1008063"/>
          </a:xfrm>
          <a:prstGeom prst="leftArrow">
            <a:avLst>
              <a:gd name="adj1" fmla="val 50000"/>
              <a:gd name="adj2" fmla="val 49988"/>
            </a:avLst>
          </a:prstGeom>
          <a:solidFill>
            <a:srgbClr val="D3D099"/>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sz="1600" b="1">
                <a:solidFill>
                  <a:schemeClr val="tx1"/>
                </a:solidFill>
              </a:rPr>
              <a:t>Capsula di Bowman collassata</a:t>
            </a:r>
          </a:p>
        </p:txBody>
      </p:sp>
      <p:sp>
        <p:nvSpPr>
          <p:cNvPr id="4" name="Freccia a destra 3"/>
          <p:cNvSpPr>
            <a:spLocks noChangeArrowheads="1"/>
          </p:cNvSpPr>
          <p:nvPr/>
        </p:nvSpPr>
        <p:spPr bwMode="auto">
          <a:xfrm rot="-1884608">
            <a:off x="1366838" y="5454650"/>
            <a:ext cx="3097212" cy="936625"/>
          </a:xfrm>
          <a:prstGeom prst="rightArrow">
            <a:avLst>
              <a:gd name="adj1" fmla="val 50000"/>
              <a:gd name="adj2" fmla="val 49984"/>
            </a:avLst>
          </a:prstGeom>
          <a:solidFill>
            <a:srgbClr val="D3D099"/>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sz="2400" b="1">
                <a:solidFill>
                  <a:srgbClr val="000000"/>
                </a:solidFill>
              </a:rPr>
              <a:t>arteriolosclerosi</a:t>
            </a:r>
          </a:p>
        </p:txBody>
      </p:sp>
      <p:sp>
        <p:nvSpPr>
          <p:cNvPr id="5" name="Freccia a destra 4"/>
          <p:cNvSpPr>
            <a:spLocks noChangeArrowheads="1"/>
          </p:cNvSpPr>
          <p:nvPr/>
        </p:nvSpPr>
        <p:spPr bwMode="auto">
          <a:xfrm>
            <a:off x="179388" y="3343275"/>
            <a:ext cx="1979612" cy="1598613"/>
          </a:xfrm>
          <a:prstGeom prst="rightArrow">
            <a:avLst>
              <a:gd name="adj1" fmla="val 50000"/>
              <a:gd name="adj2" fmla="val 49975"/>
            </a:avLst>
          </a:prstGeom>
          <a:solidFill>
            <a:srgbClr val="D3D099"/>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sz="2000" b="1">
                <a:solidFill>
                  <a:srgbClr val="000000"/>
                </a:solidFill>
              </a:rPr>
              <a:t>Fibrosi interstiziale</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additive="repl">
                                        <p:cTn id="12" dur="1" fill="hold">
                                          <p:stCondLst>
                                            <p:cond delay="0"/>
                                          </p:stCondLst>
                                        </p:cTn>
                                        <p:tgtEl>
                                          <p:spTgt spid="29698"/>
                                        </p:tgtEl>
                                        <p:attrNameLst>
                                          <p:attrName>style.visibility</p:attrName>
                                        </p:attrNameLst>
                                      </p:cBhvr>
                                      <p:to>
                                        <p:strVal val="visible"/>
                                      </p:to>
                                    </p:set>
                                    <p:animEffect transition="in" filter="box(in)">
                                      <p:cBhvr additive="repl">
                                        <p:cTn id="13" dur="500"/>
                                        <p:tgtEl>
                                          <p:spTgt spid="29698"/>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additive="repl">
                                        <p:cTn id="21" dur="1" fill="hold">
                                          <p:stCondLst>
                                            <p:cond delay="0"/>
                                          </p:stCondLst>
                                        </p:cTn>
                                        <p:tgtEl>
                                          <p:spTgt spid="29701"/>
                                        </p:tgtEl>
                                        <p:attrNameLst>
                                          <p:attrName>style.visibility</p:attrName>
                                        </p:attrNameLst>
                                      </p:cBhvr>
                                      <p:to>
                                        <p:strVal val="visible"/>
                                      </p:to>
                                    </p:set>
                                    <p:animEffect transition="in" filter="diamond(in)">
                                      <p:cBhvr additive="repl">
                                        <p:cTn id="22" dur="1500"/>
                                        <p:tgtEl>
                                          <p:spTgt spid="29701"/>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1"/>
          <p:cNvPicPr>
            <a:picLocks noChangeAspect="1" noChangeArrowheads="1"/>
          </p:cNvPicPr>
          <p:nvPr/>
        </p:nvPicPr>
        <p:blipFill>
          <a:blip r:embed="rId3" cstate="email"/>
          <a:srcRect/>
          <a:stretch>
            <a:fillRect/>
          </a:stretch>
        </p:blipFill>
        <p:spPr bwMode="auto">
          <a:xfrm>
            <a:off x="0" y="2438400"/>
            <a:ext cx="4572000" cy="4343400"/>
          </a:xfrm>
          <a:prstGeom prst="rect">
            <a:avLst/>
          </a:prstGeom>
          <a:noFill/>
          <a:ln w="9525">
            <a:noFill/>
            <a:round/>
            <a:headEnd/>
            <a:tailEnd/>
          </a:ln>
        </p:spPr>
      </p:pic>
      <p:pic>
        <p:nvPicPr>
          <p:cNvPr id="112643" name="Picture 3"/>
          <p:cNvPicPr>
            <a:picLocks noChangeAspect="1" noChangeArrowheads="1"/>
          </p:cNvPicPr>
          <p:nvPr/>
        </p:nvPicPr>
        <p:blipFill>
          <a:blip r:embed="rId4" cstate="email"/>
          <a:srcRect/>
          <a:stretch>
            <a:fillRect/>
          </a:stretch>
        </p:blipFill>
        <p:spPr bwMode="auto">
          <a:xfrm>
            <a:off x="4572000" y="1125538"/>
            <a:ext cx="4572000" cy="1681162"/>
          </a:xfrm>
          <a:prstGeom prst="rect">
            <a:avLst/>
          </a:prstGeom>
          <a:noFill/>
          <a:ln w="9525">
            <a:noFill/>
            <a:round/>
            <a:headEnd/>
            <a:tailEnd/>
          </a:ln>
        </p:spPr>
      </p:pic>
      <p:grpSp>
        <p:nvGrpSpPr>
          <p:cNvPr id="112644" name="Group 4"/>
          <p:cNvGrpSpPr>
            <a:grpSpLocks/>
          </p:cNvGrpSpPr>
          <p:nvPr/>
        </p:nvGrpSpPr>
        <p:grpSpPr bwMode="auto">
          <a:xfrm>
            <a:off x="7113588" y="1689100"/>
            <a:ext cx="2041525" cy="960438"/>
            <a:chOff x="4481" y="1064"/>
            <a:chExt cx="1286" cy="605"/>
          </a:xfrm>
        </p:grpSpPr>
        <p:pic>
          <p:nvPicPr>
            <p:cNvPr id="112655" name="Picture 5"/>
            <p:cNvPicPr>
              <a:picLocks noChangeAspect="1" noChangeArrowheads="1"/>
            </p:cNvPicPr>
            <p:nvPr/>
          </p:nvPicPr>
          <p:blipFill>
            <a:blip r:embed="rId5" cstate="email"/>
            <a:srcRect/>
            <a:stretch>
              <a:fillRect/>
            </a:stretch>
          </p:blipFill>
          <p:spPr bwMode="auto">
            <a:xfrm>
              <a:off x="4481" y="1064"/>
              <a:ext cx="1286" cy="605"/>
            </a:xfrm>
            <a:prstGeom prst="rect">
              <a:avLst/>
            </a:prstGeom>
            <a:noFill/>
            <a:ln w="9525">
              <a:noFill/>
              <a:round/>
              <a:headEnd/>
              <a:tailEnd/>
            </a:ln>
          </p:spPr>
        </p:pic>
        <p:sp>
          <p:nvSpPr>
            <p:cNvPr id="112656" name="Text Box 6"/>
            <p:cNvSpPr txBox="1">
              <a:spLocks noChangeArrowheads="1"/>
            </p:cNvSpPr>
            <p:nvPr/>
          </p:nvSpPr>
          <p:spPr bwMode="auto">
            <a:xfrm>
              <a:off x="4806" y="1246"/>
              <a:ext cx="544" cy="259"/>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it-IT" altLang="it-IT"/>
            </a:p>
          </p:txBody>
        </p:sp>
      </p:grpSp>
      <p:sp>
        <p:nvSpPr>
          <p:cNvPr id="112645" name="Text Box 7"/>
          <p:cNvSpPr txBox="1">
            <a:spLocks noChangeArrowheads="1"/>
          </p:cNvSpPr>
          <p:nvPr/>
        </p:nvSpPr>
        <p:spPr bwMode="auto">
          <a:xfrm>
            <a:off x="7637463" y="1949450"/>
            <a:ext cx="1111250" cy="398463"/>
          </a:xfrm>
          <a:prstGeom prst="rect">
            <a:avLst/>
          </a:prstGeom>
          <a:noFill/>
          <a:ln w="9525">
            <a:noFill/>
            <a:round/>
            <a:headEnd/>
            <a:tailEnd/>
          </a:ln>
        </p:spPr>
        <p:txBody>
          <a:bodyPr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000" b="1">
                <a:solidFill>
                  <a:srgbClr val="000000"/>
                </a:solidFill>
                <a:latin typeface="Times New Roman" pitchFamily="18" charset="0"/>
                <a:cs typeface="Times New Roman" pitchFamily="18" charset="0"/>
              </a:rPr>
              <a:t>fegato</a:t>
            </a:r>
          </a:p>
        </p:txBody>
      </p:sp>
      <p:sp>
        <p:nvSpPr>
          <p:cNvPr id="112646" name="Text Box 8"/>
          <p:cNvSpPr txBox="1">
            <a:spLocks noChangeArrowheads="1"/>
          </p:cNvSpPr>
          <p:nvPr/>
        </p:nvSpPr>
        <p:spPr bwMode="auto">
          <a:xfrm rot="5400000">
            <a:off x="6763544" y="1742281"/>
            <a:ext cx="279400" cy="369888"/>
          </a:xfrm>
          <a:prstGeom prst="rect">
            <a:avLst/>
          </a:prstGeom>
          <a:solidFill>
            <a:srgbClr val="FFFFFF"/>
          </a:solidFill>
          <a:ln w="9360" cap="sq">
            <a:solidFill>
              <a:srgbClr val="000066"/>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pic>
        <p:nvPicPr>
          <p:cNvPr id="112647" name="Picture 9"/>
          <p:cNvPicPr>
            <a:picLocks noChangeAspect="1" noChangeArrowheads="1"/>
          </p:cNvPicPr>
          <p:nvPr/>
        </p:nvPicPr>
        <p:blipFill>
          <a:blip r:embed="rId6" cstate="email"/>
          <a:srcRect/>
          <a:stretch>
            <a:fillRect/>
          </a:stretch>
        </p:blipFill>
        <p:spPr bwMode="auto">
          <a:xfrm>
            <a:off x="34925" y="1152525"/>
            <a:ext cx="4537075" cy="1339850"/>
          </a:xfrm>
          <a:prstGeom prst="rect">
            <a:avLst/>
          </a:prstGeom>
          <a:noFill/>
          <a:ln w="9525">
            <a:noFill/>
            <a:round/>
            <a:headEnd/>
            <a:tailEnd/>
          </a:ln>
        </p:spPr>
      </p:pic>
      <p:grpSp>
        <p:nvGrpSpPr>
          <p:cNvPr id="112648" name="Group 10"/>
          <p:cNvGrpSpPr>
            <a:grpSpLocks/>
          </p:cNvGrpSpPr>
          <p:nvPr/>
        </p:nvGrpSpPr>
        <p:grpSpPr bwMode="auto">
          <a:xfrm>
            <a:off x="2541588" y="1974850"/>
            <a:ext cx="2041525" cy="962025"/>
            <a:chOff x="1601" y="1244"/>
            <a:chExt cx="1286" cy="606"/>
          </a:xfrm>
        </p:grpSpPr>
        <p:pic>
          <p:nvPicPr>
            <p:cNvPr id="112653" name="Picture 11"/>
            <p:cNvPicPr>
              <a:picLocks noChangeAspect="1" noChangeArrowheads="1"/>
            </p:cNvPicPr>
            <p:nvPr/>
          </p:nvPicPr>
          <p:blipFill>
            <a:blip r:embed="rId5" cstate="email"/>
            <a:srcRect/>
            <a:stretch>
              <a:fillRect/>
            </a:stretch>
          </p:blipFill>
          <p:spPr bwMode="auto">
            <a:xfrm>
              <a:off x="1601" y="1244"/>
              <a:ext cx="1286" cy="606"/>
            </a:xfrm>
            <a:prstGeom prst="rect">
              <a:avLst/>
            </a:prstGeom>
            <a:noFill/>
            <a:ln w="9525">
              <a:noFill/>
              <a:round/>
              <a:headEnd/>
              <a:tailEnd/>
            </a:ln>
          </p:spPr>
        </p:pic>
        <p:sp>
          <p:nvSpPr>
            <p:cNvPr id="112654" name="Text Box 12"/>
            <p:cNvSpPr txBox="1">
              <a:spLocks noChangeArrowheads="1"/>
            </p:cNvSpPr>
            <p:nvPr/>
          </p:nvSpPr>
          <p:spPr bwMode="auto">
            <a:xfrm>
              <a:off x="1926" y="1427"/>
              <a:ext cx="544" cy="26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it-IT" altLang="it-IT"/>
            </a:p>
          </p:txBody>
        </p:sp>
      </p:grpSp>
      <p:sp>
        <p:nvSpPr>
          <p:cNvPr id="112649" name="Text Box 13"/>
          <p:cNvSpPr txBox="1">
            <a:spLocks noChangeArrowheads="1"/>
          </p:cNvSpPr>
          <p:nvPr/>
        </p:nvSpPr>
        <p:spPr bwMode="auto">
          <a:xfrm>
            <a:off x="2987675" y="2236788"/>
            <a:ext cx="1111250" cy="398462"/>
          </a:xfrm>
          <a:prstGeom prst="rect">
            <a:avLst/>
          </a:prstGeom>
          <a:noFill/>
          <a:ln w="9525">
            <a:noFill/>
            <a:round/>
            <a:headEnd/>
            <a:tailEnd/>
          </a:ln>
        </p:spPr>
        <p:txBody>
          <a:bodyPr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000" b="1">
                <a:solidFill>
                  <a:srgbClr val="000000"/>
                </a:solidFill>
                <a:latin typeface="Times New Roman" pitchFamily="18" charset="0"/>
                <a:cs typeface="Times New Roman" pitchFamily="18" charset="0"/>
              </a:rPr>
              <a:t>sangue</a:t>
            </a:r>
          </a:p>
        </p:txBody>
      </p:sp>
      <p:sp>
        <p:nvSpPr>
          <p:cNvPr id="112650" name="Text Box 14"/>
          <p:cNvSpPr txBox="1">
            <a:spLocks noChangeArrowheads="1"/>
          </p:cNvSpPr>
          <p:nvPr/>
        </p:nvSpPr>
        <p:spPr bwMode="auto">
          <a:xfrm rot="5400000">
            <a:off x="1956594" y="1585119"/>
            <a:ext cx="279400" cy="369888"/>
          </a:xfrm>
          <a:prstGeom prst="rect">
            <a:avLst/>
          </a:prstGeom>
          <a:solidFill>
            <a:srgbClr val="FFFFFF"/>
          </a:solidFill>
          <a:ln w="9360" cap="sq">
            <a:solidFill>
              <a:srgbClr val="000066"/>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pic>
        <p:nvPicPr>
          <p:cNvPr id="112651" name="Picture 15"/>
          <p:cNvPicPr>
            <a:picLocks noChangeAspect="1" noChangeArrowheads="1"/>
          </p:cNvPicPr>
          <p:nvPr/>
        </p:nvPicPr>
        <p:blipFill>
          <a:blip r:embed="rId7" cstate="email"/>
          <a:srcRect/>
          <a:stretch>
            <a:fillRect/>
          </a:stretch>
        </p:blipFill>
        <p:spPr bwMode="auto">
          <a:xfrm>
            <a:off x="4572000" y="2781300"/>
            <a:ext cx="4572000" cy="4032250"/>
          </a:xfrm>
          <a:prstGeom prst="rect">
            <a:avLst/>
          </a:prstGeom>
          <a:noFill/>
          <a:ln w="9525">
            <a:noFill/>
            <a:round/>
            <a:headEnd/>
            <a:tailEnd/>
          </a:ln>
        </p:spPr>
      </p:pic>
      <p:sp>
        <p:nvSpPr>
          <p:cNvPr id="112652" name="Rettangolo arrotondato 16"/>
          <p:cNvSpPr>
            <a:spLocks noChangeArrowheads="1"/>
          </p:cNvSpPr>
          <p:nvPr/>
        </p:nvSpPr>
        <p:spPr bwMode="auto">
          <a:xfrm>
            <a:off x="2843213" y="100013"/>
            <a:ext cx="3457575" cy="649287"/>
          </a:xfrm>
          <a:prstGeom prst="roundRect">
            <a:avLst>
              <a:gd name="adj" fmla="val 16667"/>
            </a:avLst>
          </a:prstGeom>
          <a:solidFill>
            <a:srgbClr val="D3D099"/>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Risultati tossicologici</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p:cNvPicPr>
            <a:picLocks noChangeAspect="1" noChangeArrowheads="1"/>
          </p:cNvPicPr>
          <p:nvPr/>
        </p:nvPicPr>
        <p:blipFill>
          <a:blip r:embed="rId3" cstate="email"/>
          <a:srcRect/>
          <a:stretch>
            <a:fillRect/>
          </a:stretch>
        </p:blipFill>
        <p:spPr bwMode="auto">
          <a:xfrm>
            <a:off x="4643438" y="0"/>
            <a:ext cx="4476750" cy="1125538"/>
          </a:xfrm>
          <a:prstGeom prst="rect">
            <a:avLst/>
          </a:prstGeom>
          <a:noFill/>
          <a:ln w="9525">
            <a:noFill/>
            <a:round/>
            <a:headEnd/>
            <a:tailEnd/>
          </a:ln>
        </p:spPr>
      </p:pic>
      <p:pic>
        <p:nvPicPr>
          <p:cNvPr id="113667" name="Picture 2"/>
          <p:cNvPicPr>
            <a:picLocks noChangeAspect="1" noChangeArrowheads="1"/>
          </p:cNvPicPr>
          <p:nvPr/>
        </p:nvPicPr>
        <p:blipFill>
          <a:blip r:embed="rId4" cstate="email"/>
          <a:srcRect/>
          <a:stretch>
            <a:fillRect/>
          </a:stretch>
        </p:blipFill>
        <p:spPr bwMode="auto">
          <a:xfrm>
            <a:off x="4643438" y="1066800"/>
            <a:ext cx="4500562" cy="5781675"/>
          </a:xfrm>
          <a:prstGeom prst="rect">
            <a:avLst/>
          </a:prstGeom>
          <a:noFill/>
          <a:ln w="9525">
            <a:noFill/>
            <a:round/>
            <a:headEnd/>
            <a:tailEnd/>
          </a:ln>
        </p:spPr>
      </p:pic>
      <p:sp>
        <p:nvSpPr>
          <p:cNvPr id="113668" name="Text Box 3"/>
          <p:cNvSpPr txBox="1">
            <a:spLocks noChangeArrowheads="1"/>
          </p:cNvSpPr>
          <p:nvPr/>
        </p:nvSpPr>
        <p:spPr bwMode="auto">
          <a:xfrm rot="5400000">
            <a:off x="6821488" y="506413"/>
            <a:ext cx="279400" cy="368300"/>
          </a:xfrm>
          <a:prstGeom prst="rect">
            <a:avLst/>
          </a:prstGeom>
          <a:solidFill>
            <a:srgbClr val="FFFFFF"/>
          </a:solidFill>
          <a:ln w="9360" cap="sq">
            <a:solidFill>
              <a:srgbClr val="000066"/>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pic>
        <p:nvPicPr>
          <p:cNvPr id="113669" name="Picture 4"/>
          <p:cNvPicPr>
            <a:picLocks noChangeAspect="1" noChangeArrowheads="1"/>
          </p:cNvPicPr>
          <p:nvPr/>
        </p:nvPicPr>
        <p:blipFill>
          <a:blip r:embed="rId5" cstate="email"/>
          <a:srcRect/>
          <a:stretch>
            <a:fillRect/>
          </a:stretch>
        </p:blipFill>
        <p:spPr bwMode="auto">
          <a:xfrm>
            <a:off x="0" y="0"/>
            <a:ext cx="4643438" cy="1441450"/>
          </a:xfrm>
          <a:prstGeom prst="rect">
            <a:avLst/>
          </a:prstGeom>
          <a:noFill/>
          <a:ln w="9525">
            <a:noFill/>
            <a:round/>
            <a:headEnd/>
            <a:tailEnd/>
          </a:ln>
        </p:spPr>
      </p:pic>
      <p:pic>
        <p:nvPicPr>
          <p:cNvPr id="113670" name="Picture 5"/>
          <p:cNvPicPr>
            <a:picLocks noChangeAspect="1" noChangeArrowheads="1"/>
          </p:cNvPicPr>
          <p:nvPr/>
        </p:nvPicPr>
        <p:blipFill>
          <a:blip r:embed="rId6" cstate="email"/>
          <a:srcRect/>
          <a:stretch>
            <a:fillRect/>
          </a:stretch>
        </p:blipFill>
        <p:spPr bwMode="auto">
          <a:xfrm>
            <a:off x="0" y="1371600"/>
            <a:ext cx="4679950" cy="5486400"/>
          </a:xfrm>
          <a:prstGeom prst="rect">
            <a:avLst/>
          </a:prstGeom>
          <a:noFill/>
          <a:ln w="9525">
            <a:noFill/>
            <a:round/>
            <a:headEnd/>
            <a:tailEnd/>
          </a:ln>
        </p:spPr>
      </p:pic>
      <p:sp>
        <p:nvSpPr>
          <p:cNvPr id="113671" name="Text Box 6"/>
          <p:cNvSpPr txBox="1">
            <a:spLocks noChangeArrowheads="1"/>
          </p:cNvSpPr>
          <p:nvPr/>
        </p:nvSpPr>
        <p:spPr bwMode="auto">
          <a:xfrm rot="5400000">
            <a:off x="2099469" y="721519"/>
            <a:ext cx="279400" cy="369888"/>
          </a:xfrm>
          <a:prstGeom prst="rect">
            <a:avLst/>
          </a:prstGeom>
          <a:solidFill>
            <a:srgbClr val="FFFFFF"/>
          </a:solidFill>
          <a:ln w="9360" cap="sq">
            <a:solidFill>
              <a:srgbClr val="000066"/>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grpSp>
        <p:nvGrpSpPr>
          <p:cNvPr id="113672" name="Group 7"/>
          <p:cNvGrpSpPr>
            <a:grpSpLocks/>
          </p:cNvGrpSpPr>
          <p:nvPr/>
        </p:nvGrpSpPr>
        <p:grpSpPr bwMode="auto">
          <a:xfrm>
            <a:off x="2682875" y="1036638"/>
            <a:ext cx="2046288" cy="966787"/>
            <a:chOff x="1690" y="653"/>
            <a:chExt cx="1289" cy="609"/>
          </a:xfrm>
        </p:grpSpPr>
        <p:pic>
          <p:nvPicPr>
            <p:cNvPr id="113679" name="Picture 8"/>
            <p:cNvPicPr>
              <a:picLocks noChangeAspect="1" noChangeArrowheads="1"/>
            </p:cNvPicPr>
            <p:nvPr/>
          </p:nvPicPr>
          <p:blipFill>
            <a:blip r:embed="rId7" cstate="email"/>
            <a:srcRect/>
            <a:stretch>
              <a:fillRect/>
            </a:stretch>
          </p:blipFill>
          <p:spPr bwMode="auto">
            <a:xfrm>
              <a:off x="1690" y="653"/>
              <a:ext cx="1289" cy="609"/>
            </a:xfrm>
            <a:prstGeom prst="rect">
              <a:avLst/>
            </a:prstGeom>
            <a:noFill/>
            <a:ln w="9525">
              <a:noFill/>
              <a:round/>
              <a:headEnd/>
              <a:tailEnd/>
            </a:ln>
          </p:spPr>
        </p:pic>
        <p:sp>
          <p:nvSpPr>
            <p:cNvPr id="113680" name="Text Box 9"/>
            <p:cNvSpPr txBox="1">
              <a:spLocks noChangeArrowheads="1"/>
            </p:cNvSpPr>
            <p:nvPr/>
          </p:nvSpPr>
          <p:spPr bwMode="auto">
            <a:xfrm>
              <a:off x="2017" y="837"/>
              <a:ext cx="543" cy="26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it-IT" altLang="it-IT"/>
            </a:p>
          </p:txBody>
        </p:sp>
      </p:grpSp>
      <p:sp>
        <p:nvSpPr>
          <p:cNvPr id="113673" name="Text Box 10"/>
          <p:cNvSpPr txBox="1">
            <a:spLocks noChangeArrowheads="1"/>
          </p:cNvSpPr>
          <p:nvPr/>
        </p:nvSpPr>
        <p:spPr bwMode="auto">
          <a:xfrm rot="5400000">
            <a:off x="2234407" y="10319"/>
            <a:ext cx="279400" cy="369887"/>
          </a:xfrm>
          <a:prstGeom prst="rect">
            <a:avLst/>
          </a:prstGeom>
          <a:solidFill>
            <a:srgbClr val="FFFFFF"/>
          </a:solidFill>
          <a:ln w="9360" cap="sq">
            <a:solidFill>
              <a:srgbClr val="000066"/>
            </a:solidFill>
            <a:miter lim="800000"/>
            <a:headEnd/>
            <a:tailEnd/>
          </a:ln>
        </p:spPr>
        <p:txBody>
          <a:bodyPr wrap="none" anchor="ctr"/>
          <a:lstStyle/>
          <a:p>
            <a:pPr eaLnBrk="1" hangingPunct="1">
              <a:buClr>
                <a:srgbClr val="000000"/>
              </a:buClr>
              <a:buSzPct val="100000"/>
              <a:buFont typeface="Times New Roman" pitchFamily="18" charset="0"/>
              <a:buNone/>
            </a:pPr>
            <a:endParaRPr lang="it-IT" altLang="it-IT"/>
          </a:p>
        </p:txBody>
      </p:sp>
      <p:sp>
        <p:nvSpPr>
          <p:cNvPr id="113674" name="Text Box 11"/>
          <p:cNvSpPr txBox="1">
            <a:spLocks noChangeArrowheads="1"/>
          </p:cNvSpPr>
          <p:nvPr/>
        </p:nvSpPr>
        <p:spPr bwMode="auto">
          <a:xfrm>
            <a:off x="3059113" y="1341438"/>
            <a:ext cx="1225550" cy="398462"/>
          </a:xfrm>
          <a:prstGeom prst="rect">
            <a:avLst/>
          </a:prstGeom>
          <a:noFill/>
          <a:ln w="9525">
            <a:noFill/>
            <a:round/>
            <a:headEnd/>
            <a:tailEnd/>
          </a:ln>
        </p:spPr>
        <p:txBody>
          <a:bodyPr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000" b="1">
                <a:solidFill>
                  <a:srgbClr val="000000"/>
                </a:solidFill>
                <a:latin typeface="Times New Roman" pitchFamily="18" charset="0"/>
                <a:cs typeface="Times New Roman" pitchFamily="18" charset="0"/>
              </a:rPr>
              <a:t>   rene</a:t>
            </a:r>
          </a:p>
        </p:txBody>
      </p:sp>
      <p:grpSp>
        <p:nvGrpSpPr>
          <p:cNvPr id="113675" name="Group 12"/>
          <p:cNvGrpSpPr>
            <a:grpSpLocks/>
          </p:cNvGrpSpPr>
          <p:nvPr/>
        </p:nvGrpSpPr>
        <p:grpSpPr bwMode="auto">
          <a:xfrm>
            <a:off x="6430963" y="536575"/>
            <a:ext cx="2692400" cy="962025"/>
            <a:chOff x="4051" y="338"/>
            <a:chExt cx="1696" cy="606"/>
          </a:xfrm>
        </p:grpSpPr>
        <p:pic>
          <p:nvPicPr>
            <p:cNvPr id="113677" name="Picture 13"/>
            <p:cNvPicPr>
              <a:picLocks noChangeAspect="1" noChangeArrowheads="1"/>
            </p:cNvPicPr>
            <p:nvPr/>
          </p:nvPicPr>
          <p:blipFill>
            <a:blip r:embed="rId8" cstate="email"/>
            <a:srcRect/>
            <a:stretch>
              <a:fillRect/>
            </a:stretch>
          </p:blipFill>
          <p:spPr bwMode="auto">
            <a:xfrm>
              <a:off x="4051" y="338"/>
              <a:ext cx="1696" cy="606"/>
            </a:xfrm>
            <a:prstGeom prst="rect">
              <a:avLst/>
            </a:prstGeom>
            <a:noFill/>
            <a:ln w="9525">
              <a:noFill/>
              <a:round/>
              <a:headEnd/>
              <a:tailEnd/>
            </a:ln>
          </p:spPr>
        </p:pic>
        <p:sp>
          <p:nvSpPr>
            <p:cNvPr id="113678" name="Text Box 14"/>
            <p:cNvSpPr txBox="1">
              <a:spLocks noChangeArrowheads="1"/>
            </p:cNvSpPr>
            <p:nvPr/>
          </p:nvSpPr>
          <p:spPr bwMode="auto">
            <a:xfrm>
              <a:off x="4477" y="520"/>
              <a:ext cx="719" cy="26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it-IT" altLang="it-IT"/>
            </a:p>
          </p:txBody>
        </p:sp>
      </p:grpSp>
      <p:sp>
        <p:nvSpPr>
          <p:cNvPr id="113676" name="Text Box 15"/>
          <p:cNvSpPr txBox="1">
            <a:spLocks noChangeArrowheads="1"/>
          </p:cNvSpPr>
          <p:nvPr/>
        </p:nvSpPr>
        <p:spPr bwMode="auto">
          <a:xfrm>
            <a:off x="6877050" y="836613"/>
            <a:ext cx="1511300" cy="398462"/>
          </a:xfrm>
          <a:prstGeom prst="rect">
            <a:avLst/>
          </a:prstGeom>
          <a:noFill/>
          <a:ln w="9525">
            <a:noFill/>
            <a:round/>
            <a:headEnd/>
            <a:tailEnd/>
          </a:ln>
        </p:spPr>
        <p:txBody>
          <a:bodyPr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000" b="1">
                <a:solidFill>
                  <a:srgbClr val="000000"/>
                </a:solidFill>
                <a:latin typeface="Times New Roman" pitchFamily="18" charset="0"/>
                <a:cs typeface="Times New Roman" pitchFamily="18" charset="0"/>
              </a:rPr>
              <a:t>   siringhe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251520" y="116632"/>
          <a:ext cx="8640960" cy="6624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2" descr="http://www.viviateneo.it/public/upload_img/2010-03-02_investigatore%20alla%20ricerca%20delle%20prove_0.jpg"/>
          <p:cNvPicPr>
            <a:picLocks noChangeAspect="1" noChangeArrowheads="1"/>
          </p:cNvPicPr>
          <p:nvPr/>
        </p:nvPicPr>
        <p:blipFill>
          <a:blip r:embed="rId9" cstate="email"/>
          <a:srcRect/>
          <a:stretch>
            <a:fillRect/>
          </a:stretch>
        </p:blipFill>
        <p:spPr bwMode="auto">
          <a:xfrm>
            <a:off x="3851275" y="2492375"/>
            <a:ext cx="1584325" cy="2082800"/>
          </a:xfrm>
          <a:prstGeom prst="rect">
            <a:avLst/>
          </a:prstGeom>
          <a:noFill/>
          <a:ln w="9525">
            <a:noFill/>
            <a:miter lim="800000"/>
            <a:headEnd/>
            <a:tailEnd/>
          </a:ln>
        </p:spPr>
      </p:pic>
      <p:sp>
        <p:nvSpPr>
          <p:cNvPr id="6" name="Rectangle 2"/>
          <p:cNvSpPr txBox="1">
            <a:spLocks noChangeArrowheads="1"/>
          </p:cNvSpPr>
          <p:nvPr/>
        </p:nvSpPr>
        <p:spPr>
          <a:xfrm>
            <a:off x="457200" y="115888"/>
            <a:ext cx="8228013" cy="1296987"/>
          </a:xfrm>
          <a:prstGeom prst="rect">
            <a:avLst/>
          </a:prstGeom>
          <a:solidFill>
            <a:srgbClr val="FA2A83"/>
          </a:solidFill>
        </p:spPr>
        <p:txBody>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9pPr>
          </a:lstStyle>
          <a:p>
            <a:pPr>
              <a:defRPr/>
            </a:pPr>
            <a:r>
              <a:rPr lang="it-IT" altLang="it-IT" kern="0" dirty="0" smtClean="0">
                <a:solidFill>
                  <a:schemeClr val="tx1"/>
                </a:solidFill>
                <a:latin typeface="Algerian" pitchFamily="82" charset="0"/>
              </a:rPr>
              <a:t>LA DIAGNOSI DI MORTE DA AAS</a:t>
            </a:r>
          </a:p>
        </p:txBody>
      </p:sp>
      <p:sp>
        <p:nvSpPr>
          <p:cNvPr id="7" name="Freccia in giù 6"/>
          <p:cNvSpPr>
            <a:spLocks noChangeArrowheads="1"/>
          </p:cNvSpPr>
          <p:nvPr/>
        </p:nvSpPr>
        <p:spPr bwMode="auto">
          <a:xfrm>
            <a:off x="3851275" y="-171450"/>
            <a:ext cx="1441450" cy="936625"/>
          </a:xfrm>
          <a:prstGeom prst="downArrow">
            <a:avLst>
              <a:gd name="adj1" fmla="val 50000"/>
              <a:gd name="adj2" fmla="val 50000"/>
            </a:avLst>
          </a:prstGeom>
          <a:solidFill>
            <a:srgbClr val="D692CE"/>
          </a:solidFill>
          <a:ln w="9525">
            <a:solidFill>
              <a:schemeClr val="tx1"/>
            </a:solidFill>
            <a:round/>
            <a:headEnd/>
            <a:tailEnd/>
          </a:ln>
        </p:spPr>
        <p:txBody>
          <a:bodyPr/>
          <a:lstStyle/>
          <a:p>
            <a:pPr eaLnBrk="1" hangingPunct="1">
              <a:buClr>
                <a:srgbClr val="000000"/>
              </a:buClr>
              <a:buSzPct val="100000"/>
              <a:buFont typeface="Times New Roman" pitchFamily="18" charset="0"/>
              <a:buNone/>
            </a:pPr>
            <a:endParaRPr lang="it-IT" altLang="it-IT"/>
          </a:p>
        </p:txBody>
      </p:sp>
      <p:sp>
        <p:nvSpPr>
          <p:cNvPr id="8" name="Freccia a sinistra 7"/>
          <p:cNvSpPr>
            <a:spLocks noChangeArrowheads="1"/>
          </p:cNvSpPr>
          <p:nvPr/>
        </p:nvSpPr>
        <p:spPr bwMode="auto">
          <a:xfrm>
            <a:off x="7277100" y="3155950"/>
            <a:ext cx="1368425" cy="754063"/>
          </a:xfrm>
          <a:prstGeom prst="leftArrow">
            <a:avLst>
              <a:gd name="adj1" fmla="val 50000"/>
              <a:gd name="adj2" fmla="val 50040"/>
            </a:avLst>
          </a:prstGeom>
          <a:solidFill>
            <a:srgbClr val="00B8FF"/>
          </a:solidFill>
          <a:ln w="9525">
            <a:solidFill>
              <a:schemeClr val="tx1"/>
            </a:solidFill>
            <a:round/>
            <a:headEnd/>
            <a:tailEnd/>
          </a:ln>
        </p:spPr>
        <p:txBody>
          <a:bodyPr/>
          <a:lstStyle/>
          <a:p>
            <a:pPr eaLnBrk="1" hangingPunct="1">
              <a:buClr>
                <a:srgbClr val="000000"/>
              </a:buClr>
              <a:buSzPct val="100000"/>
              <a:buFont typeface="Times New Roman" pitchFamily="18" charset="0"/>
              <a:buNone/>
            </a:pPr>
            <a:endParaRPr lang="it-IT" altLang="it-IT"/>
          </a:p>
        </p:txBody>
      </p:sp>
      <p:sp>
        <p:nvSpPr>
          <p:cNvPr id="9" name="Freccia in su 8"/>
          <p:cNvSpPr>
            <a:spLocks noChangeArrowheads="1"/>
          </p:cNvSpPr>
          <p:nvPr/>
        </p:nvSpPr>
        <p:spPr bwMode="auto">
          <a:xfrm>
            <a:off x="5292725" y="6092825"/>
            <a:ext cx="1223963" cy="1196975"/>
          </a:xfrm>
          <a:prstGeom prst="upArrow">
            <a:avLst>
              <a:gd name="adj1" fmla="val 50000"/>
              <a:gd name="adj2" fmla="val 50000"/>
            </a:avLst>
          </a:prstGeom>
          <a:solidFill>
            <a:srgbClr val="FF3300"/>
          </a:solidFill>
          <a:ln w="9525">
            <a:solidFill>
              <a:srgbClr val="0070C0"/>
            </a:solidFill>
            <a:round/>
            <a:headEnd/>
            <a:tailEnd/>
          </a:ln>
        </p:spPr>
        <p:txBody>
          <a:bodyPr/>
          <a:lstStyle/>
          <a:p>
            <a:pPr eaLnBrk="1" hangingPunct="1">
              <a:buClr>
                <a:srgbClr val="000000"/>
              </a:buClr>
              <a:buSzPct val="100000"/>
              <a:buFont typeface="Times New Roman" pitchFamily="18" charset="0"/>
              <a:buNone/>
            </a:pPr>
            <a:endParaRPr lang="it-IT" altLang="it-IT"/>
          </a:p>
        </p:txBody>
      </p:sp>
      <p:sp>
        <p:nvSpPr>
          <p:cNvPr id="10" name="Freccia in su 9"/>
          <p:cNvSpPr>
            <a:spLocks noChangeArrowheads="1"/>
          </p:cNvSpPr>
          <p:nvPr/>
        </p:nvSpPr>
        <p:spPr bwMode="auto">
          <a:xfrm rot="2454159">
            <a:off x="71438" y="4132263"/>
            <a:ext cx="1298575" cy="1255712"/>
          </a:xfrm>
          <a:prstGeom prst="upArrow">
            <a:avLst>
              <a:gd name="adj1" fmla="val 50000"/>
              <a:gd name="adj2" fmla="val 50000"/>
            </a:avLst>
          </a:prstGeom>
          <a:solidFill>
            <a:srgbClr val="D3D099"/>
          </a:solidFill>
          <a:ln w="9525">
            <a:solidFill>
              <a:schemeClr val="tx1"/>
            </a:solidFill>
            <a:round/>
            <a:headEnd/>
            <a:tailEnd/>
          </a:ln>
        </p:spPr>
        <p:txBody>
          <a:bodyPr/>
          <a:lstStyle/>
          <a:p>
            <a:pPr eaLnBrk="1" hangingPunct="1">
              <a:buClr>
                <a:srgbClr val="000000"/>
              </a:buClr>
              <a:buSzPct val="100000"/>
              <a:buFont typeface="Times New Roman" pitchFamily="18" charset="0"/>
              <a:buNone/>
            </a:pPr>
            <a:endParaRPr lang="it-IT" altLang="it-IT"/>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par>
                          <p:cTn id="10" fill="hold" nodeType="afterGroup">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nodeType="afterGroup">
                            <p:stCondLst>
                              <p:cond delay="3000"/>
                            </p:stCondLst>
                            <p:childTnLst>
                              <p:par>
                                <p:cTn id="18" presetID="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3500"/>
                            </p:stCondLst>
                            <p:childTnLst>
                              <p:par>
                                <p:cTn id="23" presetID="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4000"/>
                            </p:stCondLst>
                            <p:childTnLst>
                              <p:par>
                                <p:cTn id="28" presetID="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450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a:spLocks noChangeArrowheads="1"/>
          </p:cNvSpPr>
          <p:nvPr/>
        </p:nvSpPr>
        <p:spPr bwMode="auto">
          <a:xfrm>
            <a:off x="322263" y="5229225"/>
            <a:ext cx="8713787" cy="1570038"/>
          </a:xfrm>
          <a:prstGeom prst="rect">
            <a:avLst/>
          </a:prstGeom>
          <a:solidFill>
            <a:srgbClr val="0070C0"/>
          </a:solidFill>
          <a:ln w="9525">
            <a:solidFill>
              <a:srgbClr val="2E2ECB"/>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2400">
                <a:solidFill>
                  <a:schemeClr val="bg1"/>
                </a:solidFill>
                <a:latin typeface="Arial" charset="0"/>
                <a:ea typeface="ＭＳ Ｐゴシック" pitchFamily="-112" charset="-128"/>
              </a:defRPr>
            </a:lvl1pPr>
            <a:lvl2pPr marL="37931725" indent="-37474525" eaLnBrk="0" hangingPunct="0">
              <a:defRPr sz="2400">
                <a:solidFill>
                  <a:schemeClr val="bg1"/>
                </a:solidFill>
                <a:latin typeface="Arial" charset="0"/>
                <a:ea typeface="ＭＳ Ｐゴシック" pitchFamily="-112" charset="-128"/>
              </a:defRPr>
            </a:lvl2pPr>
            <a:lvl3pPr eaLnBrk="0" hangingPunct="0">
              <a:defRPr sz="2400">
                <a:solidFill>
                  <a:schemeClr val="bg1"/>
                </a:solidFill>
                <a:latin typeface="Arial" charset="0"/>
                <a:ea typeface="ＭＳ Ｐゴシック" pitchFamily="-112" charset="-128"/>
              </a:defRPr>
            </a:lvl3pPr>
            <a:lvl4pPr eaLnBrk="0" hangingPunct="0">
              <a:defRPr sz="2400">
                <a:solidFill>
                  <a:schemeClr val="bg1"/>
                </a:solidFill>
                <a:latin typeface="Arial" charset="0"/>
                <a:ea typeface="ＭＳ Ｐゴシック" pitchFamily="-112" charset="-128"/>
              </a:defRPr>
            </a:lvl4pPr>
            <a:lvl5pPr eaLnBrk="0" hangingPunct="0">
              <a:defRPr sz="2400">
                <a:solidFill>
                  <a:schemeClr val="bg1"/>
                </a:solidFill>
                <a:latin typeface="Arial" charset="0"/>
                <a:ea typeface="ＭＳ Ｐゴシック" pitchFamily="-112" charset="-128"/>
              </a:defRPr>
            </a:lvl5pPr>
            <a:lvl6pPr marL="457200" eaLnBrk="0" fontAlgn="base" hangingPunct="0">
              <a:spcBef>
                <a:spcPct val="0"/>
              </a:spcBef>
              <a:spcAft>
                <a:spcPct val="0"/>
              </a:spcAf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defRPr sz="2400">
                <a:solidFill>
                  <a:schemeClr val="bg1"/>
                </a:solidFill>
                <a:latin typeface="Arial" charset="0"/>
                <a:ea typeface="ＭＳ Ｐゴシック" pitchFamily="-112" charset="-128"/>
              </a:defRPr>
            </a:lvl9pPr>
          </a:lstStyle>
          <a:p>
            <a:pPr eaLnBrk="1" hangingPunct="1">
              <a:buClr>
                <a:srgbClr val="000000"/>
              </a:buClr>
              <a:buSzPct val="100000"/>
              <a:buFont typeface="Times New Roman" pitchFamily="-112" charset="0"/>
              <a:buNone/>
              <a:defRPr/>
            </a:pPr>
            <a:r>
              <a:rPr lang="it-IT" altLang="it-IT" b="1" smtClean="0"/>
              <a:t>Per formulare correttamente la diagnosi è assolutamente necessaria la convergenza di tutti i criteri di valutazione o almeno di quelli che più fondatamente possono dimostrare l’azione di una sostanza tossica sull’organismo</a:t>
            </a:r>
          </a:p>
        </p:txBody>
      </p:sp>
      <p:pic>
        <p:nvPicPr>
          <p:cNvPr id="5" name="Immagine 4"/>
          <p:cNvPicPr>
            <a:picLocks noChangeAspect="1"/>
          </p:cNvPicPr>
          <p:nvPr/>
        </p:nvPicPr>
        <p:blipFill>
          <a:blip r:embed="rId3" cstate="email"/>
          <a:srcRect/>
          <a:stretch>
            <a:fillRect/>
          </a:stretch>
        </p:blipFill>
        <p:spPr bwMode="auto">
          <a:xfrm>
            <a:off x="6372225" y="44450"/>
            <a:ext cx="2649538" cy="5121275"/>
          </a:xfrm>
          <a:prstGeom prst="rect">
            <a:avLst/>
          </a:prstGeom>
          <a:noFill/>
          <a:ln w="38100">
            <a:solidFill>
              <a:srgbClr val="0070C0"/>
            </a:solidFill>
            <a:miter lim="800000"/>
            <a:headEnd/>
            <a:tailEnd/>
          </a:ln>
        </p:spPr>
      </p:pic>
      <p:sp>
        <p:nvSpPr>
          <p:cNvPr id="7" name="Goccia 6"/>
          <p:cNvSpPr/>
          <p:nvPr/>
        </p:nvSpPr>
        <p:spPr>
          <a:xfrm rot="550220">
            <a:off x="5310" y="60264"/>
            <a:ext cx="5184576" cy="3456384"/>
          </a:xfrm>
          <a:prstGeom prst="teardrop">
            <a:avLst>
              <a:gd name="adj" fmla="val 135294"/>
            </a:avLst>
          </a:prstGeom>
          <a:gradFill>
            <a:gsLst>
              <a:gs pos="0">
                <a:srgbClr val="03D4A8"/>
              </a:gs>
              <a:gs pos="25000">
                <a:srgbClr val="21D6E0"/>
              </a:gs>
              <a:gs pos="75000">
                <a:srgbClr val="0087E6"/>
              </a:gs>
              <a:gs pos="100000">
                <a:srgbClr val="005CBF"/>
              </a:gs>
            </a:gsLst>
            <a:lin ang="16200000" scaled="0"/>
          </a:gradFill>
        </p:spPr>
        <p:style>
          <a:lnRef idx="0">
            <a:schemeClr val="accent1"/>
          </a:lnRef>
          <a:fillRef idx="3">
            <a:schemeClr val="accent1"/>
          </a:fillRef>
          <a:effectRef idx="3">
            <a:schemeClr val="accent1"/>
          </a:effectRef>
          <a:fontRef idx="minor">
            <a:schemeClr val="lt1"/>
          </a:fontRef>
        </p:style>
        <p:txBody>
          <a:bodyPr anchor="ctr"/>
          <a:lstStyle>
            <a:lvl1pPr eaLnBrk="0" hangingPunct="0">
              <a:defRPr sz="2400">
                <a:solidFill>
                  <a:schemeClr val="bg1"/>
                </a:solidFill>
                <a:latin typeface="Arial" charset="0"/>
                <a:ea typeface="ＭＳ Ｐゴシック" pitchFamily="-112" charset="-128"/>
              </a:defRPr>
            </a:lvl1pPr>
            <a:lvl2pPr marL="37931725" indent="-37474525" eaLnBrk="0" hangingPunct="0">
              <a:defRPr sz="2400">
                <a:solidFill>
                  <a:schemeClr val="bg1"/>
                </a:solidFill>
                <a:latin typeface="Arial" charset="0"/>
                <a:ea typeface="ＭＳ Ｐゴシック" pitchFamily="-112" charset="-128"/>
              </a:defRPr>
            </a:lvl2pPr>
            <a:lvl3pPr eaLnBrk="0" hangingPunct="0">
              <a:defRPr sz="2400">
                <a:solidFill>
                  <a:schemeClr val="bg1"/>
                </a:solidFill>
                <a:latin typeface="Arial" charset="0"/>
                <a:ea typeface="ＭＳ Ｐゴシック" pitchFamily="-112" charset="-128"/>
              </a:defRPr>
            </a:lvl3pPr>
            <a:lvl4pPr eaLnBrk="0" hangingPunct="0">
              <a:defRPr sz="2400">
                <a:solidFill>
                  <a:schemeClr val="bg1"/>
                </a:solidFill>
                <a:latin typeface="Arial" charset="0"/>
                <a:ea typeface="ＭＳ Ｐゴシック" pitchFamily="-112" charset="-128"/>
              </a:defRPr>
            </a:lvl4pPr>
            <a:lvl5pPr eaLnBrk="0" hangingPunct="0">
              <a:defRPr sz="2400">
                <a:solidFill>
                  <a:schemeClr val="bg1"/>
                </a:solidFill>
                <a:latin typeface="Arial" charset="0"/>
                <a:ea typeface="ＭＳ Ｐゴシック" pitchFamily="-112" charset="-128"/>
              </a:defRPr>
            </a:lvl5pPr>
            <a:lvl6pPr marL="457200" eaLnBrk="0" fontAlgn="base" hangingPunct="0">
              <a:spcBef>
                <a:spcPct val="0"/>
              </a:spcBef>
              <a:spcAft>
                <a:spcPct val="0"/>
              </a:spcAf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defRPr sz="2400">
                <a:solidFill>
                  <a:schemeClr val="bg1"/>
                </a:solidFill>
                <a:latin typeface="Arial" charset="0"/>
                <a:ea typeface="ＭＳ Ｐゴシック" pitchFamily="-112" charset="-128"/>
              </a:defRPr>
            </a:lvl9pPr>
          </a:lstStyle>
          <a:p>
            <a:pPr algn="ctr" eaLnBrk="1" hangingPunct="1">
              <a:buClr>
                <a:srgbClr val="000000"/>
              </a:buClr>
              <a:buSzPct val="100000"/>
              <a:buFont typeface="Times New Roman" pitchFamily="-112" charset="0"/>
              <a:buNone/>
              <a:defRPr/>
            </a:pPr>
            <a:r>
              <a:rPr lang="it-IT" altLang="it-IT" b="1" smtClean="0">
                <a:solidFill>
                  <a:schemeClr val="tx1"/>
                </a:solidFill>
              </a:rPr>
              <a:t>Nessuno dei criteri isolatamente considerato è sufficiente per stabilire una diagnosi certa di morte correlata a un tossico.</a:t>
            </a:r>
          </a:p>
          <a:p>
            <a:pPr algn="ctr" eaLnBrk="1" hangingPunct="1">
              <a:buClr>
                <a:srgbClr val="000000"/>
              </a:buClr>
              <a:buSzPct val="100000"/>
              <a:buFont typeface="Times New Roman" pitchFamily="-112" charset="0"/>
              <a:buNone/>
              <a:defRPr/>
            </a:pPr>
            <a:endParaRPr lang="it-IT" altLang="it-IT"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nodeType="afterGroup">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778375" y="260350"/>
            <a:ext cx="4114800" cy="1873250"/>
          </a:xfrm>
          <a:prstGeom prst="rect">
            <a:avLst/>
          </a:prstGeom>
          <a:solidFill>
            <a:srgbClr val="0070C0"/>
          </a:solidFill>
          <a:ln>
            <a:noFill/>
          </a:ln>
          <a:extLst/>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FFFFFF"/>
                </a:solidFill>
                <a:latin typeface="Arial" charset="0"/>
                <a:ea typeface="ＭＳ Ｐゴシック" pitchFamily="32"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FFFF"/>
                </a:solidFill>
                <a:latin typeface="Arial" charset="0"/>
                <a:ea typeface="ＭＳ Ｐゴシック" pitchFamily="32" charset="-128"/>
              </a:defRPr>
            </a:lvl9pPr>
          </a:lstStyle>
          <a:p>
            <a:pPr>
              <a:defRPr/>
            </a:pPr>
            <a:r>
              <a:rPr lang="it-IT" altLang="it-IT" kern="0" dirty="0" smtClean="0">
                <a:solidFill>
                  <a:srgbClr val="D3D099"/>
                </a:solidFill>
                <a:latin typeface="Algerian" panose="04020705040A02060702" pitchFamily="82" charset="0"/>
              </a:rPr>
              <a:t>LA DIAGNOSI DI MORTE DA AAS</a:t>
            </a:r>
          </a:p>
        </p:txBody>
      </p:sp>
      <p:pic>
        <p:nvPicPr>
          <p:cNvPr id="53254" name="Picture 7" descr="https://encrypted-tbn0.gstatic.com/images?q=tbn:ANd9GcS4IzTkVjK81Y5fPiRNdZBkY8pob47qrx9ry8RejJOBHV34qRrG"/>
          <p:cNvPicPr>
            <a:picLocks noChangeAspect="1" noChangeArrowheads="1"/>
          </p:cNvPicPr>
          <p:nvPr/>
        </p:nvPicPr>
        <p:blipFill>
          <a:blip r:embed="rId3" cstate="email"/>
          <a:srcRect/>
          <a:stretch>
            <a:fillRect/>
          </a:stretch>
        </p:blipFill>
        <p:spPr bwMode="auto">
          <a:xfrm>
            <a:off x="6732588" y="4437063"/>
            <a:ext cx="2322512" cy="2349500"/>
          </a:xfrm>
          <a:prstGeom prst="rect">
            <a:avLst/>
          </a:prstGeom>
          <a:noFill/>
          <a:ln w="57150">
            <a:solidFill>
              <a:srgbClr val="00B050"/>
            </a:solidFill>
            <a:miter lim="800000"/>
            <a:headEnd/>
            <a:tailEnd/>
          </a:ln>
        </p:spPr>
      </p:pic>
      <p:pic>
        <p:nvPicPr>
          <p:cNvPr id="53255" name="Picture 9" descr="http://t0.gstatic.com/images?q=tbn:ANd9GcSPB0SSHSoZ6vzgEZWXmYURuGXSTkH29m7uytthtlB2TxKo71P1ImQThHhf">
            <a:hlinkClick r:id="rId4"/>
          </p:cNvPr>
          <p:cNvPicPr>
            <a:picLocks noChangeAspect="1" noChangeArrowheads="1"/>
          </p:cNvPicPr>
          <p:nvPr/>
        </p:nvPicPr>
        <p:blipFill>
          <a:blip r:embed="rId5" cstate="email"/>
          <a:srcRect/>
          <a:stretch>
            <a:fillRect/>
          </a:stretch>
        </p:blipFill>
        <p:spPr bwMode="auto">
          <a:xfrm>
            <a:off x="4265613" y="2636838"/>
            <a:ext cx="2466975" cy="1847850"/>
          </a:xfrm>
          <a:prstGeom prst="rect">
            <a:avLst/>
          </a:prstGeom>
          <a:solidFill>
            <a:srgbClr val="FB0517"/>
          </a:solidFill>
          <a:ln w="57150">
            <a:solidFill>
              <a:srgbClr val="FF3300"/>
            </a:solidFill>
            <a:miter lim="800000"/>
            <a:headEnd/>
            <a:tailEnd/>
          </a:ln>
        </p:spPr>
      </p:pic>
      <p:pic>
        <p:nvPicPr>
          <p:cNvPr id="53256" name="Picture 11" descr="https://encrypted-tbn3.gstatic.com/images?q=tbn:ANd9GcRXHkwPJpn7agxe08FY8PGv5auvO7AryvUlm5d0j5QyPj-57GxJ">
            <a:hlinkClick r:id="rId6"/>
          </p:cNvPr>
          <p:cNvPicPr>
            <a:picLocks noChangeAspect="1" noChangeArrowheads="1"/>
          </p:cNvPicPr>
          <p:nvPr/>
        </p:nvPicPr>
        <p:blipFill>
          <a:blip r:embed="rId7" cstate="email"/>
          <a:srcRect/>
          <a:stretch>
            <a:fillRect/>
          </a:stretch>
        </p:blipFill>
        <p:spPr bwMode="auto">
          <a:xfrm>
            <a:off x="104775" y="98425"/>
            <a:ext cx="4179888" cy="2538413"/>
          </a:xfrm>
          <a:prstGeom prst="rect">
            <a:avLst/>
          </a:prstGeom>
          <a:noFill/>
          <a:ln w="57150">
            <a:solidFill>
              <a:srgbClr val="7030A0"/>
            </a:solidFill>
            <a:miter lim="800000"/>
            <a:headEnd/>
            <a:tailEnd/>
          </a:ln>
        </p:spPr>
      </p:pic>
      <p:sp>
        <p:nvSpPr>
          <p:cNvPr id="3" name="Pergamena 2 2"/>
          <p:cNvSpPr>
            <a:spLocks noChangeArrowheads="1"/>
          </p:cNvSpPr>
          <p:nvPr/>
        </p:nvSpPr>
        <p:spPr bwMode="auto">
          <a:xfrm>
            <a:off x="619125" y="4508500"/>
            <a:ext cx="5681663" cy="2373313"/>
          </a:xfrm>
          <a:prstGeom prst="horizontalScroll">
            <a:avLst>
              <a:gd name="adj" fmla="val 12500"/>
            </a:avLst>
          </a:prstGeom>
          <a:solidFill>
            <a:srgbClr val="FA2A83"/>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800" b="1" i="1">
                <a:solidFill>
                  <a:srgbClr val="000000"/>
                </a:solidFill>
                <a:latin typeface="Baskerville Old Face" pitchFamily="18" charset="0"/>
              </a:rPr>
              <a:t>In ogni caso è imprescindibile dimostrare il nesso di causalità materiale tra assunzione del tossico e l’exitus.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53256"/>
                                        </p:tgtEl>
                                        <p:attrNameLst>
                                          <p:attrName>style.visibility</p:attrName>
                                        </p:attrNameLst>
                                      </p:cBhvr>
                                      <p:to>
                                        <p:strVal val="visible"/>
                                      </p:to>
                                    </p:set>
                                    <p:anim calcmode="lin" valueType="num">
                                      <p:cBhvr additive="base">
                                        <p:cTn id="7" dur="500" fill="hold"/>
                                        <p:tgtEl>
                                          <p:spTgt spid="53256"/>
                                        </p:tgtEl>
                                        <p:attrNameLst>
                                          <p:attrName>ppt_x</p:attrName>
                                        </p:attrNameLst>
                                      </p:cBhvr>
                                      <p:tavLst>
                                        <p:tav tm="0">
                                          <p:val>
                                            <p:strVal val="0-#ppt_w/2"/>
                                          </p:val>
                                        </p:tav>
                                        <p:tav tm="100000">
                                          <p:val>
                                            <p:strVal val="#ppt_x"/>
                                          </p:val>
                                        </p:tav>
                                      </p:tavLst>
                                    </p:anim>
                                    <p:anim calcmode="lin" valueType="num">
                                      <p:cBhvr additive="base">
                                        <p:cTn id="8" dur="500" fill="hold"/>
                                        <p:tgtEl>
                                          <p:spTgt spid="5325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nodeType="afterEffect">
                                  <p:stCondLst>
                                    <p:cond delay="0"/>
                                  </p:stCondLst>
                                  <p:childTnLst>
                                    <p:set>
                                      <p:cBhvr>
                                        <p:cTn id="11" dur="1" fill="hold">
                                          <p:stCondLst>
                                            <p:cond delay="0"/>
                                          </p:stCondLst>
                                        </p:cTn>
                                        <p:tgtEl>
                                          <p:spTgt spid="53255"/>
                                        </p:tgtEl>
                                        <p:attrNameLst>
                                          <p:attrName>style.visibility</p:attrName>
                                        </p:attrNameLst>
                                      </p:cBhvr>
                                      <p:to>
                                        <p:strVal val="visible"/>
                                      </p:to>
                                    </p:set>
                                    <p:anim calcmode="lin" valueType="num">
                                      <p:cBhvr additive="base">
                                        <p:cTn id="12" dur="1000" fill="hold"/>
                                        <p:tgtEl>
                                          <p:spTgt spid="53255"/>
                                        </p:tgtEl>
                                        <p:attrNameLst>
                                          <p:attrName>ppt_x</p:attrName>
                                        </p:attrNameLst>
                                      </p:cBhvr>
                                      <p:tavLst>
                                        <p:tav tm="0">
                                          <p:val>
                                            <p:strVal val="0-#ppt_w/2"/>
                                          </p:val>
                                        </p:tav>
                                        <p:tav tm="100000">
                                          <p:val>
                                            <p:strVal val="#ppt_x"/>
                                          </p:val>
                                        </p:tav>
                                      </p:tavLst>
                                    </p:anim>
                                    <p:anim calcmode="lin" valueType="num">
                                      <p:cBhvr additive="base">
                                        <p:cTn id="13" dur="1000" fill="hold"/>
                                        <p:tgtEl>
                                          <p:spTgt spid="5325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500"/>
                            </p:stCondLst>
                            <p:childTnLst>
                              <p:par>
                                <p:cTn id="15" presetID="2" presetClass="entr" presetSubtype="9" fill="hold" nodeType="afterEffect">
                                  <p:stCondLst>
                                    <p:cond delay="0"/>
                                  </p:stCondLst>
                                  <p:childTnLst>
                                    <p:set>
                                      <p:cBhvr>
                                        <p:cTn id="16" dur="1" fill="hold">
                                          <p:stCondLst>
                                            <p:cond delay="0"/>
                                          </p:stCondLst>
                                        </p:cTn>
                                        <p:tgtEl>
                                          <p:spTgt spid="53254"/>
                                        </p:tgtEl>
                                        <p:attrNameLst>
                                          <p:attrName>style.visibility</p:attrName>
                                        </p:attrNameLst>
                                      </p:cBhvr>
                                      <p:to>
                                        <p:strVal val="visible"/>
                                      </p:to>
                                    </p:set>
                                    <p:anim calcmode="lin" valueType="num">
                                      <p:cBhvr additive="base">
                                        <p:cTn id="17" dur="1000" fill="hold"/>
                                        <p:tgtEl>
                                          <p:spTgt spid="53254"/>
                                        </p:tgtEl>
                                        <p:attrNameLst>
                                          <p:attrName>ppt_x</p:attrName>
                                        </p:attrNameLst>
                                      </p:cBhvr>
                                      <p:tavLst>
                                        <p:tav tm="0">
                                          <p:val>
                                            <p:strVal val="0-#ppt_w/2"/>
                                          </p:val>
                                        </p:tav>
                                        <p:tav tm="100000">
                                          <p:val>
                                            <p:strVal val="#ppt_x"/>
                                          </p:val>
                                        </p:tav>
                                      </p:tavLst>
                                    </p:anim>
                                    <p:anim calcmode="lin" valueType="num">
                                      <p:cBhvr additive="base">
                                        <p:cTn id="18" dur="1000" fill="hold"/>
                                        <p:tgtEl>
                                          <p:spTgt spid="53254"/>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tangolo 2"/>
          <p:cNvSpPr>
            <a:spLocks noChangeArrowheads="1"/>
          </p:cNvSpPr>
          <p:nvPr/>
        </p:nvSpPr>
        <p:spPr bwMode="auto">
          <a:xfrm>
            <a:off x="107950" y="1341438"/>
            <a:ext cx="4176713" cy="646112"/>
          </a:xfrm>
          <a:prstGeom prst="rect">
            <a:avLst/>
          </a:prstGeom>
          <a:ln>
            <a:solidFill>
              <a:srgbClr val="3399FF"/>
            </a:solidFill>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buClr>
                <a:srgbClr val="000000"/>
              </a:buClr>
              <a:buSzPct val="100000"/>
              <a:buFont typeface="Times New Roman" panose="02020603050405020304" pitchFamily="18" charset="0"/>
              <a:buNone/>
              <a:defRPr/>
            </a:pPr>
            <a:r>
              <a:rPr lang="it-IT" altLang="it-IT" dirty="0">
                <a:solidFill>
                  <a:schemeClr val="tx1"/>
                </a:solidFill>
              </a:rPr>
              <a:t>Il corpo pesava 72 kg e la lunghezza era di 166 centimetri</a:t>
            </a:r>
          </a:p>
        </p:txBody>
      </p:sp>
      <p:pic>
        <p:nvPicPr>
          <p:cNvPr id="21507" name="Picture 4" descr="http://www.metric.org.uk/sites/default/files/images/BMI_chart.GIF">
            <a:hlinkClick r:id="rId3"/>
          </p:cNvPr>
          <p:cNvPicPr>
            <a:picLocks noChangeAspect="1" noChangeArrowheads="1"/>
          </p:cNvPicPr>
          <p:nvPr/>
        </p:nvPicPr>
        <p:blipFill>
          <a:blip r:embed="rId4" cstate="email"/>
          <a:srcRect/>
          <a:stretch>
            <a:fillRect/>
          </a:stretch>
        </p:blipFill>
        <p:spPr bwMode="auto">
          <a:xfrm>
            <a:off x="4356100" y="46038"/>
            <a:ext cx="4675188" cy="3814762"/>
          </a:xfrm>
          <a:prstGeom prst="rect">
            <a:avLst/>
          </a:prstGeom>
          <a:noFill/>
          <a:ln w="9525">
            <a:noFill/>
            <a:miter lim="800000"/>
            <a:headEnd/>
            <a:tailEnd/>
          </a:ln>
        </p:spPr>
      </p:pic>
      <p:cxnSp>
        <p:nvCxnSpPr>
          <p:cNvPr id="21508" name="Connettore 2 3"/>
          <p:cNvCxnSpPr>
            <a:cxnSpLocks noChangeShapeType="1"/>
          </p:cNvCxnSpPr>
          <p:nvPr/>
        </p:nvCxnSpPr>
        <p:spPr bwMode="auto">
          <a:xfrm flipV="1">
            <a:off x="4932363" y="2133600"/>
            <a:ext cx="1439862" cy="0"/>
          </a:xfrm>
          <a:prstGeom prst="straightConnector1">
            <a:avLst/>
          </a:prstGeom>
          <a:noFill/>
          <a:ln w="9525">
            <a:solidFill>
              <a:schemeClr val="tx1"/>
            </a:solidFill>
            <a:round/>
            <a:headEnd/>
            <a:tailEnd type="arrow" w="med" len="med"/>
          </a:ln>
        </p:spPr>
      </p:cxnSp>
      <p:cxnSp>
        <p:nvCxnSpPr>
          <p:cNvPr id="21509" name="Connettore 2 6"/>
          <p:cNvCxnSpPr>
            <a:cxnSpLocks noChangeShapeType="1"/>
          </p:cNvCxnSpPr>
          <p:nvPr/>
        </p:nvCxnSpPr>
        <p:spPr bwMode="auto">
          <a:xfrm flipV="1">
            <a:off x="6372225" y="2133600"/>
            <a:ext cx="0" cy="1223963"/>
          </a:xfrm>
          <a:prstGeom prst="straightConnector1">
            <a:avLst/>
          </a:prstGeom>
          <a:noFill/>
          <a:ln w="9525">
            <a:solidFill>
              <a:schemeClr val="tx1"/>
            </a:solidFill>
            <a:round/>
            <a:headEnd/>
            <a:tailEnd type="arrow" w="med" len="med"/>
          </a:ln>
        </p:spPr>
      </p:cxnSp>
      <p:sp>
        <p:nvSpPr>
          <p:cNvPr id="58374" name="Rettangolo arrotondato 9"/>
          <p:cNvSpPr>
            <a:spLocks noChangeArrowheads="1"/>
          </p:cNvSpPr>
          <p:nvPr/>
        </p:nvSpPr>
        <p:spPr bwMode="auto">
          <a:xfrm>
            <a:off x="5105400" y="3962400"/>
            <a:ext cx="3421063" cy="647700"/>
          </a:xfrm>
          <a:prstGeom prst="roundRect">
            <a:avLst>
              <a:gd name="adj" fmla="val 16667"/>
            </a:avLst>
          </a:prstGeom>
          <a:solidFill>
            <a:srgbClr val="3399FF"/>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Esame macroscopico</a:t>
            </a:r>
          </a:p>
        </p:txBody>
      </p:sp>
      <p:pic>
        <p:nvPicPr>
          <p:cNvPr id="21511" name="Picture 7" descr="07540026"/>
          <p:cNvPicPr>
            <a:picLocks noChangeAspect="1" noChangeArrowheads="1"/>
          </p:cNvPicPr>
          <p:nvPr/>
        </p:nvPicPr>
        <p:blipFill>
          <a:blip r:embed="rId5" cstate="email"/>
          <a:srcRect/>
          <a:stretch>
            <a:fillRect/>
          </a:stretch>
        </p:blipFill>
        <p:spPr bwMode="auto">
          <a:xfrm>
            <a:off x="468313" y="2678113"/>
            <a:ext cx="3671887" cy="4043362"/>
          </a:xfrm>
          <a:prstGeom prst="rect">
            <a:avLst/>
          </a:prstGeom>
          <a:noFill/>
          <a:ln w="9525">
            <a:noFill/>
            <a:miter lim="800000"/>
            <a:headEnd/>
            <a:tailEnd/>
          </a:ln>
        </p:spPr>
      </p:pic>
      <p:sp>
        <p:nvSpPr>
          <p:cNvPr id="2" name="CasellaDiTesto 1"/>
          <p:cNvSpPr txBox="1"/>
          <p:nvPr/>
        </p:nvSpPr>
        <p:spPr>
          <a:xfrm>
            <a:off x="6516688" y="2341563"/>
            <a:ext cx="649287" cy="36830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1" hangingPunct="1">
              <a:buClr>
                <a:srgbClr val="000000"/>
              </a:buClr>
              <a:buSzPct val="100000"/>
              <a:buFont typeface="Times New Roman" panose="02020603050405020304" pitchFamily="18" charset="0"/>
              <a:buNone/>
              <a:defRPr/>
            </a:pPr>
            <a:r>
              <a:rPr lang="it-IT" dirty="0">
                <a:solidFill>
                  <a:srgbClr val="002060"/>
                </a:solidFill>
              </a:rPr>
              <a:t>26.1</a:t>
            </a:r>
          </a:p>
        </p:txBody>
      </p:sp>
      <p:sp>
        <p:nvSpPr>
          <p:cNvPr id="21513" name="Rettangolo 2"/>
          <p:cNvSpPr>
            <a:spLocks noChangeArrowheads="1"/>
          </p:cNvSpPr>
          <p:nvPr/>
        </p:nvSpPr>
        <p:spPr bwMode="auto">
          <a:xfrm>
            <a:off x="4419600" y="4876800"/>
            <a:ext cx="4572000" cy="1200150"/>
          </a:xfrm>
          <a:prstGeom prst="rect">
            <a:avLst/>
          </a:prstGeom>
          <a:ln>
            <a:solidFill>
              <a:srgbClr val="3399FF"/>
            </a:solidFill>
            <a:headEnd/>
            <a:tailEnd/>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bg1"/>
                </a:solidFill>
                <a:latin typeface="Arial" charset="0"/>
                <a:ea typeface="ＭＳ Ｐゴシック" pitchFamily="-112" charset="-128"/>
              </a:defRPr>
            </a:lvl1pPr>
            <a:lvl2pPr marL="37931725" indent="-37474525" eaLnBrk="0" hangingPunct="0">
              <a:defRPr sz="2400">
                <a:solidFill>
                  <a:schemeClr val="bg1"/>
                </a:solidFill>
                <a:latin typeface="Arial" charset="0"/>
                <a:ea typeface="ＭＳ Ｐゴシック" pitchFamily="-112" charset="-128"/>
              </a:defRPr>
            </a:lvl2pPr>
            <a:lvl3pPr eaLnBrk="0" hangingPunct="0">
              <a:defRPr sz="2400">
                <a:solidFill>
                  <a:schemeClr val="bg1"/>
                </a:solidFill>
                <a:latin typeface="Arial" charset="0"/>
                <a:ea typeface="ＭＳ Ｐゴシック" pitchFamily="-112" charset="-128"/>
              </a:defRPr>
            </a:lvl3pPr>
            <a:lvl4pPr eaLnBrk="0" hangingPunct="0">
              <a:defRPr sz="2400">
                <a:solidFill>
                  <a:schemeClr val="bg1"/>
                </a:solidFill>
                <a:latin typeface="Arial" charset="0"/>
                <a:ea typeface="ＭＳ Ｐゴシック" pitchFamily="-112" charset="-128"/>
              </a:defRPr>
            </a:lvl4pPr>
            <a:lvl5pPr eaLnBrk="0" hangingPunct="0">
              <a:defRPr sz="2400">
                <a:solidFill>
                  <a:schemeClr val="bg1"/>
                </a:solidFill>
                <a:latin typeface="Arial" charset="0"/>
                <a:ea typeface="ＭＳ Ｐゴシック" pitchFamily="-112" charset="-128"/>
              </a:defRPr>
            </a:lvl5pPr>
            <a:lvl6pPr marL="457200" eaLnBrk="0" fontAlgn="base" hangingPunct="0">
              <a:spcBef>
                <a:spcPct val="0"/>
              </a:spcBef>
              <a:spcAft>
                <a:spcPct val="0"/>
              </a:spcAf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defRPr sz="2400">
                <a:solidFill>
                  <a:schemeClr val="bg1"/>
                </a:solidFill>
                <a:latin typeface="Arial" charset="0"/>
                <a:ea typeface="ＭＳ Ｐゴシック" pitchFamily="-112" charset="-128"/>
              </a:defRPr>
            </a:lvl9pPr>
          </a:lstStyle>
          <a:p>
            <a:pPr algn="ctr" eaLnBrk="1" hangingPunct="1">
              <a:buClr>
                <a:srgbClr val="000000"/>
              </a:buClr>
              <a:buSzPct val="100000"/>
              <a:buFont typeface="Times New Roman" pitchFamily="-112" charset="0"/>
              <a:buNone/>
              <a:defRPr/>
            </a:pPr>
            <a:r>
              <a:rPr lang="it-IT" altLang="it-IT" sz="1800" smtClean="0">
                <a:solidFill>
                  <a:schemeClr val="tx1"/>
                </a:solidFill>
              </a:rPr>
              <a:t>Il cuore aveva una forma normale e pesava 380 g (0.54% del peso corporeo). </a:t>
            </a:r>
          </a:p>
          <a:p>
            <a:pPr algn="ctr" eaLnBrk="1" hangingPunct="1">
              <a:buClr>
                <a:srgbClr val="000000"/>
              </a:buClr>
              <a:buSzPct val="100000"/>
              <a:buFont typeface="Times New Roman" pitchFamily="-112" charset="0"/>
              <a:buNone/>
              <a:defRPr/>
            </a:pPr>
            <a:r>
              <a:rPr lang="it-IT" altLang="it-IT" sz="1800" smtClean="0">
                <a:solidFill>
                  <a:schemeClr val="tx1"/>
                </a:solidFill>
              </a:rPr>
              <a:t>Nulla da segnalare alle arterie, al miocardio ed all’apparato valvolare</a:t>
            </a:r>
          </a:p>
        </p:txBody>
      </p:sp>
      <p:sp>
        <p:nvSpPr>
          <p:cNvPr id="10" name="Rettangolo arrotondato 9"/>
          <p:cNvSpPr>
            <a:spLocks noChangeArrowheads="1"/>
          </p:cNvSpPr>
          <p:nvPr/>
        </p:nvSpPr>
        <p:spPr bwMode="auto">
          <a:xfrm>
            <a:off x="533400" y="381000"/>
            <a:ext cx="3421063" cy="647700"/>
          </a:xfrm>
          <a:prstGeom prst="roundRect">
            <a:avLst>
              <a:gd name="adj" fmla="val 16667"/>
            </a:avLst>
          </a:prstGeom>
          <a:solidFill>
            <a:srgbClr val="3399FF"/>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Ispezione esterna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circle(in)">
                                      <p:cBhvr>
                                        <p:cTn id="12" dur="750"/>
                                        <p:tgtEl>
                                          <p:spTgt spid="21506"/>
                                        </p:tgtEl>
                                      </p:cBhvr>
                                    </p:animEffect>
                                  </p:childTnLst>
                                </p:cTn>
                              </p:par>
                              <p:par>
                                <p:cTn id="13" presetID="53" presetClass="entr" presetSubtype="16" fill="hold" nodeType="withEffect">
                                  <p:stCondLst>
                                    <p:cond delay="0"/>
                                  </p:stCondLst>
                                  <p:childTnLst>
                                    <p:set>
                                      <p:cBhvr>
                                        <p:cTn id="14" dur="1" fill="hold">
                                          <p:stCondLst>
                                            <p:cond delay="0"/>
                                          </p:stCondLst>
                                        </p:cTn>
                                        <p:tgtEl>
                                          <p:spTgt spid="21507"/>
                                        </p:tgtEl>
                                        <p:attrNameLst>
                                          <p:attrName>style.visibility</p:attrName>
                                        </p:attrNameLst>
                                      </p:cBhvr>
                                      <p:to>
                                        <p:strVal val="visible"/>
                                      </p:to>
                                    </p:set>
                                    <p:anim calcmode="lin" valueType="num">
                                      <p:cBhvr>
                                        <p:cTn id="15" dur="500" fill="hold"/>
                                        <p:tgtEl>
                                          <p:spTgt spid="21507"/>
                                        </p:tgtEl>
                                        <p:attrNameLst>
                                          <p:attrName>ppt_w</p:attrName>
                                        </p:attrNameLst>
                                      </p:cBhvr>
                                      <p:tavLst>
                                        <p:tav tm="0">
                                          <p:val>
                                            <p:fltVal val="0"/>
                                          </p:val>
                                        </p:tav>
                                        <p:tav tm="100000">
                                          <p:val>
                                            <p:strVal val="#ppt_w"/>
                                          </p:val>
                                        </p:tav>
                                      </p:tavLst>
                                    </p:anim>
                                    <p:anim calcmode="lin" valueType="num">
                                      <p:cBhvr>
                                        <p:cTn id="16" dur="500" fill="hold"/>
                                        <p:tgtEl>
                                          <p:spTgt spid="21507"/>
                                        </p:tgtEl>
                                        <p:attrNameLst>
                                          <p:attrName>ppt_h</p:attrName>
                                        </p:attrNameLst>
                                      </p:cBhvr>
                                      <p:tavLst>
                                        <p:tav tm="0">
                                          <p:val>
                                            <p:fltVal val="0"/>
                                          </p:val>
                                        </p:tav>
                                        <p:tav tm="100000">
                                          <p:val>
                                            <p:strVal val="#ppt_h"/>
                                          </p:val>
                                        </p:tav>
                                      </p:tavLst>
                                    </p:anim>
                                    <p:animEffect transition="in" filter="fade">
                                      <p:cBhvr>
                                        <p:cTn id="17" dur="500"/>
                                        <p:tgtEl>
                                          <p:spTgt spid="21507"/>
                                        </p:tgtEl>
                                      </p:cBhvr>
                                    </p:animEffect>
                                  </p:childTnLst>
                                </p:cTn>
                              </p:par>
                              <p:par>
                                <p:cTn id="18" presetID="2" presetClass="entr" presetSubtype="4" fill="hold" nodeType="withEffect">
                                  <p:stCondLst>
                                    <p:cond delay="0"/>
                                  </p:stCondLst>
                                  <p:childTnLst>
                                    <p:set>
                                      <p:cBhvr>
                                        <p:cTn id="19" dur="1" fill="hold">
                                          <p:stCondLst>
                                            <p:cond delay="0"/>
                                          </p:stCondLst>
                                        </p:cTn>
                                        <p:tgtEl>
                                          <p:spTgt spid="21508"/>
                                        </p:tgtEl>
                                        <p:attrNameLst>
                                          <p:attrName>style.visibility</p:attrName>
                                        </p:attrNameLst>
                                      </p:cBhvr>
                                      <p:to>
                                        <p:strVal val="visible"/>
                                      </p:to>
                                    </p:set>
                                    <p:anim calcmode="lin" valueType="num">
                                      <p:cBhvr additive="base">
                                        <p:cTn id="20" dur="500" fill="hold"/>
                                        <p:tgtEl>
                                          <p:spTgt spid="21508"/>
                                        </p:tgtEl>
                                        <p:attrNameLst>
                                          <p:attrName>ppt_x</p:attrName>
                                        </p:attrNameLst>
                                      </p:cBhvr>
                                      <p:tavLst>
                                        <p:tav tm="0">
                                          <p:val>
                                            <p:strVal val="#ppt_x"/>
                                          </p:val>
                                        </p:tav>
                                        <p:tav tm="100000">
                                          <p:val>
                                            <p:strVal val="#ppt_x"/>
                                          </p:val>
                                        </p:tav>
                                      </p:tavLst>
                                    </p:anim>
                                    <p:anim calcmode="lin" valueType="num">
                                      <p:cBhvr additive="base">
                                        <p:cTn id="21" dur="500" fill="hold"/>
                                        <p:tgtEl>
                                          <p:spTgt spid="2150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1509"/>
                                        </p:tgtEl>
                                        <p:attrNameLst>
                                          <p:attrName>style.visibility</p:attrName>
                                        </p:attrNameLst>
                                      </p:cBhvr>
                                      <p:to>
                                        <p:strVal val="visible"/>
                                      </p:to>
                                    </p:set>
                                    <p:anim calcmode="lin" valueType="num">
                                      <p:cBhvr additive="base">
                                        <p:cTn id="24" dur="500" fill="hold"/>
                                        <p:tgtEl>
                                          <p:spTgt spid="21509"/>
                                        </p:tgtEl>
                                        <p:attrNameLst>
                                          <p:attrName>ppt_x</p:attrName>
                                        </p:attrNameLst>
                                      </p:cBhvr>
                                      <p:tavLst>
                                        <p:tav tm="0">
                                          <p:val>
                                            <p:strVal val="#ppt_x"/>
                                          </p:val>
                                        </p:tav>
                                        <p:tav tm="100000">
                                          <p:val>
                                            <p:strVal val="#ppt_x"/>
                                          </p:val>
                                        </p:tav>
                                      </p:tavLst>
                                    </p:anim>
                                    <p:anim calcmode="lin" valueType="num">
                                      <p:cBhvr additive="base">
                                        <p:cTn id="25" dur="500" fill="hold"/>
                                        <p:tgtEl>
                                          <p:spTgt spid="2150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25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58374"/>
                                        </p:tgtEl>
                                        <p:attrNameLst>
                                          <p:attrName>style.visibility</p:attrName>
                                        </p:attrNameLst>
                                      </p:cBhvr>
                                      <p:to>
                                        <p:strVal val="visible"/>
                                      </p:to>
                                    </p:set>
                                    <p:anim calcmode="lin" valueType="num">
                                      <p:cBhvr additive="base">
                                        <p:cTn id="33" dur="500" fill="hold"/>
                                        <p:tgtEl>
                                          <p:spTgt spid="58374"/>
                                        </p:tgtEl>
                                        <p:attrNameLst>
                                          <p:attrName>ppt_x</p:attrName>
                                        </p:attrNameLst>
                                      </p:cBhvr>
                                      <p:tavLst>
                                        <p:tav tm="0">
                                          <p:val>
                                            <p:strVal val="#ppt_x"/>
                                          </p:val>
                                        </p:tav>
                                        <p:tav tm="100000">
                                          <p:val>
                                            <p:strVal val="#ppt_x"/>
                                          </p:val>
                                        </p:tav>
                                      </p:tavLst>
                                    </p:anim>
                                    <p:anim calcmode="lin" valueType="num">
                                      <p:cBhvr additive="base">
                                        <p:cTn id="34" dur="500" fill="hold"/>
                                        <p:tgtEl>
                                          <p:spTgt spid="58374"/>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750"/>
                            </p:stCondLst>
                            <p:childTnLst>
                              <p:par>
                                <p:cTn id="36" presetID="2" presetClass="entr" presetSubtype="4" fill="hold" grpId="0" nodeType="afterEffect">
                                  <p:stCondLst>
                                    <p:cond delay="0"/>
                                  </p:stCondLst>
                                  <p:childTnLst>
                                    <p:set>
                                      <p:cBhvr>
                                        <p:cTn id="37" dur="1" fill="hold">
                                          <p:stCondLst>
                                            <p:cond delay="0"/>
                                          </p:stCondLst>
                                        </p:cTn>
                                        <p:tgtEl>
                                          <p:spTgt spid="21513"/>
                                        </p:tgtEl>
                                        <p:attrNameLst>
                                          <p:attrName>style.visibility</p:attrName>
                                        </p:attrNameLst>
                                      </p:cBhvr>
                                      <p:to>
                                        <p:strVal val="visible"/>
                                      </p:to>
                                    </p:set>
                                    <p:anim calcmode="lin" valueType="num">
                                      <p:cBhvr additive="base">
                                        <p:cTn id="38" dur="750" fill="hold"/>
                                        <p:tgtEl>
                                          <p:spTgt spid="21513"/>
                                        </p:tgtEl>
                                        <p:attrNameLst>
                                          <p:attrName>ppt_x</p:attrName>
                                        </p:attrNameLst>
                                      </p:cBhvr>
                                      <p:tavLst>
                                        <p:tav tm="0">
                                          <p:val>
                                            <p:strVal val="#ppt_x"/>
                                          </p:val>
                                        </p:tav>
                                        <p:tav tm="100000">
                                          <p:val>
                                            <p:strVal val="#ppt_x"/>
                                          </p:val>
                                        </p:tav>
                                      </p:tavLst>
                                    </p:anim>
                                    <p:anim calcmode="lin" valueType="num">
                                      <p:cBhvr additive="base">
                                        <p:cTn id="39" dur="750" fill="hold"/>
                                        <p:tgtEl>
                                          <p:spTgt spid="21513"/>
                                        </p:tgtEl>
                                        <p:attrNameLst>
                                          <p:attrName>ppt_y</p:attrName>
                                        </p:attrNameLst>
                                      </p:cBhvr>
                                      <p:tavLst>
                                        <p:tav tm="0">
                                          <p:val>
                                            <p:strVal val="1+#ppt_h/2"/>
                                          </p:val>
                                        </p:tav>
                                        <p:tav tm="100000">
                                          <p:val>
                                            <p:strVal val="#ppt_y"/>
                                          </p:val>
                                        </p:tav>
                                      </p:tavLst>
                                    </p:anim>
                                  </p:childTnLst>
                                </p:cTn>
                              </p:par>
                              <p:par>
                                <p:cTn id="40" presetID="21" presetClass="entr" presetSubtype="1" fill="hold" nodeType="withEffect">
                                  <p:stCondLst>
                                    <p:cond delay="0"/>
                                  </p:stCondLst>
                                  <p:childTnLst>
                                    <p:set>
                                      <p:cBhvr>
                                        <p:cTn id="41" dur="1" fill="hold">
                                          <p:stCondLst>
                                            <p:cond delay="0"/>
                                          </p:stCondLst>
                                        </p:cTn>
                                        <p:tgtEl>
                                          <p:spTgt spid="21511"/>
                                        </p:tgtEl>
                                        <p:attrNameLst>
                                          <p:attrName>style.visibility</p:attrName>
                                        </p:attrNameLst>
                                      </p:cBhvr>
                                      <p:to>
                                        <p:strVal val="visible"/>
                                      </p:to>
                                    </p:set>
                                    <p:animEffect transition="in" filter="wheel(1)">
                                      <p:cBhvr>
                                        <p:cTn id="42" dur="75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58374" grpId="0" animBg="1"/>
      <p:bldP spid="2" grpId="0" animBg="1"/>
      <p:bldP spid="2151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tangolo 2"/>
          <p:cNvSpPr>
            <a:spLocks noChangeArrowheads="1"/>
          </p:cNvSpPr>
          <p:nvPr/>
        </p:nvSpPr>
        <p:spPr bwMode="auto">
          <a:xfrm>
            <a:off x="1908175" y="1700213"/>
            <a:ext cx="2519363" cy="923925"/>
          </a:xfrm>
          <a:prstGeom prst="rect">
            <a:avLst/>
          </a:prstGeom>
          <a:gradFill rotWithShape="1">
            <a:gsLst>
              <a:gs pos="0">
                <a:srgbClr val="DBE9FF"/>
              </a:gs>
              <a:gs pos="50000">
                <a:srgbClr val="B6D4FF"/>
              </a:gs>
              <a:gs pos="100000">
                <a:srgbClr val="86BCFF"/>
              </a:gs>
            </a:gsLst>
            <a:lin ang="18900000" scaled="1"/>
          </a:gradFill>
          <a:ln w="28575">
            <a:solidFill>
              <a:srgbClr val="0070C0"/>
            </a:solidFill>
            <a:miter lim="800000"/>
            <a:headEnd/>
            <a:tailEnd/>
          </a:ln>
        </p:spPr>
        <p:txBody>
          <a:bodyPr>
            <a:spAutoFit/>
          </a:bodyPr>
          <a:lstStyle/>
          <a:p>
            <a:pPr algn="ctr" eaLnBrk="1" hangingPunct="1">
              <a:buClr>
                <a:srgbClr val="000000"/>
              </a:buClr>
              <a:buSzPct val="100000"/>
              <a:buFont typeface="Times New Roman" pitchFamily="18" charset="0"/>
              <a:buNone/>
            </a:pPr>
            <a:r>
              <a:rPr lang="en-US" altLang="it-IT" b="1">
                <a:solidFill>
                  <a:schemeClr val="tx1"/>
                </a:solidFill>
              </a:rPr>
              <a:t>Estesi foci di necrosi a bande di contrazione</a:t>
            </a:r>
            <a:r>
              <a:rPr lang="it-IT" altLang="it-IT" b="1">
                <a:solidFill>
                  <a:schemeClr val="tx1"/>
                </a:solidFill>
              </a:rPr>
              <a:t> (CBN)</a:t>
            </a:r>
            <a:endParaRPr lang="it-IT" altLang="it-IT" b="1"/>
          </a:p>
        </p:txBody>
      </p:sp>
      <p:pic>
        <p:nvPicPr>
          <p:cNvPr id="22531" name="Picture 2"/>
          <p:cNvPicPr>
            <a:picLocks noChangeAspect="1" noChangeArrowheads="1"/>
          </p:cNvPicPr>
          <p:nvPr/>
        </p:nvPicPr>
        <p:blipFill>
          <a:blip r:embed="rId3" cstate="email"/>
          <a:srcRect/>
          <a:stretch>
            <a:fillRect/>
          </a:stretch>
        </p:blipFill>
        <p:spPr bwMode="auto">
          <a:xfrm>
            <a:off x="4679950" y="765175"/>
            <a:ext cx="4505325" cy="3495675"/>
          </a:xfrm>
          <a:prstGeom prst="rect">
            <a:avLst/>
          </a:prstGeom>
          <a:noFill/>
          <a:ln w="9525">
            <a:noFill/>
            <a:miter lim="800000"/>
            <a:headEnd/>
            <a:tailEnd/>
          </a:ln>
        </p:spPr>
      </p:pic>
      <p:pic>
        <p:nvPicPr>
          <p:cNvPr id="87044" name="Picture 5" descr="http://www.cghlab.com/images/MICROSCOPIO.jpg">
            <a:hlinkClick r:id="rId4"/>
          </p:cNvPr>
          <p:cNvPicPr>
            <a:picLocks noChangeAspect="1" noChangeArrowheads="1"/>
          </p:cNvPicPr>
          <p:nvPr/>
        </p:nvPicPr>
        <p:blipFill>
          <a:blip r:embed="rId5" cstate="email"/>
          <a:srcRect/>
          <a:stretch>
            <a:fillRect/>
          </a:stretch>
        </p:blipFill>
        <p:spPr bwMode="auto">
          <a:xfrm>
            <a:off x="0" y="26988"/>
            <a:ext cx="1771650" cy="1905000"/>
          </a:xfrm>
          <a:prstGeom prst="rect">
            <a:avLst/>
          </a:prstGeom>
          <a:noFill/>
          <a:ln w="9525">
            <a:noFill/>
            <a:miter lim="800000"/>
            <a:headEnd/>
            <a:tailEnd/>
          </a:ln>
        </p:spPr>
      </p:pic>
      <p:sp>
        <p:nvSpPr>
          <p:cNvPr id="87045" name="Rettangolo arrotondato 4"/>
          <p:cNvSpPr>
            <a:spLocks noChangeArrowheads="1"/>
          </p:cNvSpPr>
          <p:nvPr/>
        </p:nvSpPr>
        <p:spPr bwMode="auto">
          <a:xfrm>
            <a:off x="2555875" y="28575"/>
            <a:ext cx="3744913" cy="647700"/>
          </a:xfrm>
          <a:prstGeom prst="roundRect">
            <a:avLst>
              <a:gd name="adj" fmla="val 16667"/>
            </a:avLst>
          </a:prstGeom>
          <a:solidFill>
            <a:srgbClr val="3399FF"/>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Esame microscopico</a:t>
            </a:r>
          </a:p>
        </p:txBody>
      </p:sp>
      <p:sp>
        <p:nvSpPr>
          <p:cNvPr id="22535" name="Rettangolo 1"/>
          <p:cNvSpPr>
            <a:spLocks noChangeArrowheads="1"/>
          </p:cNvSpPr>
          <p:nvPr/>
        </p:nvSpPr>
        <p:spPr bwMode="auto">
          <a:xfrm>
            <a:off x="5076825" y="4565650"/>
            <a:ext cx="3779838" cy="2032000"/>
          </a:xfrm>
          <a:prstGeom prst="rect">
            <a:avLst/>
          </a:prstGeom>
          <a:gradFill rotWithShape="1">
            <a:gsLst>
              <a:gs pos="0">
                <a:srgbClr val="DBE9FF"/>
              </a:gs>
              <a:gs pos="50000">
                <a:srgbClr val="B6D4FF"/>
              </a:gs>
              <a:gs pos="100000">
                <a:srgbClr val="86BCFF"/>
              </a:gs>
            </a:gsLst>
            <a:lin ang="18900000" scaled="1"/>
          </a:gradFill>
          <a:ln w="38100">
            <a:solidFill>
              <a:srgbClr val="0070C0"/>
            </a:solidFill>
            <a:miter lim="800000"/>
            <a:headEnd/>
            <a:tailEnd/>
          </a:ln>
        </p:spPr>
        <p:txBody>
          <a:bodyPr>
            <a:spAutoFit/>
          </a:bodyPr>
          <a:lstStyle/>
          <a:p>
            <a:pPr eaLnBrk="1" hangingPunct="1">
              <a:buClr>
                <a:srgbClr val="000000"/>
              </a:buClr>
              <a:buSzPct val="100000"/>
              <a:buFont typeface="Times New Roman" pitchFamily="18" charset="0"/>
              <a:buNone/>
            </a:pPr>
            <a:r>
              <a:rPr lang="en-US" altLang="it-IT" b="1">
                <a:solidFill>
                  <a:schemeClr val="tx1"/>
                </a:solidFill>
              </a:rPr>
              <a:t>Segmentazione dei miocardiociti con dilatazione dei dischi intercala</a:t>
            </a:r>
            <a:r>
              <a:rPr lang="it-IT" altLang="it-IT" b="1">
                <a:solidFill>
                  <a:schemeClr val="tx1"/>
                </a:solidFill>
              </a:rPr>
              <a:t>r</a:t>
            </a:r>
            <a:r>
              <a:rPr lang="en-US" altLang="it-IT" b="1">
                <a:solidFill>
                  <a:schemeClr val="tx1"/>
                </a:solidFill>
              </a:rPr>
              <a:t>i, fasci di miocardio contratto alternati a fasci di miocardio allungato con disgregazione granulare miocitaria in tutte le sezioni</a:t>
            </a:r>
            <a:r>
              <a:rPr lang="it-IT" altLang="it-IT" b="1">
                <a:solidFill>
                  <a:schemeClr val="tx1"/>
                </a:solidFill>
              </a:rPr>
              <a:t>.</a:t>
            </a:r>
          </a:p>
        </p:txBody>
      </p:sp>
      <p:pic>
        <p:nvPicPr>
          <p:cNvPr id="8" name="Immagine 7" descr="10 De Sena.jpg"/>
          <p:cNvPicPr>
            <a:picLocks noChangeAspect="1"/>
          </p:cNvPicPr>
          <p:nvPr/>
        </p:nvPicPr>
        <p:blipFill>
          <a:blip r:embed="rId6" cstate="email"/>
          <a:srcRect/>
          <a:stretch>
            <a:fillRect/>
          </a:stretch>
        </p:blipFill>
        <p:spPr bwMode="auto">
          <a:xfrm>
            <a:off x="0" y="3352800"/>
            <a:ext cx="4673600" cy="3505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0"/>
                                        </p:tgtEl>
                                        <p:attrNameLst>
                                          <p:attrName>style.visibility</p:attrName>
                                        </p:attrNameLst>
                                      </p:cBhvr>
                                      <p:to>
                                        <p:strVal val="visible"/>
                                      </p:to>
                                    </p:set>
                                    <p:anim calcmode="lin" valueType="num">
                                      <p:cBhvr additive="base">
                                        <p:cTn id="11" dur="500" fill="hold"/>
                                        <p:tgtEl>
                                          <p:spTgt spid="22530"/>
                                        </p:tgtEl>
                                        <p:attrNameLst>
                                          <p:attrName>ppt_x</p:attrName>
                                        </p:attrNameLst>
                                      </p:cBhvr>
                                      <p:tavLst>
                                        <p:tav tm="0">
                                          <p:val>
                                            <p:strVal val="#ppt_x"/>
                                          </p:val>
                                        </p:tav>
                                        <p:tav tm="100000">
                                          <p:val>
                                            <p:strVal val="#ppt_x"/>
                                          </p:val>
                                        </p:tav>
                                      </p:tavLst>
                                    </p:anim>
                                    <p:anim calcmode="lin" valueType="num">
                                      <p:cBhvr additive="base">
                                        <p:cTn id="12" dur="500" fill="hold"/>
                                        <p:tgtEl>
                                          <p:spTgt spid="2253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2531"/>
                                        </p:tgtEl>
                                        <p:attrNameLst>
                                          <p:attrName>style.visibility</p:attrName>
                                        </p:attrNameLst>
                                      </p:cBhvr>
                                      <p:to>
                                        <p:strVal val="visible"/>
                                      </p:to>
                                    </p:set>
                                    <p:animEffect transition="in" filter="fade">
                                      <p:cBhvr>
                                        <p:cTn id="16" dur="500"/>
                                        <p:tgtEl>
                                          <p:spTgt spid="225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fade">
                                      <p:cBhvr>
                                        <p:cTn id="19"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ttangolo arrotondato 1"/>
          <p:cNvSpPr>
            <a:spLocks noChangeArrowheads="1"/>
          </p:cNvSpPr>
          <p:nvPr/>
        </p:nvSpPr>
        <p:spPr bwMode="auto">
          <a:xfrm>
            <a:off x="2124075" y="85725"/>
            <a:ext cx="4841875" cy="574675"/>
          </a:xfrm>
          <a:prstGeom prst="roundRect">
            <a:avLst>
              <a:gd name="adj" fmla="val 16667"/>
            </a:avLst>
          </a:prstGeom>
          <a:solidFill>
            <a:srgbClr val="3399FF"/>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Risultati tossicologici</a:t>
            </a:r>
          </a:p>
        </p:txBody>
      </p:sp>
      <p:graphicFrame>
        <p:nvGraphicFramePr>
          <p:cNvPr id="2" name="Tabella 1"/>
          <p:cNvGraphicFramePr>
            <a:graphicFrameLocks noGrp="1"/>
          </p:cNvGraphicFramePr>
          <p:nvPr/>
        </p:nvGraphicFramePr>
        <p:xfrm>
          <a:off x="1547813" y="3933825"/>
          <a:ext cx="6408737" cy="2447925"/>
        </p:xfrm>
        <a:graphic>
          <a:graphicData uri="http://schemas.openxmlformats.org/drawingml/2006/table">
            <a:tbl>
              <a:tblPr/>
              <a:tblGrid>
                <a:gridCol w="3168650">
                  <a:extLst>
                    <a:ext uri="{9D8B030D-6E8A-4147-A177-3AD203B41FA5}"/>
                  </a:extLst>
                </a:gridCol>
                <a:gridCol w="3240087">
                  <a:extLst>
                    <a:ext uri="{9D8B030D-6E8A-4147-A177-3AD203B41FA5}"/>
                  </a:extLst>
                </a:gridCol>
              </a:tblGrid>
              <a:tr h="815975">
                <a:tc>
                  <a:txBody>
                    <a:bodyPr/>
                    <a:lstStyle>
                      <a:lvl1pPr eaLnBrk="0" hangingPunct="0">
                        <a:spcBef>
                          <a:spcPts val="800"/>
                        </a:spcBef>
                        <a:defRPr sz="2800">
                          <a:solidFill>
                            <a:srgbClr val="FFFFFF"/>
                          </a:solidFill>
                          <a:latin typeface="Arial" charset="0"/>
                          <a:ea typeface="ＭＳ Ｐゴシック" pitchFamily="-112" charset="-128"/>
                        </a:defRPr>
                      </a:lvl1pPr>
                      <a:lvl2pPr marL="37931725" indent="-37474525" eaLnBrk="0" hangingPunct="0">
                        <a:spcBef>
                          <a:spcPts val="700"/>
                        </a:spcBef>
                        <a:defRPr sz="2400">
                          <a:solidFill>
                            <a:srgbClr val="FFFFFF"/>
                          </a:solidFill>
                          <a:latin typeface="Arial" charset="0"/>
                          <a:ea typeface="ＭＳ Ｐゴシック" pitchFamily="-112" charset="-128"/>
                        </a:defRPr>
                      </a:lvl2pPr>
                      <a:lvl3pPr eaLnBrk="0" hangingPunct="0">
                        <a:spcBef>
                          <a:spcPts val="600"/>
                        </a:spcBef>
                        <a:defRPr sz="2000">
                          <a:solidFill>
                            <a:srgbClr val="FFFFFF"/>
                          </a:solidFill>
                          <a:latin typeface="Arial" charset="0"/>
                          <a:ea typeface="ＭＳ Ｐゴシック" pitchFamily="-112" charset="-128"/>
                        </a:defRPr>
                      </a:lvl3pPr>
                      <a:lvl4pPr eaLnBrk="0" hangingPunct="0">
                        <a:spcBef>
                          <a:spcPts val="500"/>
                        </a:spcBef>
                        <a:defRPr>
                          <a:solidFill>
                            <a:srgbClr val="FFFFFF"/>
                          </a:solidFill>
                          <a:latin typeface="Arial" charset="0"/>
                          <a:ea typeface="ＭＳ Ｐゴシック" pitchFamily="-112" charset="-128"/>
                        </a:defRPr>
                      </a:lvl4pPr>
                      <a:lvl5pPr eaLnBrk="0" hangingPunct="0">
                        <a:spcBef>
                          <a:spcPts val="500"/>
                        </a:spcBef>
                        <a:defRPr>
                          <a:solidFill>
                            <a:srgbClr val="FFFFFF"/>
                          </a:solidFill>
                          <a:latin typeface="Arial" charset="0"/>
                          <a:ea typeface="ＭＳ Ｐゴシック" pitchFamily="-112" charset="-128"/>
                        </a:defRPr>
                      </a:lvl5pPr>
                      <a:lvl6pPr marL="457200" eaLnBrk="0" fontAlgn="base" hangingPunct="0">
                        <a:spcBef>
                          <a:spcPts val="500"/>
                        </a:spcBef>
                        <a:spcAft>
                          <a:spcPct val="0"/>
                        </a:spcAft>
                        <a:defRPr>
                          <a:solidFill>
                            <a:srgbClr val="FFFFFF"/>
                          </a:solidFill>
                          <a:latin typeface="Arial" charset="0"/>
                          <a:ea typeface="ＭＳ Ｐゴシック" pitchFamily="-112" charset="-128"/>
                        </a:defRPr>
                      </a:lvl6pPr>
                      <a:lvl7pPr marL="914400" eaLnBrk="0" fontAlgn="base" hangingPunct="0">
                        <a:spcBef>
                          <a:spcPts val="500"/>
                        </a:spcBef>
                        <a:spcAft>
                          <a:spcPct val="0"/>
                        </a:spcAft>
                        <a:defRPr>
                          <a:solidFill>
                            <a:srgbClr val="FFFFFF"/>
                          </a:solidFill>
                          <a:latin typeface="Arial" charset="0"/>
                          <a:ea typeface="ＭＳ Ｐゴシック" pitchFamily="-112" charset="-128"/>
                        </a:defRPr>
                      </a:lvl7pPr>
                      <a:lvl8pPr marL="1371600" eaLnBrk="0" fontAlgn="base" hangingPunct="0">
                        <a:spcBef>
                          <a:spcPts val="500"/>
                        </a:spcBef>
                        <a:spcAft>
                          <a:spcPct val="0"/>
                        </a:spcAft>
                        <a:defRPr>
                          <a:solidFill>
                            <a:srgbClr val="FFFFFF"/>
                          </a:solidFill>
                          <a:latin typeface="Arial" charset="0"/>
                          <a:ea typeface="ＭＳ Ｐゴシック" pitchFamily="-112" charset="-128"/>
                        </a:defRPr>
                      </a:lvl8pPr>
                      <a:lvl9pPr marL="1828800" eaLnBrk="0" fontAlgn="base" hangingPunct="0">
                        <a:spcBef>
                          <a:spcPts val="500"/>
                        </a:spcBef>
                        <a:spcAft>
                          <a:spcPct val="0"/>
                        </a:spcAft>
                        <a:defRPr>
                          <a:solidFill>
                            <a:srgbClr val="FFFFFF"/>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smtClean="0">
                          <a:ln>
                            <a:noFill/>
                          </a:ln>
                          <a:solidFill>
                            <a:srgbClr val="FFFFFF"/>
                          </a:solidFill>
                          <a:effectLst/>
                          <a:latin typeface="Arial" charset="0"/>
                          <a:ea typeface="ＭＳ Ｐゴシック" pitchFamily="-112" charset="-128"/>
                        </a:rPr>
                        <a:t>Nandrolone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a:gradFill>
                  </a:tcPr>
                </a:tc>
                <a:tc>
                  <a:txBody>
                    <a:bodyPr/>
                    <a:lstStyle>
                      <a:lvl1pPr eaLnBrk="0" hangingPunct="0">
                        <a:spcBef>
                          <a:spcPts val="800"/>
                        </a:spcBef>
                        <a:defRPr sz="2800">
                          <a:solidFill>
                            <a:srgbClr val="FFFFFF"/>
                          </a:solidFill>
                          <a:latin typeface="Arial" charset="0"/>
                          <a:ea typeface="ＭＳ Ｐゴシック" pitchFamily="-112" charset="-128"/>
                        </a:defRPr>
                      </a:lvl1pPr>
                      <a:lvl2pPr marL="37931725" indent="-37474525" eaLnBrk="0" hangingPunct="0">
                        <a:spcBef>
                          <a:spcPts val="700"/>
                        </a:spcBef>
                        <a:defRPr sz="2400">
                          <a:solidFill>
                            <a:srgbClr val="FFFFFF"/>
                          </a:solidFill>
                          <a:latin typeface="Arial" charset="0"/>
                          <a:ea typeface="ＭＳ Ｐゴシック" pitchFamily="-112" charset="-128"/>
                        </a:defRPr>
                      </a:lvl2pPr>
                      <a:lvl3pPr eaLnBrk="0" hangingPunct="0">
                        <a:spcBef>
                          <a:spcPts val="600"/>
                        </a:spcBef>
                        <a:defRPr sz="2000">
                          <a:solidFill>
                            <a:srgbClr val="FFFFFF"/>
                          </a:solidFill>
                          <a:latin typeface="Arial" charset="0"/>
                          <a:ea typeface="ＭＳ Ｐゴシック" pitchFamily="-112" charset="-128"/>
                        </a:defRPr>
                      </a:lvl3pPr>
                      <a:lvl4pPr eaLnBrk="0" hangingPunct="0">
                        <a:spcBef>
                          <a:spcPts val="500"/>
                        </a:spcBef>
                        <a:defRPr>
                          <a:solidFill>
                            <a:srgbClr val="FFFFFF"/>
                          </a:solidFill>
                          <a:latin typeface="Arial" charset="0"/>
                          <a:ea typeface="ＭＳ Ｐゴシック" pitchFamily="-112" charset="-128"/>
                        </a:defRPr>
                      </a:lvl4pPr>
                      <a:lvl5pPr eaLnBrk="0" hangingPunct="0">
                        <a:spcBef>
                          <a:spcPts val="500"/>
                        </a:spcBef>
                        <a:defRPr>
                          <a:solidFill>
                            <a:srgbClr val="FFFFFF"/>
                          </a:solidFill>
                          <a:latin typeface="Arial" charset="0"/>
                          <a:ea typeface="ＭＳ Ｐゴシック" pitchFamily="-112" charset="-128"/>
                        </a:defRPr>
                      </a:lvl5pPr>
                      <a:lvl6pPr marL="457200" eaLnBrk="0" fontAlgn="base" hangingPunct="0">
                        <a:spcBef>
                          <a:spcPts val="500"/>
                        </a:spcBef>
                        <a:spcAft>
                          <a:spcPct val="0"/>
                        </a:spcAft>
                        <a:defRPr>
                          <a:solidFill>
                            <a:srgbClr val="FFFFFF"/>
                          </a:solidFill>
                          <a:latin typeface="Arial" charset="0"/>
                          <a:ea typeface="ＭＳ Ｐゴシック" pitchFamily="-112" charset="-128"/>
                        </a:defRPr>
                      </a:lvl6pPr>
                      <a:lvl7pPr marL="914400" eaLnBrk="0" fontAlgn="base" hangingPunct="0">
                        <a:spcBef>
                          <a:spcPts val="500"/>
                        </a:spcBef>
                        <a:spcAft>
                          <a:spcPct val="0"/>
                        </a:spcAft>
                        <a:defRPr>
                          <a:solidFill>
                            <a:srgbClr val="FFFFFF"/>
                          </a:solidFill>
                          <a:latin typeface="Arial" charset="0"/>
                          <a:ea typeface="ＭＳ Ｐゴシック" pitchFamily="-112" charset="-128"/>
                        </a:defRPr>
                      </a:lvl7pPr>
                      <a:lvl8pPr marL="1371600" eaLnBrk="0" fontAlgn="base" hangingPunct="0">
                        <a:spcBef>
                          <a:spcPts val="500"/>
                        </a:spcBef>
                        <a:spcAft>
                          <a:spcPct val="0"/>
                        </a:spcAft>
                        <a:defRPr>
                          <a:solidFill>
                            <a:srgbClr val="FFFFFF"/>
                          </a:solidFill>
                          <a:latin typeface="Arial" charset="0"/>
                          <a:ea typeface="ＭＳ Ｐゴシック" pitchFamily="-112" charset="-128"/>
                        </a:defRPr>
                      </a:lvl8pPr>
                      <a:lvl9pPr marL="1828800" eaLnBrk="0" fontAlgn="base" hangingPunct="0">
                        <a:spcBef>
                          <a:spcPts val="500"/>
                        </a:spcBef>
                        <a:spcAft>
                          <a:spcPct val="0"/>
                        </a:spcAft>
                        <a:defRPr>
                          <a:solidFill>
                            <a:srgbClr val="FFFFFF"/>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smtClean="0">
                          <a:ln>
                            <a:noFill/>
                          </a:ln>
                          <a:solidFill>
                            <a:srgbClr val="FFFFFF"/>
                          </a:solidFill>
                          <a:effectLst/>
                          <a:latin typeface="Arial" charset="0"/>
                          <a:ea typeface="ＭＳ Ｐゴシック" pitchFamily="-112" charset="-128"/>
                        </a:rPr>
                        <a:t>tracce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a:gradFill>
                  </a:tcPr>
                </a:tc>
                <a:extLst>
                  <a:ext uri="{0D108BD9-81ED-4DB2-BD59-A6C34878D82A}"/>
                </a:extLst>
              </a:tr>
              <a:tr h="815975">
                <a:tc>
                  <a:txBody>
                    <a:bodyPr/>
                    <a:lstStyle>
                      <a:lvl1pPr eaLnBrk="0" hangingPunct="0">
                        <a:spcBef>
                          <a:spcPts val="800"/>
                        </a:spcBef>
                        <a:defRPr sz="2800">
                          <a:solidFill>
                            <a:srgbClr val="FFFFFF"/>
                          </a:solidFill>
                          <a:latin typeface="Arial" charset="0"/>
                          <a:ea typeface="ＭＳ Ｐゴシック" pitchFamily="-112" charset="-128"/>
                        </a:defRPr>
                      </a:lvl1pPr>
                      <a:lvl2pPr marL="37931725" indent="-37474525" eaLnBrk="0" hangingPunct="0">
                        <a:spcBef>
                          <a:spcPts val="700"/>
                        </a:spcBef>
                        <a:defRPr sz="2400">
                          <a:solidFill>
                            <a:srgbClr val="FFFFFF"/>
                          </a:solidFill>
                          <a:latin typeface="Arial" charset="0"/>
                          <a:ea typeface="ＭＳ Ｐゴシック" pitchFamily="-112" charset="-128"/>
                        </a:defRPr>
                      </a:lvl2pPr>
                      <a:lvl3pPr eaLnBrk="0" hangingPunct="0">
                        <a:spcBef>
                          <a:spcPts val="600"/>
                        </a:spcBef>
                        <a:defRPr sz="2000">
                          <a:solidFill>
                            <a:srgbClr val="FFFFFF"/>
                          </a:solidFill>
                          <a:latin typeface="Arial" charset="0"/>
                          <a:ea typeface="ＭＳ Ｐゴシック" pitchFamily="-112" charset="-128"/>
                        </a:defRPr>
                      </a:lvl3pPr>
                      <a:lvl4pPr eaLnBrk="0" hangingPunct="0">
                        <a:spcBef>
                          <a:spcPts val="500"/>
                        </a:spcBef>
                        <a:defRPr>
                          <a:solidFill>
                            <a:srgbClr val="FFFFFF"/>
                          </a:solidFill>
                          <a:latin typeface="Arial" charset="0"/>
                          <a:ea typeface="ＭＳ Ｐゴシック" pitchFamily="-112" charset="-128"/>
                        </a:defRPr>
                      </a:lvl4pPr>
                      <a:lvl5pPr eaLnBrk="0" hangingPunct="0">
                        <a:spcBef>
                          <a:spcPts val="500"/>
                        </a:spcBef>
                        <a:defRPr>
                          <a:solidFill>
                            <a:srgbClr val="FFFFFF"/>
                          </a:solidFill>
                          <a:latin typeface="Arial" charset="0"/>
                          <a:ea typeface="ＭＳ Ｐゴシック" pitchFamily="-112" charset="-128"/>
                        </a:defRPr>
                      </a:lvl5pPr>
                      <a:lvl6pPr marL="457200" eaLnBrk="0" fontAlgn="base" hangingPunct="0">
                        <a:spcBef>
                          <a:spcPts val="500"/>
                        </a:spcBef>
                        <a:spcAft>
                          <a:spcPct val="0"/>
                        </a:spcAft>
                        <a:defRPr>
                          <a:solidFill>
                            <a:srgbClr val="FFFFFF"/>
                          </a:solidFill>
                          <a:latin typeface="Arial" charset="0"/>
                          <a:ea typeface="ＭＳ Ｐゴシック" pitchFamily="-112" charset="-128"/>
                        </a:defRPr>
                      </a:lvl6pPr>
                      <a:lvl7pPr marL="914400" eaLnBrk="0" fontAlgn="base" hangingPunct="0">
                        <a:spcBef>
                          <a:spcPts val="500"/>
                        </a:spcBef>
                        <a:spcAft>
                          <a:spcPct val="0"/>
                        </a:spcAft>
                        <a:defRPr>
                          <a:solidFill>
                            <a:srgbClr val="FFFFFF"/>
                          </a:solidFill>
                          <a:latin typeface="Arial" charset="0"/>
                          <a:ea typeface="ＭＳ Ｐゴシック" pitchFamily="-112" charset="-128"/>
                        </a:defRPr>
                      </a:lvl7pPr>
                      <a:lvl8pPr marL="1371600" eaLnBrk="0" fontAlgn="base" hangingPunct="0">
                        <a:spcBef>
                          <a:spcPts val="500"/>
                        </a:spcBef>
                        <a:spcAft>
                          <a:spcPct val="0"/>
                        </a:spcAft>
                        <a:defRPr>
                          <a:solidFill>
                            <a:srgbClr val="FFFFFF"/>
                          </a:solidFill>
                          <a:latin typeface="Arial" charset="0"/>
                          <a:ea typeface="ＭＳ Ｐゴシック" pitchFamily="-112" charset="-128"/>
                        </a:defRPr>
                      </a:lvl8pPr>
                      <a:lvl9pPr marL="1828800" eaLnBrk="0" fontAlgn="base" hangingPunct="0">
                        <a:spcBef>
                          <a:spcPts val="500"/>
                        </a:spcBef>
                        <a:spcAft>
                          <a:spcPct val="0"/>
                        </a:spcAft>
                        <a:defRPr>
                          <a:solidFill>
                            <a:srgbClr val="FFFFFF"/>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smtClean="0">
                          <a:ln>
                            <a:noFill/>
                          </a:ln>
                          <a:solidFill>
                            <a:srgbClr val="FFFFFF"/>
                          </a:solidFill>
                          <a:effectLst/>
                          <a:latin typeface="Arial" charset="0"/>
                          <a:ea typeface="ＭＳ Ｐゴシック" pitchFamily="-112" charset="-128"/>
                        </a:rPr>
                        <a:t>Stanozololo</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a:gradFill>
                  </a:tcPr>
                </a:tc>
                <a:tc>
                  <a:txBody>
                    <a:bodyPr/>
                    <a:lstStyle>
                      <a:lvl1pPr eaLnBrk="0" hangingPunct="0">
                        <a:spcBef>
                          <a:spcPts val="800"/>
                        </a:spcBef>
                        <a:defRPr sz="2800">
                          <a:solidFill>
                            <a:srgbClr val="FFFFFF"/>
                          </a:solidFill>
                          <a:latin typeface="Arial" charset="0"/>
                          <a:ea typeface="ＭＳ Ｐゴシック" pitchFamily="-112" charset="-128"/>
                        </a:defRPr>
                      </a:lvl1pPr>
                      <a:lvl2pPr marL="37931725" indent="-37474525" eaLnBrk="0" hangingPunct="0">
                        <a:spcBef>
                          <a:spcPts val="700"/>
                        </a:spcBef>
                        <a:defRPr sz="2400">
                          <a:solidFill>
                            <a:srgbClr val="FFFFFF"/>
                          </a:solidFill>
                          <a:latin typeface="Arial" charset="0"/>
                          <a:ea typeface="ＭＳ Ｐゴシック" pitchFamily="-112" charset="-128"/>
                        </a:defRPr>
                      </a:lvl2pPr>
                      <a:lvl3pPr eaLnBrk="0" hangingPunct="0">
                        <a:spcBef>
                          <a:spcPts val="600"/>
                        </a:spcBef>
                        <a:defRPr sz="2000">
                          <a:solidFill>
                            <a:srgbClr val="FFFFFF"/>
                          </a:solidFill>
                          <a:latin typeface="Arial" charset="0"/>
                          <a:ea typeface="ＭＳ Ｐゴシック" pitchFamily="-112" charset="-128"/>
                        </a:defRPr>
                      </a:lvl3pPr>
                      <a:lvl4pPr eaLnBrk="0" hangingPunct="0">
                        <a:spcBef>
                          <a:spcPts val="500"/>
                        </a:spcBef>
                        <a:defRPr>
                          <a:solidFill>
                            <a:srgbClr val="FFFFFF"/>
                          </a:solidFill>
                          <a:latin typeface="Arial" charset="0"/>
                          <a:ea typeface="ＭＳ Ｐゴシック" pitchFamily="-112" charset="-128"/>
                        </a:defRPr>
                      </a:lvl4pPr>
                      <a:lvl5pPr eaLnBrk="0" hangingPunct="0">
                        <a:spcBef>
                          <a:spcPts val="500"/>
                        </a:spcBef>
                        <a:defRPr>
                          <a:solidFill>
                            <a:srgbClr val="FFFFFF"/>
                          </a:solidFill>
                          <a:latin typeface="Arial" charset="0"/>
                          <a:ea typeface="ＭＳ Ｐゴシック" pitchFamily="-112" charset="-128"/>
                        </a:defRPr>
                      </a:lvl5pPr>
                      <a:lvl6pPr marL="457200" eaLnBrk="0" fontAlgn="base" hangingPunct="0">
                        <a:spcBef>
                          <a:spcPts val="500"/>
                        </a:spcBef>
                        <a:spcAft>
                          <a:spcPct val="0"/>
                        </a:spcAft>
                        <a:defRPr>
                          <a:solidFill>
                            <a:srgbClr val="FFFFFF"/>
                          </a:solidFill>
                          <a:latin typeface="Arial" charset="0"/>
                          <a:ea typeface="ＭＳ Ｐゴシック" pitchFamily="-112" charset="-128"/>
                        </a:defRPr>
                      </a:lvl6pPr>
                      <a:lvl7pPr marL="914400" eaLnBrk="0" fontAlgn="base" hangingPunct="0">
                        <a:spcBef>
                          <a:spcPts val="500"/>
                        </a:spcBef>
                        <a:spcAft>
                          <a:spcPct val="0"/>
                        </a:spcAft>
                        <a:defRPr>
                          <a:solidFill>
                            <a:srgbClr val="FFFFFF"/>
                          </a:solidFill>
                          <a:latin typeface="Arial" charset="0"/>
                          <a:ea typeface="ＭＳ Ｐゴシック" pitchFamily="-112" charset="-128"/>
                        </a:defRPr>
                      </a:lvl7pPr>
                      <a:lvl8pPr marL="1371600" eaLnBrk="0" fontAlgn="base" hangingPunct="0">
                        <a:spcBef>
                          <a:spcPts val="500"/>
                        </a:spcBef>
                        <a:spcAft>
                          <a:spcPct val="0"/>
                        </a:spcAft>
                        <a:defRPr>
                          <a:solidFill>
                            <a:srgbClr val="FFFFFF"/>
                          </a:solidFill>
                          <a:latin typeface="Arial" charset="0"/>
                          <a:ea typeface="ＭＳ Ｐゴシック" pitchFamily="-112" charset="-128"/>
                        </a:defRPr>
                      </a:lvl8pPr>
                      <a:lvl9pPr marL="1828800" eaLnBrk="0" fontAlgn="base" hangingPunct="0">
                        <a:spcBef>
                          <a:spcPts val="500"/>
                        </a:spcBef>
                        <a:spcAft>
                          <a:spcPct val="0"/>
                        </a:spcAft>
                        <a:defRPr>
                          <a:solidFill>
                            <a:srgbClr val="FFFFFF"/>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smtClean="0">
                          <a:ln>
                            <a:noFill/>
                          </a:ln>
                          <a:solidFill>
                            <a:srgbClr val="FFFFFF"/>
                          </a:solidFill>
                          <a:effectLst/>
                          <a:latin typeface="Arial" charset="0"/>
                          <a:ea typeface="ＭＳ Ｐゴシック" pitchFamily="-112" charset="-128"/>
                        </a:rPr>
                        <a:t>43 mcg/l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a:gradFill>
                  </a:tcPr>
                </a:tc>
                <a:extLst>
                  <a:ext uri="{0D108BD9-81ED-4DB2-BD59-A6C34878D82A}"/>
                </a:extLst>
              </a:tr>
              <a:tr h="815975">
                <a:tc>
                  <a:txBody>
                    <a:bodyPr/>
                    <a:lstStyle>
                      <a:lvl1pPr eaLnBrk="0" hangingPunct="0">
                        <a:spcBef>
                          <a:spcPts val="800"/>
                        </a:spcBef>
                        <a:defRPr sz="2800">
                          <a:solidFill>
                            <a:srgbClr val="FFFFFF"/>
                          </a:solidFill>
                          <a:latin typeface="Arial" charset="0"/>
                          <a:ea typeface="ＭＳ Ｐゴシック" pitchFamily="-112" charset="-128"/>
                        </a:defRPr>
                      </a:lvl1pPr>
                      <a:lvl2pPr marL="37931725" indent="-37474525" eaLnBrk="0" hangingPunct="0">
                        <a:spcBef>
                          <a:spcPts val="700"/>
                        </a:spcBef>
                        <a:defRPr sz="2400">
                          <a:solidFill>
                            <a:srgbClr val="FFFFFF"/>
                          </a:solidFill>
                          <a:latin typeface="Arial" charset="0"/>
                          <a:ea typeface="ＭＳ Ｐゴシック" pitchFamily="-112" charset="-128"/>
                        </a:defRPr>
                      </a:lvl2pPr>
                      <a:lvl3pPr eaLnBrk="0" hangingPunct="0">
                        <a:spcBef>
                          <a:spcPts val="600"/>
                        </a:spcBef>
                        <a:defRPr sz="2000">
                          <a:solidFill>
                            <a:srgbClr val="FFFFFF"/>
                          </a:solidFill>
                          <a:latin typeface="Arial" charset="0"/>
                          <a:ea typeface="ＭＳ Ｐゴシック" pitchFamily="-112" charset="-128"/>
                        </a:defRPr>
                      </a:lvl3pPr>
                      <a:lvl4pPr eaLnBrk="0" hangingPunct="0">
                        <a:spcBef>
                          <a:spcPts val="500"/>
                        </a:spcBef>
                        <a:defRPr>
                          <a:solidFill>
                            <a:srgbClr val="FFFFFF"/>
                          </a:solidFill>
                          <a:latin typeface="Arial" charset="0"/>
                          <a:ea typeface="ＭＳ Ｐゴシック" pitchFamily="-112" charset="-128"/>
                        </a:defRPr>
                      </a:lvl4pPr>
                      <a:lvl5pPr eaLnBrk="0" hangingPunct="0">
                        <a:spcBef>
                          <a:spcPts val="500"/>
                        </a:spcBef>
                        <a:defRPr>
                          <a:solidFill>
                            <a:srgbClr val="FFFFFF"/>
                          </a:solidFill>
                          <a:latin typeface="Arial" charset="0"/>
                          <a:ea typeface="ＭＳ Ｐゴシック" pitchFamily="-112" charset="-128"/>
                        </a:defRPr>
                      </a:lvl5pPr>
                      <a:lvl6pPr marL="457200" eaLnBrk="0" fontAlgn="base" hangingPunct="0">
                        <a:spcBef>
                          <a:spcPts val="500"/>
                        </a:spcBef>
                        <a:spcAft>
                          <a:spcPct val="0"/>
                        </a:spcAft>
                        <a:defRPr>
                          <a:solidFill>
                            <a:srgbClr val="FFFFFF"/>
                          </a:solidFill>
                          <a:latin typeface="Arial" charset="0"/>
                          <a:ea typeface="ＭＳ Ｐゴシック" pitchFamily="-112" charset="-128"/>
                        </a:defRPr>
                      </a:lvl6pPr>
                      <a:lvl7pPr marL="914400" eaLnBrk="0" fontAlgn="base" hangingPunct="0">
                        <a:spcBef>
                          <a:spcPts val="500"/>
                        </a:spcBef>
                        <a:spcAft>
                          <a:spcPct val="0"/>
                        </a:spcAft>
                        <a:defRPr>
                          <a:solidFill>
                            <a:srgbClr val="FFFFFF"/>
                          </a:solidFill>
                          <a:latin typeface="Arial" charset="0"/>
                          <a:ea typeface="ＭＳ Ｐゴシック" pitchFamily="-112" charset="-128"/>
                        </a:defRPr>
                      </a:lvl7pPr>
                      <a:lvl8pPr marL="1371600" eaLnBrk="0" fontAlgn="base" hangingPunct="0">
                        <a:spcBef>
                          <a:spcPts val="500"/>
                        </a:spcBef>
                        <a:spcAft>
                          <a:spcPct val="0"/>
                        </a:spcAft>
                        <a:defRPr>
                          <a:solidFill>
                            <a:srgbClr val="FFFFFF"/>
                          </a:solidFill>
                          <a:latin typeface="Arial" charset="0"/>
                          <a:ea typeface="ＭＳ Ｐゴシック" pitchFamily="-112" charset="-128"/>
                        </a:defRPr>
                      </a:lvl8pPr>
                      <a:lvl9pPr marL="1828800" eaLnBrk="0" fontAlgn="base" hangingPunct="0">
                        <a:spcBef>
                          <a:spcPts val="500"/>
                        </a:spcBef>
                        <a:spcAft>
                          <a:spcPct val="0"/>
                        </a:spcAft>
                        <a:defRPr>
                          <a:solidFill>
                            <a:srgbClr val="FFFFFF"/>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smtClean="0">
                          <a:ln>
                            <a:noFill/>
                          </a:ln>
                          <a:solidFill>
                            <a:srgbClr val="FFFFFF"/>
                          </a:solidFill>
                          <a:effectLst/>
                          <a:latin typeface="Arial" charset="0"/>
                          <a:ea typeface="ＭＳ Ｐゴシック" pitchFamily="-112" charset="-128"/>
                        </a:rPr>
                        <a:t>T/E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a:gradFill>
                  </a:tcPr>
                </a:tc>
                <a:tc>
                  <a:txBody>
                    <a:bodyPr/>
                    <a:lstStyle>
                      <a:lvl1pPr eaLnBrk="0" hangingPunct="0">
                        <a:spcBef>
                          <a:spcPts val="800"/>
                        </a:spcBef>
                        <a:defRPr sz="2800">
                          <a:solidFill>
                            <a:srgbClr val="FFFFFF"/>
                          </a:solidFill>
                          <a:latin typeface="Arial" charset="0"/>
                          <a:ea typeface="ＭＳ Ｐゴシック" pitchFamily="-112" charset="-128"/>
                        </a:defRPr>
                      </a:lvl1pPr>
                      <a:lvl2pPr marL="37931725" indent="-37474525" eaLnBrk="0" hangingPunct="0">
                        <a:spcBef>
                          <a:spcPts val="700"/>
                        </a:spcBef>
                        <a:defRPr sz="2400">
                          <a:solidFill>
                            <a:srgbClr val="FFFFFF"/>
                          </a:solidFill>
                          <a:latin typeface="Arial" charset="0"/>
                          <a:ea typeface="ＭＳ Ｐゴシック" pitchFamily="-112" charset="-128"/>
                        </a:defRPr>
                      </a:lvl2pPr>
                      <a:lvl3pPr eaLnBrk="0" hangingPunct="0">
                        <a:spcBef>
                          <a:spcPts val="600"/>
                        </a:spcBef>
                        <a:defRPr sz="2000">
                          <a:solidFill>
                            <a:srgbClr val="FFFFFF"/>
                          </a:solidFill>
                          <a:latin typeface="Arial" charset="0"/>
                          <a:ea typeface="ＭＳ Ｐゴシック" pitchFamily="-112" charset="-128"/>
                        </a:defRPr>
                      </a:lvl3pPr>
                      <a:lvl4pPr eaLnBrk="0" hangingPunct="0">
                        <a:spcBef>
                          <a:spcPts val="500"/>
                        </a:spcBef>
                        <a:defRPr>
                          <a:solidFill>
                            <a:srgbClr val="FFFFFF"/>
                          </a:solidFill>
                          <a:latin typeface="Arial" charset="0"/>
                          <a:ea typeface="ＭＳ Ｐゴシック" pitchFamily="-112" charset="-128"/>
                        </a:defRPr>
                      </a:lvl4pPr>
                      <a:lvl5pPr eaLnBrk="0" hangingPunct="0">
                        <a:spcBef>
                          <a:spcPts val="500"/>
                        </a:spcBef>
                        <a:defRPr>
                          <a:solidFill>
                            <a:srgbClr val="FFFFFF"/>
                          </a:solidFill>
                          <a:latin typeface="Arial" charset="0"/>
                          <a:ea typeface="ＭＳ Ｐゴシック" pitchFamily="-112" charset="-128"/>
                        </a:defRPr>
                      </a:lvl5pPr>
                      <a:lvl6pPr marL="457200" eaLnBrk="0" fontAlgn="base" hangingPunct="0">
                        <a:spcBef>
                          <a:spcPts val="500"/>
                        </a:spcBef>
                        <a:spcAft>
                          <a:spcPct val="0"/>
                        </a:spcAft>
                        <a:defRPr>
                          <a:solidFill>
                            <a:srgbClr val="FFFFFF"/>
                          </a:solidFill>
                          <a:latin typeface="Arial" charset="0"/>
                          <a:ea typeface="ＭＳ Ｐゴシック" pitchFamily="-112" charset="-128"/>
                        </a:defRPr>
                      </a:lvl6pPr>
                      <a:lvl7pPr marL="914400" eaLnBrk="0" fontAlgn="base" hangingPunct="0">
                        <a:spcBef>
                          <a:spcPts val="500"/>
                        </a:spcBef>
                        <a:spcAft>
                          <a:spcPct val="0"/>
                        </a:spcAft>
                        <a:defRPr>
                          <a:solidFill>
                            <a:srgbClr val="FFFFFF"/>
                          </a:solidFill>
                          <a:latin typeface="Arial" charset="0"/>
                          <a:ea typeface="ＭＳ Ｐゴシック" pitchFamily="-112" charset="-128"/>
                        </a:defRPr>
                      </a:lvl7pPr>
                      <a:lvl8pPr marL="1371600" eaLnBrk="0" fontAlgn="base" hangingPunct="0">
                        <a:spcBef>
                          <a:spcPts val="500"/>
                        </a:spcBef>
                        <a:spcAft>
                          <a:spcPct val="0"/>
                        </a:spcAft>
                        <a:defRPr>
                          <a:solidFill>
                            <a:srgbClr val="FFFFFF"/>
                          </a:solidFill>
                          <a:latin typeface="Arial" charset="0"/>
                          <a:ea typeface="ＭＳ Ｐゴシック" pitchFamily="-112" charset="-128"/>
                        </a:defRPr>
                      </a:lvl8pPr>
                      <a:lvl9pPr marL="1828800" eaLnBrk="0" fontAlgn="base" hangingPunct="0">
                        <a:spcBef>
                          <a:spcPts val="500"/>
                        </a:spcBef>
                        <a:spcAft>
                          <a:spcPct val="0"/>
                        </a:spcAft>
                        <a:defRPr>
                          <a:solidFill>
                            <a:srgbClr val="FFFFFF"/>
                          </a:solidFill>
                          <a:latin typeface="Arial" charset="0"/>
                          <a:ea typeface="ＭＳ Ｐゴシック" pitchFamily="-11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1" i="0" u="none" strike="noStrike" cap="none" normalizeH="0" baseline="0" smtClean="0">
                          <a:ln>
                            <a:noFill/>
                          </a:ln>
                          <a:solidFill>
                            <a:srgbClr val="FFFFFF"/>
                          </a:solidFill>
                          <a:effectLst/>
                          <a:latin typeface="Arial" charset="0"/>
                          <a:ea typeface="ＭＳ Ｐゴシック" pitchFamily="-112" charset="-128"/>
                        </a:rPr>
                        <a:t>28.7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a:gradFill>
                  </a:tcPr>
                </a:tc>
                <a:extLst>
                  <a:ext uri="{0D108BD9-81ED-4DB2-BD59-A6C34878D82A}"/>
                </a:extLst>
              </a:tr>
            </a:tbl>
          </a:graphicData>
        </a:graphic>
      </p:graphicFrame>
      <p:pic>
        <p:nvPicPr>
          <p:cNvPr id="88081" name="Picture 19" descr="http://www.itctorrente.it/ampolle_e_provette.gif">
            <a:hlinkClick r:id="rId3"/>
          </p:cNvPr>
          <p:cNvPicPr>
            <a:picLocks noChangeAspect="1" noChangeArrowheads="1"/>
          </p:cNvPicPr>
          <p:nvPr/>
        </p:nvPicPr>
        <p:blipFill>
          <a:blip r:embed="rId4" cstate="email"/>
          <a:srcRect/>
          <a:stretch>
            <a:fillRect/>
          </a:stretch>
        </p:blipFill>
        <p:spPr bwMode="auto">
          <a:xfrm>
            <a:off x="5651500" y="887413"/>
            <a:ext cx="2628900" cy="2438400"/>
          </a:xfrm>
          <a:prstGeom prst="rect">
            <a:avLst/>
          </a:prstGeom>
          <a:noFill/>
          <a:ln w="9525">
            <a:noFill/>
            <a:miter lim="800000"/>
            <a:headEnd/>
            <a:tailEnd/>
          </a:ln>
        </p:spPr>
      </p:pic>
      <p:pic>
        <p:nvPicPr>
          <p:cNvPr id="88082" name="Picture 21" descr="https://encrypted-tbn3.gstatic.com/images?q=tbn:ANd9GcRlOP6fp7yKsQsOIGIBhcnNn-CzPhNh81onNJvFXkjTRxFLLjC4"/>
          <p:cNvPicPr>
            <a:picLocks noChangeAspect="1" noChangeArrowheads="1"/>
          </p:cNvPicPr>
          <p:nvPr/>
        </p:nvPicPr>
        <p:blipFill>
          <a:blip r:embed="rId5" cstate="email"/>
          <a:srcRect/>
          <a:stretch>
            <a:fillRect/>
          </a:stretch>
        </p:blipFill>
        <p:spPr bwMode="auto">
          <a:xfrm>
            <a:off x="227013" y="981075"/>
            <a:ext cx="3768725" cy="2584450"/>
          </a:xfrm>
          <a:prstGeom prst="rect">
            <a:avLst/>
          </a:prstGeom>
          <a:noFill/>
          <a:ln w="9525">
            <a:noFill/>
            <a:miter lim="800000"/>
            <a:headEnd/>
            <a:tailEnd/>
          </a:ln>
        </p:spPr>
      </p:pic>
      <p:sp>
        <p:nvSpPr>
          <p:cNvPr id="3" name="Goccia 2"/>
          <p:cNvSpPr/>
          <p:nvPr/>
        </p:nvSpPr>
        <p:spPr bwMode="auto">
          <a:xfrm>
            <a:off x="227013" y="3448050"/>
            <a:ext cx="1223962" cy="576263"/>
          </a:xfrm>
          <a:prstGeom prst="teardrop">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pitchFamily="16" charset="0"/>
              <a:buNone/>
              <a:defRPr/>
            </a:pPr>
            <a:r>
              <a:rPr lang="it-IT" sz="2000" b="1" dirty="0">
                <a:solidFill>
                  <a:srgbClr val="000000"/>
                </a:solidFill>
                <a:latin typeface="Arial" charset="0"/>
                <a:ea typeface="ＭＳ Ｐゴシック" pitchFamily="32" charset="-128"/>
              </a:rPr>
              <a:t>urina</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ttangolo 2"/>
          <p:cNvSpPr>
            <a:spLocks noChangeArrowheads="1"/>
          </p:cNvSpPr>
          <p:nvPr/>
        </p:nvSpPr>
        <p:spPr bwMode="auto">
          <a:xfrm>
            <a:off x="379413" y="4965700"/>
            <a:ext cx="8280400" cy="522288"/>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it-IT" altLang="it-IT" sz="1400">
                <a:solidFill>
                  <a:schemeClr val="tx1"/>
                </a:solidFill>
              </a:rPr>
              <a:t/>
            </a:r>
            <a:br>
              <a:rPr lang="it-IT" altLang="it-IT" sz="1400">
                <a:solidFill>
                  <a:schemeClr val="tx1"/>
                </a:solidFill>
              </a:rPr>
            </a:br>
            <a:endParaRPr lang="it-IT" altLang="it-IT" sz="1400">
              <a:solidFill>
                <a:schemeClr val="tx1"/>
              </a:solidFill>
            </a:endParaRPr>
          </a:p>
        </p:txBody>
      </p:sp>
      <p:sp>
        <p:nvSpPr>
          <p:cNvPr id="25603" name="CasellaDiTesto 3"/>
          <p:cNvSpPr txBox="1">
            <a:spLocks noChangeArrowheads="1"/>
          </p:cNvSpPr>
          <p:nvPr/>
        </p:nvSpPr>
        <p:spPr bwMode="auto">
          <a:xfrm>
            <a:off x="2863850" y="173038"/>
            <a:ext cx="3313113" cy="646112"/>
          </a:xfrm>
          <a:prstGeom prst="rect">
            <a:avLst/>
          </a:prstGeom>
          <a:solidFill>
            <a:srgbClr val="92D050"/>
          </a:solidFill>
          <a:ln>
            <a:noFill/>
          </a:ln>
          <a:scene3d>
            <a:camera prst="orthographicFront"/>
            <a:lightRig rig="threePt" dir="t"/>
          </a:scene3d>
          <a:sp3d>
            <a:bevelT w="114300" prst="artDeco"/>
          </a:sp3d>
          <a:extLst/>
        </p:spPr>
        <p:txBody>
          <a:bodyPr>
            <a:spAutoFit/>
          </a:bodyPr>
          <a:lstStyle/>
          <a:p>
            <a:pPr algn="ctr" eaLnBrk="1" hangingPunct="1">
              <a:buClr>
                <a:srgbClr val="000000"/>
              </a:buClr>
              <a:buSzPct val="100000"/>
              <a:buFont typeface="Times New Roman" panose="02020603050405020304" pitchFamily="18" charset="0"/>
              <a:buNone/>
              <a:defRPr/>
            </a:pPr>
            <a:r>
              <a:rPr lang="it-IT" altLang="it-IT" sz="3600" b="1" i="1">
                <a:solidFill>
                  <a:srgbClr val="7030A0"/>
                </a:solidFill>
                <a:latin typeface="Algerian" pitchFamily="82" charset="0"/>
              </a:rPr>
              <a:t>Caso n.2</a:t>
            </a:r>
          </a:p>
        </p:txBody>
      </p:sp>
      <p:sp>
        <p:nvSpPr>
          <p:cNvPr id="25604" name="Angolo ripiegato 1"/>
          <p:cNvSpPr>
            <a:spLocks noChangeArrowheads="1"/>
          </p:cNvSpPr>
          <p:nvPr/>
        </p:nvSpPr>
        <p:spPr bwMode="auto">
          <a:xfrm>
            <a:off x="801688" y="914400"/>
            <a:ext cx="4913312" cy="1152525"/>
          </a:xfrm>
          <a:prstGeom prst="foldedCorner">
            <a:avLst>
              <a:gd name="adj" fmla="val 16667"/>
            </a:avLst>
          </a:prstGeom>
          <a:solidFill>
            <a:srgbClr val="92D050"/>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t>Ragazzo di 30 anni, culturista che lavorava regolarmente presso una palestra locale, rinvenuto cadavere dopo un abituale allenamento.</a:t>
            </a:r>
          </a:p>
        </p:txBody>
      </p:sp>
      <p:sp>
        <p:nvSpPr>
          <p:cNvPr id="25605" name="Angolo ripiegato 2"/>
          <p:cNvSpPr>
            <a:spLocks noChangeArrowheads="1"/>
          </p:cNvSpPr>
          <p:nvPr/>
        </p:nvSpPr>
        <p:spPr bwMode="auto">
          <a:xfrm>
            <a:off x="3581400" y="2133600"/>
            <a:ext cx="4913313" cy="1217613"/>
          </a:xfrm>
          <a:prstGeom prst="foldedCorner">
            <a:avLst>
              <a:gd name="adj" fmla="val 16667"/>
            </a:avLst>
          </a:prstGeom>
          <a:solidFill>
            <a:srgbClr val="92D050"/>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t>All’interno di  un posacenere rinvenuto vicino al corpo  era presente  una fiala da 2 ml di nandrolone decanoato ed una siringa da 2,5 ml.</a:t>
            </a:r>
          </a:p>
          <a:p>
            <a:pPr eaLnBrk="1" hangingPunct="1">
              <a:buClr>
                <a:srgbClr val="000000"/>
              </a:buClr>
              <a:buSzPct val="100000"/>
              <a:buFont typeface="Times New Roman" pitchFamily="18" charset="0"/>
              <a:buNone/>
            </a:pPr>
            <a:endParaRPr lang="it-IT" altLang="it-IT"/>
          </a:p>
        </p:txBody>
      </p:sp>
      <p:sp>
        <p:nvSpPr>
          <p:cNvPr id="25606" name="Angolo ripiegato 4"/>
          <p:cNvSpPr>
            <a:spLocks noChangeArrowheads="1"/>
          </p:cNvSpPr>
          <p:nvPr/>
        </p:nvSpPr>
        <p:spPr bwMode="auto">
          <a:xfrm>
            <a:off x="811213" y="3402013"/>
            <a:ext cx="4903787" cy="788987"/>
          </a:xfrm>
          <a:prstGeom prst="foldedCorner">
            <a:avLst>
              <a:gd name="adj" fmla="val 16667"/>
            </a:avLst>
          </a:prstGeom>
          <a:solidFill>
            <a:srgbClr val="92D050"/>
          </a:solidFill>
          <a:ln w="9525">
            <a:solidFill>
              <a:schemeClr val="tx1"/>
            </a:solidFill>
            <a:round/>
            <a:headEnd/>
            <a:tailEnd/>
          </a:ln>
        </p:spPr>
        <p:txBody>
          <a:bodyPr/>
          <a:lstStyle/>
          <a:p>
            <a:pPr eaLnBrk="1" hangingPunct="1">
              <a:buClr>
                <a:srgbClr val="000000"/>
              </a:buClr>
              <a:buSzPct val="100000"/>
              <a:buFont typeface="Times New Roman" pitchFamily="18" charset="0"/>
              <a:buNone/>
            </a:pPr>
            <a:r>
              <a:rPr lang="it-IT" altLang="it-IT"/>
              <a:t>Dalle informazioni rese si evidenziava che da circa 6 mesi il soggetto faceva uso di AAS.</a:t>
            </a:r>
          </a:p>
        </p:txBody>
      </p:sp>
      <p:graphicFrame>
        <p:nvGraphicFramePr>
          <p:cNvPr id="25610" name="Object 2"/>
          <p:cNvGraphicFramePr>
            <a:graphicFrameLocks noChangeAspect="1"/>
          </p:cNvGraphicFramePr>
          <p:nvPr/>
        </p:nvGraphicFramePr>
        <p:xfrm>
          <a:off x="1524000" y="4419600"/>
          <a:ext cx="6019800" cy="2133600"/>
        </p:xfrm>
        <a:graphic>
          <a:graphicData uri="http://schemas.openxmlformats.org/presentationml/2006/ole">
            <p:oleObj spid="_x0000_s10242" name="Documento" r:id="rId4" imgW="4648029" imgH="1777935" progId="Word.Document.12">
              <p:link updateAutomatic="1"/>
            </p:oleObj>
          </a:graphicData>
        </a:graphic>
      </p:graphicFrame>
      <p:sp>
        <p:nvSpPr>
          <p:cNvPr id="9" name="Rettangolo 8"/>
          <p:cNvSpPr>
            <a:spLocks noChangeArrowheads="1"/>
          </p:cNvSpPr>
          <p:nvPr/>
        </p:nvSpPr>
        <p:spPr bwMode="auto">
          <a:xfrm>
            <a:off x="4114800" y="5334000"/>
            <a:ext cx="1066800" cy="685800"/>
          </a:xfrm>
          <a:prstGeom prst="rect">
            <a:avLst/>
          </a:prstGeom>
          <a:solidFill>
            <a:schemeClr val="tx1"/>
          </a:solidFill>
          <a:ln w="9525">
            <a:solidFill>
              <a:schemeClr val="tx1"/>
            </a:solidFill>
            <a:round/>
            <a:headEnd/>
            <a:tailEnd/>
          </a:ln>
        </p:spPr>
        <p:txBody>
          <a:bodyPr/>
          <a:lstStyle/>
          <a:p>
            <a:pPr eaLnBrk="1" hangingPunct="1">
              <a:buClr>
                <a:srgbClr val="000000"/>
              </a:buClr>
              <a:buSzPct val="100000"/>
              <a:buFont typeface="Times New Roman"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605"/>
                                        </p:tgtEl>
                                        <p:attrNameLst>
                                          <p:attrName>style.visibility</p:attrName>
                                        </p:attrNameLst>
                                      </p:cBhvr>
                                      <p:to>
                                        <p:strVal val="visible"/>
                                      </p:to>
                                    </p:set>
                                    <p:anim calcmode="lin" valueType="num">
                                      <p:cBhvr additive="base">
                                        <p:cTn id="12" dur="500" fill="hold"/>
                                        <p:tgtEl>
                                          <p:spTgt spid="25605"/>
                                        </p:tgtEl>
                                        <p:attrNameLst>
                                          <p:attrName>ppt_x</p:attrName>
                                        </p:attrNameLst>
                                      </p:cBhvr>
                                      <p:tavLst>
                                        <p:tav tm="0">
                                          <p:val>
                                            <p:strVal val="0-#ppt_w/2"/>
                                          </p:val>
                                        </p:tav>
                                        <p:tav tm="100000">
                                          <p:val>
                                            <p:strVal val="#ppt_x"/>
                                          </p:val>
                                        </p:tav>
                                      </p:tavLst>
                                    </p:anim>
                                    <p:anim calcmode="lin" valueType="num">
                                      <p:cBhvr additive="base">
                                        <p:cTn id="13" dur="500" fill="hold"/>
                                        <p:tgtEl>
                                          <p:spTgt spid="2560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606"/>
                                        </p:tgtEl>
                                        <p:attrNameLst>
                                          <p:attrName>style.visibility</p:attrName>
                                        </p:attrNameLst>
                                      </p:cBhvr>
                                      <p:to>
                                        <p:strVal val="visible"/>
                                      </p:to>
                                    </p:set>
                                    <p:anim calcmode="lin" valueType="num">
                                      <p:cBhvr additive="base">
                                        <p:cTn id="17" dur="500" fill="hold"/>
                                        <p:tgtEl>
                                          <p:spTgt spid="25606"/>
                                        </p:tgtEl>
                                        <p:attrNameLst>
                                          <p:attrName>ppt_x</p:attrName>
                                        </p:attrNameLst>
                                      </p:cBhvr>
                                      <p:tavLst>
                                        <p:tav tm="0">
                                          <p:val>
                                            <p:strVal val="0-#ppt_w/2"/>
                                          </p:val>
                                        </p:tav>
                                        <p:tav tm="100000">
                                          <p:val>
                                            <p:strVal val="#ppt_x"/>
                                          </p:val>
                                        </p:tav>
                                      </p:tavLst>
                                    </p:anim>
                                    <p:anim calcmode="lin" valueType="num">
                                      <p:cBhvr additive="base">
                                        <p:cTn id="18" dur="500" fill="hold"/>
                                        <p:tgtEl>
                                          <p:spTgt spid="2560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25610"/>
                                        </p:tgtEl>
                                        <p:attrNameLst>
                                          <p:attrName>style.visibility</p:attrName>
                                        </p:attrNameLst>
                                      </p:cBhvr>
                                      <p:to>
                                        <p:strVal val="visible"/>
                                      </p:to>
                                    </p:set>
                                    <p:anim calcmode="lin" valueType="num">
                                      <p:cBhvr additive="base">
                                        <p:cTn id="22" dur="500" fill="hold"/>
                                        <p:tgtEl>
                                          <p:spTgt spid="25610"/>
                                        </p:tgtEl>
                                        <p:attrNameLst>
                                          <p:attrName>ppt_x</p:attrName>
                                        </p:attrNameLst>
                                      </p:cBhvr>
                                      <p:tavLst>
                                        <p:tav tm="0">
                                          <p:val>
                                            <p:strVal val="#ppt_x"/>
                                          </p:val>
                                        </p:tav>
                                        <p:tav tm="100000">
                                          <p:val>
                                            <p:strVal val="#ppt_x"/>
                                          </p:val>
                                        </p:tav>
                                      </p:tavLst>
                                    </p:anim>
                                    <p:anim calcmode="lin" valueType="num">
                                      <p:cBhvr additive="base">
                                        <p:cTn id="23" dur="500" fill="hold"/>
                                        <p:tgtEl>
                                          <p:spTgt spid="25610"/>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4" descr="data:image/jpeg;base64,/9j/4AAQSkZJRgABAQAAAQABAAD/2wCEAAkGBhQQEBIUEhQVFBQUFRQVFBUUFxQUFRQUFxUWFRQUFBQYHCYeFxkjHBQVHy8gJCcpLSwsFR4xNTAqNSYrLCkBCQoKDgwOGg8PGikcHBwsLCkpKSksLCkpKSksKSwsKSkpKSkpKSwpKSkpKSkpLCkpKSksKSwsKSwsLCkpLCwsKf/AABEIAMkA+wMBIgACEQEDEQH/xAAbAAACAgMBAAAAAAAAAAAAAAAEBQAGAQIDB//EAEcQAAEDAgIFBwkFBwMDBQAAAAEAAgMEERIhBQYxQVETImFxgZGhFDIzQlNyscHRI2JzstIVUoKSorPhJNPwB2PDFhc0Q8L/xAAZAQEAAwEBAAAAAAAAAAAAAAAAAQMEAgX/xAAlEQACAgICAgICAwEAAAAAAAAAAQIRAyESMQRRIjITQWFxgUL/2gAMAwEAAhEDEQA/APcFFFEBFFFEBFFFEBFFFEBFFFEBFFFEBFFFEBFFFEBFFFEBFFqJRe1xfhcXULwgNlFi6mJAZUWpcAoZAN449iA2UWMSl0BlRYLgNql0BlRRRARQKKBARRRRARQqKIAabSMbA8ue1vJgOkuQMDSCQ53AZHuK74lR9adV6ieWtkhFnSU8MLLkBszLTiaI580jGxzXEZOAzsXIWTQ9eWThonEroalsj+XGCaZ0zDTOpxyn2eFgfuZYEDPcB6FiUL7KlzarSmpNuX5HyqMC1RKB5KaS0uXKXsZgL7yc9iDGja/FQ3ZJeJtKJHiQuLxjIqWy3mDTZhHqOLtt7gAAXgaSj5NkmNuCTBgdfmu5QgR4TvxFwt1hdIKtr8WFwdhcWOsb2cNrTwI4Krx6MmGi6OPkncrAaEvjvHiPk80RkwnFhNxG4jPMEbDkh2aCrOVNnPbFJUzNlvK4ltMJWzxvj5xIxYZIrCxAmGzCLAXXEoF51BoGvLZcb5+UJaH4HYWSA1Ubi+N/Lm2GJr7BrI7NcW7bBeg0tOI2NY24DRYXJcbdJcST2lAdVFFEBFFFEBFq9bKIDzKAGKSscwBtS6qkDCKNxmbG+rYHPFS5pa9pjc4gWyHGyMqKueKVr3tnlMP7Uije2Mco/KF8NyGYLkMfZxbY4dhORteltMmCelj5NzxO6RpcC0CMMjL8RDiLjLuB6AeehtZY6pwaxsjcUYmjMjQ0Swl2ESssTzb2yNjzmm2aArWhK6smfHG6WUMEs95AzN8bYYJIgXvhZljfI3EGNJDSOlKabWOtcADJKL8jy2JoZJFzJ8ckbWU7y2B8gY1rixxGAg4b3Vko9f4xEXVDXRu+0wmzQyUNqTTgRuc/I4jGDiwjnXvbMcdGa00MAe6npyxtsc7oWRYY2tkdES9zHnE1pDjzMQsbhALtL1NTII4pnyE20e9ghhdydQ41LXTve4x3aWhrebzLZm2dgx1tik5asLGvJdo60do+Ua90c0jnRkFrmm4e0YTmQ424g3S2vMcHlbAx7paeGSXDeO0gjw4rFryW2xt84NJBuAUTNrfGx+FzJm4XRskdhaWRyyNxxxPcHeeQW7LgF7QSLoBLpKur2NqA3FaB7Yw8NBMscs4eZmgMcbxQFrcmO5xecJwhd9X5qqSeESzPMXJSy3ayweRO1sbJHvhYSQ3EDZrMQAPSTKXXqKRzByU7Q409nuYzCBUD/TudZ5IDiLbLi3OsM1zpv+olNLfk8b3HAY2s5Nzpg9/JsLQH8zOxtJgIBvZAL9ZaiZ9VyRMrWtnoHQRsjxRyt5WN0skkuA2LXAi2JtgwHPEgZdZax7IcHKgCGkFU8xSRmOYiflyDyLs8bIWnCxwaHbr3Flg15gc6mGGRoqTaMu5MWcXvjDXsD8YOJhFw0gXFyLrXQ+uLZIYHSAiWRlK7C0ZONSXNYY7m+EFj732BhOaAbavPkNNEZnB8hbcuALcQucJLXNaQcOG/NbnfIbExWGrKAiiigQEUXKpqMABsTcgAC1yT1kDdxXLyt3spO+L9aAKUQ3lbvZSd8X61g1bvZSd8X60ASs2Qb64tFzG8DiTCP/Ih3aeaDYsfns9Hn/XsUNpEpN9DRYslDtZWA2LJL9TP1rlLrbE3zmyDfsZ+tRyXs6/HL0PLKWVZ/wDcCn4S/wAg/UuzNd4CQOeOlwY0d5dYKbRHF+iwLKDjry4XbG4g7CHQkd/KLbyt3spO+L9ak5ClEN5W72UnfF+tTyt3spO+L9aAJUQj9IYbYmPaCWtuTGQC4gC9nk7SiceV0BsohI68uAIiksQCM4swRceutvK3eyk74v1oDjpPQzJ3ROcXtdE/GxzCAblpY4G4ILS1xBFt6H0PqxFSuxML3WYImB7y4RRNOIRR8G3ttuThbc5BG+Vu9lJ3xfrWPK3eyf3xf7iAVy6k07mtB5QYA8MIeQWl87ajGD+8JGNIPDLYShajUlsk15JZXRGFkTmF1jLaaSUiUgC7DjAwi2QtsTeTTbW3ux+W2xiNu564yayMaASySx/D/WueSOlCT/QM7UenLpSeULZBUtLMfMAqXB8+EAXGJwDr3JFsrDJZdqXC52J75n3LHPDn82SRjcMcsjQAC9ow2IsOY0kEgFdn6zxgZsk7mfrQj9fadpsRJccGg/ByckOEvQUzVCBobYP5opQOcdlKSYfib8UFXals8lfBE5xYTFgZK92BjI5A8MYQMQGVhfFsHBbjXuntsk/lb+pM6TTTZheNpePuuhNuscpcKbRDi12J9Gaisa2F0sjnSRmInkyGRkwvc6AYbZhjXYNwcMyL5jrSaoMjqKZzT9lSxSMhBLnPvIdjnHIsY24aMyMRz4uxVu9k/vi/Wp5W72T++L9akgKCiG8rd7KTvi/WseVu9lJ3xf7iAKUC40tUJGhzdhAOe0ddl2CAFrv/AK/xG/AogkIXSMgAYTsEjfgUJITJm7Ibm7us8SuJSUTqMbCZ9Kxt33PRnn17EJNpo54WkdLreCC0gWgJYHO3XsqHlbNkMEatm9ZpdxJ48T8huQcVSS7Pbvvt6kfyAcOc3PiuQ0c0G+aqbs0xSWkb6Uya143Wv8/BJNKS4htvZWF5DmYSUn/YxdJbLAD5193DrUpD+BfHS4YRlznm/UNyCnh51lY6rRZLr4hbK23guX7EGWK56svFTdHLicNFNlhIMUhbxHqnracirVSaxvA+1jBtvYQP6XfVJmw4RYANHaT3rGDiSR1qVkaIlhi1st9JpaOQXBt0OyP0KMCrNHaw+CZNu3NhsP3fVPZu7FdHL7MeTFxejrpwfZfxxf3GomD0fZ8kBpOpD4LjK0kQIO4iRt0dB6PsVxnejGjvQxfhs/KFmeuYy+JwFt209wS+nqC6KNrTYBjLkbTzRcDh1rnPG1oI+Cplkrouhjt7CJNNi3NaTfYcrJRX6YcdufR6o7N/ag3uOLm5bdhXSNhPnC6peSTNsMMYgEta5xuT1cAmMYxxEcFxl0c05i4REBDBa+S4LX0J5qm8ZF89h6wl1DT8573DJoyvvcU30jowkgszvtAOzgVvLogtja1rhxdt271KIbsr1SzK9tq7aPpHAhzHFp3EEg+Cafsa/nE9gXeCiEYs1vacz9FPIjhfYz0Zp6dthIBIOPmu7TsPgm9Hp6N5sQWH71rd4JCrBabjM/BF0AGYHWullaKp4IstrHgi4II6LFbJREy4u02dxGXfxRlJVknC7ztx3OH16FfHImYpY2gXV30Y6vmm4SjV30Y6vmm6sKwHSbbhl/aM+aAqancjNNOsxp/7jfmkkjsRyWbM9mrBG9nOcYrBFxU1ty4UrOcU1cxUpGicq0AviXCSNHyNQz40o6hIWzMspAL+C3qmWW1M247UZaFQxXXXkgt4GLVzEoo5bOEsaElYj3BDytyQtizSjfZMqersq++rs9o6/lZMm3Gai6OZRTDNJ5NBGx74gesPaQfiO1OIPR9ir9RUXjA+/H+dqsMPox1LXjdxPPyx4yFUMoZFGB+4z8oQVRLtWjZbsj9xn5QuZYcQWaTtm3HClbO1LSWF+O1dzHwRUUfNCw9qUcuewCRqFljTCRiFqGIXRYFHtsjoY72QdNtTOnaNyiiZPRtyI35rSSNd5GLm5SVqQFJGuUFwetFualtbPha7qy61Bb2h1FUWIRmLEA4ec0gjs3duztSSnfiFxmM/BHUlTYjrUp7KMmPWgzVs3iaeITgJPq36JvUnC3HnMV6wA8kLe0Z8UvEeEWTXTA5rPxGfNL6jILNlWzXgeqFlJWDlXN3hO3vuAV5/PpLk6z7pVph0mA25/wAKvoukuTGbnLhIFiKqDm3CHl0gwbXN71BKiwerZdb0+Q7UPPVB3mkHqzXaG+Hsv4oWd6GlK7apK1DUr+aCuhlC6vRVxd2c3myEqJLBdKupDdyUV2kQQbdq5q2XLSFss2KpjG4YifCyuMGYzXnNPW3qr8BZehaLlxNCmSK7tNg9Y0tcweqXsH9QVqg9GOpItJR81p+/H+dqewej7Ffi+pjzvlJFc0fFaNpO3C34BD1tSGPaDvKZUrfsme4z8oVU1tqsGFw2gg9iztbNcZWrLnTy3bZYxJBorSoLA6+Vs0ZHpZjr5gW25/HpSznhbtBkpQNS7Ky5S6Zjzz8HfRDSV7HbHDq2HxUWXRg0jtSbUzpX5hKqE33cPEo2ndzj0KUJbQxlzQrxZbmZcJ5wAVLK4pnJ71W9YarmOsczs701qNJN2b+xVLTlbcgD94fFIosm6ReNDZRtHAIisiIGJu0Zpbq/U3aB0KwObcKKs4lKmb6sn7FvuhOUn1a9E33QnAW1dHmvsB0t5rPxG/NKdIPyTbSp5rfxG/NV3Ss9gVnzGrxlZSK+HlKm3H65fFPYGOibZ9j+6lVCMdTfr+ICsdTlK0HgPifoq5OkacUeUgGTG8Z3A4bu5CGlOe1WcEYdgQ8zmjYqXfs3xp6orvJEZ7/FMdFzPcH3cbNANznZud/gsVBB2Bb0L7RS9L2N7sRPwC6gznLj1/puyteBu6L3v25rSStkPrW6gFL5rXCueTLFiic31D7WLrjgQEo0lLdpwgDjbZ3JpJzjhHag9JURACsg2ZcyitIr1K3C8HivQtATc0Kr6O0TyrZ3DbHHyg/nbf8ApDk30JUWy4KyfVmXH+4lprzeMH78f9xqcwej7EgnkvGPfi/uNT+D0fYrsX1MeXUhNG60MfuM/KFSdbXXsOkfFW6SW0TPcZ+UKk6dkxSAdI+IVH/Rsivgd9G0r4w3Dm1+7gfondNokkZLhA0gRcLE+ICscEoAG5cum6L4XCFoSS6GKAqtFkK1SzgJPXTKtqujTjlKemJqGR4kaxrnWLhcbfinwa8kgbRYE7r9Fkt0V/8AIB4Bx/pKdUr7NHUu0/iV5IVPQJMx2zER1fVLZqa3rOJ6Sfqm9VIlNVPZcNl0IqraFVZGW5g361X5wS654q11OjiWYjt2/wCErpaAPmjjOx0jGnpxPAPgSrsfRh8iuWhvq3PsV0pnXA7FRqWEwTOjPquLe45FW/R097dYUPUjiXyhYbq36JvUnCUaueiHUm4W081i7TR5jffb81T9OzZEDfkrbrC60QP32/NVAwmonjiG8848Btd4fFZsu5JGzx2lBtglFonk2Qyn13SNv91oaRl1h6Z6YGCRnS0/H/Keay0gEEeEWEcjLdAsW/MJDpx9xEfeHg0rnKq0XeLK5X/JqyouuT3ZlcoXLctWWj2P6NXC+9YYLRkcHtPe0j5rBC6UrS4uYL2LRdw9U35hPbcKzHt0UZ5KMb9MgXGeawyzO5Fw6FkcQS5rQQDkcVwd4R9Fotrc9p4nPu4Jw9nD8hVoCoaHC27tpzKW6YN/H4KxVuzJVXSU+J1v+ZkfRdQM03aLL/0+o/s5nEedhZ1gXJH9QSqpoTT1DmcDl0tPmn/nBW7VKmwUrL7X3ee3IeAC01q0TysWNo58YJH3m72/MLQ43BGGOSsgrEt2D34/ztVph9H2Kj0VViaz3o79j25q8wejHUpw/UeR9ipVM1ome438oVfpNFGblnnZHG6TtHm/M9iZV1TaIdLWgW90K0aG0OI6UsI50jSX9bm2t2DLvVcI22y7JLjFIrEhwCPqcO4j6phDPdK8F2RA7QSD3AnxTuGkAaFS1s3QkuCs5SPS+pIKLq3WSx6rbNONG1JzX3/eDm/0myPppbtCVXINxtBy60RFFI83ibdrhiBJAAvfIrtbRxkajLf7N6yoQ+jqblHF581uy+8o2PQTnO+0dlkbNzv2plJGGNwtFgNgCjjWziWVPURPpLzbIPVilx1zODXYj1tBPxst9Jz2yTPUClJfLJuAwjrcbnwHir8a6MGd6ZtrlozDK2UDJ1g625w2HtH5VnRE+y/QrZX0TZo3MdscO7gR0hUWlDoZHRPycxw6iOjoIz7V1ljWyvBO1xZa9W/RN6gnCTas+hb7oTlaEY32Jtan4acng9nxSzUikuHzu2uOBnQ0edbtsOxGa7m1G/ocz8yYaDouRp4mbwwX945u8SVy43KztSqFG2mIccEg6Lj+Eh3yVK0u68TTbzXDuII+iv0zbtcOII7xZU6lphJHZ2YIVeVF/jyoUU7sl2AKOi0IGm+I2TCCHKwAt0i5WZQ9npy8nXxFkOjsQBOXZmmVDTNYx7OO07zw7lJRYE8PFcY6m54X7+1dfXoyzcsi2EG9miwuABZuQ7OhYdIGNsFq+S2XwQNS8no+K5cjqMNHOv0ha4VcJ5R4A2uIA6zkEbW5Am9yhtBjFUxfiM/MF3FHE3o9XgiDWho2NAA6hkuhCgWVtPMPP66jNPWBg8yRzXs6sQuOw5dyvEHo+xKtZ6HFyEg2xytv7rsrd+FNYPMHUuUqO5S5UUTQdP5RUxtObYwHu6bAWB7beK9BKqeoFJaOSQ+s4NHU0Z+J8FbVEFSJyStlDr4uTkeLZNkPcb28CEc2s5q003BiqpBuLWn+n6hLo4njLNZJqnSPUwyTirM1VTclDg3NkzpdGYyb5fHsRMGimxneTnYncN5XH4/ZfLyVH4xFsOjCS3FkCeo9NuCcCEMxYbYTbDbcBfLqG7rQpqM9mw/8siBLku7pUZpXN2zZnNu47fkg6uvtdZnmO4dpSirHF25ckpNAGkKoOcrzqTTYKUH99zndnmj8q86lfd1ulepatNtSQ+4PHNaMXZk8h6GZVS1zoS0x1DdxDX9V+aT4jtVtQmk6ITQyRn12kDoJGR77K6StUZYy4uwDVg/Ys90J0kuq4tCwHaGgHrtmnS6IYBpanEjY2uFwZYyRxwnEPFoRwQ1btj/Eb8CiQhBiQ5FU7Qt8APG9la6+TDE93Brj3NJVe0U37FvUFTlNOD9nRy6NksEJUOssxFxHQqLNfHR0nNxbpuucIxN3WWlUxwabbVro2ZpjDcQLx5wBBLb5522ZKA+jeVuHO4t0pHVV+J1rpjpKPIqvAZqDo1qwt9ANtURH77fiFzmaVtQOwvB3jPtXSZy9nrIWVpGbgHiAVutp5Yv076H+OL+41EU5+zHUh9O+h/ji/uNREHo+xAcdCUwjp4mtFhgae0gEnvKNKH0b6GL8Nn5QiCgKppPnVr+hkY8Cfmu7mhal+Kqn6C0dzAs1GSyS7Z6GP6pG0brFZdJ8CO9CROJJXVzDtXFllbOcPnEZXW74rbx27EJRThkruUIaTk0Ei7rZmw2mw2oiqZkVBP7Fmkq/DkD3ZJVUG4JKzVx843XJ4KE7AuT5y9U1fP8ApovdA7rheYNZmvSNVpL046HOHjf5q/F2Zc6+I5WFlYK0GMU6u+jHV803SjV30Y6vmU3CAFrdsf4jfgUUENXMNmlovheHWva4F9neuH7Sd7J3e1Ab6YP+nm/Dk/IVVdD114wOgW7k+0nUulhexsbgXNIuSLC6RDQsgN2tt0X+CpyJuqNOCUUnyYS9+JFRPsLIJuj5R6viujKaUHzMusKrjL0aHkg9WdJnXQ1FE2Nrg0Wu4uPSTvPErq+mlPqeK4topreZ/UFHCV9E84VVgel6uwslNMzE48AmdTq/O87Bx2/4Xam0FKxvmg9v+E4S9ErLD2Kaywagon534BOqvVmd59XqufohptUagiwwjLie7YpUH6IeWPs9HpGkMaDtwtv12C7JTBpJ4aA6I3AANnNte2dr52XX9qu9i7+Zv1Ws81mdO+h/ji/uNREHo+xLa6pfKwNERbzmG5LfVe1x2dSZwtsy3QgNdG+hi9xn5QiClsFW6NjGGMkta1twW2NgBx6FudJH2Tu9v1QFZfV4ayoH/c//AC1FyT3Q02h5HOe7DznPe699xcSAeq63Zo6UWu0d/wDhZZRlfR6EMkElbCqYgdq3lkQ3kko2N8Qt3U8v7niFHCXonnBu7B2wNEuMgFwaWg7wCRe3Ws11TZpPQp5FNcnBl7wQ1Xomd/qgdv0CjhL0dflh7Eb343DeinxBoN+CMpNW5WG5APUT8wt6vQM7xkAO0/RR+OXoLNCuyul4v0XV/wBS7+Tk/fdbsDQfFVT/ANJzjcy/WforFqzHLSwmN7MfPc4Frhvte97bwVdji09mfNNSjSZaVgpf+1Xexd/M36rB0o72Lv5m/VXmQ5au+jHV8ym6WaEpyxgDhY2TMICLXCFsogNcIUwBbKIDXCFMIWyiA1whTCFsogNcIUwhbKIDXCFMAWyiA1wBZwhZUQGuELNllRAYwrGELZRAa4ApgC2UQGnJrIYFsogNcIUwhbKIDXAFC1bLlVNcWENNju+fggNsIUACXthm5MC9nE7Scw23HPO46cjtWrI5ji3FxG11wL4PNzOGwxjrI60AzsFC0JWyKe4ucrx3zHqkY7ZbHZ3+V0RUcocJZlzcwbZElpzF9tsSANAWQhaZ0mI4wLZWtbLLruiggIoosoDCiyogMKKKICKLKwgIosrCAiiyogMKKLKAwosqIDCiysICKLKiAwosrCAiiiygMKKKICKLKiAwosrCAigUWQgP/9k="/>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it-IT" altLang="it-IT"/>
          </a:p>
        </p:txBody>
      </p:sp>
      <p:pic>
        <p:nvPicPr>
          <p:cNvPr id="27653" name="Picture 5" descr="07550006"/>
          <p:cNvPicPr>
            <a:picLocks noChangeAspect="1" noChangeArrowheads="1"/>
          </p:cNvPicPr>
          <p:nvPr/>
        </p:nvPicPr>
        <p:blipFill>
          <a:blip r:embed="rId4" cstate="email"/>
          <a:srcRect/>
          <a:stretch>
            <a:fillRect/>
          </a:stretch>
        </p:blipFill>
        <p:spPr bwMode="auto">
          <a:xfrm>
            <a:off x="63500" y="3644900"/>
            <a:ext cx="4462463" cy="3132138"/>
          </a:xfrm>
          <a:prstGeom prst="rect">
            <a:avLst/>
          </a:prstGeom>
          <a:noFill/>
          <a:ln w="38100">
            <a:solidFill>
              <a:srgbClr val="92D050"/>
            </a:solidFill>
            <a:miter lim="800000"/>
            <a:headEnd/>
            <a:tailEnd/>
          </a:ln>
        </p:spPr>
      </p:pic>
      <p:pic>
        <p:nvPicPr>
          <p:cNvPr id="27654" name="Picture 6" descr="F:\infarto\24540004.JPG"/>
          <p:cNvPicPr>
            <a:picLocks noChangeAspect="1" noChangeArrowheads="1"/>
          </p:cNvPicPr>
          <p:nvPr/>
        </p:nvPicPr>
        <p:blipFill>
          <a:blip r:embed="rId5" cstate="email"/>
          <a:srcRect/>
          <a:stretch>
            <a:fillRect/>
          </a:stretch>
        </p:blipFill>
        <p:spPr bwMode="auto">
          <a:xfrm>
            <a:off x="4675188" y="836613"/>
            <a:ext cx="3568700" cy="3636962"/>
          </a:xfrm>
          <a:prstGeom prst="rect">
            <a:avLst/>
          </a:prstGeom>
          <a:noFill/>
          <a:ln w="57150">
            <a:solidFill>
              <a:srgbClr val="92D050"/>
            </a:solidFill>
            <a:miter lim="800000"/>
            <a:headEnd/>
            <a:tailEnd/>
          </a:ln>
        </p:spPr>
      </p:pic>
      <p:pic>
        <p:nvPicPr>
          <p:cNvPr id="27655" name="Immagine 6" descr="24540003.JPG"/>
          <p:cNvPicPr>
            <a:picLocks noChangeAspect="1"/>
          </p:cNvPicPr>
          <p:nvPr/>
        </p:nvPicPr>
        <p:blipFill>
          <a:blip r:embed="rId6" cstate="email"/>
          <a:srcRect/>
          <a:stretch>
            <a:fillRect/>
          </a:stretch>
        </p:blipFill>
        <p:spPr bwMode="auto">
          <a:xfrm>
            <a:off x="6608763" y="4103688"/>
            <a:ext cx="2417762" cy="2622550"/>
          </a:xfrm>
          <a:prstGeom prst="rect">
            <a:avLst/>
          </a:prstGeom>
          <a:noFill/>
          <a:ln w="57150">
            <a:solidFill>
              <a:srgbClr val="92D050"/>
            </a:solidFill>
            <a:miter lim="800000"/>
            <a:headEnd/>
            <a:tailEnd/>
          </a:ln>
        </p:spPr>
      </p:pic>
      <p:sp>
        <p:nvSpPr>
          <p:cNvPr id="26630" name="Rettangolo arrotondato 3"/>
          <p:cNvSpPr>
            <a:spLocks noChangeArrowheads="1"/>
          </p:cNvSpPr>
          <p:nvPr/>
        </p:nvSpPr>
        <p:spPr bwMode="auto">
          <a:xfrm>
            <a:off x="4773613" y="44450"/>
            <a:ext cx="3455987" cy="647700"/>
          </a:xfrm>
          <a:prstGeom prst="roundRect">
            <a:avLst>
              <a:gd name="adj" fmla="val 16667"/>
            </a:avLst>
          </a:prstGeom>
          <a:solidFill>
            <a:srgbClr val="92D050"/>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Esame</a:t>
            </a:r>
            <a:r>
              <a:rPr lang="it-IT" altLang="it-IT" sz="2400"/>
              <a:t> </a:t>
            </a:r>
            <a:r>
              <a:rPr lang="it-IT" altLang="it-IT" sz="2400" b="1"/>
              <a:t>macroscopico</a:t>
            </a:r>
          </a:p>
        </p:txBody>
      </p:sp>
      <p:sp>
        <p:nvSpPr>
          <p:cNvPr id="3" name="CasellaDiTesto 2"/>
          <p:cNvSpPr txBox="1"/>
          <p:nvPr/>
        </p:nvSpPr>
        <p:spPr>
          <a:xfrm>
            <a:off x="467544" y="944837"/>
            <a:ext cx="3024336" cy="2031325"/>
          </a:xfrm>
          <a:prstGeom prst="rect">
            <a:avLst/>
          </a:prstGeom>
          <a:noFill/>
          <a:ln w="38100">
            <a:solidFill>
              <a:srgbClr val="92D050"/>
            </a:solidFill>
          </a:ln>
          <a:effectLst>
            <a:glow rad="139700">
              <a:schemeClr val="accent1">
                <a:satMod val="175000"/>
                <a:alpha val="40000"/>
              </a:schemeClr>
            </a:glow>
          </a:effectLst>
        </p:spPr>
        <p:txBody>
          <a:bodyPr>
            <a:spAutoFit/>
          </a:bodyPr>
          <a:lstStyle>
            <a:lvl1pPr eaLnBrk="0" hangingPunct="0">
              <a:defRPr sz="2400">
                <a:solidFill>
                  <a:schemeClr val="bg1"/>
                </a:solidFill>
                <a:latin typeface="Arial" charset="0"/>
                <a:ea typeface="ＭＳ Ｐゴシック" pitchFamily="-112" charset="-128"/>
              </a:defRPr>
            </a:lvl1pPr>
            <a:lvl2pPr marL="37931725" indent="-37474525" eaLnBrk="0" hangingPunct="0">
              <a:defRPr sz="2400">
                <a:solidFill>
                  <a:schemeClr val="bg1"/>
                </a:solidFill>
                <a:latin typeface="Arial" charset="0"/>
                <a:ea typeface="ＭＳ Ｐゴシック" pitchFamily="-112" charset="-128"/>
              </a:defRPr>
            </a:lvl2pPr>
            <a:lvl3pPr eaLnBrk="0" hangingPunct="0">
              <a:defRPr sz="2400">
                <a:solidFill>
                  <a:schemeClr val="bg1"/>
                </a:solidFill>
                <a:latin typeface="Arial" charset="0"/>
                <a:ea typeface="ＭＳ Ｐゴシック" pitchFamily="-112" charset="-128"/>
              </a:defRPr>
            </a:lvl3pPr>
            <a:lvl4pPr eaLnBrk="0" hangingPunct="0">
              <a:defRPr sz="2400">
                <a:solidFill>
                  <a:schemeClr val="bg1"/>
                </a:solidFill>
                <a:latin typeface="Arial" charset="0"/>
                <a:ea typeface="ＭＳ Ｐゴシック" pitchFamily="-112" charset="-128"/>
              </a:defRPr>
            </a:lvl4pPr>
            <a:lvl5pPr eaLnBrk="0" hangingPunct="0">
              <a:defRPr sz="2400">
                <a:solidFill>
                  <a:schemeClr val="bg1"/>
                </a:solidFill>
                <a:latin typeface="Arial" charset="0"/>
                <a:ea typeface="ＭＳ Ｐゴシック" pitchFamily="-112" charset="-128"/>
              </a:defRPr>
            </a:lvl5pPr>
            <a:lvl6pPr marL="457200" eaLnBrk="0" fontAlgn="base" hangingPunct="0">
              <a:spcBef>
                <a:spcPct val="0"/>
              </a:spcBef>
              <a:spcAft>
                <a:spcPct val="0"/>
              </a:spcAf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defRPr sz="2400">
                <a:solidFill>
                  <a:schemeClr val="bg1"/>
                </a:solidFill>
                <a:latin typeface="Arial" charset="0"/>
                <a:ea typeface="ＭＳ Ｐゴシック" pitchFamily="-112" charset="-128"/>
              </a:defRPr>
            </a:lvl9pPr>
          </a:lstStyle>
          <a:p>
            <a:pPr algn="ctr" eaLnBrk="1" hangingPunct="1">
              <a:buClr>
                <a:srgbClr val="000000"/>
              </a:buClr>
              <a:buSzPct val="100000"/>
              <a:buFont typeface="Times New Roman" pitchFamily="-112" charset="0"/>
              <a:buNone/>
              <a:defRPr/>
            </a:pPr>
            <a:r>
              <a:rPr lang="it-IT" altLang="it-IT" sz="1800" smtClean="0">
                <a:solidFill>
                  <a:schemeClr val="tx1"/>
                </a:solidFill>
              </a:rPr>
              <a:t>BMI: 28.4</a:t>
            </a:r>
          </a:p>
          <a:p>
            <a:pPr algn="ctr" eaLnBrk="1" hangingPunct="1">
              <a:buClr>
                <a:srgbClr val="000000"/>
              </a:buClr>
              <a:buSzPct val="100000"/>
              <a:buFont typeface="Times New Roman" pitchFamily="-112" charset="0"/>
              <a:buNone/>
              <a:defRPr/>
            </a:pPr>
            <a:endParaRPr lang="it-IT" altLang="it-IT" sz="1800" smtClean="0">
              <a:solidFill>
                <a:schemeClr val="tx1"/>
              </a:solidFill>
            </a:endParaRPr>
          </a:p>
          <a:p>
            <a:pPr algn="ctr" eaLnBrk="1" hangingPunct="1">
              <a:buClr>
                <a:srgbClr val="000000"/>
              </a:buClr>
              <a:buSzPct val="100000"/>
              <a:buFont typeface="Times New Roman" pitchFamily="-112" charset="0"/>
              <a:buNone/>
              <a:defRPr/>
            </a:pPr>
            <a:r>
              <a:rPr lang="it-IT" altLang="it-IT" sz="1800" smtClean="0">
                <a:solidFill>
                  <a:schemeClr val="tx1"/>
                </a:solidFill>
              </a:rPr>
              <a:t>un segno di agopuntura sulla parte supero esterna del gluteo di destra</a:t>
            </a:r>
          </a:p>
          <a:p>
            <a:pPr algn="ctr" eaLnBrk="1" hangingPunct="1">
              <a:buClr>
                <a:srgbClr val="000000"/>
              </a:buClr>
              <a:buSzPct val="100000"/>
              <a:buFont typeface="Times New Roman" pitchFamily="-112" charset="0"/>
              <a:buNone/>
              <a:defRPr/>
            </a:pPr>
            <a:endParaRPr lang="it-IT" altLang="it-IT" sz="1800" smtClean="0">
              <a:solidFill>
                <a:schemeClr val="tx1"/>
              </a:solidFill>
            </a:endParaRPr>
          </a:p>
          <a:p>
            <a:pPr algn="ctr" eaLnBrk="1" hangingPunct="1">
              <a:buClr>
                <a:srgbClr val="000000"/>
              </a:buClr>
              <a:buSzPct val="100000"/>
              <a:buFont typeface="Times New Roman" pitchFamily="-112" charset="0"/>
              <a:buNone/>
              <a:defRPr/>
            </a:pPr>
            <a:endParaRPr lang="it-IT" altLang="it-IT" sz="1800" smtClean="0">
              <a:solidFill>
                <a:schemeClr val="tx1"/>
              </a:solidFill>
            </a:endParaRPr>
          </a:p>
        </p:txBody>
      </p:sp>
      <p:sp>
        <p:nvSpPr>
          <p:cNvPr id="4" name="CasellaDiTesto 3"/>
          <p:cNvSpPr txBox="1">
            <a:spLocks noChangeArrowheads="1"/>
          </p:cNvSpPr>
          <p:nvPr/>
        </p:nvSpPr>
        <p:spPr bwMode="auto">
          <a:xfrm>
            <a:off x="3492500" y="3644900"/>
            <a:ext cx="1008063" cy="369888"/>
          </a:xfrm>
          <a:prstGeom prst="rect">
            <a:avLst/>
          </a:prstGeom>
          <a:gradFill rotWithShape="1">
            <a:gsLst>
              <a:gs pos="0">
                <a:srgbClr val="9CE5C6"/>
              </a:gs>
              <a:gs pos="20000">
                <a:srgbClr val="9CE3C5"/>
              </a:gs>
              <a:gs pos="100000">
                <a:srgbClr val="77AE96"/>
              </a:gs>
            </a:gsLst>
            <a:lin ang="5400000"/>
          </a:gradFill>
          <a:ln w="9525">
            <a:solidFill>
              <a:srgbClr val="A5DEC6"/>
            </a:solidFill>
            <a:miter lim="800000"/>
            <a:headEnd/>
            <a:tailEnd/>
          </a:ln>
          <a:effectLst>
            <a:outerShdw blurRad="40000" dist="23000" dir="5400000" rotWithShape="0">
              <a:srgbClr val="808080">
                <a:alpha val="34998"/>
              </a:srgbClr>
            </a:outerShdw>
          </a:effectLst>
        </p:spPr>
        <p:txBody>
          <a:bodyPr>
            <a:spAutoFit/>
          </a:bodyPr>
          <a:lstStyle/>
          <a:p>
            <a:pPr eaLnBrk="1" hangingPunct="1">
              <a:buClr>
                <a:srgbClr val="000000"/>
              </a:buClr>
              <a:buSzPct val="100000"/>
              <a:buFont typeface="Times New Roman" panose="02020603050405020304" pitchFamily="18" charset="0"/>
              <a:buNone/>
              <a:defRPr/>
            </a:pPr>
            <a:r>
              <a:rPr lang="it-IT" dirty="0">
                <a:solidFill>
                  <a:schemeClr val="tx1"/>
                </a:solidFill>
                <a:latin typeface="+mn-lt"/>
                <a:ea typeface="+mn-ea"/>
              </a:rPr>
              <a:t>2900 g</a:t>
            </a:r>
          </a:p>
        </p:txBody>
      </p:sp>
      <p:sp>
        <p:nvSpPr>
          <p:cNvPr id="13" name="CasellaDiTesto 12"/>
          <p:cNvSpPr txBox="1">
            <a:spLocks noChangeArrowheads="1"/>
          </p:cNvSpPr>
          <p:nvPr/>
        </p:nvSpPr>
        <p:spPr bwMode="auto">
          <a:xfrm>
            <a:off x="4675188" y="4103688"/>
            <a:ext cx="863600" cy="369887"/>
          </a:xfrm>
          <a:prstGeom prst="rect">
            <a:avLst/>
          </a:prstGeom>
          <a:gradFill rotWithShape="1">
            <a:gsLst>
              <a:gs pos="0">
                <a:srgbClr val="9CE5C6"/>
              </a:gs>
              <a:gs pos="20000">
                <a:srgbClr val="9CE3C5"/>
              </a:gs>
              <a:gs pos="100000">
                <a:srgbClr val="77AE96"/>
              </a:gs>
            </a:gsLst>
            <a:lin ang="5400000"/>
          </a:gradFill>
          <a:ln w="9525">
            <a:solidFill>
              <a:srgbClr val="A5DEC6"/>
            </a:solidFill>
            <a:miter lim="800000"/>
            <a:headEnd/>
            <a:tailEnd/>
          </a:ln>
          <a:effectLst>
            <a:outerShdw blurRad="40000" dist="23000" dir="5400000" rotWithShape="0">
              <a:srgbClr val="808080">
                <a:alpha val="34998"/>
              </a:srgbClr>
            </a:outerShdw>
          </a:effectLst>
        </p:spPr>
        <p:txBody>
          <a:bodyPr>
            <a:spAutoFit/>
          </a:bodyPr>
          <a:lstStyle/>
          <a:p>
            <a:pPr eaLnBrk="1" hangingPunct="1">
              <a:buClr>
                <a:srgbClr val="000000"/>
              </a:buClr>
              <a:buSzPct val="100000"/>
              <a:buFont typeface="Times New Roman" panose="02020603050405020304" pitchFamily="18" charset="0"/>
              <a:buNone/>
              <a:defRPr/>
            </a:pPr>
            <a:r>
              <a:rPr lang="it-IT" dirty="0">
                <a:solidFill>
                  <a:schemeClr val="tx1"/>
                </a:solidFill>
                <a:latin typeface="+mn-lt"/>
                <a:ea typeface="+mn-ea"/>
              </a:rPr>
              <a:t>400 g</a:t>
            </a:r>
          </a:p>
        </p:txBody>
      </p:sp>
      <p:sp>
        <p:nvSpPr>
          <p:cNvPr id="10" name="Rettangolo arrotondato 3"/>
          <p:cNvSpPr>
            <a:spLocks noChangeArrowheads="1"/>
          </p:cNvSpPr>
          <p:nvPr/>
        </p:nvSpPr>
        <p:spPr bwMode="auto">
          <a:xfrm>
            <a:off x="304800" y="152400"/>
            <a:ext cx="3455988" cy="647700"/>
          </a:xfrm>
          <a:prstGeom prst="roundRect">
            <a:avLst>
              <a:gd name="adj" fmla="val 16667"/>
            </a:avLst>
          </a:prstGeom>
          <a:solidFill>
            <a:srgbClr val="92D050"/>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Ispezione esterna</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26630"/>
                                        </p:tgtEl>
                                        <p:attrNameLst>
                                          <p:attrName>style.visibility</p:attrName>
                                        </p:attrNameLst>
                                      </p:cBhvr>
                                      <p:to>
                                        <p:strVal val="visible"/>
                                      </p:to>
                                    </p:set>
                                    <p:anim calcmode="lin" valueType="num">
                                      <p:cBhvr additive="base">
                                        <p:cTn id="18" dur="500" fill="hold"/>
                                        <p:tgtEl>
                                          <p:spTgt spid="26630"/>
                                        </p:tgtEl>
                                        <p:attrNameLst>
                                          <p:attrName>ppt_x</p:attrName>
                                        </p:attrNameLst>
                                      </p:cBhvr>
                                      <p:tavLst>
                                        <p:tav tm="0">
                                          <p:val>
                                            <p:strVal val="#ppt_x"/>
                                          </p:val>
                                        </p:tav>
                                        <p:tav tm="100000">
                                          <p:val>
                                            <p:strVal val="#ppt_x"/>
                                          </p:val>
                                        </p:tav>
                                      </p:tavLst>
                                    </p:anim>
                                    <p:anim calcmode="lin" valueType="num">
                                      <p:cBhvr additive="base">
                                        <p:cTn id="19" dur="500" fill="hold"/>
                                        <p:tgtEl>
                                          <p:spTgt spid="26630"/>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16" presetClass="entr" presetSubtype="21" fill="hold" nodeType="afterEffect">
                                  <p:stCondLst>
                                    <p:cond delay="0"/>
                                  </p:stCondLst>
                                  <p:childTnLst>
                                    <p:set>
                                      <p:cBhvr>
                                        <p:cTn id="22" dur="1" fill="hold">
                                          <p:stCondLst>
                                            <p:cond delay="0"/>
                                          </p:stCondLst>
                                        </p:cTn>
                                        <p:tgtEl>
                                          <p:spTgt spid="27653"/>
                                        </p:tgtEl>
                                        <p:attrNameLst>
                                          <p:attrName>style.visibility</p:attrName>
                                        </p:attrNameLst>
                                      </p:cBhvr>
                                      <p:to>
                                        <p:strVal val="visible"/>
                                      </p:to>
                                    </p:set>
                                    <p:animEffect transition="in" filter="barn(inVertical)">
                                      <p:cBhvr>
                                        <p:cTn id="23" dur="500"/>
                                        <p:tgtEl>
                                          <p:spTgt spid="27653"/>
                                        </p:tgtEl>
                                      </p:cBhvr>
                                    </p:animEffect>
                                  </p:childTnLst>
                                </p:cTn>
                              </p:par>
                            </p:childTnLst>
                          </p:cTn>
                        </p:par>
                        <p:par>
                          <p:cTn id="24" fill="hold" nodeType="afterGroup">
                            <p:stCondLst>
                              <p:cond delay="1000"/>
                            </p:stCondLst>
                            <p:childTnLst>
                              <p:par>
                                <p:cTn id="25" presetID="22" presetClass="entr" presetSubtype="4" fill="hold" nodeType="after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wipe(down)">
                                      <p:cBhvr>
                                        <p:cTn id="27" dur="500"/>
                                        <p:tgtEl>
                                          <p:spTgt spid="27654"/>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500"/>
                            </p:stCondLst>
                            <p:childTnLst>
                              <p:par>
                                <p:cTn id="34" presetID="22" presetClass="entr" presetSubtype="4" fill="hold" nodeType="afterEffect">
                                  <p:stCondLst>
                                    <p:cond delay="0"/>
                                  </p:stCondLst>
                                  <p:childTnLst>
                                    <p:set>
                                      <p:cBhvr>
                                        <p:cTn id="35" dur="1" fill="hold">
                                          <p:stCondLst>
                                            <p:cond delay="0"/>
                                          </p:stCondLst>
                                        </p:cTn>
                                        <p:tgtEl>
                                          <p:spTgt spid="27655"/>
                                        </p:tgtEl>
                                        <p:attrNameLst>
                                          <p:attrName>style.visibility</p:attrName>
                                        </p:attrNameLst>
                                      </p:cBhvr>
                                      <p:to>
                                        <p:strVal val="visible"/>
                                      </p:to>
                                    </p:set>
                                    <p:animEffect transition="in" filter="wipe(down)">
                                      <p:cBhvr>
                                        <p:cTn id="36" dur="1000"/>
                                        <p:tgtEl>
                                          <p:spTgt spid="2765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4" grpId="0" animBg="1"/>
      <p:bldP spid="1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email"/>
          <a:srcRect/>
          <a:stretch>
            <a:fillRect/>
          </a:stretch>
        </p:blipFill>
        <p:spPr bwMode="auto">
          <a:xfrm>
            <a:off x="684213" y="1028700"/>
            <a:ext cx="7713662" cy="5656263"/>
          </a:xfrm>
          <a:prstGeom prst="rect">
            <a:avLst/>
          </a:prstGeom>
          <a:noFill/>
          <a:ln w="57150">
            <a:solidFill>
              <a:srgbClr val="92D050"/>
            </a:solidFill>
            <a:miter lim="800000"/>
            <a:headEnd/>
            <a:tailEnd/>
          </a:ln>
        </p:spPr>
      </p:pic>
      <p:sp>
        <p:nvSpPr>
          <p:cNvPr id="28675" name="Rettangolo 1"/>
          <p:cNvSpPr>
            <a:spLocks noChangeArrowheads="1"/>
          </p:cNvSpPr>
          <p:nvPr/>
        </p:nvSpPr>
        <p:spPr bwMode="auto">
          <a:xfrm>
            <a:off x="703263" y="1052513"/>
            <a:ext cx="1985962" cy="646112"/>
          </a:xfrm>
          <a:prstGeom prst="rect">
            <a:avLst/>
          </a:prstGeom>
          <a:ln>
            <a:solidFill>
              <a:srgbClr val="92D050"/>
            </a:solidFill>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bg1"/>
                </a:solidFill>
                <a:latin typeface="Arial" charset="0"/>
                <a:ea typeface="ＭＳ Ｐゴシック" pitchFamily="-112" charset="-128"/>
              </a:defRPr>
            </a:lvl1pPr>
            <a:lvl2pPr marL="37931725" indent="-37474525" eaLnBrk="0" hangingPunct="0">
              <a:defRPr sz="2400">
                <a:solidFill>
                  <a:schemeClr val="bg1"/>
                </a:solidFill>
                <a:latin typeface="Arial" charset="0"/>
                <a:ea typeface="ＭＳ Ｐゴシック" pitchFamily="-112" charset="-128"/>
              </a:defRPr>
            </a:lvl2pPr>
            <a:lvl3pPr eaLnBrk="0" hangingPunct="0">
              <a:defRPr sz="2400">
                <a:solidFill>
                  <a:schemeClr val="bg1"/>
                </a:solidFill>
                <a:latin typeface="Arial" charset="0"/>
                <a:ea typeface="ＭＳ Ｐゴシック" pitchFamily="-112" charset="-128"/>
              </a:defRPr>
            </a:lvl3pPr>
            <a:lvl4pPr eaLnBrk="0" hangingPunct="0">
              <a:defRPr sz="2400">
                <a:solidFill>
                  <a:schemeClr val="bg1"/>
                </a:solidFill>
                <a:latin typeface="Arial" charset="0"/>
                <a:ea typeface="ＭＳ Ｐゴシック" pitchFamily="-112" charset="-128"/>
              </a:defRPr>
            </a:lvl4pPr>
            <a:lvl5pPr eaLnBrk="0" hangingPunct="0">
              <a:defRPr sz="2400">
                <a:solidFill>
                  <a:schemeClr val="bg1"/>
                </a:solidFill>
                <a:latin typeface="Arial" charset="0"/>
                <a:ea typeface="ＭＳ Ｐゴシック" pitchFamily="-112" charset="-128"/>
              </a:defRPr>
            </a:lvl5pPr>
            <a:lvl6pPr marL="457200" eaLnBrk="0" fontAlgn="base" hangingPunct="0">
              <a:spcBef>
                <a:spcPct val="0"/>
              </a:spcBef>
              <a:spcAft>
                <a:spcPct val="0"/>
              </a:spcAft>
              <a:defRPr sz="2400">
                <a:solidFill>
                  <a:schemeClr val="bg1"/>
                </a:solidFill>
                <a:latin typeface="Arial" charset="0"/>
                <a:ea typeface="ＭＳ Ｐゴシック" pitchFamily="-112" charset="-128"/>
              </a:defRPr>
            </a:lvl6pPr>
            <a:lvl7pPr marL="914400" eaLnBrk="0" fontAlgn="base" hangingPunct="0">
              <a:spcBef>
                <a:spcPct val="0"/>
              </a:spcBef>
              <a:spcAft>
                <a:spcPct val="0"/>
              </a:spcAft>
              <a:defRPr sz="2400">
                <a:solidFill>
                  <a:schemeClr val="bg1"/>
                </a:solidFill>
                <a:latin typeface="Arial" charset="0"/>
                <a:ea typeface="ＭＳ Ｐゴシック" pitchFamily="-112" charset="-128"/>
              </a:defRPr>
            </a:lvl7pPr>
            <a:lvl8pPr marL="1371600" eaLnBrk="0" fontAlgn="base" hangingPunct="0">
              <a:spcBef>
                <a:spcPct val="0"/>
              </a:spcBef>
              <a:spcAft>
                <a:spcPct val="0"/>
              </a:spcAft>
              <a:defRPr sz="2400">
                <a:solidFill>
                  <a:schemeClr val="bg1"/>
                </a:solidFill>
                <a:latin typeface="Arial" charset="0"/>
                <a:ea typeface="ＭＳ Ｐゴシック" pitchFamily="-112" charset="-128"/>
              </a:defRPr>
            </a:lvl8pPr>
            <a:lvl9pPr marL="1828800" eaLnBrk="0" fontAlgn="base" hangingPunct="0">
              <a:spcBef>
                <a:spcPct val="0"/>
              </a:spcBef>
              <a:spcAft>
                <a:spcPct val="0"/>
              </a:spcAft>
              <a:defRPr sz="2400">
                <a:solidFill>
                  <a:schemeClr val="bg1"/>
                </a:solidFill>
                <a:latin typeface="Arial" charset="0"/>
                <a:ea typeface="ＭＳ Ｐゴシック" pitchFamily="-112" charset="-128"/>
              </a:defRPr>
            </a:lvl9pPr>
          </a:lstStyle>
          <a:p>
            <a:pPr eaLnBrk="1" hangingPunct="1">
              <a:buClr>
                <a:srgbClr val="000000"/>
              </a:buClr>
              <a:buSzPct val="100000"/>
              <a:buFont typeface="Times New Roman" pitchFamily="-112" charset="0"/>
              <a:buNone/>
              <a:defRPr/>
            </a:pPr>
            <a:r>
              <a:rPr lang="it-IT" altLang="it-IT" sz="1800" smtClean="0">
                <a:solidFill>
                  <a:schemeClr val="tx1"/>
                </a:solidFill>
              </a:rPr>
              <a:t>Focale fibrosi miocardica</a:t>
            </a:r>
            <a:endParaRPr lang="it-IT" altLang="it-IT" sz="1800" smtClean="0">
              <a:solidFill>
                <a:srgbClr val="000000"/>
              </a:solidFill>
            </a:endParaRPr>
          </a:p>
        </p:txBody>
      </p:sp>
      <p:sp>
        <p:nvSpPr>
          <p:cNvPr id="90116" name="Rettangolo arrotondato 4"/>
          <p:cNvSpPr>
            <a:spLocks noChangeArrowheads="1"/>
          </p:cNvSpPr>
          <p:nvPr/>
        </p:nvSpPr>
        <p:spPr bwMode="auto">
          <a:xfrm>
            <a:off x="2771775" y="188913"/>
            <a:ext cx="3384550" cy="647700"/>
          </a:xfrm>
          <a:prstGeom prst="roundRect">
            <a:avLst>
              <a:gd name="adj" fmla="val 16667"/>
            </a:avLst>
          </a:prstGeom>
          <a:solidFill>
            <a:srgbClr val="92D050"/>
          </a:solidFill>
          <a:ln w="9525">
            <a:solidFill>
              <a:schemeClr val="tx1"/>
            </a:solidFill>
            <a:round/>
            <a:headEnd/>
            <a:tailEnd/>
          </a:ln>
        </p:spPr>
        <p:txBody>
          <a:bodyPr/>
          <a:lstStyle/>
          <a:p>
            <a:pPr algn="ctr" eaLnBrk="1" hangingPunct="1">
              <a:buClr>
                <a:srgbClr val="000000"/>
              </a:buClr>
              <a:buSzPct val="100000"/>
              <a:buFont typeface="Times New Roman" pitchFamily="18" charset="0"/>
              <a:buNone/>
            </a:pPr>
            <a:r>
              <a:rPr lang="it-IT" altLang="it-IT" sz="2400" b="1"/>
              <a:t>Esame microscopico</a:t>
            </a:r>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10.xml><?xml version="1.0" encoding="utf-8"?>
<p:tagLst xmlns:a="http://schemas.openxmlformats.org/drawingml/2006/main" xmlns:r="http://schemas.openxmlformats.org/officeDocument/2006/relationships" xmlns:p="http://schemas.openxmlformats.org/presentationml/2006/main">
  <p:tag name="TIMING" val="|3.3|2.1"/>
</p:tagLst>
</file>

<file path=ppt/tags/tag11.xml><?xml version="1.0" encoding="utf-8"?>
<p:tagLst xmlns:a="http://schemas.openxmlformats.org/drawingml/2006/main" xmlns:r="http://schemas.openxmlformats.org/officeDocument/2006/relationships" xmlns:p="http://schemas.openxmlformats.org/presentationml/2006/main">
  <p:tag name="TIMING" val="|26.8"/>
</p:tagLst>
</file>

<file path=ppt/tags/tag2.xml><?xml version="1.0" encoding="utf-8"?>
<p:tagLst xmlns:a="http://schemas.openxmlformats.org/drawingml/2006/main" xmlns:r="http://schemas.openxmlformats.org/officeDocument/2006/relationships" xmlns:p="http://schemas.openxmlformats.org/presentationml/2006/main">
  <p:tag name="TIMING" val="|21.7"/>
</p:tagLst>
</file>

<file path=ppt/tags/tag3.xml><?xml version="1.0" encoding="utf-8"?>
<p:tagLst xmlns:a="http://schemas.openxmlformats.org/drawingml/2006/main" xmlns:r="http://schemas.openxmlformats.org/officeDocument/2006/relationships" xmlns:p="http://schemas.openxmlformats.org/presentationml/2006/main">
  <p:tag name="TIMING" val="|4.7"/>
</p:tagLst>
</file>

<file path=ppt/tags/tag4.xml><?xml version="1.0" encoding="utf-8"?>
<p:tagLst xmlns:a="http://schemas.openxmlformats.org/drawingml/2006/main" xmlns:r="http://schemas.openxmlformats.org/officeDocument/2006/relationships" xmlns:p="http://schemas.openxmlformats.org/presentationml/2006/main">
  <p:tag name="TIMING" val="|14.6"/>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ags/tag6.xml><?xml version="1.0" encoding="utf-8"?>
<p:tagLst xmlns:a="http://schemas.openxmlformats.org/drawingml/2006/main" xmlns:r="http://schemas.openxmlformats.org/officeDocument/2006/relationships" xmlns:p="http://schemas.openxmlformats.org/presentationml/2006/main">
  <p:tag name="TIMING" val="|10.1"/>
</p:tagLst>
</file>

<file path=ppt/tags/tag7.xml><?xml version="1.0" encoding="utf-8"?>
<p:tagLst xmlns:a="http://schemas.openxmlformats.org/drawingml/2006/main" xmlns:r="http://schemas.openxmlformats.org/officeDocument/2006/relationships" xmlns:p="http://schemas.openxmlformats.org/presentationml/2006/main">
  <p:tag name="TIMING" val="|8"/>
</p:tagLst>
</file>

<file path=ppt/tags/tag8.xml><?xml version="1.0" encoding="utf-8"?>
<p:tagLst xmlns:a="http://schemas.openxmlformats.org/drawingml/2006/main" xmlns:r="http://schemas.openxmlformats.org/officeDocument/2006/relationships" xmlns:p="http://schemas.openxmlformats.org/presentationml/2006/main">
  <p:tag name="TIMING" val="|14.7"/>
</p:tagLst>
</file>

<file path=ppt/tags/tag9.xml><?xml version="1.0" encoding="utf-8"?>
<p:tagLst xmlns:a="http://schemas.openxmlformats.org/drawingml/2006/main" xmlns:r="http://schemas.openxmlformats.org/officeDocument/2006/relationships" xmlns:p="http://schemas.openxmlformats.org/presentationml/2006/main">
  <p:tag name="TIMING" val="|4.4"/>
</p:tagLst>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Arial" charset="0"/>
            <a:ea typeface="ＭＳ Ｐゴシック" pitchFamily="32"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8650</TotalTime>
  <Words>1895</Words>
  <Application>Microsoft Office PowerPoint</Application>
  <PresentationFormat>Presentazione su schermo (4:3)</PresentationFormat>
  <Paragraphs>183</Paragraphs>
  <Slides>35</Slides>
  <Notes>32</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Collegamenti</vt:lpstr>
      </vt:variant>
      <vt:variant>
        <vt:i4>1</vt:i4>
      </vt:variant>
      <vt:variant>
        <vt:lpstr>Titoli diapositive</vt:lpstr>
      </vt:variant>
      <vt:variant>
        <vt:i4>35</vt:i4>
      </vt:variant>
    </vt:vector>
  </HeadingPairs>
  <TitlesOfParts>
    <vt:vector size="47" baseType="lpstr">
      <vt:lpstr>Arial</vt:lpstr>
      <vt:lpstr>ＭＳ Ｐゴシック</vt:lpstr>
      <vt:lpstr>Times New Roman</vt:lpstr>
      <vt:lpstr>Verdana</vt:lpstr>
      <vt:lpstr>Wingdings</vt:lpstr>
      <vt:lpstr>Garamond</vt:lpstr>
      <vt:lpstr>Bangle</vt:lpstr>
      <vt:lpstr>Arial Rounded MT Bold</vt:lpstr>
      <vt:lpstr>Baskerville Old Face</vt:lpstr>
      <vt:lpstr>Algerian</vt:lpstr>
      <vt:lpstr>Tema di Office</vt:lpstr>
      <vt:lpst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Bello S, Pascale N, Parente R, Riezzo I, Neri M</dc:title>
  <dc:creator>alessandro</dc:creator>
  <cp:lastModifiedBy>Margherita</cp:lastModifiedBy>
  <cp:revision>688</cp:revision>
  <cp:lastPrinted>1601-01-01T00:00:00Z</cp:lastPrinted>
  <dcterms:created xsi:type="dcterms:W3CDTF">2013-11-07T10:08:28Z</dcterms:created>
  <dcterms:modified xsi:type="dcterms:W3CDTF">2018-11-06T22:07:52Z</dcterms:modified>
</cp:coreProperties>
</file>