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6" r:id="rId2"/>
    <p:sldId id="263" r:id="rId3"/>
    <p:sldId id="257" r:id="rId4"/>
    <p:sldId id="260" r:id="rId5"/>
    <p:sldId id="258" r:id="rId6"/>
    <p:sldId id="349" r:id="rId7"/>
    <p:sldId id="265" r:id="rId8"/>
    <p:sldId id="261" r:id="rId9"/>
    <p:sldId id="262" r:id="rId10"/>
    <p:sldId id="266" r:id="rId11"/>
    <p:sldId id="267" r:id="rId12"/>
    <p:sldId id="268" r:id="rId13"/>
    <p:sldId id="269" r:id="rId14"/>
    <p:sldId id="270" r:id="rId15"/>
    <p:sldId id="350" r:id="rId16"/>
    <p:sldId id="272" r:id="rId17"/>
    <p:sldId id="342" r:id="rId18"/>
    <p:sldId id="274" r:id="rId19"/>
    <p:sldId id="273" r:id="rId20"/>
    <p:sldId id="275" r:id="rId21"/>
    <p:sldId id="276" r:id="rId22"/>
    <p:sldId id="278" r:id="rId23"/>
    <p:sldId id="277" r:id="rId24"/>
    <p:sldId id="279" r:id="rId25"/>
    <p:sldId id="280" r:id="rId26"/>
    <p:sldId id="281" r:id="rId27"/>
    <p:sldId id="282" r:id="rId28"/>
    <p:sldId id="283" r:id="rId29"/>
    <p:sldId id="284" r:id="rId30"/>
    <p:sldId id="318" r:id="rId31"/>
    <p:sldId id="319" r:id="rId32"/>
    <p:sldId id="322" r:id="rId33"/>
    <p:sldId id="323" r:id="rId34"/>
    <p:sldId id="324" r:id="rId35"/>
    <p:sldId id="325" r:id="rId36"/>
    <p:sldId id="326" r:id="rId37"/>
    <p:sldId id="327" r:id="rId38"/>
    <p:sldId id="328" r:id="rId39"/>
    <p:sldId id="320" r:id="rId40"/>
    <p:sldId id="321"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301" r:id="rId56"/>
    <p:sldId id="302" r:id="rId57"/>
    <p:sldId id="303" r:id="rId58"/>
    <p:sldId id="304" r:id="rId59"/>
    <p:sldId id="305" r:id="rId60"/>
    <p:sldId id="306" r:id="rId61"/>
    <p:sldId id="307" r:id="rId62"/>
    <p:sldId id="308" r:id="rId63"/>
    <p:sldId id="309" r:id="rId64"/>
    <p:sldId id="310" r:id="rId65"/>
    <p:sldId id="311" r:id="rId66"/>
    <p:sldId id="314" r:id="rId67"/>
    <p:sldId id="316" r:id="rId68"/>
    <p:sldId id="329" r:id="rId69"/>
    <p:sldId id="330" r:id="rId70"/>
    <p:sldId id="331" r:id="rId71"/>
    <p:sldId id="343" r:id="rId72"/>
    <p:sldId id="344" r:id="rId73"/>
    <p:sldId id="345" r:id="rId74"/>
    <p:sldId id="347" r:id="rId75"/>
    <p:sldId id="346" r:id="rId76"/>
    <p:sldId id="348" r:id="rId77"/>
    <p:sldId id="332" r:id="rId78"/>
    <p:sldId id="333" r:id="rId79"/>
    <p:sldId id="334" r:id="rId80"/>
    <p:sldId id="335" r:id="rId81"/>
    <p:sldId id="336" r:id="rId82"/>
    <p:sldId id="337" r:id="rId83"/>
    <p:sldId id="338" r:id="rId84"/>
    <p:sldId id="339" r:id="rId85"/>
    <p:sldId id="340" r:id="rId86"/>
    <p:sldId id="341" r:id="rId8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2C3FAF-D13F-441C-A0BD-F38B20678B5F}" type="datetimeFigureOut">
              <a:rPr lang="it-IT" smtClean="0"/>
              <a:pPr/>
              <a:t>12/05/2013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CC373A-FE0D-439E-9416-7FEFE9C060AC}" type="slidenum">
              <a:rPr lang="it-IT" smtClean="0"/>
              <a:pPr/>
              <a:t>‹N›</a:t>
            </a:fld>
            <a:endParaRPr lang="it-IT"/>
          </a:p>
        </p:txBody>
      </p:sp>
    </p:spTree>
    <p:extLst>
      <p:ext uri="{BB962C8B-B14F-4D97-AF65-F5344CB8AC3E}">
        <p14:creationId xmlns:p14="http://schemas.microsoft.com/office/powerpoint/2010/main" val="2188506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DCC373A-FE0D-439E-9416-7FEFE9C060AC}" type="slidenum">
              <a:rPr lang="it-IT" smtClean="0"/>
              <a:pPr/>
              <a:t>17</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D214E61-1606-4918-9E8D-B8EA66B244AA}" type="datetimeFigureOut">
              <a:rPr lang="it-IT" smtClean="0"/>
              <a:pPr/>
              <a:t>12/05/2013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2C4E65-2619-4D57-A878-27C1F8F8EE4E}"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D214E61-1606-4918-9E8D-B8EA66B244AA}" type="datetimeFigureOut">
              <a:rPr lang="it-IT" smtClean="0"/>
              <a:pPr/>
              <a:t>12/05/2013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2C4E65-2619-4D57-A878-27C1F8F8EE4E}"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D214E61-1606-4918-9E8D-B8EA66B244AA}" type="datetimeFigureOut">
              <a:rPr lang="it-IT" smtClean="0"/>
              <a:pPr/>
              <a:t>12/05/2013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2C4E65-2619-4D57-A878-27C1F8F8EE4E}"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228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050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050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2209800" y="6400800"/>
            <a:ext cx="1905000" cy="457200"/>
          </a:xfrm>
        </p:spPr>
        <p:txBody>
          <a:bodyPr/>
          <a:lstStyle>
            <a:lvl1pPr>
              <a:defRPr/>
            </a:lvl1pPr>
          </a:lstStyle>
          <a:p>
            <a:endParaRPr lang="it-IT"/>
          </a:p>
        </p:txBody>
      </p:sp>
      <p:sp>
        <p:nvSpPr>
          <p:cNvPr id="6" name="Segnaposto piè di pagina 5"/>
          <p:cNvSpPr>
            <a:spLocks noGrp="1"/>
          </p:cNvSpPr>
          <p:nvPr>
            <p:ph type="ftr" sz="quarter" idx="11"/>
          </p:nvPr>
        </p:nvSpPr>
        <p:spPr>
          <a:xfrm>
            <a:off x="4191000" y="6400800"/>
            <a:ext cx="2895600" cy="457200"/>
          </a:xfrm>
        </p:spPr>
        <p:txBody>
          <a:bodyPr/>
          <a:lstStyle>
            <a:lvl1pPr>
              <a:defRPr/>
            </a:lvl1pPr>
          </a:lstStyle>
          <a:p>
            <a:endParaRPr lang="it-IT"/>
          </a:p>
        </p:txBody>
      </p:sp>
      <p:sp>
        <p:nvSpPr>
          <p:cNvPr id="7" name="Segnaposto numero diapositiva 6"/>
          <p:cNvSpPr>
            <a:spLocks noGrp="1"/>
          </p:cNvSpPr>
          <p:nvPr>
            <p:ph type="sldNum" sz="quarter" idx="12"/>
          </p:nvPr>
        </p:nvSpPr>
        <p:spPr>
          <a:xfrm>
            <a:off x="7162800" y="6324600"/>
            <a:ext cx="1905000" cy="457200"/>
          </a:xfrm>
        </p:spPr>
        <p:txBody>
          <a:bodyPr/>
          <a:lstStyle>
            <a:lvl1pPr>
              <a:defRPr/>
            </a:lvl1pPr>
          </a:lstStyle>
          <a:p>
            <a:fld id="{FEC470EB-5048-40DD-82DD-A3BD8A69C732}" type="slidenum">
              <a:rPr lang="it-IT"/>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D214E61-1606-4918-9E8D-B8EA66B244AA}" type="datetimeFigureOut">
              <a:rPr lang="it-IT" smtClean="0"/>
              <a:pPr/>
              <a:t>12/05/2013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2C4E65-2619-4D57-A878-27C1F8F8EE4E}"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D214E61-1606-4918-9E8D-B8EA66B244AA}" type="datetimeFigureOut">
              <a:rPr lang="it-IT" smtClean="0"/>
              <a:pPr/>
              <a:t>12/05/2013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2C4E65-2619-4D57-A878-27C1F8F8EE4E}"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D214E61-1606-4918-9E8D-B8EA66B244AA}" type="datetimeFigureOut">
              <a:rPr lang="it-IT" smtClean="0"/>
              <a:pPr/>
              <a:t>12/05/2013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82C4E65-2619-4D57-A878-27C1F8F8EE4E}"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D214E61-1606-4918-9E8D-B8EA66B244AA}" type="datetimeFigureOut">
              <a:rPr lang="it-IT" smtClean="0"/>
              <a:pPr/>
              <a:t>12/05/2013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82C4E65-2619-4D57-A878-27C1F8F8EE4E}"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D214E61-1606-4918-9E8D-B8EA66B244AA}" type="datetimeFigureOut">
              <a:rPr lang="it-IT" smtClean="0"/>
              <a:pPr/>
              <a:t>12/05/2013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82C4E65-2619-4D57-A878-27C1F8F8EE4E}"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D214E61-1606-4918-9E8D-B8EA66B244AA}" type="datetimeFigureOut">
              <a:rPr lang="it-IT" smtClean="0"/>
              <a:pPr/>
              <a:t>12/05/2013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82C4E65-2619-4D57-A878-27C1F8F8EE4E}"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D214E61-1606-4918-9E8D-B8EA66B244AA}" type="datetimeFigureOut">
              <a:rPr lang="it-IT" smtClean="0"/>
              <a:pPr/>
              <a:t>12/05/2013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82C4E65-2619-4D57-A878-27C1F8F8EE4E}"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D214E61-1606-4918-9E8D-B8EA66B244AA}" type="datetimeFigureOut">
              <a:rPr lang="it-IT" smtClean="0"/>
              <a:pPr/>
              <a:t>12/05/2013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82C4E65-2619-4D57-A878-27C1F8F8EE4E}"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1"/>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14E61-1606-4918-9E8D-B8EA66B244AA}" type="datetimeFigureOut">
              <a:rPr lang="it-IT" smtClean="0"/>
              <a:pPr/>
              <a:t>12/05/2013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C4E65-2619-4D57-A878-27C1F8F8EE4E}" type="slidenum">
              <a:rPr lang="it-IT" smtClean="0"/>
              <a:pPr/>
              <a:t>‹N›</a:t>
            </a:fld>
            <a:endParaRPr lang="it-IT"/>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google.it/url?sa=i&amp;rct=j&amp;q=&amp;esrc=s&amp;frm=1&amp;source=images&amp;cd=&amp;cad=rja&amp;docid=E0D7j-VpXb5RGM&amp;tbnid=VFwOdPdAvJcQ_M:&amp;ved=0CAUQjRw&amp;url=http://www.legalius.it/diritto-civile/facciamo-chiarezza-sul-concetto-di-danno-biologico/&amp;ei=5VCFUZaXB4L0OcmzgeAH&amp;bvm=bv.45960087,d.Yms&amp;psig=AFQjCNETMag-nmfTRn4XQa9PMKI3TAmzww&amp;ust=1367777853011595" TargetMode="Externa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style>
          <a:lnRef idx="1">
            <a:schemeClr val="dk1"/>
          </a:lnRef>
          <a:fillRef idx="2">
            <a:schemeClr val="dk1"/>
          </a:fillRef>
          <a:effectRef idx="1">
            <a:schemeClr val="dk1"/>
          </a:effectRef>
          <a:fontRef idx="minor">
            <a:schemeClr val="dk1"/>
          </a:fontRef>
        </p:style>
        <p:txBody>
          <a:bodyPr/>
          <a:lstStyle/>
          <a:p>
            <a:r>
              <a:rPr lang="it-IT" dirty="0" smtClean="0">
                <a:solidFill>
                  <a:schemeClr val="accent6"/>
                </a:solidFill>
              </a:rPr>
              <a:t>DANNO BIOLOGICO</a:t>
            </a:r>
            <a:endParaRPr lang="it-IT" dirty="0">
              <a:solidFill>
                <a:schemeClr val="accent6"/>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552" y="620688"/>
            <a:ext cx="8229600" cy="5760640"/>
          </a:xfrm>
        </p:spPr>
        <p:txBody>
          <a:bodyPr>
            <a:normAutofit fontScale="92500" lnSpcReduction="10000"/>
          </a:bodyPr>
          <a:lstStyle/>
          <a:p>
            <a:pPr algn="just">
              <a:buNone/>
            </a:pPr>
            <a:r>
              <a:rPr lang="it-IT" dirty="0" smtClean="0"/>
              <a:t>	</a:t>
            </a:r>
            <a:r>
              <a:rPr lang="it-IT" sz="3500" dirty="0" smtClean="0"/>
              <a:t>Se oltre al "danno biologico" è dimostrabile anche un </a:t>
            </a:r>
            <a:r>
              <a:rPr lang="it-IT" sz="3500" dirty="0" smtClean="0">
                <a:solidFill>
                  <a:srgbClr val="FFFF00"/>
                </a:solidFill>
              </a:rPr>
              <a:t>danno patrimoniale e/o morale, </a:t>
            </a:r>
            <a:r>
              <a:rPr lang="it-IT" sz="3500" dirty="0" smtClean="0"/>
              <a:t>anche questi ultimi saranno risarciti, ove ne ricorrano le condizioni giuridiche (ex art.2059 </a:t>
            </a:r>
            <a:r>
              <a:rPr lang="it-IT" sz="3500" dirty="0" err="1" smtClean="0"/>
              <a:t>cod</a:t>
            </a:r>
            <a:r>
              <a:rPr lang="it-IT" sz="3500" dirty="0" smtClean="0"/>
              <a:t>. civ.).</a:t>
            </a:r>
          </a:p>
          <a:p>
            <a:pPr algn="just">
              <a:buNone/>
            </a:pPr>
            <a:r>
              <a:rPr lang="it-IT" sz="3500" dirty="0" smtClean="0"/>
              <a:t> </a:t>
            </a:r>
            <a:br>
              <a:rPr lang="it-IT" sz="3500" dirty="0" smtClean="0"/>
            </a:br>
            <a:r>
              <a:rPr lang="it-IT" sz="3500" dirty="0" smtClean="0"/>
              <a:t>Infine la sentenza della Corte Costituzionale </a:t>
            </a:r>
            <a:r>
              <a:rPr lang="it-IT" sz="3500" u="sng" dirty="0" smtClean="0">
                <a:solidFill>
                  <a:srgbClr val="FFFF00"/>
                </a:solidFill>
              </a:rPr>
              <a:t>n.184/86</a:t>
            </a:r>
            <a:r>
              <a:rPr lang="it-IT" sz="3500" dirty="0" smtClean="0"/>
              <a:t> ha dato una definizione più ampia del </a:t>
            </a:r>
            <a:r>
              <a:rPr lang="it-IT" sz="3500" dirty="0" smtClean="0">
                <a:solidFill>
                  <a:srgbClr val="FFFF00"/>
                </a:solidFill>
              </a:rPr>
              <a:t>"danno biologico" comprendendovi oltre al concetto classico di danno </a:t>
            </a:r>
            <a:r>
              <a:rPr lang="it-IT" sz="3500" dirty="0" err="1" smtClean="0">
                <a:solidFill>
                  <a:srgbClr val="FFFF00"/>
                </a:solidFill>
              </a:rPr>
              <a:t>anatomo-funzionale</a:t>
            </a:r>
            <a:r>
              <a:rPr lang="it-IT" sz="3500" dirty="0" smtClean="0">
                <a:solidFill>
                  <a:srgbClr val="FFFF00"/>
                </a:solidFill>
              </a:rPr>
              <a:t>, anche quello di danno estetico, sessuale e alla vita di relazione.</a:t>
            </a:r>
            <a:endParaRPr lang="it-IT" dirty="0">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5122" name="Picture 2"/>
          <p:cNvPicPr>
            <a:picLocks noChangeAspect="1" noChangeArrowheads="1"/>
          </p:cNvPicPr>
          <p:nvPr/>
        </p:nvPicPr>
        <p:blipFill>
          <a:blip r:embed="rId2" cstate="print"/>
          <a:srcRect l="2961" t="2610"/>
          <a:stretch>
            <a:fillRect/>
          </a:stretch>
        </p:blipFill>
        <p:spPr bwMode="auto">
          <a:xfrm>
            <a:off x="-2067" y="0"/>
            <a:ext cx="9146067" cy="68333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6146" name="Picture 2"/>
          <p:cNvPicPr>
            <a:picLocks noChangeAspect="1" noChangeArrowheads="1"/>
          </p:cNvPicPr>
          <p:nvPr/>
        </p:nvPicPr>
        <p:blipFill>
          <a:blip r:embed="rId2" cstate="print"/>
          <a:srcRect/>
          <a:stretch>
            <a:fillRect/>
          </a:stretch>
        </p:blipFill>
        <p:spPr bwMode="auto">
          <a:xfrm>
            <a:off x="-11614" y="-27384"/>
            <a:ext cx="9192126" cy="6885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7170" name="Picture 2"/>
          <p:cNvPicPr>
            <a:picLocks noChangeAspect="1" noChangeArrowheads="1"/>
          </p:cNvPicPr>
          <p:nvPr/>
        </p:nvPicPr>
        <p:blipFill>
          <a:blip r:embed="rId2" cstate="print"/>
          <a:srcRect/>
          <a:stretch>
            <a:fillRect/>
          </a:stretch>
        </p:blipFill>
        <p:spPr bwMode="auto">
          <a:xfrm>
            <a:off x="-30892" y="0"/>
            <a:ext cx="9174892" cy="6834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8194" name="Picture 2"/>
          <p:cNvPicPr>
            <a:picLocks noChangeAspect="1" noChangeArrowheads="1"/>
          </p:cNvPicPr>
          <p:nvPr/>
        </p:nvPicPr>
        <p:blipFill>
          <a:blip r:embed="rId2" cstate="print"/>
          <a:srcRect/>
          <a:stretch>
            <a:fillRect/>
          </a:stretch>
        </p:blipFill>
        <p:spPr bwMode="auto">
          <a:xfrm>
            <a:off x="-17266" y="12900"/>
            <a:ext cx="9161266" cy="68450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346646"/>
            <a:ext cx="8784976" cy="3010346"/>
          </a:xfrm>
        </p:spPr>
        <p:txBody>
          <a:bodyPr>
            <a:noAutofit/>
          </a:bodyPr>
          <a:lstStyle/>
          <a:p>
            <a:pPr algn="just"/>
            <a:r>
              <a:rPr lang="it-IT" sz="3200" dirty="0" smtClean="0"/>
              <a:t>Quando un fondamentale </a:t>
            </a:r>
            <a:r>
              <a:rPr lang="it-IT" sz="3200" dirty="0" err="1" smtClean="0"/>
              <a:t>Revirement</a:t>
            </a:r>
            <a:r>
              <a:rPr lang="it-IT" sz="3200" dirty="0" smtClean="0"/>
              <a:t> giurisprudenziale ha riportato nell’alveo dell’articolo 2059 cc anche il danno biologico (Cass. 8827-8828/03 e C. Costituzionale 273/03)</a:t>
            </a:r>
            <a:endParaRPr lang="it-IT" sz="3200" dirty="0"/>
          </a:p>
        </p:txBody>
      </p:sp>
      <p:pic>
        <p:nvPicPr>
          <p:cNvPr id="9218" name="Picture 2"/>
          <p:cNvPicPr>
            <a:picLocks noChangeAspect="1" noChangeArrowheads="1"/>
          </p:cNvPicPr>
          <p:nvPr/>
        </p:nvPicPr>
        <p:blipFill>
          <a:blip r:embed="rId2" cstate="print"/>
          <a:srcRect t="46392"/>
          <a:stretch>
            <a:fillRect/>
          </a:stretch>
        </p:blipFill>
        <p:spPr bwMode="auto">
          <a:xfrm>
            <a:off x="0" y="3545632"/>
            <a:ext cx="9144000" cy="3312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latin typeface="Times New Roman" pitchFamily="18" charset="0"/>
                <a:cs typeface="Times New Roman" pitchFamily="18" charset="0"/>
              </a:rPr>
              <a:t>Il danno Biologico in ambito civilistico veniva così diviso:</a:t>
            </a:r>
            <a:endParaRPr lang="it-IT"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cstate="print"/>
          <a:srcRect t="36350"/>
          <a:stretch>
            <a:fillRect/>
          </a:stretch>
        </p:blipFill>
        <p:spPr bwMode="auto">
          <a:xfrm>
            <a:off x="-13708" y="1484784"/>
            <a:ext cx="9171418" cy="53732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332656"/>
            <a:ext cx="8363272" cy="6048672"/>
          </a:xfrm>
        </p:spPr>
        <p:txBody>
          <a:bodyPr>
            <a:normAutofit fontScale="70000" lnSpcReduction="20000"/>
          </a:bodyPr>
          <a:lstStyle/>
          <a:p>
            <a:pPr algn="just"/>
            <a:r>
              <a:rPr lang="it-IT" dirty="0" smtClean="0"/>
              <a:t>Il </a:t>
            </a:r>
            <a:r>
              <a:rPr lang="it-IT" dirty="0" smtClean="0">
                <a:solidFill>
                  <a:srgbClr val="FFFF00"/>
                </a:solidFill>
              </a:rPr>
              <a:t>DANNO ESISTENZIALE </a:t>
            </a:r>
            <a:r>
              <a:rPr lang="it-IT" dirty="0" smtClean="0"/>
              <a:t>altro </a:t>
            </a:r>
            <a:r>
              <a:rPr lang="it-IT" dirty="0"/>
              <a:t>non è che il malessere esistenziale conseguente all’evento e la sua incidenza sulla sfera dell’agire, cioè il </a:t>
            </a:r>
            <a:r>
              <a:rPr lang="it-IT" u="sng" dirty="0"/>
              <a:t>non fare</a:t>
            </a:r>
            <a:r>
              <a:rPr lang="it-IT" dirty="0"/>
              <a:t>, il </a:t>
            </a:r>
            <a:r>
              <a:rPr lang="it-IT" u="sng" dirty="0"/>
              <a:t>non voler</a:t>
            </a:r>
            <a:r>
              <a:rPr lang="it-IT" dirty="0"/>
              <a:t> </a:t>
            </a:r>
            <a:r>
              <a:rPr lang="it-IT" u="sng" dirty="0"/>
              <a:t>più fare</a:t>
            </a:r>
            <a:r>
              <a:rPr lang="it-IT" dirty="0"/>
              <a:t> </a:t>
            </a:r>
            <a:r>
              <a:rPr lang="it-IT" dirty="0" smtClean="0"/>
              <a:t>. </a:t>
            </a:r>
            <a:r>
              <a:rPr lang="it-IT" dirty="0"/>
              <a:t>L’evanescente senso dell’atavica sofferenza, della profonda inquietudine umana ne condiziona pertanto la possibilità di oggettivazione e quindi di valutazione secondo </a:t>
            </a:r>
            <a:r>
              <a:rPr lang="it-IT" dirty="0" err="1"/>
              <a:t>barème</a:t>
            </a:r>
            <a:r>
              <a:rPr lang="it-IT" dirty="0"/>
              <a:t> tabellari </a:t>
            </a:r>
            <a:r>
              <a:rPr lang="it-IT" dirty="0" smtClean="0"/>
              <a:t>(1). </a:t>
            </a:r>
          </a:p>
          <a:p>
            <a:pPr algn="just"/>
            <a:r>
              <a:rPr lang="it-IT" dirty="0" smtClean="0"/>
              <a:t>Il </a:t>
            </a:r>
            <a:r>
              <a:rPr lang="it-IT" dirty="0" smtClean="0">
                <a:solidFill>
                  <a:srgbClr val="FFFF00"/>
                </a:solidFill>
              </a:rPr>
              <a:t>DANNO MORALE</a:t>
            </a:r>
            <a:r>
              <a:rPr lang="it-IT" dirty="0" smtClean="0"/>
              <a:t> </a:t>
            </a:r>
            <a:r>
              <a:rPr lang="it-IT" dirty="0"/>
              <a:t>dal canto suo riguarda una sofferenza soggettiva, un </a:t>
            </a:r>
            <a:r>
              <a:rPr lang="it-IT" i="1" dirty="0"/>
              <a:t>pathos</a:t>
            </a:r>
            <a:r>
              <a:rPr lang="it-IT" dirty="0"/>
              <a:t>, un </a:t>
            </a:r>
            <a:r>
              <a:rPr lang="it-IT" u="sng" dirty="0"/>
              <a:t>non essere</a:t>
            </a:r>
            <a:r>
              <a:rPr lang="it-IT" dirty="0"/>
              <a:t>, un </a:t>
            </a:r>
            <a:r>
              <a:rPr lang="it-IT" u="sng" dirty="0"/>
              <a:t>non poter più</a:t>
            </a:r>
            <a:r>
              <a:rPr lang="it-IT" dirty="0"/>
              <a:t> </a:t>
            </a:r>
            <a:r>
              <a:rPr lang="it-IT" u="sng" dirty="0"/>
              <a:t>essere</a:t>
            </a:r>
            <a:r>
              <a:rPr lang="it-IT" dirty="0"/>
              <a:t>, derivato dall’illecito, che non riesce a condividere la qualità di lesione dell’integrità psicofisica della persona e che pertanto viene risarcito per via equitativa dal giudice; </a:t>
            </a:r>
            <a:r>
              <a:rPr lang="it-IT" dirty="0" smtClean="0"/>
              <a:t>viceversa</a:t>
            </a:r>
            <a:r>
              <a:rPr lang="it-IT" dirty="0"/>
              <a:t>.</a:t>
            </a:r>
            <a:endParaRPr lang="it-IT" dirty="0" smtClean="0"/>
          </a:p>
          <a:p>
            <a:pPr algn="just"/>
            <a:r>
              <a:rPr lang="it-IT" dirty="0" smtClean="0"/>
              <a:t> Il </a:t>
            </a:r>
            <a:r>
              <a:rPr lang="it-IT" dirty="0" smtClean="0">
                <a:solidFill>
                  <a:srgbClr val="FFFF00"/>
                </a:solidFill>
              </a:rPr>
              <a:t>DANNO BIOLOGICO </a:t>
            </a:r>
            <a:r>
              <a:rPr lang="it-IT" dirty="0" smtClean="0"/>
              <a:t>si </a:t>
            </a:r>
            <a:r>
              <a:rPr lang="it-IT" dirty="0"/>
              <a:t>occupa delle conseguenze rilevanti nella categoria del patologico, di quelle alterazioni </a:t>
            </a:r>
            <a:r>
              <a:rPr lang="it-IT" dirty="0" err="1"/>
              <a:t>anatomo-funzionali</a:t>
            </a:r>
            <a:r>
              <a:rPr lang="it-IT" dirty="0"/>
              <a:t> psico-fisiche che possono essere oggettivate e conseguentemente valutate (in percentuale) secondo ben precisi parametri scientifici</a:t>
            </a:r>
            <a:r>
              <a:rPr lang="it-IT" dirty="0" smtClean="0"/>
              <a:t>.</a:t>
            </a:r>
          </a:p>
          <a:p>
            <a:pPr algn="just"/>
            <a:endParaRPr lang="it-IT" dirty="0" smtClean="0"/>
          </a:p>
          <a:p>
            <a:pPr algn="just">
              <a:buNone/>
            </a:pPr>
            <a:r>
              <a:rPr lang="it-IT" sz="2600" dirty="0" smtClean="0"/>
              <a:t>	(1) </a:t>
            </a:r>
            <a:r>
              <a:rPr lang="it-IT" sz="2600" dirty="0"/>
              <a:t>Corte Cass., sez. unite, 23 settembre 1999 n°500, in Danno e responsabilità, 965, 1999; Trib. di Torre Annunziata – giudice </a:t>
            </a:r>
            <a:r>
              <a:rPr lang="it-IT" sz="2600" dirty="0" err="1"/>
              <a:t>D’Elia</a:t>
            </a:r>
            <a:r>
              <a:rPr lang="it-IT" sz="2600" dirty="0"/>
              <a:t> – sentenza 20 marzo 2002, attore Amato, convenuto Piacente e altri, in Diritto e Giustizia, n°18, 11 maggio 2002. </a:t>
            </a:r>
            <a:r>
              <a:rPr lang="it-IT" sz="2600" dirty="0" err="1"/>
              <a:t>Cass</a:t>
            </a:r>
            <a:r>
              <a:rPr lang="it-IT" sz="2600" dirty="0"/>
              <a:t>, sez. I civile, n°7713 del 7 giugno 2002, Pres. Reale, Rel. </a:t>
            </a:r>
            <a:r>
              <a:rPr lang="it-IT" sz="2600" dirty="0" smtClean="0"/>
              <a:t>Morelli.</a:t>
            </a:r>
            <a:endParaRPr lang="it-IT" sz="2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60648"/>
            <a:ext cx="8229600" cy="6264696"/>
          </a:xfrm>
        </p:spPr>
        <p:txBody>
          <a:bodyPr>
            <a:normAutofit fontScale="70000" lnSpcReduction="20000"/>
          </a:bodyPr>
          <a:lstStyle/>
          <a:p>
            <a:pPr>
              <a:buNone/>
            </a:pPr>
            <a:r>
              <a:rPr lang="it-IT" dirty="0" smtClean="0"/>
              <a:t>	</a:t>
            </a:r>
            <a:r>
              <a:rPr lang="it-IT" sz="4000" dirty="0" smtClean="0"/>
              <a:t>Successivamente ed in linea con i principi espressi nella sentenza 184/86, nel 1990 i giudici di legittimità hanno inteso il termine "salute" come comprensivo di tutte le "funzioni naturali afferenti al soggetto" nel suo ambiente e aventi "rilevanza non solo economica ma anche biologica, sociale, culturale ed estetica" (Cass. Sez. </a:t>
            </a:r>
            <a:r>
              <a:rPr lang="it-IT" sz="4000" dirty="0" err="1" smtClean="0"/>
              <a:t>Lav</a:t>
            </a:r>
            <a:r>
              <a:rPr lang="it-IT" sz="4000" dirty="0" smtClean="0"/>
              <a:t>. 7101/90 ); dovrebbero, quindi, rientrare nel concetto di Danno Biologico le seguenti altre voci: il danno alla vita di relazione ed estetico </a:t>
            </a:r>
          </a:p>
          <a:p>
            <a:r>
              <a:rPr lang="it-IT" sz="4000" dirty="0" smtClean="0">
                <a:solidFill>
                  <a:srgbClr val="FFFF00"/>
                </a:solidFill>
              </a:rPr>
              <a:t>il danno psichico e alla sfera sessuale </a:t>
            </a:r>
          </a:p>
          <a:p>
            <a:r>
              <a:rPr lang="it-IT" sz="4000" dirty="0" smtClean="0">
                <a:solidFill>
                  <a:srgbClr val="FFFF00"/>
                </a:solidFill>
              </a:rPr>
              <a:t>il danno derivante da perdita di chance lavorative e di produrre reddito </a:t>
            </a:r>
          </a:p>
          <a:p>
            <a:r>
              <a:rPr lang="it-IT" sz="4000" dirty="0" smtClean="0">
                <a:solidFill>
                  <a:srgbClr val="FFFF00"/>
                </a:solidFill>
              </a:rPr>
              <a:t>il danno da riduzione della capacità di concorrere </a:t>
            </a:r>
          </a:p>
          <a:p>
            <a:r>
              <a:rPr lang="it-IT" sz="4000" dirty="0" smtClean="0">
                <a:solidFill>
                  <a:srgbClr val="FFFF00"/>
                </a:solidFill>
              </a:rPr>
              <a:t>il danno esistenziale ed edonistico </a:t>
            </a:r>
          </a:p>
          <a:p>
            <a:endParaRPr lang="it-IT"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1266" name="Picture 2"/>
          <p:cNvPicPr>
            <a:picLocks noChangeAspect="1" noChangeArrowheads="1"/>
          </p:cNvPicPr>
          <p:nvPr/>
        </p:nvPicPr>
        <p:blipFill>
          <a:blip r:embed="rId2" cstate="print"/>
          <a:srcRect/>
          <a:stretch>
            <a:fillRect/>
          </a:stretch>
        </p:blipFill>
        <p:spPr bwMode="auto">
          <a:xfrm>
            <a:off x="0" y="-55179"/>
            <a:ext cx="9144000" cy="69131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121" r="2961" b="5333"/>
          <a:stretch>
            <a:fillRect/>
          </a:stretch>
        </p:blipFill>
        <p:spPr bwMode="auto">
          <a:xfrm>
            <a:off x="0" y="0"/>
            <a:ext cx="9144000" cy="7002138"/>
          </a:xfrm>
          <a:prstGeom prst="rect">
            <a:avLst/>
          </a:prstGeom>
          <a:noFill/>
          <a:ln w="9525">
            <a:noFill/>
            <a:miter lim="800000"/>
            <a:headEnd/>
            <a:tailEnd/>
          </a:ln>
        </p:spPr>
      </p:pic>
      <p:cxnSp>
        <p:nvCxnSpPr>
          <p:cNvPr id="4" name="Connettore 1 3"/>
          <p:cNvCxnSpPr/>
          <p:nvPr/>
        </p:nvCxnSpPr>
        <p:spPr>
          <a:xfrm>
            <a:off x="6084168" y="1628800"/>
            <a:ext cx="216024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5" name="Connettore 1 4"/>
          <p:cNvCxnSpPr/>
          <p:nvPr/>
        </p:nvCxnSpPr>
        <p:spPr>
          <a:xfrm>
            <a:off x="467544" y="2060848"/>
            <a:ext cx="8064896"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Connettore 1 6"/>
          <p:cNvCxnSpPr/>
          <p:nvPr/>
        </p:nvCxnSpPr>
        <p:spPr>
          <a:xfrm>
            <a:off x="395536" y="2492896"/>
            <a:ext cx="8064896"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Connettore 1 7"/>
          <p:cNvCxnSpPr/>
          <p:nvPr/>
        </p:nvCxnSpPr>
        <p:spPr>
          <a:xfrm>
            <a:off x="467544" y="2852936"/>
            <a:ext cx="712879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Connettore 1 9"/>
          <p:cNvCxnSpPr/>
          <p:nvPr/>
        </p:nvCxnSpPr>
        <p:spPr>
          <a:xfrm flipV="1">
            <a:off x="395536" y="3212976"/>
            <a:ext cx="5760640" cy="72008"/>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16632"/>
            <a:ext cx="8229600" cy="6009531"/>
          </a:xfrm>
        </p:spPr>
        <p:txBody>
          <a:bodyPr>
            <a:normAutofit fontScale="85000" lnSpcReduction="10000"/>
          </a:bodyPr>
          <a:lstStyle/>
          <a:p>
            <a:pPr algn="just">
              <a:buNone/>
            </a:pPr>
            <a:r>
              <a:rPr lang="it-IT" b="1" dirty="0" smtClean="0"/>
              <a:t>	</a:t>
            </a:r>
            <a:r>
              <a:rPr lang="it-IT" b="1" dirty="0" smtClean="0">
                <a:solidFill>
                  <a:srgbClr val="FFFF00"/>
                </a:solidFill>
              </a:rPr>
              <a:t>Danno evento</a:t>
            </a:r>
            <a:r>
              <a:rPr lang="it-IT" dirty="0" smtClean="0">
                <a:solidFill>
                  <a:srgbClr val="FFFF00"/>
                </a:solidFill>
              </a:rPr>
              <a:t> o danno biologico propriamente detto o danno statico della scuola genovese. </a:t>
            </a:r>
            <a:r>
              <a:rPr lang="it-IT" dirty="0" smtClean="0"/>
              <a:t/>
            </a:r>
            <a:br>
              <a:rPr lang="it-IT" dirty="0" smtClean="0"/>
            </a:br>
            <a:r>
              <a:rPr lang="it-IT" dirty="0" smtClean="0"/>
              <a:t/>
            </a:r>
            <a:br>
              <a:rPr lang="it-IT" dirty="0" smtClean="0"/>
            </a:br>
            <a:r>
              <a:rPr lang="it-IT" dirty="0" smtClean="0"/>
              <a:t>Con il termine di danno biologico si definisce una "</a:t>
            </a:r>
            <a:r>
              <a:rPr lang="it-IT" b="1" dirty="0" smtClean="0"/>
              <a:t>compromissione lesiva</a:t>
            </a:r>
            <a:r>
              <a:rPr lang="it-IT" dirty="0" smtClean="0"/>
              <a:t>" dell'integrità psico-fisica della persona, temporanea e/o permanente, suscettibile di accertamento e valutazione medico-legale e risarcibile a prescindere dalle caratteristiche individuali e reddituali della persona colpita e dalla sua collocazione nel mondo socio-lavorativo. Tale definizione indica la componente statica del danno alla persona, sempre presente in quanto presupposto essenziale del danno stesso. </a:t>
            </a:r>
            <a:r>
              <a:rPr lang="it-IT" dirty="0" smtClean="0">
                <a:solidFill>
                  <a:srgbClr val="FFFF00"/>
                </a:solidFill>
              </a:rPr>
              <a:t>Il danno evento è </a:t>
            </a:r>
            <a:r>
              <a:rPr lang="it-IT" i="1" dirty="0" smtClean="0">
                <a:solidFill>
                  <a:srgbClr val="FFFF00"/>
                </a:solidFill>
              </a:rPr>
              <a:t>di natura medica poiché interessa l'alterazione di una o più parti del corpo (es. frattura articolare)</a:t>
            </a:r>
            <a:r>
              <a:rPr lang="it-IT" dirty="0" smtClean="0">
                <a:solidFill>
                  <a:srgbClr val="FFFF00"/>
                </a:solidFill>
              </a:rPr>
              <a:t>.</a:t>
            </a:r>
            <a:endParaRPr lang="it-IT" dirty="0">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476672"/>
            <a:ext cx="8686800" cy="6264696"/>
          </a:xfrm>
        </p:spPr>
        <p:txBody>
          <a:bodyPr>
            <a:normAutofit fontScale="92500" lnSpcReduction="20000"/>
          </a:bodyPr>
          <a:lstStyle/>
          <a:p>
            <a:pPr algn="just">
              <a:buNone/>
            </a:pPr>
            <a:r>
              <a:rPr lang="it-IT" dirty="0" smtClean="0"/>
              <a:t>	(scuola pisana) -&gt; </a:t>
            </a:r>
            <a:r>
              <a:rPr lang="it-IT" b="1" dirty="0" smtClean="0">
                <a:solidFill>
                  <a:srgbClr val="FFFF00"/>
                </a:solidFill>
              </a:rPr>
              <a:t>DANNO CONSEGUENZA</a:t>
            </a:r>
            <a:r>
              <a:rPr lang="it-IT" dirty="0" smtClean="0"/>
              <a:t>: trasformazione peggiorativa della vita del danneggiato </a:t>
            </a:r>
          </a:p>
          <a:p>
            <a:pPr algn="just">
              <a:buNone/>
            </a:pPr>
            <a:r>
              <a:rPr lang="it-IT" dirty="0" smtClean="0"/>
              <a:t/>
            </a:r>
            <a:br>
              <a:rPr lang="it-IT" dirty="0" smtClean="0"/>
            </a:br>
            <a:r>
              <a:rPr lang="it-IT" dirty="0" smtClean="0"/>
              <a:t/>
            </a:r>
            <a:br>
              <a:rPr lang="it-IT" dirty="0" smtClean="0"/>
            </a:br>
            <a:r>
              <a:rPr lang="it-IT" dirty="0" smtClean="0"/>
              <a:t>L'aspetto dinamico di tale danno è comprensivo delle </a:t>
            </a:r>
            <a:r>
              <a:rPr lang="it-IT" b="1" i="1" dirty="0" smtClean="0">
                <a:solidFill>
                  <a:srgbClr val="FFFF00"/>
                </a:solidFill>
              </a:rPr>
              <a:t>limitazioni personali dinamico-relazionali</a:t>
            </a:r>
            <a:r>
              <a:rPr lang="it-IT" dirty="0" smtClean="0">
                <a:solidFill>
                  <a:srgbClr val="FFFF00"/>
                </a:solidFill>
              </a:rPr>
              <a:t> conseguenti al danno stesso</a:t>
            </a:r>
            <a:r>
              <a:rPr lang="it-IT" dirty="0" smtClean="0"/>
              <a:t>, tali da incidere in senso negativo su ogni concreta estrinsecazione del modo di essere e di vivere della persona nelle attività quotidiane (limitazione degli atti della vita quotidiana) ivi comprese le manifestazioni della sfera relazionale, l'efficienza sessuale ed estetica, nonché la realizzazione di attività ricreative.</a:t>
            </a:r>
            <a:br>
              <a:rPr lang="it-IT" dirty="0" smtClean="0"/>
            </a:br>
            <a:endParaRPr lang="it-IT"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552" y="260648"/>
            <a:ext cx="8229600" cy="6453336"/>
          </a:xfrm>
        </p:spPr>
        <p:txBody>
          <a:bodyPr>
            <a:normAutofit fontScale="92500" lnSpcReduction="20000"/>
          </a:bodyPr>
          <a:lstStyle/>
          <a:p>
            <a:pPr algn="just">
              <a:buNone/>
            </a:pPr>
            <a:r>
              <a:rPr lang="it-IT" dirty="0" smtClean="0"/>
              <a:t>	«</a:t>
            </a:r>
            <a:r>
              <a:rPr lang="it-IT" dirty="0"/>
              <a:t>Nell’astratta previsione di cui all’art. 2059 cc. deve ricomprendersi </a:t>
            </a:r>
            <a:r>
              <a:rPr lang="it-IT" dirty="0">
                <a:solidFill>
                  <a:srgbClr val="FFFF00"/>
                </a:solidFill>
              </a:rPr>
              <a:t>ogni danno di natura non patrimoniale da lesioni di valori inerenti alla persona: sia il danno di natura non patrimoniale derivante da lesioni di valori inerenti alla persona; sia il danno morale soggettivo, inteso come transeunte turbamento dello stato d’animo; sia il danno biologico in senso stretto, inteso come lesione dell’interiore, costituzionalmente garantito alla integrità psichica e fisica della persona, conseguente ad un accertamento medico (art. 32 Cost.); sia infine al danno (definito spesso in dottrina e in giurisprudenza come esistenziale) derivante dalla lesione di (altri) interessi di rilievo costituzionale inerenti alla persona». </a:t>
            </a:r>
            <a:r>
              <a:rPr lang="it-IT" dirty="0"/>
              <a:t>(Corte Costituzionale, 13 luglio 2003, n. 233</a:t>
            </a:r>
            <a:r>
              <a:rPr lang="it-IT" dirty="0" smtClean="0"/>
              <a:t>,).</a:t>
            </a:r>
            <a:endParaRPr lang="it-IT"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76672"/>
            <a:ext cx="8229600" cy="5649491"/>
          </a:xfrm>
        </p:spPr>
        <p:txBody>
          <a:bodyPr>
            <a:normAutofit fontScale="77500" lnSpcReduction="20000"/>
          </a:bodyPr>
          <a:lstStyle/>
          <a:p>
            <a:pPr algn="just">
              <a:buNone/>
            </a:pPr>
            <a:r>
              <a:rPr lang="it-IT" dirty="0" smtClean="0"/>
              <a:t>	Il </a:t>
            </a:r>
            <a:r>
              <a:rPr lang="it-IT" dirty="0"/>
              <a:t>perentorio intervento della Corte Costituzionale </a:t>
            </a:r>
            <a:r>
              <a:rPr lang="it-IT" dirty="0" smtClean="0"/>
              <a:t>che</a:t>
            </a:r>
            <a:r>
              <a:rPr lang="it-IT" dirty="0"/>
              <a:t>, ulteriormente legittimando con interpretazione estensiva l’art. 2059 c.c. relativamente alla riparazione economica del danno extrapatrimoniale ed avvalorando così </a:t>
            </a:r>
            <a:r>
              <a:rPr lang="it-IT" dirty="0" smtClean="0"/>
              <a:t>l’orientamento </a:t>
            </a:r>
            <a:r>
              <a:rPr lang="it-IT" dirty="0"/>
              <a:t>della Cassazione </a:t>
            </a:r>
            <a:r>
              <a:rPr lang="it-IT" dirty="0" smtClean="0"/>
              <a:t>Civile (</a:t>
            </a:r>
            <a:r>
              <a:rPr lang="it-IT" dirty="0">
                <a:solidFill>
                  <a:srgbClr val="FFFF00"/>
                </a:solidFill>
              </a:rPr>
              <a:t>Cass. Civile, n. 8828 del 31 maggio 2003 e n. 7282 del 12 maggio 2003</a:t>
            </a:r>
            <a:r>
              <a:rPr lang="it-IT" dirty="0" smtClean="0"/>
              <a:t>), </a:t>
            </a:r>
            <a:r>
              <a:rPr lang="it-IT" dirty="0"/>
              <a:t>ha collocato in uno stesso ambito </a:t>
            </a:r>
            <a:r>
              <a:rPr lang="it-IT" dirty="0" err="1"/>
              <a:t>definitorio</a:t>
            </a:r>
            <a:r>
              <a:rPr lang="it-IT" dirty="0"/>
              <a:t> e valutativo </a:t>
            </a:r>
            <a:endParaRPr lang="it-IT" dirty="0" smtClean="0"/>
          </a:p>
          <a:p>
            <a:pPr marL="514350" indent="-514350" algn="just">
              <a:buAutoNum type="alphaLcParenR"/>
            </a:pPr>
            <a:r>
              <a:rPr lang="it-IT" dirty="0" smtClean="0"/>
              <a:t>il </a:t>
            </a:r>
            <a:r>
              <a:rPr lang="it-IT" i="1" dirty="0"/>
              <a:t>danno biologico , </a:t>
            </a:r>
            <a:endParaRPr lang="it-IT" i="1" dirty="0" smtClean="0"/>
          </a:p>
          <a:p>
            <a:pPr marL="514350" indent="-514350" algn="just">
              <a:buAutoNum type="alphaLcParenR"/>
            </a:pPr>
            <a:r>
              <a:rPr lang="it-IT" dirty="0" smtClean="0"/>
              <a:t>il </a:t>
            </a:r>
            <a:r>
              <a:rPr lang="it-IT" i="1" dirty="0"/>
              <a:t>danno morale, </a:t>
            </a:r>
            <a:endParaRPr lang="it-IT" i="1" dirty="0" smtClean="0"/>
          </a:p>
          <a:p>
            <a:pPr marL="514350" indent="-514350" algn="just">
              <a:buAutoNum type="alphaLcParenR"/>
            </a:pPr>
            <a:r>
              <a:rPr lang="it-IT" dirty="0" smtClean="0"/>
              <a:t>il </a:t>
            </a:r>
            <a:r>
              <a:rPr lang="it-IT" i="1" dirty="0"/>
              <a:t>danno esistenziale</a:t>
            </a:r>
            <a:r>
              <a:rPr lang="it-IT" dirty="0"/>
              <a:t> </a:t>
            </a:r>
            <a:endParaRPr lang="it-IT" dirty="0" smtClean="0"/>
          </a:p>
          <a:p>
            <a:pPr marL="514350" indent="-514350" algn="just">
              <a:buNone/>
            </a:pPr>
            <a:r>
              <a:rPr lang="it-IT" dirty="0"/>
              <a:t>	</a:t>
            </a:r>
            <a:r>
              <a:rPr lang="it-IT" dirty="0" smtClean="0"/>
              <a:t>ed </a:t>
            </a:r>
            <a:r>
              <a:rPr lang="it-IT" dirty="0"/>
              <a:t>ha praticamente superato ogni incertezza relativa  alla non </a:t>
            </a:r>
            <a:r>
              <a:rPr lang="it-IT" dirty="0" err="1"/>
              <a:t>patrimonialità</a:t>
            </a:r>
            <a:r>
              <a:rPr lang="it-IT" dirty="0"/>
              <a:t> del danno biologico oltre che alla </a:t>
            </a:r>
            <a:r>
              <a:rPr lang="it-IT" dirty="0" err="1"/>
              <a:t>indennizzabilità</a:t>
            </a:r>
            <a:r>
              <a:rPr lang="it-IT" dirty="0"/>
              <a:t> del danno morale anche quando </a:t>
            </a:r>
            <a:r>
              <a:rPr lang="it-IT" i="1" dirty="0"/>
              <a:t> non conseguenza</a:t>
            </a:r>
            <a:r>
              <a:rPr lang="it-IT" dirty="0"/>
              <a:t> di lesione alla integrità psico-fisica della persona o da  altro fatto definita come reato </a:t>
            </a:r>
            <a:r>
              <a:rPr lang="it-IT" dirty="0" smtClean="0"/>
              <a:t>.</a:t>
            </a:r>
            <a:endParaRPr lang="it-IT"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74638"/>
            <a:ext cx="8784976" cy="778098"/>
          </a:xfrm>
        </p:spPr>
        <p:txBody>
          <a:bodyPr/>
          <a:lstStyle/>
          <a:p>
            <a:r>
              <a:rPr lang="it-IT" dirty="0" smtClean="0">
                <a:solidFill>
                  <a:srgbClr val="FFFF00"/>
                </a:solidFill>
              </a:rPr>
              <a:t>Danno biologico </a:t>
            </a:r>
            <a:endParaRPr lang="it-IT" dirty="0">
              <a:solidFill>
                <a:srgbClr val="FFFF00"/>
              </a:solidFill>
            </a:endParaRPr>
          </a:p>
        </p:txBody>
      </p:sp>
      <p:sp>
        <p:nvSpPr>
          <p:cNvPr id="4" name="Segnaposto contenuto 3"/>
          <p:cNvSpPr>
            <a:spLocks noGrp="1"/>
          </p:cNvSpPr>
          <p:nvPr>
            <p:ph sz="half" idx="2"/>
          </p:nvPr>
        </p:nvSpPr>
        <p:spPr>
          <a:xfrm>
            <a:off x="251520" y="1484784"/>
            <a:ext cx="4392488" cy="5040560"/>
          </a:xfrm>
        </p:spPr>
        <p:txBody>
          <a:bodyPr>
            <a:normAutofit/>
          </a:bodyPr>
          <a:lstStyle/>
          <a:p>
            <a:pPr algn="just"/>
            <a:r>
              <a:rPr lang="it-IT" dirty="0" smtClean="0"/>
              <a:t>Menomazione temporanea e/o permanente della integrità </a:t>
            </a:r>
            <a:r>
              <a:rPr lang="it-IT" dirty="0" err="1" smtClean="0"/>
              <a:t>psico</a:t>
            </a:r>
            <a:r>
              <a:rPr lang="it-IT" dirty="0" smtClean="0"/>
              <a:t> – fisica della persona, suscettibile di accertamento medico legale, la quale esplica una incidenza negativa  sulle attività ordinarie intese come aspetti dinamico – relazionali comuni a tutti, indipendentemente da eventuali ripercussioni sulla capacità di produrre reddito. </a:t>
            </a:r>
          </a:p>
          <a:p>
            <a:pPr algn="just">
              <a:buNone/>
            </a:pPr>
            <a:endParaRPr lang="it-IT" dirty="0"/>
          </a:p>
        </p:txBody>
      </p:sp>
      <p:sp>
        <p:nvSpPr>
          <p:cNvPr id="11" name="Segnaposto contenuto 10"/>
          <p:cNvSpPr>
            <a:spLocks noGrp="1"/>
          </p:cNvSpPr>
          <p:nvPr>
            <p:ph sz="quarter" idx="4"/>
          </p:nvPr>
        </p:nvSpPr>
        <p:spPr>
          <a:xfrm>
            <a:off x="4645025" y="1412776"/>
            <a:ext cx="4041775" cy="5256584"/>
          </a:xfrm>
        </p:spPr>
        <p:txBody>
          <a:bodyPr>
            <a:normAutofit fontScale="92500"/>
          </a:bodyPr>
          <a:lstStyle/>
          <a:p>
            <a:pPr algn="just"/>
            <a:r>
              <a:rPr lang="it-IT" dirty="0" smtClean="0"/>
              <a:t>La nozione di danno biologico comprende anche l’eventuale incidenza rilevante della menomazione su specifici aspetti dinamico – relazionali personali, la cui valutazione non è da esprimersi </a:t>
            </a:r>
            <a:r>
              <a:rPr lang="it-IT" dirty="0" err="1" smtClean="0"/>
              <a:t>percentualisticamente</a:t>
            </a:r>
            <a:r>
              <a:rPr lang="it-IT" dirty="0" smtClean="0"/>
              <a:t>, ma, quando necessario, va formulata con indicazioni aggiuntive attraverso equo e motivato apprezzamento, da parte del medico valutatore , delle condizioni soggettive del danneggiato.   </a:t>
            </a:r>
            <a:endParaRPr lang="it-IT"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8" name="Rectangle 8"/>
          <p:cNvSpPr>
            <a:spLocks noGrp="1" noChangeArrowheads="1"/>
          </p:cNvSpPr>
          <p:nvPr>
            <p:ph type="title"/>
          </p:nvPr>
        </p:nvSpPr>
        <p:spPr>
          <a:xfrm>
            <a:off x="0" y="0"/>
            <a:ext cx="9144000" cy="1052736"/>
          </a:xfrm>
        </p:spPr>
        <p:txBody>
          <a:bodyPr/>
          <a:lstStyle/>
          <a:p>
            <a:r>
              <a:rPr lang="it-IT" dirty="0">
                <a:solidFill>
                  <a:srgbClr val="FFFF00"/>
                </a:solidFill>
              </a:rPr>
              <a:t>Un utile strumento di lavoro</a:t>
            </a:r>
          </a:p>
        </p:txBody>
      </p:sp>
      <p:sp>
        <p:nvSpPr>
          <p:cNvPr id="6" name="Segnaposto contenuto 5"/>
          <p:cNvSpPr>
            <a:spLocks noGrp="1"/>
          </p:cNvSpPr>
          <p:nvPr>
            <p:ph sz="half" idx="2"/>
          </p:nvPr>
        </p:nvSpPr>
        <p:spPr>
          <a:xfrm>
            <a:off x="4499992" y="1052736"/>
            <a:ext cx="4464496" cy="5805264"/>
          </a:xfrm>
        </p:spPr>
        <p:txBody>
          <a:bodyPr>
            <a:normAutofit fontScale="92500" lnSpcReduction="20000"/>
          </a:bodyPr>
          <a:lstStyle/>
          <a:p>
            <a:pPr>
              <a:buNone/>
            </a:pPr>
            <a:r>
              <a:rPr lang="it-IT" dirty="0" smtClean="0"/>
              <a:t>    La tabella delle menomazioni rappresenta lo strumento per la valutazione del danno permanente biologico, fermo restando che l’uso deve esserne riservato prioritariamente a medici specialisti in Medicina Legale o eventualmente a medici di comprovata esperienza medico legale nella valutazione del danno alla persona, </a:t>
            </a:r>
            <a:r>
              <a:rPr lang="it-IT" dirty="0" smtClean="0">
                <a:solidFill>
                  <a:srgbClr val="FFFF00"/>
                </a:solidFill>
              </a:rPr>
              <a:t>essendo  la motivazione elemento essenziale  e qualificante del giudizio valutativo,  al di là della mera indicazione numerica.   </a:t>
            </a:r>
          </a:p>
          <a:p>
            <a:endParaRPr lang="it-IT" dirty="0"/>
          </a:p>
        </p:txBody>
      </p:sp>
      <p:pic>
        <p:nvPicPr>
          <p:cNvPr id="2051" name="Picture 3"/>
          <p:cNvPicPr>
            <a:picLocks noGrp="1" noChangeAspect="1" noChangeArrowheads="1"/>
          </p:cNvPicPr>
          <p:nvPr>
            <p:ph sz="half" idx="1"/>
          </p:nvPr>
        </p:nvPicPr>
        <p:blipFill>
          <a:blip r:embed="rId2" cstate="print"/>
          <a:srcRect l="19869" t="41126" r="49002" b="21909"/>
          <a:stretch>
            <a:fillRect/>
          </a:stretch>
        </p:blipFill>
        <p:spPr bwMode="auto">
          <a:xfrm>
            <a:off x="0" y="1052736"/>
            <a:ext cx="4355976" cy="5805264"/>
          </a:xfrm>
          <a:prstGeom prst="rect">
            <a:avLst/>
          </a:prstGeom>
          <a:noFill/>
          <a:ln w="9525">
            <a:noFill/>
            <a:miter lim="800000"/>
            <a:headEnd/>
            <a:tailEnd/>
          </a:ln>
        </p:spPr>
      </p:pic>
      <p:sp>
        <p:nvSpPr>
          <p:cNvPr id="9" name="Rettangolo 8"/>
          <p:cNvSpPr/>
          <p:nvPr/>
        </p:nvSpPr>
        <p:spPr>
          <a:xfrm>
            <a:off x="4067944" y="1052736"/>
            <a:ext cx="288032" cy="504056"/>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sz="half" idx="1"/>
          </p:nvPr>
        </p:nvSpPr>
        <p:spPr/>
        <p:txBody>
          <a:bodyPr/>
          <a:lstStyle/>
          <a:p>
            <a:endParaRPr lang="it-IT" dirty="0"/>
          </a:p>
        </p:txBody>
      </p:sp>
      <p:sp>
        <p:nvSpPr>
          <p:cNvPr id="4" name="Segnaposto contenuto 3"/>
          <p:cNvSpPr>
            <a:spLocks noGrp="1"/>
          </p:cNvSpPr>
          <p:nvPr>
            <p:ph sz="half" idx="2"/>
          </p:nvPr>
        </p:nvSpPr>
        <p:spPr/>
        <p:txBody>
          <a:bodyPr/>
          <a:lstStyle/>
          <a:p>
            <a:endParaRPr lang="it-IT"/>
          </a:p>
        </p:txBody>
      </p:sp>
      <p:pic>
        <p:nvPicPr>
          <p:cNvPr id="54274" name="Picture 2"/>
          <p:cNvPicPr>
            <a:picLocks noChangeAspect="1" noChangeArrowheads="1"/>
          </p:cNvPicPr>
          <p:nvPr/>
        </p:nvPicPr>
        <p:blipFill>
          <a:blip r:embed="rId2" cstate="print"/>
          <a:srcRect l="7008" t="6745" r="9567" b="17860"/>
          <a:stretch>
            <a:fillRect/>
          </a:stretch>
        </p:blipFill>
        <p:spPr bwMode="auto">
          <a:xfrm>
            <a:off x="0" y="0"/>
            <a:ext cx="9144000" cy="6858000"/>
          </a:xfrm>
          <a:prstGeom prst="rect">
            <a:avLst/>
          </a:prstGeom>
          <a:noFill/>
          <a:ln w="9525">
            <a:noFill/>
            <a:miter lim="800000"/>
            <a:headEnd/>
            <a:tailEnd/>
          </a:ln>
        </p:spPr>
      </p:pic>
      <p:sp>
        <p:nvSpPr>
          <p:cNvPr id="6" name="Rettangolo 5"/>
          <p:cNvSpPr/>
          <p:nvPr/>
        </p:nvSpPr>
        <p:spPr>
          <a:xfrm>
            <a:off x="719064" y="332656"/>
            <a:ext cx="7813376" cy="576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dirty="0" smtClean="0">
                <a:solidFill>
                  <a:schemeClr val="bg1"/>
                </a:solidFill>
                <a:latin typeface="Comic Sans MS" pitchFamily="66" charset="0"/>
              </a:rPr>
              <a:t>La valutazione del danno biologico</a:t>
            </a:r>
            <a:r>
              <a:rPr lang="it-IT" dirty="0" smtClean="0">
                <a:solidFill>
                  <a:schemeClr val="bg1"/>
                </a:solidFill>
              </a:rPr>
              <a:t> </a:t>
            </a:r>
            <a:endParaRPr lang="it-IT" dirty="0">
              <a:solidFill>
                <a:schemeClr val="bg1"/>
              </a:solidFill>
            </a:endParaRPr>
          </a:p>
        </p:txBody>
      </p:sp>
      <p:sp>
        <p:nvSpPr>
          <p:cNvPr id="7" name="Rettangolo 6"/>
          <p:cNvSpPr/>
          <p:nvPr/>
        </p:nvSpPr>
        <p:spPr>
          <a:xfrm>
            <a:off x="611560" y="1916832"/>
            <a:ext cx="3456384" cy="10081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611560" y="3212976"/>
            <a:ext cx="3960440" cy="115212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dirty="0" smtClean="0">
                <a:solidFill>
                  <a:schemeClr val="bg1"/>
                </a:solidFill>
              </a:rPr>
              <a:t>Riproducibile </a:t>
            </a:r>
            <a:endParaRPr lang="it-IT" sz="3600" b="1" dirty="0">
              <a:solidFill>
                <a:schemeClr val="bg1"/>
              </a:solidFill>
            </a:endParaRPr>
          </a:p>
        </p:txBody>
      </p:sp>
      <p:sp>
        <p:nvSpPr>
          <p:cNvPr id="9" name="Rettangolo 8"/>
          <p:cNvSpPr/>
          <p:nvPr/>
        </p:nvSpPr>
        <p:spPr>
          <a:xfrm>
            <a:off x="611560" y="5085184"/>
            <a:ext cx="3960440" cy="115212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dirty="0" smtClean="0">
                <a:solidFill>
                  <a:schemeClr val="bg1"/>
                </a:solidFill>
              </a:rPr>
              <a:t>Valore indicativo della tabella  </a:t>
            </a:r>
            <a:endParaRPr lang="it-IT" sz="3600" b="1" dirty="0">
              <a:solidFill>
                <a:schemeClr val="bg1"/>
              </a:solidFill>
            </a:endParaRPr>
          </a:p>
        </p:txBody>
      </p:sp>
      <p:pic>
        <p:nvPicPr>
          <p:cNvPr id="10" name="Picture 2"/>
          <p:cNvPicPr>
            <a:picLocks noChangeAspect="1" noChangeArrowheads="1"/>
          </p:cNvPicPr>
          <p:nvPr/>
        </p:nvPicPr>
        <p:blipFill>
          <a:blip r:embed="rId3" cstate="print"/>
          <a:srcRect l="626" t="19493" r="72121" b="34251"/>
          <a:stretch>
            <a:fillRect/>
          </a:stretch>
        </p:blipFill>
        <p:spPr>
          <a:xfrm>
            <a:off x="4644008" y="1196752"/>
            <a:ext cx="4499992" cy="5661248"/>
          </a:xfrm>
          <a:prstGeom prst="rect">
            <a:avLst/>
          </a:prstGeom>
          <a:noFill/>
        </p:spPr>
      </p:pic>
      <p:sp>
        <p:nvSpPr>
          <p:cNvPr id="11" name="Rettangolo 10"/>
          <p:cNvSpPr/>
          <p:nvPr/>
        </p:nvSpPr>
        <p:spPr>
          <a:xfrm>
            <a:off x="4211960" y="1268760"/>
            <a:ext cx="432048" cy="144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in giù 11"/>
          <p:cNvSpPr/>
          <p:nvPr/>
        </p:nvSpPr>
        <p:spPr>
          <a:xfrm>
            <a:off x="1979712" y="2132856"/>
            <a:ext cx="484632" cy="978408"/>
          </a:xfrm>
          <a:prstGeom prst="down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circolare a destra 12"/>
          <p:cNvSpPr/>
          <p:nvPr/>
        </p:nvSpPr>
        <p:spPr>
          <a:xfrm>
            <a:off x="179512" y="2060848"/>
            <a:ext cx="792088" cy="3888432"/>
          </a:xfrm>
          <a:prstGeom prst="curvedRightArrow">
            <a:avLst/>
          </a:prstGeom>
          <a:solidFill>
            <a:schemeClr val="tx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48680"/>
            <a:ext cx="8229600" cy="1008112"/>
          </a:xfrm>
        </p:spPr>
        <p:txBody>
          <a:bodyPr>
            <a:normAutofit fontScale="90000"/>
          </a:bodyPr>
          <a:lstStyle/>
          <a:p>
            <a:r>
              <a:rPr lang="it-IT" dirty="0" smtClean="0">
                <a:solidFill>
                  <a:srgbClr val="FFFF00"/>
                </a:solidFill>
              </a:rPr>
              <a:t>Definizione del danno biologico (Convegno SIMLA, Riccione 2001)</a:t>
            </a:r>
            <a:r>
              <a:rPr lang="it-IT" dirty="0" smtClean="0"/>
              <a:t/>
            </a:r>
            <a:br>
              <a:rPr lang="it-IT" dirty="0" smtClean="0"/>
            </a:br>
            <a:endParaRPr lang="it-IT" dirty="0">
              <a:solidFill>
                <a:srgbClr val="FFFF00"/>
              </a:solidFill>
            </a:endParaRPr>
          </a:p>
        </p:txBody>
      </p:sp>
      <p:sp>
        <p:nvSpPr>
          <p:cNvPr id="3" name="Segnaposto contenuto 2"/>
          <p:cNvSpPr>
            <a:spLocks noGrp="1"/>
          </p:cNvSpPr>
          <p:nvPr>
            <p:ph idx="1"/>
          </p:nvPr>
        </p:nvSpPr>
        <p:spPr>
          <a:xfrm>
            <a:off x="529208" y="1639341"/>
            <a:ext cx="8363272" cy="4525963"/>
          </a:xfrm>
        </p:spPr>
        <p:txBody>
          <a:bodyPr>
            <a:normAutofit fontScale="85000" lnSpcReduction="20000"/>
          </a:bodyPr>
          <a:lstStyle/>
          <a:p>
            <a:pPr algn="just">
              <a:buNone/>
            </a:pPr>
            <a:r>
              <a:rPr lang="it-IT" dirty="0" smtClean="0"/>
              <a:t>	“Il danno biologico consiste nella menomazione temporanea e/o permanente alla integrità </a:t>
            </a:r>
            <a:r>
              <a:rPr lang="it-IT" dirty="0" err="1" smtClean="0"/>
              <a:t>psico</a:t>
            </a:r>
            <a:r>
              <a:rPr lang="it-IT" dirty="0" smtClean="0"/>
              <a:t> – fisica della persona, comprensiva degli aspetti personali – dinamico – relazionali, passibili di accertamento e valutazione medico legale ed indipendente da ogni riferimento alla capacità di produrre reddito. La valutazione del danno biologico è espressa in termini di percentuale della menomazione dell’integrità </a:t>
            </a:r>
            <a:r>
              <a:rPr lang="it-IT" dirty="0" err="1" smtClean="0"/>
              <a:t>psico</a:t>
            </a:r>
            <a:r>
              <a:rPr lang="it-IT" dirty="0" smtClean="0"/>
              <a:t> fisica, comprensiva della incidenza sulle attività quotidiane comuni a tutti. </a:t>
            </a:r>
            <a:r>
              <a:rPr lang="it-IT" dirty="0" smtClean="0">
                <a:solidFill>
                  <a:srgbClr val="FFFF00"/>
                </a:solidFill>
              </a:rPr>
              <a:t>Nel caso in cui la menomazione incida in maniera apprezzabile su particolari aspetti dinamico – relazionali e personali, la valutazione è completata dalle indicazioni aggiuntive</a:t>
            </a:r>
            <a:r>
              <a:rPr lang="it-IT" dirty="0" smtClean="0"/>
              <a:t>. </a:t>
            </a:r>
            <a:endParaRPr lang="it-IT"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92696"/>
            <a:ext cx="8229600" cy="5433467"/>
          </a:xfrm>
        </p:spPr>
        <p:txBody>
          <a:bodyPr>
            <a:normAutofit/>
          </a:bodyPr>
          <a:lstStyle/>
          <a:p>
            <a:pPr algn="just">
              <a:buNone/>
            </a:pPr>
            <a:r>
              <a:rPr lang="it-IT" dirty="0" smtClean="0"/>
              <a:t>	La valutazione del danno biologico è formulata </a:t>
            </a:r>
            <a:r>
              <a:rPr lang="it-IT" dirty="0" smtClean="0">
                <a:solidFill>
                  <a:srgbClr val="FFFF00"/>
                </a:solidFill>
              </a:rPr>
              <a:t>tramite riferimenti tabellari a carattere indicativo/orientativo utili a garantire la massima omogeneità ed equità operativa </a:t>
            </a:r>
            <a:r>
              <a:rPr lang="it-IT" dirty="0" smtClean="0"/>
              <a:t>che la </a:t>
            </a:r>
            <a:r>
              <a:rPr lang="it-IT" dirty="0" err="1" smtClean="0"/>
              <a:t>S.I.M.L.A.</a:t>
            </a:r>
            <a:r>
              <a:rPr lang="it-IT" dirty="0" smtClean="0"/>
              <a:t> si impegna ad emanare, tenuto conto dei </a:t>
            </a:r>
            <a:r>
              <a:rPr lang="it-IT" dirty="0" err="1" smtClean="0"/>
              <a:t>baremes</a:t>
            </a:r>
            <a:r>
              <a:rPr lang="it-IT" dirty="0" smtClean="0"/>
              <a:t> esistenti, con particolare riferimento alla guida già edita e della tabella delle menomazioni collegata al D.L. 38/2000 oltre ai riferimenti europei ed internazionali del settore. </a:t>
            </a:r>
            <a:endParaRPr lang="it-IT"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74638"/>
            <a:ext cx="8964488" cy="1498178"/>
          </a:xfrm>
        </p:spPr>
        <p:txBody>
          <a:bodyPr>
            <a:normAutofit fontScale="90000"/>
          </a:bodyPr>
          <a:lstStyle/>
          <a:p>
            <a:r>
              <a:rPr lang="it-IT" sz="3600" dirty="0" smtClean="0"/>
              <a:t>Le </a:t>
            </a:r>
            <a:r>
              <a:rPr lang="it-IT" sz="3600" dirty="0" smtClean="0">
                <a:solidFill>
                  <a:srgbClr val="FFFF00"/>
                </a:solidFill>
              </a:rPr>
              <a:t>tabelle</a:t>
            </a:r>
            <a:r>
              <a:rPr lang="it-IT" sz="3600" dirty="0" smtClean="0"/>
              <a:t>: ancora nessuna novità per i medici legali</a:t>
            </a:r>
            <a:br>
              <a:rPr lang="it-IT" sz="3600" dirty="0" smtClean="0"/>
            </a:br>
            <a:r>
              <a:rPr lang="it-IT" sz="3600" dirty="0" smtClean="0">
                <a:solidFill>
                  <a:srgbClr val="FFFF00"/>
                </a:solidFill>
              </a:rPr>
              <a:t>L’Italia ha una lunga “tradizione” di tabelle</a:t>
            </a:r>
            <a:r>
              <a:rPr lang="it-IT" dirty="0" smtClean="0"/>
              <a:t/>
            </a:r>
            <a:br>
              <a:rPr lang="it-IT" dirty="0" smtClean="0"/>
            </a:br>
            <a:r>
              <a:rPr lang="it-IT" dirty="0" smtClean="0"/>
              <a:t> </a:t>
            </a:r>
            <a:endParaRPr lang="it-IT" dirty="0"/>
          </a:p>
        </p:txBody>
      </p:sp>
      <p:sp>
        <p:nvSpPr>
          <p:cNvPr id="3" name="Segnaposto contenuto 2"/>
          <p:cNvSpPr>
            <a:spLocks noGrp="1"/>
          </p:cNvSpPr>
          <p:nvPr>
            <p:ph sz="half" idx="2"/>
          </p:nvPr>
        </p:nvSpPr>
        <p:spPr>
          <a:xfrm>
            <a:off x="0" y="1484784"/>
            <a:ext cx="4644008" cy="5373216"/>
          </a:xfrm>
        </p:spPr>
        <p:txBody>
          <a:bodyPr>
            <a:normAutofit fontScale="92500" lnSpcReduction="10000"/>
          </a:bodyPr>
          <a:lstStyle/>
          <a:p>
            <a:r>
              <a:rPr lang="it-IT" dirty="0" smtClean="0"/>
              <a:t>1928 Antonio </a:t>
            </a:r>
            <a:r>
              <a:rPr lang="it-IT" dirty="0" err="1" smtClean="0"/>
              <a:t>Cazzaniga</a:t>
            </a:r>
            <a:r>
              <a:rPr lang="it-IT" dirty="0" smtClean="0"/>
              <a:t>  tabelle per la valutazione </a:t>
            </a:r>
            <a:r>
              <a:rPr lang="it-IT" dirty="0" err="1" smtClean="0"/>
              <a:t>percentualistica</a:t>
            </a:r>
            <a:r>
              <a:rPr lang="it-IT" dirty="0" smtClean="0"/>
              <a:t> del grado di riduzione della “capacità lavorativa generica” ai fini del risarcimento del danno in responsabilità civile  … </a:t>
            </a:r>
          </a:p>
          <a:p>
            <a:r>
              <a:rPr lang="it-IT" dirty="0" smtClean="0"/>
              <a:t>Congressi di Como (1967) e di Perugia (1968) per la valutazione del danno riferite al valore medio della capacità lavorativa</a:t>
            </a:r>
          </a:p>
          <a:p>
            <a:r>
              <a:rPr lang="it-IT" dirty="0" smtClean="0"/>
              <a:t>Tabelle della Scuola di Milano (Bernardi, </a:t>
            </a:r>
            <a:r>
              <a:rPr lang="it-IT" dirty="0" err="1" smtClean="0"/>
              <a:t>Luvoni</a:t>
            </a:r>
            <a:r>
              <a:rPr lang="it-IT" dirty="0" smtClean="0"/>
              <a:t>, </a:t>
            </a:r>
            <a:r>
              <a:rPr lang="it-IT" dirty="0" err="1" smtClean="0"/>
              <a:t>Mangili</a:t>
            </a:r>
            <a:r>
              <a:rPr lang="it-IT" dirty="0" smtClean="0"/>
              <a:t>) (anni ’90) </a:t>
            </a:r>
          </a:p>
          <a:p>
            <a:r>
              <a:rPr lang="it-IT" dirty="0" smtClean="0"/>
              <a:t>Guida orientativa per la valutazione del danno biologico (sotto l’egida della SIMLA) 1996 </a:t>
            </a:r>
          </a:p>
          <a:p>
            <a:endParaRPr lang="it-IT" dirty="0" smtClean="0"/>
          </a:p>
          <a:p>
            <a:endParaRPr lang="it-IT" dirty="0" smtClean="0"/>
          </a:p>
        </p:txBody>
      </p:sp>
      <p:sp>
        <p:nvSpPr>
          <p:cNvPr id="11" name="Segnaposto contenuto 10"/>
          <p:cNvSpPr>
            <a:spLocks noGrp="1"/>
          </p:cNvSpPr>
          <p:nvPr>
            <p:ph sz="quarter" idx="4"/>
          </p:nvPr>
        </p:nvSpPr>
        <p:spPr>
          <a:xfrm>
            <a:off x="4645025" y="2174874"/>
            <a:ext cx="4041775" cy="4278461"/>
          </a:xfrm>
        </p:spPr>
        <p:txBody>
          <a:bodyPr/>
          <a:lstStyle/>
          <a:p>
            <a:pPr algn="ctr"/>
            <a:r>
              <a:rPr lang="it-IT" dirty="0" smtClean="0">
                <a:solidFill>
                  <a:srgbClr val="FFFF00"/>
                </a:solidFill>
              </a:rPr>
              <a:t>Altre forme di “invalidità” </a:t>
            </a:r>
          </a:p>
          <a:p>
            <a:r>
              <a:rPr lang="it-IT" dirty="0" smtClean="0"/>
              <a:t>INAIL, INPS , Equo indennizzo, Invalidità Civile </a:t>
            </a:r>
          </a:p>
          <a:p>
            <a:endParaRPr lang="it-IT" dirty="0" smtClean="0"/>
          </a:p>
          <a:p>
            <a:r>
              <a:rPr lang="it-IT" dirty="0" smtClean="0"/>
              <a:t>Tabelle INAIL </a:t>
            </a:r>
          </a:p>
          <a:p>
            <a:r>
              <a:rPr lang="it-IT" dirty="0" smtClean="0"/>
              <a:t>Tabelle invalidità civile </a:t>
            </a:r>
          </a:p>
          <a:p>
            <a:r>
              <a:rPr lang="it-IT" dirty="0" smtClean="0"/>
              <a:t>Tabelle per la causa di servizio </a:t>
            </a:r>
            <a:endParaRPr lang="it-IT"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Cenni storici</a:t>
            </a:r>
            <a:endParaRPr lang="it-IT" dirty="0"/>
          </a:p>
        </p:txBody>
      </p:sp>
      <p:sp>
        <p:nvSpPr>
          <p:cNvPr id="3" name="Segnaposto contenuto 2"/>
          <p:cNvSpPr>
            <a:spLocks noGrp="1"/>
          </p:cNvSpPr>
          <p:nvPr>
            <p:ph idx="1"/>
          </p:nvPr>
        </p:nvSpPr>
        <p:spPr>
          <a:xfrm>
            <a:off x="251520" y="1556792"/>
            <a:ext cx="8748464" cy="4525963"/>
          </a:xfrm>
        </p:spPr>
        <p:txBody>
          <a:bodyPr>
            <a:normAutofit fontScale="70000" lnSpcReduction="20000"/>
          </a:bodyPr>
          <a:lstStyle/>
          <a:p>
            <a:pPr>
              <a:buNone/>
            </a:pPr>
            <a:r>
              <a:rPr lang="it-IT" dirty="0" smtClean="0"/>
              <a:t>1942 sistema dicotomico</a:t>
            </a:r>
          </a:p>
          <a:p>
            <a:pPr>
              <a:buNone/>
            </a:pPr>
            <a:r>
              <a:rPr lang="it-IT" dirty="0" smtClean="0"/>
              <a:t>Art 2059 c.c. (danno non patrimoniale)</a:t>
            </a:r>
          </a:p>
          <a:p>
            <a:pPr>
              <a:buNone/>
            </a:pPr>
            <a:r>
              <a:rPr lang="it-IT" dirty="0" smtClean="0"/>
              <a:t>Art 2043 c.c. (danno patrimoniale)</a:t>
            </a:r>
          </a:p>
          <a:p>
            <a:endParaRPr lang="it-IT" dirty="0"/>
          </a:p>
          <a:p>
            <a:pPr algn="just">
              <a:buNone/>
            </a:pPr>
            <a:r>
              <a:rPr lang="it-IT" dirty="0" smtClean="0"/>
              <a:t>	</a:t>
            </a:r>
            <a:r>
              <a:rPr lang="it-IT" sz="3400" b="1" dirty="0" smtClean="0">
                <a:solidFill>
                  <a:srgbClr val="FFFF00"/>
                </a:solidFill>
                <a:latin typeface="Times New Roman" pitchFamily="18" charset="0"/>
                <a:cs typeface="Times New Roman" pitchFamily="18" charset="0"/>
              </a:rPr>
              <a:t>Si </a:t>
            </a:r>
            <a:r>
              <a:rPr lang="it-IT" sz="3400" b="1" dirty="0">
                <a:solidFill>
                  <a:srgbClr val="FFFF00"/>
                </a:solidFill>
                <a:latin typeface="Times New Roman" pitchFamily="18" charset="0"/>
                <a:cs typeface="Times New Roman" pitchFamily="18" charset="0"/>
              </a:rPr>
              <a:t>è partiti da una situazione in cui il </a:t>
            </a:r>
            <a:r>
              <a:rPr lang="it-IT" sz="3400" b="1" u="sng" dirty="0">
                <a:solidFill>
                  <a:srgbClr val="FFFF00"/>
                </a:solidFill>
                <a:latin typeface="Times New Roman" pitchFamily="18" charset="0"/>
                <a:cs typeface="Times New Roman" pitchFamily="18" charset="0"/>
              </a:rPr>
              <a:t>danno non patrimoniale </a:t>
            </a:r>
            <a:r>
              <a:rPr lang="it-IT" sz="3400" b="1" dirty="0">
                <a:solidFill>
                  <a:srgbClr val="FFFF00"/>
                </a:solidFill>
                <a:latin typeface="Times New Roman" pitchFamily="18" charset="0"/>
                <a:cs typeface="Times New Roman" pitchFamily="18" charset="0"/>
              </a:rPr>
              <a:t>veniva </a:t>
            </a:r>
            <a:r>
              <a:rPr lang="it-IT" sz="3400" b="1" u="sng" dirty="0">
                <a:solidFill>
                  <a:srgbClr val="FFFF00"/>
                </a:solidFill>
                <a:latin typeface="Times New Roman" pitchFamily="18" charset="0"/>
                <a:cs typeface="Times New Roman" pitchFamily="18" charset="0"/>
              </a:rPr>
              <a:t>inteso solo e solamente come sofferenza soggettiva, dolore, turbamento psichico, e questa classe di danno veniva risarcita in quei casi previsti dalla legge.</a:t>
            </a:r>
            <a:r>
              <a:rPr lang="it-IT" sz="3400" b="1" dirty="0">
                <a:solidFill>
                  <a:srgbClr val="FFFF00"/>
                </a:solidFill>
                <a:latin typeface="Times New Roman" pitchFamily="18" charset="0"/>
                <a:cs typeface="Times New Roman" pitchFamily="18" charset="0"/>
              </a:rPr>
              <a:t> Questo perché c’è una norma penale che dice che ogni reato che abbia cagionato </a:t>
            </a:r>
            <a:r>
              <a:rPr lang="it-IT" sz="3400" b="1" dirty="0" smtClean="0">
                <a:solidFill>
                  <a:srgbClr val="FFFF00"/>
                </a:solidFill>
                <a:latin typeface="Times New Roman" pitchFamily="18" charset="0"/>
                <a:cs typeface="Times New Roman" pitchFamily="18" charset="0"/>
              </a:rPr>
              <a:t>un danno </a:t>
            </a:r>
            <a:r>
              <a:rPr lang="it-IT" sz="3400" b="1" dirty="0">
                <a:solidFill>
                  <a:srgbClr val="FFFF00"/>
                </a:solidFill>
                <a:latin typeface="Times New Roman" pitchFamily="18" charset="0"/>
                <a:cs typeface="Times New Roman" pitchFamily="18" charset="0"/>
              </a:rPr>
              <a:t>patrimoniale o non patrimoniale obbliga al risarcimento il colpevole e le persone che a norma delle regole civili debbano rispondere per lui. Quindi solo sofferenza soggettiva e solo se il fatto dannoso è previsto dalla legge come reato. </a:t>
            </a:r>
            <a:endParaRPr lang="it-IT"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67544" y="188640"/>
            <a:ext cx="8229600" cy="1944216"/>
          </a:xfrm>
        </p:spPr>
        <p:txBody>
          <a:bodyPr>
            <a:normAutofit fontScale="90000"/>
          </a:bodyPr>
          <a:lstStyle/>
          <a:p>
            <a:r>
              <a:rPr lang="it-IT" sz="3100" dirty="0" smtClean="0"/>
              <a:t/>
            </a:r>
            <a:br>
              <a:rPr lang="it-IT" sz="3100" dirty="0" smtClean="0"/>
            </a:br>
            <a:r>
              <a:rPr lang="it-IT" sz="3100" dirty="0"/>
              <a:t/>
            </a:r>
            <a:br>
              <a:rPr lang="it-IT" sz="3100" dirty="0"/>
            </a:br>
            <a:r>
              <a:rPr lang="it-IT" sz="2000" b="1" dirty="0">
                <a:solidFill>
                  <a:srgbClr val="FFFF00"/>
                </a:solidFill>
              </a:rPr>
              <a:t>Decreto Legislativo 23 febbraio 2000, n. 38</a:t>
            </a:r>
            <a:r>
              <a:rPr lang="it-IT" sz="2000" dirty="0">
                <a:solidFill>
                  <a:srgbClr val="FFFF00"/>
                </a:solidFill>
              </a:rPr>
              <a:t/>
            </a:r>
            <a:br>
              <a:rPr lang="it-IT" sz="2000" dirty="0">
                <a:solidFill>
                  <a:srgbClr val="FFFF00"/>
                </a:solidFill>
              </a:rPr>
            </a:br>
            <a:r>
              <a:rPr lang="it-IT" sz="2000" b="1" dirty="0">
                <a:solidFill>
                  <a:srgbClr val="FFFF00"/>
                </a:solidFill>
              </a:rPr>
              <a:t>"Disposizioni in materia di assicurazione contro gli infortuni sul lavoro e le malattie professionali, a norma dell'articolo 55, comma 1, della legge 17 maggio 1999, n. 144".</a:t>
            </a:r>
            <a:r>
              <a:rPr lang="it-IT" sz="2000" dirty="0">
                <a:solidFill>
                  <a:srgbClr val="FFFF00"/>
                </a:solidFill>
              </a:rPr>
              <a:t/>
            </a:r>
            <a:br>
              <a:rPr lang="it-IT" sz="2000" dirty="0">
                <a:solidFill>
                  <a:srgbClr val="FFFF00"/>
                </a:solidFill>
              </a:rPr>
            </a:br>
            <a:r>
              <a:rPr lang="it-IT" sz="2000" dirty="0" smtClean="0">
                <a:solidFill>
                  <a:srgbClr val="FFFF00"/>
                </a:solidFill>
              </a:rPr>
              <a:t>Art</a:t>
            </a:r>
            <a:r>
              <a:rPr lang="it-IT" sz="2000" dirty="0">
                <a:solidFill>
                  <a:srgbClr val="FFFF00"/>
                </a:solidFill>
              </a:rPr>
              <a:t>. 13</a:t>
            </a:r>
            <a:br>
              <a:rPr lang="it-IT" sz="2000" dirty="0">
                <a:solidFill>
                  <a:srgbClr val="FFFF00"/>
                </a:solidFill>
              </a:rPr>
            </a:br>
            <a:r>
              <a:rPr lang="it-IT" sz="2000" i="1" dirty="0">
                <a:solidFill>
                  <a:srgbClr val="FFFF00"/>
                </a:solidFill>
              </a:rPr>
              <a:t>(Danno biologico)</a:t>
            </a:r>
            <a:r>
              <a:rPr lang="it-IT" dirty="0"/>
              <a:t/>
            </a:r>
            <a:br>
              <a:rPr lang="it-IT" dirty="0"/>
            </a:br>
            <a:endParaRPr lang="it-IT" dirty="0"/>
          </a:p>
        </p:txBody>
      </p:sp>
      <p:sp>
        <p:nvSpPr>
          <p:cNvPr id="8" name="Segnaposto contenuto 7"/>
          <p:cNvSpPr>
            <a:spLocks noGrp="1"/>
          </p:cNvSpPr>
          <p:nvPr>
            <p:ph idx="1"/>
          </p:nvPr>
        </p:nvSpPr>
        <p:spPr>
          <a:xfrm>
            <a:off x="539552" y="1916832"/>
            <a:ext cx="8229600" cy="4525963"/>
          </a:xfrm>
        </p:spPr>
        <p:txBody>
          <a:bodyPr>
            <a:normAutofit fontScale="32500" lnSpcReduction="20000"/>
          </a:bodyPr>
          <a:lstStyle/>
          <a:p>
            <a:pPr algn="ctr">
              <a:buNone/>
            </a:pPr>
            <a:r>
              <a:rPr lang="it-IT" sz="3400" dirty="0" smtClean="0">
                <a:latin typeface="Times New Roman" pitchFamily="18" charset="0"/>
                <a:cs typeface="Times New Roman" pitchFamily="18" charset="0"/>
              </a:rPr>
              <a:t>	</a:t>
            </a:r>
            <a:r>
              <a:rPr lang="it-IT" sz="12300" dirty="0" smtClean="0">
                <a:latin typeface="Times New Roman" pitchFamily="18" charset="0"/>
                <a:cs typeface="Times New Roman" pitchFamily="18" charset="0"/>
              </a:rPr>
              <a:t>“</a:t>
            </a:r>
            <a:r>
              <a:rPr lang="it-IT" sz="4900" b="1" dirty="0"/>
              <a:t>In attesa della definizione di carattere generale di danno biologico e dei criteri per la determinazione del relativo risarcimento, il presente articolo definisce, in via sperimentale, ai fini della tutela dell’assicurazione obbligatoria contro gli infortuni sul lavoro e le malattie professionali il </a:t>
            </a:r>
            <a:r>
              <a:rPr lang="it-IT" sz="4900" b="1" u="sng" dirty="0"/>
              <a:t>danno biologico come la lesione all’integrità psicofisica, suscettibile di valutazione medico legale, della persona. Le prestazioni per il ristoro del danno biologico sono determinate in misura indipendente dalla capacità di produzione del reddito del danneggiato.</a:t>
            </a:r>
            <a:endParaRPr lang="it-IT" sz="1600" b="1" u="sng" dirty="0"/>
          </a:p>
          <a:p>
            <a:pPr lvl="0" algn="just">
              <a:buNone/>
            </a:pPr>
            <a:endParaRPr lang="it-IT" sz="3400" dirty="0" smtClean="0">
              <a:latin typeface="Times New Roman" pitchFamily="18" charset="0"/>
              <a:cs typeface="Times New Roman" pitchFamily="18" charset="0"/>
            </a:endParaRPr>
          </a:p>
          <a:p>
            <a:pPr lvl="0" algn="just">
              <a:buNone/>
            </a:pPr>
            <a:r>
              <a:rPr lang="it-IT" sz="3400" dirty="0" smtClean="0">
                <a:latin typeface="Times New Roman" pitchFamily="18" charset="0"/>
                <a:cs typeface="Times New Roman" pitchFamily="18" charset="0"/>
              </a:rPr>
              <a:t>	</a:t>
            </a:r>
            <a:r>
              <a:rPr lang="it-IT" sz="3700" dirty="0" smtClean="0">
                <a:solidFill>
                  <a:srgbClr val="FFFF00"/>
                </a:solidFill>
                <a:latin typeface="Times New Roman" pitchFamily="18" charset="0"/>
                <a:cs typeface="Times New Roman" pitchFamily="18" charset="0"/>
              </a:rPr>
              <a:t>In </a:t>
            </a:r>
            <a:r>
              <a:rPr lang="it-IT" sz="3700" dirty="0">
                <a:solidFill>
                  <a:srgbClr val="FFFF00"/>
                </a:solidFill>
                <a:latin typeface="Times New Roman" pitchFamily="18" charset="0"/>
                <a:cs typeface="Times New Roman" pitchFamily="18" charset="0"/>
              </a:rPr>
              <a:t>caso di danno biologico, i danni conseguenti ad infortuni sul lavoro e a malattie professionali verificatisi o denunciati a decorrere dalla data di entrata in vigore del decreto ministeriale di cui al comma 3, l’INAIL nell’ambito del sistema d‘indennizzo e sostegno sociale, in luogo della prestazione di cui all’articolo 66, punto 2), del testo unico, eroga l’indennizzo previsto e regolato dalle seguenti disposizioni:</a:t>
            </a:r>
          </a:p>
          <a:p>
            <a:pPr lvl="0" algn="just">
              <a:buNone/>
            </a:pPr>
            <a:r>
              <a:rPr lang="it-IT" sz="3700" dirty="0" smtClean="0">
                <a:solidFill>
                  <a:srgbClr val="FFFF00"/>
                </a:solidFill>
                <a:latin typeface="Times New Roman" pitchFamily="18" charset="0"/>
                <a:cs typeface="Times New Roman" pitchFamily="18" charset="0"/>
              </a:rPr>
              <a:t>	le </a:t>
            </a:r>
            <a:r>
              <a:rPr lang="it-IT" sz="3700" dirty="0">
                <a:solidFill>
                  <a:srgbClr val="FFFF00"/>
                </a:solidFill>
                <a:latin typeface="Times New Roman" pitchFamily="18" charset="0"/>
                <a:cs typeface="Times New Roman" pitchFamily="18" charset="0"/>
              </a:rPr>
              <a:t>menomazioni conseguenti alle lesioni dell’integrità psicofisica di cui al comma 1 sono valutate in base a specifica "tabella delle menomazioni’’, comprensiva degli aspetti dinamico-relazionali. L’indennizzo delle menomazioni di grado pari o superiore al 6 per cento ed inferiore al 16 per cento è erogato in capitale, dal 16 per cento è erogato in rendita, nella misura indicata nell’apposita ‘’tabella indennizzo danno biologico’’. Per l’applicazione di tale tabella si fa riferimento all’età dell’assicurato al momento della guarigione clinica. Non si applica il disposto dell’articolo 91 del testo unico;</a:t>
            </a:r>
          </a:p>
          <a:p>
            <a:pPr lvl="0" algn="just">
              <a:buNone/>
            </a:pPr>
            <a:r>
              <a:rPr lang="it-IT" sz="3700" dirty="0" smtClean="0">
                <a:solidFill>
                  <a:srgbClr val="FFFF00"/>
                </a:solidFill>
                <a:latin typeface="Times New Roman" pitchFamily="18" charset="0"/>
                <a:cs typeface="Times New Roman" pitchFamily="18" charset="0"/>
              </a:rPr>
              <a:t>	le </a:t>
            </a:r>
            <a:r>
              <a:rPr lang="it-IT" sz="3700" dirty="0">
                <a:solidFill>
                  <a:srgbClr val="FFFF00"/>
                </a:solidFill>
                <a:latin typeface="Times New Roman" pitchFamily="18" charset="0"/>
                <a:cs typeface="Times New Roman" pitchFamily="18" charset="0"/>
              </a:rPr>
              <a:t>menomazioni di grado pari o superiore al 16 per cento danno diritto all’erogazione di un’ulteriore quota di rendita per l’indennizzo delle conseguenze delle stesse, commisurata al grado della menomazione, alla retribuzione dell’assicurato e al coefficiente di cui alla apposita ‘’tabella dei coefficienti’’, che costituiscono indici di determinazione della percentuale di retribuzione da prendere in riferimento per l’indennizzo delle conseguenze patrimoniali, in relazione alla categoria di attività lavorativa di appartenenza dell’assicurato e alla </a:t>
            </a:r>
            <a:r>
              <a:rPr lang="it-IT" sz="3700" dirty="0" err="1">
                <a:solidFill>
                  <a:srgbClr val="FFFF00"/>
                </a:solidFill>
                <a:latin typeface="Times New Roman" pitchFamily="18" charset="0"/>
                <a:cs typeface="Times New Roman" pitchFamily="18" charset="0"/>
              </a:rPr>
              <a:t>ricollocabilità</a:t>
            </a:r>
            <a:r>
              <a:rPr lang="it-IT" sz="3700" dirty="0">
                <a:solidFill>
                  <a:srgbClr val="FFFF00"/>
                </a:solidFill>
                <a:latin typeface="Times New Roman" pitchFamily="18" charset="0"/>
                <a:cs typeface="Times New Roman" pitchFamily="18" charset="0"/>
              </a:rPr>
              <a:t> dello stesso. La retribuzione, determinata con le modalità e i criteri previsti dal testo unico, viene moltiplicata per il coefficiente di cui alla ‘’tabella dei coefficienti’’. La corrispondente quota di rendita, rapportata al grado di menomazione, è liquidata con le modalità e i criteri di cui all’articolo 74 del Testo </a:t>
            </a:r>
            <a:r>
              <a:rPr lang="it-IT" sz="3700" dirty="0" err="1" smtClean="0">
                <a:solidFill>
                  <a:srgbClr val="FFFF00"/>
                </a:solidFill>
                <a:latin typeface="Times New Roman" pitchFamily="18" charset="0"/>
                <a:cs typeface="Times New Roman" pitchFamily="18" charset="0"/>
              </a:rPr>
              <a:t>Unico…</a:t>
            </a:r>
            <a:r>
              <a:rPr lang="it-IT" sz="3700" dirty="0" smtClean="0">
                <a:solidFill>
                  <a:srgbClr val="FFFF00"/>
                </a:solidFill>
                <a:latin typeface="Times New Roman" pitchFamily="18" charset="0"/>
                <a:cs typeface="Times New Roman" pitchFamily="18" charset="0"/>
              </a:rPr>
              <a:t>.”</a:t>
            </a:r>
            <a:endParaRPr lang="it-IT" sz="3700" dirty="0">
              <a:solidFill>
                <a:srgbClr val="FFFF00"/>
              </a:solidFill>
              <a:latin typeface="Times New Roman" pitchFamily="18" charset="0"/>
              <a:cs typeface="Times New Roman" pitchFamily="18" charset="0"/>
            </a:endParaRPr>
          </a:p>
          <a:p>
            <a:pPr>
              <a:buNone/>
            </a:pPr>
            <a:endParaRPr lang="it-IT" sz="3400" dirty="0">
              <a:solidFill>
                <a:srgbClr val="FFFF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67544" y="836712"/>
            <a:ext cx="8229600" cy="1143000"/>
          </a:xfrm>
        </p:spPr>
        <p:txBody>
          <a:bodyPr>
            <a:normAutofit fontScale="90000"/>
          </a:bodyPr>
          <a:lstStyle/>
          <a:p>
            <a:r>
              <a:rPr lang="it-IT" b="1" dirty="0" smtClean="0"/>
              <a:t>DECRETO 3 luglio 2003</a:t>
            </a:r>
            <a:br>
              <a:rPr lang="it-IT" b="1" dirty="0" smtClean="0"/>
            </a:br>
            <a:r>
              <a:rPr lang="it-IT" b="1" dirty="0" smtClean="0"/>
              <a:t>Tabella delle menomazioni alla </a:t>
            </a:r>
            <a:r>
              <a:rPr lang="it-IT" b="1" dirty="0" err="1" smtClean="0"/>
              <a:t>integrita'</a:t>
            </a:r>
            <a:r>
              <a:rPr lang="it-IT" b="1" dirty="0" smtClean="0"/>
              <a:t> psicofisica comprese tra 1 e 9 punti di </a:t>
            </a:r>
            <a:r>
              <a:rPr lang="it-IT" b="1" dirty="0" err="1" smtClean="0"/>
              <a:t>invalidita'</a:t>
            </a:r>
            <a:endParaRPr lang="it-IT" dirty="0"/>
          </a:p>
        </p:txBody>
      </p:sp>
      <p:sp>
        <p:nvSpPr>
          <p:cNvPr id="8" name="Segnaposto contenuto 7"/>
          <p:cNvSpPr>
            <a:spLocks noGrp="1"/>
          </p:cNvSpPr>
          <p:nvPr>
            <p:ph idx="1"/>
          </p:nvPr>
        </p:nvSpPr>
        <p:spPr>
          <a:xfrm>
            <a:off x="323528" y="3068960"/>
            <a:ext cx="8229600" cy="3517851"/>
          </a:xfrm>
        </p:spPr>
        <p:txBody>
          <a:bodyPr>
            <a:normAutofit fontScale="47500" lnSpcReduction="20000"/>
          </a:bodyPr>
          <a:lstStyle/>
          <a:p>
            <a:pPr algn="just">
              <a:buNone/>
            </a:pPr>
            <a:r>
              <a:rPr lang="it-IT" dirty="0" smtClean="0"/>
              <a:t>	“</a:t>
            </a:r>
            <a:r>
              <a:rPr lang="it-IT" dirty="0" err="1" smtClean="0"/>
              <a:t>…Ravvisata</a:t>
            </a:r>
            <a:r>
              <a:rPr lang="it-IT" dirty="0" smtClean="0"/>
              <a:t> l'</a:t>
            </a:r>
            <a:r>
              <a:rPr lang="it-IT" dirty="0" err="1" smtClean="0"/>
              <a:t>opportunita</a:t>
            </a:r>
            <a:r>
              <a:rPr lang="it-IT" dirty="0" smtClean="0"/>
              <a:t>' di procedere alla approvazione della</a:t>
            </a:r>
            <a:br>
              <a:rPr lang="it-IT" dirty="0" smtClean="0"/>
            </a:br>
            <a:r>
              <a:rPr lang="it-IT" dirty="0" smtClean="0"/>
              <a:t>tabella delle menomazioni alla </a:t>
            </a:r>
            <a:r>
              <a:rPr lang="it-IT" dirty="0" err="1" smtClean="0"/>
              <a:t>integrita'</a:t>
            </a:r>
            <a:r>
              <a:rPr lang="it-IT" dirty="0" smtClean="0"/>
              <a:t> psicofisica comprese tra 1</a:t>
            </a:r>
            <a:br>
              <a:rPr lang="it-IT" dirty="0" smtClean="0"/>
            </a:br>
            <a:r>
              <a:rPr lang="it-IT" dirty="0" smtClean="0"/>
              <a:t>e  9 punti di </a:t>
            </a:r>
            <a:r>
              <a:rPr lang="it-IT" dirty="0" err="1" smtClean="0"/>
              <a:t>invalidita'</a:t>
            </a:r>
            <a:r>
              <a:rPr lang="it-IT" dirty="0" smtClean="0"/>
              <a:t>;</a:t>
            </a:r>
          </a:p>
          <a:p>
            <a:pPr algn="just">
              <a:buNone/>
            </a:pPr>
            <a:r>
              <a:rPr lang="it-IT" dirty="0" smtClean="0"/>
              <a:t/>
            </a:r>
            <a:br>
              <a:rPr lang="it-IT" dirty="0" smtClean="0"/>
            </a:br>
            <a:r>
              <a:rPr lang="it-IT" dirty="0" smtClean="0"/>
              <a:t>Decreta:</a:t>
            </a:r>
            <a:br>
              <a:rPr lang="it-IT" dirty="0" smtClean="0"/>
            </a:br>
            <a:r>
              <a:rPr lang="it-IT" dirty="0" smtClean="0"/>
              <a:t>Art. 1.</a:t>
            </a:r>
          </a:p>
          <a:p>
            <a:pPr algn="just">
              <a:buNone/>
            </a:pPr>
            <a:r>
              <a:rPr lang="it-IT" dirty="0" smtClean="0"/>
              <a:t/>
            </a:r>
            <a:br>
              <a:rPr lang="it-IT" dirty="0" smtClean="0"/>
            </a:br>
            <a:r>
              <a:rPr lang="it-IT" dirty="0" smtClean="0"/>
              <a:t>1. Ai sensi dell'art. 5, comma 5, della legge 5 marzo 2001, n. 57,</a:t>
            </a:r>
            <a:br>
              <a:rPr lang="it-IT" dirty="0" smtClean="0"/>
            </a:br>
            <a:r>
              <a:rPr lang="it-IT" dirty="0" smtClean="0"/>
              <a:t>sono approvate </a:t>
            </a:r>
            <a:r>
              <a:rPr lang="it-IT" sz="4200" dirty="0" smtClean="0">
                <a:solidFill>
                  <a:srgbClr val="FFFF00"/>
                </a:solidFill>
              </a:rPr>
              <a:t>la tabella delle menomazioni alla </a:t>
            </a:r>
            <a:r>
              <a:rPr lang="it-IT" sz="4200" dirty="0" err="1" smtClean="0">
                <a:solidFill>
                  <a:srgbClr val="FFFF00"/>
                </a:solidFill>
              </a:rPr>
              <a:t>integrita'</a:t>
            </a:r>
            <a:r>
              <a:rPr lang="it-IT" sz="4200" dirty="0" smtClean="0">
                <a:solidFill>
                  <a:srgbClr val="FFFF00"/>
                </a:solidFill>
              </a:rPr>
              <a:t/>
            </a:r>
            <a:br>
              <a:rPr lang="it-IT" sz="4200" dirty="0" smtClean="0">
                <a:solidFill>
                  <a:srgbClr val="FFFF00"/>
                </a:solidFill>
              </a:rPr>
            </a:br>
            <a:r>
              <a:rPr lang="it-IT" sz="4200" dirty="0" smtClean="0">
                <a:solidFill>
                  <a:srgbClr val="FFFF00"/>
                </a:solidFill>
              </a:rPr>
              <a:t>psicofisica comprese tra 1 e 9 punti di </a:t>
            </a:r>
            <a:r>
              <a:rPr lang="it-IT" sz="4200" dirty="0" err="1" smtClean="0">
                <a:solidFill>
                  <a:srgbClr val="FFFF00"/>
                </a:solidFill>
              </a:rPr>
              <a:t>invalidita'</a:t>
            </a:r>
            <a:r>
              <a:rPr lang="it-IT" sz="4200" dirty="0" smtClean="0">
                <a:solidFill>
                  <a:srgbClr val="FFFF00"/>
                </a:solidFill>
              </a:rPr>
              <a:t> e le relative</a:t>
            </a:r>
            <a:br>
              <a:rPr lang="it-IT" sz="4200" dirty="0" smtClean="0">
                <a:solidFill>
                  <a:srgbClr val="FFFF00"/>
                </a:solidFill>
              </a:rPr>
            </a:br>
            <a:r>
              <a:rPr lang="it-IT" sz="4200" dirty="0" smtClean="0">
                <a:solidFill>
                  <a:srgbClr val="FFFF00"/>
                </a:solidFill>
              </a:rPr>
              <a:t>note introduttive, concernenti i criteri applicativi della stessa. </a:t>
            </a:r>
            <a:r>
              <a:rPr lang="it-IT" dirty="0" smtClean="0"/>
              <a:t>I</a:t>
            </a:r>
            <a:br>
              <a:rPr lang="it-IT" dirty="0" smtClean="0"/>
            </a:br>
            <a:r>
              <a:rPr lang="it-IT" dirty="0" smtClean="0"/>
              <a:t>criteri applicativi sono riportati nell'allegato I al presente</a:t>
            </a:r>
            <a:br>
              <a:rPr lang="it-IT" dirty="0" smtClean="0"/>
            </a:br>
            <a:r>
              <a:rPr lang="it-IT" dirty="0" smtClean="0"/>
              <a:t>decreto, del quale fa parte integrante; la tabella delle menomazioni</a:t>
            </a:r>
            <a:br>
              <a:rPr lang="it-IT" dirty="0" smtClean="0"/>
            </a:br>
            <a:r>
              <a:rPr lang="it-IT" dirty="0" smtClean="0"/>
              <a:t>alla </a:t>
            </a:r>
            <a:r>
              <a:rPr lang="it-IT" dirty="0" err="1" smtClean="0"/>
              <a:t>integrita'</a:t>
            </a:r>
            <a:r>
              <a:rPr lang="it-IT" dirty="0" smtClean="0"/>
              <a:t> psicofisica comprese tra 1 e 9 punti di </a:t>
            </a:r>
            <a:r>
              <a:rPr lang="it-IT" dirty="0" err="1" smtClean="0"/>
              <a:t>invalidita'</a:t>
            </a:r>
            <a:r>
              <a:rPr lang="it-IT" dirty="0" smtClean="0"/>
              <a:t/>
            </a:r>
            <a:br>
              <a:rPr lang="it-IT" dirty="0" smtClean="0"/>
            </a:br>
            <a:r>
              <a:rPr lang="it-IT" dirty="0" smtClean="0"/>
              <a:t>e' riportata nell'allegato II al presente decreto, del quale fa parte</a:t>
            </a:r>
            <a:br>
              <a:rPr lang="it-IT" dirty="0" smtClean="0"/>
            </a:br>
            <a:r>
              <a:rPr lang="it-IT" dirty="0" err="1" smtClean="0"/>
              <a:t>integrante…</a:t>
            </a:r>
            <a:r>
              <a:rPr lang="it-IT" dirty="0" smtClean="0"/>
              <a:t>.”</a:t>
            </a:r>
            <a:endParaRPr lang="it-IT"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l="29416" t="11769" r="27627" b="7090"/>
          <a:stretch>
            <a:fillRect/>
          </a:stretch>
        </p:blipFill>
        <p:spPr bwMode="auto">
          <a:xfrm>
            <a:off x="899592" y="332655"/>
            <a:ext cx="7128792" cy="65032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l="32362" t="18160" r="30783" b="11281"/>
          <a:stretch>
            <a:fillRect/>
          </a:stretch>
        </p:blipFill>
        <p:spPr bwMode="auto">
          <a:xfrm>
            <a:off x="1547664" y="260647"/>
            <a:ext cx="6768752" cy="64364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l="33307" t="13960" r="31256" b="7991"/>
          <a:stretch>
            <a:fillRect/>
          </a:stretch>
        </p:blipFill>
        <p:spPr bwMode="auto">
          <a:xfrm>
            <a:off x="1835696" y="0"/>
            <a:ext cx="5544616" cy="68656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l="31417" t="13960" r="30783" b="10441"/>
          <a:stretch>
            <a:fillRect/>
          </a:stretch>
        </p:blipFill>
        <p:spPr bwMode="auto">
          <a:xfrm>
            <a:off x="1691680" y="188640"/>
            <a:ext cx="5760640" cy="6480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l="34252" t="10080" r="32201" b="6761"/>
          <a:stretch>
            <a:fillRect/>
          </a:stretch>
        </p:blipFill>
        <p:spPr bwMode="auto">
          <a:xfrm>
            <a:off x="2267744" y="116632"/>
            <a:ext cx="4780895" cy="66663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l="31890" t="14280" r="31728" b="11801"/>
          <a:stretch>
            <a:fillRect/>
          </a:stretch>
        </p:blipFill>
        <p:spPr bwMode="auto">
          <a:xfrm>
            <a:off x="1835696" y="116631"/>
            <a:ext cx="5832648" cy="66658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l="29055" t="20160" r="27948" b="16001"/>
          <a:stretch>
            <a:fillRect/>
          </a:stretch>
        </p:blipFill>
        <p:spPr bwMode="auto">
          <a:xfrm>
            <a:off x="827584" y="404664"/>
            <a:ext cx="7414929" cy="61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contenuto 7"/>
          <p:cNvSpPr>
            <a:spLocks noGrp="1"/>
          </p:cNvSpPr>
          <p:nvPr>
            <p:ph sz="half" idx="2"/>
          </p:nvPr>
        </p:nvSpPr>
        <p:spPr>
          <a:xfrm>
            <a:off x="0" y="1772816"/>
            <a:ext cx="4860032" cy="3816424"/>
          </a:xfrm>
        </p:spPr>
        <p:txBody>
          <a:bodyPr>
            <a:normAutofit/>
          </a:bodyPr>
          <a:lstStyle/>
          <a:p>
            <a:pPr>
              <a:buNone/>
            </a:pPr>
            <a:r>
              <a:rPr lang="it-IT" dirty="0" smtClean="0"/>
              <a:t>     </a:t>
            </a:r>
            <a:r>
              <a:rPr lang="it-IT" dirty="0" err="1" smtClean="0"/>
              <a:t>ll</a:t>
            </a:r>
            <a:r>
              <a:rPr lang="it-IT" dirty="0" smtClean="0"/>
              <a:t> </a:t>
            </a:r>
            <a:r>
              <a:rPr lang="it-IT" dirty="0"/>
              <a:t>Consiglio dei Ministri ha approvato, in data 3 agosto 2011, il regolamento recante </a:t>
            </a:r>
            <a:r>
              <a:rPr lang="it-IT" dirty="0">
                <a:solidFill>
                  <a:srgbClr val="FFFF00"/>
                </a:solidFill>
              </a:rPr>
              <a:t>la </a:t>
            </a:r>
            <a:r>
              <a:rPr lang="it-IT" b="1" dirty="0">
                <a:solidFill>
                  <a:srgbClr val="FFFF00"/>
                </a:solidFill>
              </a:rPr>
              <a:t>tabella delle menomazioni alla integrità psicofisica</a:t>
            </a:r>
            <a:r>
              <a:rPr lang="it-IT" dirty="0">
                <a:solidFill>
                  <a:srgbClr val="FFFF00"/>
                </a:solidFill>
              </a:rPr>
              <a:t> </a:t>
            </a:r>
            <a:r>
              <a:rPr lang="it-IT" b="1" dirty="0">
                <a:solidFill>
                  <a:srgbClr val="FFFF00"/>
                </a:solidFill>
              </a:rPr>
              <a:t>comprese tra dieci e cento punti di invalidità</a:t>
            </a:r>
            <a:r>
              <a:rPr lang="it-IT" dirty="0"/>
              <a:t>, a norma dell’articolo 138 del decreto legislativo 7 settembre 2005, n. 209 (codice delle assicurazioni).</a:t>
            </a:r>
          </a:p>
        </p:txBody>
      </p:sp>
      <p:pic>
        <p:nvPicPr>
          <p:cNvPr id="31745" name="Picture 1"/>
          <p:cNvPicPr>
            <a:picLocks noGrp="1" noChangeAspect="1" noChangeArrowheads="1"/>
          </p:cNvPicPr>
          <p:nvPr>
            <p:ph sz="quarter" idx="4"/>
          </p:nvPr>
        </p:nvPicPr>
        <p:blipFill>
          <a:blip r:embed="rId2" cstate="print"/>
          <a:srcRect l="13165" t="40116" r="44796" b="19579"/>
          <a:stretch>
            <a:fillRect/>
          </a:stretch>
        </p:blipFill>
        <p:spPr bwMode="auto">
          <a:xfrm>
            <a:off x="4932040" y="1484784"/>
            <a:ext cx="4211960"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764704"/>
            <a:ext cx="8568952" cy="5688632"/>
          </a:xfrm>
        </p:spPr>
        <p:txBody>
          <a:bodyPr>
            <a:noAutofit/>
          </a:bodyPr>
          <a:lstStyle/>
          <a:p>
            <a:pPr algn="just">
              <a:buNone/>
            </a:pPr>
            <a:r>
              <a:rPr lang="it-IT" dirty="0" smtClean="0"/>
              <a:t>	</a:t>
            </a:r>
            <a:r>
              <a:rPr lang="it-IT" sz="3600" dirty="0" smtClean="0"/>
              <a:t>La "persona " nel </a:t>
            </a:r>
            <a:r>
              <a:rPr lang="it-IT" sz="3600" b="1" dirty="0" smtClean="0"/>
              <a:t>codice civile del 1942</a:t>
            </a:r>
            <a:r>
              <a:rPr lang="it-IT" sz="3600" dirty="0" smtClean="0"/>
              <a:t> era considerata quasi esclusivamente dal punto di vista della sua </a:t>
            </a:r>
            <a:r>
              <a:rPr lang="it-IT" sz="3600" b="1" dirty="0" smtClean="0">
                <a:solidFill>
                  <a:srgbClr val="FFFF00"/>
                </a:solidFill>
              </a:rPr>
              <a:t>capacità generica di produrre reddito</a:t>
            </a:r>
            <a:r>
              <a:rPr lang="it-IT" sz="3600" dirty="0" smtClean="0"/>
              <a:t> ("homo </a:t>
            </a:r>
            <a:r>
              <a:rPr lang="it-IT" sz="3600" dirty="0" err="1" smtClean="0"/>
              <a:t>economicus</a:t>
            </a:r>
            <a:r>
              <a:rPr lang="it-IT" sz="3600" dirty="0" smtClean="0"/>
              <a:t>"), per cui </a:t>
            </a:r>
            <a:r>
              <a:rPr lang="it-IT" sz="3600" b="1" dirty="0" smtClean="0">
                <a:effectLst>
                  <a:outerShdw blurRad="38100" dist="38100" dir="2700000" algn="tl">
                    <a:srgbClr val="000000">
                      <a:alpha val="43137"/>
                    </a:srgbClr>
                  </a:outerShdw>
                </a:effectLst>
              </a:rPr>
              <a:t>era risarcibile solo il </a:t>
            </a:r>
            <a:r>
              <a:rPr lang="it-IT" sz="3600" b="1" u="sng" dirty="0" smtClean="0">
                <a:effectLst>
                  <a:outerShdw blurRad="38100" dist="38100" dir="2700000" algn="tl">
                    <a:srgbClr val="000000">
                      <a:alpha val="43137"/>
                    </a:srgbClr>
                  </a:outerShdw>
                </a:effectLst>
              </a:rPr>
              <a:t>danno patrimoniale</a:t>
            </a:r>
            <a:r>
              <a:rPr lang="it-IT" sz="3600" b="1" dirty="0" smtClean="0">
                <a:effectLst>
                  <a:outerShdw blurRad="38100" dist="38100" dir="2700000" algn="tl">
                    <a:srgbClr val="000000">
                      <a:alpha val="43137"/>
                    </a:srgbClr>
                  </a:outerShdw>
                </a:effectLst>
              </a:rPr>
              <a:t>, mentre la risarcibilità del danno non patrimoniale (“danno morale”) veniva limitato dall' art. 2059 C.C. al caso di lesione conseguenza di un fatto costituente reato.</a:t>
            </a:r>
          </a:p>
          <a:p>
            <a:pPr algn="just">
              <a:buNone/>
            </a:pPr>
            <a:r>
              <a:rPr lang="it-IT" sz="3600" b="1" dirty="0" smtClean="0">
                <a:effectLst>
                  <a:outerShdw blurRad="38100" dist="38100" dir="2700000" algn="tl">
                    <a:srgbClr val="000000">
                      <a:alpha val="43137"/>
                    </a:srgbClr>
                  </a:outerShdw>
                </a:effectLst>
              </a:rPr>
              <a:t> </a:t>
            </a:r>
            <a:r>
              <a:rPr lang="it-IT" dirty="0" smtClean="0"/>
              <a:t/>
            </a:r>
            <a:br>
              <a:rPr lang="it-IT" dirty="0" smtClean="0"/>
            </a:br>
            <a:endParaRPr lang="it-IT"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cstate="print"/>
          <a:srcRect l="16498" t="45032" r="37364" b="15614"/>
          <a:stretch>
            <a:fillRect/>
          </a:stretch>
        </p:blipFill>
        <p:spPr bwMode="auto">
          <a:xfrm>
            <a:off x="-324544" y="0"/>
            <a:ext cx="9468544" cy="6858000"/>
          </a:xfrm>
          <a:prstGeom prst="rect">
            <a:avLst/>
          </a:prstGeom>
          <a:noFill/>
          <a:ln w="9525">
            <a:noFill/>
            <a:miter lim="800000"/>
            <a:headEnd/>
            <a:tailEnd/>
          </a:ln>
        </p:spPr>
      </p:pic>
      <p:sp>
        <p:nvSpPr>
          <p:cNvPr id="3" name="Rettangolo 2"/>
          <p:cNvSpPr/>
          <p:nvPr/>
        </p:nvSpPr>
        <p:spPr>
          <a:xfrm>
            <a:off x="323528" y="1988840"/>
            <a:ext cx="8568952" cy="18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idx="1"/>
          </p:nvPr>
        </p:nvSpPr>
        <p:spPr>
          <a:xfrm>
            <a:off x="971600" y="0"/>
            <a:ext cx="6984776" cy="1124745"/>
          </a:xfrm>
        </p:spPr>
        <p:txBody>
          <a:bodyPr/>
          <a:lstStyle/>
          <a:p>
            <a:pPr algn="ctr"/>
            <a:r>
              <a:rPr lang="it-IT" dirty="0" smtClean="0">
                <a:solidFill>
                  <a:srgbClr val="FFFF00"/>
                </a:solidFill>
              </a:rPr>
              <a:t>American </a:t>
            </a:r>
            <a:r>
              <a:rPr lang="it-IT" dirty="0" err="1" smtClean="0">
                <a:solidFill>
                  <a:srgbClr val="FFFF00"/>
                </a:solidFill>
              </a:rPr>
              <a:t>Medical</a:t>
            </a:r>
            <a:r>
              <a:rPr lang="it-IT" dirty="0" smtClean="0">
                <a:solidFill>
                  <a:srgbClr val="FFFF00"/>
                </a:solidFill>
              </a:rPr>
              <a:t> </a:t>
            </a:r>
            <a:r>
              <a:rPr lang="it-IT" dirty="0" err="1" smtClean="0">
                <a:solidFill>
                  <a:srgbClr val="FFFF00"/>
                </a:solidFill>
              </a:rPr>
              <a:t>Association</a:t>
            </a:r>
            <a:r>
              <a:rPr lang="it-IT" dirty="0" smtClean="0">
                <a:solidFill>
                  <a:srgbClr val="FFFF00"/>
                </a:solidFill>
              </a:rPr>
              <a:t> </a:t>
            </a:r>
            <a:endParaRPr lang="it-IT" dirty="0">
              <a:solidFill>
                <a:srgbClr val="FFFF00"/>
              </a:solidFill>
            </a:endParaRPr>
          </a:p>
        </p:txBody>
      </p:sp>
      <p:sp>
        <p:nvSpPr>
          <p:cNvPr id="3" name="Segnaposto contenuto 2"/>
          <p:cNvSpPr>
            <a:spLocks noGrp="1"/>
          </p:cNvSpPr>
          <p:nvPr>
            <p:ph sz="half" idx="2"/>
          </p:nvPr>
        </p:nvSpPr>
        <p:spPr>
          <a:xfrm>
            <a:off x="179512" y="1196752"/>
            <a:ext cx="4392488" cy="5472608"/>
          </a:xfrm>
        </p:spPr>
        <p:txBody>
          <a:bodyPr>
            <a:normAutofit/>
          </a:bodyPr>
          <a:lstStyle/>
          <a:p>
            <a:r>
              <a:rPr lang="it-IT" dirty="0" smtClean="0"/>
              <a:t>“Manuale per la valutazione della invalidità permanente ove si concentra l’attenzione sugli aspetti </a:t>
            </a:r>
            <a:r>
              <a:rPr lang="it-IT" dirty="0" err="1" smtClean="0"/>
              <a:t>anatomo</a:t>
            </a:r>
            <a:r>
              <a:rPr lang="it-IT" dirty="0" smtClean="0"/>
              <a:t> – fisiologiche sono quelli più suscettibili di obiettivo accertamento medico legale e quantificando l’invalidità sulle limitazioni nella capacità di svolgere  le attività quotidiane della vita, con esclusione di quelle lavorative, cioè in riferimento alle attività comuni a tutti gli americani”.  </a:t>
            </a:r>
            <a:endParaRPr lang="it-IT" dirty="0"/>
          </a:p>
        </p:txBody>
      </p:sp>
      <p:pic>
        <p:nvPicPr>
          <p:cNvPr id="35842" name="Picture 2"/>
          <p:cNvPicPr>
            <a:picLocks noGrp="1" noChangeAspect="1" noChangeArrowheads="1"/>
          </p:cNvPicPr>
          <p:nvPr>
            <p:ph sz="quarter" idx="4"/>
          </p:nvPr>
        </p:nvPicPr>
        <p:blipFill>
          <a:blip r:embed="rId2" cstate="print"/>
          <a:srcRect l="25933" t="45980" r="55485" b="21690"/>
          <a:stretch>
            <a:fillRect/>
          </a:stretch>
        </p:blipFill>
        <p:spPr bwMode="auto">
          <a:xfrm>
            <a:off x="5004048" y="1340768"/>
            <a:ext cx="4139952"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43000"/>
          </a:xfrm>
        </p:spPr>
        <p:txBody>
          <a:bodyPr/>
          <a:lstStyle/>
          <a:p>
            <a:r>
              <a:rPr lang="it-IT" dirty="0" smtClean="0">
                <a:solidFill>
                  <a:srgbClr val="FFFF00"/>
                </a:solidFill>
              </a:rPr>
              <a:t>RIPRODUCIBILITA’ </a:t>
            </a:r>
            <a:endParaRPr lang="it-IT" dirty="0">
              <a:solidFill>
                <a:srgbClr val="FFFF00"/>
              </a:solidFill>
            </a:endParaRPr>
          </a:p>
        </p:txBody>
      </p:sp>
      <p:sp>
        <p:nvSpPr>
          <p:cNvPr id="4" name="Segnaposto contenuto 3"/>
          <p:cNvSpPr>
            <a:spLocks noGrp="1"/>
          </p:cNvSpPr>
          <p:nvPr>
            <p:ph sz="half" idx="2"/>
          </p:nvPr>
        </p:nvSpPr>
        <p:spPr>
          <a:xfrm>
            <a:off x="323528" y="1772816"/>
            <a:ext cx="4173860" cy="4680519"/>
          </a:xfrm>
        </p:spPr>
        <p:txBody>
          <a:bodyPr/>
          <a:lstStyle/>
          <a:p>
            <a:endParaRPr lang="it-IT" dirty="0" smtClean="0"/>
          </a:p>
          <a:p>
            <a:r>
              <a:rPr lang="it-IT" dirty="0" smtClean="0"/>
              <a:t>L’obiettivo della Guida dell’AMA è “quello di ottenere che medici diversi giungano sempre alle stesse conclusioni nel calcolare il grado di invalidità permanente di un soggetto”. </a:t>
            </a:r>
            <a:endParaRPr lang="it-IT" dirty="0"/>
          </a:p>
        </p:txBody>
      </p:sp>
      <p:sp>
        <p:nvSpPr>
          <p:cNvPr id="6" name="Segnaposto contenuto 5"/>
          <p:cNvSpPr>
            <a:spLocks noGrp="1"/>
          </p:cNvSpPr>
          <p:nvPr>
            <p:ph sz="quarter" idx="4"/>
          </p:nvPr>
        </p:nvSpPr>
        <p:spPr>
          <a:xfrm>
            <a:off x="4645025" y="1268760"/>
            <a:ext cx="4041775" cy="5184576"/>
          </a:xfrm>
        </p:spPr>
        <p:txBody>
          <a:bodyPr>
            <a:normAutofit fontScale="92500" lnSpcReduction="10000"/>
          </a:bodyPr>
          <a:lstStyle/>
          <a:p>
            <a:r>
              <a:rPr lang="it-IT" dirty="0" smtClean="0"/>
              <a:t>Definizione ed inquadramento della condizione </a:t>
            </a:r>
            <a:r>
              <a:rPr lang="it-IT" dirty="0" err="1" smtClean="0"/>
              <a:t>menomativa</a:t>
            </a:r>
            <a:r>
              <a:rPr lang="it-IT" dirty="0" smtClean="0"/>
              <a:t> sul piano clinico.</a:t>
            </a:r>
          </a:p>
          <a:p>
            <a:r>
              <a:rPr lang="it-IT" dirty="0" smtClean="0"/>
              <a:t>Precisazione dei criteri diagnostici.</a:t>
            </a:r>
          </a:p>
          <a:p>
            <a:r>
              <a:rPr lang="it-IT" dirty="0" smtClean="0"/>
              <a:t>Discussione degli aspetti più controversi (disturbi soggettivi, dolore, patologie psichiatriche, </a:t>
            </a:r>
            <a:r>
              <a:rPr lang="it-IT" dirty="0" err="1" smtClean="0"/>
              <a:t>etc</a:t>
            </a:r>
            <a:r>
              <a:rPr lang="it-IT" dirty="0" smtClean="0"/>
              <a:t>).</a:t>
            </a:r>
          </a:p>
          <a:p>
            <a:r>
              <a:rPr lang="it-IT" dirty="0" smtClean="0"/>
              <a:t>Definizione di un grado di invalidità che sia largamente accettato e condiviso dalla comunità scientifica con riferimento alla incidenza sulla capacità di svolgere le attività quotidiane della vita.</a:t>
            </a:r>
          </a:p>
          <a:p>
            <a:endParaRPr lang="it-IT" dirty="0" smtClean="0"/>
          </a:p>
          <a:p>
            <a:endParaRPr lang="it-IT"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FF00"/>
                </a:solidFill>
              </a:rPr>
              <a:t>Criteri operativi  </a:t>
            </a:r>
            <a:endParaRPr lang="it-IT" dirty="0">
              <a:solidFill>
                <a:srgbClr val="FFFF00"/>
              </a:solidFill>
            </a:endParaRPr>
          </a:p>
        </p:txBody>
      </p:sp>
      <p:sp>
        <p:nvSpPr>
          <p:cNvPr id="3" name="Segnaposto contenuto 2"/>
          <p:cNvSpPr>
            <a:spLocks noGrp="1"/>
          </p:cNvSpPr>
          <p:nvPr>
            <p:ph idx="1"/>
          </p:nvPr>
        </p:nvSpPr>
        <p:spPr>
          <a:xfrm>
            <a:off x="395536" y="1628800"/>
            <a:ext cx="8208912" cy="4896544"/>
          </a:xfrm>
        </p:spPr>
        <p:txBody>
          <a:bodyPr/>
          <a:lstStyle/>
          <a:p>
            <a:pPr algn="just">
              <a:buNone/>
            </a:pPr>
            <a:r>
              <a:rPr lang="it-IT" dirty="0" smtClean="0"/>
              <a:t>	La tabella comprende, per ogni distretto anatomico, fattispecie diverse che vanno dalla elaborazione di voci relative alla compromissione dei parametri indicativi della piena funzionalità (es. per un arto: asse, motilità, stabilità, potenza, velocità, abilità motoria), alla descrizione di alterazioni anatomiche ed alla illustrazione di specifiche condizioni cliniche. </a:t>
            </a:r>
            <a:endParaRPr lang="it-IT"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endParaRPr lang="it-IT"/>
          </a:p>
        </p:txBody>
      </p:sp>
      <p:sp>
        <p:nvSpPr>
          <p:cNvPr id="8" name="Segnaposto testo 7"/>
          <p:cNvSpPr>
            <a:spLocks noGrp="1"/>
          </p:cNvSpPr>
          <p:nvPr>
            <p:ph type="body" idx="1"/>
          </p:nvPr>
        </p:nvSpPr>
        <p:spPr/>
        <p:txBody>
          <a:bodyPr/>
          <a:lstStyle/>
          <a:p>
            <a:endParaRPr lang="it-IT"/>
          </a:p>
        </p:txBody>
      </p:sp>
      <p:sp>
        <p:nvSpPr>
          <p:cNvPr id="10" name="Segnaposto testo 9"/>
          <p:cNvSpPr>
            <a:spLocks noGrp="1"/>
          </p:cNvSpPr>
          <p:nvPr>
            <p:ph type="body" sz="quarter" idx="3"/>
          </p:nvPr>
        </p:nvSpPr>
        <p:spPr/>
        <p:txBody>
          <a:bodyPr/>
          <a:lstStyle/>
          <a:p>
            <a:endParaRPr lang="it-IT"/>
          </a:p>
        </p:txBody>
      </p:sp>
      <p:sp>
        <p:nvSpPr>
          <p:cNvPr id="11" name="Segnaposto contenuto 10"/>
          <p:cNvSpPr>
            <a:spLocks noGrp="1"/>
          </p:cNvSpPr>
          <p:nvPr>
            <p:ph sz="quarter" idx="4"/>
          </p:nvPr>
        </p:nvSpPr>
        <p:spPr/>
        <p:txBody>
          <a:bodyPr/>
          <a:lstStyle/>
          <a:p>
            <a:endParaRPr lang="it-IT"/>
          </a:p>
        </p:txBody>
      </p:sp>
      <p:pic>
        <p:nvPicPr>
          <p:cNvPr id="48130" name="Picture 2"/>
          <p:cNvPicPr>
            <a:picLocks noGrp="1" noChangeAspect="1" noChangeArrowheads="1"/>
          </p:cNvPicPr>
          <p:nvPr>
            <p:ph sz="half" idx="2"/>
          </p:nvPr>
        </p:nvPicPr>
        <p:blipFill>
          <a:blip r:embed="rId2" cstate="print"/>
          <a:srcRect l="14514" t="29887" r="7065" b="32495"/>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lstStyle/>
          <a:p>
            <a:endParaRPr lang="it-IT" dirty="0"/>
          </a:p>
        </p:txBody>
      </p:sp>
      <p:sp>
        <p:nvSpPr>
          <p:cNvPr id="5" name="Segnaposto testo 4"/>
          <p:cNvSpPr>
            <a:spLocks noGrp="1"/>
          </p:cNvSpPr>
          <p:nvPr>
            <p:ph type="body" sz="quarter" idx="3"/>
          </p:nvPr>
        </p:nvSpPr>
        <p:spPr/>
        <p:txBody>
          <a:bodyPr/>
          <a:lstStyle/>
          <a:p>
            <a:endParaRPr lang="it-IT"/>
          </a:p>
        </p:txBody>
      </p:sp>
      <p:pic>
        <p:nvPicPr>
          <p:cNvPr id="46082" name="Picture 2"/>
          <p:cNvPicPr>
            <a:picLocks noChangeAspect="1" noChangeArrowheads="1"/>
          </p:cNvPicPr>
          <p:nvPr/>
        </p:nvPicPr>
        <p:blipFill>
          <a:blip r:embed="rId2" cstate="print"/>
          <a:srcRect l="12570" t="35505" r="8197" b="37734"/>
          <a:stretch>
            <a:fillRect/>
          </a:stretch>
        </p:blipFill>
        <p:spPr bwMode="auto">
          <a:xfrm>
            <a:off x="-1" y="0"/>
            <a:ext cx="9189693" cy="3429000"/>
          </a:xfrm>
          <a:prstGeom prst="rect">
            <a:avLst/>
          </a:prstGeom>
          <a:noFill/>
          <a:ln w="9525">
            <a:noFill/>
            <a:miter lim="800000"/>
            <a:headEnd/>
            <a:tailEnd/>
          </a:ln>
        </p:spPr>
      </p:pic>
      <p:pic>
        <p:nvPicPr>
          <p:cNvPr id="46083" name="Picture 3"/>
          <p:cNvPicPr>
            <a:picLocks noGrp="1" noChangeAspect="1" noChangeArrowheads="1"/>
          </p:cNvPicPr>
          <p:nvPr>
            <p:ph sz="quarter" idx="4"/>
          </p:nvPr>
        </p:nvPicPr>
        <p:blipFill>
          <a:blip r:embed="rId3" cstate="print"/>
          <a:srcRect l="14253" t="32589" r="5576" b="47356"/>
          <a:stretch>
            <a:fillRect/>
          </a:stretch>
        </p:blipFill>
        <p:spPr bwMode="auto">
          <a:xfrm>
            <a:off x="0" y="3429000"/>
            <a:ext cx="91440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8892480" cy="4149081"/>
          </a:xfrm>
        </p:spPr>
        <p:txBody>
          <a:bodyPr/>
          <a:lstStyle/>
          <a:p>
            <a:pPr>
              <a:buNone/>
            </a:pPr>
            <a:r>
              <a:rPr lang="it-IT" dirty="0" smtClean="0"/>
              <a:t>    I valori indicati in tabella sono riportati in modi diversi: in alcuni casi è indicato un </a:t>
            </a:r>
            <a:r>
              <a:rPr lang="it-IT" dirty="0" smtClean="0">
                <a:solidFill>
                  <a:srgbClr val="FFFF00"/>
                </a:solidFill>
              </a:rPr>
              <a:t>numero unico</a:t>
            </a:r>
            <a:r>
              <a:rPr lang="it-IT" dirty="0" smtClean="0"/>
              <a:t>, in altri un </a:t>
            </a:r>
            <a:r>
              <a:rPr lang="it-IT" dirty="0" smtClean="0">
                <a:solidFill>
                  <a:srgbClr val="FFFF00"/>
                </a:solidFill>
              </a:rPr>
              <a:t>intervallo di valori</a:t>
            </a:r>
            <a:r>
              <a:rPr lang="it-IT" dirty="0" smtClean="0"/>
              <a:t>, in altri ancora </a:t>
            </a:r>
            <a:r>
              <a:rPr lang="it-IT" dirty="0" smtClean="0">
                <a:solidFill>
                  <a:srgbClr val="FFFF00"/>
                </a:solidFill>
              </a:rPr>
              <a:t>l’espressione superiore a (&gt;)</a:t>
            </a:r>
            <a:r>
              <a:rPr lang="it-IT" dirty="0" smtClean="0"/>
              <a:t>.  </a:t>
            </a:r>
            <a:endParaRPr lang="it-IT" dirty="0"/>
          </a:p>
        </p:txBody>
      </p:sp>
      <p:pic>
        <p:nvPicPr>
          <p:cNvPr id="60418" name="Picture 2"/>
          <p:cNvPicPr>
            <a:picLocks noChangeAspect="1" noChangeArrowheads="1"/>
          </p:cNvPicPr>
          <p:nvPr/>
        </p:nvPicPr>
        <p:blipFill>
          <a:blip r:embed="rId2" cstate="print"/>
          <a:srcRect l="12914" t="37310" r="42225" b="15823"/>
          <a:stretch>
            <a:fillRect/>
          </a:stretch>
        </p:blipFill>
        <p:spPr bwMode="auto">
          <a:xfrm>
            <a:off x="1804387" y="2636912"/>
            <a:ext cx="5575925" cy="4221088"/>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l="10803" t="67454" r="38471" b="15045"/>
          <a:stretch>
            <a:fillRect/>
          </a:stretch>
        </p:blipFill>
        <p:spPr bwMode="auto">
          <a:xfrm>
            <a:off x="3635896" y="2852936"/>
            <a:ext cx="3384376" cy="720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260648"/>
            <a:ext cx="8964488" cy="6597352"/>
          </a:xfrm>
        </p:spPr>
        <p:txBody>
          <a:bodyPr>
            <a:normAutofit fontScale="92500" lnSpcReduction="20000"/>
          </a:bodyPr>
          <a:lstStyle/>
          <a:p>
            <a:r>
              <a:rPr lang="it-IT" dirty="0" smtClean="0"/>
              <a:t>Il </a:t>
            </a:r>
            <a:r>
              <a:rPr lang="it-IT" dirty="0" smtClean="0">
                <a:solidFill>
                  <a:srgbClr val="FFFF00"/>
                </a:solidFill>
              </a:rPr>
              <a:t>numero unico </a:t>
            </a:r>
            <a:r>
              <a:rPr lang="it-IT" dirty="0" smtClean="0"/>
              <a:t>è stato adottato per quelle voci indicative di una lesione anatomica o di una condizione funzionale ben precisa: </a:t>
            </a:r>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dirty="0" smtClean="0"/>
              <a:t>Il parametro numerico è comunque riferito ad un danno base teorico, fermo restando che lo stesso valore deve essere modificato con criteri analogici, laddove quella menomazione comporti un quadro clinico – funzionale più grave, ovvero qualora ricorrano evenienze diverse (danni compositi o plurimi)  </a:t>
            </a:r>
            <a:endParaRPr lang="it-IT" dirty="0"/>
          </a:p>
        </p:txBody>
      </p:sp>
      <p:pic>
        <p:nvPicPr>
          <p:cNvPr id="62466" name="Picture 2"/>
          <p:cNvPicPr>
            <a:picLocks noChangeAspect="1" noChangeArrowheads="1"/>
          </p:cNvPicPr>
          <p:nvPr/>
        </p:nvPicPr>
        <p:blipFill>
          <a:blip r:embed="rId2" cstate="print"/>
          <a:srcRect l="19095" t="42195" r="11170" b="43310"/>
          <a:stretch>
            <a:fillRect/>
          </a:stretch>
        </p:blipFill>
        <p:spPr bwMode="auto">
          <a:xfrm>
            <a:off x="0" y="1772816"/>
            <a:ext cx="9144000" cy="1656184"/>
          </a:xfrm>
          <a:prstGeom prst="rect">
            <a:avLst/>
          </a:prstGeom>
          <a:noFill/>
          <a:ln w="9525">
            <a:noFill/>
            <a:miter lim="800000"/>
            <a:headEnd/>
            <a:tailEnd/>
          </a:ln>
        </p:spPr>
      </p:pic>
      <p:sp>
        <p:nvSpPr>
          <p:cNvPr id="6" name="Freccia in giù 5"/>
          <p:cNvSpPr/>
          <p:nvPr/>
        </p:nvSpPr>
        <p:spPr>
          <a:xfrm>
            <a:off x="4067944" y="2924944"/>
            <a:ext cx="484632" cy="978408"/>
          </a:xfrm>
          <a:prstGeom prst="down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2"/>
          </p:nvPr>
        </p:nvSpPr>
        <p:spPr>
          <a:xfrm>
            <a:off x="323528" y="0"/>
            <a:ext cx="8568952" cy="6126163"/>
          </a:xfrm>
        </p:spPr>
        <p:txBody>
          <a:bodyPr>
            <a:normAutofit/>
          </a:bodyPr>
          <a:lstStyle/>
          <a:p>
            <a:r>
              <a:rPr lang="it-IT" sz="2800" dirty="0" smtClean="0"/>
              <a:t>Le indicazioni date con </a:t>
            </a:r>
            <a:r>
              <a:rPr lang="it-IT" sz="2800" dirty="0" smtClean="0">
                <a:solidFill>
                  <a:srgbClr val="FFFF00"/>
                </a:solidFill>
              </a:rPr>
              <a:t>un intervallo di valori  </a:t>
            </a:r>
            <a:r>
              <a:rPr lang="it-IT" sz="2800" dirty="0" smtClean="0"/>
              <a:t>si riferiscono a menomazioni che sono comunque responsabili di per sé di un danno permanente suscettibile di valutazione, le cui ripercussioni sulla persona lesa possono però oscillare fra un minimo ed un massimo, a seconda delle caratteristiche del quadro clinico e laboratoristico – strumentale cui la menomazione si correla. </a:t>
            </a:r>
          </a:p>
          <a:p>
            <a:endParaRPr lang="it-IT" dirty="0" smtClean="0"/>
          </a:p>
          <a:p>
            <a:endParaRPr lang="it-IT" dirty="0" smtClean="0"/>
          </a:p>
          <a:p>
            <a:endParaRPr lang="it-IT" dirty="0"/>
          </a:p>
        </p:txBody>
      </p:sp>
      <p:pic>
        <p:nvPicPr>
          <p:cNvPr id="63492" name="Picture 4"/>
          <p:cNvPicPr>
            <a:picLocks noGrp="1" noChangeAspect="1" noChangeArrowheads="1"/>
          </p:cNvPicPr>
          <p:nvPr>
            <p:ph sz="quarter" idx="4"/>
          </p:nvPr>
        </p:nvPicPr>
        <p:blipFill>
          <a:blip r:embed="rId2" cstate="print"/>
          <a:srcRect l="17791" t="47443" r="10945" b="24982"/>
          <a:stretch>
            <a:fillRect/>
          </a:stretch>
        </p:blipFill>
        <p:spPr bwMode="auto">
          <a:xfrm>
            <a:off x="0" y="4077072"/>
            <a:ext cx="9144000" cy="2780928"/>
          </a:xfrm>
          <a:prstGeom prst="rect">
            <a:avLst/>
          </a:prstGeom>
          <a:noFill/>
          <a:ln w="9525">
            <a:noFill/>
            <a:miter lim="800000"/>
            <a:headEnd/>
            <a:tailEnd/>
          </a:ln>
        </p:spPr>
      </p:pic>
      <p:sp>
        <p:nvSpPr>
          <p:cNvPr id="14" name="Freccia in giù 13"/>
          <p:cNvSpPr/>
          <p:nvPr/>
        </p:nvSpPr>
        <p:spPr>
          <a:xfrm>
            <a:off x="5148064" y="3284984"/>
            <a:ext cx="484632" cy="978408"/>
          </a:xfrm>
          <a:prstGeom prst="down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6156176" y="5373216"/>
            <a:ext cx="2987824" cy="1484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sz="half" idx="2"/>
          </p:nvPr>
        </p:nvSpPr>
        <p:spPr>
          <a:xfrm>
            <a:off x="251520" y="188640"/>
            <a:ext cx="8640960" cy="3816425"/>
          </a:xfrm>
        </p:spPr>
        <p:txBody>
          <a:bodyPr>
            <a:normAutofit/>
          </a:bodyPr>
          <a:lstStyle/>
          <a:p>
            <a:r>
              <a:rPr lang="it-IT" dirty="0" smtClean="0"/>
              <a:t>La dizione </a:t>
            </a:r>
            <a:r>
              <a:rPr lang="it-IT" dirty="0" smtClean="0">
                <a:solidFill>
                  <a:srgbClr val="FFFF00"/>
                </a:solidFill>
              </a:rPr>
              <a:t>superiore a (&gt;) </a:t>
            </a:r>
            <a:r>
              <a:rPr lang="it-IT" dirty="0" smtClean="0"/>
              <a:t>è stata utilizzata per quelle condizioni di notevole gravità che possono giungere, nella loro massima espressione, fino a danni biologici permanenti valutabili nella misura massima del 100%. </a:t>
            </a:r>
            <a:endParaRPr lang="it-IT" dirty="0"/>
          </a:p>
        </p:txBody>
      </p:sp>
      <p:pic>
        <p:nvPicPr>
          <p:cNvPr id="64515" name="Picture 3"/>
          <p:cNvPicPr>
            <a:picLocks noGrp="1" noChangeAspect="1" noChangeArrowheads="1"/>
          </p:cNvPicPr>
          <p:nvPr>
            <p:ph sz="quarter" idx="4"/>
          </p:nvPr>
        </p:nvPicPr>
        <p:blipFill>
          <a:blip r:embed="rId2" cstate="print"/>
          <a:srcRect l="18233" t="28599" r="7184" b="27403"/>
          <a:stretch>
            <a:fillRect/>
          </a:stretch>
        </p:blipFill>
        <p:spPr bwMode="auto">
          <a:xfrm>
            <a:off x="0" y="3068960"/>
            <a:ext cx="9144000" cy="3789040"/>
          </a:xfrm>
          <a:prstGeom prst="rect">
            <a:avLst/>
          </a:prstGeom>
          <a:noFill/>
          <a:ln w="9525">
            <a:noFill/>
            <a:miter lim="800000"/>
            <a:headEnd/>
            <a:tailEnd/>
          </a:ln>
        </p:spPr>
      </p:pic>
      <p:sp>
        <p:nvSpPr>
          <p:cNvPr id="10" name="Freccia in giù 9"/>
          <p:cNvSpPr/>
          <p:nvPr/>
        </p:nvSpPr>
        <p:spPr>
          <a:xfrm>
            <a:off x="3851920" y="2204864"/>
            <a:ext cx="484632" cy="978408"/>
          </a:xfrm>
          <a:prstGeom prst="down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179512" y="6093296"/>
            <a:ext cx="8568952"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552" y="764704"/>
            <a:ext cx="8229600" cy="5832648"/>
          </a:xfrm>
        </p:spPr>
        <p:txBody>
          <a:bodyPr>
            <a:normAutofit/>
          </a:bodyPr>
          <a:lstStyle/>
          <a:p>
            <a:pPr algn="just">
              <a:buNone/>
            </a:pPr>
            <a:r>
              <a:rPr lang="it-IT" dirty="0"/>
              <a:t>	</a:t>
            </a:r>
            <a:r>
              <a:rPr lang="it-IT" sz="3500" dirty="0" smtClean="0">
                <a:solidFill>
                  <a:srgbClr val="FFFF00"/>
                </a:solidFill>
                <a:latin typeface="Times New Roman" pitchFamily="18" charset="0"/>
                <a:cs typeface="Times New Roman" pitchFamily="18" charset="0"/>
              </a:rPr>
              <a:t>Questa </a:t>
            </a:r>
            <a:r>
              <a:rPr lang="it-IT" sz="3500" dirty="0">
                <a:solidFill>
                  <a:srgbClr val="FFFF00"/>
                </a:solidFill>
                <a:latin typeface="Times New Roman" pitchFamily="18" charset="0"/>
                <a:cs typeface="Times New Roman" pitchFamily="18" charset="0"/>
              </a:rPr>
              <a:t>situazione è durata dal 1942 fino alla fine degli anni ’70 inizi ’80, in questi anni spunta l’idea che </a:t>
            </a:r>
            <a:r>
              <a:rPr lang="it-IT" sz="35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accanto alla sofferenza soggettiva potesse essere risarcito, nella classe del danno non patrimoniale, il danno definito “biologico” o “danno alla salute”</a:t>
            </a:r>
            <a:r>
              <a:rPr lang="it-IT" sz="3500" dirty="0">
                <a:solidFill>
                  <a:srgbClr val="FFFF00"/>
                </a:solidFill>
                <a:latin typeface="Times New Roman" pitchFamily="18" charset="0"/>
                <a:cs typeface="Times New Roman" pitchFamily="18" charset="0"/>
              </a:rPr>
              <a:t>. (</a:t>
            </a:r>
            <a:r>
              <a:rPr lang="it-IT" sz="3500" u="sng" dirty="0">
                <a:latin typeface="Times New Roman" pitchFamily="18" charset="0"/>
                <a:cs typeface="Times New Roman" pitchFamily="18" charset="0"/>
              </a:rPr>
              <a:t>Danno che consiste nella lesione dell’integrità fisica o nella lesione dell’integrità psichica della persona</a:t>
            </a:r>
            <a:r>
              <a:rPr lang="it-IT" sz="3500" dirty="0">
                <a:solidFill>
                  <a:srgbClr val="FFFF00"/>
                </a:solidFill>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AutoShape 4"/>
          <p:cNvSpPr>
            <a:spLocks noChangeArrowheads="1"/>
          </p:cNvSpPr>
          <p:nvPr/>
        </p:nvSpPr>
        <p:spPr bwMode="auto">
          <a:xfrm>
            <a:off x="3347888" y="857232"/>
            <a:ext cx="2808288" cy="1150938"/>
          </a:xfrm>
          <a:prstGeom prst="roundRect">
            <a:avLst>
              <a:gd name="adj" fmla="val 16667"/>
            </a:avLst>
          </a:prstGeom>
          <a:solidFill>
            <a:srgbClr val="FFFF99"/>
          </a:solidFill>
          <a:ln w="9525">
            <a:solidFill>
              <a:schemeClr val="tx1"/>
            </a:solidFill>
            <a:round/>
            <a:headEnd/>
            <a:tailEnd/>
          </a:ln>
          <a:effectLst/>
        </p:spPr>
        <p:txBody>
          <a:bodyPr wrap="none" anchor="ctr"/>
          <a:lstStyle/>
          <a:p>
            <a:pPr algn="ctr"/>
            <a:r>
              <a:rPr lang="it-IT" sz="2400" dirty="0" smtClean="0">
                <a:solidFill>
                  <a:schemeClr val="bg1"/>
                </a:solidFill>
              </a:rPr>
              <a:t>Criterio della analogia </a:t>
            </a:r>
            <a:endParaRPr lang="it-IT" sz="2400" dirty="0">
              <a:solidFill>
                <a:schemeClr val="bg1"/>
              </a:solidFill>
            </a:endParaRPr>
          </a:p>
        </p:txBody>
      </p:sp>
      <p:sp>
        <p:nvSpPr>
          <p:cNvPr id="41989" name="AutoShape 5"/>
          <p:cNvSpPr>
            <a:spLocks noChangeArrowheads="1"/>
          </p:cNvSpPr>
          <p:nvPr/>
        </p:nvSpPr>
        <p:spPr bwMode="auto">
          <a:xfrm>
            <a:off x="3347888" y="2071678"/>
            <a:ext cx="2808288" cy="1152525"/>
          </a:xfrm>
          <a:prstGeom prst="roundRect">
            <a:avLst>
              <a:gd name="adj" fmla="val 16667"/>
            </a:avLst>
          </a:prstGeom>
          <a:solidFill>
            <a:schemeClr val="folHlink"/>
          </a:solidFill>
          <a:ln w="9525">
            <a:solidFill>
              <a:schemeClr val="tx1"/>
            </a:solidFill>
            <a:round/>
            <a:headEnd/>
            <a:tailEnd/>
          </a:ln>
          <a:effectLst/>
        </p:spPr>
        <p:txBody>
          <a:bodyPr wrap="none" anchor="ctr"/>
          <a:lstStyle/>
          <a:p>
            <a:pPr algn="ctr"/>
            <a:r>
              <a:rPr lang="it-IT" sz="2400" dirty="0" smtClean="0">
                <a:solidFill>
                  <a:schemeClr val="bg1"/>
                </a:solidFill>
              </a:rPr>
              <a:t>Adattamento dei valori</a:t>
            </a:r>
          </a:p>
          <a:p>
            <a:pPr algn="ctr"/>
            <a:r>
              <a:rPr lang="it-IT" sz="2400" dirty="0" smtClean="0">
                <a:solidFill>
                  <a:schemeClr val="bg1"/>
                </a:solidFill>
              </a:rPr>
              <a:t> alle preesistenze   </a:t>
            </a:r>
            <a:endParaRPr lang="it-IT" sz="2400" dirty="0">
              <a:solidFill>
                <a:schemeClr val="bg1"/>
              </a:solidFill>
            </a:endParaRPr>
          </a:p>
        </p:txBody>
      </p:sp>
      <p:sp>
        <p:nvSpPr>
          <p:cNvPr id="41990" name="AutoShape 6"/>
          <p:cNvSpPr>
            <a:spLocks noChangeArrowheads="1"/>
          </p:cNvSpPr>
          <p:nvPr/>
        </p:nvSpPr>
        <p:spPr bwMode="auto">
          <a:xfrm>
            <a:off x="3347864" y="3214686"/>
            <a:ext cx="2808288" cy="1150937"/>
          </a:xfrm>
          <a:prstGeom prst="roundRect">
            <a:avLst>
              <a:gd name="adj" fmla="val 16667"/>
            </a:avLst>
          </a:prstGeom>
          <a:solidFill>
            <a:srgbClr val="CCFF99"/>
          </a:solidFill>
          <a:ln w="9525">
            <a:solidFill>
              <a:schemeClr val="tx1"/>
            </a:solidFill>
            <a:round/>
            <a:headEnd/>
            <a:tailEnd/>
          </a:ln>
          <a:effectLst/>
        </p:spPr>
        <p:txBody>
          <a:bodyPr wrap="none" anchor="ctr"/>
          <a:lstStyle/>
          <a:p>
            <a:pPr algn="ctr"/>
            <a:r>
              <a:rPr lang="it-IT" sz="2400" dirty="0" smtClean="0">
                <a:solidFill>
                  <a:schemeClr val="bg1"/>
                </a:solidFill>
              </a:rPr>
              <a:t>Ampie forchette </a:t>
            </a:r>
          </a:p>
          <a:p>
            <a:pPr algn="ctr"/>
            <a:r>
              <a:rPr lang="it-IT" sz="2400" dirty="0" smtClean="0">
                <a:solidFill>
                  <a:schemeClr val="bg1"/>
                </a:solidFill>
              </a:rPr>
              <a:t>valutative</a:t>
            </a:r>
            <a:endParaRPr lang="it-IT" sz="2400" dirty="0">
              <a:solidFill>
                <a:schemeClr val="bg1"/>
              </a:solidFill>
            </a:endParaRPr>
          </a:p>
        </p:txBody>
      </p:sp>
      <p:sp>
        <p:nvSpPr>
          <p:cNvPr id="41991" name="AutoShape 7"/>
          <p:cNvSpPr>
            <a:spLocks noChangeArrowheads="1"/>
          </p:cNvSpPr>
          <p:nvPr/>
        </p:nvSpPr>
        <p:spPr bwMode="auto">
          <a:xfrm>
            <a:off x="3347888" y="4365104"/>
            <a:ext cx="2808288" cy="1152525"/>
          </a:xfrm>
          <a:prstGeom prst="roundRect">
            <a:avLst>
              <a:gd name="adj" fmla="val 16667"/>
            </a:avLst>
          </a:prstGeom>
          <a:solidFill>
            <a:srgbClr val="FFCCFF"/>
          </a:solidFill>
          <a:ln w="9525">
            <a:solidFill>
              <a:schemeClr val="tx1"/>
            </a:solidFill>
            <a:round/>
            <a:headEnd/>
            <a:tailEnd/>
          </a:ln>
          <a:effectLst/>
        </p:spPr>
        <p:txBody>
          <a:bodyPr wrap="none" anchor="ctr"/>
          <a:lstStyle/>
          <a:p>
            <a:pPr algn="ctr"/>
            <a:r>
              <a:rPr lang="it-IT" sz="2400" dirty="0" smtClean="0">
                <a:solidFill>
                  <a:schemeClr val="bg1"/>
                </a:solidFill>
              </a:rPr>
              <a:t>Protesi </a:t>
            </a:r>
            <a:endParaRPr lang="it-IT" sz="2400" dirty="0">
              <a:solidFill>
                <a:schemeClr val="bg1"/>
              </a:solidFill>
            </a:endParaRPr>
          </a:p>
        </p:txBody>
      </p:sp>
      <p:sp>
        <p:nvSpPr>
          <p:cNvPr id="41992" name="AutoShape 8"/>
          <p:cNvSpPr>
            <a:spLocks noChangeArrowheads="1"/>
          </p:cNvSpPr>
          <p:nvPr/>
        </p:nvSpPr>
        <p:spPr bwMode="auto">
          <a:xfrm>
            <a:off x="3130972" y="692150"/>
            <a:ext cx="3097212" cy="6165850"/>
          </a:xfrm>
          <a:prstGeom prst="roundRect">
            <a:avLst>
              <a:gd name="adj" fmla="val 16667"/>
            </a:avLst>
          </a:prstGeom>
          <a:noFill/>
          <a:ln w="38100">
            <a:solidFill>
              <a:srgbClr val="00B050"/>
            </a:solidFill>
            <a:round/>
            <a:headEnd/>
            <a:tailEnd/>
          </a:ln>
          <a:effectLst/>
        </p:spPr>
        <p:txBody>
          <a:bodyPr wrap="none" anchor="ctr"/>
          <a:lstStyle/>
          <a:p>
            <a:endParaRPr lang="it-IT"/>
          </a:p>
        </p:txBody>
      </p:sp>
      <p:sp>
        <p:nvSpPr>
          <p:cNvPr id="41993" name="Text Box 9"/>
          <p:cNvSpPr txBox="1">
            <a:spLocks noChangeArrowheads="1"/>
          </p:cNvSpPr>
          <p:nvPr/>
        </p:nvSpPr>
        <p:spPr bwMode="auto">
          <a:xfrm>
            <a:off x="539750" y="214290"/>
            <a:ext cx="3240088" cy="523220"/>
          </a:xfrm>
          <a:prstGeom prst="rect">
            <a:avLst/>
          </a:prstGeom>
          <a:noFill/>
          <a:ln w="9525">
            <a:solidFill>
              <a:srgbClr val="00B050"/>
            </a:solidFill>
            <a:miter lim="800000"/>
            <a:headEnd/>
            <a:tailEnd/>
          </a:ln>
          <a:effectLst/>
        </p:spPr>
        <p:txBody>
          <a:bodyPr wrap="square">
            <a:spAutoFit/>
          </a:bodyPr>
          <a:lstStyle/>
          <a:p>
            <a:pPr algn="ctr">
              <a:spcBef>
                <a:spcPct val="50000"/>
              </a:spcBef>
            </a:pPr>
            <a:r>
              <a:rPr lang="it-IT" sz="2800" dirty="0" smtClean="0">
                <a:solidFill>
                  <a:srgbClr val="00B050"/>
                </a:solidFill>
              </a:rPr>
              <a:t>Poste attive </a:t>
            </a:r>
            <a:endParaRPr lang="it-IT" sz="2800" dirty="0">
              <a:solidFill>
                <a:srgbClr val="00B050"/>
              </a:solidFill>
            </a:endParaRPr>
          </a:p>
        </p:txBody>
      </p:sp>
      <p:sp>
        <p:nvSpPr>
          <p:cNvPr id="41995" name="AutoShape 11"/>
          <p:cNvSpPr>
            <a:spLocks noChangeArrowheads="1"/>
          </p:cNvSpPr>
          <p:nvPr/>
        </p:nvSpPr>
        <p:spPr bwMode="auto">
          <a:xfrm>
            <a:off x="4067944" y="142852"/>
            <a:ext cx="4608513" cy="9366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28575">
            <a:solidFill>
              <a:schemeClr val="tx1"/>
            </a:solidFill>
            <a:miter lim="800000"/>
            <a:headEnd/>
            <a:tailEnd/>
          </a:ln>
          <a:effectLst/>
        </p:spPr>
        <p:txBody>
          <a:bodyPr wrap="none" anchor="ctr"/>
          <a:lstStyle/>
          <a:p>
            <a:pPr algn="ctr"/>
            <a:endParaRPr lang="it-IT" sz="3600" dirty="0"/>
          </a:p>
        </p:txBody>
      </p:sp>
      <p:sp>
        <p:nvSpPr>
          <p:cNvPr id="41997" name="AutoShape 13"/>
          <p:cNvSpPr>
            <a:spLocks noChangeArrowheads="1"/>
          </p:cNvSpPr>
          <p:nvPr/>
        </p:nvSpPr>
        <p:spPr bwMode="auto">
          <a:xfrm>
            <a:off x="251520" y="0"/>
            <a:ext cx="8568952" cy="1142984"/>
          </a:xfrm>
          <a:prstGeom prst="roundRect">
            <a:avLst>
              <a:gd name="adj" fmla="val 16667"/>
            </a:avLst>
          </a:prstGeom>
          <a:noFill/>
          <a:ln w="57150">
            <a:solidFill>
              <a:srgbClr val="3333FF"/>
            </a:solidFill>
            <a:prstDash val="dash"/>
            <a:round/>
            <a:headEnd/>
            <a:tailEnd/>
          </a:ln>
          <a:effectLst/>
        </p:spPr>
        <p:txBody>
          <a:bodyPr wrap="none" anchor="ctr"/>
          <a:lstStyle/>
          <a:p>
            <a:endParaRPr lang="it-IT"/>
          </a:p>
        </p:txBody>
      </p:sp>
      <p:sp>
        <p:nvSpPr>
          <p:cNvPr id="11" name="Text Box 9"/>
          <p:cNvSpPr txBox="1">
            <a:spLocks noChangeArrowheads="1"/>
          </p:cNvSpPr>
          <p:nvPr/>
        </p:nvSpPr>
        <p:spPr bwMode="auto">
          <a:xfrm>
            <a:off x="4832374" y="357166"/>
            <a:ext cx="2740022" cy="523220"/>
          </a:xfrm>
          <a:prstGeom prst="rect">
            <a:avLst/>
          </a:prstGeom>
          <a:noFill/>
          <a:ln w="9525">
            <a:solidFill>
              <a:srgbClr val="FF0000"/>
            </a:solidFill>
            <a:miter lim="800000"/>
            <a:headEnd/>
            <a:tailEnd/>
          </a:ln>
          <a:effectLst/>
        </p:spPr>
        <p:txBody>
          <a:bodyPr wrap="square">
            <a:spAutoFit/>
          </a:bodyPr>
          <a:lstStyle/>
          <a:p>
            <a:pPr algn="ctr">
              <a:spcBef>
                <a:spcPct val="50000"/>
              </a:spcBef>
            </a:pPr>
            <a:r>
              <a:rPr lang="it-IT" sz="2800" dirty="0" smtClean="0">
                <a:solidFill>
                  <a:srgbClr val="FF0000"/>
                </a:solidFill>
              </a:rPr>
              <a:t>Poste passive </a:t>
            </a:r>
            <a:endParaRPr lang="it-IT" sz="2800" dirty="0">
              <a:solidFill>
                <a:srgbClr val="FF0000"/>
              </a:solidFill>
            </a:endParaRPr>
          </a:p>
        </p:txBody>
      </p:sp>
      <p:sp>
        <p:nvSpPr>
          <p:cNvPr id="12" name="AutoShape 7"/>
          <p:cNvSpPr>
            <a:spLocks noChangeArrowheads="1"/>
          </p:cNvSpPr>
          <p:nvPr/>
        </p:nvSpPr>
        <p:spPr bwMode="auto">
          <a:xfrm>
            <a:off x="3347864" y="5589240"/>
            <a:ext cx="2808288" cy="1152525"/>
          </a:xfrm>
          <a:prstGeom prst="roundRect">
            <a:avLst>
              <a:gd name="adj" fmla="val 16667"/>
            </a:avLst>
          </a:prstGeom>
          <a:solidFill>
            <a:srgbClr val="FFCCFF"/>
          </a:solidFill>
          <a:ln w="9525">
            <a:solidFill>
              <a:schemeClr val="tx1"/>
            </a:solidFill>
            <a:round/>
            <a:headEnd/>
            <a:tailEnd/>
          </a:ln>
          <a:effectLst/>
        </p:spPr>
        <p:txBody>
          <a:bodyPr wrap="none" anchor="ctr"/>
          <a:lstStyle/>
          <a:p>
            <a:pPr algn="ctr"/>
            <a:r>
              <a:rPr lang="it-IT" sz="2400" dirty="0" smtClean="0">
                <a:solidFill>
                  <a:schemeClr val="bg1"/>
                </a:solidFill>
              </a:rPr>
              <a:t>Revisione della tabella </a:t>
            </a:r>
            <a:endParaRPr lang="it-IT" sz="2400"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08720"/>
          </a:xfrm>
        </p:spPr>
        <p:txBody>
          <a:bodyPr>
            <a:normAutofit/>
          </a:bodyPr>
          <a:lstStyle/>
          <a:p>
            <a:r>
              <a:rPr lang="it-IT" dirty="0" smtClean="0">
                <a:solidFill>
                  <a:srgbClr val="FFFF00"/>
                </a:solidFill>
              </a:rPr>
              <a:t>Il criterio della analogia </a:t>
            </a:r>
            <a:endParaRPr lang="it-IT" dirty="0">
              <a:solidFill>
                <a:srgbClr val="FFFF00"/>
              </a:solidFill>
            </a:endParaRPr>
          </a:p>
        </p:txBody>
      </p:sp>
      <p:sp>
        <p:nvSpPr>
          <p:cNvPr id="4" name="Segnaposto contenuto 3"/>
          <p:cNvSpPr>
            <a:spLocks noGrp="1"/>
          </p:cNvSpPr>
          <p:nvPr>
            <p:ph sz="half" idx="2"/>
          </p:nvPr>
        </p:nvSpPr>
        <p:spPr>
          <a:xfrm>
            <a:off x="0" y="1196752"/>
            <a:ext cx="4497388" cy="5661248"/>
          </a:xfrm>
        </p:spPr>
        <p:txBody>
          <a:bodyPr>
            <a:normAutofit lnSpcReduction="10000"/>
          </a:bodyPr>
          <a:lstStyle/>
          <a:p>
            <a:r>
              <a:rPr lang="it-IT" dirty="0" smtClean="0"/>
              <a:t>Nei casi in cui la menomazione da valutare non trovi piena corrispondenza o non trovi alcuna corrispondenza nelle voci previste dalla tabella, il giudizio va espresso con il criterio della analogia, tenendo conto, cioè, dei valori indicati per le alterazioni anatomiche o minorazioni funzionali che, per distretto interessato o per tipo di pregiudizio che determinano o per grado di disfunzionalità, più si avvicinano alla specifica situazione che si sta esaminando. </a:t>
            </a:r>
            <a:endParaRPr lang="it-IT" dirty="0"/>
          </a:p>
        </p:txBody>
      </p:sp>
      <p:pic>
        <p:nvPicPr>
          <p:cNvPr id="65538" name="Picture 2"/>
          <p:cNvPicPr>
            <a:picLocks noGrp="1" noChangeAspect="1" noChangeArrowheads="1"/>
          </p:cNvPicPr>
          <p:nvPr>
            <p:ph sz="quarter" idx="4"/>
          </p:nvPr>
        </p:nvPicPr>
        <p:blipFill>
          <a:blip r:embed="rId2" cstate="print"/>
          <a:srcRect l="15116" t="37052" r="46188" b="18086"/>
          <a:stretch>
            <a:fillRect/>
          </a:stretch>
        </p:blipFill>
        <p:spPr bwMode="auto">
          <a:xfrm>
            <a:off x="4499992" y="908720"/>
            <a:ext cx="4644008" cy="52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764704"/>
          </a:xfrm>
        </p:spPr>
        <p:txBody>
          <a:bodyPr>
            <a:normAutofit/>
          </a:bodyPr>
          <a:lstStyle/>
          <a:p>
            <a:r>
              <a:rPr lang="it-IT" dirty="0" smtClean="0">
                <a:solidFill>
                  <a:srgbClr val="FFFF00"/>
                </a:solidFill>
              </a:rPr>
              <a:t>Preesistenze </a:t>
            </a:r>
            <a:endParaRPr lang="it-IT" dirty="0">
              <a:solidFill>
                <a:srgbClr val="FFFF00"/>
              </a:solidFill>
            </a:endParaRPr>
          </a:p>
        </p:txBody>
      </p:sp>
      <p:sp>
        <p:nvSpPr>
          <p:cNvPr id="4" name="Segnaposto contenuto 3"/>
          <p:cNvSpPr>
            <a:spLocks noGrp="1"/>
          </p:cNvSpPr>
          <p:nvPr>
            <p:ph sz="half" idx="2"/>
          </p:nvPr>
        </p:nvSpPr>
        <p:spPr>
          <a:xfrm>
            <a:off x="0" y="620688"/>
            <a:ext cx="4860032" cy="6237312"/>
          </a:xfrm>
        </p:spPr>
        <p:txBody>
          <a:bodyPr>
            <a:normAutofit fontScale="92500"/>
          </a:bodyPr>
          <a:lstStyle/>
          <a:p>
            <a:r>
              <a:rPr lang="it-IT" dirty="0" smtClean="0"/>
              <a:t>Nel caso in cui la menomazione interessi organi od apparati già sede di patologie od esiti di patologie, le indicazioni date dalla tabella </a:t>
            </a:r>
            <a:r>
              <a:rPr lang="it-IT" dirty="0" smtClean="0">
                <a:solidFill>
                  <a:srgbClr val="FFFF00"/>
                </a:solidFill>
              </a:rPr>
              <a:t>andranno modificate a seconda che le interazioni tra menomazioni e preesistenze aumentino ovvero diminuiscano il danno da lesione rispetto a valori medi </a:t>
            </a:r>
            <a:r>
              <a:rPr lang="it-IT" dirty="0" smtClean="0"/>
              <a:t>(ad esempio il valore </a:t>
            </a:r>
            <a:r>
              <a:rPr lang="it-IT" dirty="0" err="1" smtClean="0"/>
              <a:t>tabellato</a:t>
            </a:r>
            <a:r>
              <a:rPr lang="it-IT" dirty="0" smtClean="0"/>
              <a:t> per la perdita di un occhio andrà maggiorato nel caso in cui la lesione si manifesti in un soggetto monocolo o con deficit visivo nell’occhio </a:t>
            </a:r>
            <a:r>
              <a:rPr lang="it-IT" dirty="0" err="1" smtClean="0"/>
              <a:t>controlaterale</a:t>
            </a:r>
            <a:r>
              <a:rPr lang="it-IT" dirty="0" smtClean="0"/>
              <a:t>; viceversa il valore </a:t>
            </a:r>
            <a:r>
              <a:rPr lang="it-IT" dirty="0" err="1" smtClean="0"/>
              <a:t>tabellato</a:t>
            </a:r>
            <a:r>
              <a:rPr lang="it-IT" dirty="0" smtClean="0"/>
              <a:t> di un anchilosi di caviglia andrà ridotto se la menomazione si realizza in un soggetto paraplegico). </a:t>
            </a:r>
            <a:endParaRPr lang="it-IT" dirty="0"/>
          </a:p>
        </p:txBody>
      </p:sp>
      <p:pic>
        <p:nvPicPr>
          <p:cNvPr id="65540" name="Picture 4"/>
          <p:cNvPicPr>
            <a:picLocks noGrp="1" noChangeAspect="1" noChangeArrowheads="1"/>
          </p:cNvPicPr>
          <p:nvPr>
            <p:ph sz="quarter" idx="4"/>
          </p:nvPr>
        </p:nvPicPr>
        <p:blipFill>
          <a:blip r:embed="rId2" cstate="print"/>
          <a:srcRect l="15633" t="27093" r="44319" b="8058"/>
          <a:stretch>
            <a:fillRect/>
          </a:stretch>
        </p:blipFill>
        <p:spPr bwMode="auto">
          <a:xfrm>
            <a:off x="4860032" y="620689"/>
            <a:ext cx="4283968" cy="62381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FF00"/>
                </a:solidFill>
              </a:rPr>
              <a:t>FORCHETTE VALUTATIVE </a:t>
            </a:r>
            <a:endParaRPr lang="it-IT" dirty="0">
              <a:solidFill>
                <a:srgbClr val="FFFF00"/>
              </a:solidFill>
            </a:endParaRPr>
          </a:p>
        </p:txBody>
      </p:sp>
      <p:sp>
        <p:nvSpPr>
          <p:cNvPr id="4" name="Segnaposto contenuto 3"/>
          <p:cNvSpPr>
            <a:spLocks noGrp="1"/>
          </p:cNvSpPr>
          <p:nvPr>
            <p:ph sz="half" idx="2"/>
          </p:nvPr>
        </p:nvSpPr>
        <p:spPr>
          <a:xfrm>
            <a:off x="0" y="1268760"/>
            <a:ext cx="4644008" cy="5400600"/>
          </a:xfrm>
        </p:spPr>
        <p:txBody>
          <a:bodyPr>
            <a:normAutofit/>
          </a:bodyPr>
          <a:lstStyle/>
          <a:p>
            <a:r>
              <a:rPr lang="it-IT" dirty="0" smtClean="0"/>
              <a:t>Fermo restando il valore indicativo della  tabella medesima, essendo il danno biologico, anche nella sua componente percentualizzabile,  contrassegnato da una </a:t>
            </a:r>
            <a:r>
              <a:rPr lang="it-IT" dirty="0" smtClean="0">
                <a:solidFill>
                  <a:srgbClr val="FFFF00"/>
                </a:solidFill>
              </a:rPr>
              <a:t>variabilità misurata sulle caratteristiche individuali della persona lesa</a:t>
            </a:r>
            <a:r>
              <a:rPr lang="it-IT" dirty="0" smtClean="0"/>
              <a:t>, quali ad esempio lo stato anteriore, l’eventuale incidenza biologica dell’età e/o della differenza di sesso sulla tipologia della menomazione da valutare.</a:t>
            </a:r>
            <a:endParaRPr lang="it-IT" dirty="0"/>
          </a:p>
        </p:txBody>
      </p:sp>
      <p:pic>
        <p:nvPicPr>
          <p:cNvPr id="7" name="Picture 4"/>
          <p:cNvPicPr>
            <a:picLocks noGrp="1" noChangeAspect="1" noChangeArrowheads="1"/>
          </p:cNvPicPr>
          <p:nvPr>
            <p:ph sz="quarter" idx="4"/>
          </p:nvPr>
        </p:nvPicPr>
        <p:blipFill>
          <a:blip r:embed="rId2" cstate="print"/>
          <a:srcRect l="22711" t="34422" r="53783" b="15711"/>
          <a:stretch>
            <a:fillRect/>
          </a:stretch>
        </p:blipFill>
        <p:spPr bwMode="auto">
          <a:xfrm>
            <a:off x="5292080" y="1089629"/>
            <a:ext cx="3851920" cy="57683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692696"/>
          </a:xfrm>
        </p:spPr>
        <p:txBody>
          <a:bodyPr>
            <a:normAutofit fontScale="90000"/>
          </a:bodyPr>
          <a:lstStyle/>
          <a:p>
            <a:r>
              <a:rPr lang="it-IT" dirty="0" smtClean="0">
                <a:solidFill>
                  <a:srgbClr val="FFFF00"/>
                </a:solidFill>
              </a:rPr>
              <a:t>Protesi </a:t>
            </a:r>
            <a:endParaRPr lang="it-IT" dirty="0">
              <a:solidFill>
                <a:srgbClr val="FFFF00"/>
              </a:solidFill>
            </a:endParaRPr>
          </a:p>
        </p:txBody>
      </p:sp>
      <p:sp>
        <p:nvSpPr>
          <p:cNvPr id="4" name="Segnaposto contenuto 3"/>
          <p:cNvSpPr>
            <a:spLocks noGrp="1"/>
          </p:cNvSpPr>
          <p:nvPr>
            <p:ph sz="half" idx="2"/>
          </p:nvPr>
        </p:nvSpPr>
        <p:spPr>
          <a:xfrm>
            <a:off x="0" y="764704"/>
            <a:ext cx="4644008" cy="6093296"/>
          </a:xfrm>
        </p:spPr>
        <p:txBody>
          <a:bodyPr>
            <a:noAutofit/>
          </a:bodyPr>
          <a:lstStyle/>
          <a:p>
            <a:r>
              <a:rPr lang="it-IT" sz="2800" dirty="0" smtClean="0"/>
              <a:t>In caso di </a:t>
            </a:r>
            <a:r>
              <a:rPr lang="it-IT" sz="2800" dirty="0" err="1" smtClean="0"/>
              <a:t>protesizzazione</a:t>
            </a:r>
            <a:r>
              <a:rPr lang="it-IT" sz="2800" dirty="0" smtClean="0"/>
              <a:t> di un arto o di lesioni trattate con </a:t>
            </a:r>
            <a:r>
              <a:rPr lang="it-IT" sz="2800" dirty="0" err="1" smtClean="0"/>
              <a:t>endoprotesi</a:t>
            </a:r>
            <a:r>
              <a:rPr lang="it-IT" sz="2800" dirty="0" smtClean="0"/>
              <a:t> articolare è opportuno che la </a:t>
            </a:r>
            <a:r>
              <a:rPr lang="it-IT" sz="2800" dirty="0" smtClean="0">
                <a:solidFill>
                  <a:srgbClr val="FFFF00"/>
                </a:solidFill>
              </a:rPr>
              <a:t>valutazione del danno permanente biologico sia effettuata alla fine del percorso riabilitativo protesico ed in relazione al risultato raggiunto</a:t>
            </a:r>
            <a:r>
              <a:rPr lang="it-IT" sz="2800" dirty="0" smtClean="0"/>
              <a:t>, nonché in riferimento ad eventuali previsioni di rinnovo della protesi. </a:t>
            </a:r>
            <a:endParaRPr lang="it-IT" sz="2800" dirty="0"/>
          </a:p>
        </p:txBody>
      </p:sp>
      <p:pic>
        <p:nvPicPr>
          <p:cNvPr id="55297" name="Picture 1"/>
          <p:cNvPicPr>
            <a:picLocks noGrp="1" noChangeAspect="1" noChangeArrowheads="1"/>
          </p:cNvPicPr>
          <p:nvPr>
            <p:ph sz="quarter" idx="4"/>
          </p:nvPr>
        </p:nvPicPr>
        <p:blipFill>
          <a:blip r:embed="rId2" cstate="print"/>
          <a:srcRect l="4513" t="28970" r="33322" b="8251"/>
          <a:stretch>
            <a:fillRect/>
          </a:stretch>
        </p:blipFill>
        <p:spPr bwMode="auto">
          <a:xfrm>
            <a:off x="4644008" y="692696"/>
            <a:ext cx="4499992" cy="6165304"/>
          </a:xfrm>
          <a:prstGeom prst="rect">
            <a:avLst/>
          </a:prstGeom>
          <a:noFill/>
          <a:ln w="9525">
            <a:noFill/>
            <a:miter lim="800000"/>
            <a:headEnd/>
            <a:tailEnd/>
          </a:ln>
        </p:spPr>
      </p:pic>
      <p:sp>
        <p:nvSpPr>
          <p:cNvPr id="9" name="Rettangolo 8"/>
          <p:cNvSpPr/>
          <p:nvPr/>
        </p:nvSpPr>
        <p:spPr>
          <a:xfrm flipH="1">
            <a:off x="8892481" y="692696"/>
            <a:ext cx="251520" cy="144016"/>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472518" cy="1052736"/>
          </a:xfrm>
        </p:spPr>
        <p:txBody>
          <a:bodyPr>
            <a:normAutofit/>
          </a:bodyPr>
          <a:lstStyle/>
          <a:p>
            <a:r>
              <a:rPr lang="it-IT" dirty="0" smtClean="0">
                <a:solidFill>
                  <a:srgbClr val="FFFF00"/>
                </a:solidFill>
              </a:rPr>
              <a:t>INCOMPLETA </a:t>
            </a:r>
            <a:endParaRPr lang="it-IT" dirty="0">
              <a:solidFill>
                <a:srgbClr val="FFFF00"/>
              </a:solidFill>
            </a:endParaRPr>
          </a:p>
        </p:txBody>
      </p:sp>
      <p:sp>
        <p:nvSpPr>
          <p:cNvPr id="4" name="Segnaposto contenuto 3"/>
          <p:cNvSpPr>
            <a:spLocks noGrp="1"/>
          </p:cNvSpPr>
          <p:nvPr>
            <p:ph sz="half" idx="2"/>
          </p:nvPr>
        </p:nvSpPr>
        <p:spPr>
          <a:xfrm>
            <a:off x="467544" y="1988840"/>
            <a:ext cx="4175894" cy="4032448"/>
          </a:xfrm>
        </p:spPr>
        <p:txBody>
          <a:bodyPr>
            <a:normAutofit/>
          </a:bodyPr>
          <a:lstStyle/>
          <a:p>
            <a:r>
              <a:rPr lang="it-IT" dirty="0" smtClean="0"/>
              <a:t>La tabella </a:t>
            </a:r>
            <a:r>
              <a:rPr lang="it-IT" dirty="0" smtClean="0">
                <a:solidFill>
                  <a:srgbClr val="FFFF00"/>
                </a:solidFill>
              </a:rPr>
              <a:t>comprende poche “voci” </a:t>
            </a:r>
            <a:r>
              <a:rPr lang="it-IT" dirty="0" err="1" smtClean="0">
                <a:solidFill>
                  <a:srgbClr val="FFFF00"/>
                </a:solidFill>
              </a:rPr>
              <a:t>elencative</a:t>
            </a:r>
            <a:r>
              <a:rPr lang="it-IT" dirty="0" smtClean="0"/>
              <a:t> soprattutto in riferimento ad altri sistemi tabellari.  </a:t>
            </a:r>
          </a:p>
          <a:p>
            <a:endParaRPr lang="it-IT" dirty="0"/>
          </a:p>
        </p:txBody>
      </p:sp>
      <p:sp>
        <p:nvSpPr>
          <p:cNvPr id="6" name="Segnaposto contenuto 5"/>
          <p:cNvSpPr>
            <a:spLocks noGrp="1"/>
          </p:cNvSpPr>
          <p:nvPr>
            <p:ph sz="quarter" idx="4"/>
          </p:nvPr>
        </p:nvSpPr>
        <p:spPr>
          <a:xfrm>
            <a:off x="5292080" y="1700808"/>
            <a:ext cx="3528392" cy="4824535"/>
          </a:xfrm>
        </p:spPr>
        <p:txBody>
          <a:bodyPr/>
          <a:lstStyle/>
          <a:p>
            <a:endParaRPr lang="it-IT" dirty="0" smtClean="0"/>
          </a:p>
          <a:p>
            <a:endParaRPr lang="it-IT" dirty="0" smtClean="0"/>
          </a:p>
          <a:p>
            <a:endParaRPr lang="it-IT" dirty="0" smtClean="0"/>
          </a:p>
          <a:p>
            <a:endParaRPr lang="it-IT" dirty="0" smtClean="0">
              <a:solidFill>
                <a:srgbClr val="FFFF00"/>
              </a:solidFill>
            </a:endParaRPr>
          </a:p>
          <a:p>
            <a:r>
              <a:rPr lang="it-IT" dirty="0" smtClean="0">
                <a:solidFill>
                  <a:srgbClr val="FFFF00"/>
                </a:solidFill>
              </a:rPr>
              <a:t>  Criterio della analogia </a:t>
            </a:r>
            <a:endParaRPr lang="it-IT" dirty="0">
              <a:solidFill>
                <a:srgbClr val="FFFF00"/>
              </a:solidFill>
            </a:endParaRPr>
          </a:p>
        </p:txBody>
      </p:sp>
      <p:sp>
        <p:nvSpPr>
          <p:cNvPr id="7" name="Freccia a destra 6"/>
          <p:cNvSpPr/>
          <p:nvPr/>
        </p:nvSpPr>
        <p:spPr>
          <a:xfrm>
            <a:off x="3995936" y="3501008"/>
            <a:ext cx="1656184" cy="484632"/>
          </a:xfrm>
          <a:prstGeom prst="right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000108"/>
          </a:xfrm>
        </p:spPr>
        <p:txBody>
          <a:bodyPr>
            <a:normAutofit/>
          </a:bodyPr>
          <a:lstStyle/>
          <a:p>
            <a:r>
              <a:rPr lang="it-IT" dirty="0" smtClean="0">
                <a:solidFill>
                  <a:srgbClr val="FFFF00"/>
                </a:solidFill>
              </a:rPr>
              <a:t>GENERICA </a:t>
            </a:r>
            <a:endParaRPr lang="it-IT" dirty="0">
              <a:solidFill>
                <a:srgbClr val="FFFF00"/>
              </a:solidFill>
            </a:endParaRPr>
          </a:p>
        </p:txBody>
      </p:sp>
      <p:sp>
        <p:nvSpPr>
          <p:cNvPr id="4" name="Segnaposto contenuto 3"/>
          <p:cNvSpPr>
            <a:spLocks noGrp="1"/>
          </p:cNvSpPr>
          <p:nvPr>
            <p:ph sz="half" idx="2"/>
          </p:nvPr>
        </p:nvSpPr>
        <p:spPr>
          <a:xfrm>
            <a:off x="285720" y="1484784"/>
            <a:ext cx="4286280" cy="5112568"/>
          </a:xfrm>
        </p:spPr>
        <p:txBody>
          <a:bodyPr/>
          <a:lstStyle/>
          <a:p>
            <a:r>
              <a:rPr lang="it-IT" dirty="0" smtClean="0"/>
              <a:t>Ampie forchette valutative </a:t>
            </a:r>
          </a:p>
          <a:p>
            <a:pPr>
              <a:buNone/>
            </a:pPr>
            <a:r>
              <a:rPr lang="it-IT" dirty="0" smtClean="0"/>
              <a:t>      tra invalidità minima e massima.</a:t>
            </a:r>
          </a:p>
          <a:p>
            <a:endParaRPr lang="it-IT" dirty="0" smtClean="0"/>
          </a:p>
          <a:p>
            <a:r>
              <a:rPr lang="it-IT" dirty="0" smtClean="0"/>
              <a:t> Ampia discrezionalità valutativa in caso di danni compositi e plurimi. </a:t>
            </a:r>
          </a:p>
          <a:p>
            <a:endParaRPr lang="it-IT" dirty="0" smtClean="0"/>
          </a:p>
          <a:p>
            <a:endParaRPr lang="it-IT" dirty="0" smtClean="0"/>
          </a:p>
          <a:p>
            <a:endParaRPr lang="it-IT" dirty="0" smtClean="0"/>
          </a:p>
          <a:p>
            <a:endParaRPr lang="it-IT" dirty="0" smtClean="0"/>
          </a:p>
          <a:p>
            <a:endParaRPr lang="it-IT" dirty="0" smtClean="0"/>
          </a:p>
          <a:p>
            <a:endParaRPr lang="it-IT" dirty="0"/>
          </a:p>
        </p:txBody>
      </p:sp>
      <p:sp>
        <p:nvSpPr>
          <p:cNvPr id="6" name="Segnaposto contenuto 5"/>
          <p:cNvSpPr>
            <a:spLocks noGrp="1"/>
          </p:cNvSpPr>
          <p:nvPr>
            <p:ph sz="quarter" idx="4"/>
          </p:nvPr>
        </p:nvSpPr>
        <p:spPr>
          <a:xfrm>
            <a:off x="4645025" y="1916832"/>
            <a:ext cx="4319463" cy="4536503"/>
          </a:xfrm>
        </p:spPr>
        <p:txBody>
          <a:bodyPr>
            <a:noAutofit/>
          </a:bodyPr>
          <a:lstStyle/>
          <a:p>
            <a:endParaRPr lang="it-IT" sz="2000" dirty="0" smtClean="0"/>
          </a:p>
          <a:p>
            <a:endParaRPr lang="it-IT" sz="2000" dirty="0" smtClean="0"/>
          </a:p>
          <a:p>
            <a:r>
              <a:rPr lang="it-IT" sz="2000" dirty="0" smtClean="0"/>
              <a:t>Per le patologie dotate di maggiore variabilità valutativa (ampie forchette) si sarebbe potuto descrivere in tabella i vari quadri sintomatici e, magari, dividere una voce clinica  in più  sottovoci, ognuna con un suo grado percentuale di invalidità permanente. </a:t>
            </a:r>
            <a:endParaRPr lang="it-IT" sz="2000" dirty="0"/>
          </a:p>
        </p:txBody>
      </p:sp>
      <p:sp>
        <p:nvSpPr>
          <p:cNvPr id="5" name="Freccia circolare in giù 4"/>
          <p:cNvSpPr/>
          <p:nvPr/>
        </p:nvSpPr>
        <p:spPr>
          <a:xfrm>
            <a:off x="4067944" y="836712"/>
            <a:ext cx="2736304" cy="864096"/>
          </a:xfrm>
          <a:prstGeom prst="curvedDown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7" name="Rettangolo arrotondato 6"/>
          <p:cNvSpPr/>
          <p:nvPr/>
        </p:nvSpPr>
        <p:spPr>
          <a:xfrm>
            <a:off x="4644008" y="1700808"/>
            <a:ext cx="4320480" cy="5157192"/>
          </a:xfrm>
          <a:prstGeom prst="roundRect">
            <a:avLst/>
          </a:prstGeom>
          <a:noFill/>
          <a:ln>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circolare in su 8"/>
          <p:cNvSpPr/>
          <p:nvPr/>
        </p:nvSpPr>
        <p:spPr>
          <a:xfrm>
            <a:off x="1691680" y="5085184"/>
            <a:ext cx="3160368" cy="1224136"/>
          </a:xfrm>
          <a:prstGeom prst="curvedUp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Grp="1" noChangeAspect="1" noChangeArrowheads="1"/>
          </p:cNvPicPr>
          <p:nvPr>
            <p:ph idx="1"/>
          </p:nvPr>
        </p:nvPicPr>
        <p:blipFill>
          <a:blip r:embed="rId2" cstate="print"/>
          <a:srcRect l="19471" t="20076" r="9294" b="48967"/>
          <a:stretch>
            <a:fillRect/>
          </a:stretch>
        </p:blipFill>
        <p:spPr bwMode="auto">
          <a:xfrm>
            <a:off x="971600" y="1700808"/>
            <a:ext cx="6768752" cy="5157192"/>
          </a:xfrm>
          <a:prstGeom prst="rect">
            <a:avLst/>
          </a:prstGeom>
          <a:noFill/>
          <a:ln w="9525">
            <a:noFill/>
            <a:miter lim="800000"/>
            <a:headEnd/>
            <a:tailEnd/>
          </a:ln>
        </p:spPr>
      </p:pic>
      <p:pic>
        <p:nvPicPr>
          <p:cNvPr id="45058" name="Picture 2"/>
          <p:cNvPicPr>
            <a:picLocks noChangeAspect="1" noChangeArrowheads="1"/>
          </p:cNvPicPr>
          <p:nvPr/>
        </p:nvPicPr>
        <p:blipFill>
          <a:blip r:embed="rId3" cstate="print"/>
          <a:srcRect l="17510" t="45540" r="11963" b="45540"/>
          <a:stretch>
            <a:fillRect/>
          </a:stretch>
        </p:blipFill>
        <p:spPr bwMode="auto">
          <a:xfrm>
            <a:off x="971600" y="0"/>
            <a:ext cx="6768752" cy="19168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2" cstate="print"/>
          <a:srcRect l="48039" t="51544" r="28025" b="19964"/>
          <a:stretch>
            <a:fillRect/>
          </a:stretch>
        </p:blipFill>
        <p:spPr bwMode="auto">
          <a:xfrm>
            <a:off x="1259632" y="188640"/>
            <a:ext cx="7056784" cy="4896544"/>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l="41362" t="17860" r="34786" b="73987"/>
          <a:stretch>
            <a:fillRect/>
          </a:stretch>
        </p:blipFill>
        <p:spPr bwMode="auto">
          <a:xfrm>
            <a:off x="1259632" y="5013176"/>
            <a:ext cx="7056784" cy="1656184"/>
          </a:xfrm>
          <a:prstGeom prst="rect">
            <a:avLst/>
          </a:prstGeom>
          <a:noFill/>
          <a:ln w="9525">
            <a:noFill/>
            <a:miter lim="800000"/>
            <a:headEnd/>
            <a:tailEnd/>
          </a:ln>
        </p:spPr>
      </p:pic>
      <p:sp>
        <p:nvSpPr>
          <p:cNvPr id="6" name="CasellaDiTesto 5"/>
          <p:cNvSpPr txBox="1"/>
          <p:nvPr/>
        </p:nvSpPr>
        <p:spPr>
          <a:xfrm>
            <a:off x="7092280" y="620688"/>
            <a:ext cx="846707" cy="369332"/>
          </a:xfrm>
          <a:prstGeom prst="rect">
            <a:avLst/>
          </a:prstGeom>
          <a:noFill/>
        </p:spPr>
        <p:txBody>
          <a:bodyPr wrap="none" rtlCol="0">
            <a:spAutoFit/>
          </a:bodyPr>
          <a:lstStyle/>
          <a:p>
            <a:r>
              <a:rPr lang="it-IT" b="1" dirty="0" smtClean="0">
                <a:solidFill>
                  <a:srgbClr val="FF0000"/>
                </a:solidFill>
              </a:rPr>
              <a:t>SIMLA </a:t>
            </a:r>
            <a:endParaRPr lang="it-IT" b="1" dirty="0">
              <a:solidFill>
                <a:srgbClr val="FF00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Grp="1" noChangeAspect="1" noChangeArrowheads="1"/>
          </p:cNvPicPr>
          <p:nvPr>
            <p:ph idx="1"/>
          </p:nvPr>
        </p:nvPicPr>
        <p:blipFill>
          <a:blip r:embed="rId2" cstate="print"/>
          <a:srcRect l="18649" t="27047" r="10117"/>
          <a:stretch>
            <a:fillRect/>
          </a:stretch>
        </p:blipFill>
        <p:spPr bwMode="auto">
          <a:xfrm>
            <a:off x="0" y="0"/>
            <a:ext cx="4536504" cy="6858000"/>
          </a:xfrm>
          <a:prstGeom prst="rect">
            <a:avLst/>
          </a:prstGeom>
          <a:noFill/>
          <a:ln w="9525">
            <a:noFill/>
            <a:miter lim="800000"/>
            <a:headEnd/>
            <a:tailEnd/>
          </a:ln>
        </p:spPr>
      </p:pic>
      <p:sp>
        <p:nvSpPr>
          <p:cNvPr id="6" name="Rettangolo 5"/>
          <p:cNvSpPr/>
          <p:nvPr/>
        </p:nvSpPr>
        <p:spPr>
          <a:xfrm>
            <a:off x="0" y="1340768"/>
            <a:ext cx="4499992"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6867" name="Picture 3"/>
          <p:cNvPicPr>
            <a:picLocks noChangeAspect="1" noChangeArrowheads="1"/>
          </p:cNvPicPr>
          <p:nvPr/>
        </p:nvPicPr>
        <p:blipFill>
          <a:blip r:embed="rId3" cstate="print"/>
          <a:srcRect l="42373" t="44873" r="34901" b="46037"/>
          <a:stretch>
            <a:fillRect/>
          </a:stretch>
        </p:blipFill>
        <p:spPr bwMode="auto">
          <a:xfrm>
            <a:off x="4716016" y="1412776"/>
            <a:ext cx="4427984" cy="1368152"/>
          </a:xfrm>
          <a:prstGeom prst="rect">
            <a:avLst/>
          </a:prstGeom>
          <a:noFill/>
          <a:ln w="9525">
            <a:noFill/>
            <a:miter lim="800000"/>
            <a:headEnd/>
            <a:tailEnd/>
          </a:ln>
        </p:spPr>
      </p:pic>
      <p:sp>
        <p:nvSpPr>
          <p:cNvPr id="9" name="Rettangolo 8"/>
          <p:cNvSpPr/>
          <p:nvPr/>
        </p:nvSpPr>
        <p:spPr>
          <a:xfrm>
            <a:off x="0" y="2708920"/>
            <a:ext cx="4499992" cy="129614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4644008" y="1412776"/>
            <a:ext cx="4499992"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6868" name="Picture 4"/>
          <p:cNvPicPr>
            <a:picLocks noChangeAspect="1" noChangeArrowheads="1"/>
          </p:cNvPicPr>
          <p:nvPr/>
        </p:nvPicPr>
        <p:blipFill>
          <a:blip r:embed="rId4" cstate="print"/>
          <a:srcRect l="44198" t="47804" r="33268" b="44906"/>
          <a:stretch>
            <a:fillRect/>
          </a:stretch>
        </p:blipFill>
        <p:spPr bwMode="auto">
          <a:xfrm>
            <a:off x="4572000" y="2996952"/>
            <a:ext cx="4572000" cy="1219781"/>
          </a:xfrm>
          <a:prstGeom prst="rect">
            <a:avLst/>
          </a:prstGeom>
          <a:noFill/>
          <a:ln w="9525">
            <a:noFill/>
            <a:miter lim="800000"/>
            <a:headEnd/>
            <a:tailEnd/>
          </a:ln>
        </p:spPr>
      </p:pic>
      <p:sp>
        <p:nvSpPr>
          <p:cNvPr id="16" name="Rettangolo 15"/>
          <p:cNvSpPr/>
          <p:nvPr/>
        </p:nvSpPr>
        <p:spPr>
          <a:xfrm>
            <a:off x="4572000" y="2996952"/>
            <a:ext cx="4572000" cy="122413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circolare in su 16"/>
          <p:cNvSpPr/>
          <p:nvPr/>
        </p:nvSpPr>
        <p:spPr>
          <a:xfrm>
            <a:off x="4067944" y="4437112"/>
            <a:ext cx="1800200" cy="1080120"/>
          </a:xfrm>
          <a:prstGeom prst="curvedUpArrow">
            <a:avLst/>
          </a:prstGeom>
          <a:solidFill>
            <a:schemeClr val="tx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8" name="Freccia circolare in giù 17"/>
          <p:cNvSpPr/>
          <p:nvPr/>
        </p:nvSpPr>
        <p:spPr>
          <a:xfrm>
            <a:off x="3851920" y="332656"/>
            <a:ext cx="1800200" cy="864096"/>
          </a:xfrm>
          <a:prstGeom prst="curvedDown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23528" y="620688"/>
            <a:ext cx="8460432" cy="3539430"/>
          </a:xfrm>
          <a:prstGeom prst="rect">
            <a:avLst/>
          </a:prstGeom>
          <a:noFill/>
        </p:spPr>
        <p:txBody>
          <a:bodyPr wrap="square" rtlCol="0">
            <a:spAutoFit/>
          </a:bodyPr>
          <a:lstStyle/>
          <a:p>
            <a:pPr algn="just"/>
            <a:r>
              <a:rPr lang="it-IT" sz="3200" dirty="0" smtClean="0"/>
              <a:t>Il padre della Teoria del Danno Biologico, accolta sul finire degli anni ‘70 ed accettata definitivamente nel 1986, fu </a:t>
            </a:r>
            <a:r>
              <a:rPr lang="it-IT" sz="3200" b="1" dirty="0" smtClean="0">
                <a:solidFill>
                  <a:srgbClr val="FFFF00"/>
                </a:solidFill>
              </a:rPr>
              <a:t>il medico legale Cesare </a:t>
            </a:r>
            <a:r>
              <a:rPr lang="it-IT" sz="3200" b="1" dirty="0" err="1" smtClean="0">
                <a:solidFill>
                  <a:srgbClr val="FFFF00"/>
                </a:solidFill>
              </a:rPr>
              <a:t>Gerin</a:t>
            </a:r>
            <a:r>
              <a:rPr lang="it-IT" sz="3200" b="1" dirty="0" smtClean="0">
                <a:solidFill>
                  <a:srgbClr val="FFFF00"/>
                </a:solidFill>
              </a:rPr>
              <a:t> che fin dal 1952 (giornate medico legali triestine)</a:t>
            </a:r>
            <a:r>
              <a:rPr lang="it-IT" sz="3200" dirty="0" smtClean="0"/>
              <a:t> propugnò che la diminuzione dell’integrità psico-fisica dell’uomo doveva essere valutata in tutti i suoi aspetti:</a:t>
            </a:r>
            <a:endParaRPr lang="it-IT" sz="3200" dirty="0"/>
          </a:p>
        </p:txBody>
      </p:sp>
      <p:pic>
        <p:nvPicPr>
          <p:cNvPr id="5" name="Picture 2"/>
          <p:cNvPicPr>
            <a:picLocks noChangeAspect="1" noChangeArrowheads="1"/>
          </p:cNvPicPr>
          <p:nvPr/>
        </p:nvPicPr>
        <p:blipFill>
          <a:blip r:embed="rId2" cstate="print"/>
          <a:srcRect l="5840" t="50014" r="4328" b="20805"/>
          <a:stretch>
            <a:fillRect/>
          </a:stretch>
        </p:blipFill>
        <p:spPr bwMode="auto">
          <a:xfrm>
            <a:off x="328494" y="4293096"/>
            <a:ext cx="8491978" cy="2160240"/>
          </a:xfrm>
          <a:prstGeom prst="rect">
            <a:avLst/>
          </a:prstGeom>
          <a:ln w="57150" cap="sq">
            <a:solidFill>
              <a:srgbClr val="FFFF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96752"/>
          </a:xfrm>
        </p:spPr>
        <p:txBody>
          <a:bodyPr>
            <a:normAutofit/>
          </a:bodyPr>
          <a:lstStyle/>
          <a:p>
            <a:r>
              <a:rPr lang="it-IT" dirty="0" smtClean="0">
                <a:solidFill>
                  <a:srgbClr val="FFFF00"/>
                </a:solidFill>
              </a:rPr>
              <a:t>LIMITI OGGETTIVI  </a:t>
            </a:r>
            <a:endParaRPr lang="it-IT" dirty="0">
              <a:solidFill>
                <a:srgbClr val="FFFF00"/>
              </a:solidFill>
            </a:endParaRPr>
          </a:p>
        </p:txBody>
      </p:sp>
      <p:sp>
        <p:nvSpPr>
          <p:cNvPr id="4" name="Segnaposto contenuto 3"/>
          <p:cNvSpPr>
            <a:spLocks noGrp="1"/>
          </p:cNvSpPr>
          <p:nvPr>
            <p:ph sz="half" idx="2"/>
          </p:nvPr>
        </p:nvSpPr>
        <p:spPr>
          <a:xfrm>
            <a:off x="0" y="1268760"/>
            <a:ext cx="4497388" cy="5589240"/>
          </a:xfrm>
        </p:spPr>
        <p:txBody>
          <a:bodyPr>
            <a:normAutofit lnSpcReduction="10000"/>
          </a:bodyPr>
          <a:lstStyle/>
          <a:p>
            <a:r>
              <a:rPr lang="it-IT" dirty="0" smtClean="0"/>
              <a:t>La menomazione indicata nella voce tabellare può non essere esaustiva del quadro clinico potenzialmente conseguente alla lesione.</a:t>
            </a:r>
          </a:p>
          <a:p>
            <a:r>
              <a:rPr lang="it-IT" dirty="0" smtClean="0"/>
              <a:t>La menomazione indicata nella voce tabellare può non riportare tutta la fenomenologia clinica attinente la lesione stessa ed il suo decorso evolutivo.</a:t>
            </a:r>
          </a:p>
          <a:p>
            <a:r>
              <a:rPr lang="it-IT" dirty="0" smtClean="0"/>
              <a:t>La definizione della lesione può essere incompleta e generica.</a:t>
            </a:r>
          </a:p>
          <a:p>
            <a:r>
              <a:rPr lang="it-IT" dirty="0" smtClean="0"/>
              <a:t>La voce tabellare può essere eccedente rispetto ai rilievi clinici o non contemplarli tutti. </a:t>
            </a:r>
          </a:p>
          <a:p>
            <a:endParaRPr lang="it-IT" dirty="0" smtClean="0"/>
          </a:p>
          <a:p>
            <a:endParaRPr lang="it-IT" dirty="0"/>
          </a:p>
        </p:txBody>
      </p:sp>
      <p:pic>
        <p:nvPicPr>
          <p:cNvPr id="59394" name="Picture 2"/>
          <p:cNvPicPr>
            <a:picLocks noGrp="1" noChangeAspect="1" noChangeArrowheads="1"/>
          </p:cNvPicPr>
          <p:nvPr>
            <p:ph sz="quarter" idx="4"/>
          </p:nvPr>
        </p:nvPicPr>
        <p:blipFill>
          <a:blip r:embed="rId2" cstate="print"/>
          <a:srcRect l="5745" t="26658" r="36778" b="6730"/>
          <a:stretch>
            <a:fillRect/>
          </a:stretch>
        </p:blipFill>
        <p:spPr bwMode="auto">
          <a:xfrm>
            <a:off x="4499992" y="1124744"/>
            <a:ext cx="4644008" cy="5733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FF00"/>
                </a:solidFill>
              </a:rPr>
              <a:t>Qualche legittima perplessità</a:t>
            </a:r>
            <a:endParaRPr lang="it-IT" dirty="0">
              <a:solidFill>
                <a:srgbClr val="FFFF00"/>
              </a:solidFill>
            </a:endParaRPr>
          </a:p>
        </p:txBody>
      </p:sp>
      <p:sp>
        <p:nvSpPr>
          <p:cNvPr id="4" name="Segnaposto contenuto 3"/>
          <p:cNvSpPr>
            <a:spLocks noGrp="1"/>
          </p:cNvSpPr>
          <p:nvPr>
            <p:ph sz="half" idx="2"/>
          </p:nvPr>
        </p:nvSpPr>
        <p:spPr>
          <a:xfrm>
            <a:off x="323528" y="1700808"/>
            <a:ext cx="4176464" cy="4896543"/>
          </a:xfrm>
        </p:spPr>
        <p:txBody>
          <a:bodyPr/>
          <a:lstStyle/>
          <a:p>
            <a:r>
              <a:rPr lang="it-IT" dirty="0" smtClean="0"/>
              <a:t>Eccessiva discrezionalità del medico legale</a:t>
            </a:r>
          </a:p>
          <a:p>
            <a:r>
              <a:rPr lang="it-IT" dirty="0" smtClean="0"/>
              <a:t>Difficile oggettivazione</a:t>
            </a:r>
          </a:p>
          <a:p>
            <a:r>
              <a:rPr lang="it-IT" dirty="0" smtClean="0"/>
              <a:t>Difficile inquadramento</a:t>
            </a:r>
          </a:p>
          <a:p>
            <a:r>
              <a:rPr lang="it-IT" dirty="0" smtClean="0"/>
              <a:t>Possibile soggettività interpretativa ed astrattezza valutativa </a:t>
            </a:r>
          </a:p>
          <a:p>
            <a:r>
              <a:rPr lang="it-IT" dirty="0" smtClean="0"/>
              <a:t>Difficile uniformità </a:t>
            </a:r>
            <a:endParaRPr lang="it-IT" dirty="0"/>
          </a:p>
        </p:txBody>
      </p:sp>
      <p:sp>
        <p:nvSpPr>
          <p:cNvPr id="6" name="Segnaposto contenuto 5"/>
          <p:cNvSpPr>
            <a:spLocks noGrp="1"/>
          </p:cNvSpPr>
          <p:nvPr>
            <p:ph sz="quarter" idx="4"/>
          </p:nvPr>
        </p:nvSpPr>
        <p:spPr/>
        <p:txBody>
          <a:bodyPr/>
          <a:lstStyle/>
          <a:p>
            <a:endParaRPr lang="it-IT" dirty="0" smtClean="0"/>
          </a:p>
          <a:p>
            <a:r>
              <a:rPr lang="it-IT" sz="3600" dirty="0" smtClean="0"/>
              <a:t>Necessità di un metodo </a:t>
            </a:r>
            <a:r>
              <a:rPr lang="it-IT" sz="3600" dirty="0" smtClean="0">
                <a:solidFill>
                  <a:srgbClr val="FFFF00"/>
                </a:solidFill>
              </a:rPr>
              <a:t>oggettivo, verificabile, riproducibile </a:t>
            </a:r>
            <a:endParaRPr lang="it-IT" sz="3600" dirty="0">
              <a:solidFill>
                <a:srgbClr val="FFFF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8892480" cy="1143000"/>
          </a:xfrm>
        </p:spPr>
        <p:txBody>
          <a:bodyPr>
            <a:noAutofit/>
          </a:bodyPr>
          <a:lstStyle/>
          <a:p>
            <a:r>
              <a:rPr lang="it-IT" sz="2400" i="1" dirty="0" smtClean="0">
                <a:solidFill>
                  <a:srgbClr val="FFFF00"/>
                </a:solidFill>
              </a:rPr>
              <a:t>SOCIETÀ ITALIANA </a:t>
            </a:r>
            <a:r>
              <a:rPr lang="it-IT" sz="2400" i="1" dirty="0" err="1" smtClean="0">
                <a:solidFill>
                  <a:srgbClr val="FFFF00"/>
                </a:solidFill>
              </a:rPr>
              <a:t>DI</a:t>
            </a:r>
            <a:r>
              <a:rPr lang="it-IT" sz="2400" i="1" dirty="0" smtClean="0">
                <a:solidFill>
                  <a:srgbClr val="FFFF00"/>
                </a:solidFill>
              </a:rPr>
              <a:t> MEDICINA LEGALE</a:t>
            </a:r>
            <a:br>
              <a:rPr lang="it-IT" sz="2400" i="1" dirty="0" smtClean="0">
                <a:solidFill>
                  <a:srgbClr val="FFFF00"/>
                </a:solidFill>
              </a:rPr>
            </a:br>
            <a:r>
              <a:rPr lang="it-IT" sz="2400" i="1" dirty="0" smtClean="0">
                <a:solidFill>
                  <a:srgbClr val="FFFF00"/>
                </a:solidFill>
              </a:rPr>
              <a:t>DOCUMENTO CONSENSUS CONFERENCE</a:t>
            </a:r>
            <a:br>
              <a:rPr lang="it-IT" sz="2400" i="1" dirty="0" smtClean="0">
                <a:solidFill>
                  <a:srgbClr val="FFFF00"/>
                </a:solidFill>
              </a:rPr>
            </a:br>
            <a:r>
              <a:rPr lang="it-IT" sz="2400" i="1" dirty="0" smtClean="0">
                <a:solidFill>
                  <a:srgbClr val="FFFF00"/>
                </a:solidFill>
              </a:rPr>
              <a:t>METODOLOGIA MEDICO-LEGALE VALUTAZIONE DANNO BIOLOGICO</a:t>
            </a:r>
            <a:endParaRPr lang="it-IT" sz="2400" dirty="0">
              <a:solidFill>
                <a:srgbClr val="FFFF00"/>
              </a:solidFill>
            </a:endParaRPr>
          </a:p>
        </p:txBody>
      </p:sp>
      <p:sp>
        <p:nvSpPr>
          <p:cNvPr id="6" name="Segnaposto contenuto 5"/>
          <p:cNvSpPr>
            <a:spLocks noGrp="1"/>
          </p:cNvSpPr>
          <p:nvPr>
            <p:ph sz="quarter" idx="4"/>
          </p:nvPr>
        </p:nvSpPr>
        <p:spPr/>
        <p:txBody>
          <a:bodyPr/>
          <a:lstStyle/>
          <a:p>
            <a:endParaRPr lang="it-IT" dirty="0"/>
          </a:p>
        </p:txBody>
      </p:sp>
      <p:pic>
        <p:nvPicPr>
          <p:cNvPr id="76802" name="Picture 2"/>
          <p:cNvPicPr>
            <a:picLocks noGrp="1" noChangeAspect="1" noChangeArrowheads="1"/>
          </p:cNvPicPr>
          <p:nvPr>
            <p:ph sz="half" idx="2"/>
          </p:nvPr>
        </p:nvPicPr>
        <p:blipFill>
          <a:blip r:embed="rId2" cstate="print"/>
          <a:srcRect b="3710"/>
          <a:stretch>
            <a:fillRect/>
          </a:stretch>
        </p:blipFill>
        <p:spPr bwMode="auto">
          <a:xfrm>
            <a:off x="1" y="1772816"/>
            <a:ext cx="9143999" cy="5085184"/>
          </a:xfrm>
          <a:prstGeom prst="rect">
            <a:avLst/>
          </a:prstGeom>
          <a:noFill/>
          <a:ln w="9525">
            <a:noFill/>
            <a:miter lim="800000"/>
            <a:headEnd/>
            <a:tailEnd/>
          </a:ln>
        </p:spPr>
      </p:pic>
      <p:sp>
        <p:nvSpPr>
          <p:cNvPr id="11" name="Fumetto 4 10"/>
          <p:cNvSpPr/>
          <p:nvPr/>
        </p:nvSpPr>
        <p:spPr>
          <a:xfrm>
            <a:off x="0" y="3068960"/>
            <a:ext cx="9144000" cy="3096344"/>
          </a:xfrm>
          <a:prstGeom prst="cloudCallou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lstStyle/>
          <a:p>
            <a:endParaRPr lang="it-IT"/>
          </a:p>
        </p:txBody>
      </p:sp>
      <p:sp>
        <p:nvSpPr>
          <p:cNvPr id="5" name="Segnaposto testo 4"/>
          <p:cNvSpPr>
            <a:spLocks noGrp="1"/>
          </p:cNvSpPr>
          <p:nvPr>
            <p:ph type="body" sz="quarter" idx="3"/>
          </p:nvPr>
        </p:nvSpPr>
        <p:spPr/>
        <p:txBody>
          <a:bodyPr/>
          <a:lstStyle/>
          <a:p>
            <a:endParaRPr lang="it-IT"/>
          </a:p>
        </p:txBody>
      </p:sp>
      <p:pic>
        <p:nvPicPr>
          <p:cNvPr id="78850" name="Picture 2"/>
          <p:cNvPicPr>
            <a:picLocks noGrp="1" noChangeAspect="1" noChangeArrowheads="1"/>
          </p:cNvPicPr>
          <p:nvPr>
            <p:ph sz="half" idx="2"/>
          </p:nvPr>
        </p:nvPicPr>
        <p:blipFill>
          <a:blip r:embed="rId2" cstate="print"/>
          <a:srcRect t="4851" b="14699"/>
          <a:stretch>
            <a:fillRect/>
          </a:stretch>
        </p:blipFill>
        <p:spPr bwMode="auto">
          <a:xfrm>
            <a:off x="0" y="0"/>
            <a:ext cx="9144000" cy="5517232"/>
          </a:xfrm>
          <a:prstGeom prst="rect">
            <a:avLst/>
          </a:prstGeom>
          <a:noFill/>
          <a:ln w="9525">
            <a:noFill/>
            <a:miter lim="800000"/>
            <a:headEnd/>
            <a:tailEnd/>
          </a:ln>
        </p:spPr>
      </p:pic>
      <p:pic>
        <p:nvPicPr>
          <p:cNvPr id="78853" name="Picture 5"/>
          <p:cNvPicPr>
            <a:picLocks noChangeAspect="1" noChangeArrowheads="1"/>
          </p:cNvPicPr>
          <p:nvPr/>
        </p:nvPicPr>
        <p:blipFill>
          <a:blip r:embed="rId3" cstate="print"/>
          <a:srcRect l="3792" t="32224" r="5370"/>
          <a:stretch>
            <a:fillRect/>
          </a:stretch>
        </p:blipFill>
        <p:spPr bwMode="auto">
          <a:xfrm>
            <a:off x="0" y="5445224"/>
            <a:ext cx="9144000" cy="1628800"/>
          </a:xfrm>
          <a:prstGeom prst="rect">
            <a:avLst/>
          </a:prstGeom>
          <a:noFill/>
          <a:ln w="9525">
            <a:noFill/>
            <a:miter lim="800000"/>
            <a:headEnd/>
            <a:tailEnd/>
          </a:ln>
        </p:spPr>
      </p:pic>
      <p:sp>
        <p:nvSpPr>
          <p:cNvPr id="14" name="Fumetto 4 13"/>
          <p:cNvSpPr/>
          <p:nvPr/>
        </p:nvSpPr>
        <p:spPr>
          <a:xfrm>
            <a:off x="0" y="5373216"/>
            <a:ext cx="9144000" cy="1484784"/>
          </a:xfrm>
          <a:prstGeom prst="cloudCallou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1 8"/>
          <p:cNvCxnSpPr/>
          <p:nvPr/>
        </p:nvCxnSpPr>
        <p:spPr>
          <a:xfrm>
            <a:off x="1475656" y="620688"/>
            <a:ext cx="7056784" cy="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755576" y="1412776"/>
            <a:ext cx="7848872" cy="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755576" y="2060848"/>
            <a:ext cx="7848872" cy="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683568" y="2852936"/>
            <a:ext cx="6408712" cy="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3491880" y="4869160"/>
            <a:ext cx="5112568" cy="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27584" y="5661248"/>
            <a:ext cx="7848872" cy="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 Box 5"/>
          <p:cNvSpPr txBox="1">
            <a:spLocks noChangeArrowheads="1"/>
          </p:cNvSpPr>
          <p:nvPr/>
        </p:nvSpPr>
        <p:spPr bwMode="auto">
          <a:xfrm>
            <a:off x="251520" y="908050"/>
            <a:ext cx="2211388" cy="1754326"/>
          </a:xfrm>
          <a:prstGeom prst="rect">
            <a:avLst/>
          </a:prstGeom>
          <a:solidFill>
            <a:srgbClr val="9999FF"/>
          </a:solidFill>
          <a:ln w="9525">
            <a:noFill/>
            <a:miter lim="800000"/>
            <a:headEnd/>
            <a:tailEnd/>
          </a:ln>
          <a:effectLst/>
        </p:spPr>
        <p:txBody>
          <a:bodyPr>
            <a:spAutoFit/>
          </a:bodyPr>
          <a:lstStyle/>
          <a:p>
            <a:pPr algn="ctr">
              <a:spcBef>
                <a:spcPct val="50000"/>
              </a:spcBef>
            </a:pPr>
            <a:r>
              <a:rPr lang="it-IT" dirty="0" smtClean="0">
                <a:latin typeface="Tahoma" pitchFamily="34" charset="0"/>
              </a:rPr>
              <a:t>La voce tabellare è pienamente rispondente ai rilievi clinici ed </a:t>
            </a:r>
            <a:r>
              <a:rPr lang="it-IT" dirty="0" err="1" smtClean="0">
                <a:latin typeface="Tahoma" pitchFamily="34" charset="0"/>
              </a:rPr>
              <a:t>anatomo</a:t>
            </a:r>
            <a:r>
              <a:rPr lang="it-IT" dirty="0" smtClean="0">
                <a:latin typeface="Tahoma" pitchFamily="34" charset="0"/>
              </a:rPr>
              <a:t> – funzionali rilevati</a:t>
            </a:r>
            <a:endParaRPr lang="it-IT" dirty="0">
              <a:latin typeface="Tahoma" pitchFamily="34" charset="0"/>
            </a:endParaRPr>
          </a:p>
        </p:txBody>
      </p:sp>
      <p:sp>
        <p:nvSpPr>
          <p:cNvPr id="34822" name="Text Box 6"/>
          <p:cNvSpPr txBox="1">
            <a:spLocks noChangeArrowheads="1"/>
          </p:cNvSpPr>
          <p:nvPr/>
        </p:nvSpPr>
        <p:spPr bwMode="auto">
          <a:xfrm>
            <a:off x="3080693" y="908050"/>
            <a:ext cx="2211387" cy="1754326"/>
          </a:xfrm>
          <a:prstGeom prst="rect">
            <a:avLst/>
          </a:prstGeom>
          <a:solidFill>
            <a:schemeClr val="folHlink"/>
          </a:solidFill>
          <a:ln w="9525">
            <a:noFill/>
            <a:miter lim="800000"/>
            <a:headEnd/>
            <a:tailEnd/>
          </a:ln>
          <a:effectLst/>
        </p:spPr>
        <p:txBody>
          <a:bodyPr>
            <a:spAutoFit/>
          </a:bodyPr>
          <a:lstStyle/>
          <a:p>
            <a:pPr algn="ctr">
              <a:spcBef>
                <a:spcPct val="50000"/>
              </a:spcBef>
            </a:pPr>
            <a:r>
              <a:rPr lang="it-IT" dirty="0" smtClean="0">
                <a:latin typeface="Tahoma" pitchFamily="34" charset="0"/>
              </a:rPr>
              <a:t>La voce tabellare è  riduttiva non contemplando tutti i rilievi clinici ed </a:t>
            </a:r>
            <a:r>
              <a:rPr lang="it-IT" dirty="0" err="1" smtClean="0">
                <a:latin typeface="Tahoma" pitchFamily="34" charset="0"/>
              </a:rPr>
              <a:t>anatomo</a:t>
            </a:r>
            <a:r>
              <a:rPr lang="it-IT" dirty="0" smtClean="0">
                <a:latin typeface="Tahoma" pitchFamily="34" charset="0"/>
              </a:rPr>
              <a:t> – funzionali rilevati</a:t>
            </a:r>
            <a:endParaRPr lang="it-IT" dirty="0">
              <a:latin typeface="Tahoma" pitchFamily="34" charset="0"/>
            </a:endParaRPr>
          </a:p>
        </p:txBody>
      </p:sp>
      <p:sp>
        <p:nvSpPr>
          <p:cNvPr id="34823" name="Text Box 7"/>
          <p:cNvSpPr txBox="1">
            <a:spLocks noChangeArrowheads="1"/>
          </p:cNvSpPr>
          <p:nvPr/>
        </p:nvSpPr>
        <p:spPr bwMode="auto">
          <a:xfrm>
            <a:off x="6105525" y="908050"/>
            <a:ext cx="2211388" cy="1477328"/>
          </a:xfrm>
          <a:prstGeom prst="rect">
            <a:avLst/>
          </a:prstGeom>
          <a:solidFill>
            <a:srgbClr val="00B050"/>
          </a:solidFill>
          <a:ln w="9525">
            <a:noFill/>
            <a:miter lim="800000"/>
            <a:headEnd/>
            <a:tailEnd/>
          </a:ln>
          <a:effectLst/>
        </p:spPr>
        <p:txBody>
          <a:bodyPr>
            <a:spAutoFit/>
          </a:bodyPr>
          <a:lstStyle/>
          <a:p>
            <a:pPr algn="ctr">
              <a:spcBef>
                <a:spcPct val="50000"/>
              </a:spcBef>
            </a:pPr>
            <a:r>
              <a:rPr lang="it-IT" dirty="0" smtClean="0">
                <a:latin typeface="Tahoma" pitchFamily="34" charset="0"/>
              </a:rPr>
              <a:t>La voce tabellare è eccedente rispetto ai rilievi clinici ed </a:t>
            </a:r>
            <a:r>
              <a:rPr lang="it-IT" dirty="0" err="1" smtClean="0">
                <a:latin typeface="Tahoma" pitchFamily="34" charset="0"/>
              </a:rPr>
              <a:t>anatomo</a:t>
            </a:r>
            <a:r>
              <a:rPr lang="it-IT" dirty="0" smtClean="0">
                <a:latin typeface="Tahoma" pitchFamily="34" charset="0"/>
              </a:rPr>
              <a:t> – funzionali rilevati </a:t>
            </a:r>
            <a:endParaRPr lang="it-IT" dirty="0">
              <a:latin typeface="Tahoma" pitchFamily="34" charset="0"/>
            </a:endParaRPr>
          </a:p>
        </p:txBody>
      </p:sp>
      <p:sp>
        <p:nvSpPr>
          <p:cNvPr id="34824" name="Line 8"/>
          <p:cNvSpPr>
            <a:spLocks noChangeShapeType="1"/>
          </p:cNvSpPr>
          <p:nvPr/>
        </p:nvSpPr>
        <p:spPr bwMode="auto">
          <a:xfrm>
            <a:off x="1331640" y="2852936"/>
            <a:ext cx="0" cy="1584176"/>
          </a:xfrm>
          <a:prstGeom prst="line">
            <a:avLst/>
          </a:prstGeom>
          <a:noFill/>
          <a:ln w="12700">
            <a:solidFill>
              <a:srgbClr val="000000"/>
            </a:solidFill>
            <a:round/>
            <a:headEnd/>
            <a:tailEnd type="triangle" w="med" len="med"/>
          </a:ln>
          <a:effectLst/>
        </p:spPr>
        <p:txBody>
          <a:bodyPr/>
          <a:lstStyle/>
          <a:p>
            <a:endParaRPr lang="it-IT"/>
          </a:p>
        </p:txBody>
      </p:sp>
      <p:sp>
        <p:nvSpPr>
          <p:cNvPr id="34826" name="Line 10"/>
          <p:cNvSpPr>
            <a:spLocks noChangeShapeType="1"/>
          </p:cNvSpPr>
          <p:nvPr/>
        </p:nvSpPr>
        <p:spPr bwMode="auto">
          <a:xfrm>
            <a:off x="7308304" y="2564904"/>
            <a:ext cx="0" cy="1800200"/>
          </a:xfrm>
          <a:prstGeom prst="line">
            <a:avLst/>
          </a:prstGeom>
          <a:noFill/>
          <a:ln w="12700">
            <a:solidFill>
              <a:srgbClr val="000000"/>
            </a:solidFill>
            <a:round/>
            <a:headEnd/>
            <a:tailEnd type="triangle" w="med" len="med"/>
          </a:ln>
          <a:effectLst/>
        </p:spPr>
        <p:txBody>
          <a:bodyPr/>
          <a:lstStyle/>
          <a:p>
            <a:endParaRPr lang="it-IT"/>
          </a:p>
        </p:txBody>
      </p:sp>
      <p:sp>
        <p:nvSpPr>
          <p:cNvPr id="34828" name="Line 12"/>
          <p:cNvSpPr>
            <a:spLocks noChangeShapeType="1"/>
          </p:cNvSpPr>
          <p:nvPr/>
        </p:nvSpPr>
        <p:spPr bwMode="auto">
          <a:xfrm>
            <a:off x="88900" y="2565400"/>
            <a:ext cx="8370888" cy="215900"/>
          </a:xfrm>
          <a:prstGeom prst="line">
            <a:avLst/>
          </a:prstGeom>
          <a:noFill/>
          <a:ln w="9525">
            <a:noFill/>
            <a:round/>
            <a:headEnd/>
            <a:tailEnd/>
          </a:ln>
          <a:effectLst/>
        </p:spPr>
        <p:txBody>
          <a:bodyPr/>
          <a:lstStyle/>
          <a:p>
            <a:endParaRPr lang="it-IT"/>
          </a:p>
        </p:txBody>
      </p:sp>
      <p:sp>
        <p:nvSpPr>
          <p:cNvPr id="34836" name="Oval 20"/>
          <p:cNvSpPr>
            <a:spLocks noChangeArrowheads="1"/>
          </p:cNvSpPr>
          <p:nvPr/>
        </p:nvSpPr>
        <p:spPr bwMode="auto">
          <a:xfrm>
            <a:off x="107851" y="4581128"/>
            <a:ext cx="2447925" cy="1800225"/>
          </a:xfrm>
          <a:prstGeom prst="ellipse">
            <a:avLst/>
          </a:prstGeom>
          <a:noFill/>
          <a:ln w="12700">
            <a:solidFill>
              <a:srgbClr val="000000"/>
            </a:solidFill>
            <a:round/>
            <a:headEnd/>
            <a:tailEnd/>
          </a:ln>
          <a:effectLst/>
        </p:spPr>
        <p:txBody>
          <a:bodyPr wrap="none" anchor="ctr"/>
          <a:lstStyle/>
          <a:p>
            <a:endParaRPr lang="it-IT"/>
          </a:p>
        </p:txBody>
      </p:sp>
      <p:sp>
        <p:nvSpPr>
          <p:cNvPr id="34837" name="Oval 21"/>
          <p:cNvSpPr>
            <a:spLocks noChangeArrowheads="1"/>
          </p:cNvSpPr>
          <p:nvPr/>
        </p:nvSpPr>
        <p:spPr bwMode="auto">
          <a:xfrm>
            <a:off x="2915816" y="4508500"/>
            <a:ext cx="2880320" cy="1872828"/>
          </a:xfrm>
          <a:prstGeom prst="ellipse">
            <a:avLst/>
          </a:prstGeom>
          <a:noFill/>
          <a:ln w="12700">
            <a:solidFill>
              <a:srgbClr val="000000"/>
            </a:solidFill>
            <a:round/>
            <a:headEnd/>
            <a:tailEnd/>
          </a:ln>
          <a:effectLst/>
        </p:spPr>
        <p:txBody>
          <a:bodyPr wrap="none" anchor="ctr"/>
          <a:lstStyle/>
          <a:p>
            <a:endParaRPr lang="it-IT"/>
          </a:p>
        </p:txBody>
      </p:sp>
      <p:sp>
        <p:nvSpPr>
          <p:cNvPr id="34838" name="Oval 22"/>
          <p:cNvSpPr>
            <a:spLocks noChangeArrowheads="1"/>
          </p:cNvSpPr>
          <p:nvPr/>
        </p:nvSpPr>
        <p:spPr bwMode="auto">
          <a:xfrm>
            <a:off x="5940152" y="4365104"/>
            <a:ext cx="2880320" cy="2232248"/>
          </a:xfrm>
          <a:prstGeom prst="ellipse">
            <a:avLst/>
          </a:prstGeom>
          <a:noFill/>
          <a:ln w="12700">
            <a:solidFill>
              <a:srgbClr val="000000"/>
            </a:solidFill>
            <a:round/>
            <a:headEnd/>
            <a:tailEnd/>
          </a:ln>
          <a:effectLst/>
        </p:spPr>
        <p:txBody>
          <a:bodyPr wrap="none" anchor="ctr"/>
          <a:lstStyle/>
          <a:p>
            <a:endParaRPr lang="it-IT"/>
          </a:p>
        </p:txBody>
      </p:sp>
      <p:sp>
        <p:nvSpPr>
          <p:cNvPr id="34839" name="Text Box 23"/>
          <p:cNvSpPr txBox="1">
            <a:spLocks noChangeArrowheads="1"/>
          </p:cNvSpPr>
          <p:nvPr/>
        </p:nvSpPr>
        <p:spPr bwMode="auto">
          <a:xfrm>
            <a:off x="179512" y="5085184"/>
            <a:ext cx="2211388" cy="646331"/>
          </a:xfrm>
          <a:prstGeom prst="rect">
            <a:avLst/>
          </a:prstGeom>
          <a:solidFill>
            <a:srgbClr val="9999FF"/>
          </a:solidFill>
          <a:ln w="9525">
            <a:noFill/>
            <a:miter lim="800000"/>
            <a:headEnd/>
            <a:tailEnd/>
          </a:ln>
          <a:effectLst/>
        </p:spPr>
        <p:txBody>
          <a:bodyPr wrap="square">
            <a:spAutoFit/>
          </a:bodyPr>
          <a:lstStyle/>
          <a:p>
            <a:pPr algn="ctr"/>
            <a:r>
              <a:rPr lang="it-IT" dirty="0" smtClean="0">
                <a:latin typeface="Tahoma" pitchFamily="34" charset="0"/>
              </a:rPr>
              <a:t>Valutazione tabellare  </a:t>
            </a:r>
            <a:endParaRPr lang="it-IT" dirty="0">
              <a:latin typeface="Tahoma" pitchFamily="34" charset="0"/>
            </a:endParaRPr>
          </a:p>
        </p:txBody>
      </p:sp>
      <p:sp>
        <p:nvSpPr>
          <p:cNvPr id="34840" name="Text Box 24"/>
          <p:cNvSpPr txBox="1">
            <a:spLocks noChangeArrowheads="1"/>
          </p:cNvSpPr>
          <p:nvPr/>
        </p:nvSpPr>
        <p:spPr bwMode="auto">
          <a:xfrm>
            <a:off x="3131840" y="4941168"/>
            <a:ext cx="2520280" cy="830997"/>
          </a:xfrm>
          <a:prstGeom prst="rect">
            <a:avLst/>
          </a:prstGeom>
          <a:solidFill>
            <a:schemeClr val="accent6">
              <a:lumMod val="50000"/>
            </a:schemeClr>
          </a:solidFill>
          <a:ln w="9525">
            <a:noFill/>
            <a:miter lim="800000"/>
            <a:headEnd/>
            <a:tailEnd/>
          </a:ln>
          <a:effectLst/>
        </p:spPr>
        <p:txBody>
          <a:bodyPr wrap="square">
            <a:spAutoFit/>
          </a:bodyPr>
          <a:lstStyle/>
          <a:p>
            <a:pPr algn="ctr"/>
            <a:r>
              <a:rPr lang="it-IT" sz="1200" dirty="0" smtClean="0">
                <a:latin typeface="Tahoma" pitchFamily="34" charset="0"/>
              </a:rPr>
              <a:t>Eventuale valutazione ulteriore con criterio di analogia e giudizio di equivalenza </a:t>
            </a:r>
            <a:r>
              <a:rPr lang="it-IT" sz="1200" dirty="0" err="1" smtClean="0">
                <a:latin typeface="Tahoma" pitchFamily="34" charset="0"/>
              </a:rPr>
              <a:t>anatomo</a:t>
            </a:r>
            <a:r>
              <a:rPr lang="it-IT" sz="1200" dirty="0" smtClean="0">
                <a:latin typeface="Tahoma" pitchFamily="34" charset="0"/>
              </a:rPr>
              <a:t> – funzionale </a:t>
            </a:r>
            <a:endParaRPr lang="it-IT" sz="1200" dirty="0">
              <a:latin typeface="Tahoma" pitchFamily="34" charset="0"/>
            </a:endParaRPr>
          </a:p>
        </p:txBody>
      </p:sp>
      <p:sp>
        <p:nvSpPr>
          <p:cNvPr id="34841" name="Text Box 25"/>
          <p:cNvSpPr txBox="1">
            <a:spLocks noChangeArrowheads="1"/>
          </p:cNvSpPr>
          <p:nvPr/>
        </p:nvSpPr>
        <p:spPr bwMode="auto">
          <a:xfrm>
            <a:off x="6300192" y="4869160"/>
            <a:ext cx="2211388" cy="1169551"/>
          </a:xfrm>
          <a:prstGeom prst="rect">
            <a:avLst/>
          </a:prstGeom>
          <a:solidFill>
            <a:srgbClr val="92D050"/>
          </a:solidFill>
          <a:ln w="9525">
            <a:noFill/>
            <a:miter lim="800000"/>
            <a:headEnd/>
            <a:tailEnd/>
          </a:ln>
          <a:effectLst/>
        </p:spPr>
        <p:txBody>
          <a:bodyPr>
            <a:spAutoFit/>
          </a:bodyPr>
          <a:lstStyle/>
          <a:p>
            <a:pPr algn="ctr"/>
            <a:r>
              <a:rPr lang="it-IT" sz="1400" dirty="0" smtClean="0">
                <a:latin typeface="Tahoma" pitchFamily="34" charset="0"/>
              </a:rPr>
              <a:t>Eventuale valutazione ulteriore con criterio di analogia e giudizio di equivalenza </a:t>
            </a:r>
            <a:r>
              <a:rPr lang="it-IT" sz="1400" dirty="0" err="1" smtClean="0">
                <a:latin typeface="Tahoma" pitchFamily="34" charset="0"/>
              </a:rPr>
              <a:t>anatomo</a:t>
            </a:r>
            <a:r>
              <a:rPr lang="it-IT" sz="1400" dirty="0" smtClean="0">
                <a:latin typeface="Tahoma" pitchFamily="34" charset="0"/>
              </a:rPr>
              <a:t> – funzionale </a:t>
            </a:r>
            <a:endParaRPr lang="it-IT" sz="1400" dirty="0">
              <a:latin typeface="Tahoma" pitchFamily="34" charset="0"/>
            </a:endParaRPr>
          </a:p>
        </p:txBody>
      </p:sp>
      <p:sp>
        <p:nvSpPr>
          <p:cNvPr id="34843" name="Line 27"/>
          <p:cNvSpPr>
            <a:spLocks noChangeShapeType="1"/>
          </p:cNvSpPr>
          <p:nvPr/>
        </p:nvSpPr>
        <p:spPr bwMode="auto">
          <a:xfrm>
            <a:off x="4283968" y="2852937"/>
            <a:ext cx="0" cy="1512167"/>
          </a:xfrm>
          <a:prstGeom prst="line">
            <a:avLst/>
          </a:prstGeom>
          <a:noFill/>
          <a:ln w="12700">
            <a:solidFill>
              <a:srgbClr val="000000"/>
            </a:solidFill>
            <a:round/>
            <a:headEnd/>
            <a:tailEnd type="triangle" w="med" len="med"/>
          </a:ln>
          <a:effectLst/>
        </p:spPr>
        <p:txBody>
          <a:bodyPr/>
          <a:lstStyle/>
          <a:p>
            <a:endParaRPr lang="it-IT"/>
          </a:p>
        </p:txBody>
      </p:sp>
      <p:sp>
        <p:nvSpPr>
          <p:cNvPr id="34845" name="Text Box 29"/>
          <p:cNvSpPr txBox="1">
            <a:spLocks noChangeArrowheads="1"/>
          </p:cNvSpPr>
          <p:nvPr/>
        </p:nvSpPr>
        <p:spPr bwMode="auto">
          <a:xfrm>
            <a:off x="0" y="0"/>
            <a:ext cx="9144000" cy="830997"/>
          </a:xfrm>
          <a:prstGeom prst="rect">
            <a:avLst/>
          </a:prstGeom>
          <a:noFill/>
          <a:ln w="9525">
            <a:noFill/>
            <a:miter lim="800000"/>
            <a:headEnd/>
            <a:tailEnd/>
          </a:ln>
          <a:effectLst/>
        </p:spPr>
        <p:txBody>
          <a:bodyPr>
            <a:spAutoFit/>
          </a:bodyPr>
          <a:lstStyle/>
          <a:p>
            <a:pPr algn="ctr"/>
            <a:endParaRPr lang="it-IT" sz="2400" b="1" dirty="0">
              <a:solidFill>
                <a:schemeClr val="tx2"/>
              </a:solidFill>
              <a:latin typeface="Tahoma" pitchFamily="34" charset="0"/>
            </a:endParaRPr>
          </a:p>
          <a:p>
            <a:pPr algn="ctr"/>
            <a:endParaRPr lang="it-IT" sz="2400" b="1" dirty="0">
              <a:solidFill>
                <a:schemeClr val="tx2"/>
              </a:solidFill>
              <a:latin typeface="Tahoma"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Grp="1" noChangeAspect="1" noChangeArrowheads="1"/>
          </p:cNvPicPr>
          <p:nvPr>
            <p:ph sz="half" idx="2"/>
          </p:nvPr>
        </p:nvPicPr>
        <p:blipFill>
          <a:blip r:embed="rId2" cstate="print"/>
          <a:srcRect/>
          <a:stretch>
            <a:fillRect/>
          </a:stretch>
        </p:blipFill>
        <p:spPr bwMode="auto">
          <a:xfrm>
            <a:off x="1" y="0"/>
            <a:ext cx="9282822" cy="6858000"/>
          </a:xfrm>
          <a:prstGeom prst="rect">
            <a:avLst/>
          </a:prstGeom>
          <a:noFill/>
          <a:ln w="9525">
            <a:noFill/>
            <a:miter lim="800000"/>
            <a:headEnd/>
            <a:tailEnd/>
          </a:ln>
        </p:spPr>
      </p:pic>
      <p:sp>
        <p:nvSpPr>
          <p:cNvPr id="10" name="Fumetto 4 9"/>
          <p:cNvSpPr/>
          <p:nvPr/>
        </p:nvSpPr>
        <p:spPr>
          <a:xfrm>
            <a:off x="251520" y="2924944"/>
            <a:ext cx="8892480" cy="3744416"/>
          </a:xfrm>
          <a:prstGeom prst="cloudCallou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it-IT" dirty="0" smtClean="0">
                <a:solidFill>
                  <a:srgbClr val="FFFF00"/>
                </a:solidFill>
              </a:rPr>
              <a:t>La metodologia di valutazione </a:t>
            </a:r>
            <a:endParaRPr lang="it-IT" dirty="0">
              <a:solidFill>
                <a:srgbClr val="FFFF00"/>
              </a:solidFill>
            </a:endParaRPr>
          </a:p>
        </p:txBody>
      </p:sp>
      <p:sp>
        <p:nvSpPr>
          <p:cNvPr id="7" name="Segnaposto contenuto 6"/>
          <p:cNvSpPr>
            <a:spLocks noGrp="1"/>
          </p:cNvSpPr>
          <p:nvPr>
            <p:ph idx="1"/>
          </p:nvPr>
        </p:nvSpPr>
        <p:spPr/>
        <p:txBody>
          <a:bodyPr>
            <a:normAutofit lnSpcReduction="10000"/>
          </a:bodyPr>
          <a:lstStyle/>
          <a:p>
            <a:r>
              <a:rPr lang="it-IT" dirty="0" smtClean="0"/>
              <a:t>Descrizione delle menomazioni </a:t>
            </a:r>
          </a:p>
          <a:p>
            <a:r>
              <a:rPr lang="it-IT" dirty="0" smtClean="0"/>
              <a:t>Espressività clinica della lesione e della conseguente menomazione.</a:t>
            </a:r>
          </a:p>
          <a:p>
            <a:r>
              <a:rPr lang="it-IT" dirty="0" smtClean="0"/>
              <a:t>Traduzione </a:t>
            </a:r>
            <a:r>
              <a:rPr lang="it-IT" dirty="0" err="1" smtClean="0"/>
              <a:t>percentualistica</a:t>
            </a:r>
            <a:r>
              <a:rPr lang="it-IT" dirty="0" smtClean="0"/>
              <a:t> in riferimento alle voci tabellari. </a:t>
            </a:r>
          </a:p>
          <a:p>
            <a:r>
              <a:rPr lang="it-IT" dirty="0" smtClean="0">
                <a:solidFill>
                  <a:srgbClr val="FFFF00"/>
                </a:solidFill>
              </a:rPr>
              <a:t>Approfondimento degli aspetti dinamico – relazionali  → Indicazioni aggiuntive attraverso equo e motivato apprezzamento da parte del medico valutatore.</a:t>
            </a:r>
            <a:endParaRPr lang="it-IT" dirty="0">
              <a:solidFill>
                <a:srgbClr val="FFFF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836712"/>
          </a:xfrm>
        </p:spPr>
        <p:txBody>
          <a:bodyPr>
            <a:normAutofit/>
          </a:bodyPr>
          <a:lstStyle/>
          <a:p>
            <a:r>
              <a:rPr lang="it-IT" dirty="0" smtClean="0">
                <a:solidFill>
                  <a:srgbClr val="FFFF00"/>
                </a:solidFill>
              </a:rPr>
              <a:t>Key </a:t>
            </a:r>
            <a:r>
              <a:rPr lang="it-IT" dirty="0" err="1" smtClean="0">
                <a:solidFill>
                  <a:srgbClr val="FFFF00"/>
                </a:solidFill>
              </a:rPr>
              <a:t>points</a:t>
            </a:r>
            <a:r>
              <a:rPr lang="it-IT" dirty="0" smtClean="0">
                <a:solidFill>
                  <a:srgbClr val="FFFF00"/>
                </a:solidFill>
              </a:rPr>
              <a:t> </a:t>
            </a:r>
            <a:endParaRPr lang="it-IT" dirty="0">
              <a:solidFill>
                <a:srgbClr val="FFFF00"/>
              </a:solidFill>
            </a:endParaRPr>
          </a:p>
        </p:txBody>
      </p:sp>
      <p:sp>
        <p:nvSpPr>
          <p:cNvPr id="4" name="Segnaposto contenuto 3"/>
          <p:cNvSpPr>
            <a:spLocks noGrp="1"/>
          </p:cNvSpPr>
          <p:nvPr>
            <p:ph sz="half" idx="2"/>
          </p:nvPr>
        </p:nvSpPr>
        <p:spPr>
          <a:xfrm>
            <a:off x="251520" y="1268760"/>
            <a:ext cx="4245868" cy="5256584"/>
          </a:xfrm>
        </p:spPr>
        <p:txBody>
          <a:bodyPr>
            <a:normAutofit/>
          </a:bodyPr>
          <a:lstStyle/>
          <a:p>
            <a:r>
              <a:rPr lang="it-IT" dirty="0" smtClean="0"/>
              <a:t>Ampiezza e pluridimensionalità del danno biologico, attraverso il richiamo agli specifici aspetti dinamico – relazionali personali.</a:t>
            </a:r>
          </a:p>
          <a:p>
            <a:endParaRPr lang="it-IT" dirty="0" smtClean="0"/>
          </a:p>
          <a:p>
            <a:r>
              <a:rPr lang="it-IT" dirty="0" smtClean="0"/>
              <a:t>Esigenza di </a:t>
            </a:r>
            <a:r>
              <a:rPr lang="it-IT" dirty="0" smtClean="0">
                <a:solidFill>
                  <a:srgbClr val="FFFF00"/>
                </a:solidFill>
              </a:rPr>
              <a:t>una metodologia per l’apprezzamento e la valutazione nella sua globalità ed interezza del danno non patrimoniale </a:t>
            </a:r>
            <a:endParaRPr lang="it-IT" dirty="0">
              <a:solidFill>
                <a:srgbClr val="FFFF00"/>
              </a:solidFill>
            </a:endParaRPr>
          </a:p>
        </p:txBody>
      </p:sp>
      <p:sp>
        <p:nvSpPr>
          <p:cNvPr id="6" name="Segnaposto contenuto 5"/>
          <p:cNvSpPr>
            <a:spLocks noGrp="1"/>
          </p:cNvSpPr>
          <p:nvPr>
            <p:ph sz="quarter" idx="4"/>
          </p:nvPr>
        </p:nvSpPr>
        <p:spPr>
          <a:xfrm>
            <a:off x="4645025" y="1772816"/>
            <a:ext cx="4041775" cy="4353347"/>
          </a:xfrm>
        </p:spPr>
        <p:txBody>
          <a:bodyPr>
            <a:normAutofit fontScale="92500" lnSpcReduction="10000"/>
          </a:bodyPr>
          <a:lstStyle/>
          <a:p>
            <a:endParaRPr lang="it-IT" dirty="0" smtClean="0">
              <a:solidFill>
                <a:srgbClr val="FFFF00"/>
              </a:solidFill>
            </a:endParaRPr>
          </a:p>
          <a:p>
            <a:endParaRPr lang="it-IT" dirty="0" smtClean="0">
              <a:solidFill>
                <a:srgbClr val="FFFF00"/>
              </a:solidFill>
            </a:endParaRPr>
          </a:p>
          <a:p>
            <a:r>
              <a:rPr lang="it-IT" dirty="0" smtClean="0">
                <a:solidFill>
                  <a:srgbClr val="FFFF00"/>
                </a:solidFill>
              </a:rPr>
              <a:t>Il ruolo dello specialista medico legale</a:t>
            </a:r>
            <a:r>
              <a:rPr lang="it-IT" dirty="0" smtClean="0"/>
              <a:t>, non solo nella valutazione </a:t>
            </a:r>
            <a:r>
              <a:rPr lang="it-IT" dirty="0" err="1" smtClean="0"/>
              <a:t>percentualistica</a:t>
            </a:r>
            <a:r>
              <a:rPr lang="it-IT" dirty="0" smtClean="0"/>
              <a:t>  della menomazione ma anche, quando necessario, </a:t>
            </a:r>
            <a:r>
              <a:rPr lang="it-IT" smtClean="0"/>
              <a:t>nella formulazione di indicazioni </a:t>
            </a:r>
            <a:r>
              <a:rPr lang="it-IT" dirty="0" smtClean="0"/>
              <a:t>aggiuntive attraverso equo e motivato apprezzamento, da parte del medico valutatore , delle condizioni soggettive del danneggiato. </a:t>
            </a:r>
            <a:endParaRPr lang="it-IT" dirty="0">
              <a:solidFill>
                <a:srgbClr val="FFFF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VALATAZIONI DEL MEDICO LEGALE</a:t>
            </a:r>
            <a:endParaRPr lang="it-IT" dirty="0"/>
          </a:p>
        </p:txBody>
      </p:sp>
      <p:sp>
        <p:nvSpPr>
          <p:cNvPr id="4" name="Segnaposto contenuto 3"/>
          <p:cNvSpPr>
            <a:spLocks noGrp="1"/>
          </p:cNvSpPr>
          <p:nvPr>
            <p:ph sz="half" idx="2"/>
          </p:nvPr>
        </p:nvSpPr>
        <p:spPr/>
        <p:txBody>
          <a:bodyPr/>
          <a:lstStyle/>
          <a:p>
            <a:r>
              <a:rPr lang="it-IT" dirty="0" smtClean="0"/>
              <a:t>DANNO BIOLOGICO</a:t>
            </a:r>
            <a:endParaRPr lang="it-IT" dirty="0"/>
          </a:p>
        </p:txBody>
      </p:sp>
      <p:sp>
        <p:nvSpPr>
          <p:cNvPr id="6" name="Segnaposto contenuto 5"/>
          <p:cNvSpPr>
            <a:spLocks noGrp="1"/>
          </p:cNvSpPr>
          <p:nvPr>
            <p:ph sz="quarter" idx="4"/>
          </p:nvPr>
        </p:nvSpPr>
        <p:spPr>
          <a:xfrm>
            <a:off x="4572000" y="2204864"/>
            <a:ext cx="4041775" cy="3951288"/>
          </a:xfrm>
        </p:spPr>
        <p:txBody>
          <a:bodyPr>
            <a:normAutofit fontScale="92500" lnSpcReduction="20000"/>
          </a:bodyPr>
          <a:lstStyle/>
          <a:p>
            <a:pPr algn="just">
              <a:buNone/>
            </a:pPr>
            <a:r>
              <a:rPr lang="it-IT" dirty="0" smtClean="0"/>
              <a:t>	</a:t>
            </a:r>
            <a:r>
              <a:rPr lang="it-IT" dirty="0" smtClean="0">
                <a:solidFill>
                  <a:srgbClr val="FFFF00"/>
                </a:solidFill>
              </a:rPr>
              <a:t>INABILITA’ TEMPORANEA è rappresentata dalla durata della malattia, cioè dal tempo necessario per guarire dalle lesioni riportate a seguito del sinistro e riprendere l'attività ordinaria.</a:t>
            </a:r>
            <a:endParaRPr lang="it-IT" dirty="0">
              <a:solidFill>
                <a:srgbClr val="FFFF00"/>
              </a:solidFill>
            </a:endParaRPr>
          </a:p>
          <a:p>
            <a:pPr algn="just">
              <a:buNone/>
            </a:pPr>
            <a:r>
              <a:rPr lang="it-IT" dirty="0" smtClean="0">
                <a:solidFill>
                  <a:srgbClr val="FFFF00"/>
                </a:solidFill>
              </a:rPr>
              <a:t/>
            </a:r>
            <a:br>
              <a:rPr lang="it-IT" dirty="0" smtClean="0">
                <a:solidFill>
                  <a:srgbClr val="FFFF00"/>
                </a:solidFill>
              </a:rPr>
            </a:br>
            <a:r>
              <a:rPr lang="it-IT" dirty="0" smtClean="0">
                <a:solidFill>
                  <a:srgbClr val="FFFF00"/>
                </a:solidFill>
              </a:rPr>
              <a:t>Durante tale arco di tempo, il danneggiato ha diritto ad essere risarcito sia del danno per lucro cessante che del danno biologico.</a:t>
            </a:r>
            <a:endParaRPr lang="it-IT" dirty="0">
              <a:solidFill>
                <a:srgbClr val="FFFF00"/>
              </a:solidFill>
            </a:endParaRPr>
          </a:p>
        </p:txBody>
      </p:sp>
      <p:sp>
        <p:nvSpPr>
          <p:cNvPr id="19458" name="AutoShape 2" descr="data:image/jpeg;base64,/9j/4AAQSkZJRgABAQAAAQABAAD/2wCEAAkGBhMSERQUERQWFRQWFBQYGBYVGRoYFxYVFRcXFRgUEhQXICYfFxkkGRUUHy8iIycpLC04GCIxNTArNSYrLCkBCQoKDgwOGQ8PGikkHCQ1LCwwLCksLCwsKSk1KSwsLywsLCwsKSwsLC0vLSwpLCosLCwsKSkpNSwsLCwsLCksKf/AABEIAIAAeAMBIgACEQEDEQH/xAAbAAEAAgMBAQAAAAAAAAAAAAAABQYDBAcBAv/EADwQAAECAwYDBQYEBAcAAAAAAAEAAgMEEQUGEiExUUFhgRMUInGRIzJiobHBB0JS8CSC0fFDU3KissLh/8QAFwEBAQEBAAAAAAAAAAAAAAAAAAIDAf/EACARAQEBAAICAgMBAAAAAAAAAAABEQIhAxIxQSIygVH/2gAMAwEAAhEDEQA/AO4oiICIiDVnp0QwNz+6qIiWm41qeiw3gmfakbAf1UT3lBLd8O/zXnfefzKh+8p3lBPMtJwyDj6rbhW3+pvVVgTK+2TSC8w4gcARoV9KLu9HxQzyd9gVKICIiAiIgIiICIiCqXwgFrmxBoRhPIjT1H0VYdMLpk5KNisLHirSP2RzXNresWLLOq7xQ65PGnIO2KDCZheduox0yvO8oJXvCyMmFECMrTda7bo1IkUUhDMA6v8AL4efFBarty5bABOrji6HT5AKVQBEBERAREQEREBERAXj2ggggEcQdOq9VJv1fkSjxBwVD25uDs2/y0zGnHiuWyfLslvwwXlsaTNexq2JswVYTzByHRVqHYzjqVNSMy2K0PbmDotnAF1xGS9itGqskpNEU8bsstTkPJUu8ceK04oTiDlSmmWocNiFrWHesvdhiZOOhGjvLY8lE5zcrS+O+vtHW5C0cRo7od1IKjSNo5gq5Sc0IjcQVs2dERAREQEREBERAXML7SQtCZihvhZKMa1zwPeiRD7gPINJI8tKq93ltkSstEinUNOEDUuOgA4mqr0Cy+6Wc2G8jtoru0ibmI6hd6ABvQKOU24vjfWaqd0ZJ8ARIbyC2oLSOdcQI4aD1Ksb9FFyEX2pHwn6hSjngqpM6Tbt1C26z2TjyKhjdyE9rCAQ8hp8ORqRy41VsfZb49WQwCciamgArqSpOxLpNgNYZiK0ljWtwt0BAzzOfyUeu8rrT2zhJHzZNiNYwGISdASPJStkTFIuBuYINeVOP73XzasZoB7PQD+62bsw29kXfnJ8R+g8qFaMkwiIgIiICIiAoa37XdCFGUBpWqmVVr+QMMB8YxAxrGHFUVrxFDXJCTXPJ20485HbDLi5rHY3VPhbT3Seo4bLfmIrmf4gfvv89VKWV+HEQS7Xti4YsQB72PGQrmGhwzFByOajrWupMS8OJFiYAxjSS7FlyAG6jj1Nq+XdyNOzZ32zhxwVPLxAAfX0Up3xYrJsIwJOEXikWYc6M80zAoBDb0DnHzcd1pTLSFU3O08s3pZbPmKMLtz9FpPnMcX3qBo05lQ8ObJaQHEECtFHyTnNYK1Obszx8RzK5veO+vWr/CmARQrfu3FIiFnAg/Jc/FquY0uINBRdBucMbe1PFrafzCpz9F3fpzLmrKiIuuCIiAiIgKn29/GT8GU1hQR28fZ1D7Nh6/dXBUmxppsG0bWfENA2HLPJP6AI2Q/fFRy+ovh91dlTL2t77NwJAZwx7aYG7GkYWHkTl15KXnr4QIUqyYfUCI0GHDIpEeXUwtDdamo9Vq3LsSJD7WZmRSYmSHOb/lsFcEIeVTX/AMS99HH8fyaV6otY1ODWgff7qtTTVMXii4ZmIHZVNRXi0jUKEmpptMtVaGlLSr3ufgFQxpc47NHErNZMLFDr8Tx/uKtl3osASMVgI7RzXl4OpyIFNwAqlZ8Xs3PY7jVwPMDxD0APqs71zla8e+Fn9ZrSl/Yu82/8gr9cRv8AAwTu2v2+yoU7NsfLud+Umme4Of0K6JdCVMOSl2uyPZtJ65/dJd5fwszhl/1MIiLRkIiICIiAuK36tVz7QjwoILxE7GG9gz7QsdXs9RkScOvFdhtGKWwojmkAhjiC7ICg1K5r+GV1Yro/fZhtGluOHUglzn1bXcUbXPjiWXPuyNfHZJeS33euoYb+8TbhFmjx/JBFKdnBbwAGVdTyGSsiItJMZ22/LRtaxoUyzDFFdnDJzTu08Fy217EdAilmIPAzDm7HccCr1ea0SH9mTRuEH/VXf0VVmZhg2XXEXLOIKWtD8OMZEcfp9x1U/Z9340fNrMLf1vyHQalYbdsvscbK4sIGdKZ5cFHkm8a08VznFSsgGM5kM+40uceeedetB6rtlkPrAhk/pH9Fxu6sOkZw+Fw9CM116wI4MFreLcqct1Hh/XV+f9sSSIi2YCIiAiIgov4h29V0KQYaOmHsa81wuENzgHdnXU4cR5UG6u0GG1rQ1tA1oAAGgAGQHRfMSUa7VorvQV+a14tlNOnh5cFzO9d3rG7jG6xmZZ+oeqjoljHg77LEbFdy9V1xtT7ZaKAIuB1NK8PI8FrSsCShmrBDB31PqVrvsJ21eqxRLvuPBBvzt4Gtyh0PxcOm6hJh7IriX+LFrseS8jXSiE5OcPKhCxm7ERvvRHgbhlfkCggLtScNr45yxNfQHYOrX6fJW6y5WI8hzPC3UPP/AFHH6KjXVkHzEw5r2x4YMMuq6E9oL2kUBLwMyC5dAkrtEZl7htU1UcJkxp5LvLViRacvZ2H87j1otxWzEREH/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9460" name="Picture 4" descr="http://www.legalius.it/wp-content/uploads/Fotolia_40454053_XS-Copia.jpg">
            <a:hlinkClick r:id="rId2"/>
          </p:cNvPr>
          <p:cNvPicPr>
            <a:picLocks noChangeAspect="1" noChangeArrowheads="1"/>
          </p:cNvPicPr>
          <p:nvPr/>
        </p:nvPicPr>
        <p:blipFill>
          <a:blip r:embed="rId3" cstate="print"/>
          <a:srcRect/>
          <a:stretch>
            <a:fillRect/>
          </a:stretch>
        </p:blipFill>
        <p:spPr bwMode="auto">
          <a:xfrm>
            <a:off x="323528" y="2852936"/>
            <a:ext cx="4248472" cy="3456384"/>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smtClean="0">
                <a:solidFill>
                  <a:srgbClr val="FFFF00"/>
                </a:solidFill>
              </a:rPr>
              <a:t>LEGGE 27/2012</a:t>
            </a:r>
            <a:endParaRPr lang="it-IT" dirty="0">
              <a:solidFill>
                <a:srgbClr val="FFFF00"/>
              </a:solidFill>
            </a:endParaRPr>
          </a:p>
        </p:txBody>
      </p:sp>
      <p:sp>
        <p:nvSpPr>
          <p:cNvPr id="8" name="Segnaposto contenuto 7"/>
          <p:cNvSpPr>
            <a:spLocks noGrp="1"/>
          </p:cNvSpPr>
          <p:nvPr>
            <p:ph idx="1"/>
          </p:nvPr>
        </p:nvSpPr>
        <p:spPr/>
        <p:txBody>
          <a:bodyPr>
            <a:normAutofit fontScale="77500" lnSpcReduction="20000"/>
          </a:bodyPr>
          <a:lstStyle/>
          <a:p>
            <a:pPr algn="just">
              <a:buNone/>
            </a:pPr>
            <a:r>
              <a:rPr lang="it-IT" dirty="0" smtClean="0"/>
              <a:t>	Nella </a:t>
            </a:r>
            <a:r>
              <a:rPr lang="it-IT" dirty="0"/>
              <a:t>Gazzetta Ufficiale n. 71 del 24/03 u.s. è stata pubblicata la </a:t>
            </a:r>
            <a:r>
              <a:rPr lang="it-IT" u="sng" dirty="0"/>
              <a:t>Legge 24 marzo 2012 n. 27</a:t>
            </a:r>
            <a:r>
              <a:rPr lang="it-IT" dirty="0"/>
              <a:t> (di conversione, con modificazioni, del </a:t>
            </a:r>
            <a:r>
              <a:rPr lang="it-IT" u="sng" dirty="0"/>
              <a:t>decreto-legge 24 gennaio 2012 n. 1</a:t>
            </a:r>
            <a:r>
              <a:rPr lang="it-IT" dirty="0"/>
              <a:t>, recante disposizioni urgenti per la concorrenza, lo sviluppo delle infrastrutture e la competitività).</a:t>
            </a:r>
          </a:p>
          <a:p>
            <a:pPr algn="just">
              <a:buNone/>
            </a:pPr>
            <a:r>
              <a:rPr lang="it-IT" dirty="0" smtClean="0"/>
              <a:t>	La </a:t>
            </a:r>
            <a:r>
              <a:rPr lang="it-IT" dirty="0"/>
              <a:t>legge è in vigore dal giorno successivo a quello della sua pubblicazione in G.U. e, quindi, </a:t>
            </a:r>
            <a:r>
              <a:rPr lang="it-IT" u="sng" dirty="0"/>
              <a:t>dal 25 marzo 2012</a:t>
            </a:r>
            <a:r>
              <a:rPr lang="it-IT" dirty="0"/>
              <a:t>.</a:t>
            </a:r>
          </a:p>
          <a:p>
            <a:pPr algn="just">
              <a:buNone/>
            </a:pPr>
            <a:r>
              <a:rPr lang="it-IT" dirty="0" smtClean="0"/>
              <a:t>	Tra </a:t>
            </a:r>
            <a:r>
              <a:rPr lang="it-IT" dirty="0"/>
              <a:t>le novità introdotte in sede di conversione, grande rilievo riveste, per il settore assicurativo, la modifica della disciplina del “</a:t>
            </a:r>
            <a:r>
              <a:rPr lang="it-IT" u="sng" dirty="0"/>
              <a:t>Danno biologico per lesioni di lieve entità</a:t>
            </a:r>
            <a:r>
              <a:rPr lang="it-IT" dirty="0"/>
              <a:t>”, di cui all’</a:t>
            </a:r>
            <a:r>
              <a:rPr lang="it-IT" u="sng" dirty="0"/>
              <a:t>art. 139 del Codice delle Assicurazioni Private.</a:t>
            </a:r>
            <a:endParaRPr lang="it-IT" dirty="0"/>
          </a:p>
          <a:p>
            <a:pPr>
              <a:buNone/>
            </a:pPr>
            <a:endParaRPr lang="it-IT"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098" name="Picture 2"/>
          <p:cNvPicPr>
            <a:picLocks noChangeAspect="1" noChangeArrowheads="1"/>
          </p:cNvPicPr>
          <p:nvPr/>
        </p:nvPicPr>
        <p:blipFill>
          <a:blip r:embed="rId2" cstate="print"/>
          <a:srcRect l="2067" t="1626" r="386" b="501"/>
          <a:stretch>
            <a:fillRect/>
          </a:stretch>
        </p:blipFill>
        <p:spPr bwMode="auto">
          <a:xfrm>
            <a:off x="0" y="0"/>
            <a:ext cx="9144000" cy="69480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FFFF00"/>
                </a:solidFill>
              </a:rPr>
              <a:t>ORIENTAMENTO DELLE COMPAGNIE ASSICURATIVE</a:t>
            </a:r>
            <a:endParaRPr lang="it-IT" dirty="0">
              <a:solidFill>
                <a:srgbClr val="FFFF00"/>
              </a:solidFill>
            </a:endParaRPr>
          </a:p>
        </p:txBody>
      </p:sp>
      <p:sp>
        <p:nvSpPr>
          <p:cNvPr id="3" name="Segnaposto contenuto 2"/>
          <p:cNvSpPr>
            <a:spLocks noGrp="1"/>
          </p:cNvSpPr>
          <p:nvPr>
            <p:ph idx="1"/>
          </p:nvPr>
        </p:nvSpPr>
        <p:spPr/>
        <p:txBody>
          <a:bodyPr>
            <a:normAutofit fontScale="85000" lnSpcReduction="20000"/>
          </a:bodyPr>
          <a:lstStyle/>
          <a:p>
            <a:pPr algn="just"/>
            <a:r>
              <a:rPr lang="it-IT" dirty="0"/>
              <a:t>&lt; </a:t>
            </a:r>
            <a:r>
              <a:rPr lang="it-IT" i="1" dirty="0"/>
              <a:t>Al comma 2 dell'articolo 139 del codice delle assicurazioni private di cui al decreto legislativo 7 settembre 2005, n. 209, e' aggiunto, in fine, il seguente periodo: "</a:t>
            </a:r>
            <a:r>
              <a:rPr lang="it-IT" b="1" i="1" dirty="0"/>
              <a:t>In ogni caso, le lesioni di lieve entità, che non siano suscettibili di accertamento clinico strumentale obiettivo, non potranno dar luogo a risarcimento per danno biologico permanente</a:t>
            </a:r>
            <a:r>
              <a:rPr lang="it-IT" i="1" dirty="0"/>
              <a:t>".</a:t>
            </a:r>
            <a:endParaRPr lang="it-IT" dirty="0"/>
          </a:p>
          <a:p>
            <a:pPr algn="just"/>
            <a:r>
              <a:rPr lang="it-IT" i="1" dirty="0"/>
              <a:t>Il danno alla persona per lesioni di lieve entità di cui all'articolo 139 del decreto legislativo 7 settembre 2005, n. 209, e' risarcito solo a seguito di </a:t>
            </a:r>
            <a:r>
              <a:rPr lang="it-IT" b="1" i="1" dirty="0"/>
              <a:t>riscontro medico legale da cui risulti visivamente o strumentalmente accertata l'esistenza della lesione.</a:t>
            </a:r>
            <a:r>
              <a:rPr lang="it-IT" i="1" dirty="0"/>
              <a:t> </a:t>
            </a:r>
            <a:r>
              <a:rPr lang="it-IT" dirty="0"/>
              <a:t>&gt;</a:t>
            </a:r>
          </a:p>
          <a:p>
            <a:endParaRPr lang="it-IT"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t="16542"/>
          <a:stretch>
            <a:fillRect/>
          </a:stretch>
        </p:blipFill>
        <p:spPr bwMode="auto">
          <a:xfrm>
            <a:off x="323528" y="332656"/>
            <a:ext cx="8568952" cy="62702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79512" y="476672"/>
            <a:ext cx="8684589" cy="6093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457200" y="1815644"/>
            <a:ext cx="8229600" cy="4095074"/>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457200" y="260648"/>
            <a:ext cx="8507288" cy="6264696"/>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332656"/>
            <a:ext cx="8229600" cy="5976664"/>
          </a:xfrm>
        </p:spPr>
        <p:txBody>
          <a:bodyPr>
            <a:normAutofit fontScale="92500" lnSpcReduction="20000"/>
          </a:bodyPr>
          <a:lstStyle/>
          <a:p>
            <a:pPr algn="just">
              <a:buNone/>
            </a:pPr>
            <a:r>
              <a:rPr lang="it-IT" dirty="0" smtClean="0"/>
              <a:t>	Sono stati,, inseriti nell’articolo 32 del Dl 1/2012 i seguenti </a:t>
            </a:r>
            <a:r>
              <a:rPr lang="it-IT" dirty="0" smtClean="0">
                <a:solidFill>
                  <a:srgbClr val="FF0000"/>
                </a:solidFill>
              </a:rPr>
              <a:t>due commi (3-</a:t>
            </a:r>
            <a:r>
              <a:rPr lang="it-IT" i="1" dirty="0" smtClean="0">
                <a:solidFill>
                  <a:srgbClr val="FF0000"/>
                </a:solidFill>
              </a:rPr>
              <a:t>ter </a:t>
            </a:r>
            <a:r>
              <a:rPr lang="it-IT" dirty="0" smtClean="0">
                <a:solidFill>
                  <a:srgbClr val="FF0000"/>
                </a:solidFill>
              </a:rPr>
              <a:t>e </a:t>
            </a:r>
            <a:r>
              <a:rPr lang="it-IT" i="1" dirty="0" err="1" smtClean="0">
                <a:solidFill>
                  <a:srgbClr val="FF0000"/>
                </a:solidFill>
              </a:rPr>
              <a:t>quater</a:t>
            </a:r>
            <a:r>
              <a:rPr lang="it-IT" dirty="0" smtClean="0">
                <a:solidFill>
                  <a:srgbClr val="FF0000"/>
                </a:solidFill>
              </a:rPr>
              <a:t>)</a:t>
            </a:r>
            <a:r>
              <a:rPr lang="it-IT" dirty="0" smtClean="0"/>
              <a:t>: «</a:t>
            </a:r>
            <a:r>
              <a:rPr lang="it-IT" u="sng" dirty="0" smtClean="0">
                <a:solidFill>
                  <a:srgbClr val="FF0000"/>
                </a:solidFill>
              </a:rPr>
              <a:t>3-</a:t>
            </a:r>
            <a:r>
              <a:rPr lang="it-IT" i="1" u="sng" dirty="0" smtClean="0">
                <a:solidFill>
                  <a:srgbClr val="FF0000"/>
                </a:solidFill>
              </a:rPr>
              <a:t>ter</a:t>
            </a:r>
            <a:r>
              <a:rPr lang="it-IT" dirty="0" smtClean="0"/>
              <a:t>. Al comma 2 dell’articolo 139 del codice delle assicurazioni private, di cui al decreto legislativo 7 settembre 2005, n. 209, è aggiunto, in fine, il seguente periodo: «In ogni caso, le lesioni di lieve entità, che non siano suscettibili di accertamento clinico strumentale obiettivo, non potranno dar luogo a risarcimento per danno biologico permanente». </a:t>
            </a:r>
            <a:r>
              <a:rPr lang="it-IT" u="sng" dirty="0" smtClean="0">
                <a:solidFill>
                  <a:srgbClr val="FF0000"/>
                </a:solidFill>
              </a:rPr>
              <a:t>3-</a:t>
            </a:r>
            <a:r>
              <a:rPr lang="it-IT" i="1" u="sng" dirty="0" smtClean="0">
                <a:solidFill>
                  <a:srgbClr val="FF0000"/>
                </a:solidFill>
              </a:rPr>
              <a:t>quater</a:t>
            </a:r>
            <a:r>
              <a:rPr lang="it-IT" dirty="0" smtClean="0"/>
              <a:t>. Il danno alla persona per lesioni di lieve entità di cui all’articolo 139 del codice delle assicurazioni private, di cui al decreto legislativo 7 settembre 2005, n. 209, è risarcito solo a seguito di riscontro medico legale da cui risulti visivamente o strumentalmente accertata l’esistenza della lesione».</a:t>
            </a:r>
            <a:endParaRPr lang="it-IT"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2852936"/>
            <a:ext cx="8229600" cy="1143000"/>
          </a:xfrm>
        </p:spPr>
        <p:txBody>
          <a:bodyPr/>
          <a:lstStyle/>
          <a:p>
            <a:r>
              <a:rPr lang="it-IT" dirty="0" smtClean="0"/>
              <a:t>SENTENZA</a:t>
            </a:r>
            <a:endParaRPr lang="it-IT"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548680"/>
            <a:ext cx="8229600" cy="1143000"/>
          </a:xfrm>
        </p:spPr>
        <p:txBody>
          <a:bodyPr>
            <a:normAutofit fontScale="90000"/>
          </a:bodyPr>
          <a:lstStyle/>
          <a:p>
            <a:r>
              <a:rPr lang="it-IT" dirty="0" smtClean="0">
                <a:solidFill>
                  <a:srgbClr val="FFFF00"/>
                </a:solidFill>
              </a:rPr>
              <a:t>Valutazione dell’invalidità permanente nell’assicurazione privata contro gli infortuni</a:t>
            </a:r>
            <a:endParaRPr lang="it-IT" dirty="0">
              <a:solidFill>
                <a:srgbClr val="FFFF00"/>
              </a:solidFill>
            </a:endParaRPr>
          </a:p>
        </p:txBody>
      </p:sp>
      <p:sp>
        <p:nvSpPr>
          <p:cNvPr id="3" name="Segnaposto contenuto 2"/>
          <p:cNvSpPr>
            <a:spLocks noGrp="1"/>
          </p:cNvSpPr>
          <p:nvPr>
            <p:ph idx="1"/>
          </p:nvPr>
        </p:nvSpPr>
        <p:spPr>
          <a:xfrm>
            <a:off x="467544" y="2060848"/>
            <a:ext cx="8229600" cy="4525963"/>
          </a:xfrm>
        </p:spPr>
        <p:txBody>
          <a:bodyPr/>
          <a:lstStyle/>
          <a:p>
            <a:pPr algn="just">
              <a:buNone/>
            </a:pPr>
            <a:r>
              <a:rPr lang="it-IT" dirty="0" smtClean="0"/>
              <a:t>	L’assicurazione privata contro gli infortuni è regolata da norme contrattuali pattuite tra assicuratore ed assicurato che sono riportate nella così detta “polizza”. In essa a stampa sono inserite le “condizioni generali di assicurazione” predisposte dall’impresa assicuratrice, in aggiunta o in deroga alle quali possono seguire clausole speciali, liberamente pattuite tra i due contraenti.</a:t>
            </a:r>
            <a:endParaRPr lang="it-IT"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20688"/>
            <a:ext cx="8229600" cy="5505475"/>
          </a:xfrm>
        </p:spPr>
        <p:txBody>
          <a:bodyPr>
            <a:normAutofit/>
          </a:bodyPr>
          <a:lstStyle/>
          <a:p>
            <a:pPr algn="just">
              <a:buNone/>
            </a:pPr>
            <a:r>
              <a:rPr lang="it-IT" sz="3600" dirty="0" smtClean="0"/>
              <a:t>	</a:t>
            </a:r>
            <a:r>
              <a:rPr lang="it-IT" sz="3600" dirty="0" smtClean="0">
                <a:solidFill>
                  <a:srgbClr val="FFFF00"/>
                </a:solidFill>
              </a:rPr>
              <a:t>L'art</a:t>
            </a:r>
            <a:r>
              <a:rPr lang="it-IT" sz="3600" dirty="0">
                <a:solidFill>
                  <a:srgbClr val="FFFF00"/>
                </a:solidFill>
              </a:rPr>
              <a:t>. 1882 c.c. </a:t>
            </a:r>
            <a:r>
              <a:rPr lang="it-IT" sz="3600" dirty="0"/>
              <a:t>testualmente recita: </a:t>
            </a:r>
            <a:r>
              <a:rPr lang="it-IT" sz="3600" i="1" dirty="0"/>
              <a:t>"L'assicurazione è il contratto col quale l'assicuratore verso pagamento di un premio, si obbliga a rivalere 1'assicurato, entro i limiti convenuti, del danno ad esso prodotto da un sinistro ovvero a pagare un capitale o una rendita al verificarsi di un evento attinente alla vita umana".</a:t>
            </a:r>
            <a:endParaRPr lang="it-IT" sz="36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260648"/>
            <a:ext cx="8229600" cy="6453336"/>
          </a:xfrm>
        </p:spPr>
        <p:txBody>
          <a:bodyPr>
            <a:normAutofit fontScale="77500" lnSpcReduction="20000"/>
          </a:bodyPr>
          <a:lstStyle/>
          <a:p>
            <a:pPr algn="just">
              <a:buNone/>
            </a:pPr>
            <a:r>
              <a:rPr lang="it-IT" dirty="0" smtClean="0"/>
              <a:t>	</a:t>
            </a:r>
            <a:r>
              <a:rPr lang="it-IT" sz="3400" dirty="0" smtClean="0"/>
              <a:t>Nell’ambito </a:t>
            </a:r>
            <a:r>
              <a:rPr lang="it-IT" sz="3400" dirty="0"/>
              <a:t>della assicurazione privata il presupposto che si prefigura è che fra il contraente (che può essere qualunque cittadino) e la Compagnia di assicurazione, si stabilisce un contratto di diritto privato </a:t>
            </a:r>
            <a:r>
              <a:rPr lang="it-IT" sz="3400" i="1" dirty="0"/>
              <a:t>(polizza) </a:t>
            </a:r>
            <a:r>
              <a:rPr lang="it-IT" sz="3400" dirty="0"/>
              <a:t>in cui si stabilisce che l'assicurato corrisponde alla Compagnia una somma concordata con essa prima della sottoscrizione dell'atto, generalmente annua o semestrale </a:t>
            </a:r>
            <a:r>
              <a:rPr lang="it-IT" sz="3400" i="1" dirty="0"/>
              <a:t>(premio), </a:t>
            </a:r>
            <a:r>
              <a:rPr lang="it-IT" sz="3400" dirty="0"/>
              <a:t>garantendosi, in tal modo, che la Compagnia corrisponda prestazioni solitamente, ma non necessariamente, di carattere economico (a titolo di </a:t>
            </a:r>
            <a:r>
              <a:rPr lang="it-IT" sz="3400" i="1" dirty="0"/>
              <a:t>indennizzo </a:t>
            </a:r>
            <a:r>
              <a:rPr lang="it-IT" sz="3400" dirty="0"/>
              <a:t>o </a:t>
            </a:r>
            <a:r>
              <a:rPr lang="it-IT" sz="3400" i="1" dirty="0"/>
              <a:t>risarcimento) </a:t>
            </a:r>
            <a:r>
              <a:rPr lang="it-IT" sz="3400" dirty="0"/>
              <a:t>misurate su un valore "tetto" che ne rappresenta il limite massimo </a:t>
            </a:r>
            <a:r>
              <a:rPr lang="it-IT" sz="3400" i="1" dirty="0"/>
              <a:t>(massimale), </a:t>
            </a:r>
            <a:r>
              <a:rPr lang="it-IT" sz="3400" dirty="0"/>
              <a:t>al verificarsi di eventi dannosi la cui ipotesi di ricorrenza rappresenta, appunto, l'oggetto dell' assicurazione </a:t>
            </a:r>
            <a:r>
              <a:rPr lang="it-IT" sz="3400" i="1" dirty="0"/>
              <a:t>(rischio assicurato); </a:t>
            </a:r>
            <a:r>
              <a:rPr lang="it-IT" sz="3400" dirty="0"/>
              <a:t>il tutto puntualmente definito e concordato all'interno delle condizioni di polizza ed in diretto rapporto con la misura del premio.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528" y="908720"/>
            <a:ext cx="8568952" cy="5577483"/>
          </a:xfrm>
        </p:spPr>
        <p:txBody>
          <a:bodyPr>
            <a:normAutofit fontScale="92500" lnSpcReduction="10000"/>
          </a:bodyPr>
          <a:lstStyle/>
          <a:p>
            <a:pPr algn="just">
              <a:buNone/>
            </a:pPr>
            <a:r>
              <a:rPr lang="it-IT" dirty="0" smtClean="0"/>
              <a:t>	Alla dottrina del </a:t>
            </a:r>
            <a:r>
              <a:rPr lang="it-IT" b="1" dirty="0" err="1" smtClean="0">
                <a:solidFill>
                  <a:srgbClr val="FFFF00"/>
                </a:solidFill>
              </a:rPr>
              <a:t>Gerin</a:t>
            </a:r>
            <a:r>
              <a:rPr lang="it-IT" dirty="0" smtClean="0"/>
              <a:t> ed alla giurisprudenza </a:t>
            </a:r>
            <a:r>
              <a:rPr lang="it-IT" b="1" dirty="0" smtClean="0">
                <a:solidFill>
                  <a:srgbClr val="FFFF00"/>
                </a:solidFill>
              </a:rPr>
              <a:t>Genovese e Pisana</a:t>
            </a:r>
            <a:r>
              <a:rPr lang="it-IT" dirty="0" smtClean="0">
                <a:solidFill>
                  <a:srgbClr val="FFFF00"/>
                </a:solidFill>
              </a:rPr>
              <a:t> </a:t>
            </a:r>
            <a:r>
              <a:rPr lang="it-IT" dirty="0" smtClean="0"/>
              <a:t>dobbiamo il merito del cambiamento, in quanto si cominciò a "parlare" di danno biologico statico e dinamico. </a:t>
            </a:r>
            <a:br>
              <a:rPr lang="it-IT" dirty="0" smtClean="0"/>
            </a:br>
            <a:r>
              <a:rPr lang="it-IT" dirty="0" smtClean="0"/>
              <a:t/>
            </a:r>
            <a:br>
              <a:rPr lang="it-IT" dirty="0" smtClean="0"/>
            </a:br>
            <a:r>
              <a:rPr lang="it-IT" dirty="0" smtClean="0"/>
              <a:t>Nel 1975 il Tribunale di Genova evidenziò la palese ingiustizia operata nel valutare diversamente due identici danni fisici e propose l'introduzione del danno "extrapatrimoniale" per distinguerlo dal "non patrimoniale tipico" o morale.</a:t>
            </a:r>
          </a:p>
          <a:p>
            <a:pPr algn="just">
              <a:buNone/>
            </a:pPr>
            <a:r>
              <a:rPr lang="it-IT" dirty="0" smtClean="0"/>
              <a:t> </a:t>
            </a:r>
            <a:br>
              <a:rPr lang="it-IT" dirty="0" smtClean="0"/>
            </a:br>
            <a:r>
              <a:rPr lang="it-IT" dirty="0" smtClean="0"/>
              <a:t/>
            </a:r>
            <a:br>
              <a:rPr lang="it-IT" dirty="0" smtClean="0"/>
            </a:br>
            <a:endParaRPr lang="it-IT"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76672"/>
            <a:ext cx="8229600" cy="5832648"/>
          </a:xfrm>
        </p:spPr>
        <p:txBody>
          <a:bodyPr>
            <a:normAutofit fontScale="92500"/>
          </a:bodyPr>
          <a:lstStyle/>
          <a:p>
            <a:r>
              <a:rPr lang="it-IT" dirty="0"/>
              <a:t>per </a:t>
            </a:r>
            <a:r>
              <a:rPr lang="it-IT" b="1" dirty="0"/>
              <a:t>ASSICURAZIONE</a:t>
            </a:r>
            <a:r>
              <a:rPr lang="it-IT" dirty="0"/>
              <a:t>: il contratto di assicurazione; </a:t>
            </a:r>
          </a:p>
          <a:p>
            <a:r>
              <a:rPr lang="it-IT" dirty="0"/>
              <a:t>per </a:t>
            </a:r>
            <a:r>
              <a:rPr lang="it-IT" b="1" dirty="0"/>
              <a:t>POLIZZA</a:t>
            </a:r>
            <a:r>
              <a:rPr lang="it-IT" dirty="0"/>
              <a:t>: il documento che prova l'assicurazione;</a:t>
            </a:r>
          </a:p>
          <a:p>
            <a:r>
              <a:rPr lang="it-IT" dirty="0"/>
              <a:t>per </a:t>
            </a:r>
            <a:r>
              <a:rPr lang="it-IT" b="1" dirty="0"/>
              <a:t>CONTRAENTE</a:t>
            </a:r>
            <a:r>
              <a:rPr lang="it-IT" dirty="0"/>
              <a:t>: il soggetto che stipula l'assicurazione;</a:t>
            </a:r>
          </a:p>
          <a:p>
            <a:r>
              <a:rPr lang="it-IT" dirty="0"/>
              <a:t>per </a:t>
            </a:r>
            <a:r>
              <a:rPr lang="it-IT" b="1" dirty="0"/>
              <a:t>ASSICURATO</a:t>
            </a:r>
            <a:r>
              <a:rPr lang="it-IT" dirty="0"/>
              <a:t>: il soggetto il cui interesse è coperto dall'assicurazione;</a:t>
            </a:r>
          </a:p>
          <a:p>
            <a:r>
              <a:rPr lang="it-IT" dirty="0"/>
              <a:t>per </a:t>
            </a:r>
            <a:r>
              <a:rPr lang="it-IT" b="1" dirty="0"/>
              <a:t>PREMIO</a:t>
            </a:r>
            <a:r>
              <a:rPr lang="it-IT" dirty="0"/>
              <a:t>: la somma dovuta alla Compagnia;</a:t>
            </a:r>
          </a:p>
          <a:p>
            <a:r>
              <a:rPr lang="it-IT" dirty="0"/>
              <a:t>per </a:t>
            </a:r>
            <a:r>
              <a:rPr lang="it-IT" b="1" dirty="0"/>
              <a:t>SINISTRO</a:t>
            </a:r>
            <a:r>
              <a:rPr lang="it-IT" dirty="0"/>
              <a:t>: il verificarsi del fatto dannoso per il quale è prestata l'assicurazione;</a:t>
            </a:r>
          </a:p>
          <a:p>
            <a:pPr>
              <a:buNone/>
            </a:pPr>
            <a:endParaRPr lang="it-IT"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4000" dirty="0" smtClean="0">
                <a:solidFill>
                  <a:srgbClr val="FFFF00"/>
                </a:solidFill>
              </a:rPr>
              <a:t>L’INFORTUNIO INDENNIZZABILE</a:t>
            </a:r>
            <a:r>
              <a:rPr lang="it-IT" sz="4000" dirty="0" smtClean="0"/>
              <a:t/>
            </a:r>
            <a:br>
              <a:rPr lang="it-IT" sz="4000" dirty="0" smtClean="0"/>
            </a:br>
            <a:endParaRPr lang="it-IT" sz="4000" dirty="0"/>
          </a:p>
        </p:txBody>
      </p:sp>
      <p:sp>
        <p:nvSpPr>
          <p:cNvPr id="3" name="Segnaposto contenuto 2"/>
          <p:cNvSpPr>
            <a:spLocks noGrp="1"/>
          </p:cNvSpPr>
          <p:nvPr>
            <p:ph idx="1"/>
          </p:nvPr>
        </p:nvSpPr>
        <p:spPr>
          <a:xfrm>
            <a:off x="457200" y="1600200"/>
            <a:ext cx="8229600" cy="4709119"/>
          </a:xfrm>
        </p:spPr>
        <p:txBody>
          <a:bodyPr>
            <a:noAutofit/>
          </a:bodyPr>
          <a:lstStyle/>
          <a:p>
            <a:pPr algn="just">
              <a:buNone/>
            </a:pPr>
            <a:r>
              <a:rPr lang="it-IT" sz="3600" dirty="0" smtClean="0"/>
              <a:t>	</a:t>
            </a:r>
            <a:r>
              <a:rPr lang="it-IT" sz="3600" dirty="0" smtClean="0">
                <a:solidFill>
                  <a:srgbClr val="FFFF00"/>
                </a:solidFill>
              </a:rPr>
              <a:t>“sono considerati infortuni gli eventi dovuti a causa fortuita, violenta ed esterna, che producano lesioni corporali obiettivamente </a:t>
            </a:r>
            <a:r>
              <a:rPr lang="it-IT" sz="3600" dirty="0" err="1" smtClean="0">
                <a:solidFill>
                  <a:srgbClr val="FFFF00"/>
                </a:solidFill>
              </a:rPr>
              <a:t>constatabil</a:t>
            </a:r>
            <a:r>
              <a:rPr lang="it-IT" sz="3600" dirty="0" smtClean="0">
                <a:solidFill>
                  <a:srgbClr val="FFFF00"/>
                </a:solidFill>
              </a:rPr>
              <a:t>, le quali abbiano per conseguenza la morte, una invalidità permanente o una inabilità temporanea”</a:t>
            </a:r>
            <a:endParaRPr lang="it-IT" sz="3600" dirty="0">
              <a:solidFill>
                <a:srgbClr val="FFFF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Tabelle </a:t>
            </a:r>
            <a:r>
              <a:rPr lang="it-IT" dirty="0" err="1" smtClean="0"/>
              <a:t>uitlizzate</a:t>
            </a:r>
            <a:endParaRPr lang="it-IT" dirty="0"/>
          </a:p>
        </p:txBody>
      </p:sp>
      <p:sp>
        <p:nvSpPr>
          <p:cNvPr id="3" name="Segnaposto contenuto 2"/>
          <p:cNvSpPr>
            <a:spLocks noGrp="1"/>
          </p:cNvSpPr>
          <p:nvPr>
            <p:ph idx="1"/>
          </p:nvPr>
        </p:nvSpPr>
        <p:spPr/>
        <p:txBody>
          <a:bodyPr>
            <a:normAutofit fontScale="85000" lnSpcReduction="10000"/>
          </a:bodyPr>
          <a:lstStyle/>
          <a:p>
            <a:r>
              <a:rPr lang="it-IT" dirty="0" smtClean="0">
                <a:solidFill>
                  <a:srgbClr val="FFFF00"/>
                </a:solidFill>
              </a:rPr>
              <a:t>Tabelle di polizza</a:t>
            </a:r>
          </a:p>
          <a:p>
            <a:r>
              <a:rPr lang="it-IT" dirty="0" smtClean="0">
                <a:solidFill>
                  <a:srgbClr val="FFFF00"/>
                </a:solidFill>
              </a:rPr>
              <a:t>Tabelle ANIA (Associazione Nazionale fra le Imprese Assicuratrici)</a:t>
            </a:r>
          </a:p>
          <a:p>
            <a:pPr algn="just">
              <a:buNone/>
            </a:pPr>
            <a:r>
              <a:rPr lang="it-IT" dirty="0" smtClean="0"/>
              <a:t>	N.B. Anche </a:t>
            </a:r>
            <a:r>
              <a:rPr lang="it-IT" dirty="0"/>
              <a:t>le modalità con cui deve essere effettuata la valutazione è oggetto di indicazioni nella</a:t>
            </a:r>
          </a:p>
          <a:p>
            <a:pPr algn="just">
              <a:buNone/>
            </a:pPr>
            <a:r>
              <a:rPr lang="it-IT" dirty="0" smtClean="0"/>
              <a:t>	polizza</a:t>
            </a:r>
            <a:r>
              <a:rPr lang="it-IT" dirty="0"/>
              <a:t>, talune delle quali risultano del tutto peculiari: ad esempio in caso di danni plurimi conseguenti ad un </a:t>
            </a:r>
            <a:r>
              <a:rPr lang="it-IT" dirty="0" smtClean="0"/>
              <a:t>unico infortunio </a:t>
            </a:r>
            <a:r>
              <a:rPr lang="it-IT" dirty="0"/>
              <a:t>si fa ricorso alla somma delle singole valutazioni fino al 100, una metodica che appare estranea alla </a:t>
            </a:r>
            <a:r>
              <a:rPr lang="it-IT" dirty="0" smtClean="0"/>
              <a:t>normale prassi </a:t>
            </a:r>
            <a:r>
              <a:rPr lang="it-IT" dirty="0"/>
              <a:t>valutativa del medico legale.</a:t>
            </a:r>
            <a:endParaRPr lang="it-IT" dirty="0" smtClean="0"/>
          </a:p>
          <a:p>
            <a:pPr>
              <a:buNone/>
            </a:pPr>
            <a:endParaRPr lang="it-IT"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92500" lnSpcReduction="10000"/>
          </a:bodyPr>
          <a:lstStyle/>
          <a:p>
            <a:pPr algn="just"/>
            <a:r>
              <a:rPr lang="it-IT" dirty="0" smtClean="0">
                <a:solidFill>
                  <a:srgbClr val="FFFF00"/>
                </a:solidFill>
              </a:rPr>
              <a:t>Tabella </a:t>
            </a:r>
            <a:r>
              <a:rPr lang="it-IT" dirty="0">
                <a:solidFill>
                  <a:srgbClr val="FFFF00"/>
                </a:solidFill>
              </a:rPr>
              <a:t>allegata al DPR 1124 del 1965 (TU dell’assicurazione obbligatoria contro gli infortuni </a:t>
            </a:r>
            <a:r>
              <a:rPr lang="it-IT" dirty="0" smtClean="0">
                <a:solidFill>
                  <a:srgbClr val="FFFF00"/>
                </a:solidFill>
              </a:rPr>
              <a:t>sul lavoro </a:t>
            </a:r>
            <a:r>
              <a:rPr lang="it-IT" dirty="0">
                <a:solidFill>
                  <a:srgbClr val="FFFF00"/>
                </a:solidFill>
              </a:rPr>
              <a:t>e le malattie professionali) </a:t>
            </a:r>
            <a:endParaRPr lang="it-IT" dirty="0" smtClean="0">
              <a:solidFill>
                <a:srgbClr val="FFFF00"/>
              </a:solidFill>
            </a:endParaRPr>
          </a:p>
          <a:p>
            <a:pPr algn="just">
              <a:buNone/>
            </a:pPr>
            <a:r>
              <a:rPr lang="it-IT" dirty="0" smtClean="0"/>
              <a:t>	Si </a:t>
            </a:r>
            <a:r>
              <a:rPr lang="it-IT" dirty="0"/>
              <a:t>tratta di una tabella con valori solitamente più elevati (in media circa il 30%) che è stato possibile </a:t>
            </a:r>
            <a:r>
              <a:rPr lang="it-IT" dirty="0" smtClean="0"/>
              <a:t>adottare anche </a:t>
            </a:r>
            <a:r>
              <a:rPr lang="it-IT" dirty="0" err="1"/>
              <a:t>perchè</a:t>
            </a:r>
            <a:r>
              <a:rPr lang="it-IT" dirty="0"/>
              <a:t> il parametro preso in esame sostanzialmente è sovrapponibile a quello della infortunistica privata, e </a:t>
            </a:r>
            <a:r>
              <a:rPr lang="it-IT" dirty="0" smtClean="0"/>
              <a:t>cioè quello </a:t>
            </a:r>
            <a:r>
              <a:rPr lang="it-IT" dirty="0"/>
              <a:t>della invalidità lavorativa generica (o, meglio, della attitudine lavorativa).</a:t>
            </a:r>
          </a:p>
        </p:txBody>
      </p:sp>
      <p:sp>
        <p:nvSpPr>
          <p:cNvPr id="4" name="Titolo 1"/>
          <p:cNvSpPr>
            <a:spLocks noGrp="1"/>
          </p:cNvSpPr>
          <p:nvPr>
            <p:ph type="title"/>
          </p:nvPr>
        </p:nvSpPr>
        <p:spPr/>
        <p:txBody>
          <a:bodyPr/>
          <a:lstStyle/>
          <a:p>
            <a:r>
              <a:rPr lang="it-IT" dirty="0" smtClean="0"/>
              <a:t>Tabelle utilizzate</a:t>
            </a:r>
            <a:endParaRPr lang="it-IT"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Grp="1" noChangeAspect="1" noChangeArrowheads="1"/>
          </p:cNvPicPr>
          <p:nvPr>
            <p:ph idx="1"/>
          </p:nvPr>
        </p:nvPicPr>
        <p:blipFill>
          <a:blip r:embed="rId2" cstate="print"/>
          <a:srcRect/>
          <a:stretch>
            <a:fillRect/>
          </a:stretch>
        </p:blipFill>
        <p:spPr bwMode="auto">
          <a:xfrm>
            <a:off x="107504" y="476672"/>
            <a:ext cx="8964487" cy="612068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Grp="1" noChangeAspect="1" noChangeArrowheads="1"/>
          </p:cNvPicPr>
          <p:nvPr>
            <p:ph idx="1"/>
          </p:nvPr>
        </p:nvPicPr>
        <p:blipFill>
          <a:blip r:embed="rId2" cstate="print"/>
          <a:srcRect/>
          <a:stretch>
            <a:fillRect/>
          </a:stretch>
        </p:blipFill>
        <p:spPr bwMode="auto">
          <a:xfrm>
            <a:off x="0" y="0"/>
            <a:ext cx="9144000" cy="6669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Grp="1" noChangeAspect="1" noChangeArrowheads="1"/>
          </p:cNvPicPr>
          <p:nvPr>
            <p:ph idx="1"/>
          </p:nvPr>
        </p:nvPicPr>
        <p:blipFill>
          <a:blip r:embed="rId2" cstate="print"/>
          <a:srcRect/>
          <a:stretch>
            <a:fillRect/>
          </a:stretch>
        </p:blipFill>
        <p:spPr bwMode="auto">
          <a:xfrm>
            <a:off x="251520" y="260648"/>
            <a:ext cx="8712968" cy="6336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260648"/>
            <a:ext cx="8208912" cy="6192688"/>
          </a:xfrm>
        </p:spPr>
        <p:txBody>
          <a:bodyPr>
            <a:noAutofit/>
          </a:bodyPr>
          <a:lstStyle/>
          <a:p>
            <a:pPr algn="just">
              <a:buNone/>
            </a:pPr>
            <a:r>
              <a:rPr lang="it-IT" dirty="0" smtClean="0"/>
              <a:t>	</a:t>
            </a:r>
            <a:r>
              <a:rPr lang="it-IT" sz="2600" dirty="0" smtClean="0"/>
              <a:t>Il concetto fu ripreso e definitivamente delineato, dal punto di vista dottrinario e giurisprudenziale, dall'importante </a:t>
            </a:r>
            <a:r>
              <a:rPr lang="it-IT" sz="2600" b="1" u="sng" dirty="0" smtClean="0">
                <a:solidFill>
                  <a:srgbClr val="FFFF00"/>
                </a:solidFill>
              </a:rPr>
              <a:t>sentenza n. 184/1986 della Corte Costituzionale</a:t>
            </a:r>
            <a:r>
              <a:rPr lang="it-IT" sz="2600" dirty="0" smtClean="0"/>
              <a:t>. Essa individuò il fondamento della risarcibilità del danno biologico come tale, nella integrazione tra art. 32 Cost. (tutela del bene salute ) e art. 2043 </a:t>
            </a:r>
            <a:r>
              <a:rPr lang="it-IT" sz="2600" dirty="0" err="1" smtClean="0"/>
              <a:t>C.C</a:t>
            </a:r>
            <a:r>
              <a:rPr lang="it-IT" sz="2600" dirty="0" smtClean="0"/>
              <a:t> (sanzione di ogni fatto ingiusto), configurando il </a:t>
            </a:r>
            <a:r>
              <a:rPr lang="it-IT" sz="2600" b="1" dirty="0" smtClean="0"/>
              <a:t>danno biologico</a:t>
            </a:r>
            <a:r>
              <a:rPr lang="it-IT" sz="2600" dirty="0" smtClean="0"/>
              <a:t> come "danno evento" da atto illecito e il danno morale e patrimoniale come "danni conseguenza" eventualmente derivanti dal primo. Da qui la considerazione che il </a:t>
            </a:r>
            <a:r>
              <a:rPr lang="it-IT" sz="2600" dirty="0" smtClean="0">
                <a:solidFill>
                  <a:srgbClr val="FFFF00"/>
                </a:solidFill>
                <a:effectLst>
                  <a:outerShdw blurRad="38100" dist="38100" dir="2700000" algn="tl">
                    <a:srgbClr val="000000">
                      <a:alpha val="43137"/>
                    </a:srgbClr>
                  </a:outerShdw>
                </a:effectLst>
              </a:rPr>
              <a:t>danno biologico costituisce </a:t>
            </a:r>
            <a:r>
              <a:rPr lang="it-IT" sz="2600" u="sng" dirty="0" smtClean="0">
                <a:solidFill>
                  <a:srgbClr val="FFFF00"/>
                </a:solidFill>
                <a:effectLst>
                  <a:outerShdw blurRad="38100" dist="38100" dir="2700000" algn="tl">
                    <a:srgbClr val="000000">
                      <a:alpha val="43137"/>
                    </a:srgbClr>
                  </a:outerShdw>
                </a:effectLst>
              </a:rPr>
              <a:t>l'</a:t>
            </a:r>
            <a:r>
              <a:rPr lang="it-IT" sz="2600" b="1" u="sng" dirty="0" smtClean="0">
                <a:solidFill>
                  <a:srgbClr val="FFFF00"/>
                </a:solidFill>
                <a:effectLst>
                  <a:outerShdw blurRad="38100" dist="38100" dir="2700000" algn="tl">
                    <a:srgbClr val="000000">
                      <a:alpha val="43137"/>
                    </a:srgbClr>
                  </a:outerShdw>
                </a:effectLst>
              </a:rPr>
              <a:t>essenza del danno alla persona, risarcibile in ogni caso</a:t>
            </a:r>
            <a:r>
              <a:rPr lang="it-IT" sz="2600" dirty="0" smtClean="0">
                <a:solidFill>
                  <a:srgbClr val="FFFF00"/>
                </a:solidFill>
                <a:effectLst>
                  <a:outerShdw blurRad="38100" dist="38100" dir="2700000" algn="tl">
                    <a:srgbClr val="000000">
                      <a:alpha val="43137"/>
                    </a:srgbClr>
                  </a:outerShdw>
                </a:effectLst>
              </a:rPr>
              <a:t>, indipendentemente dal fatto se il danneggiato lavori o meno, sia capace di farlo e, in caso lavori, se produca o meno reddito o guadagno.</a:t>
            </a:r>
          </a:p>
          <a:p>
            <a:pPr algn="just">
              <a:buNone/>
            </a:pPr>
            <a:r>
              <a:rPr lang="it-IT" sz="2000" dirty="0" smtClean="0"/>
              <a:t/>
            </a:r>
            <a:br>
              <a:rPr lang="it-IT" sz="2000" dirty="0" smtClean="0"/>
            </a:br>
            <a:endParaRPr lang="it-IT" sz="2000" dirty="0" smtClean="0"/>
          </a:p>
          <a:p>
            <a:pPr algn="just">
              <a:buNone/>
            </a:pPr>
            <a:r>
              <a:rPr lang="it-IT" sz="2000" dirty="0" smtClean="0"/>
              <a:t> </a:t>
            </a:r>
            <a:br>
              <a:rPr lang="it-IT" sz="2000" dirty="0" smtClean="0"/>
            </a:br>
            <a:endParaRPr lang="it-IT"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TotalTime>
  <Words>1885</Words>
  <Application>Microsoft Office PowerPoint</Application>
  <PresentationFormat>Presentazione su schermo (4:3)</PresentationFormat>
  <Paragraphs>198</Paragraphs>
  <Slides>86</Slides>
  <Notes>1</Notes>
  <HiddenSlides>0</HiddenSlides>
  <MMClips>0</MMClips>
  <ScaleCrop>false</ScaleCrop>
  <HeadingPairs>
    <vt:vector size="4" baseType="variant">
      <vt:variant>
        <vt:lpstr>Tema</vt:lpstr>
      </vt:variant>
      <vt:variant>
        <vt:i4>1</vt:i4>
      </vt:variant>
      <vt:variant>
        <vt:lpstr>Titoli diapositive</vt:lpstr>
      </vt:variant>
      <vt:variant>
        <vt:i4>86</vt:i4>
      </vt:variant>
    </vt:vector>
  </HeadingPairs>
  <TitlesOfParts>
    <vt:vector size="87" baseType="lpstr">
      <vt:lpstr>Tema di Office</vt:lpstr>
      <vt:lpstr>DANNO BIOLOGICO</vt:lpstr>
      <vt:lpstr>Presentazione standard di PowerPoint</vt:lpstr>
      <vt:lpstr>Cenni storici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Quando un fondamentale Revirement giurisprudenziale ha riportato nell’alveo dell’articolo 2059 cc anche il danno biologico (Cass. 8827-8828/03 e C. Costituzionale 273/03)</vt:lpstr>
      <vt:lpstr>Il danno Biologico in ambito civilistico veniva così diviso: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Danno biologico </vt:lpstr>
      <vt:lpstr>Un utile strumento di lavoro</vt:lpstr>
      <vt:lpstr>Presentazione standard di PowerPoint</vt:lpstr>
      <vt:lpstr>Definizione del danno biologico (Convegno SIMLA, Riccione 2001) </vt:lpstr>
      <vt:lpstr>Presentazione standard di PowerPoint</vt:lpstr>
      <vt:lpstr>Le tabelle: ancora nessuna novità per i medici legali L’Italia ha una lunga “tradizione” di tabelle  </vt:lpstr>
      <vt:lpstr>  Decreto Legislativo 23 febbraio 2000, n. 38 "Disposizioni in materia di assicurazione contro gli infortuni sul lavoro e le malattie professionali, a norma dell'articolo 55, comma 1, della legge 17 maggio 1999, n. 144". Art. 13 (Danno biologico) </vt:lpstr>
      <vt:lpstr>DECRETO 3 luglio 2003 Tabella delle menomazioni alla integrita' psicofisica comprese tra 1 e 9 punti di invalidita'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RIPRODUCIBILITA’ </vt:lpstr>
      <vt:lpstr>Criteri operativi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criterio della analogia </vt:lpstr>
      <vt:lpstr>Preesistenze </vt:lpstr>
      <vt:lpstr>FORCHETTE VALUTATIVE </vt:lpstr>
      <vt:lpstr>Protesi </vt:lpstr>
      <vt:lpstr>INCOMPLETA </vt:lpstr>
      <vt:lpstr>GENERICA </vt:lpstr>
      <vt:lpstr>Presentazione standard di PowerPoint</vt:lpstr>
      <vt:lpstr>Presentazione standard di PowerPoint</vt:lpstr>
      <vt:lpstr>Presentazione standard di PowerPoint</vt:lpstr>
      <vt:lpstr>LIMITI OGGETTIVI  </vt:lpstr>
      <vt:lpstr>Qualche legittima perplessità</vt:lpstr>
      <vt:lpstr>SOCIETÀ ITALIANA DI MEDICINA LEGALE DOCUMENTO CONSENSUS CONFERENCE METODOLOGIA MEDICO-LEGALE VALUTAZIONE DANNO BIOLOGICO</vt:lpstr>
      <vt:lpstr>Presentazione standard di PowerPoint</vt:lpstr>
      <vt:lpstr>Presentazione standard di PowerPoint</vt:lpstr>
      <vt:lpstr>Presentazione standard di PowerPoint</vt:lpstr>
      <vt:lpstr>La metodologia di valutazione </vt:lpstr>
      <vt:lpstr>Key points </vt:lpstr>
      <vt:lpstr>VALATAZIONI DEL MEDICO LEGALE</vt:lpstr>
      <vt:lpstr>LEGGE 27/2012</vt:lpstr>
      <vt:lpstr>ORIENTAMENTO DELLE COMPAGNIE ASSICURATIVE</vt:lpstr>
      <vt:lpstr>Presentazione standard di PowerPoint</vt:lpstr>
      <vt:lpstr>Presentazione standard di PowerPoint</vt:lpstr>
      <vt:lpstr>Presentazione standard di PowerPoint</vt:lpstr>
      <vt:lpstr>Presentazione standard di PowerPoint</vt:lpstr>
      <vt:lpstr>Presentazione standard di PowerPoint</vt:lpstr>
      <vt:lpstr>SENTENZA</vt:lpstr>
      <vt:lpstr>Valutazione dell’invalidità permanente nell’assicurazione privata contro gli infortuni</vt:lpstr>
      <vt:lpstr>Presentazione standard di PowerPoint</vt:lpstr>
      <vt:lpstr>Presentazione standard di PowerPoint</vt:lpstr>
      <vt:lpstr>Presentazione standard di PowerPoint</vt:lpstr>
      <vt:lpstr>L’INFORTUNIO INDENNIZZABILE </vt:lpstr>
      <vt:lpstr>Tabelle uitlizzate</vt:lpstr>
      <vt:lpstr>Tabelle utilizzate</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DANNO</dc:title>
  <dc:creator>Margherita</dc:creator>
  <cp:lastModifiedBy>Margherita Neri</cp:lastModifiedBy>
  <cp:revision>59</cp:revision>
  <dcterms:created xsi:type="dcterms:W3CDTF">2013-05-04T13:14:25Z</dcterms:created>
  <dcterms:modified xsi:type="dcterms:W3CDTF">2013-05-12T17:04:37Z</dcterms:modified>
</cp:coreProperties>
</file>