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4" r:id="rId1"/>
  </p:sldMasterIdLst>
  <p:notesMasterIdLst>
    <p:notesMasterId r:id="rId54"/>
  </p:notesMasterIdLst>
  <p:sldIdLst>
    <p:sldId id="435" r:id="rId2"/>
    <p:sldId id="314" r:id="rId3"/>
    <p:sldId id="439" r:id="rId4"/>
    <p:sldId id="441" r:id="rId5"/>
    <p:sldId id="443" r:id="rId6"/>
    <p:sldId id="444" r:id="rId7"/>
    <p:sldId id="440" r:id="rId8"/>
    <p:sldId id="442" r:id="rId9"/>
    <p:sldId id="317" r:id="rId10"/>
    <p:sldId id="445" r:id="rId11"/>
    <p:sldId id="391" r:id="rId12"/>
    <p:sldId id="367" r:id="rId13"/>
    <p:sldId id="368" r:id="rId14"/>
    <p:sldId id="418" r:id="rId15"/>
    <p:sldId id="446" r:id="rId16"/>
    <p:sldId id="419" r:id="rId17"/>
    <p:sldId id="369" r:id="rId18"/>
    <p:sldId id="436" r:id="rId19"/>
    <p:sldId id="437" r:id="rId20"/>
    <p:sldId id="370" r:id="rId21"/>
    <p:sldId id="371" r:id="rId22"/>
    <p:sldId id="410" r:id="rId23"/>
    <p:sldId id="295" r:id="rId24"/>
    <p:sldId id="374" r:id="rId25"/>
    <p:sldId id="375" r:id="rId26"/>
    <p:sldId id="449" r:id="rId27"/>
    <p:sldId id="450" r:id="rId28"/>
    <p:sldId id="451" r:id="rId29"/>
    <p:sldId id="392" r:id="rId30"/>
    <p:sldId id="373" r:id="rId31"/>
    <p:sldId id="376" r:id="rId32"/>
    <p:sldId id="447" r:id="rId33"/>
    <p:sldId id="448" r:id="rId34"/>
    <p:sldId id="426" r:id="rId35"/>
    <p:sldId id="427" r:id="rId36"/>
    <p:sldId id="379" r:id="rId37"/>
    <p:sldId id="393" r:id="rId38"/>
    <p:sldId id="380" r:id="rId39"/>
    <p:sldId id="377" r:id="rId40"/>
    <p:sldId id="428" r:id="rId41"/>
    <p:sldId id="429" r:id="rId42"/>
    <p:sldId id="430" r:id="rId43"/>
    <p:sldId id="431" r:id="rId44"/>
    <p:sldId id="411" r:id="rId45"/>
    <p:sldId id="432" r:id="rId46"/>
    <p:sldId id="381" r:id="rId47"/>
    <p:sldId id="412" r:id="rId48"/>
    <p:sldId id="413" r:id="rId49"/>
    <p:sldId id="433" r:id="rId50"/>
    <p:sldId id="434" r:id="rId51"/>
    <p:sldId id="438" r:id="rId52"/>
    <p:sldId id="452" r:id="rId53"/>
  </p:sldIdLst>
  <p:sldSz cx="9144000" cy="6858000" type="screen4x3"/>
  <p:notesSz cx="6858000" cy="9144000"/>
  <p:defaultTextStyle>
    <a:defPPr>
      <a:defRPr lang="it-IT"/>
    </a:defPPr>
    <a:lvl1pPr algn="l" rtl="0" fontAlgn="base">
      <a:spcBef>
        <a:spcPct val="0"/>
      </a:spcBef>
      <a:spcAft>
        <a:spcPct val="0"/>
      </a:spcAft>
      <a:defRPr sz="2400" b="1"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400" b="1"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400" b="1"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400" b="1"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400" b="1"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b="1"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b="1"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b="1"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b="1" kern="1200">
        <a:solidFill>
          <a:schemeClr val="tx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74">
          <p15:clr>
            <a:srgbClr val="A4A3A4"/>
          </p15:clr>
        </p15:guide>
        <p15:guide id="2" orient="horz" pos="468">
          <p15:clr>
            <a:srgbClr val="A4A3A4"/>
          </p15:clr>
        </p15:guide>
        <p15:guide id="3" pos="5274">
          <p15:clr>
            <a:srgbClr val="A4A3A4"/>
          </p15:clr>
        </p15:guide>
        <p15:guide id="4" pos="5501">
          <p15:clr>
            <a:srgbClr val="A4A3A4"/>
          </p15:clr>
        </p15:guide>
        <p15:guide id="5" pos="25">
          <p15:clr>
            <a:srgbClr val="A4A3A4"/>
          </p15:clr>
        </p15:guide>
        <p15:guide id="6" pos="3553">
          <p15:clr>
            <a:srgbClr val="A4A3A4"/>
          </p15:clr>
        </p15:guide>
        <p15:guide id="7" pos="2133">
          <p15:clr>
            <a:srgbClr val="A4A3A4"/>
          </p15:clr>
        </p15:guide>
        <p15:guide id="8" pos="287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92"/>
    <a:srgbClr val="FFF68D"/>
    <a:srgbClr val="191967"/>
    <a:srgbClr val="0B1374"/>
    <a:srgbClr val="0033CC"/>
    <a:srgbClr val="F8F8F8"/>
    <a:srgbClr val="EAEAEA"/>
    <a:srgbClr val="FF6600"/>
    <a:srgbClr val="66FF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16DA210-FB5B-4158-B5E0-FEB733F419BA}" styleName="Stile chi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Stile chiaro 3 - Colore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E25E649-3F16-4E02-A733-19D2CDBF48F0}" styleName="Stile medio 3 - Color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Stile con tema 1 - Color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p:restoredTop sz="89454" autoAdjust="0"/>
  </p:normalViewPr>
  <p:slideViewPr>
    <p:cSldViewPr snapToGrid="0">
      <p:cViewPr varScale="1">
        <p:scale>
          <a:sx n="121" d="100"/>
          <a:sy n="121" d="100"/>
        </p:scale>
        <p:origin x="1328" y="176"/>
      </p:cViewPr>
      <p:guideLst>
        <p:guide orient="horz" pos="174"/>
        <p:guide orient="horz" pos="468"/>
        <p:guide pos="5274"/>
        <p:guide pos="5501"/>
        <p:guide pos="25"/>
        <p:guide pos="3553"/>
        <p:guide pos="2133"/>
        <p:guide pos="2870"/>
      </p:guideLst>
    </p:cSldViewPr>
  </p:slideViewPr>
  <p:outlineViewPr>
    <p:cViewPr>
      <p:scale>
        <a:sx n="25" d="100"/>
        <a:sy n="25" d="100"/>
      </p:scale>
      <p:origin x="0" y="0"/>
    </p:cViewPr>
    <p:sldLst>
      <p:sld r:id="rId1" collapse="1"/>
      <p:sld r:id="rId2" collapse="1"/>
    </p:sldLst>
  </p:outlineViewPr>
  <p:notesTextViewPr>
    <p:cViewPr>
      <p:scale>
        <a:sx n="100" d="100"/>
        <a:sy n="100" d="100"/>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 Id="rId2"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4.wmf"/><Relationship Id="rId4" Type="http://schemas.openxmlformats.org/officeDocument/2006/relationships/image" Target="../media/image35.emf"/><Relationship Id="rId5" Type="http://schemas.openxmlformats.org/officeDocument/2006/relationships/image" Target="../media/image36.wmf"/><Relationship Id="rId6" Type="http://schemas.openxmlformats.org/officeDocument/2006/relationships/image" Target="../media/image37.emf"/><Relationship Id="rId7" Type="http://schemas.openxmlformats.org/officeDocument/2006/relationships/image" Target="../media/image38.emf"/><Relationship Id="rId1" Type="http://schemas.openxmlformats.org/officeDocument/2006/relationships/image" Target="../media/image32.wmf"/><Relationship Id="rId2" Type="http://schemas.openxmlformats.org/officeDocument/2006/relationships/image" Target="../media/image3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0.emf"/><Relationship Id="rId4" Type="http://schemas.openxmlformats.org/officeDocument/2006/relationships/image" Target="../media/image41.emf"/><Relationship Id="rId5" Type="http://schemas.openxmlformats.org/officeDocument/2006/relationships/image" Target="../media/image42.wmf"/><Relationship Id="rId6" Type="http://schemas.openxmlformats.org/officeDocument/2006/relationships/image" Target="../media/image43.emf"/><Relationship Id="rId1" Type="http://schemas.openxmlformats.org/officeDocument/2006/relationships/image" Target="../media/image39.wmf"/><Relationship Id="rId2" Type="http://schemas.openxmlformats.org/officeDocument/2006/relationships/image" Target="../media/image36.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7.emf"/><Relationship Id="rId4" Type="http://schemas.openxmlformats.org/officeDocument/2006/relationships/image" Target="../media/image48.emf"/><Relationship Id="rId5" Type="http://schemas.openxmlformats.org/officeDocument/2006/relationships/image" Target="../media/image49.emf"/><Relationship Id="rId1" Type="http://schemas.openxmlformats.org/officeDocument/2006/relationships/image" Target="../media/image45.emf"/><Relationship Id="rId2" Type="http://schemas.openxmlformats.org/officeDocument/2006/relationships/image" Target="../media/image46.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9.wmf"/><Relationship Id="rId2" Type="http://schemas.openxmlformats.org/officeDocument/2006/relationships/image" Target="../media/image33.wmf"/><Relationship Id="rId3" Type="http://schemas.openxmlformats.org/officeDocument/2006/relationships/image" Target="../media/image50.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1.wmf"/><Relationship Id="rId2" Type="http://schemas.openxmlformats.org/officeDocument/2006/relationships/image" Target="../media/image5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5.wmf"/><Relationship Id="rId2" Type="http://schemas.openxmlformats.org/officeDocument/2006/relationships/image" Target="../media/image5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2.wmf"/><Relationship Id="rId2" Type="http://schemas.openxmlformats.org/officeDocument/2006/relationships/image" Target="../media/image59.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61.wmf"/><Relationship Id="rId2" Type="http://schemas.openxmlformats.org/officeDocument/2006/relationships/image" Target="../media/image6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66.wmf"/><Relationship Id="rId2" Type="http://schemas.openxmlformats.org/officeDocument/2006/relationships/image" Target="../media/image6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73.emf"/><Relationship Id="rId4" Type="http://schemas.openxmlformats.org/officeDocument/2006/relationships/image" Target="../media/image74.emf"/><Relationship Id="rId1" Type="http://schemas.openxmlformats.org/officeDocument/2006/relationships/image" Target="../media/image71.emf"/><Relationship Id="rId2" Type="http://schemas.openxmlformats.org/officeDocument/2006/relationships/image" Target="../media/image72.e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77.emf"/><Relationship Id="rId4" Type="http://schemas.openxmlformats.org/officeDocument/2006/relationships/image" Target="../media/image78.emf"/><Relationship Id="rId1" Type="http://schemas.openxmlformats.org/officeDocument/2006/relationships/image" Target="../media/image75.emf"/><Relationship Id="rId2" Type="http://schemas.openxmlformats.org/officeDocument/2006/relationships/image" Target="../media/image76.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81.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85.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86.emf"/><Relationship Id="rId2" Type="http://schemas.openxmlformats.org/officeDocument/2006/relationships/image" Target="../media/image87.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88.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93.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97.wmf"/><Relationship Id="rId4" Type="http://schemas.openxmlformats.org/officeDocument/2006/relationships/image" Target="../media/image98.wmf"/><Relationship Id="rId1" Type="http://schemas.openxmlformats.org/officeDocument/2006/relationships/image" Target="../media/image95.wmf"/><Relationship Id="rId2" Type="http://schemas.openxmlformats.org/officeDocument/2006/relationships/image" Target="../media/image96.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00.wmf"/><Relationship Id="rId2" Type="http://schemas.openxmlformats.org/officeDocument/2006/relationships/image" Target="../media/image10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9.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0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wmf"/><Relationship Id="rId2"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wmf"/><Relationship Id="rId2" Type="http://schemas.openxmlformats.org/officeDocument/2006/relationships/image" Target="../media/image18.emf"/><Relationship Id="rId3"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2.emf"/><Relationship Id="rId4" Type="http://schemas.openxmlformats.org/officeDocument/2006/relationships/image" Target="../media/image23.emf"/><Relationship Id="rId1" Type="http://schemas.openxmlformats.org/officeDocument/2006/relationships/image" Target="../media/image20.wmf"/><Relationship Id="rId2" Type="http://schemas.openxmlformats.org/officeDocument/2006/relationships/image" Target="../media/image2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6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Times New Roman" pitchFamily="18" charset="0"/>
                <a:ea typeface="+mn-ea"/>
                <a:cs typeface="+mn-cs"/>
              </a:defRPr>
            </a:lvl1pPr>
          </a:lstStyle>
          <a:p>
            <a:pPr>
              <a:defRPr/>
            </a:pPr>
            <a:endParaRPr lang="it-IT"/>
          </a:p>
        </p:txBody>
      </p:sp>
      <p:sp>
        <p:nvSpPr>
          <p:cNvPr id="32768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Times New Roman" pitchFamily="18" charset="0"/>
                <a:ea typeface="+mn-ea"/>
                <a:cs typeface="+mn-cs"/>
              </a:defRPr>
            </a:lvl1pPr>
          </a:lstStyle>
          <a:p>
            <a:pPr>
              <a:defRPr/>
            </a:pPr>
            <a:endParaRPr lang="it-IT"/>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32768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32768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Times New Roman" pitchFamily="18" charset="0"/>
                <a:ea typeface="+mn-ea"/>
                <a:cs typeface="+mn-cs"/>
              </a:defRPr>
            </a:lvl1pPr>
          </a:lstStyle>
          <a:p>
            <a:pPr>
              <a:defRPr/>
            </a:pPr>
            <a:endParaRPr lang="it-IT"/>
          </a:p>
        </p:txBody>
      </p:sp>
      <p:sp>
        <p:nvSpPr>
          <p:cNvPr id="32768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cs typeface="+mn-cs"/>
              </a:defRPr>
            </a:lvl1pPr>
          </a:lstStyle>
          <a:p>
            <a:pPr>
              <a:defRPr/>
            </a:pPr>
            <a:fld id="{C818465A-4D28-4046-A79C-3B0E6031D1DB}" type="slidenum">
              <a:rPr lang="it-IT"/>
              <a:pPr>
                <a:defRPr/>
              </a:pPr>
              <a:t>‹n.›</a:t>
            </a:fld>
            <a:endParaRPr lang="it-IT"/>
          </a:p>
        </p:txBody>
      </p:sp>
    </p:spTree>
    <p:extLst>
      <p:ext uri="{BB962C8B-B14F-4D97-AF65-F5344CB8AC3E}">
        <p14:creationId xmlns:p14="http://schemas.microsoft.com/office/powerpoint/2010/main" val="26815119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C818465A-4D28-4046-A79C-3B0E6031D1DB}" type="slidenum">
              <a:rPr lang="it-IT" smtClean="0"/>
              <a:pPr>
                <a:defRPr/>
              </a:pPr>
              <a:t>22</a:t>
            </a:fld>
            <a:endParaRPr lang="it-IT"/>
          </a:p>
        </p:txBody>
      </p:sp>
    </p:spTree>
    <p:extLst>
      <p:ext uri="{BB962C8B-B14F-4D97-AF65-F5344CB8AC3E}">
        <p14:creationId xmlns:p14="http://schemas.microsoft.com/office/powerpoint/2010/main" val="2418250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C818465A-4D28-4046-A79C-3B0E6031D1DB}" type="slidenum">
              <a:rPr lang="it-IT" smtClean="0"/>
              <a:pPr>
                <a:defRPr/>
              </a:pPr>
              <a:t>34</a:t>
            </a:fld>
            <a:endParaRPr lang="it-IT"/>
          </a:p>
        </p:txBody>
      </p:sp>
    </p:spTree>
    <p:extLst>
      <p:ext uri="{BB962C8B-B14F-4D97-AF65-F5344CB8AC3E}">
        <p14:creationId xmlns:p14="http://schemas.microsoft.com/office/powerpoint/2010/main" val="3045340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it-IT" smtClean="0"/>
              <a:t>Fare clic per modificare stile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10/5/17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1AD20DFC-E2D5-4BD6-B744-D8DEEAB5F7C2}" type="slidenum">
              <a:rPr lang="en-US" smtClean="0"/>
              <a:pPr/>
              <a:t>‹n.›</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10/5/17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it-IT" smtClean="0"/>
              <a:t>Fare clic per modificare stile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10/5/17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Content Placeholder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10/5/17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it-IT" smtClean="0"/>
              <a:t>Fare clic per modificare stile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10/5/17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a:t>
            </a:fld>
            <a:endParaRPr kumimoji="0"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10/5/17</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stile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10/5/17</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a:t>
            </a:fld>
            <a:endParaRPr kumimoji="0"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Date Placeholder 2"/>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10/5/17</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10/5/17</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it-IT" smtClean="0"/>
              <a:t>Fare clic per modificare stile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10/5/17</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a:t>
            </a:fld>
            <a:endParaRPr kumimoji="0"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it-IT" smtClean="0"/>
              <a:t>Fare clic per modificare stile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10/5/17</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it-IT" smtClean="0"/>
              <a:t>Fare clic per modificare stile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pPr eaLnBrk="1" latinLnBrk="0" hangingPunct="1"/>
            <a:fld id="{B41ABA4E-CD72-497B-97AA-7213B3980F60}" type="datetimeFigureOut">
              <a:rPr lang="en-US" smtClean="0"/>
              <a:pPr eaLnBrk="1" latinLnBrk="0" hangingPunct="1"/>
              <a:t>10/5/17</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kumimoji="0"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pPr eaLnBrk="1" latinLnBrk="0" hangingPunct="1"/>
            <a:fld id="{D2E57653-3E58-4892-A7ED-712530ACC680}" type="slidenum">
              <a:rPr kumimoji="0" lang="en-US" smtClean="0"/>
              <a:pPr eaLnBrk="1" latinLnBrk="0" hangingPunct="1"/>
              <a:t>‹n.›</a:t>
            </a:fld>
            <a:endParaRPr kumimoji="0" lang="en-US"/>
          </a:p>
        </p:txBody>
      </p:sp>
    </p:spTree>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aulaf5.unife.it/Default.html" TargetMode="External"/><Relationship Id="rId4" Type="http://schemas.openxmlformats.org/officeDocument/2006/relationships/hyperlink" Target="http://utenti.unife.it/claudio.bonifazzi/" TargetMode="External"/><Relationship Id="rId1" Type="http://schemas.openxmlformats.org/officeDocument/2006/relationships/slideLayout" Target="../slideLayouts/slideLayout1.xml"/><Relationship Id="rId2" Type="http://schemas.openxmlformats.org/officeDocument/2006/relationships/hyperlink" Target="mailto:claudio.bonifazzi@unife.it"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jpeg"/><Relationship Id="rId6" Type="http://schemas.openxmlformats.org/officeDocument/2006/relationships/oleObject" Target="../embeddings/oleObject10.bin"/><Relationship Id="rId7" Type="http://schemas.openxmlformats.org/officeDocument/2006/relationships/image" Target="../media/image10.emf"/><Relationship Id="rId8" Type="http://schemas.openxmlformats.org/officeDocument/2006/relationships/oleObject" Target="../embeddings/oleObject11.bin"/><Relationship Id="rId1" Type="http://schemas.openxmlformats.org/officeDocument/2006/relationships/vmlDrawing" Target="../drawings/vmlDrawing4.vml"/><Relationship Id="rId2"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hyperlink" Target="file:///localhost/Volumes/DIDATTICA/ANALISIDATI/AA2016-17/Lezioni_Cap7-10A/TLimCentrale.exe" TargetMode="External"/><Relationship Id="rId5" Type="http://schemas.openxmlformats.org/officeDocument/2006/relationships/oleObject" Target="../embeddings/oleObject12.bin"/><Relationship Id="rId6" Type="http://schemas.openxmlformats.org/officeDocument/2006/relationships/image" Target="../media/image14.wmf"/><Relationship Id="rId7" Type="http://schemas.openxmlformats.org/officeDocument/2006/relationships/oleObject" Target="../embeddings/oleObject13.bin"/><Relationship Id="rId8" Type="http://schemas.openxmlformats.org/officeDocument/2006/relationships/image" Target="../media/image15.wmf"/><Relationship Id="rId1" Type="http://schemas.openxmlformats.org/officeDocument/2006/relationships/vmlDrawing" Target="../drawings/vmlDrawing5.vml"/><Relationship Id="rId2"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4.bin"/><Relationship Id="rId4" Type="http://schemas.openxmlformats.org/officeDocument/2006/relationships/image" Target="../media/image17.wmf"/><Relationship Id="rId5" Type="http://schemas.openxmlformats.org/officeDocument/2006/relationships/oleObject" Target="../embeddings/Foglio_di_lavoro_di_Microsoft_Excel_97_-_20041.xls"/><Relationship Id="rId6" Type="http://schemas.openxmlformats.org/officeDocument/2006/relationships/image" Target="../media/image18.emf"/><Relationship Id="rId7" Type="http://schemas.openxmlformats.org/officeDocument/2006/relationships/oleObject" Target="../embeddings/oleObject15.bin"/><Relationship Id="rId8" Type="http://schemas.openxmlformats.org/officeDocument/2006/relationships/image" Target="../media/image19.wmf"/><Relationship Id="rId1" Type="http://schemas.openxmlformats.org/officeDocument/2006/relationships/vmlDrawing" Target="../drawings/vmlDrawing6.vml"/><Relationship Id="rId2"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6.bin"/><Relationship Id="rId4" Type="http://schemas.openxmlformats.org/officeDocument/2006/relationships/image" Target="../media/image20.wmf"/><Relationship Id="rId5" Type="http://schemas.openxmlformats.org/officeDocument/2006/relationships/oleObject" Target="../embeddings/oleObject17.bin"/><Relationship Id="rId6" Type="http://schemas.openxmlformats.org/officeDocument/2006/relationships/image" Target="../media/image21.emf"/><Relationship Id="rId7" Type="http://schemas.openxmlformats.org/officeDocument/2006/relationships/oleObject" Target="../embeddings/oleObject18.bin"/><Relationship Id="rId8" Type="http://schemas.openxmlformats.org/officeDocument/2006/relationships/image" Target="../media/image22.emf"/><Relationship Id="rId9" Type="http://schemas.openxmlformats.org/officeDocument/2006/relationships/oleObject" Target="../embeddings/oleObject19.bin"/><Relationship Id="rId10" Type="http://schemas.openxmlformats.org/officeDocument/2006/relationships/oleObject" Target="../embeddings/oleObject20.bin"/><Relationship Id="rId11" Type="http://schemas.openxmlformats.org/officeDocument/2006/relationships/image" Target="../media/image23.emf"/><Relationship Id="rId1" Type="http://schemas.openxmlformats.org/officeDocument/2006/relationships/vmlDrawing" Target="../drawings/vmlDrawing7.vml"/><Relationship Id="rId2"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4.wmf"/><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8" Type="http://schemas.openxmlformats.org/officeDocument/2006/relationships/image" Target="../media/image29.png"/><Relationship Id="rId9" Type="http://schemas.openxmlformats.org/officeDocument/2006/relationships/oleObject" Target="../embeddings/oleObject21.bin"/><Relationship Id="rId10" Type="http://schemas.openxmlformats.org/officeDocument/2006/relationships/image" Target="../media/image21.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2.bin"/><Relationship Id="rId4" Type="http://schemas.openxmlformats.org/officeDocument/2006/relationships/image" Target="../media/image21.emf"/><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hyperlink" Target="file:///localhost/Volumes/DIDATTICA/ANALISIDATI/AA2016-17/Lezioni_Cap7-10A/provaitinere.xlsx" TargetMode="External"/><Relationship Id="rId1" Type="http://schemas.openxmlformats.org/officeDocument/2006/relationships/vmlDrawing" Target="../drawings/vmlDrawing9.vml"/><Relationship Id="rId2"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Volumes/DIDATTICA/ANALISIDATI/AA2016-17/Lezioni_Cap7-10A/provaitinere.xlsx" TargetMode="External"/></Relationships>
</file>

<file path=ppt/slides/_rels/slide17.xml.rels><?xml version="1.0" encoding="UTF-8" standalone="yes"?>
<Relationships xmlns="http://schemas.openxmlformats.org/package/2006/relationships"><Relationship Id="rId11" Type="http://schemas.openxmlformats.org/officeDocument/2006/relationships/oleObject" Target="../embeddings/oleObject27.bin"/><Relationship Id="rId12" Type="http://schemas.openxmlformats.org/officeDocument/2006/relationships/image" Target="../media/image36.wmf"/><Relationship Id="rId13" Type="http://schemas.openxmlformats.org/officeDocument/2006/relationships/hyperlink" Target="http://onlinestatbook.com/stat_sim/sampling_dist/" TargetMode="External"/><Relationship Id="rId14" Type="http://schemas.openxmlformats.org/officeDocument/2006/relationships/oleObject" Target="../embeddings/oleObject28.bin"/><Relationship Id="rId15" Type="http://schemas.openxmlformats.org/officeDocument/2006/relationships/image" Target="../media/image37.emf"/><Relationship Id="rId16" Type="http://schemas.openxmlformats.org/officeDocument/2006/relationships/oleObject" Target="../embeddings/oleObject29.bin"/><Relationship Id="rId17" Type="http://schemas.openxmlformats.org/officeDocument/2006/relationships/image" Target="../media/image38.emf"/><Relationship Id="rId18" Type="http://schemas.openxmlformats.org/officeDocument/2006/relationships/oleObject" Target="../embeddings/oleObject30.bin"/><Relationship Id="rId1" Type="http://schemas.openxmlformats.org/officeDocument/2006/relationships/vmlDrawing" Target="../drawings/vmlDrawing10.vml"/><Relationship Id="rId2" Type="http://schemas.openxmlformats.org/officeDocument/2006/relationships/slideLayout" Target="../slideLayouts/slideLayout6.xml"/><Relationship Id="rId3" Type="http://schemas.openxmlformats.org/officeDocument/2006/relationships/oleObject" Target="../embeddings/oleObject23.bin"/><Relationship Id="rId4" Type="http://schemas.openxmlformats.org/officeDocument/2006/relationships/image" Target="../media/image32.wmf"/><Relationship Id="rId5" Type="http://schemas.openxmlformats.org/officeDocument/2006/relationships/oleObject" Target="../embeddings/oleObject24.bin"/><Relationship Id="rId6" Type="http://schemas.openxmlformats.org/officeDocument/2006/relationships/image" Target="../media/image33.wmf"/><Relationship Id="rId7" Type="http://schemas.openxmlformats.org/officeDocument/2006/relationships/oleObject" Target="../embeddings/oleObject25.bin"/><Relationship Id="rId8" Type="http://schemas.openxmlformats.org/officeDocument/2006/relationships/image" Target="../media/image34.wmf"/><Relationship Id="rId9" Type="http://schemas.openxmlformats.org/officeDocument/2006/relationships/oleObject" Target="../embeddings/oleObject26.bin"/><Relationship Id="rId10" Type="http://schemas.openxmlformats.org/officeDocument/2006/relationships/image" Target="../media/image35.emf"/></Relationships>
</file>

<file path=ppt/slides/_rels/slide18.xml.rels><?xml version="1.0" encoding="UTF-8" standalone="yes"?>
<Relationships xmlns="http://schemas.openxmlformats.org/package/2006/relationships"><Relationship Id="rId11" Type="http://schemas.openxmlformats.org/officeDocument/2006/relationships/oleObject" Target="../embeddings/oleObject35.bin"/><Relationship Id="rId12" Type="http://schemas.openxmlformats.org/officeDocument/2006/relationships/oleObject" Target="../embeddings/oleObject36.bin"/><Relationship Id="rId13" Type="http://schemas.openxmlformats.org/officeDocument/2006/relationships/image" Target="../media/image42.wmf"/><Relationship Id="rId14" Type="http://schemas.openxmlformats.org/officeDocument/2006/relationships/image" Target="../media/image44.png"/><Relationship Id="rId15" Type="http://schemas.openxmlformats.org/officeDocument/2006/relationships/oleObject" Target="../embeddings/oleObject37.bin"/><Relationship Id="rId16" Type="http://schemas.openxmlformats.org/officeDocument/2006/relationships/image" Target="../media/image43.emf"/><Relationship Id="rId1" Type="http://schemas.openxmlformats.org/officeDocument/2006/relationships/vmlDrawing" Target="../drawings/vmlDrawing11.vml"/><Relationship Id="rId2" Type="http://schemas.openxmlformats.org/officeDocument/2006/relationships/slideLayout" Target="../slideLayouts/slideLayout6.xml"/><Relationship Id="rId3" Type="http://schemas.openxmlformats.org/officeDocument/2006/relationships/oleObject" Target="../embeddings/oleObject31.bin"/><Relationship Id="rId4" Type="http://schemas.openxmlformats.org/officeDocument/2006/relationships/image" Target="../media/image39.wmf"/><Relationship Id="rId5" Type="http://schemas.openxmlformats.org/officeDocument/2006/relationships/oleObject" Target="../embeddings/oleObject32.bin"/><Relationship Id="rId6" Type="http://schemas.openxmlformats.org/officeDocument/2006/relationships/image" Target="../media/image36.wmf"/><Relationship Id="rId7" Type="http://schemas.openxmlformats.org/officeDocument/2006/relationships/oleObject" Target="../embeddings/oleObject33.bin"/><Relationship Id="rId8" Type="http://schemas.openxmlformats.org/officeDocument/2006/relationships/image" Target="../media/image40.emf"/><Relationship Id="rId9" Type="http://schemas.openxmlformats.org/officeDocument/2006/relationships/oleObject" Target="../embeddings/oleObject34.bin"/><Relationship Id="rId10" Type="http://schemas.openxmlformats.org/officeDocument/2006/relationships/image" Target="../media/image41.emf"/></Relationships>
</file>

<file path=ppt/slides/_rels/slide19.xml.rels><?xml version="1.0" encoding="UTF-8" standalone="yes"?>
<Relationships xmlns="http://schemas.openxmlformats.org/package/2006/relationships"><Relationship Id="rId11" Type="http://schemas.openxmlformats.org/officeDocument/2006/relationships/oleObject" Target="../embeddings/oleObject42.bin"/><Relationship Id="rId12" Type="http://schemas.openxmlformats.org/officeDocument/2006/relationships/image" Target="../media/image49.emf"/><Relationship Id="rId1" Type="http://schemas.openxmlformats.org/officeDocument/2006/relationships/vmlDrawing" Target="../drawings/vmlDrawing12.vml"/><Relationship Id="rId2" Type="http://schemas.openxmlformats.org/officeDocument/2006/relationships/slideLayout" Target="../slideLayouts/slideLayout6.xml"/><Relationship Id="rId3" Type="http://schemas.openxmlformats.org/officeDocument/2006/relationships/oleObject" Target="../embeddings/oleObject38.bin"/><Relationship Id="rId4" Type="http://schemas.openxmlformats.org/officeDocument/2006/relationships/image" Target="../media/image45.emf"/><Relationship Id="rId5" Type="http://schemas.openxmlformats.org/officeDocument/2006/relationships/oleObject" Target="../embeddings/oleObject39.bin"/><Relationship Id="rId6" Type="http://schemas.openxmlformats.org/officeDocument/2006/relationships/image" Target="../media/image46.emf"/><Relationship Id="rId7" Type="http://schemas.openxmlformats.org/officeDocument/2006/relationships/oleObject" Target="../embeddings/oleObject40.bin"/><Relationship Id="rId8" Type="http://schemas.openxmlformats.org/officeDocument/2006/relationships/image" Target="../media/image47.emf"/><Relationship Id="rId9" Type="http://schemas.openxmlformats.org/officeDocument/2006/relationships/oleObject" Target="../embeddings/oleObject41.bin"/><Relationship Id="rId10" Type="http://schemas.openxmlformats.org/officeDocument/2006/relationships/image" Target="../media/image48.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oleObject" Target="../embeddings/oleObject3.bin"/><Relationship Id="rId7" Type="http://schemas.openxmlformats.org/officeDocument/2006/relationships/oleObject" Target="../embeddings/oleObject4.bin"/><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3.bin"/><Relationship Id="rId4" Type="http://schemas.openxmlformats.org/officeDocument/2006/relationships/image" Target="../media/image39.wmf"/><Relationship Id="rId5" Type="http://schemas.openxmlformats.org/officeDocument/2006/relationships/oleObject" Target="../embeddings/oleObject44.bin"/><Relationship Id="rId6" Type="http://schemas.openxmlformats.org/officeDocument/2006/relationships/image" Target="../media/image33.wmf"/><Relationship Id="rId7" Type="http://schemas.openxmlformats.org/officeDocument/2006/relationships/oleObject" Target="../embeddings/oleObject45.bin"/><Relationship Id="rId8" Type="http://schemas.openxmlformats.org/officeDocument/2006/relationships/image" Target="../media/image50.emf"/><Relationship Id="rId1" Type="http://schemas.openxmlformats.org/officeDocument/2006/relationships/vmlDrawing" Target="../drawings/vmlDrawing13.vml"/><Relationship Id="rId2"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6.bin"/><Relationship Id="rId4" Type="http://schemas.openxmlformats.org/officeDocument/2006/relationships/image" Target="../media/image51.wmf"/><Relationship Id="rId5" Type="http://schemas.openxmlformats.org/officeDocument/2006/relationships/image" Target="../media/image53.png"/><Relationship Id="rId6" Type="http://schemas.openxmlformats.org/officeDocument/2006/relationships/hyperlink" Target="file:///localhost/Volumes/DIDATTICA/ANALISIDATI/AA2016-17/Lezioni_Cap7-10A/TLimCentrale.exe" TargetMode="External"/><Relationship Id="rId7" Type="http://schemas.openxmlformats.org/officeDocument/2006/relationships/oleObject" Target="../embeddings/oleObject47.bin"/><Relationship Id="rId8" Type="http://schemas.openxmlformats.org/officeDocument/2006/relationships/image" Target="../media/image52.wmf"/><Relationship Id="rId9" Type="http://schemas.openxmlformats.org/officeDocument/2006/relationships/oleObject" Target="../embeddings/oleObject48.bin"/><Relationship Id="rId10" Type="http://schemas.openxmlformats.org/officeDocument/2006/relationships/image" Target="../media/image54.png"/><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oleObject49.bin"/><Relationship Id="rId5" Type="http://schemas.openxmlformats.org/officeDocument/2006/relationships/image" Target="../media/image55.wmf"/><Relationship Id="rId6" Type="http://schemas.openxmlformats.org/officeDocument/2006/relationships/image" Target="../media/image56.png"/><Relationship Id="rId7" Type="http://schemas.openxmlformats.org/officeDocument/2006/relationships/oleObject" Target="../embeddings/oleObject50.bin"/><Relationship Id="rId8" Type="http://schemas.openxmlformats.org/officeDocument/2006/relationships/image" Target="../media/image52.wmf"/><Relationship Id="rId9" Type="http://schemas.openxmlformats.org/officeDocument/2006/relationships/image" Target="../media/image53.png"/><Relationship Id="rId10" Type="http://schemas.openxmlformats.org/officeDocument/2006/relationships/hyperlink" Target="../Lezioni/TLimCentrale.exe" TargetMode="External"/><Relationship Id="rId11" Type="http://schemas.openxmlformats.org/officeDocument/2006/relationships/oleObject" Target="../embeddings/oleObject51.bin"/><Relationship Id="rId1" Type="http://schemas.openxmlformats.org/officeDocument/2006/relationships/vmlDrawing" Target="../drawings/vmlDrawing15.v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8.jpeg"/><Relationship Id="rId4" Type="http://schemas.openxmlformats.org/officeDocument/2006/relationships/hyperlink" Target="LimiteCentrale.xls" TargetMode="External"/><Relationship Id="rId1" Type="http://schemas.openxmlformats.org/officeDocument/2006/relationships/slideLayout" Target="../slideLayouts/slideLayout6.xml"/><Relationship Id="rId2" Type="http://schemas.openxmlformats.org/officeDocument/2006/relationships/image" Target="../media/image57.jpeg"/></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2.bin"/><Relationship Id="rId4" Type="http://schemas.openxmlformats.org/officeDocument/2006/relationships/image" Target="../media/image42.wmf"/><Relationship Id="rId5" Type="http://schemas.openxmlformats.org/officeDocument/2006/relationships/image" Target="../media/image44.png"/><Relationship Id="rId6" Type="http://schemas.openxmlformats.org/officeDocument/2006/relationships/image" Target="../media/image60.png"/><Relationship Id="rId7" Type="http://schemas.openxmlformats.org/officeDocument/2006/relationships/oleObject" Target="../embeddings/oleObject53.bin"/><Relationship Id="rId8" Type="http://schemas.openxmlformats.org/officeDocument/2006/relationships/image" Target="../media/image59.wmf"/><Relationship Id="rId1" Type="http://schemas.openxmlformats.org/officeDocument/2006/relationships/vmlDrawing" Target="../drawings/vmlDrawing16.vml"/><Relationship Id="rId2"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54.bin"/><Relationship Id="rId4" Type="http://schemas.openxmlformats.org/officeDocument/2006/relationships/image" Target="../media/image61.wmf"/><Relationship Id="rId5" Type="http://schemas.openxmlformats.org/officeDocument/2006/relationships/image" Target="../media/image63.png"/><Relationship Id="rId6" Type="http://schemas.openxmlformats.org/officeDocument/2006/relationships/oleObject" Target="../embeddings/oleObject55.bin"/><Relationship Id="rId7" Type="http://schemas.openxmlformats.org/officeDocument/2006/relationships/image" Target="../media/image62.wmf"/><Relationship Id="rId8" Type="http://schemas.openxmlformats.org/officeDocument/2006/relationships/image" Target="../media/image64.png"/><Relationship Id="rId1" Type="http://schemas.openxmlformats.org/officeDocument/2006/relationships/vmlDrawing" Target="../drawings/vmlDrawing17.vml"/><Relationship Id="rId2"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56.bin"/><Relationship Id="rId4" Type="http://schemas.openxmlformats.org/officeDocument/2006/relationships/image" Target="../media/image65.wmf"/><Relationship Id="rId1" Type="http://schemas.openxmlformats.org/officeDocument/2006/relationships/vmlDrawing" Target="../drawings/vmlDrawing18.vml"/><Relationship Id="rId2"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57.bin"/><Relationship Id="rId4" Type="http://schemas.openxmlformats.org/officeDocument/2006/relationships/image" Target="../media/image66.wmf"/><Relationship Id="rId5" Type="http://schemas.openxmlformats.org/officeDocument/2006/relationships/oleObject" Target="../embeddings/oleObject58.bin"/><Relationship Id="rId6" Type="http://schemas.openxmlformats.org/officeDocument/2006/relationships/image" Target="../media/image67.emf"/><Relationship Id="rId1" Type="http://schemas.openxmlformats.org/officeDocument/2006/relationships/vmlDrawing" Target="../drawings/vmlDrawing19.vml"/><Relationship Id="rId2"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0.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59.bin"/><Relationship Id="rId5" Type="http://schemas.openxmlformats.org/officeDocument/2006/relationships/image" Target="../media/image71.emf"/><Relationship Id="rId6" Type="http://schemas.openxmlformats.org/officeDocument/2006/relationships/oleObject" Target="../embeddings/oleObject60.bin"/><Relationship Id="rId7" Type="http://schemas.openxmlformats.org/officeDocument/2006/relationships/image" Target="../media/image72.emf"/><Relationship Id="rId8" Type="http://schemas.openxmlformats.org/officeDocument/2006/relationships/oleObject" Target="../embeddings/oleObject61.bin"/><Relationship Id="rId9" Type="http://schemas.openxmlformats.org/officeDocument/2006/relationships/image" Target="../media/image73.emf"/><Relationship Id="rId10" Type="http://schemas.openxmlformats.org/officeDocument/2006/relationships/oleObject" Target="../embeddings/oleObject62.bin"/><Relationship Id="rId11" Type="http://schemas.openxmlformats.org/officeDocument/2006/relationships/image" Target="../media/image74.emf"/><Relationship Id="rId1" Type="http://schemas.openxmlformats.org/officeDocument/2006/relationships/vmlDrawing" Target="../drawings/vmlDrawing20.vml"/><Relationship Id="rId2"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63.bin"/><Relationship Id="rId4" Type="http://schemas.openxmlformats.org/officeDocument/2006/relationships/image" Target="../media/image75.emf"/><Relationship Id="rId5" Type="http://schemas.openxmlformats.org/officeDocument/2006/relationships/oleObject" Target="../embeddings/oleObject64.bin"/><Relationship Id="rId6" Type="http://schemas.openxmlformats.org/officeDocument/2006/relationships/image" Target="../media/image76.emf"/><Relationship Id="rId7" Type="http://schemas.openxmlformats.org/officeDocument/2006/relationships/oleObject" Target="../embeddings/oleObject65.bin"/><Relationship Id="rId8" Type="http://schemas.openxmlformats.org/officeDocument/2006/relationships/image" Target="../media/image77.emf"/><Relationship Id="rId9" Type="http://schemas.openxmlformats.org/officeDocument/2006/relationships/oleObject" Target="../embeddings/oleObject66.bin"/><Relationship Id="rId10" Type="http://schemas.openxmlformats.org/officeDocument/2006/relationships/image" Target="../media/image78.emf"/><Relationship Id="rId11" Type="http://schemas.openxmlformats.org/officeDocument/2006/relationships/oleObject" Target="../embeddings/oleObject67.bin"/><Relationship Id="rId1" Type="http://schemas.openxmlformats.org/officeDocument/2006/relationships/vmlDrawing" Target="../drawings/vmlDrawing21.vml"/><Relationship Id="rId2"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hyperlink" Target="ICApplet.exe" TargetMode="External"/><Relationship Id="rId4" Type="http://schemas.openxmlformats.org/officeDocument/2006/relationships/hyperlink" Target="http://lock5stat.com/statkey/sampling_1_quant/sampling_1_quant.html" TargetMode="External"/><Relationship Id="rId1" Type="http://schemas.openxmlformats.org/officeDocument/2006/relationships/slideLayout" Target="../slideLayouts/slideLayout6.xml"/><Relationship Id="rId2" Type="http://schemas.openxmlformats.org/officeDocument/2006/relationships/image" Target="../media/image7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0.png"/><Relationship Id="rId3" Type="http://schemas.openxmlformats.org/officeDocument/2006/relationships/hyperlink" Target="ICApplet.exe" TargetMode="Externa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68.bin"/><Relationship Id="rId4" Type="http://schemas.openxmlformats.org/officeDocument/2006/relationships/image" Target="../media/image81.wmf"/><Relationship Id="rId5" Type="http://schemas.openxmlformats.org/officeDocument/2006/relationships/hyperlink" Target="http://lock5stat.com/statkey/sampling_1_quant/sampling_1_quant.html" TargetMode="External"/><Relationship Id="rId1" Type="http://schemas.openxmlformats.org/officeDocument/2006/relationships/vmlDrawing" Target="../drawings/vmlDrawing22.vml"/><Relationship Id="rId2"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69.bin"/><Relationship Id="rId4" Type="http://schemas.openxmlformats.org/officeDocument/2006/relationships/image" Target="../media/image82.wmf"/><Relationship Id="rId5" Type="http://schemas.openxmlformats.org/officeDocument/2006/relationships/image" Target="../media/image83.png"/><Relationship Id="rId6" Type="http://schemas.openxmlformats.org/officeDocument/2006/relationships/image" Target="../media/image84.png"/><Relationship Id="rId1" Type="http://schemas.openxmlformats.org/officeDocument/2006/relationships/vmlDrawing" Target="../drawings/vmlDrawing23.vml"/><Relationship Id="rId2"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 Id="rId3" Type="http://schemas.openxmlformats.org/officeDocument/2006/relationships/hyperlink" Target="file:///localhost/Volumes/DIDATTICA/ANALISIDATI/AA2016-17/Lezioni_Cap7-10A/StudentiSMGrafici.xlsx" TargetMode="Externa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70.bin"/><Relationship Id="rId4" Type="http://schemas.openxmlformats.org/officeDocument/2006/relationships/image" Target="../media/image85.emf"/><Relationship Id="rId1" Type="http://schemas.openxmlformats.org/officeDocument/2006/relationships/vmlDrawing" Target="../drawings/vmlDrawing24.vml"/><Relationship Id="rId2"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71.bin"/><Relationship Id="rId4" Type="http://schemas.openxmlformats.org/officeDocument/2006/relationships/image" Target="../media/image86.emf"/><Relationship Id="rId5" Type="http://schemas.openxmlformats.org/officeDocument/2006/relationships/oleObject" Target="../embeddings/oleObject72.bin"/><Relationship Id="rId6" Type="http://schemas.openxmlformats.org/officeDocument/2006/relationships/image" Target="../media/image87.emf"/><Relationship Id="rId1" Type="http://schemas.openxmlformats.org/officeDocument/2006/relationships/vmlDrawing" Target="../drawings/vmlDrawing25.vml"/><Relationship Id="rId2"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73.bin"/><Relationship Id="rId4" Type="http://schemas.openxmlformats.org/officeDocument/2006/relationships/image" Target="../media/image88.emf"/><Relationship Id="rId1" Type="http://schemas.openxmlformats.org/officeDocument/2006/relationships/vmlDrawing" Target="../drawings/vmlDrawing26.vml"/><Relationship Id="rId2"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9.png"/></Relationships>
</file>

<file path=ppt/slides/_rels/slide45.xml.rels><?xml version="1.0" encoding="UTF-8" standalone="yes"?>
<Relationships xmlns="http://schemas.openxmlformats.org/package/2006/relationships"><Relationship Id="rId3" Type="http://schemas.openxmlformats.org/officeDocument/2006/relationships/image" Target="../media/image91.png"/><Relationship Id="rId4" Type="http://schemas.openxmlformats.org/officeDocument/2006/relationships/image" Target="../media/image92.png"/><Relationship Id="rId1" Type="http://schemas.openxmlformats.org/officeDocument/2006/relationships/slideLayout" Target="../slideLayouts/slideLayout6.xml"/><Relationship Id="rId2" Type="http://schemas.openxmlformats.org/officeDocument/2006/relationships/image" Target="../media/image90.jpeg"/></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74.bin"/><Relationship Id="rId4" Type="http://schemas.openxmlformats.org/officeDocument/2006/relationships/image" Target="../media/image93.wmf"/><Relationship Id="rId5" Type="http://schemas.openxmlformats.org/officeDocument/2006/relationships/image" Target="../media/image94.png"/><Relationship Id="rId1" Type="http://schemas.openxmlformats.org/officeDocument/2006/relationships/vmlDrawing" Target="../drawings/vmlDrawing27.vml"/><Relationship Id="rId2"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99.png"/><Relationship Id="rId4" Type="http://schemas.openxmlformats.org/officeDocument/2006/relationships/oleObject" Target="../embeddings/oleObject75.bin"/><Relationship Id="rId5" Type="http://schemas.openxmlformats.org/officeDocument/2006/relationships/image" Target="../media/image95.wmf"/><Relationship Id="rId6" Type="http://schemas.openxmlformats.org/officeDocument/2006/relationships/oleObject" Target="../embeddings/oleObject76.bin"/><Relationship Id="rId7" Type="http://schemas.openxmlformats.org/officeDocument/2006/relationships/image" Target="../media/image96.wmf"/><Relationship Id="rId8" Type="http://schemas.openxmlformats.org/officeDocument/2006/relationships/oleObject" Target="../embeddings/oleObject77.bin"/><Relationship Id="rId9" Type="http://schemas.openxmlformats.org/officeDocument/2006/relationships/image" Target="../media/image97.wmf"/><Relationship Id="rId10" Type="http://schemas.openxmlformats.org/officeDocument/2006/relationships/oleObject" Target="../embeddings/oleObject78.bin"/><Relationship Id="rId11" Type="http://schemas.openxmlformats.org/officeDocument/2006/relationships/image" Target="../media/image98.wmf"/><Relationship Id="rId1" Type="http://schemas.openxmlformats.org/officeDocument/2006/relationships/vmlDrawing" Target="../drawings/vmlDrawing28.vml"/><Relationship Id="rId2"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02.png"/><Relationship Id="rId4" Type="http://schemas.openxmlformats.org/officeDocument/2006/relationships/image" Target="../media/image103.png"/><Relationship Id="rId5" Type="http://schemas.openxmlformats.org/officeDocument/2006/relationships/image" Target="../media/image104.png"/><Relationship Id="rId6" Type="http://schemas.openxmlformats.org/officeDocument/2006/relationships/hyperlink" Target="file:///localhost/Volumes/TEMPDSK/CDSMotorie/Lezioni/EserciziPiccolicampioni.xls" TargetMode="External"/><Relationship Id="rId7" Type="http://schemas.openxmlformats.org/officeDocument/2006/relationships/oleObject" Target="../embeddings/oleObject79.bin"/><Relationship Id="rId8" Type="http://schemas.openxmlformats.org/officeDocument/2006/relationships/image" Target="../media/image100.wmf"/><Relationship Id="rId9" Type="http://schemas.openxmlformats.org/officeDocument/2006/relationships/oleObject" Target="../embeddings/oleObject80.bin"/><Relationship Id="rId10" Type="http://schemas.openxmlformats.org/officeDocument/2006/relationships/image" Target="../media/image101.emf"/><Relationship Id="rId1" Type="http://schemas.openxmlformats.org/officeDocument/2006/relationships/vmlDrawing" Target="../drawings/vmlDrawing29.vml"/><Relationship Id="rId2"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5.emf"/><Relationship Id="rId5" Type="http://schemas.openxmlformats.org/officeDocument/2006/relationships/image" Target="../media/image6.png"/><Relationship Id="rId6" Type="http://schemas.openxmlformats.org/officeDocument/2006/relationships/hyperlink" Target="file:///localhost/Volumes/TEMPDISK/TEMPDISK/DIDATTICA/ANALISI%20DATI/AA2014-15/Lezioni_Cap7-10A/StudentiSMGrafici.xlsx" TargetMode="External"/><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81.bin"/><Relationship Id="rId4" Type="http://schemas.openxmlformats.org/officeDocument/2006/relationships/image" Target="../media/image105.emf"/><Relationship Id="rId5" Type="http://schemas.openxmlformats.org/officeDocument/2006/relationships/image" Target="../media/image106.png"/><Relationship Id="rId1" Type="http://schemas.openxmlformats.org/officeDocument/2006/relationships/vmlDrawing" Target="../drawings/vmlDrawing30.vml"/><Relationship Id="rId2"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hyperlink" Target="file:///localhost/Volumes/TEMPDISK/TEMPDSK/DIDATTICA/ANALISI%20DATI/AA2014-15/Lezioni_Cap7-10A/DistNorm_DistNormSt.xls" TargetMode="External"/><Relationship Id="rId4" Type="http://schemas.openxmlformats.org/officeDocument/2006/relationships/hyperlink" Target="file:///localhost/Volumes/TEMPDISK/TEMPDSK/DIDATTICA/ANALISI%20DATI/AA2014-15/Lezioni_Cap7-10A/CalcoloIC.xls" TargetMode="External"/><Relationship Id="rId5" Type="http://schemas.openxmlformats.org/officeDocument/2006/relationships/hyperlink" Target="http://www.aulaf5.unife.it/esercitazioni/wbook/tab_dns.htm" TargetMode="External"/><Relationship Id="rId6" Type="http://schemas.openxmlformats.org/officeDocument/2006/relationships/hyperlink" Target="http://www.aulaf5.unife.it/esercitazioni/wbook/tab_dt.htm" TargetMode="External"/><Relationship Id="rId7" Type="http://schemas.openxmlformats.org/officeDocument/2006/relationships/hyperlink" Target="http://homepage.stat.uiowa.edu/~mbognar/applets/normal.html" TargetMode="External"/><Relationship Id="rId8" Type="http://schemas.openxmlformats.org/officeDocument/2006/relationships/hyperlink" Target="http://homepage.stat.uiowa.edu/~mbognar/applets/t.html" TargetMode="External"/><Relationship Id="rId1" Type="http://schemas.openxmlformats.org/officeDocument/2006/relationships/slideLayout" Target="../slideLayouts/slideLayout2.xml"/><Relationship Id="rId2" Type="http://schemas.openxmlformats.org/officeDocument/2006/relationships/hyperlink" Target="file:///localhost/Volumes/TEMPDISK/TEMPDSK/DIDATTICA/ANALISI%20DATI/AA2014-15/Lezioni_Cap7-10A/DistribuzioneBinomiale.xlsx"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2.emf"/><Relationship Id="rId5" Type="http://schemas.openxmlformats.org/officeDocument/2006/relationships/oleObject" Target="../embeddings/oleObject7.bin"/><Relationship Id="rId6" Type="http://schemas.openxmlformats.org/officeDocument/2006/relationships/image" Target="../media/image9.emf"/><Relationship Id="rId7" Type="http://schemas.openxmlformats.org/officeDocument/2006/relationships/oleObject" Target="../embeddings/oleObject8.bin"/><Relationship Id="rId8" Type="http://schemas.openxmlformats.org/officeDocument/2006/relationships/oleObject" Target="../embeddings/oleObject9.bin"/><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2"/>
          <p:cNvSpPr>
            <a:spLocks noGrp="1" noChangeArrowheads="1"/>
          </p:cNvSpPr>
          <p:nvPr>
            <p:ph type="ctrTitle"/>
          </p:nvPr>
        </p:nvSpPr>
        <p:spPr>
          <a:xfrm>
            <a:off x="566738" y="1026215"/>
            <a:ext cx="8285162" cy="2257672"/>
          </a:xfrm>
        </p:spPr>
        <p:txBody>
          <a:bodyPr/>
          <a:lstStyle/>
          <a:p>
            <a:pPr>
              <a:spcAft>
                <a:spcPts val="1800"/>
              </a:spcAft>
            </a:pPr>
            <a:r>
              <a:rPr lang="it-IT" sz="5400" b="0" dirty="0" smtClean="0"/>
              <a:t>Analisi dei Dati</a:t>
            </a:r>
            <a:br>
              <a:rPr lang="it-IT" sz="5400" b="0" dirty="0" smtClean="0"/>
            </a:br>
            <a:r>
              <a:rPr lang="it-IT" sz="3200" b="0" dirty="0" smtClean="0"/>
              <a:t/>
            </a:r>
            <a:br>
              <a:rPr lang="it-IT" sz="3200" b="0" dirty="0" smtClean="0"/>
            </a:br>
            <a:r>
              <a:rPr lang="it-IT" sz="2800" dirty="0" smtClean="0"/>
              <a:t>Parte IIIA </a:t>
            </a:r>
            <a:r>
              <a:rPr lang="it-IT" sz="2800" dirty="0"/>
              <a:t>- Capitoli </a:t>
            </a:r>
            <a:r>
              <a:rPr lang="it-IT" sz="2800" dirty="0" smtClean="0"/>
              <a:t>7-10</a:t>
            </a:r>
            <a:br>
              <a:rPr lang="it-IT" sz="2800" dirty="0" smtClean="0"/>
            </a:br>
            <a:r>
              <a:rPr lang="it-IT" sz="2800" dirty="0" smtClean="0"/>
              <a:t>Statistica Inferenziale</a:t>
            </a:r>
            <a:endParaRPr lang="it-IT" sz="2800" b="0" dirty="0"/>
          </a:p>
        </p:txBody>
      </p:sp>
      <p:sp>
        <p:nvSpPr>
          <p:cNvPr id="7" name="Rectangle 3"/>
          <p:cNvSpPr>
            <a:spLocks noGrp="1" noChangeArrowheads="1"/>
          </p:cNvSpPr>
          <p:nvPr>
            <p:ph type="subTitle" idx="1"/>
          </p:nvPr>
        </p:nvSpPr>
        <p:spPr>
          <a:xfrm>
            <a:off x="566738" y="3505199"/>
            <a:ext cx="7819949" cy="3101058"/>
          </a:xfrm>
        </p:spPr>
        <p:txBody>
          <a:bodyPr>
            <a:noAutofit/>
          </a:bodyPr>
          <a:lstStyle/>
          <a:p>
            <a:pPr algn="l" eaLnBrk="1" hangingPunct="1">
              <a:lnSpc>
                <a:spcPct val="120000"/>
              </a:lnSpc>
            </a:pPr>
            <a:r>
              <a:rPr lang="it-IT" sz="1800" dirty="0" smtClean="0">
                <a:latin typeface="Tahoma" charset="0"/>
              </a:rPr>
              <a:t>Corso </a:t>
            </a:r>
            <a:r>
              <a:rPr lang="it-IT" sz="1800" dirty="0">
                <a:latin typeface="Tahoma" charset="0"/>
              </a:rPr>
              <a:t>di Laurea in Scienze Motorie </a:t>
            </a:r>
            <a:r>
              <a:rPr lang="it-IT" sz="1800">
                <a:latin typeface="Tahoma" charset="0"/>
              </a:rPr>
              <a:t>AA </a:t>
            </a:r>
            <a:r>
              <a:rPr lang="it-IT" sz="1800" smtClean="0">
                <a:latin typeface="Tahoma" charset="0"/>
              </a:rPr>
              <a:t>2017/18 </a:t>
            </a:r>
            <a:endParaRPr lang="it-IT" sz="1800" dirty="0">
              <a:latin typeface="Tahoma" charset="0"/>
            </a:endParaRPr>
          </a:p>
          <a:p>
            <a:pPr algn="l" eaLnBrk="1" hangingPunct="1">
              <a:lnSpc>
                <a:spcPct val="120000"/>
              </a:lnSpc>
            </a:pPr>
            <a:r>
              <a:rPr lang="it-IT" sz="1800" dirty="0" smtClean="0">
                <a:latin typeface="Tahoma" charset="0"/>
              </a:rPr>
              <a:t>Corso </a:t>
            </a:r>
            <a:r>
              <a:rPr lang="it-IT" sz="1800" dirty="0">
                <a:latin typeface="Tahoma" charset="0"/>
              </a:rPr>
              <a:t>Teorico/Pratico I Anno I Semestre</a:t>
            </a:r>
          </a:p>
          <a:p>
            <a:pPr algn="l" eaLnBrk="1" hangingPunct="1">
              <a:lnSpc>
                <a:spcPct val="80000"/>
              </a:lnSpc>
            </a:pPr>
            <a:endParaRPr lang="it-IT" sz="1800" dirty="0">
              <a:latin typeface="Tahoma" charset="0"/>
            </a:endParaRPr>
          </a:p>
          <a:p>
            <a:pPr algn="l" eaLnBrk="1" hangingPunct="1">
              <a:lnSpc>
                <a:spcPct val="120000"/>
              </a:lnSpc>
              <a:spcBef>
                <a:spcPts val="0"/>
              </a:spcBef>
            </a:pPr>
            <a:r>
              <a:rPr lang="it-IT" sz="1800" dirty="0">
                <a:latin typeface="Tahoma" charset="0"/>
              </a:rPr>
              <a:t>Prof. Claudio Bonifazzi</a:t>
            </a:r>
          </a:p>
          <a:p>
            <a:pPr algn="l" eaLnBrk="1" hangingPunct="1">
              <a:lnSpc>
                <a:spcPct val="120000"/>
              </a:lnSpc>
              <a:spcBef>
                <a:spcPts val="0"/>
              </a:spcBef>
            </a:pPr>
            <a:r>
              <a:rPr lang="it-IT" sz="1800" dirty="0" err="1">
                <a:latin typeface="Tahoma" charset="0"/>
              </a:rPr>
              <a:t>Dip</a:t>
            </a:r>
            <a:r>
              <a:rPr lang="it-IT" sz="1800" dirty="0">
                <a:latin typeface="Tahoma" charset="0"/>
              </a:rPr>
              <a:t>. Scienze Biomediche e </a:t>
            </a:r>
            <a:r>
              <a:rPr lang="it-IT" sz="1800" dirty="0" smtClean="0">
                <a:latin typeface="Tahoma" charset="0"/>
              </a:rPr>
              <a:t>Chirurgico Specialistiche</a:t>
            </a:r>
            <a:endParaRPr lang="it-IT" sz="1800" dirty="0">
              <a:latin typeface="Tahoma" charset="0"/>
            </a:endParaRPr>
          </a:p>
          <a:p>
            <a:pPr algn="l" eaLnBrk="1" hangingPunct="1">
              <a:lnSpc>
                <a:spcPct val="120000"/>
              </a:lnSpc>
              <a:spcBef>
                <a:spcPts val="0"/>
              </a:spcBef>
            </a:pPr>
            <a:r>
              <a:rPr lang="it-IT" sz="1800" dirty="0">
                <a:latin typeface="Tahoma" charset="0"/>
                <a:hlinkClick r:id="rId2"/>
              </a:rPr>
              <a:t>claudio.bonifazzi@</a:t>
            </a:r>
            <a:r>
              <a:rPr lang="it-IT" sz="1800" dirty="0" smtClean="0">
                <a:latin typeface="Tahoma" charset="0"/>
                <a:hlinkClick r:id="rId2"/>
              </a:rPr>
              <a:t>unife.it</a:t>
            </a:r>
            <a:endParaRPr lang="it-IT" sz="1800" dirty="0" smtClean="0">
              <a:latin typeface="Tahoma" charset="0"/>
              <a:hlinkClick r:id=""/>
            </a:endParaRPr>
          </a:p>
          <a:p>
            <a:pPr algn="l" eaLnBrk="1" hangingPunct="1">
              <a:lnSpc>
                <a:spcPct val="120000"/>
              </a:lnSpc>
              <a:spcBef>
                <a:spcPct val="40000"/>
              </a:spcBef>
            </a:pPr>
            <a:r>
              <a:rPr lang="it-IT" sz="1800" dirty="0" smtClean="0">
                <a:latin typeface="Tahoma" charset="0"/>
                <a:hlinkClick r:id=""/>
              </a:rPr>
              <a:t>www.aulaf5</a:t>
            </a:r>
            <a:r>
              <a:rPr lang="it-IT" sz="1800" dirty="0">
                <a:latin typeface="Tahoma" charset="0"/>
                <a:hlinkClick r:id="rId3"/>
              </a:rPr>
              <a:t>.unife.it/Default.html</a:t>
            </a:r>
            <a:endParaRPr lang="it-IT" sz="1800" dirty="0">
              <a:latin typeface="Tahoma" charset="0"/>
            </a:endParaRPr>
          </a:p>
          <a:p>
            <a:pPr algn="l" eaLnBrk="1" hangingPunct="1">
              <a:lnSpc>
                <a:spcPct val="120000"/>
              </a:lnSpc>
              <a:spcBef>
                <a:spcPct val="40000"/>
              </a:spcBef>
            </a:pPr>
            <a:r>
              <a:rPr lang="it-IT" sz="1800" dirty="0">
                <a:latin typeface="Tahoma" charset="0"/>
                <a:hlinkClick r:id="rId4"/>
              </a:rPr>
              <a:t>http://utenti.unife.it/claudio.bonifazzi</a:t>
            </a:r>
            <a:r>
              <a:rPr lang="it-IT" sz="1800" dirty="0" smtClean="0">
                <a:latin typeface="Tahoma" charset="0"/>
                <a:hlinkClick r:id="rId4"/>
              </a:rPr>
              <a:t>/</a:t>
            </a:r>
            <a:endParaRPr lang="it-IT" sz="1800" dirty="0">
              <a:latin typeface="Tahoma" charset="0"/>
            </a:endParaRPr>
          </a:p>
        </p:txBody>
      </p:sp>
    </p:spTree>
    <p:extLst>
      <p:ext uri="{BB962C8B-B14F-4D97-AF65-F5344CB8AC3E}">
        <p14:creationId xmlns:p14="http://schemas.microsoft.com/office/powerpoint/2010/main" val="2273259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a:xfrm>
            <a:off x="628650" y="177636"/>
            <a:ext cx="7772400" cy="911225"/>
          </a:xfrm>
        </p:spPr>
        <p:txBody>
          <a:bodyPr>
            <a:normAutofit/>
          </a:bodyPr>
          <a:lstStyle/>
          <a:p>
            <a:pPr eaLnBrk="1" hangingPunct="1"/>
            <a:r>
              <a:rPr lang="it-IT" sz="4000" dirty="0">
                <a:solidFill>
                  <a:srgbClr val="FF0000"/>
                </a:solidFill>
              </a:rPr>
              <a:t>Popolazione e Campione</a:t>
            </a:r>
          </a:p>
        </p:txBody>
      </p:sp>
      <p:grpSp>
        <p:nvGrpSpPr>
          <p:cNvPr id="8195" name="Group 10"/>
          <p:cNvGrpSpPr>
            <a:grpSpLocks noChangeAspect="1"/>
          </p:cNvGrpSpPr>
          <p:nvPr/>
        </p:nvGrpSpPr>
        <p:grpSpPr bwMode="auto">
          <a:xfrm>
            <a:off x="626343" y="1050667"/>
            <a:ext cx="5905775" cy="3240000"/>
            <a:chOff x="374" y="2059"/>
            <a:chExt cx="3451" cy="1894"/>
          </a:xfrm>
        </p:grpSpPr>
        <p:pic>
          <p:nvPicPr>
            <p:cNvPr id="8200"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4" y="2059"/>
              <a:ext cx="3451" cy="5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201"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4" y="2627"/>
              <a:ext cx="3450" cy="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202" name="Picture 9" descr="Par-1"/>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74" y="2946"/>
              <a:ext cx="3450" cy="1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5" name="Gruppo 4"/>
          <p:cNvGrpSpPr/>
          <p:nvPr/>
        </p:nvGrpSpPr>
        <p:grpSpPr>
          <a:xfrm>
            <a:off x="590142" y="4563451"/>
            <a:ext cx="8172190" cy="1908215"/>
            <a:chOff x="590142" y="4528172"/>
            <a:chExt cx="8172190" cy="1908215"/>
          </a:xfrm>
        </p:grpSpPr>
        <p:sp>
          <p:nvSpPr>
            <p:cNvPr id="3" name="CasellaDiTesto 2"/>
            <p:cNvSpPr txBox="1"/>
            <p:nvPr/>
          </p:nvSpPr>
          <p:spPr>
            <a:xfrm>
              <a:off x="590142" y="4528172"/>
              <a:ext cx="8172190" cy="1908215"/>
            </a:xfrm>
            <a:prstGeom prst="rect">
              <a:avLst/>
            </a:prstGeom>
            <a:noFill/>
          </p:spPr>
          <p:txBody>
            <a:bodyPr wrap="square" rtlCol="0">
              <a:spAutoFit/>
            </a:bodyPr>
            <a:lstStyle/>
            <a:p>
              <a:pPr marL="342900" indent="-342900">
                <a:spcAft>
                  <a:spcPts val="600"/>
                </a:spcAft>
                <a:buFont typeface="+mj-lt"/>
                <a:buAutoNum type="alphaUcPeriod"/>
              </a:pPr>
              <a:r>
                <a:rPr lang="it-IT" sz="1800" b="0" dirty="0" smtClean="0">
                  <a:latin typeface="+mn-lt"/>
                </a:rPr>
                <a:t>Se estraggo </a:t>
              </a:r>
              <a:r>
                <a:rPr lang="it-IT" sz="1800" b="0" i="1" dirty="0" smtClean="0">
                  <a:latin typeface="+mn-lt"/>
                </a:rPr>
                <a:t>m</a:t>
              </a:r>
              <a:r>
                <a:rPr lang="it-IT" sz="1800" b="0" dirty="0" smtClean="0">
                  <a:latin typeface="+mn-lt"/>
                </a:rPr>
                <a:t> campioni di dimensioni </a:t>
              </a:r>
              <a:r>
                <a:rPr lang="it-IT" sz="1800" b="0" i="1" dirty="0" err="1" smtClean="0">
                  <a:latin typeface="+mn-lt"/>
                </a:rPr>
                <a:t>n</a:t>
              </a:r>
              <a:r>
                <a:rPr lang="it-IT" sz="1800" b="0" dirty="0" smtClean="0">
                  <a:latin typeface="+mn-lt"/>
                </a:rPr>
                <a:t> uguali, gli </a:t>
              </a:r>
              <a:r>
                <a:rPr lang="it-IT" sz="1800" b="0" i="1" dirty="0" smtClean="0">
                  <a:latin typeface="+mn-lt"/>
                </a:rPr>
                <a:t>m </a:t>
              </a:r>
              <a:r>
                <a:rPr lang="it-IT" sz="1800" b="0" dirty="0" smtClean="0">
                  <a:latin typeface="+mn-lt"/>
                </a:rPr>
                <a:t>campioni estratti contengono i medesimi valori? (</a:t>
              </a:r>
              <a:r>
                <a:rPr lang="it-IT" sz="1800" dirty="0" smtClean="0">
                  <a:latin typeface="+mn-lt"/>
                </a:rPr>
                <a:t>NO</a:t>
              </a:r>
              <a:r>
                <a:rPr lang="it-IT" sz="1800" b="0" dirty="0" smtClean="0">
                  <a:latin typeface="+mn-lt"/>
                </a:rPr>
                <a:t>)</a:t>
              </a:r>
            </a:p>
            <a:p>
              <a:pPr marL="342900" indent="-342900">
                <a:spcAft>
                  <a:spcPts val="600"/>
                </a:spcAft>
                <a:buFont typeface="+mj-lt"/>
                <a:buAutoNum type="alphaUcPeriod"/>
              </a:pPr>
              <a:r>
                <a:rPr lang="it-IT" sz="1800" b="0" dirty="0" smtClean="0">
                  <a:latin typeface="+mn-lt"/>
                </a:rPr>
                <a:t>Se per ciascun campione calcolo la media e la varianza campionaria          , gli </a:t>
              </a:r>
              <a:r>
                <a:rPr lang="it-IT" sz="1800" b="0" i="1" dirty="0" smtClean="0">
                  <a:latin typeface="+mn-lt"/>
                </a:rPr>
                <a:t>m</a:t>
              </a:r>
              <a:r>
                <a:rPr lang="it-IT" sz="1800" b="0" dirty="0" smtClean="0">
                  <a:latin typeface="+mn-lt"/>
                </a:rPr>
                <a:t> valori calcolati sono uguali? </a:t>
              </a:r>
              <a:r>
                <a:rPr lang="it-IT" sz="1800" b="0" dirty="0">
                  <a:latin typeface="+mn-lt"/>
                </a:rPr>
                <a:t>(</a:t>
              </a:r>
              <a:r>
                <a:rPr lang="it-IT" sz="1800" dirty="0">
                  <a:latin typeface="+mn-lt"/>
                </a:rPr>
                <a:t>NO</a:t>
              </a:r>
              <a:r>
                <a:rPr lang="it-IT" sz="1800" b="0" dirty="0" smtClean="0">
                  <a:latin typeface="+mn-lt"/>
                </a:rPr>
                <a:t>)</a:t>
              </a:r>
            </a:p>
            <a:p>
              <a:pPr marL="342900" indent="-342900">
                <a:spcAft>
                  <a:spcPts val="600"/>
                </a:spcAft>
                <a:buFont typeface="+mj-lt"/>
                <a:buAutoNum type="alphaUcPeriod"/>
              </a:pPr>
              <a:r>
                <a:rPr lang="it-IT" sz="1800" b="0" dirty="0" smtClean="0">
                  <a:latin typeface="+mn-lt"/>
                </a:rPr>
                <a:t>I valori di            sono una </a:t>
              </a:r>
              <a:r>
                <a:rPr lang="it-IT" sz="1800" b="0" i="1" dirty="0" smtClean="0">
                  <a:latin typeface="+mn-lt"/>
                </a:rPr>
                <a:t>buona approssimazione </a:t>
              </a:r>
              <a:r>
                <a:rPr lang="it-IT" sz="1800" b="0" dirty="0" smtClean="0">
                  <a:latin typeface="+mn-lt"/>
                </a:rPr>
                <a:t>dei valori della media e della varianza della popolazione </a:t>
              </a:r>
              <a:r>
                <a:rPr lang="it-IT" sz="1800" b="0" i="1" dirty="0" smtClean="0">
                  <a:latin typeface="Symbol" charset="2"/>
                  <a:cs typeface="Symbol" charset="2"/>
                </a:rPr>
                <a:t>m</a:t>
              </a:r>
              <a:r>
                <a:rPr lang="it-IT" sz="1800" b="0" dirty="0" smtClean="0">
                  <a:latin typeface="+mn-lt"/>
                </a:rPr>
                <a:t>, </a:t>
              </a:r>
              <a:r>
                <a:rPr lang="it-IT" sz="1800" b="0" i="1" dirty="0" err="1">
                  <a:latin typeface="Symbol" charset="2"/>
                  <a:cs typeface="Symbol" charset="2"/>
                </a:rPr>
                <a:t>s</a:t>
              </a:r>
              <a:r>
                <a:rPr lang="it-IT" sz="1800" b="0" dirty="0" smtClean="0">
                  <a:latin typeface="+mn-lt"/>
                </a:rPr>
                <a:t>? </a:t>
              </a:r>
              <a:endParaRPr lang="it-IT" sz="1800" b="0" dirty="0">
                <a:latin typeface="+mn-lt"/>
              </a:endParaRPr>
            </a:p>
          </p:txBody>
        </p:sp>
        <p:graphicFrame>
          <p:nvGraphicFramePr>
            <p:cNvPr id="4" name="Oggetto 3"/>
            <p:cNvGraphicFramePr>
              <a:graphicFrameLocks noChangeAspect="1"/>
            </p:cNvGraphicFramePr>
            <p:nvPr>
              <p:extLst>
                <p:ext uri="{D42A27DB-BD31-4B8C-83A1-F6EECF244321}">
                  <p14:modId xmlns:p14="http://schemas.microsoft.com/office/powerpoint/2010/main" val="1741792493"/>
                </p:ext>
              </p:extLst>
            </p:nvPr>
          </p:nvGraphicFramePr>
          <p:xfrm>
            <a:off x="7988142" y="5133986"/>
            <a:ext cx="596900" cy="414338"/>
          </p:xfrm>
          <a:graphic>
            <a:graphicData uri="http://schemas.openxmlformats.org/presentationml/2006/ole">
              <mc:AlternateContent xmlns:mc="http://schemas.openxmlformats.org/markup-compatibility/2006">
                <mc:Choice xmlns:v="urn:schemas-microsoft-com:vml" Requires="v">
                  <p:oleObj spid="_x0000_s334007" name="Equation" r:id="rId6" imgW="330200" imgH="228600" progId="Equation.3">
                    <p:embed/>
                  </p:oleObj>
                </mc:Choice>
                <mc:Fallback>
                  <p:oleObj name="Equation" r:id="rId6" imgW="330200" imgH="228600" progId="Equation.3">
                    <p:embed/>
                    <p:pic>
                      <p:nvPicPr>
                        <p:cNvPr id="0" name=""/>
                        <p:cNvPicPr/>
                        <p:nvPr/>
                      </p:nvPicPr>
                      <p:blipFill>
                        <a:blip r:embed="rId7"/>
                        <a:stretch>
                          <a:fillRect/>
                        </a:stretch>
                      </p:blipFill>
                      <p:spPr>
                        <a:xfrm>
                          <a:off x="7988142" y="5133986"/>
                          <a:ext cx="596900" cy="414338"/>
                        </a:xfrm>
                        <a:prstGeom prst="rect">
                          <a:avLst/>
                        </a:prstGeom>
                      </p:spPr>
                    </p:pic>
                  </p:oleObj>
                </mc:Fallback>
              </mc:AlternateContent>
            </a:graphicData>
          </a:graphic>
        </p:graphicFrame>
        <p:graphicFrame>
          <p:nvGraphicFramePr>
            <p:cNvPr id="13" name="Oggetto 12"/>
            <p:cNvGraphicFramePr>
              <a:graphicFrameLocks noChangeAspect="1"/>
            </p:cNvGraphicFramePr>
            <p:nvPr>
              <p:extLst>
                <p:ext uri="{D42A27DB-BD31-4B8C-83A1-F6EECF244321}">
                  <p14:modId xmlns:p14="http://schemas.microsoft.com/office/powerpoint/2010/main" val="100897396"/>
                </p:ext>
              </p:extLst>
            </p:nvPr>
          </p:nvGraphicFramePr>
          <p:xfrm>
            <a:off x="1965463" y="5766350"/>
            <a:ext cx="596900" cy="414338"/>
          </p:xfrm>
          <a:graphic>
            <a:graphicData uri="http://schemas.openxmlformats.org/presentationml/2006/ole">
              <mc:AlternateContent xmlns:mc="http://schemas.openxmlformats.org/markup-compatibility/2006">
                <mc:Choice xmlns:v="urn:schemas-microsoft-com:vml" Requires="v">
                  <p:oleObj spid="_x0000_s334008" name="Equation" r:id="rId8" imgW="330200" imgH="228600" progId="Equation.3">
                    <p:embed/>
                  </p:oleObj>
                </mc:Choice>
                <mc:Fallback>
                  <p:oleObj name="Equation" r:id="rId8" imgW="330200" imgH="228600" progId="Equation.3">
                    <p:embed/>
                    <p:pic>
                      <p:nvPicPr>
                        <p:cNvPr id="0" name=""/>
                        <p:cNvPicPr/>
                        <p:nvPr/>
                      </p:nvPicPr>
                      <p:blipFill>
                        <a:blip r:embed="rId7"/>
                        <a:stretch>
                          <a:fillRect/>
                        </a:stretch>
                      </p:blipFill>
                      <p:spPr>
                        <a:xfrm>
                          <a:off x="1965463" y="5766350"/>
                          <a:ext cx="596900" cy="414338"/>
                        </a:xfrm>
                        <a:prstGeom prst="rect">
                          <a:avLst/>
                        </a:prstGeom>
                      </p:spPr>
                    </p:pic>
                  </p:oleObj>
                </mc:Fallback>
              </mc:AlternateContent>
            </a:graphicData>
          </a:graphic>
        </p:graphicFrame>
      </p:grpSp>
      <p:sp>
        <p:nvSpPr>
          <p:cNvPr id="6" name="CasellaDiTesto 5"/>
          <p:cNvSpPr txBox="1"/>
          <p:nvPr/>
        </p:nvSpPr>
        <p:spPr>
          <a:xfrm>
            <a:off x="4846224" y="2950367"/>
            <a:ext cx="3903279" cy="661720"/>
          </a:xfrm>
          <a:prstGeom prst="rect">
            <a:avLst/>
          </a:prstGeom>
          <a:noFill/>
        </p:spPr>
        <p:txBody>
          <a:bodyPr wrap="square" rtlCol="0">
            <a:spAutoFit/>
          </a:bodyPr>
          <a:lstStyle/>
          <a:p>
            <a:pPr marL="179388" indent="-179388" defTabSz="612775">
              <a:spcBef>
                <a:spcPts val="600"/>
              </a:spcBef>
              <a:buFont typeface="Arial"/>
              <a:buChar char="•"/>
            </a:pPr>
            <a:r>
              <a:rPr lang="it-IT" sz="1600" b="0" dirty="0" smtClean="0">
                <a:latin typeface="+mn-lt"/>
              </a:rPr>
              <a:t>Popolazione: maschi e femmine adulti</a:t>
            </a:r>
          </a:p>
          <a:p>
            <a:pPr marL="179388" indent="-179388">
              <a:spcBef>
                <a:spcPts val="600"/>
              </a:spcBef>
              <a:buFont typeface="Arial"/>
              <a:buChar char="•"/>
            </a:pPr>
            <a:r>
              <a:rPr lang="it-IT" sz="1600" b="0" dirty="0" smtClean="0">
                <a:latin typeface="+mn-lt"/>
              </a:rPr>
              <a:t>Campione: studenti di scienze motorie </a:t>
            </a:r>
            <a:r>
              <a:rPr lang="it-IT" sz="1600" dirty="0" smtClean="0">
                <a:latin typeface="+mn-lt"/>
              </a:rPr>
              <a:t> </a:t>
            </a:r>
            <a:endParaRPr lang="it-IT" sz="1600" dirty="0">
              <a:latin typeface="+mn-lt"/>
            </a:endParaRPr>
          </a:p>
        </p:txBody>
      </p:sp>
    </p:spTree>
    <p:extLst>
      <p:ext uri="{BB962C8B-B14F-4D97-AF65-F5344CB8AC3E}">
        <p14:creationId xmlns:p14="http://schemas.microsoft.com/office/powerpoint/2010/main" val="1483106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4"/>
          <p:cNvSpPr>
            <a:spLocks noGrp="1" noChangeArrowheads="1"/>
          </p:cNvSpPr>
          <p:nvPr>
            <p:ph type="title"/>
          </p:nvPr>
        </p:nvSpPr>
        <p:spPr>
          <a:xfrm>
            <a:off x="531813" y="320040"/>
            <a:ext cx="7772400" cy="944558"/>
          </a:xfrm>
        </p:spPr>
        <p:txBody>
          <a:bodyPr/>
          <a:lstStyle/>
          <a:p>
            <a:pPr eaLnBrk="1" hangingPunct="1"/>
            <a:r>
              <a:rPr lang="it-IT" sz="4400" b="0" dirty="0">
                <a:latin typeface="Tahoma" charset="0"/>
              </a:rPr>
              <a:t>Popolazione – Campione  </a:t>
            </a:r>
          </a:p>
        </p:txBody>
      </p:sp>
      <p:pic>
        <p:nvPicPr>
          <p:cNvPr id="67586"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l="18304" t="7605" r="22290" b="30453"/>
          <a:stretch>
            <a:fillRect/>
          </a:stretch>
        </p:blipFill>
        <p:spPr bwMode="auto">
          <a:xfrm>
            <a:off x="403225" y="1519161"/>
            <a:ext cx="5575300" cy="4649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2088" name="Text Box 8"/>
          <p:cNvSpPr txBox="1">
            <a:spLocks noChangeArrowheads="1"/>
          </p:cNvSpPr>
          <p:nvPr/>
        </p:nvSpPr>
        <p:spPr bwMode="auto">
          <a:xfrm>
            <a:off x="6045200" y="2784399"/>
            <a:ext cx="2798763" cy="1138773"/>
          </a:xfrm>
          <a:prstGeom prst="rect">
            <a:avLst/>
          </a:prstGeom>
          <a:noFill/>
          <a:ln w="57150" cmpd="thickThin">
            <a:solidFill>
              <a:srgbClr val="993300"/>
            </a:solidFill>
            <a:miter lim="800000"/>
            <a:headEnd/>
            <a:tailEnd/>
          </a:ln>
        </p:spPr>
        <p:txBody>
          <a:bodyPr>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r>
              <a:rPr lang="it-IT" sz="2000" b="0">
                <a:solidFill>
                  <a:srgbClr val="292934"/>
                </a:solidFill>
                <a:latin typeface="+mn-lt"/>
              </a:rPr>
              <a:t>Campione</a:t>
            </a:r>
          </a:p>
          <a:p>
            <a:pPr eaLnBrk="1" hangingPunct="1">
              <a:buFont typeface="Tahoma" charset="0"/>
              <a:buChar char="–"/>
            </a:pPr>
            <a:r>
              <a:rPr lang="it-IT" sz="1600" b="0">
                <a:solidFill>
                  <a:srgbClr val="292934"/>
                </a:solidFill>
                <a:latin typeface="+mn-lt"/>
              </a:rPr>
              <a:t>dimensioni, </a:t>
            </a:r>
          </a:p>
          <a:p>
            <a:pPr eaLnBrk="1" hangingPunct="1">
              <a:buFont typeface="Tahoma" charset="0"/>
              <a:buChar char="–"/>
            </a:pPr>
            <a:r>
              <a:rPr lang="it-IT" sz="1600" b="0">
                <a:solidFill>
                  <a:srgbClr val="292934"/>
                </a:solidFill>
                <a:latin typeface="+mn-lt"/>
              </a:rPr>
              <a:t>istogramma</a:t>
            </a:r>
          </a:p>
          <a:p>
            <a:pPr eaLnBrk="1" hangingPunct="1">
              <a:buFont typeface="Tahoma" charset="0"/>
              <a:buChar char="–"/>
            </a:pPr>
            <a:r>
              <a:rPr lang="it-IT" sz="1600" b="0">
                <a:solidFill>
                  <a:srgbClr val="292934"/>
                </a:solidFill>
                <a:latin typeface="+mn-lt"/>
              </a:rPr>
              <a:t>statistica campionaria  </a:t>
            </a:r>
            <a:r>
              <a:rPr lang="it-IT" sz="1600" b="0" u="sng">
                <a:solidFill>
                  <a:srgbClr val="292934"/>
                </a:solidFill>
                <a:latin typeface="+mn-lt"/>
              </a:rPr>
              <a:t>x</a:t>
            </a:r>
          </a:p>
        </p:txBody>
      </p:sp>
      <p:sp>
        <p:nvSpPr>
          <p:cNvPr id="302089" name="Text Box 9"/>
          <p:cNvSpPr txBox="1">
            <a:spLocks noChangeArrowheads="1"/>
          </p:cNvSpPr>
          <p:nvPr/>
        </p:nvSpPr>
        <p:spPr bwMode="auto">
          <a:xfrm>
            <a:off x="6038850" y="1576311"/>
            <a:ext cx="2813050" cy="1015663"/>
          </a:xfrm>
          <a:prstGeom prst="rect">
            <a:avLst/>
          </a:prstGeom>
          <a:noFill/>
          <a:ln w="57150" cmpd="thickThin">
            <a:solidFill>
              <a:srgbClr val="0033CC"/>
            </a:solidFill>
            <a:miter lim="800000"/>
            <a:headEnd/>
            <a:tailEnd/>
          </a:ln>
        </p:spPr>
        <p:txBody>
          <a:bodyPr>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r>
              <a:rPr lang="it-IT" b="0" dirty="0">
                <a:solidFill>
                  <a:srgbClr val="292934"/>
                </a:solidFill>
                <a:latin typeface="+mn-lt"/>
              </a:rPr>
              <a:t>Popolazione</a:t>
            </a:r>
          </a:p>
          <a:p>
            <a:pPr eaLnBrk="1" hangingPunct="1">
              <a:buFont typeface="Tahoma" charset="0"/>
              <a:buChar char="–"/>
            </a:pPr>
            <a:r>
              <a:rPr lang="it-IT" sz="1800" b="0" dirty="0">
                <a:solidFill>
                  <a:srgbClr val="292934"/>
                </a:solidFill>
                <a:latin typeface="+mn-lt"/>
              </a:rPr>
              <a:t>distribuzione </a:t>
            </a:r>
          </a:p>
          <a:p>
            <a:pPr eaLnBrk="1" hangingPunct="1">
              <a:buFont typeface="Tahoma" charset="0"/>
              <a:buChar char="–"/>
            </a:pPr>
            <a:r>
              <a:rPr lang="it-IT" sz="1800" b="0" dirty="0">
                <a:solidFill>
                  <a:srgbClr val="292934"/>
                </a:solidFill>
                <a:latin typeface="+mn-lt"/>
              </a:rPr>
              <a:t>parametri</a:t>
            </a:r>
          </a:p>
        </p:txBody>
      </p:sp>
      <p:grpSp>
        <p:nvGrpSpPr>
          <p:cNvPr id="2" name="Group 29"/>
          <p:cNvGrpSpPr>
            <a:grpSpLocks/>
          </p:cNvGrpSpPr>
          <p:nvPr/>
        </p:nvGrpSpPr>
        <p:grpSpPr bwMode="auto">
          <a:xfrm>
            <a:off x="668338" y="2678036"/>
            <a:ext cx="4078287" cy="3440113"/>
            <a:chOff x="421" y="1792"/>
            <a:chExt cx="2569" cy="2167"/>
          </a:xfrm>
        </p:grpSpPr>
        <p:sp>
          <p:nvSpPr>
            <p:cNvPr id="67602" name="Rectangle 13"/>
            <p:cNvSpPr>
              <a:spLocks noChangeArrowheads="1"/>
            </p:cNvSpPr>
            <p:nvPr/>
          </p:nvSpPr>
          <p:spPr bwMode="auto">
            <a:xfrm>
              <a:off x="2132" y="1792"/>
              <a:ext cx="858" cy="549"/>
            </a:xfrm>
            <a:prstGeom prst="rect">
              <a:avLst/>
            </a:prstGeom>
            <a:noFill/>
            <a:ln w="25400">
              <a:solidFill>
                <a:srgbClr val="99330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it-IT"/>
            </a:p>
          </p:txBody>
        </p:sp>
        <p:grpSp>
          <p:nvGrpSpPr>
            <p:cNvPr id="67603" name="Group 26"/>
            <p:cNvGrpSpPr>
              <a:grpSpLocks/>
            </p:cNvGrpSpPr>
            <p:nvPr/>
          </p:nvGrpSpPr>
          <p:grpSpPr bwMode="auto">
            <a:xfrm>
              <a:off x="421" y="2807"/>
              <a:ext cx="1284" cy="1152"/>
              <a:chOff x="421" y="2807"/>
              <a:chExt cx="1284" cy="1152"/>
            </a:xfrm>
          </p:grpSpPr>
          <p:sp>
            <p:nvSpPr>
              <p:cNvPr id="67604" name="Rectangle 17"/>
              <p:cNvSpPr>
                <a:spLocks noChangeArrowheads="1"/>
              </p:cNvSpPr>
              <p:nvPr/>
            </p:nvSpPr>
            <p:spPr bwMode="auto">
              <a:xfrm>
                <a:off x="463" y="2807"/>
                <a:ext cx="1242" cy="970"/>
              </a:xfrm>
              <a:prstGeom prst="rect">
                <a:avLst/>
              </a:prstGeom>
              <a:noFill/>
              <a:ln w="25400">
                <a:solidFill>
                  <a:srgbClr val="99330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it-IT"/>
              </a:p>
            </p:txBody>
          </p:sp>
          <p:sp>
            <p:nvSpPr>
              <p:cNvPr id="67605" name="Rectangle 19"/>
              <p:cNvSpPr>
                <a:spLocks noChangeArrowheads="1"/>
              </p:cNvSpPr>
              <p:nvPr/>
            </p:nvSpPr>
            <p:spPr bwMode="auto">
              <a:xfrm>
                <a:off x="421" y="3739"/>
                <a:ext cx="1230" cy="220"/>
              </a:xfrm>
              <a:prstGeom prst="rect">
                <a:avLst/>
              </a:prstGeom>
              <a:noFill/>
              <a:ln w="25400">
                <a:solidFill>
                  <a:srgbClr val="99330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it-IT"/>
              </a:p>
            </p:txBody>
          </p:sp>
        </p:grpSp>
      </p:grpSp>
      <p:grpSp>
        <p:nvGrpSpPr>
          <p:cNvPr id="4" name="Group 28"/>
          <p:cNvGrpSpPr>
            <a:grpSpLocks/>
          </p:cNvGrpSpPr>
          <p:nvPr/>
        </p:nvGrpSpPr>
        <p:grpSpPr bwMode="auto">
          <a:xfrm>
            <a:off x="3208338" y="4136949"/>
            <a:ext cx="5635625" cy="1981200"/>
            <a:chOff x="2021" y="2711"/>
            <a:chExt cx="3550" cy="1248"/>
          </a:xfrm>
          <a:noFill/>
        </p:grpSpPr>
        <p:sp>
          <p:nvSpPr>
            <p:cNvPr id="67598" name="Text Box 16"/>
            <p:cNvSpPr txBox="1">
              <a:spLocks noChangeArrowheads="1"/>
            </p:cNvSpPr>
            <p:nvPr/>
          </p:nvSpPr>
          <p:spPr bwMode="auto">
            <a:xfrm>
              <a:off x="3808" y="2711"/>
              <a:ext cx="1763" cy="872"/>
            </a:xfrm>
            <a:prstGeom prst="rect">
              <a:avLst/>
            </a:prstGeom>
            <a:grpFill/>
            <a:ln w="57150" cmpd="thickThin">
              <a:solidFill>
                <a:srgbClr val="003300"/>
              </a:solidFill>
              <a:miter lim="800000"/>
              <a:headEnd/>
              <a:tailEnd/>
            </a:ln>
          </p:spPr>
          <p:txBody>
            <a:bodyPr>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r>
                <a:rPr lang="it-IT" sz="2000" b="0" dirty="0" err="1">
                  <a:solidFill>
                    <a:srgbClr val="292934"/>
                  </a:solidFill>
                  <a:latin typeface="+mn-lt"/>
                </a:rPr>
                <a:t>Distr</a:t>
              </a:r>
              <a:r>
                <a:rPr lang="it-IT" sz="2000" b="0" dirty="0">
                  <a:solidFill>
                    <a:srgbClr val="292934"/>
                  </a:solidFill>
                  <a:latin typeface="+mn-lt"/>
                </a:rPr>
                <a:t>. campionaria</a:t>
              </a:r>
            </a:p>
            <a:p>
              <a:pPr eaLnBrk="1" hangingPunct="1">
                <a:buFont typeface="Tahoma" charset="0"/>
                <a:buChar char="–"/>
              </a:pPr>
              <a:r>
                <a:rPr lang="it-IT" sz="1600" b="0" i="1" dirty="0" smtClean="0">
                  <a:solidFill>
                    <a:srgbClr val="292934"/>
                  </a:solidFill>
                  <a:latin typeface="+mn-lt"/>
                </a:rPr>
                <a:t>m</a:t>
              </a:r>
              <a:r>
                <a:rPr lang="it-IT" sz="1600" b="0" dirty="0" smtClean="0">
                  <a:solidFill>
                    <a:srgbClr val="292934"/>
                  </a:solidFill>
                  <a:latin typeface="+mn-lt"/>
                </a:rPr>
                <a:t> campioni</a:t>
              </a:r>
            </a:p>
            <a:p>
              <a:pPr eaLnBrk="1" hangingPunct="1">
                <a:buFont typeface="Tahoma" charset="0"/>
                <a:buChar char="–"/>
              </a:pPr>
              <a:r>
                <a:rPr lang="it-IT" sz="1600" b="0" dirty="0" smtClean="0">
                  <a:solidFill>
                    <a:srgbClr val="292934"/>
                  </a:solidFill>
                  <a:latin typeface="+mn-lt"/>
                </a:rPr>
                <a:t>Istogramma </a:t>
              </a:r>
              <a:endParaRPr lang="it-IT" sz="1600" b="0" dirty="0">
                <a:solidFill>
                  <a:srgbClr val="292934"/>
                </a:solidFill>
                <a:latin typeface="+mn-lt"/>
              </a:endParaRPr>
            </a:p>
            <a:p>
              <a:pPr eaLnBrk="1" hangingPunct="1">
                <a:buFont typeface="Tahoma" charset="0"/>
                <a:buChar char="–"/>
              </a:pPr>
              <a:r>
                <a:rPr lang="it-IT" sz="1600" b="0" dirty="0">
                  <a:solidFill>
                    <a:srgbClr val="292934"/>
                  </a:solidFill>
                  <a:latin typeface="+mn-lt"/>
                </a:rPr>
                <a:t>Media campionaria</a:t>
              </a:r>
            </a:p>
            <a:p>
              <a:pPr eaLnBrk="1" hangingPunct="1">
                <a:buFont typeface="Tahoma" charset="0"/>
                <a:buChar char="–"/>
              </a:pPr>
              <a:r>
                <a:rPr lang="it-IT" sz="1600" b="0" dirty="0">
                  <a:solidFill>
                    <a:srgbClr val="292934"/>
                  </a:solidFill>
                  <a:latin typeface="+mn-lt"/>
                </a:rPr>
                <a:t>Varianza campionaria</a:t>
              </a:r>
            </a:p>
          </p:txBody>
        </p:sp>
        <p:grpSp>
          <p:nvGrpSpPr>
            <p:cNvPr id="67599" name="Group 27"/>
            <p:cNvGrpSpPr>
              <a:grpSpLocks/>
            </p:cNvGrpSpPr>
            <p:nvPr/>
          </p:nvGrpSpPr>
          <p:grpSpPr bwMode="auto">
            <a:xfrm>
              <a:off x="2021" y="2807"/>
              <a:ext cx="1514" cy="1152"/>
              <a:chOff x="2021" y="2807"/>
              <a:chExt cx="1514" cy="1152"/>
            </a:xfrm>
            <a:grpFill/>
          </p:grpSpPr>
          <p:sp>
            <p:nvSpPr>
              <p:cNvPr id="67600" name="Rectangle 18"/>
              <p:cNvSpPr>
                <a:spLocks noChangeArrowheads="1"/>
              </p:cNvSpPr>
              <p:nvPr/>
            </p:nvSpPr>
            <p:spPr bwMode="auto">
              <a:xfrm>
                <a:off x="2132" y="2807"/>
                <a:ext cx="1403" cy="970"/>
              </a:xfrm>
              <a:prstGeom prst="rect">
                <a:avLst/>
              </a:prstGeom>
              <a:grpFill/>
              <a:ln w="25400">
                <a:solidFill>
                  <a:srgbClr val="003300"/>
                </a:solidFill>
                <a:miter lim="800000"/>
                <a:headEnd/>
                <a:tailEnd/>
              </a:ln>
              <a:extLst/>
            </p:spPr>
            <p:txBody>
              <a:bodyPr wrap="none" anchor="ctr"/>
              <a:lstStyle/>
              <a:p>
                <a:endParaRPr lang="it-IT">
                  <a:solidFill>
                    <a:srgbClr val="292934"/>
                  </a:solidFill>
                  <a:latin typeface="+mn-lt"/>
                </a:endParaRPr>
              </a:p>
            </p:txBody>
          </p:sp>
          <p:sp>
            <p:nvSpPr>
              <p:cNvPr id="67601" name="Rectangle 22"/>
              <p:cNvSpPr>
                <a:spLocks noChangeArrowheads="1"/>
              </p:cNvSpPr>
              <p:nvPr/>
            </p:nvSpPr>
            <p:spPr bwMode="auto">
              <a:xfrm>
                <a:off x="2021" y="3739"/>
                <a:ext cx="1230" cy="220"/>
              </a:xfrm>
              <a:prstGeom prst="rect">
                <a:avLst/>
              </a:prstGeom>
              <a:grpFill/>
              <a:ln w="25400">
                <a:solidFill>
                  <a:srgbClr val="003300"/>
                </a:solidFill>
                <a:miter lim="800000"/>
                <a:headEnd/>
                <a:tailEnd/>
              </a:ln>
              <a:extLst/>
            </p:spPr>
            <p:txBody>
              <a:bodyPr wrap="none" anchor="ctr"/>
              <a:lstStyle/>
              <a:p>
                <a:endParaRPr lang="it-IT">
                  <a:solidFill>
                    <a:srgbClr val="292934"/>
                  </a:solidFill>
                  <a:latin typeface="+mn-lt"/>
                </a:endParaRPr>
              </a:p>
            </p:txBody>
          </p:sp>
        </p:grpSp>
      </p:grpSp>
      <p:grpSp>
        <p:nvGrpSpPr>
          <p:cNvPr id="6" name="Group 25"/>
          <p:cNvGrpSpPr>
            <a:grpSpLocks/>
          </p:cNvGrpSpPr>
          <p:nvPr/>
        </p:nvGrpSpPr>
        <p:grpSpPr bwMode="auto">
          <a:xfrm>
            <a:off x="531813" y="2097011"/>
            <a:ext cx="4460875" cy="2251075"/>
            <a:chOff x="335" y="1426"/>
            <a:chExt cx="2810" cy="1418"/>
          </a:xfrm>
        </p:grpSpPr>
        <p:sp>
          <p:nvSpPr>
            <p:cNvPr id="67595" name="Rectangle 14"/>
            <p:cNvSpPr>
              <a:spLocks noChangeArrowheads="1"/>
            </p:cNvSpPr>
            <p:nvPr/>
          </p:nvSpPr>
          <p:spPr bwMode="auto">
            <a:xfrm>
              <a:off x="2287" y="1490"/>
              <a:ext cx="858" cy="293"/>
            </a:xfrm>
            <a:prstGeom prst="rect">
              <a:avLst/>
            </a:prstGeom>
            <a:noFill/>
            <a:ln w="25400">
              <a:solidFill>
                <a:srgbClr val="0000FF"/>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it-IT"/>
            </a:p>
          </p:txBody>
        </p:sp>
        <p:sp>
          <p:nvSpPr>
            <p:cNvPr id="67596" name="Rectangle 15"/>
            <p:cNvSpPr>
              <a:spLocks noChangeArrowheads="1"/>
            </p:cNvSpPr>
            <p:nvPr/>
          </p:nvSpPr>
          <p:spPr bwMode="auto">
            <a:xfrm>
              <a:off x="389" y="2624"/>
              <a:ext cx="1041" cy="220"/>
            </a:xfrm>
            <a:prstGeom prst="rect">
              <a:avLst/>
            </a:prstGeom>
            <a:noFill/>
            <a:ln w="25400">
              <a:solidFill>
                <a:srgbClr val="0000FF"/>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it-IT"/>
            </a:p>
          </p:txBody>
        </p:sp>
        <p:sp>
          <p:nvSpPr>
            <p:cNvPr id="67597" name="Rectangle 23"/>
            <p:cNvSpPr>
              <a:spLocks noChangeArrowheads="1"/>
            </p:cNvSpPr>
            <p:nvPr/>
          </p:nvSpPr>
          <p:spPr bwMode="auto">
            <a:xfrm>
              <a:off x="335" y="1426"/>
              <a:ext cx="2025" cy="1290"/>
            </a:xfrm>
            <a:prstGeom prst="rect">
              <a:avLst/>
            </a:prstGeom>
            <a:noFill/>
            <a:ln w="25400">
              <a:solidFill>
                <a:srgbClr val="0000FF"/>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it-IT"/>
            </a:p>
          </p:txBody>
        </p:sp>
      </p:grpSp>
      <p:sp>
        <p:nvSpPr>
          <p:cNvPr id="67592" name="Text Box 24"/>
          <p:cNvSpPr txBox="1">
            <a:spLocks noChangeArrowheads="1"/>
          </p:cNvSpPr>
          <p:nvPr/>
        </p:nvSpPr>
        <p:spPr bwMode="auto">
          <a:xfrm>
            <a:off x="6087595" y="5698085"/>
            <a:ext cx="2766843"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800" b="0" dirty="0">
                <a:solidFill>
                  <a:schemeClr val="bg1"/>
                </a:solidFill>
                <a:latin typeface="Tahoma" charset="0"/>
                <a:hlinkClick r:id="rId4" action="ppaction://hlinkfile"/>
              </a:rPr>
              <a:t>Simulazione</a:t>
            </a:r>
            <a:endParaRPr lang="it-IT" sz="2800" b="0" dirty="0">
              <a:solidFill>
                <a:schemeClr val="bg1"/>
              </a:solidFill>
              <a:latin typeface="Tahoma" charset="0"/>
            </a:endParaRPr>
          </a:p>
        </p:txBody>
      </p:sp>
      <p:graphicFrame>
        <p:nvGraphicFramePr>
          <p:cNvPr id="67593" name="Object 30"/>
          <p:cNvGraphicFramePr>
            <a:graphicFrameLocks noChangeAspect="1"/>
          </p:cNvGraphicFramePr>
          <p:nvPr>
            <p:extLst>
              <p:ext uri="{D42A27DB-BD31-4B8C-83A1-F6EECF244321}">
                <p14:modId xmlns:p14="http://schemas.microsoft.com/office/powerpoint/2010/main" val="1620910637"/>
              </p:ext>
            </p:extLst>
          </p:nvPr>
        </p:nvGraphicFramePr>
        <p:xfrm>
          <a:off x="3878263" y="4886249"/>
          <a:ext cx="1355725" cy="465137"/>
        </p:xfrm>
        <a:graphic>
          <a:graphicData uri="http://schemas.openxmlformats.org/presentationml/2006/ole">
            <mc:AlternateContent xmlns:mc="http://schemas.openxmlformats.org/markup-compatibility/2006">
              <mc:Choice xmlns:v="urn:schemas-microsoft-com:vml" Requires="v">
                <p:oleObj spid="_x0000_s68569" name="Equation" r:id="rId5" imgW="850531" imgH="291973" progId="Equation.3">
                  <p:embed/>
                </p:oleObj>
              </mc:Choice>
              <mc:Fallback>
                <p:oleObj name="Equation" r:id="rId5" imgW="850531" imgH="291973" progId="Equation.3">
                  <p:embed/>
                  <p:pic>
                    <p:nvPicPr>
                      <p:cNvPr id="0" name="Picture 46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78263" y="4886249"/>
                        <a:ext cx="1355725" cy="465137"/>
                      </a:xfrm>
                      <a:prstGeom prst="rect">
                        <a:avLst/>
                      </a:prstGeom>
                      <a:noFill/>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8099" dir="2700000" algn="ctr" rotWithShape="0">
                                <a:srgbClr val="000000">
                                  <a:alpha val="74997"/>
                                </a:srgbClr>
                              </a:outerShdw>
                            </a:effectLst>
                          </a14:hiddenEffects>
                        </a:ext>
                      </a:extLst>
                    </p:spPr>
                  </p:pic>
                </p:oleObj>
              </mc:Fallback>
            </mc:AlternateContent>
          </a:graphicData>
        </a:graphic>
      </p:graphicFrame>
      <p:graphicFrame>
        <p:nvGraphicFramePr>
          <p:cNvPr id="67594" name="Object 31"/>
          <p:cNvGraphicFramePr>
            <a:graphicFrameLocks noChangeAspect="1"/>
          </p:cNvGraphicFramePr>
          <p:nvPr>
            <p:extLst>
              <p:ext uri="{D42A27DB-BD31-4B8C-83A1-F6EECF244321}">
                <p14:modId xmlns:p14="http://schemas.microsoft.com/office/powerpoint/2010/main" val="1327302727"/>
              </p:ext>
            </p:extLst>
          </p:nvPr>
        </p:nvGraphicFramePr>
        <p:xfrm>
          <a:off x="1062038" y="4951336"/>
          <a:ext cx="1355725" cy="363538"/>
        </p:xfrm>
        <a:graphic>
          <a:graphicData uri="http://schemas.openxmlformats.org/presentationml/2006/ole">
            <mc:AlternateContent xmlns:mc="http://schemas.openxmlformats.org/markup-compatibility/2006">
              <mc:Choice xmlns:v="urn:schemas-microsoft-com:vml" Requires="v">
                <p:oleObj spid="_x0000_s68570" name="Equation" r:id="rId7" imgW="850900" imgH="228600" progId="Equation.3">
                  <p:embed/>
                </p:oleObj>
              </mc:Choice>
              <mc:Fallback>
                <p:oleObj name="Equation" r:id="rId7" imgW="850900" imgH="228600" progId="Equation.3">
                  <p:embed/>
                  <p:pic>
                    <p:nvPicPr>
                      <p:cNvPr id="0" name="Picture 46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2038" y="4951336"/>
                        <a:ext cx="1355725" cy="363538"/>
                      </a:xfrm>
                      <a:prstGeom prst="rect">
                        <a:avLst/>
                      </a:prstGeom>
                      <a:noFill/>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8099" dir="2700000" algn="ctr" rotWithShape="0">
                                <a:srgbClr val="000000">
                                  <a:alpha val="74997"/>
                                </a:srgbClr>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Top)">
                                      <p:cBhvr>
                                        <p:cTn id="7" dur="500"/>
                                        <p:tgtEl>
                                          <p:spTgt spid="6"/>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302089"/>
                                        </p:tgtEl>
                                        <p:attrNameLst>
                                          <p:attrName>style.visibility</p:attrName>
                                        </p:attrNameLst>
                                      </p:cBhvr>
                                      <p:to>
                                        <p:strVal val="visible"/>
                                      </p:to>
                                    </p:set>
                                    <p:animEffect transition="in" filter="slide(fromBottom)">
                                      <p:cBhvr>
                                        <p:cTn id="10" dur="500"/>
                                        <p:tgtEl>
                                          <p:spTgt spid="30208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slide(fromBottom)">
                                      <p:cBhvr>
                                        <p:cTn id="15" dur="500"/>
                                        <p:tgtEl>
                                          <p:spTgt spid="2"/>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302088"/>
                                        </p:tgtEl>
                                        <p:attrNameLst>
                                          <p:attrName>style.visibility</p:attrName>
                                        </p:attrNameLst>
                                      </p:cBhvr>
                                      <p:to>
                                        <p:strVal val="visible"/>
                                      </p:to>
                                    </p:set>
                                    <p:animEffect transition="in" filter="slide(fromBottom)">
                                      <p:cBhvr>
                                        <p:cTn id="18" dur="500"/>
                                        <p:tgtEl>
                                          <p:spTgt spid="30208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2" presetClass="entr" presetSubtype="4"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slide(fromBottom)">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8" grpId="0" animBg="1"/>
      <p:bldP spid="30208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Grp="1" noChangeArrowheads="1"/>
          </p:cNvSpPr>
          <p:nvPr>
            <p:ph type="title"/>
          </p:nvPr>
        </p:nvSpPr>
        <p:spPr>
          <a:xfrm>
            <a:off x="533400" y="212725"/>
            <a:ext cx="8086725" cy="698687"/>
          </a:xfrm>
        </p:spPr>
        <p:txBody>
          <a:bodyPr/>
          <a:lstStyle/>
          <a:p>
            <a:pPr eaLnBrk="1" hangingPunct="1"/>
            <a:r>
              <a:rPr lang="it-IT" sz="3600" b="0" dirty="0" smtClean="0">
                <a:latin typeface="Tahoma" charset="0"/>
              </a:rPr>
              <a:t>Distribuzione </a:t>
            </a:r>
            <a:r>
              <a:rPr lang="it-IT" sz="3600" b="0" dirty="0">
                <a:latin typeface="Tahoma" charset="0"/>
              </a:rPr>
              <a:t>di Popolazione</a:t>
            </a:r>
          </a:p>
        </p:txBody>
      </p:sp>
      <p:sp>
        <p:nvSpPr>
          <p:cNvPr id="68610" name="Text Box 6"/>
          <p:cNvSpPr txBox="1">
            <a:spLocks noChangeArrowheads="1"/>
          </p:cNvSpPr>
          <p:nvPr/>
        </p:nvSpPr>
        <p:spPr bwMode="auto">
          <a:xfrm>
            <a:off x="414338" y="1040109"/>
            <a:ext cx="8318500" cy="970522"/>
          </a:xfrm>
          <a:prstGeom prst="rect">
            <a:avLst/>
          </a:prstGeom>
          <a:noFill/>
          <a:ln w="57150" cmpd="thickThin">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lnSpc>
                <a:spcPct val="120000"/>
              </a:lnSpc>
              <a:spcBef>
                <a:spcPts val="600"/>
              </a:spcBef>
              <a:spcAft>
                <a:spcPts val="600"/>
              </a:spcAft>
            </a:pPr>
            <a:r>
              <a:rPr lang="it-IT" sz="1600" dirty="0">
                <a:solidFill>
                  <a:srgbClr val="292934"/>
                </a:solidFill>
                <a:latin typeface="Tahoma" charset="0"/>
                <a:cs typeface="Times New Roman" charset="0"/>
              </a:rPr>
              <a:t>Distribuzione di probabilità di una popolazione</a:t>
            </a:r>
            <a:r>
              <a:rPr lang="it-IT" sz="1600" b="0" dirty="0">
                <a:solidFill>
                  <a:srgbClr val="292934"/>
                </a:solidFill>
                <a:latin typeface="Tahoma" charset="0"/>
                <a:cs typeface="Times New Roman" charset="0"/>
              </a:rPr>
              <a:t>. La distribuzione di probabilità una popolazione</a:t>
            </a:r>
            <a:r>
              <a:rPr lang="it-IT" sz="1600" dirty="0">
                <a:solidFill>
                  <a:srgbClr val="292934"/>
                </a:solidFill>
                <a:latin typeface="Tahoma" charset="0"/>
                <a:cs typeface="Times New Roman" charset="0"/>
              </a:rPr>
              <a:t> </a:t>
            </a:r>
            <a:r>
              <a:rPr lang="it-IT" sz="1600" b="0" dirty="0">
                <a:solidFill>
                  <a:srgbClr val="292934"/>
                </a:solidFill>
                <a:latin typeface="Tahoma" charset="0"/>
                <a:cs typeface="Times New Roman" charset="0"/>
              </a:rPr>
              <a:t>è la distribuzione </a:t>
            </a:r>
            <a:r>
              <a:rPr lang="it-IT" sz="1600" b="0" dirty="0" smtClean="0">
                <a:solidFill>
                  <a:srgbClr val="292934"/>
                </a:solidFill>
                <a:latin typeface="Tahoma" charset="0"/>
                <a:cs typeface="Times New Roman" charset="0"/>
              </a:rPr>
              <a:t>che </a:t>
            </a:r>
            <a:r>
              <a:rPr lang="it-IT" sz="1600" b="0" dirty="0">
                <a:solidFill>
                  <a:srgbClr val="292934"/>
                </a:solidFill>
                <a:latin typeface="Tahoma" charset="0"/>
                <a:cs typeface="Times New Roman" charset="0"/>
              </a:rPr>
              <a:t>racchiude </a:t>
            </a:r>
            <a:r>
              <a:rPr lang="it-IT" sz="1600" b="0" dirty="0" smtClean="0">
                <a:solidFill>
                  <a:srgbClr val="292934"/>
                </a:solidFill>
                <a:latin typeface="Tahoma" charset="0"/>
                <a:cs typeface="Times New Roman" charset="0"/>
              </a:rPr>
              <a:t>le </a:t>
            </a:r>
            <a:r>
              <a:rPr lang="it-IT" sz="1600" b="0" dirty="0">
                <a:solidFill>
                  <a:srgbClr val="292934"/>
                </a:solidFill>
                <a:latin typeface="Tahoma" charset="0"/>
                <a:cs typeface="Times New Roman" charset="0"/>
              </a:rPr>
              <a:t>informazioni disponibili su tutti gli elementi di una popolazione.</a:t>
            </a:r>
          </a:p>
        </p:txBody>
      </p:sp>
      <p:sp>
        <p:nvSpPr>
          <p:cNvPr id="68611" name="Text Box 51"/>
          <p:cNvSpPr txBox="1">
            <a:spLocks noChangeArrowheads="1"/>
          </p:cNvSpPr>
          <p:nvPr/>
        </p:nvSpPr>
        <p:spPr bwMode="auto">
          <a:xfrm>
            <a:off x="533400" y="2381250"/>
            <a:ext cx="4125913" cy="51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endParaRPr lang="it-IT" sz="2800">
              <a:solidFill>
                <a:schemeClr val="bg1"/>
              </a:solidFill>
              <a:latin typeface="Tahoma" charset="0"/>
            </a:endParaRPr>
          </a:p>
        </p:txBody>
      </p:sp>
      <p:sp>
        <p:nvSpPr>
          <p:cNvPr id="68612" name="Rectangle 52"/>
          <p:cNvSpPr>
            <a:spLocks noChangeArrowheads="1"/>
          </p:cNvSpPr>
          <p:nvPr/>
        </p:nvSpPr>
        <p:spPr bwMode="auto">
          <a:xfrm>
            <a:off x="447674" y="2299572"/>
            <a:ext cx="4708616" cy="7534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indent="261938" algn="just">
              <a:spcBef>
                <a:spcPct val="30000"/>
              </a:spcBef>
            </a:pPr>
            <a:r>
              <a:rPr lang="it-IT" sz="1400" dirty="0" smtClean="0">
                <a:solidFill>
                  <a:srgbClr val="292934"/>
                </a:solidFill>
                <a:latin typeface="+mn-lt"/>
              </a:rPr>
              <a:t>Popolazione. </a:t>
            </a:r>
            <a:r>
              <a:rPr lang="it-IT" sz="1400" b="0" dirty="0">
                <a:solidFill>
                  <a:srgbClr val="292934"/>
                </a:solidFill>
                <a:latin typeface="+mn-lt"/>
              </a:rPr>
              <a:t>I valori </a:t>
            </a:r>
            <a:r>
              <a:rPr lang="it-IT" sz="1400" b="0" dirty="0" smtClean="0">
                <a:solidFill>
                  <a:srgbClr val="292934"/>
                </a:solidFill>
                <a:latin typeface="+mn-lt"/>
              </a:rPr>
              <a:t>in </a:t>
            </a:r>
            <a:r>
              <a:rPr lang="it-IT" sz="1400" b="0" dirty="0">
                <a:solidFill>
                  <a:srgbClr val="292934"/>
                </a:solidFill>
                <a:latin typeface="+mn-lt"/>
              </a:rPr>
              <a:t>tabella indicano il punteggio, in </a:t>
            </a:r>
            <a:r>
              <a:rPr lang="it-IT" sz="1400" b="0" dirty="0" smtClean="0">
                <a:solidFill>
                  <a:srgbClr val="292934"/>
                </a:solidFill>
                <a:latin typeface="+mn-lt"/>
              </a:rPr>
              <a:t>centesimi, conseguito nel test in itinere da tutti gli studenti (5) che </a:t>
            </a:r>
            <a:r>
              <a:rPr lang="it-IT" sz="1400" b="0" dirty="0">
                <a:solidFill>
                  <a:srgbClr val="292934"/>
                </a:solidFill>
                <a:latin typeface="+mn-lt"/>
              </a:rPr>
              <a:t>seguono il corso di Analisi Superiore.</a:t>
            </a:r>
          </a:p>
        </p:txBody>
      </p:sp>
      <p:graphicFrame>
        <p:nvGraphicFramePr>
          <p:cNvPr id="263551" name="Group 383"/>
          <p:cNvGraphicFramePr>
            <a:graphicFrameLocks noGrp="1"/>
          </p:cNvGraphicFramePr>
          <p:nvPr>
            <p:extLst>
              <p:ext uri="{D42A27DB-BD31-4B8C-83A1-F6EECF244321}">
                <p14:modId xmlns:p14="http://schemas.microsoft.com/office/powerpoint/2010/main" val="287334982"/>
              </p:ext>
            </p:extLst>
          </p:nvPr>
        </p:nvGraphicFramePr>
        <p:xfrm>
          <a:off x="5606818" y="2333625"/>
          <a:ext cx="3195637" cy="582613"/>
        </p:xfrm>
        <a:graphic>
          <a:graphicData uri="http://schemas.openxmlformats.org/drawingml/2006/table">
            <a:tbl>
              <a:tblPr/>
              <a:tblGrid>
                <a:gridCol w="1103312"/>
                <a:gridCol w="411163"/>
                <a:gridCol w="422275"/>
                <a:gridCol w="411162"/>
                <a:gridCol w="423863"/>
                <a:gridCol w="423862"/>
              </a:tblGrid>
              <a:tr h="30814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Studente</a:t>
                      </a:r>
                      <a:endParaRPr kumimoji="0" lang="it-IT" sz="1200" b="1" i="0" u="none" strike="noStrike" cap="none" normalizeH="0" baseline="0" smtClean="0">
                        <a:ln>
                          <a:noFill/>
                        </a:ln>
                        <a:solidFill>
                          <a:schemeClr val="tx1"/>
                        </a:solidFill>
                        <a:effectLst/>
                        <a:latin typeface="Century Gothic" pitchFamily="34" charset="0"/>
                      </a:endParaRPr>
                    </a:p>
                  </a:txBody>
                  <a:tcPr marT="45745" marB="457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A</a:t>
                      </a:r>
                    </a:p>
                  </a:txBody>
                  <a:tcPr marT="45745" marB="457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B</a:t>
                      </a:r>
                      <a:endParaRPr kumimoji="0" lang="it-IT" sz="1200" b="1" i="0" u="none" strike="noStrike" cap="none" normalizeH="0" baseline="0" smtClean="0">
                        <a:ln>
                          <a:noFill/>
                        </a:ln>
                        <a:solidFill>
                          <a:schemeClr val="tx1"/>
                        </a:solidFill>
                        <a:effectLst/>
                        <a:latin typeface="Century Gothic" pitchFamily="34" charset="0"/>
                      </a:endParaRPr>
                    </a:p>
                  </a:txBody>
                  <a:tcPr marT="45745" marB="457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C</a:t>
                      </a:r>
                      <a:endParaRPr kumimoji="0" lang="it-IT" sz="1200" b="1" i="0" u="none" strike="noStrike" cap="none" normalizeH="0" baseline="0" smtClean="0">
                        <a:ln>
                          <a:noFill/>
                        </a:ln>
                        <a:solidFill>
                          <a:schemeClr val="tx1"/>
                        </a:solidFill>
                        <a:effectLst/>
                        <a:latin typeface="Century Gothic" pitchFamily="34" charset="0"/>
                      </a:endParaRPr>
                    </a:p>
                  </a:txBody>
                  <a:tcPr marT="45745" marB="457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D</a:t>
                      </a:r>
                      <a:endParaRPr kumimoji="0" lang="it-IT" sz="1200" b="1" i="0" u="none" strike="noStrike" cap="none" normalizeH="0" baseline="0" smtClean="0">
                        <a:ln>
                          <a:noFill/>
                        </a:ln>
                        <a:solidFill>
                          <a:schemeClr val="tx1"/>
                        </a:solidFill>
                        <a:effectLst/>
                        <a:latin typeface="Century Gothic" pitchFamily="34" charset="0"/>
                      </a:endParaRPr>
                    </a:p>
                  </a:txBody>
                  <a:tcPr marT="45745" marB="457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E</a:t>
                      </a:r>
                      <a:endParaRPr kumimoji="0" lang="it-IT" sz="1200" b="1" i="0" u="none" strike="noStrike" cap="none" normalizeH="0" baseline="0" smtClean="0">
                        <a:ln>
                          <a:noFill/>
                        </a:ln>
                        <a:solidFill>
                          <a:schemeClr val="tx1"/>
                        </a:solidFill>
                        <a:effectLst/>
                        <a:latin typeface="Century Gothic" pitchFamily="34" charset="0"/>
                      </a:endParaRPr>
                    </a:p>
                  </a:txBody>
                  <a:tcPr marT="45745" marB="457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47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chemeClr val="tx1"/>
                          </a:solidFill>
                          <a:effectLst/>
                          <a:latin typeface="Tahoma" pitchFamily="34" charset="0"/>
                          <a:cs typeface="Arial" pitchFamily="34" charset="0"/>
                        </a:rPr>
                        <a:t>Punteggio</a:t>
                      </a:r>
                      <a:endParaRPr kumimoji="0" lang="it-IT" sz="1200" b="1" i="0" u="none" strike="noStrike" cap="none" normalizeH="0" baseline="0" dirty="0" smtClean="0">
                        <a:ln>
                          <a:noFill/>
                        </a:ln>
                        <a:solidFill>
                          <a:schemeClr val="tx1"/>
                        </a:solidFill>
                        <a:effectLst/>
                        <a:latin typeface="Century Gothic" pitchFamily="34" charset="0"/>
                      </a:endParaRPr>
                    </a:p>
                  </a:txBody>
                  <a:tcPr marT="45745" marB="457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cs typeface="Arial" pitchFamily="34" charset="0"/>
                        </a:rPr>
                        <a:t>70</a:t>
                      </a:r>
                    </a:p>
                  </a:txBody>
                  <a:tcPr marT="45745" marB="457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cs typeface="Arial" pitchFamily="34" charset="0"/>
                        </a:rPr>
                        <a:t>78</a:t>
                      </a:r>
                    </a:p>
                  </a:txBody>
                  <a:tcPr marT="45745" marB="457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cs typeface="Arial" pitchFamily="34" charset="0"/>
                        </a:rPr>
                        <a:t>80</a:t>
                      </a:r>
                      <a:endParaRPr kumimoji="0" lang="it-IT" sz="1200" b="1" i="0" u="none" strike="noStrike" cap="none" normalizeH="0" baseline="0" smtClean="0">
                        <a:ln>
                          <a:noFill/>
                        </a:ln>
                        <a:solidFill>
                          <a:schemeClr val="tx1"/>
                        </a:solidFill>
                        <a:effectLst/>
                        <a:latin typeface="Century Gothic" pitchFamily="34" charset="0"/>
                      </a:endParaRPr>
                    </a:p>
                  </a:txBody>
                  <a:tcPr marT="45745" marB="457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cs typeface="Arial" pitchFamily="34" charset="0"/>
                        </a:rPr>
                        <a:t>80</a:t>
                      </a:r>
                      <a:endParaRPr kumimoji="0" lang="it-IT" sz="1200" b="1" i="0" u="none" strike="noStrike" cap="none" normalizeH="0" baseline="0" smtClean="0">
                        <a:ln>
                          <a:noFill/>
                        </a:ln>
                        <a:solidFill>
                          <a:schemeClr val="tx1"/>
                        </a:solidFill>
                        <a:effectLst/>
                        <a:latin typeface="Century Gothic" pitchFamily="34" charset="0"/>
                      </a:endParaRPr>
                    </a:p>
                  </a:txBody>
                  <a:tcPr marT="45745" marB="457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chemeClr val="tx1"/>
                          </a:solidFill>
                          <a:effectLst/>
                          <a:latin typeface="Tahoma" pitchFamily="34" charset="0"/>
                          <a:cs typeface="Arial" pitchFamily="34" charset="0"/>
                        </a:rPr>
                        <a:t>95</a:t>
                      </a:r>
                      <a:endParaRPr kumimoji="0" lang="it-IT" sz="1200" b="1" i="0" u="none" strike="noStrike" cap="none" normalizeH="0" baseline="0" dirty="0" smtClean="0">
                        <a:ln>
                          <a:noFill/>
                        </a:ln>
                        <a:solidFill>
                          <a:schemeClr val="tx1"/>
                        </a:solidFill>
                        <a:effectLst/>
                        <a:latin typeface="Century Gothic" pitchFamily="34" charset="0"/>
                      </a:endParaRPr>
                    </a:p>
                  </a:txBody>
                  <a:tcPr marT="45745" marB="457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8636" name="Text Box 230"/>
          <p:cNvSpPr txBox="1">
            <a:spLocks noChangeArrowheads="1"/>
          </p:cNvSpPr>
          <p:nvPr/>
        </p:nvSpPr>
        <p:spPr bwMode="auto">
          <a:xfrm>
            <a:off x="447674" y="3239007"/>
            <a:ext cx="4708615"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400" b="0" dirty="0">
                <a:solidFill>
                  <a:srgbClr val="292934"/>
                </a:solidFill>
                <a:latin typeface="+mn-lt"/>
              </a:rPr>
              <a:t>La </a:t>
            </a:r>
            <a:r>
              <a:rPr lang="it-IT" sz="1400" dirty="0">
                <a:solidFill>
                  <a:srgbClr val="292934"/>
                </a:solidFill>
                <a:latin typeface="+mn-lt"/>
              </a:rPr>
              <a:t>Popolazione</a:t>
            </a:r>
            <a:r>
              <a:rPr lang="it-IT" sz="1400" b="0" dirty="0">
                <a:solidFill>
                  <a:srgbClr val="292934"/>
                </a:solidFill>
                <a:latin typeface="+mn-lt"/>
              </a:rPr>
              <a:t> con i punteggi </a:t>
            </a:r>
            <a:r>
              <a:rPr lang="it-IT" sz="1400" b="0" dirty="0" smtClean="0">
                <a:solidFill>
                  <a:srgbClr val="292934"/>
                </a:solidFill>
                <a:latin typeface="+mn-lt"/>
              </a:rPr>
              <a:t>del test è </a:t>
            </a:r>
            <a:r>
              <a:rPr lang="it-IT" sz="1400" b="0" dirty="0">
                <a:solidFill>
                  <a:srgbClr val="292934"/>
                </a:solidFill>
                <a:latin typeface="+mn-lt"/>
              </a:rPr>
              <a:t>descritta </a:t>
            </a:r>
            <a:r>
              <a:rPr lang="it-IT" sz="1400" b="0" dirty="0" smtClean="0">
                <a:solidFill>
                  <a:srgbClr val="292934"/>
                </a:solidFill>
                <a:latin typeface="+mn-lt"/>
              </a:rPr>
              <a:t>completamente dalla </a:t>
            </a:r>
            <a:r>
              <a:rPr lang="it-IT" sz="1400" b="0" dirty="0">
                <a:solidFill>
                  <a:srgbClr val="292934"/>
                </a:solidFill>
                <a:latin typeface="+mn-lt"/>
              </a:rPr>
              <a:t>distribuzione delle frequenze, e dai parametri media </a:t>
            </a:r>
            <a:r>
              <a:rPr lang="it-IT" sz="1400" b="0" i="1" dirty="0">
                <a:solidFill>
                  <a:srgbClr val="292934"/>
                </a:solidFill>
                <a:latin typeface="Symbol" charset="2"/>
                <a:cs typeface="Symbol" charset="2"/>
              </a:rPr>
              <a:t>m</a:t>
            </a:r>
            <a:r>
              <a:rPr lang="it-IT" sz="1400" b="0" dirty="0">
                <a:solidFill>
                  <a:srgbClr val="292934"/>
                </a:solidFill>
                <a:latin typeface="+mn-lt"/>
              </a:rPr>
              <a:t> e deviazione standard </a:t>
            </a:r>
            <a:r>
              <a:rPr lang="it-IT" sz="1400" b="0" i="1" dirty="0" smtClean="0">
                <a:solidFill>
                  <a:srgbClr val="292934"/>
                </a:solidFill>
                <a:latin typeface="Symbol" charset="2"/>
                <a:cs typeface="Symbol" charset="2"/>
              </a:rPr>
              <a:t>s</a:t>
            </a:r>
            <a:r>
              <a:rPr lang="it-IT" sz="1400" b="0" dirty="0" smtClean="0">
                <a:solidFill>
                  <a:srgbClr val="292934"/>
                </a:solidFill>
                <a:latin typeface="Symbol" charset="2"/>
                <a:cs typeface="Symbol" charset="2"/>
              </a:rPr>
              <a:t>.</a:t>
            </a:r>
            <a:endParaRPr lang="it-IT" sz="1400" b="0" i="1" dirty="0">
              <a:solidFill>
                <a:srgbClr val="292934"/>
              </a:solidFill>
              <a:latin typeface="Symbol" charset="2"/>
              <a:cs typeface="Symbol" charset="2"/>
            </a:endParaRPr>
          </a:p>
        </p:txBody>
      </p:sp>
      <p:graphicFrame>
        <p:nvGraphicFramePr>
          <p:cNvPr id="263550" name="Group 382"/>
          <p:cNvGraphicFramePr>
            <a:graphicFrameLocks noGrp="1"/>
          </p:cNvGraphicFramePr>
          <p:nvPr>
            <p:extLst>
              <p:ext uri="{D42A27DB-BD31-4B8C-83A1-F6EECF244321}">
                <p14:modId xmlns:p14="http://schemas.microsoft.com/office/powerpoint/2010/main" val="2938511275"/>
              </p:ext>
            </p:extLst>
          </p:nvPr>
        </p:nvGraphicFramePr>
        <p:xfrm>
          <a:off x="5608405" y="3111045"/>
          <a:ext cx="3194050" cy="885825"/>
        </p:xfrm>
        <a:graphic>
          <a:graphicData uri="http://schemas.openxmlformats.org/drawingml/2006/table">
            <a:tbl>
              <a:tblPr/>
              <a:tblGrid>
                <a:gridCol w="1370013"/>
                <a:gridCol w="449262"/>
                <a:gridCol w="452438"/>
                <a:gridCol w="469900"/>
                <a:gridCol w="452437"/>
              </a:tblGrid>
              <a:tr h="30808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cs typeface="Arial" pitchFamily="34" charset="0"/>
                        </a:rPr>
                        <a:t>Punteggio</a:t>
                      </a:r>
                    </a:p>
                  </a:txBody>
                  <a:tcPr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70</a:t>
                      </a: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78</a:t>
                      </a:r>
                      <a:endParaRPr kumimoji="0" lang="it-IT" sz="1200" b="0" i="0" u="none" strike="noStrike" cap="none" normalizeH="0" baseline="0" smtClean="0">
                        <a:ln>
                          <a:noFill/>
                        </a:ln>
                        <a:solidFill>
                          <a:schemeClr val="tx1"/>
                        </a:solidFill>
                        <a:effectLst/>
                        <a:latin typeface="Century Gothic" pitchFamily="34" charset="0"/>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80</a:t>
                      </a:r>
                      <a:endParaRPr kumimoji="0" lang="it-IT" sz="1200" b="0" i="0" u="none" strike="noStrike" cap="none" normalizeH="0" baseline="0" smtClean="0">
                        <a:ln>
                          <a:noFill/>
                        </a:ln>
                        <a:solidFill>
                          <a:schemeClr val="tx1"/>
                        </a:solidFill>
                        <a:effectLst/>
                        <a:latin typeface="Century Gothic" pitchFamily="34" charset="0"/>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95</a:t>
                      </a:r>
                      <a:endParaRPr kumimoji="0" lang="it-IT" sz="1200" b="0" i="0" u="none" strike="noStrike" cap="none" normalizeH="0" baseline="0" smtClean="0">
                        <a:ln>
                          <a:noFill/>
                        </a:ln>
                        <a:solidFill>
                          <a:schemeClr val="tx1"/>
                        </a:solidFill>
                        <a:effectLst/>
                        <a:latin typeface="Century Gothic" pitchFamily="34" charset="0"/>
                      </a:endParaRPr>
                    </a:p>
                  </a:txBody>
                  <a:tcPr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322">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cs typeface="Arial" pitchFamily="34" charset="0"/>
                        </a:rPr>
                        <a:t>Frequenza</a:t>
                      </a:r>
                      <a:endParaRPr kumimoji="0" lang="it-IT" sz="1200" b="1" i="0" u="none" strike="noStrike" cap="none" normalizeH="0" baseline="0" smtClean="0">
                        <a:ln>
                          <a:noFill/>
                        </a:ln>
                        <a:solidFill>
                          <a:schemeClr val="tx1"/>
                        </a:solidFill>
                        <a:effectLst/>
                        <a:latin typeface="Century Gothic" pitchFamily="34" charset="0"/>
                      </a:endParaRPr>
                    </a:p>
                  </a:txBody>
                  <a:tcPr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cs typeface="Arial" pitchFamily="34" charset="0"/>
                        </a:rPr>
                        <a:t>1</a:t>
                      </a: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cs typeface="Arial" pitchFamily="34" charset="0"/>
                        </a:rPr>
                        <a:t>1</a:t>
                      </a: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cs typeface="Arial" pitchFamily="34" charset="0"/>
                        </a:rPr>
                        <a:t>2</a:t>
                      </a:r>
                      <a:endParaRPr kumimoji="0" lang="it-IT" sz="1200" b="1" i="0" u="none" strike="noStrike" cap="none" normalizeH="0" baseline="0" smtClean="0">
                        <a:ln>
                          <a:noFill/>
                        </a:ln>
                        <a:solidFill>
                          <a:schemeClr val="tx1"/>
                        </a:solidFill>
                        <a:effectLst/>
                        <a:latin typeface="Century Gothic" pitchFamily="34" charset="0"/>
                      </a:endParaRP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cs typeface="Arial" pitchFamily="34" charset="0"/>
                        </a:rPr>
                        <a:t>1</a:t>
                      </a:r>
                      <a:endParaRPr kumimoji="0" lang="it-IT" sz="1200" b="1" i="0" u="none" strike="noStrike" cap="none" normalizeH="0" baseline="0" smtClean="0">
                        <a:ln>
                          <a:noFill/>
                        </a:ln>
                        <a:solidFill>
                          <a:schemeClr val="tx1"/>
                        </a:solidFill>
                        <a:effectLst/>
                        <a:latin typeface="Century Gothic" pitchFamily="34" charset="0"/>
                      </a:endParaRPr>
                    </a:p>
                  </a:txBody>
                  <a:tcPr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41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rPr>
                        <a:t>P(x)</a:t>
                      </a:r>
                    </a:p>
                  </a:txBody>
                  <a:tcPr marT="45736" marB="4573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cs typeface="Arial" pitchFamily="34" charset="0"/>
                        </a:rPr>
                        <a:t>.20</a:t>
                      </a: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Tahoma" pitchFamily="34" charset="0"/>
                          <a:cs typeface="Arial" pitchFamily="34" charset="0"/>
                        </a:rPr>
                        <a:t>.20</a:t>
                      </a: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cs typeface="Arial" pitchFamily="34" charset="0"/>
                        </a:rPr>
                        <a:t>.40</a:t>
                      </a:r>
                    </a:p>
                  </a:txBody>
                  <a:tcPr marT="45736" marB="457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chemeClr val="tx1"/>
                          </a:solidFill>
                          <a:effectLst/>
                          <a:latin typeface="Century Gothic" pitchFamily="34" charset="0"/>
                        </a:rPr>
                        <a:t>.</a:t>
                      </a:r>
                      <a:r>
                        <a:rPr kumimoji="0" lang="it-IT" sz="1200" b="1" i="0" u="none" strike="noStrike" cap="none" normalizeH="0" baseline="0" dirty="0" smtClean="0">
                          <a:ln>
                            <a:noFill/>
                          </a:ln>
                          <a:solidFill>
                            <a:schemeClr val="tx1"/>
                          </a:solidFill>
                          <a:effectLst/>
                          <a:latin typeface="Tahoma" pitchFamily="34" charset="0"/>
                        </a:rPr>
                        <a:t>20</a:t>
                      </a:r>
                    </a:p>
                  </a:txBody>
                  <a:tcPr marT="45736" marB="4573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68663" name="Object 335"/>
          <p:cNvGraphicFramePr>
            <a:graphicFrameLocks noChangeAspect="1"/>
          </p:cNvGraphicFramePr>
          <p:nvPr/>
        </p:nvGraphicFramePr>
        <p:xfrm>
          <a:off x="2324100" y="4287838"/>
          <a:ext cx="2882900" cy="1189037"/>
        </p:xfrm>
        <a:graphic>
          <a:graphicData uri="http://schemas.openxmlformats.org/presentationml/2006/ole">
            <mc:AlternateContent xmlns:mc="http://schemas.openxmlformats.org/markup-compatibility/2006">
              <mc:Choice xmlns:v="urn:schemas-microsoft-com:vml" Requires="v">
                <p:oleObj spid="_x0000_s260562" name="Equation" r:id="rId3" imgW="2311400" imgH="812800" progId="Equation.3">
                  <p:embed/>
                </p:oleObj>
              </mc:Choice>
              <mc:Fallback>
                <p:oleObj name="Equation" r:id="rId3" imgW="2311400" imgH="812800" progId="Equation.3">
                  <p:embed/>
                  <p:pic>
                    <p:nvPicPr>
                      <p:cNvPr id="0" name="Picture 7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4100" y="4287838"/>
                        <a:ext cx="2882900" cy="1189037"/>
                      </a:xfrm>
                      <a:prstGeom prst="rect">
                        <a:avLst/>
                      </a:prstGeom>
                      <a:solidFill>
                        <a:srgbClr val="FFFFFF"/>
                      </a:solidFill>
                    </p:spPr>
                  </p:pic>
                </p:oleObj>
              </mc:Fallback>
            </mc:AlternateContent>
          </a:graphicData>
        </a:graphic>
      </p:graphicFrame>
      <p:graphicFrame>
        <p:nvGraphicFramePr>
          <p:cNvPr id="68664" name="Object 352"/>
          <p:cNvGraphicFramePr>
            <a:graphicFrameLocks noChangeAspect="1"/>
          </p:cNvGraphicFramePr>
          <p:nvPr>
            <p:extLst>
              <p:ext uri="{D42A27DB-BD31-4B8C-83A1-F6EECF244321}">
                <p14:modId xmlns:p14="http://schemas.microsoft.com/office/powerpoint/2010/main" val="303473302"/>
              </p:ext>
            </p:extLst>
          </p:nvPr>
        </p:nvGraphicFramePr>
        <p:xfrm>
          <a:off x="5597292" y="4225925"/>
          <a:ext cx="3205163" cy="2043113"/>
        </p:xfrm>
        <a:graphic>
          <a:graphicData uri="http://schemas.openxmlformats.org/presentationml/2006/ole">
            <mc:AlternateContent xmlns:mc="http://schemas.openxmlformats.org/markup-compatibility/2006">
              <mc:Choice xmlns:v="urn:schemas-microsoft-com:vml" Requires="v">
                <p:oleObj spid="_x0000_s260563" name="Grafico" r:id="rId5" imgW="3733800" imgH="2229002" progId="Excel.Sheet.8">
                  <p:embed/>
                </p:oleObj>
              </mc:Choice>
              <mc:Fallback>
                <p:oleObj name="Grafico" r:id="rId5" imgW="3733800" imgH="2229002" progId="Excel.Sheet.8">
                  <p:embed/>
                  <p:pic>
                    <p:nvPicPr>
                      <p:cNvPr id="0" name="Picture 7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97292" y="4225925"/>
                        <a:ext cx="3205163" cy="2043113"/>
                      </a:xfrm>
                      <a:prstGeom prst="rect">
                        <a:avLst/>
                      </a:prstGeom>
                      <a:noFill/>
                      <a:ln>
                        <a:noFill/>
                      </a:ln>
                      <a:effectLst/>
                      <a:extLst>
                        <a:ext uri="{909E8E84-426E-40dd-AFC4-6F175D3DCCD1}">
                          <a14:hiddenFill xmlns:a14="http://schemas.microsoft.com/office/drawing/2010/main" xmlns="">
                            <a:solidFill>
                              <a:srgbClr val="000000"/>
                            </a:solidFill>
                          </a14:hiddenFill>
                        </a:ext>
                        <a:ext uri="{91240B29-F687-4f45-9708-019B960494DF}">
                          <a14:hiddenLine xmlns:a14="http://schemas.microsoft.com/office/drawing/2010/main" xmlns="" w="1">
                            <a:solidFill>
                              <a:srgbClr val="FFFFFF"/>
                            </a:solidFill>
                            <a:miter lim="800000"/>
                            <a:headEnd/>
                            <a:tailEnd/>
                          </a14:hiddenLine>
                        </a:ext>
                        <a:ext uri="{AF507438-7753-43e0-B8FC-AC1667EBCBE1}">
                          <a14:hiddenEffects xmlns:a14="http://schemas.microsoft.com/office/drawing/2010/main" xmlns="">
                            <a:effectLst>
                              <a:outerShdw dist="38099" dir="2700000" algn="ctr" rotWithShape="0">
                                <a:srgbClr val="000000">
                                  <a:alpha val="74997"/>
                                </a:srgbClr>
                              </a:outerShdw>
                            </a:effectLst>
                          </a14:hiddenEffects>
                        </a:ext>
                      </a:extLst>
                    </p:spPr>
                  </p:pic>
                </p:oleObj>
              </mc:Fallback>
            </mc:AlternateContent>
          </a:graphicData>
        </a:graphic>
      </p:graphicFrame>
      <p:sp>
        <p:nvSpPr>
          <p:cNvPr id="68665" name="Text Box 354"/>
          <p:cNvSpPr txBox="1">
            <a:spLocks noChangeArrowheads="1"/>
          </p:cNvSpPr>
          <p:nvPr/>
        </p:nvSpPr>
        <p:spPr bwMode="auto">
          <a:xfrm>
            <a:off x="410995" y="4322763"/>
            <a:ext cx="1979613"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dirty="0">
                <a:solidFill>
                  <a:srgbClr val="292934"/>
                </a:solidFill>
                <a:latin typeface="+mn-lt"/>
              </a:rPr>
              <a:t>Media</a:t>
            </a:r>
          </a:p>
        </p:txBody>
      </p:sp>
      <p:graphicFrame>
        <p:nvGraphicFramePr>
          <p:cNvPr id="68666" name="Object 355"/>
          <p:cNvGraphicFramePr>
            <a:graphicFrameLocks noChangeAspect="1"/>
          </p:cNvGraphicFramePr>
          <p:nvPr>
            <p:extLst>
              <p:ext uri="{D42A27DB-BD31-4B8C-83A1-F6EECF244321}">
                <p14:modId xmlns:p14="http://schemas.microsoft.com/office/powerpoint/2010/main" val="2968224708"/>
              </p:ext>
            </p:extLst>
          </p:nvPr>
        </p:nvGraphicFramePr>
        <p:xfrm>
          <a:off x="2335214" y="5706708"/>
          <a:ext cx="2557311" cy="419818"/>
        </p:xfrm>
        <a:graphic>
          <a:graphicData uri="http://schemas.openxmlformats.org/presentationml/2006/ole">
            <mc:AlternateContent xmlns:mc="http://schemas.openxmlformats.org/markup-compatibility/2006">
              <mc:Choice xmlns:v="urn:schemas-microsoft-com:vml" Requires="v">
                <p:oleObj spid="_x0000_s260564" name="Equation" r:id="rId7" imgW="1764534" imgH="304668" progId="Equation.3">
                  <p:embed/>
                </p:oleObj>
              </mc:Choice>
              <mc:Fallback>
                <p:oleObj name="Equation" r:id="rId7" imgW="1764534" imgH="304668" progId="Equation.3">
                  <p:embed/>
                  <p:pic>
                    <p:nvPicPr>
                      <p:cNvPr id="0" name="Picture 7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35214" y="5706708"/>
                        <a:ext cx="2557311" cy="419818"/>
                      </a:xfrm>
                      <a:prstGeom prst="rect">
                        <a:avLst/>
                      </a:prstGeom>
                      <a:solidFill>
                        <a:srgbClr val="FFFFFF"/>
                      </a:solidFill>
                    </p:spPr>
                  </p:pic>
                </p:oleObj>
              </mc:Fallback>
            </mc:AlternateContent>
          </a:graphicData>
        </a:graphic>
      </p:graphicFrame>
      <p:sp>
        <p:nvSpPr>
          <p:cNvPr id="68667" name="Text Box 356"/>
          <p:cNvSpPr txBox="1">
            <a:spLocks noChangeArrowheads="1"/>
          </p:cNvSpPr>
          <p:nvPr/>
        </p:nvSpPr>
        <p:spPr bwMode="auto">
          <a:xfrm>
            <a:off x="410995" y="5734798"/>
            <a:ext cx="1979613"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dirty="0" err="1">
                <a:solidFill>
                  <a:srgbClr val="292934"/>
                </a:solidFill>
                <a:latin typeface="+mn-lt"/>
              </a:rPr>
              <a:t>Dev</a:t>
            </a:r>
            <a:r>
              <a:rPr lang="it-IT" sz="1800" b="0" dirty="0">
                <a:solidFill>
                  <a:srgbClr val="292934"/>
                </a:solidFill>
                <a:latin typeface="+mn-lt"/>
              </a:rPr>
              <a:t>. Standard</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a:xfrm>
            <a:off x="582871" y="274072"/>
            <a:ext cx="8177025" cy="588404"/>
          </a:xfrm>
        </p:spPr>
        <p:txBody>
          <a:bodyPr/>
          <a:lstStyle/>
          <a:p>
            <a:pPr eaLnBrk="1" hangingPunct="1"/>
            <a:r>
              <a:rPr lang="it-IT" sz="3200" b="0" dirty="0">
                <a:latin typeface="Tahoma" charset="0"/>
              </a:rPr>
              <a:t>Distribuzione </a:t>
            </a:r>
            <a:r>
              <a:rPr lang="it-IT" sz="3200" b="0" dirty="0" smtClean="0">
                <a:latin typeface="Tahoma" charset="0"/>
              </a:rPr>
              <a:t>campionaria di </a:t>
            </a:r>
            <a:endParaRPr lang="it-IT" sz="3200" b="0" dirty="0">
              <a:latin typeface="Tahoma" charset="0"/>
            </a:endParaRPr>
          </a:p>
        </p:txBody>
      </p:sp>
      <p:sp>
        <p:nvSpPr>
          <p:cNvPr id="69634" name="Text Box 3"/>
          <p:cNvSpPr txBox="1">
            <a:spLocks noChangeArrowheads="1"/>
          </p:cNvSpPr>
          <p:nvPr/>
        </p:nvSpPr>
        <p:spPr bwMode="auto">
          <a:xfrm>
            <a:off x="531813" y="946150"/>
            <a:ext cx="8320087" cy="2103140"/>
          </a:xfrm>
          <a:prstGeom prst="rect">
            <a:avLst/>
          </a:prstGeom>
          <a:noFill/>
          <a:ln w="2857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lnSpc>
                <a:spcPct val="120000"/>
              </a:lnSpc>
              <a:spcBef>
                <a:spcPct val="50000"/>
              </a:spcBef>
            </a:pPr>
            <a:r>
              <a:rPr lang="it-IT" sz="1600" dirty="0">
                <a:solidFill>
                  <a:srgbClr val="292934"/>
                </a:solidFill>
                <a:latin typeface="+mn-lt"/>
              </a:rPr>
              <a:t>Distribuzione </a:t>
            </a:r>
            <a:r>
              <a:rPr lang="it-IT" sz="1600" dirty="0" smtClean="0">
                <a:solidFill>
                  <a:srgbClr val="292934"/>
                </a:solidFill>
                <a:latin typeface="+mn-lt"/>
              </a:rPr>
              <a:t>di probabilità della media campionaria</a:t>
            </a:r>
            <a:r>
              <a:rPr lang="it-IT" sz="1600" b="0" dirty="0" smtClean="0">
                <a:solidFill>
                  <a:srgbClr val="292934"/>
                </a:solidFill>
                <a:latin typeface="+mn-lt"/>
              </a:rPr>
              <a:t>. </a:t>
            </a:r>
          </a:p>
          <a:p>
            <a:pPr algn="just" eaLnBrk="1" hangingPunct="1">
              <a:lnSpc>
                <a:spcPct val="120000"/>
              </a:lnSpc>
              <a:spcBef>
                <a:spcPct val="50000"/>
              </a:spcBef>
            </a:pPr>
            <a:r>
              <a:rPr lang="it-IT" sz="1600" b="0" dirty="0" smtClean="0">
                <a:solidFill>
                  <a:srgbClr val="292934"/>
                </a:solidFill>
                <a:latin typeface="+mn-lt"/>
              </a:rPr>
              <a:t>La </a:t>
            </a:r>
            <a:r>
              <a:rPr lang="it-IT" sz="1600" b="0" i="1" dirty="0">
                <a:solidFill>
                  <a:srgbClr val="292934"/>
                </a:solidFill>
                <a:latin typeface="+mn-lt"/>
              </a:rPr>
              <a:t>media </a:t>
            </a:r>
            <a:r>
              <a:rPr lang="it-IT" sz="1600" b="0" i="1" dirty="0" smtClean="0">
                <a:solidFill>
                  <a:srgbClr val="292934"/>
                </a:solidFill>
                <a:latin typeface="+mn-lt"/>
              </a:rPr>
              <a:t>campionaria</a:t>
            </a:r>
            <a:r>
              <a:rPr lang="it-IT" sz="1600" b="0" dirty="0" smtClean="0">
                <a:solidFill>
                  <a:srgbClr val="292934"/>
                </a:solidFill>
                <a:latin typeface="+mn-lt"/>
              </a:rPr>
              <a:t>      </a:t>
            </a:r>
            <a:r>
              <a:rPr lang="it-IT" sz="1600" b="0" i="1" dirty="0" smtClean="0">
                <a:solidFill>
                  <a:srgbClr val="292934"/>
                </a:solidFill>
                <a:latin typeface="+mn-lt"/>
              </a:rPr>
              <a:t>calcolata per m campioni </a:t>
            </a:r>
            <a:r>
              <a:rPr lang="it-IT" sz="1600" b="0" i="1" dirty="0">
                <a:solidFill>
                  <a:srgbClr val="292934"/>
                </a:solidFill>
                <a:latin typeface="+mn-lt"/>
              </a:rPr>
              <a:t>diversi </a:t>
            </a:r>
            <a:r>
              <a:rPr lang="it-IT" sz="1600" i="1" dirty="0" smtClean="0">
                <a:solidFill>
                  <a:srgbClr val="292934"/>
                </a:solidFill>
                <a:latin typeface="+mn-lt"/>
              </a:rPr>
              <a:t>è una </a:t>
            </a:r>
            <a:r>
              <a:rPr lang="it-IT" sz="1600" i="1" dirty="0">
                <a:solidFill>
                  <a:srgbClr val="292934"/>
                </a:solidFill>
                <a:latin typeface="+mn-lt"/>
              </a:rPr>
              <a:t>variabile casuale </a:t>
            </a:r>
            <a:r>
              <a:rPr lang="it-IT" sz="1600" b="0" dirty="0">
                <a:solidFill>
                  <a:srgbClr val="292934"/>
                </a:solidFill>
                <a:latin typeface="+mn-lt"/>
              </a:rPr>
              <a:t>che può essere descritta tramite una distribuzione di </a:t>
            </a:r>
            <a:r>
              <a:rPr lang="it-IT" sz="1600" b="0" dirty="0" smtClean="0">
                <a:solidFill>
                  <a:srgbClr val="292934"/>
                </a:solidFill>
                <a:latin typeface="+mn-lt"/>
              </a:rPr>
              <a:t>probabilità con un valore medio e deviazione standard indicati con              . </a:t>
            </a:r>
            <a:endParaRPr lang="it-IT" sz="1600" b="0" dirty="0">
              <a:solidFill>
                <a:srgbClr val="292934"/>
              </a:solidFill>
              <a:latin typeface="+mn-lt"/>
            </a:endParaRPr>
          </a:p>
          <a:p>
            <a:pPr algn="just" eaLnBrk="1" hangingPunct="1">
              <a:lnSpc>
                <a:spcPct val="120000"/>
              </a:lnSpc>
              <a:spcBef>
                <a:spcPct val="50000"/>
              </a:spcBef>
            </a:pPr>
            <a:r>
              <a:rPr lang="it-IT" sz="1600" b="0" dirty="0">
                <a:solidFill>
                  <a:srgbClr val="292934"/>
                </a:solidFill>
                <a:latin typeface="+mn-lt"/>
              </a:rPr>
              <a:t>La distribuzione di probabilità della media </a:t>
            </a:r>
            <a:r>
              <a:rPr lang="it-IT" sz="1600" b="0" dirty="0" smtClean="0">
                <a:solidFill>
                  <a:srgbClr val="292934"/>
                </a:solidFill>
                <a:latin typeface="+mn-lt"/>
              </a:rPr>
              <a:t>campionaria è </a:t>
            </a:r>
            <a:r>
              <a:rPr lang="it-IT" sz="1600" b="0" dirty="0">
                <a:solidFill>
                  <a:srgbClr val="292934"/>
                </a:solidFill>
                <a:latin typeface="+mn-lt"/>
              </a:rPr>
              <a:t>detta </a:t>
            </a:r>
            <a:r>
              <a:rPr lang="it-IT" sz="1600" dirty="0">
                <a:solidFill>
                  <a:srgbClr val="292934"/>
                </a:solidFill>
                <a:latin typeface="+mn-lt"/>
              </a:rPr>
              <a:t>distribuzione campionaria </a:t>
            </a:r>
            <a:r>
              <a:rPr lang="it-IT" sz="1600" b="0" dirty="0">
                <a:solidFill>
                  <a:srgbClr val="292934"/>
                </a:solidFill>
                <a:latin typeface="+mn-lt"/>
              </a:rPr>
              <a:t>di</a:t>
            </a:r>
            <a:r>
              <a:rPr lang="it-IT" sz="1600" dirty="0">
                <a:solidFill>
                  <a:srgbClr val="292934"/>
                </a:solidFill>
                <a:latin typeface="+mn-lt"/>
              </a:rPr>
              <a:t>     </a:t>
            </a:r>
            <a:r>
              <a:rPr lang="it-IT" sz="1600" b="0" i="1" dirty="0">
                <a:solidFill>
                  <a:srgbClr val="292934"/>
                </a:solidFill>
                <a:latin typeface="+mn-lt"/>
              </a:rPr>
              <a:t> </a:t>
            </a:r>
            <a:r>
              <a:rPr lang="it-IT" sz="1600" b="0" i="1" dirty="0" smtClean="0">
                <a:solidFill>
                  <a:srgbClr val="292934"/>
                </a:solidFill>
                <a:latin typeface="+mn-lt"/>
              </a:rPr>
              <a:t> </a:t>
            </a:r>
            <a:r>
              <a:rPr lang="it-IT" sz="1600" b="0" dirty="0" smtClean="0">
                <a:solidFill>
                  <a:srgbClr val="292934"/>
                </a:solidFill>
                <a:latin typeface="+mn-lt"/>
              </a:rPr>
              <a:t>ed associa ai </a:t>
            </a:r>
            <a:r>
              <a:rPr lang="it-IT" sz="1600" b="0" dirty="0">
                <a:solidFill>
                  <a:srgbClr val="292934"/>
                </a:solidFill>
                <a:latin typeface="+mn-lt"/>
              </a:rPr>
              <a:t>valori </a:t>
            </a:r>
            <a:r>
              <a:rPr lang="it-IT" sz="1600" b="0" dirty="0" smtClean="0">
                <a:solidFill>
                  <a:srgbClr val="292934"/>
                </a:solidFill>
                <a:latin typeface="+mn-lt"/>
              </a:rPr>
              <a:t>della media campionaria le </a:t>
            </a:r>
            <a:r>
              <a:rPr lang="it-IT" sz="1600" b="0" dirty="0">
                <a:solidFill>
                  <a:srgbClr val="292934"/>
                </a:solidFill>
                <a:latin typeface="+mn-lt"/>
              </a:rPr>
              <a:t>rispettive probabilità.    </a:t>
            </a:r>
          </a:p>
        </p:txBody>
      </p:sp>
      <p:graphicFrame>
        <p:nvGraphicFramePr>
          <p:cNvPr id="69636" name="Object 6"/>
          <p:cNvGraphicFramePr>
            <a:graphicFrameLocks noChangeAspect="1"/>
          </p:cNvGraphicFramePr>
          <p:nvPr>
            <p:extLst>
              <p:ext uri="{D42A27DB-BD31-4B8C-83A1-F6EECF244321}">
                <p14:modId xmlns:p14="http://schemas.microsoft.com/office/powerpoint/2010/main" val="468911119"/>
              </p:ext>
            </p:extLst>
          </p:nvPr>
        </p:nvGraphicFramePr>
        <p:xfrm>
          <a:off x="4601662" y="3377391"/>
          <a:ext cx="2006205" cy="359999"/>
        </p:xfrm>
        <a:graphic>
          <a:graphicData uri="http://schemas.openxmlformats.org/presentationml/2006/ole">
            <mc:AlternateContent xmlns:mc="http://schemas.openxmlformats.org/markup-compatibility/2006">
              <mc:Choice xmlns:v="urn:schemas-microsoft-com:vml" Requires="v">
                <p:oleObj spid="_x0000_s238231" name="Equation" r:id="rId3" imgW="1180588" imgH="215806" progId="Equation.3">
                  <p:embed/>
                </p:oleObj>
              </mc:Choice>
              <mc:Fallback>
                <p:oleObj name="Equation" r:id="rId3" imgW="1180588" imgH="215806" progId="Equation.3">
                  <p:embed/>
                  <p:pic>
                    <p:nvPicPr>
                      <p:cNvPr id="0" name="Picture 7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1662" y="3377391"/>
                        <a:ext cx="2006205" cy="359999"/>
                      </a:xfrm>
                      <a:prstGeom prst="rect">
                        <a:avLst/>
                      </a:prstGeom>
                      <a:solidFill>
                        <a:srgbClr val="FFFFFF"/>
                      </a:solidFill>
                    </p:spPr>
                  </p:pic>
                </p:oleObj>
              </mc:Fallback>
            </mc:AlternateContent>
          </a:graphicData>
        </a:graphic>
      </p:graphicFrame>
      <p:graphicFrame>
        <p:nvGraphicFramePr>
          <p:cNvPr id="265406" name="Group 190"/>
          <p:cNvGraphicFramePr>
            <a:graphicFrameLocks noGrp="1"/>
          </p:cNvGraphicFramePr>
          <p:nvPr>
            <p:extLst>
              <p:ext uri="{D42A27DB-BD31-4B8C-83A1-F6EECF244321}">
                <p14:modId xmlns:p14="http://schemas.microsoft.com/office/powerpoint/2010/main" val="1078763011"/>
              </p:ext>
            </p:extLst>
          </p:nvPr>
        </p:nvGraphicFramePr>
        <p:xfrm>
          <a:off x="580509" y="3179087"/>
          <a:ext cx="3195638" cy="822509"/>
        </p:xfrm>
        <a:graphic>
          <a:graphicData uri="http://schemas.openxmlformats.org/drawingml/2006/table">
            <a:tbl>
              <a:tblPr/>
              <a:tblGrid>
                <a:gridCol w="1103313"/>
                <a:gridCol w="411162"/>
                <a:gridCol w="422275"/>
                <a:gridCol w="411163"/>
                <a:gridCol w="423862"/>
                <a:gridCol w="423863"/>
              </a:tblGrid>
              <a:tr h="274108">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rgbClr val="292934"/>
                          </a:solidFill>
                          <a:effectLst/>
                          <a:latin typeface="Tahoma" pitchFamily="34" charset="0"/>
                        </a:rPr>
                        <a:t>Popolazione</a:t>
                      </a:r>
                    </a:p>
                  </a:txBody>
                  <a:tcPr marT="45645" marB="45645"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27410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rgbClr val="292934"/>
                          </a:solidFill>
                          <a:effectLst/>
                          <a:latin typeface="Tahoma" pitchFamily="34" charset="0"/>
                          <a:cs typeface="Arial" pitchFamily="34" charset="0"/>
                        </a:rPr>
                        <a:t>Studente</a:t>
                      </a:r>
                      <a:endParaRPr kumimoji="0" lang="it-IT" sz="1200" b="1" i="0" u="none" strike="noStrike" cap="none" normalizeH="0" baseline="0" smtClean="0">
                        <a:ln>
                          <a:noFill/>
                        </a:ln>
                        <a:solidFill>
                          <a:srgbClr val="292934"/>
                        </a:solidFill>
                        <a:effectLst/>
                        <a:latin typeface="Tahoma" pitchFamily="34" charset="0"/>
                      </a:endParaRPr>
                    </a:p>
                  </a:txBody>
                  <a:tcPr marT="45645" marB="456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b="0" i="0" u="none" strike="noStrike" cap="none" normalizeH="0" baseline="0" smtClean="0">
                          <a:ln>
                            <a:noFill/>
                          </a:ln>
                          <a:solidFill>
                            <a:srgbClr val="292934"/>
                          </a:solidFill>
                          <a:effectLst/>
                          <a:latin typeface="Tahoma" pitchFamily="34" charset="0"/>
                          <a:cs typeface="Arial" pitchFamily="34" charset="0"/>
                        </a:rPr>
                        <a:t>A</a:t>
                      </a:r>
                    </a:p>
                  </a:txBody>
                  <a:tcPr marT="45645" marB="456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rgbClr val="292934"/>
                          </a:solidFill>
                          <a:effectLst/>
                          <a:latin typeface="Tahoma" pitchFamily="34" charset="0"/>
                          <a:cs typeface="Arial" pitchFamily="34" charset="0"/>
                        </a:rPr>
                        <a:t>B</a:t>
                      </a:r>
                      <a:endParaRPr kumimoji="0" lang="it-IT" sz="1200" b="1" i="0" u="none" strike="noStrike" cap="none" normalizeH="0" baseline="0" dirty="0" smtClean="0">
                        <a:ln>
                          <a:noFill/>
                        </a:ln>
                        <a:solidFill>
                          <a:srgbClr val="292934"/>
                        </a:solidFill>
                        <a:effectLst/>
                        <a:latin typeface="Tahoma" pitchFamily="34" charset="0"/>
                      </a:endParaRPr>
                    </a:p>
                  </a:txBody>
                  <a:tcPr marT="45645" marB="456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rgbClr val="292934"/>
                          </a:solidFill>
                          <a:effectLst/>
                          <a:latin typeface="Tahoma" pitchFamily="34" charset="0"/>
                          <a:cs typeface="Arial" pitchFamily="34" charset="0"/>
                        </a:rPr>
                        <a:t>C</a:t>
                      </a:r>
                      <a:endParaRPr kumimoji="0" lang="it-IT" sz="1200" b="1" i="0" u="none" strike="noStrike" cap="none" normalizeH="0" baseline="0" smtClean="0">
                        <a:ln>
                          <a:noFill/>
                        </a:ln>
                        <a:solidFill>
                          <a:srgbClr val="292934"/>
                        </a:solidFill>
                        <a:effectLst/>
                        <a:latin typeface="Tahoma" pitchFamily="34" charset="0"/>
                      </a:endParaRPr>
                    </a:p>
                  </a:txBody>
                  <a:tcPr marT="45645" marB="456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rgbClr val="292934"/>
                          </a:solidFill>
                          <a:effectLst/>
                          <a:latin typeface="Tahoma" pitchFamily="34" charset="0"/>
                          <a:cs typeface="Arial" pitchFamily="34" charset="0"/>
                        </a:rPr>
                        <a:t>D</a:t>
                      </a:r>
                      <a:endParaRPr kumimoji="0" lang="it-IT" sz="1200" b="1" i="0" u="none" strike="noStrike" cap="none" normalizeH="0" baseline="0" smtClean="0">
                        <a:ln>
                          <a:noFill/>
                        </a:ln>
                        <a:solidFill>
                          <a:srgbClr val="292934"/>
                        </a:solidFill>
                        <a:effectLst/>
                        <a:latin typeface="Tahoma" pitchFamily="34" charset="0"/>
                      </a:endParaRPr>
                    </a:p>
                  </a:txBody>
                  <a:tcPr marT="45645" marB="456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rgbClr val="292934"/>
                          </a:solidFill>
                          <a:effectLst/>
                          <a:latin typeface="Tahoma" pitchFamily="34" charset="0"/>
                          <a:cs typeface="Arial" pitchFamily="34" charset="0"/>
                        </a:rPr>
                        <a:t>E</a:t>
                      </a:r>
                      <a:endParaRPr kumimoji="0" lang="it-IT" sz="1200" b="1" i="0" u="none" strike="noStrike" cap="none" normalizeH="0" baseline="0" smtClean="0">
                        <a:ln>
                          <a:noFill/>
                        </a:ln>
                        <a:solidFill>
                          <a:srgbClr val="292934"/>
                        </a:solidFill>
                        <a:effectLst/>
                        <a:latin typeface="Tahoma" pitchFamily="34" charset="0"/>
                      </a:endParaRPr>
                    </a:p>
                  </a:txBody>
                  <a:tcPr marT="45645" marB="456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10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smtClean="0">
                          <a:ln>
                            <a:noFill/>
                          </a:ln>
                          <a:solidFill>
                            <a:srgbClr val="292934"/>
                          </a:solidFill>
                          <a:effectLst/>
                          <a:latin typeface="Tahoma" pitchFamily="34" charset="0"/>
                          <a:cs typeface="Arial" pitchFamily="34" charset="0"/>
                        </a:rPr>
                        <a:t>Punteggio</a:t>
                      </a:r>
                      <a:endParaRPr kumimoji="0" lang="it-IT" sz="1200" b="1" i="0" u="none" strike="noStrike" cap="none" normalizeH="0" baseline="0" smtClean="0">
                        <a:ln>
                          <a:noFill/>
                        </a:ln>
                        <a:solidFill>
                          <a:srgbClr val="292934"/>
                        </a:solidFill>
                        <a:effectLst/>
                        <a:latin typeface="Tahoma" pitchFamily="34" charset="0"/>
                      </a:endParaRPr>
                    </a:p>
                  </a:txBody>
                  <a:tcPr marT="45645" marB="456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rgbClr val="292934"/>
                          </a:solidFill>
                          <a:effectLst/>
                          <a:latin typeface="Tahoma" pitchFamily="34" charset="0"/>
                          <a:cs typeface="Arial" pitchFamily="34" charset="0"/>
                        </a:rPr>
                        <a:t>70</a:t>
                      </a:r>
                    </a:p>
                  </a:txBody>
                  <a:tcPr marT="45645" marB="456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rgbClr val="292934"/>
                          </a:solidFill>
                          <a:effectLst/>
                          <a:latin typeface="Tahoma" pitchFamily="34" charset="0"/>
                          <a:cs typeface="Arial" pitchFamily="34" charset="0"/>
                        </a:rPr>
                        <a:t>78</a:t>
                      </a:r>
                    </a:p>
                  </a:txBody>
                  <a:tcPr marT="45645" marB="456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rgbClr val="292934"/>
                          </a:solidFill>
                          <a:effectLst/>
                          <a:latin typeface="Tahoma" pitchFamily="34" charset="0"/>
                          <a:cs typeface="Arial" pitchFamily="34" charset="0"/>
                        </a:rPr>
                        <a:t>80</a:t>
                      </a:r>
                      <a:endParaRPr kumimoji="0" lang="it-IT" sz="1200" b="1" i="0" u="none" strike="noStrike" cap="none" normalizeH="0" baseline="0" dirty="0" smtClean="0">
                        <a:ln>
                          <a:noFill/>
                        </a:ln>
                        <a:solidFill>
                          <a:srgbClr val="292934"/>
                        </a:solidFill>
                        <a:effectLst/>
                        <a:latin typeface="Tahoma" pitchFamily="34" charset="0"/>
                      </a:endParaRPr>
                    </a:p>
                  </a:txBody>
                  <a:tcPr marT="45645" marB="456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smtClean="0">
                          <a:ln>
                            <a:noFill/>
                          </a:ln>
                          <a:solidFill>
                            <a:srgbClr val="292934"/>
                          </a:solidFill>
                          <a:effectLst/>
                          <a:latin typeface="Tahoma" pitchFamily="34" charset="0"/>
                          <a:cs typeface="Arial" pitchFamily="34" charset="0"/>
                        </a:rPr>
                        <a:t>80</a:t>
                      </a:r>
                      <a:endParaRPr kumimoji="0" lang="it-IT" sz="1200" b="1" i="0" u="none" strike="noStrike" cap="none" normalizeH="0" baseline="0" smtClean="0">
                        <a:ln>
                          <a:noFill/>
                        </a:ln>
                        <a:solidFill>
                          <a:srgbClr val="292934"/>
                        </a:solidFill>
                        <a:effectLst/>
                        <a:latin typeface="Tahoma" pitchFamily="34" charset="0"/>
                      </a:endParaRPr>
                    </a:p>
                  </a:txBody>
                  <a:tcPr marT="45645" marB="456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rgbClr val="292934"/>
                          </a:solidFill>
                          <a:effectLst/>
                          <a:latin typeface="Tahoma" pitchFamily="34" charset="0"/>
                          <a:cs typeface="Arial" pitchFamily="34" charset="0"/>
                        </a:rPr>
                        <a:t>95</a:t>
                      </a:r>
                      <a:endParaRPr kumimoji="0" lang="it-IT" sz="1200" b="1" i="0" u="none" strike="noStrike" cap="none" normalizeH="0" baseline="0" dirty="0" smtClean="0">
                        <a:ln>
                          <a:noFill/>
                        </a:ln>
                        <a:solidFill>
                          <a:srgbClr val="292934"/>
                        </a:solidFill>
                        <a:effectLst/>
                        <a:latin typeface="Tahoma" pitchFamily="34" charset="0"/>
                      </a:endParaRPr>
                    </a:p>
                  </a:txBody>
                  <a:tcPr marT="45645" marB="456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65405" name="Group 189"/>
          <p:cNvGraphicFramePr>
            <a:graphicFrameLocks noGrp="1"/>
          </p:cNvGraphicFramePr>
          <p:nvPr>
            <p:extLst>
              <p:ext uri="{D42A27DB-BD31-4B8C-83A1-F6EECF244321}">
                <p14:modId xmlns:p14="http://schemas.microsoft.com/office/powerpoint/2010/main" val="2488456104"/>
              </p:ext>
            </p:extLst>
          </p:nvPr>
        </p:nvGraphicFramePr>
        <p:xfrm>
          <a:off x="625053" y="4544897"/>
          <a:ext cx="8131175" cy="882830"/>
        </p:xfrm>
        <a:graphic>
          <a:graphicData uri="http://schemas.openxmlformats.org/drawingml/2006/table">
            <a:tbl>
              <a:tblPr/>
              <a:tblGrid>
                <a:gridCol w="1978025"/>
                <a:gridCol w="582612"/>
                <a:gridCol w="606425"/>
                <a:gridCol w="720725"/>
                <a:gridCol w="673100"/>
                <a:gridCol w="590550"/>
                <a:gridCol w="760413"/>
                <a:gridCol w="549275"/>
                <a:gridCol w="523875"/>
                <a:gridCol w="573087"/>
                <a:gridCol w="573088"/>
              </a:tblGrid>
              <a:tr h="27452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400" b="1" i="0" u="none" strike="noStrike" cap="none" normalizeH="0" baseline="0" dirty="0" smtClean="0">
                          <a:ln>
                            <a:noFill/>
                          </a:ln>
                          <a:solidFill>
                            <a:schemeClr val="tx1"/>
                          </a:solidFill>
                          <a:effectLst/>
                          <a:latin typeface="Tahoma" pitchFamily="34" charset="0"/>
                        </a:rPr>
                        <a:t>Campione</a:t>
                      </a:r>
                    </a:p>
                  </a:txBody>
                  <a:tcPr marT="45754" marB="457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Tahoma" pitchFamily="34" charset="0"/>
                          <a:cs typeface="Arial" pitchFamily="34" charset="0"/>
                        </a:rPr>
                        <a:t>AB</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chemeClr val="tx1"/>
                          </a:solidFill>
                          <a:effectLst/>
                          <a:latin typeface="Tahoma" pitchFamily="34" charset="0"/>
                        </a:rPr>
                        <a:t>AC</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chemeClr val="tx1"/>
                          </a:solidFill>
                          <a:effectLst/>
                          <a:latin typeface="Tahoma" pitchFamily="34" charset="0"/>
                        </a:rPr>
                        <a:t>AD</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chemeClr val="tx1"/>
                          </a:solidFill>
                          <a:effectLst/>
                          <a:latin typeface="Tahoma" pitchFamily="34" charset="0"/>
                        </a:rPr>
                        <a:t>AE</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chemeClr val="tx1"/>
                          </a:solidFill>
                          <a:effectLst/>
                          <a:latin typeface="Tahoma" pitchFamily="34" charset="0"/>
                        </a:rPr>
                        <a:t>BC</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rPr>
                        <a:t>BD</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rPr>
                        <a:t>BE</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smtClean="0">
                          <a:ln>
                            <a:noFill/>
                          </a:ln>
                          <a:solidFill>
                            <a:schemeClr val="tx1"/>
                          </a:solidFill>
                          <a:effectLst/>
                          <a:latin typeface="Tahoma" pitchFamily="34" charset="0"/>
                        </a:rPr>
                        <a:t>CD</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chemeClr val="tx1"/>
                          </a:solidFill>
                          <a:effectLst/>
                          <a:latin typeface="Tahoma" pitchFamily="34" charset="0"/>
                        </a:rPr>
                        <a:t>CE</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chemeClr val="tx1"/>
                          </a:solidFill>
                          <a:effectLst/>
                          <a:latin typeface="Tahoma" pitchFamily="34" charset="0"/>
                        </a:rPr>
                        <a:t>DE</a:t>
                      </a:r>
                    </a:p>
                  </a:txBody>
                  <a:tcPr marT="45754" marB="457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439">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cs typeface="Arial" pitchFamily="34" charset="0"/>
                        </a:rPr>
                        <a:t>Media campionaria </a:t>
                      </a:r>
                      <a:r>
                        <a:rPr kumimoji="0" lang="it-IT" sz="1200" b="0" i="0" u="sng" strike="noStrike" cap="none" normalizeH="0" baseline="0" dirty="0" smtClean="0">
                          <a:ln>
                            <a:noFill/>
                          </a:ln>
                          <a:solidFill>
                            <a:schemeClr val="tx1"/>
                          </a:solidFill>
                          <a:effectLst/>
                          <a:latin typeface="Tahoma" pitchFamily="34" charset="0"/>
                          <a:cs typeface="Arial" pitchFamily="34" charset="0"/>
                        </a:rPr>
                        <a:t>x</a:t>
                      </a:r>
                      <a:endParaRPr kumimoji="0" lang="it-IT" sz="1200" b="0" i="0" u="sng" strike="noStrike" cap="none" normalizeH="0" baseline="0" dirty="0" smtClean="0">
                        <a:ln>
                          <a:noFill/>
                        </a:ln>
                        <a:solidFill>
                          <a:schemeClr val="tx1"/>
                        </a:solidFill>
                        <a:effectLst/>
                        <a:latin typeface="Tahoma" pitchFamily="34" charset="0"/>
                      </a:endParaRPr>
                    </a:p>
                  </a:txBody>
                  <a:tcPr marT="45754" marB="457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cs typeface="Arial" pitchFamily="34" charset="0"/>
                        </a:rPr>
                        <a:t>74.0</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75.0</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75.0</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cs typeface="Arial" pitchFamily="34" charset="0"/>
                        </a:rPr>
                        <a:t>82.5</a:t>
                      </a:r>
                      <a:endParaRPr kumimoji="0" lang="it-IT" sz="1200" b="0" i="0" u="none" strike="noStrike" cap="none" normalizeH="0" baseline="0" smtClean="0">
                        <a:ln>
                          <a:noFill/>
                        </a:ln>
                        <a:solidFill>
                          <a:schemeClr val="tx1"/>
                        </a:solidFill>
                        <a:effectLst/>
                        <a:latin typeface="Tahoma" pitchFamily="34" charset="0"/>
                      </a:endParaRP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cs typeface="Arial" pitchFamily="34" charset="0"/>
                        </a:rPr>
                        <a:t>79.0</a:t>
                      </a:r>
                      <a:endParaRPr kumimoji="0" lang="it-IT" sz="1200" b="0" i="0" u="none" strike="noStrike" cap="none" normalizeH="0" baseline="0" dirty="0" smtClean="0">
                        <a:ln>
                          <a:noFill/>
                        </a:ln>
                        <a:solidFill>
                          <a:schemeClr val="tx1"/>
                        </a:solidFill>
                        <a:effectLst/>
                        <a:latin typeface="Tahoma" pitchFamily="34" charset="0"/>
                      </a:endParaRP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cs typeface="Arial" pitchFamily="34" charset="0"/>
                        </a:rPr>
                        <a:t>79.0</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rPr>
                        <a:t>86.5</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rPr>
                        <a:t>80.0</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rPr>
                        <a:t>87.5</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ahoma" pitchFamily="34" charset="0"/>
                        </a:rPr>
                        <a:t>87.5</a:t>
                      </a:r>
                    </a:p>
                  </a:txBody>
                  <a:tcPr marT="45754" marB="457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52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rPr>
                        <a:t>Errore campionamento</a:t>
                      </a:r>
                    </a:p>
                  </a:txBody>
                  <a:tcPr marT="45754" marB="457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cs typeface="Arial" pitchFamily="34" charset="0"/>
                        </a:rPr>
                        <a:t>-6.6</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cs typeface="Arial" pitchFamily="34" charset="0"/>
                        </a:rPr>
                        <a:t>-5.6</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cs typeface="Arial" pitchFamily="34" charset="0"/>
                        </a:rPr>
                        <a:t>-5.6</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rPr>
                        <a:t>1.9</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rPr>
                        <a:t>-1.6</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rPr>
                        <a:t>-1.6</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cs typeface="Arial" pitchFamily="34" charset="0"/>
                        </a:rPr>
                        <a:t>5.9</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rPr>
                        <a:t>-0.6</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rPr>
                        <a:t>6.9</a:t>
                      </a:r>
                    </a:p>
                  </a:txBody>
                  <a:tcPr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ahoma" pitchFamily="34" charset="0"/>
                        </a:rPr>
                        <a:t>6.9</a:t>
                      </a:r>
                    </a:p>
                  </a:txBody>
                  <a:tcPr marT="45754" marB="457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69712" name="Object 185"/>
          <p:cNvGraphicFramePr>
            <a:graphicFrameLocks noChangeAspect="1"/>
          </p:cNvGraphicFramePr>
          <p:nvPr>
            <p:extLst>
              <p:ext uri="{D42A27DB-BD31-4B8C-83A1-F6EECF244321}">
                <p14:modId xmlns:p14="http://schemas.microsoft.com/office/powerpoint/2010/main" val="2324248321"/>
              </p:ext>
            </p:extLst>
          </p:nvPr>
        </p:nvGraphicFramePr>
        <p:xfrm>
          <a:off x="5575685" y="319143"/>
          <a:ext cx="406327" cy="428725"/>
        </p:xfrm>
        <a:graphic>
          <a:graphicData uri="http://schemas.openxmlformats.org/presentationml/2006/ole">
            <mc:AlternateContent xmlns:mc="http://schemas.openxmlformats.org/markup-compatibility/2006">
              <mc:Choice xmlns:v="urn:schemas-microsoft-com:vml" Requires="v">
                <p:oleObj spid="_x0000_s238232" name="Equation" r:id="rId5" imgW="165100" imgH="177800" progId="Equation.3">
                  <p:embed/>
                </p:oleObj>
              </mc:Choice>
              <mc:Fallback>
                <p:oleObj name="Equation" r:id="rId5" imgW="165100" imgH="177800" progId="Equation.3">
                  <p:embed/>
                  <p:pic>
                    <p:nvPicPr>
                      <p:cNvPr id="0" name="Picture 739"/>
                      <p:cNvPicPr>
                        <a:picLocks noChangeAspect="1" noChangeArrowheads="1"/>
                      </p:cNvPicPr>
                      <p:nvPr/>
                    </p:nvPicPr>
                    <p:blipFill>
                      <a:blip r:embed="rId6"/>
                      <a:srcRect/>
                      <a:stretch>
                        <a:fillRect/>
                      </a:stretch>
                    </p:blipFill>
                    <p:spPr bwMode="auto">
                      <a:xfrm>
                        <a:off x="5575685" y="319143"/>
                        <a:ext cx="406327" cy="428725"/>
                      </a:xfrm>
                      <a:prstGeom prst="rect">
                        <a:avLst/>
                      </a:prstGeom>
                      <a:solidFill>
                        <a:srgbClr val="FFFFFF"/>
                      </a:solidFill>
                    </p:spPr>
                  </p:pic>
                </p:oleObj>
              </mc:Fallback>
            </mc:AlternateContent>
          </a:graphicData>
        </a:graphic>
      </p:graphicFrame>
      <p:graphicFrame>
        <p:nvGraphicFramePr>
          <p:cNvPr id="69713" name="Object 186"/>
          <p:cNvGraphicFramePr>
            <a:graphicFrameLocks noChangeAspect="1"/>
          </p:cNvGraphicFramePr>
          <p:nvPr>
            <p:extLst>
              <p:ext uri="{D42A27DB-BD31-4B8C-83A1-F6EECF244321}">
                <p14:modId xmlns:p14="http://schemas.microsoft.com/office/powerpoint/2010/main" val="1851764209"/>
              </p:ext>
            </p:extLst>
          </p:nvPr>
        </p:nvGraphicFramePr>
        <p:xfrm>
          <a:off x="2083613" y="2617168"/>
          <a:ext cx="326958" cy="353923"/>
        </p:xfrm>
        <a:graphic>
          <a:graphicData uri="http://schemas.openxmlformats.org/presentationml/2006/ole">
            <mc:AlternateContent xmlns:mc="http://schemas.openxmlformats.org/markup-compatibility/2006">
              <mc:Choice xmlns:v="urn:schemas-microsoft-com:vml" Requires="v">
                <p:oleObj spid="_x0000_s238233" name="Equation" r:id="rId7" imgW="165100" imgH="177800" progId="Equation.3">
                  <p:embed/>
                </p:oleObj>
              </mc:Choice>
              <mc:Fallback>
                <p:oleObj name="Equation" r:id="rId7" imgW="165100" imgH="177800" progId="Equation.3">
                  <p:embed/>
                  <p:pic>
                    <p:nvPicPr>
                      <p:cNvPr id="0" name="Picture 740"/>
                      <p:cNvPicPr>
                        <a:picLocks noChangeAspect="1" noChangeArrowheads="1"/>
                      </p:cNvPicPr>
                      <p:nvPr/>
                    </p:nvPicPr>
                    <p:blipFill>
                      <a:blip r:embed="rId8"/>
                      <a:srcRect/>
                      <a:stretch>
                        <a:fillRect/>
                      </a:stretch>
                    </p:blipFill>
                    <p:spPr bwMode="auto">
                      <a:xfrm>
                        <a:off x="2083613" y="2617168"/>
                        <a:ext cx="326958" cy="353923"/>
                      </a:xfrm>
                      <a:prstGeom prst="rect">
                        <a:avLst/>
                      </a:prstGeom>
                      <a:solidFill>
                        <a:srgbClr val="FFFFFF"/>
                      </a:solidFill>
                    </p:spPr>
                  </p:pic>
                </p:oleObj>
              </mc:Fallback>
            </mc:AlternateContent>
          </a:graphicData>
        </a:graphic>
      </p:graphicFrame>
      <p:sp>
        <p:nvSpPr>
          <p:cNvPr id="69714" name="Text Box 191"/>
          <p:cNvSpPr txBox="1">
            <a:spLocks noChangeArrowheads="1"/>
          </p:cNvSpPr>
          <p:nvPr/>
        </p:nvSpPr>
        <p:spPr bwMode="auto">
          <a:xfrm>
            <a:off x="643437" y="4125421"/>
            <a:ext cx="8001000" cy="336550"/>
          </a:xfrm>
          <a:prstGeom prst="rect">
            <a:avLst/>
          </a:prstGeom>
          <a:solidFill>
            <a:srgbClr val="FFFFFF"/>
          </a:solidFill>
          <a:ln>
            <a:noFill/>
          </a:ln>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600" dirty="0" smtClean="0">
                <a:solidFill>
                  <a:srgbClr val="292934"/>
                </a:solidFill>
                <a:latin typeface="Arial" charset="0"/>
              </a:rPr>
              <a:t>Campione e Errore di Campionamento</a:t>
            </a:r>
            <a:r>
              <a:rPr lang="it-IT" sz="1600" b="0" dirty="0" smtClean="0">
                <a:solidFill>
                  <a:srgbClr val="292934"/>
                </a:solidFill>
                <a:latin typeface="Arial" charset="0"/>
              </a:rPr>
              <a:t>. Estraiamo 10 </a:t>
            </a:r>
            <a:r>
              <a:rPr lang="it-IT" sz="1600" b="0" dirty="0">
                <a:solidFill>
                  <a:srgbClr val="292934"/>
                </a:solidFill>
                <a:latin typeface="Arial" charset="0"/>
              </a:rPr>
              <a:t>campioni di dimensioni </a:t>
            </a:r>
            <a:r>
              <a:rPr lang="it-IT" sz="1600" b="0" dirty="0" err="1">
                <a:solidFill>
                  <a:srgbClr val="292934"/>
                </a:solidFill>
                <a:latin typeface="Arial" charset="0"/>
              </a:rPr>
              <a:t>n</a:t>
            </a:r>
            <a:r>
              <a:rPr lang="it-IT" sz="1600" b="0" dirty="0">
                <a:solidFill>
                  <a:srgbClr val="292934"/>
                </a:solidFill>
                <a:latin typeface="Arial" charset="0"/>
              </a:rPr>
              <a:t>=2</a:t>
            </a:r>
          </a:p>
        </p:txBody>
      </p:sp>
      <p:sp>
        <p:nvSpPr>
          <p:cNvPr id="69715" name="Text Box 192"/>
          <p:cNvSpPr txBox="1">
            <a:spLocks noChangeArrowheads="1"/>
          </p:cNvSpPr>
          <p:nvPr/>
        </p:nvSpPr>
        <p:spPr bwMode="auto">
          <a:xfrm>
            <a:off x="600076" y="5549569"/>
            <a:ext cx="8264889" cy="830997"/>
          </a:xfrm>
          <a:prstGeom prst="rect">
            <a:avLst/>
          </a:prstGeom>
          <a:solidFill>
            <a:srgbClr val="FFF992"/>
          </a:solidFill>
          <a:ln>
            <a:noFill/>
          </a:ln>
          <a:extLst/>
        </p:spPr>
        <p:txBody>
          <a:bodyPr wrap="square">
            <a:spAutoFit/>
          </a:bodyPr>
          <a:lstStyle>
            <a:lvl1pPr indent="266700"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600" dirty="0">
                <a:solidFill>
                  <a:srgbClr val="292934"/>
                </a:solidFill>
                <a:latin typeface="Arial" charset="0"/>
              </a:rPr>
              <a:t>La media di </a:t>
            </a:r>
            <a:r>
              <a:rPr lang="it-IT" sz="1600" dirty="0" smtClean="0">
                <a:solidFill>
                  <a:srgbClr val="292934"/>
                </a:solidFill>
                <a:latin typeface="Arial" charset="0"/>
              </a:rPr>
              <a:t>ciascun </a:t>
            </a:r>
            <a:r>
              <a:rPr lang="it-IT" sz="1600" dirty="0">
                <a:solidFill>
                  <a:srgbClr val="292934"/>
                </a:solidFill>
                <a:latin typeface="Arial" charset="0"/>
              </a:rPr>
              <a:t>campione è diversa dalla media di </a:t>
            </a:r>
            <a:r>
              <a:rPr lang="it-IT" sz="1600" dirty="0" smtClean="0">
                <a:solidFill>
                  <a:srgbClr val="292934"/>
                </a:solidFill>
                <a:latin typeface="Arial" charset="0"/>
              </a:rPr>
              <a:t>popolazione perché </a:t>
            </a:r>
            <a:r>
              <a:rPr lang="it-IT" sz="1600" dirty="0">
                <a:solidFill>
                  <a:srgbClr val="292934"/>
                </a:solidFill>
                <a:latin typeface="Arial" charset="0"/>
              </a:rPr>
              <a:t>il caso influenza </a:t>
            </a:r>
            <a:r>
              <a:rPr lang="it-IT" sz="1600" dirty="0" smtClean="0">
                <a:solidFill>
                  <a:srgbClr val="292934"/>
                </a:solidFill>
                <a:latin typeface="Arial" charset="0"/>
              </a:rPr>
              <a:t>l’estrazione dei valori e quindi porta a valori diversi della media campionaria</a:t>
            </a:r>
            <a:r>
              <a:rPr lang="it-IT" sz="1600" dirty="0">
                <a:solidFill>
                  <a:srgbClr val="292934"/>
                </a:solidFill>
                <a:latin typeface="Arial" charset="0"/>
              </a:rPr>
              <a:t>.</a:t>
            </a:r>
          </a:p>
        </p:txBody>
      </p:sp>
      <p:graphicFrame>
        <p:nvGraphicFramePr>
          <p:cNvPr id="12" name="Object 185"/>
          <p:cNvGraphicFramePr>
            <a:graphicFrameLocks noChangeAspect="1"/>
          </p:cNvGraphicFramePr>
          <p:nvPr>
            <p:extLst>
              <p:ext uri="{D42A27DB-BD31-4B8C-83A1-F6EECF244321}">
                <p14:modId xmlns:p14="http://schemas.microsoft.com/office/powerpoint/2010/main" val="285281632"/>
              </p:ext>
            </p:extLst>
          </p:nvPr>
        </p:nvGraphicFramePr>
        <p:xfrm>
          <a:off x="3066020" y="1399232"/>
          <a:ext cx="285063" cy="300777"/>
        </p:xfrm>
        <a:graphic>
          <a:graphicData uri="http://schemas.openxmlformats.org/presentationml/2006/ole">
            <mc:AlternateContent xmlns:mc="http://schemas.openxmlformats.org/markup-compatibility/2006">
              <mc:Choice xmlns:v="urn:schemas-microsoft-com:vml" Requires="v">
                <p:oleObj spid="_x0000_s238234" name="Equation" r:id="rId9" imgW="165100" imgH="177800" progId="Equation.3">
                  <p:embed/>
                </p:oleObj>
              </mc:Choice>
              <mc:Fallback>
                <p:oleObj name="Equation" r:id="rId9" imgW="165100" imgH="177800" progId="Equation.3">
                  <p:embed/>
                  <p:pic>
                    <p:nvPicPr>
                      <p:cNvPr id="0" name=""/>
                      <p:cNvPicPr>
                        <a:picLocks noChangeAspect="1" noChangeArrowheads="1"/>
                      </p:cNvPicPr>
                      <p:nvPr/>
                    </p:nvPicPr>
                    <p:blipFill>
                      <a:blip r:embed="rId6"/>
                      <a:srcRect/>
                      <a:stretch>
                        <a:fillRect/>
                      </a:stretch>
                    </p:blipFill>
                    <p:spPr bwMode="auto">
                      <a:xfrm>
                        <a:off x="3066020" y="1399232"/>
                        <a:ext cx="285063" cy="300777"/>
                      </a:xfrm>
                      <a:prstGeom prst="rect">
                        <a:avLst/>
                      </a:prstGeom>
                      <a:solidFill>
                        <a:srgbClr val="FFFFFF"/>
                      </a:solidFill>
                    </p:spPr>
                  </p:pic>
                </p:oleObj>
              </mc:Fallback>
            </mc:AlternateContent>
          </a:graphicData>
        </a:graphic>
      </p:graphicFrame>
      <p:graphicFrame>
        <p:nvGraphicFramePr>
          <p:cNvPr id="13" name="Object 185"/>
          <p:cNvGraphicFramePr>
            <a:graphicFrameLocks noChangeAspect="1"/>
          </p:cNvGraphicFramePr>
          <p:nvPr>
            <p:extLst>
              <p:ext uri="{D42A27DB-BD31-4B8C-83A1-F6EECF244321}">
                <p14:modId xmlns:p14="http://schemas.microsoft.com/office/powerpoint/2010/main" val="3768866610"/>
              </p:ext>
            </p:extLst>
          </p:nvPr>
        </p:nvGraphicFramePr>
        <p:xfrm>
          <a:off x="3624632" y="1975413"/>
          <a:ext cx="867261" cy="402576"/>
        </p:xfrm>
        <a:graphic>
          <a:graphicData uri="http://schemas.openxmlformats.org/presentationml/2006/ole">
            <mc:AlternateContent xmlns:mc="http://schemas.openxmlformats.org/markup-compatibility/2006">
              <mc:Choice xmlns:v="urn:schemas-microsoft-com:vml" Requires="v">
                <p:oleObj spid="_x0000_s238235" name="Equation" r:id="rId10" imgW="457200" imgH="215900" progId="Equation.3">
                  <p:embed/>
                </p:oleObj>
              </mc:Choice>
              <mc:Fallback>
                <p:oleObj name="Equation" r:id="rId10" imgW="457200" imgH="215900" progId="Equation.3">
                  <p:embed/>
                  <p:pic>
                    <p:nvPicPr>
                      <p:cNvPr id="0" name=""/>
                      <p:cNvPicPr>
                        <a:picLocks noChangeAspect="1" noChangeArrowheads="1"/>
                      </p:cNvPicPr>
                      <p:nvPr/>
                    </p:nvPicPr>
                    <p:blipFill>
                      <a:blip r:embed="rId11"/>
                      <a:srcRect/>
                      <a:stretch>
                        <a:fillRect/>
                      </a:stretch>
                    </p:blipFill>
                    <p:spPr bwMode="auto">
                      <a:xfrm>
                        <a:off x="3624632" y="1975413"/>
                        <a:ext cx="867261" cy="402576"/>
                      </a:xfrm>
                      <a:prstGeom prst="rect">
                        <a:avLst/>
                      </a:prstGeom>
                      <a:solidFill>
                        <a:srgbClr val="FFFFFF"/>
                      </a:solidFill>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a:xfrm>
            <a:off x="493362" y="234056"/>
            <a:ext cx="7848600" cy="685800"/>
          </a:xfrm>
        </p:spPr>
        <p:txBody>
          <a:bodyPr>
            <a:normAutofit fontScale="90000"/>
          </a:bodyPr>
          <a:lstStyle/>
          <a:p>
            <a:pPr eaLnBrk="1" hangingPunct="1"/>
            <a:r>
              <a:rPr lang="it-IT" dirty="0">
                <a:latin typeface="+mn-lt"/>
              </a:rPr>
              <a:t>Distribuzione </a:t>
            </a:r>
            <a:r>
              <a:rPr lang="it-IT" dirty="0" smtClean="0">
                <a:latin typeface="+mn-lt"/>
              </a:rPr>
              <a:t>campionaria di </a:t>
            </a:r>
            <a:endParaRPr lang="it-IT" dirty="0">
              <a:latin typeface="+mn-lt"/>
            </a:endParaRPr>
          </a:p>
        </p:txBody>
      </p:sp>
      <p:sp>
        <p:nvSpPr>
          <p:cNvPr id="70658" name="Rectangle 3"/>
          <p:cNvSpPr>
            <a:spLocks noGrp="1" noChangeArrowheads="1"/>
          </p:cNvSpPr>
          <p:nvPr>
            <p:ph idx="1"/>
          </p:nvPr>
        </p:nvSpPr>
        <p:spPr>
          <a:xfrm>
            <a:off x="269413" y="884676"/>
            <a:ext cx="8698186" cy="609600"/>
          </a:xfrm>
        </p:spPr>
        <p:txBody>
          <a:bodyPr>
            <a:normAutofit/>
          </a:bodyPr>
          <a:lstStyle/>
          <a:p>
            <a:pPr marL="0" indent="0">
              <a:buNone/>
            </a:pPr>
            <a:r>
              <a:rPr lang="it-IT" sz="1600" b="0" dirty="0">
                <a:latin typeface="Tahoma" charset="0"/>
              </a:rPr>
              <a:t>La distribuzione di probabilità della media campionaria, </a:t>
            </a:r>
            <a:r>
              <a:rPr lang="it-IT" sz="1600" i="1" dirty="0" err="1">
                <a:latin typeface="Tahoma" charset="0"/>
              </a:rPr>
              <a:t>X</a:t>
            </a:r>
            <a:r>
              <a:rPr lang="it-IT" sz="1600" dirty="0" err="1">
                <a:latin typeface="Tahoma" charset="0"/>
              </a:rPr>
              <a:t>bar</a:t>
            </a:r>
            <a:r>
              <a:rPr lang="it-IT" sz="1600" b="0" dirty="0">
                <a:latin typeface="Tahoma" charset="0"/>
              </a:rPr>
              <a:t>, è detta </a:t>
            </a:r>
            <a:r>
              <a:rPr lang="it-IT" sz="1600" i="1" dirty="0">
                <a:latin typeface="Tahoma" charset="0"/>
              </a:rPr>
              <a:t>distribuzione campionaria </a:t>
            </a:r>
            <a:r>
              <a:rPr lang="it-IT" sz="1600" dirty="0" smtClean="0">
                <a:latin typeface="Tahoma" charset="0"/>
              </a:rPr>
              <a:t>o </a:t>
            </a:r>
            <a:r>
              <a:rPr lang="it-IT" sz="1600" i="1" dirty="0" smtClean="0">
                <a:latin typeface="Tahoma" charset="0"/>
              </a:rPr>
              <a:t>distribuzione della media campionaria </a:t>
            </a:r>
            <a:r>
              <a:rPr lang="it-IT" sz="1600" b="0" dirty="0" smtClean="0">
                <a:latin typeface="Tahoma" charset="0"/>
              </a:rPr>
              <a:t>ed </a:t>
            </a:r>
            <a:r>
              <a:rPr lang="it-IT" sz="1600" b="0" dirty="0">
                <a:latin typeface="Tahoma" charset="0"/>
              </a:rPr>
              <a:t>elenca i valori di  </a:t>
            </a:r>
            <a:r>
              <a:rPr lang="it-IT" sz="1600" i="1" dirty="0" err="1">
                <a:latin typeface="Tahoma" charset="0"/>
              </a:rPr>
              <a:t>X</a:t>
            </a:r>
            <a:r>
              <a:rPr lang="it-IT" sz="1600" dirty="0" err="1">
                <a:latin typeface="Tahoma" charset="0"/>
              </a:rPr>
              <a:t>bar</a:t>
            </a:r>
            <a:r>
              <a:rPr lang="it-IT" sz="1600" b="0" dirty="0">
                <a:latin typeface="Tahoma" charset="0"/>
              </a:rPr>
              <a:t> e le rispettive probabilità.</a:t>
            </a:r>
          </a:p>
        </p:txBody>
      </p:sp>
      <p:pic>
        <p:nvPicPr>
          <p:cNvPr id="70661" name="Picture 9"/>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88879" y="2457427"/>
            <a:ext cx="3713163" cy="290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70662" name="Group 13"/>
          <p:cNvGrpSpPr>
            <a:grpSpLocks/>
          </p:cNvGrpSpPr>
          <p:nvPr/>
        </p:nvGrpSpPr>
        <p:grpSpPr bwMode="auto">
          <a:xfrm>
            <a:off x="417463" y="1537591"/>
            <a:ext cx="8299450" cy="1028700"/>
            <a:chOff x="273" y="3269"/>
            <a:chExt cx="5228" cy="648"/>
          </a:xfrm>
        </p:grpSpPr>
        <p:pic>
          <p:nvPicPr>
            <p:cNvPr id="70666" name="Picture 11"/>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73" y="3269"/>
              <a:ext cx="2720" cy="648"/>
            </a:xfrm>
            <a:prstGeom prst="rect">
              <a:avLst/>
            </a:prstGeom>
            <a:noFill/>
            <a:ln w="38100">
              <a:solidFill>
                <a:srgbClr val="FF0000"/>
              </a:solidFill>
              <a:miter lim="800000"/>
              <a:headEnd/>
              <a:tailEnd/>
            </a:ln>
            <a:extLst>
              <a:ext uri="{909E8E84-426E-40dd-AFC4-6F175D3DCCD1}">
                <a14:hiddenFill xmlns:a14="http://schemas.microsoft.com/office/drawing/2010/main" xmlns="">
                  <a:solidFill>
                    <a:srgbClr val="FFFFFF"/>
                  </a:solidFill>
                </a14:hiddenFill>
              </a:ext>
            </a:extLst>
          </p:spPr>
        </p:pic>
        <p:sp>
          <p:nvSpPr>
            <p:cNvPr id="70667" name="Text Box 12"/>
            <p:cNvSpPr txBox="1">
              <a:spLocks noChangeArrowheads="1"/>
            </p:cNvSpPr>
            <p:nvPr/>
          </p:nvSpPr>
          <p:spPr bwMode="auto">
            <a:xfrm>
              <a:off x="3216" y="3353"/>
              <a:ext cx="2285" cy="370"/>
            </a:xfrm>
            <a:prstGeom prst="rect">
              <a:avLst/>
            </a:prstGeom>
            <a:noFill/>
            <a:ln w="38100">
              <a:solidFill>
                <a:srgbClr val="993300"/>
              </a:solidFill>
              <a:miter lim="800000"/>
              <a:headEnd/>
              <a:tailEnd/>
            </a:ln>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200" dirty="0">
                  <a:latin typeface="Tahoma" charset="0"/>
                </a:rPr>
                <a:t>Errore di Campionamento o Casuale:</a:t>
              </a:r>
            </a:p>
            <a:p>
              <a:pPr eaLnBrk="1" hangingPunct="1">
                <a:spcBef>
                  <a:spcPct val="50000"/>
                </a:spcBef>
              </a:pPr>
              <a:r>
                <a:rPr lang="it-IT" sz="1200" dirty="0">
                  <a:latin typeface="Tahoma" charset="0"/>
                </a:rPr>
                <a:t>	</a:t>
              </a:r>
              <a:r>
                <a:rPr lang="it-IT" sz="1200" u="sng" dirty="0">
                  <a:latin typeface="Tahoma" charset="0"/>
                </a:rPr>
                <a:t>x</a:t>
              </a:r>
              <a:r>
                <a:rPr lang="it-IT" sz="1200" dirty="0">
                  <a:latin typeface="Tahoma" charset="0"/>
                </a:rPr>
                <a:t>  - </a:t>
              </a:r>
              <a:r>
                <a:rPr lang="it-IT" sz="1200" dirty="0">
                  <a:latin typeface="Symbol" charset="0"/>
                </a:rPr>
                <a:t>m</a:t>
              </a:r>
              <a:r>
                <a:rPr lang="it-IT" sz="1200" dirty="0">
                  <a:latin typeface="Tahoma" charset="0"/>
                </a:rPr>
                <a:t> = 82.5 – 80.6 = 1.9</a:t>
              </a:r>
            </a:p>
          </p:txBody>
        </p:sp>
      </p:grpSp>
      <p:pic>
        <p:nvPicPr>
          <p:cNvPr id="4" name="Immagine 3"/>
          <p:cNvPicPr>
            <a:picLocks noChangeAspect="1"/>
          </p:cNvPicPr>
          <p:nvPr/>
        </p:nvPicPr>
        <p:blipFill rotWithShape="1">
          <a:blip r:embed="rId5"/>
          <a:srcRect r="61528" b="6330"/>
          <a:stretch/>
        </p:blipFill>
        <p:spPr>
          <a:xfrm>
            <a:off x="549886" y="2713981"/>
            <a:ext cx="2016000" cy="1808377"/>
          </a:xfrm>
          <a:prstGeom prst="rect">
            <a:avLst/>
          </a:prstGeom>
        </p:spPr>
      </p:pic>
      <p:pic>
        <p:nvPicPr>
          <p:cNvPr id="6" name="Immagine 5"/>
          <p:cNvPicPr>
            <a:picLocks noChangeAspect="1"/>
          </p:cNvPicPr>
          <p:nvPr/>
        </p:nvPicPr>
        <p:blipFill rotWithShape="1">
          <a:blip r:embed="rId6"/>
          <a:srcRect r="72161" b="8863"/>
          <a:stretch/>
        </p:blipFill>
        <p:spPr>
          <a:xfrm>
            <a:off x="2871968" y="2736427"/>
            <a:ext cx="1746537" cy="1412075"/>
          </a:xfrm>
          <a:prstGeom prst="rect">
            <a:avLst/>
          </a:prstGeom>
        </p:spPr>
      </p:pic>
      <p:pic>
        <p:nvPicPr>
          <p:cNvPr id="8" name="Immagine 7"/>
          <p:cNvPicPr>
            <a:picLocks noChangeAspect="1"/>
          </p:cNvPicPr>
          <p:nvPr/>
        </p:nvPicPr>
        <p:blipFill rotWithShape="1">
          <a:blip r:embed="rId7"/>
          <a:srcRect r="61528" b="5220"/>
          <a:stretch/>
        </p:blipFill>
        <p:spPr>
          <a:xfrm>
            <a:off x="537056" y="4659249"/>
            <a:ext cx="2022824" cy="1835999"/>
          </a:xfrm>
          <a:prstGeom prst="rect">
            <a:avLst/>
          </a:prstGeom>
          <a:noFill/>
        </p:spPr>
      </p:pic>
      <p:pic>
        <p:nvPicPr>
          <p:cNvPr id="10" name="Immagine 9"/>
          <p:cNvPicPr>
            <a:picLocks noChangeAspect="1"/>
          </p:cNvPicPr>
          <p:nvPr/>
        </p:nvPicPr>
        <p:blipFill rotWithShape="1">
          <a:blip r:embed="rId8"/>
          <a:srcRect r="70497" b="8863"/>
          <a:stretch/>
        </p:blipFill>
        <p:spPr>
          <a:xfrm>
            <a:off x="2998492" y="4668242"/>
            <a:ext cx="1850939" cy="1412075"/>
          </a:xfrm>
          <a:prstGeom prst="rect">
            <a:avLst/>
          </a:prstGeom>
        </p:spPr>
      </p:pic>
      <p:graphicFrame>
        <p:nvGraphicFramePr>
          <p:cNvPr id="14" name="Object 185"/>
          <p:cNvGraphicFramePr>
            <a:graphicFrameLocks noChangeAspect="1"/>
          </p:cNvGraphicFramePr>
          <p:nvPr>
            <p:extLst>
              <p:ext uri="{D42A27DB-BD31-4B8C-83A1-F6EECF244321}">
                <p14:modId xmlns:p14="http://schemas.microsoft.com/office/powerpoint/2010/main" val="3169614450"/>
              </p:ext>
            </p:extLst>
          </p:nvPr>
        </p:nvGraphicFramePr>
        <p:xfrm>
          <a:off x="6114511" y="383282"/>
          <a:ext cx="406327" cy="428725"/>
        </p:xfrm>
        <a:graphic>
          <a:graphicData uri="http://schemas.openxmlformats.org/presentationml/2006/ole">
            <mc:AlternateContent xmlns:mc="http://schemas.openxmlformats.org/markup-compatibility/2006">
              <mc:Choice xmlns:v="urn:schemas-microsoft-com:vml" Requires="v">
                <p:oleObj spid="_x0000_s334939" name="Equation" r:id="rId9" imgW="165100" imgH="177800" progId="Equation.3">
                  <p:embed/>
                </p:oleObj>
              </mc:Choice>
              <mc:Fallback>
                <p:oleObj name="Equation" r:id="rId9" imgW="165100" imgH="177800" progId="Equation.3">
                  <p:embed/>
                  <p:pic>
                    <p:nvPicPr>
                      <p:cNvPr id="0" name=""/>
                      <p:cNvPicPr>
                        <a:picLocks noChangeAspect="1" noChangeArrowheads="1"/>
                      </p:cNvPicPr>
                      <p:nvPr/>
                    </p:nvPicPr>
                    <p:blipFill>
                      <a:blip r:embed="rId10"/>
                      <a:srcRect/>
                      <a:stretch>
                        <a:fillRect/>
                      </a:stretch>
                    </p:blipFill>
                    <p:spPr bwMode="auto">
                      <a:xfrm>
                        <a:off x="6114511" y="383282"/>
                        <a:ext cx="406327" cy="428725"/>
                      </a:xfrm>
                      <a:prstGeom prst="rect">
                        <a:avLst/>
                      </a:prstGeom>
                      <a:solidFill>
                        <a:srgbClr val="FFFFFF"/>
                      </a:solidFill>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05883" y="212708"/>
            <a:ext cx="8229600" cy="851990"/>
          </a:xfrm>
        </p:spPr>
        <p:txBody>
          <a:bodyPr/>
          <a:lstStyle/>
          <a:p>
            <a:r>
              <a:rPr lang="it-IT" dirty="0" smtClean="0"/>
              <a:t>Distribuzione Campionaria di </a:t>
            </a:r>
            <a:endParaRPr lang="it-IT" dirty="0"/>
          </a:p>
        </p:txBody>
      </p:sp>
      <p:graphicFrame>
        <p:nvGraphicFramePr>
          <p:cNvPr id="4" name="Object 185"/>
          <p:cNvGraphicFramePr>
            <a:graphicFrameLocks noChangeAspect="1"/>
          </p:cNvGraphicFramePr>
          <p:nvPr>
            <p:extLst>
              <p:ext uri="{D42A27DB-BD31-4B8C-83A1-F6EECF244321}">
                <p14:modId xmlns:p14="http://schemas.microsoft.com/office/powerpoint/2010/main" val="2485983110"/>
              </p:ext>
            </p:extLst>
          </p:nvPr>
        </p:nvGraphicFramePr>
        <p:xfrm>
          <a:off x="6743141" y="357627"/>
          <a:ext cx="474564" cy="500724"/>
        </p:xfrm>
        <a:graphic>
          <a:graphicData uri="http://schemas.openxmlformats.org/presentationml/2006/ole">
            <mc:AlternateContent xmlns:mc="http://schemas.openxmlformats.org/markup-compatibility/2006">
              <mc:Choice xmlns:v="urn:schemas-microsoft-com:vml" Requires="v">
                <p:oleObj spid="_x0000_s335963" name="Equation" r:id="rId3" imgW="165100" imgH="177800" progId="Equation.3">
                  <p:embed/>
                </p:oleObj>
              </mc:Choice>
              <mc:Fallback>
                <p:oleObj name="Equation" r:id="rId3" imgW="165100" imgH="177800" progId="Equation.3">
                  <p:embed/>
                  <p:pic>
                    <p:nvPicPr>
                      <p:cNvPr id="0" name=""/>
                      <p:cNvPicPr>
                        <a:picLocks noChangeAspect="1" noChangeArrowheads="1"/>
                      </p:cNvPicPr>
                      <p:nvPr/>
                    </p:nvPicPr>
                    <p:blipFill>
                      <a:blip r:embed="rId4"/>
                      <a:srcRect/>
                      <a:stretch>
                        <a:fillRect/>
                      </a:stretch>
                    </p:blipFill>
                    <p:spPr bwMode="auto">
                      <a:xfrm>
                        <a:off x="6743141" y="357627"/>
                        <a:ext cx="474564" cy="500724"/>
                      </a:xfrm>
                      <a:prstGeom prst="rect">
                        <a:avLst/>
                      </a:prstGeom>
                      <a:solidFill>
                        <a:srgbClr val="FFFFFF"/>
                      </a:solidFill>
                    </p:spPr>
                  </p:pic>
                </p:oleObj>
              </mc:Fallback>
            </mc:AlternateContent>
          </a:graphicData>
        </a:graphic>
      </p:graphicFrame>
      <p:pic>
        <p:nvPicPr>
          <p:cNvPr id="5" name="Immagine 4"/>
          <p:cNvPicPr>
            <a:picLocks noChangeAspect="1"/>
          </p:cNvPicPr>
          <p:nvPr/>
        </p:nvPicPr>
        <p:blipFill>
          <a:blip r:embed="rId5"/>
          <a:stretch>
            <a:fillRect/>
          </a:stretch>
        </p:blipFill>
        <p:spPr>
          <a:xfrm>
            <a:off x="620922" y="1466502"/>
            <a:ext cx="3600000" cy="3617954"/>
          </a:xfrm>
          <a:prstGeom prst="rect">
            <a:avLst/>
          </a:prstGeom>
        </p:spPr>
      </p:pic>
      <p:sp>
        <p:nvSpPr>
          <p:cNvPr id="6" name="CasellaDiTesto 5"/>
          <p:cNvSpPr txBox="1"/>
          <p:nvPr/>
        </p:nvSpPr>
        <p:spPr>
          <a:xfrm>
            <a:off x="756922" y="1037511"/>
            <a:ext cx="1552331" cy="461665"/>
          </a:xfrm>
          <a:prstGeom prst="rect">
            <a:avLst/>
          </a:prstGeom>
          <a:noFill/>
        </p:spPr>
        <p:txBody>
          <a:bodyPr wrap="square" rtlCol="0">
            <a:spAutoFit/>
          </a:bodyPr>
          <a:lstStyle/>
          <a:p>
            <a:pPr algn="ctr"/>
            <a:r>
              <a:rPr lang="it-IT" sz="1200" dirty="0" smtClean="0">
                <a:latin typeface="+mn-lt"/>
              </a:rPr>
              <a:t>Media Campionaria</a:t>
            </a:r>
            <a:endParaRPr lang="it-IT" sz="1200" dirty="0">
              <a:latin typeface="+mn-lt"/>
            </a:endParaRPr>
          </a:p>
        </p:txBody>
      </p:sp>
      <p:sp>
        <p:nvSpPr>
          <p:cNvPr id="7" name="CasellaDiTesto 6"/>
          <p:cNvSpPr txBox="1"/>
          <p:nvPr/>
        </p:nvSpPr>
        <p:spPr>
          <a:xfrm>
            <a:off x="2629983" y="1024683"/>
            <a:ext cx="1706281" cy="461665"/>
          </a:xfrm>
          <a:prstGeom prst="rect">
            <a:avLst/>
          </a:prstGeom>
          <a:noFill/>
        </p:spPr>
        <p:txBody>
          <a:bodyPr wrap="square" rtlCol="0">
            <a:spAutoFit/>
          </a:bodyPr>
          <a:lstStyle/>
          <a:p>
            <a:pPr algn="ctr"/>
            <a:r>
              <a:rPr lang="it-IT" sz="1200" dirty="0" smtClean="0">
                <a:latin typeface="+mn-lt"/>
              </a:rPr>
              <a:t>Distribuzione Campionaria</a:t>
            </a:r>
            <a:endParaRPr lang="it-IT" sz="1200" dirty="0">
              <a:latin typeface="+mn-lt"/>
            </a:endParaRPr>
          </a:p>
        </p:txBody>
      </p:sp>
      <p:pic>
        <p:nvPicPr>
          <p:cNvPr id="9" name="Immagine 8"/>
          <p:cNvPicPr>
            <a:picLocks noChangeAspect="1"/>
          </p:cNvPicPr>
          <p:nvPr/>
        </p:nvPicPr>
        <p:blipFill>
          <a:blip r:embed="rId6"/>
          <a:stretch>
            <a:fillRect/>
          </a:stretch>
        </p:blipFill>
        <p:spPr>
          <a:xfrm>
            <a:off x="4625562" y="1548633"/>
            <a:ext cx="4046966" cy="2666678"/>
          </a:xfrm>
          <a:prstGeom prst="rect">
            <a:avLst/>
          </a:prstGeom>
        </p:spPr>
      </p:pic>
      <p:sp>
        <p:nvSpPr>
          <p:cNvPr id="10" name="CasellaDiTesto 9"/>
          <p:cNvSpPr txBox="1"/>
          <p:nvPr/>
        </p:nvSpPr>
        <p:spPr>
          <a:xfrm>
            <a:off x="376284" y="5175974"/>
            <a:ext cx="8489912" cy="1077218"/>
          </a:xfrm>
          <a:prstGeom prst="rect">
            <a:avLst/>
          </a:prstGeom>
          <a:noFill/>
        </p:spPr>
        <p:txBody>
          <a:bodyPr wrap="square" rtlCol="0">
            <a:spAutoFit/>
          </a:bodyPr>
          <a:lstStyle/>
          <a:p>
            <a:pPr marL="269875" indent="-269875">
              <a:buFont typeface="Arial"/>
              <a:buChar char="•"/>
            </a:pPr>
            <a:r>
              <a:rPr lang="it-IT" sz="1600" b="0" dirty="0" smtClean="0">
                <a:latin typeface="+mn-lt"/>
              </a:rPr>
              <a:t>All’aumentare del numero di osservazioni </a:t>
            </a:r>
            <a:r>
              <a:rPr lang="it-IT" sz="1600" b="0" i="1" dirty="0" err="1" smtClean="0">
                <a:latin typeface="+mn-lt"/>
              </a:rPr>
              <a:t>n</a:t>
            </a:r>
            <a:r>
              <a:rPr lang="it-IT" sz="1600" b="0" dirty="0" smtClean="0">
                <a:latin typeface="+mn-lt"/>
              </a:rPr>
              <a:t> presenti nel campione l’errore casuale di campionamento __</a:t>
            </a:r>
            <a:r>
              <a:rPr lang="it-IT" sz="1600" i="1" dirty="0" smtClean="0">
                <a:latin typeface="+mn-lt"/>
              </a:rPr>
              <a:t>diminuisce</a:t>
            </a:r>
            <a:r>
              <a:rPr lang="it-IT" sz="1600" b="0" dirty="0" smtClean="0">
                <a:latin typeface="+mn-lt"/>
              </a:rPr>
              <a:t>___</a:t>
            </a:r>
          </a:p>
          <a:p>
            <a:pPr marL="285750" indent="-285750">
              <a:buFont typeface="Arial"/>
              <a:buChar char="•"/>
            </a:pPr>
            <a:r>
              <a:rPr lang="it-IT" sz="1600" b="0" dirty="0" smtClean="0">
                <a:latin typeface="+mn-lt"/>
              </a:rPr>
              <a:t>All’aumentare del numero di osservazioni </a:t>
            </a:r>
            <a:r>
              <a:rPr lang="it-IT" sz="1600" b="0" i="1" dirty="0" err="1" smtClean="0">
                <a:latin typeface="+mn-lt"/>
              </a:rPr>
              <a:t>n</a:t>
            </a:r>
            <a:r>
              <a:rPr lang="it-IT" sz="1600" b="0" dirty="0" smtClean="0">
                <a:latin typeface="+mn-lt"/>
              </a:rPr>
              <a:t> presenti nel campione la dispersione del valori del punteggio medio nella distribuzione di probabilità </a:t>
            </a:r>
            <a:r>
              <a:rPr lang="it-IT" sz="1600" b="0" dirty="0" err="1" smtClean="0">
                <a:latin typeface="+mn-lt"/>
              </a:rPr>
              <a:t>campionara</a:t>
            </a:r>
            <a:r>
              <a:rPr lang="it-IT" sz="1600" b="0" dirty="0" smtClean="0">
                <a:latin typeface="+mn-lt"/>
              </a:rPr>
              <a:t> _</a:t>
            </a:r>
            <a:r>
              <a:rPr lang="it-IT" sz="1600" i="1" dirty="0" smtClean="0">
                <a:latin typeface="+mn-lt"/>
              </a:rPr>
              <a:t>diminuisce</a:t>
            </a:r>
            <a:r>
              <a:rPr lang="it-IT" sz="1600" b="0" dirty="0" smtClean="0">
                <a:latin typeface="+mn-lt"/>
              </a:rPr>
              <a:t>_</a:t>
            </a:r>
            <a:endParaRPr lang="it-IT" sz="1600" b="0" dirty="0">
              <a:latin typeface="+mn-lt"/>
            </a:endParaRPr>
          </a:p>
        </p:txBody>
      </p:sp>
      <p:sp>
        <p:nvSpPr>
          <p:cNvPr id="11" name="Text Box 4"/>
          <p:cNvSpPr txBox="1">
            <a:spLocks noChangeArrowheads="1"/>
          </p:cNvSpPr>
          <p:nvPr/>
        </p:nvSpPr>
        <p:spPr bwMode="auto">
          <a:xfrm>
            <a:off x="5249223" y="4552155"/>
            <a:ext cx="24955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b="0" dirty="0">
                <a:solidFill>
                  <a:srgbClr val="FFFFFF"/>
                </a:solidFill>
                <a:latin typeface="+mn-lt"/>
                <a:hlinkClick r:id="rId7" action="ppaction://hlinkfile"/>
              </a:rPr>
              <a:t>Prova in Itinere</a:t>
            </a:r>
            <a:endParaRPr lang="it-IT" sz="2000" b="0" dirty="0">
              <a:solidFill>
                <a:srgbClr val="FFFFFF"/>
              </a:solidFill>
              <a:latin typeface="+mn-lt"/>
            </a:endParaRPr>
          </a:p>
        </p:txBody>
      </p:sp>
    </p:spTree>
    <p:extLst>
      <p:ext uri="{BB962C8B-B14F-4D97-AF65-F5344CB8AC3E}">
        <p14:creationId xmlns:p14="http://schemas.microsoft.com/office/powerpoint/2010/main" val="25142402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a:xfrm>
            <a:off x="504825" y="276225"/>
            <a:ext cx="8400104" cy="942975"/>
          </a:xfrm>
        </p:spPr>
        <p:txBody>
          <a:bodyPr>
            <a:noAutofit/>
          </a:bodyPr>
          <a:lstStyle/>
          <a:p>
            <a:pPr eaLnBrk="1" hangingPunct="1"/>
            <a:r>
              <a:rPr lang="it-IT" sz="3200" dirty="0"/>
              <a:t>Errore di Campionamento e </a:t>
            </a:r>
            <a:r>
              <a:rPr lang="it-IT" sz="3200" dirty="0" smtClean="0"/>
              <a:t>Errore Sistematico </a:t>
            </a:r>
            <a:endParaRPr lang="it-IT" sz="2400" dirty="0"/>
          </a:p>
        </p:txBody>
      </p:sp>
      <p:sp>
        <p:nvSpPr>
          <p:cNvPr id="71682" name="Rectangle 3"/>
          <p:cNvSpPr>
            <a:spLocks noGrp="1" noChangeArrowheads="1"/>
          </p:cNvSpPr>
          <p:nvPr>
            <p:ph idx="1"/>
          </p:nvPr>
        </p:nvSpPr>
        <p:spPr>
          <a:xfrm>
            <a:off x="329237" y="1132880"/>
            <a:ext cx="8590209" cy="876300"/>
          </a:xfrm>
        </p:spPr>
        <p:txBody>
          <a:bodyPr>
            <a:noAutofit/>
          </a:bodyPr>
          <a:lstStyle/>
          <a:p>
            <a:pPr algn="just" eaLnBrk="1" hangingPunct="1">
              <a:buFont typeface="Wingdings" charset="2"/>
              <a:buChar char="§"/>
            </a:pPr>
            <a:r>
              <a:rPr lang="it-IT" sz="2000" b="1" dirty="0"/>
              <a:t>Errore di Campionamento</a:t>
            </a:r>
            <a:r>
              <a:rPr lang="it-IT" sz="1800" dirty="0"/>
              <a:t>. </a:t>
            </a:r>
            <a:r>
              <a:rPr lang="it-IT" sz="1800" b="0" dirty="0"/>
              <a:t>L</a:t>
            </a:r>
            <a:r>
              <a:rPr lang="ja-JP" altLang="it-IT" sz="1800" b="0" dirty="0"/>
              <a:t>’</a:t>
            </a:r>
            <a:r>
              <a:rPr lang="it-IT" altLang="ja-JP" sz="1800" b="0" dirty="0"/>
              <a:t>errore di campionamento è la differenza fra il valore della media campionaria </a:t>
            </a:r>
            <a:r>
              <a:rPr lang="it-IT" altLang="ja-JP" sz="1800" b="0" dirty="0" err="1"/>
              <a:t>Xbar</a:t>
            </a:r>
            <a:r>
              <a:rPr lang="it-IT" altLang="ja-JP" sz="1800" b="0" dirty="0"/>
              <a:t> </a:t>
            </a:r>
            <a:r>
              <a:rPr lang="it-IT" altLang="ja-JP" sz="1800" b="0" dirty="0" smtClean="0"/>
              <a:t>ottenuta da un campione di dimensioni </a:t>
            </a:r>
            <a:r>
              <a:rPr lang="it-IT" altLang="ja-JP" sz="1800" b="0" i="1" dirty="0" smtClean="0"/>
              <a:t>n</a:t>
            </a:r>
            <a:r>
              <a:rPr lang="it-IT" altLang="ja-JP" sz="1800" b="0" dirty="0" smtClean="0"/>
              <a:t> e </a:t>
            </a:r>
            <a:r>
              <a:rPr lang="it-IT" altLang="ja-JP" sz="1800" b="0" dirty="0"/>
              <a:t>il valore della media della popolazione dalla quale è stato estratto il campione.</a:t>
            </a:r>
            <a:endParaRPr lang="it-IT" sz="1800" dirty="0"/>
          </a:p>
        </p:txBody>
      </p:sp>
      <p:sp>
        <p:nvSpPr>
          <p:cNvPr id="71683" name="Text Box 6"/>
          <p:cNvSpPr txBox="1">
            <a:spLocks noChangeArrowheads="1"/>
          </p:cNvSpPr>
          <p:nvPr/>
        </p:nvSpPr>
        <p:spPr bwMode="auto">
          <a:xfrm>
            <a:off x="2401888" y="2357244"/>
            <a:ext cx="4205302" cy="630942"/>
          </a:xfrm>
          <a:prstGeom prst="rect">
            <a:avLst/>
          </a:prstGeom>
          <a:noFill/>
          <a:ln w="38100">
            <a:noFill/>
            <a:miter lim="800000"/>
            <a:headEnd/>
            <a:tailEnd/>
          </a:ln>
        </p:spPr>
        <p:txBody>
          <a:bodyPr wrap="square">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400" dirty="0">
                <a:latin typeface="Tahoma" charset="0"/>
              </a:rPr>
              <a:t>Errore di Campionamento:</a:t>
            </a:r>
          </a:p>
          <a:p>
            <a:pPr eaLnBrk="1" hangingPunct="1">
              <a:spcBef>
                <a:spcPct val="50000"/>
              </a:spcBef>
            </a:pPr>
            <a:r>
              <a:rPr lang="it-IT" sz="1400" dirty="0">
                <a:latin typeface="Tahoma" charset="0"/>
              </a:rPr>
              <a:t>	</a:t>
            </a:r>
            <a:r>
              <a:rPr lang="it-IT" sz="1400" u="sng" dirty="0" smtClean="0">
                <a:latin typeface="Tahoma" charset="0"/>
              </a:rPr>
              <a:t>X</a:t>
            </a:r>
            <a:r>
              <a:rPr lang="it-IT" sz="1400" dirty="0" smtClean="0">
                <a:latin typeface="Tahoma" charset="0"/>
              </a:rPr>
              <a:t>  </a:t>
            </a:r>
            <a:r>
              <a:rPr lang="it-IT" sz="1400" dirty="0">
                <a:latin typeface="Tahoma" charset="0"/>
              </a:rPr>
              <a:t>- </a:t>
            </a:r>
            <a:r>
              <a:rPr lang="it-IT" sz="1400" dirty="0">
                <a:latin typeface="Symbol" charset="0"/>
              </a:rPr>
              <a:t>m</a:t>
            </a:r>
            <a:r>
              <a:rPr lang="it-IT" sz="1400" dirty="0">
                <a:latin typeface="Tahoma" charset="0"/>
              </a:rPr>
              <a:t> = 82.5 – 80.6 = 1.9</a:t>
            </a:r>
          </a:p>
        </p:txBody>
      </p:sp>
      <p:sp>
        <p:nvSpPr>
          <p:cNvPr id="71684" name="Text Box 9"/>
          <p:cNvSpPr txBox="1">
            <a:spLocks noChangeArrowheads="1"/>
          </p:cNvSpPr>
          <p:nvPr/>
        </p:nvSpPr>
        <p:spPr bwMode="auto">
          <a:xfrm>
            <a:off x="513442" y="4936153"/>
            <a:ext cx="8093470" cy="1044066"/>
          </a:xfrm>
          <a:prstGeom prst="rect">
            <a:avLst/>
          </a:prstGeom>
          <a:noFill/>
          <a:ln w="38100">
            <a:solidFill>
              <a:srgbClr val="FFFFFF"/>
            </a:solidFill>
            <a:miter lim="800000"/>
            <a:headEnd/>
            <a:tailEnd/>
          </a:ln>
        </p:spPr>
        <p:txBody>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400" dirty="0">
                <a:latin typeface="Tahoma" charset="0"/>
              </a:rPr>
              <a:t>L</a:t>
            </a:r>
            <a:r>
              <a:rPr lang="ja-JP" altLang="it-IT" sz="1400" dirty="0">
                <a:latin typeface="Tahoma" charset="0"/>
              </a:rPr>
              <a:t>’</a:t>
            </a:r>
            <a:r>
              <a:rPr lang="it-IT" altLang="ja-JP" sz="1400" dirty="0">
                <a:latin typeface="Tahoma" charset="0"/>
              </a:rPr>
              <a:t>errore commesso nella trascrizione di un dato NON E</a:t>
            </a:r>
            <a:r>
              <a:rPr lang="ja-JP" altLang="it-IT" sz="1400" dirty="0">
                <a:latin typeface="Tahoma" charset="0"/>
              </a:rPr>
              <a:t>’</a:t>
            </a:r>
            <a:r>
              <a:rPr lang="it-IT" altLang="ja-JP" sz="1400" dirty="0">
                <a:latin typeface="Tahoma" charset="0"/>
              </a:rPr>
              <a:t> un  errore di campionamento:</a:t>
            </a:r>
          </a:p>
          <a:p>
            <a:pPr algn="just" eaLnBrk="1" hangingPunct="1">
              <a:spcBef>
                <a:spcPct val="50000"/>
              </a:spcBef>
            </a:pPr>
            <a:r>
              <a:rPr lang="it-IT" sz="1400" dirty="0" smtClean="0">
                <a:latin typeface="Tahoma" charset="0"/>
              </a:rPr>
              <a:t>Valore </a:t>
            </a:r>
            <a:r>
              <a:rPr lang="it-IT" sz="1400" dirty="0">
                <a:latin typeface="Tahoma" charset="0"/>
              </a:rPr>
              <a:t>Corretto = 81.67; </a:t>
            </a:r>
          </a:p>
          <a:p>
            <a:pPr algn="just" eaLnBrk="1" hangingPunct="1">
              <a:spcBef>
                <a:spcPct val="50000"/>
              </a:spcBef>
            </a:pPr>
            <a:r>
              <a:rPr lang="it-IT" sz="1400" dirty="0" smtClean="0">
                <a:latin typeface="Tahoma" charset="0"/>
              </a:rPr>
              <a:t>Valore NON </a:t>
            </a:r>
            <a:r>
              <a:rPr lang="it-IT" sz="1400" dirty="0">
                <a:latin typeface="Tahoma" charset="0"/>
              </a:rPr>
              <a:t>corretto = </a:t>
            </a:r>
            <a:r>
              <a:rPr lang="it-IT" sz="1400" dirty="0" smtClean="0">
                <a:latin typeface="Tahoma" charset="0"/>
              </a:rPr>
              <a:t>86.17 perché dovuto ad un errore NON  di campionamento  </a:t>
            </a:r>
            <a:endParaRPr lang="it-IT" sz="1400" dirty="0">
              <a:latin typeface="Tahoma" charset="0"/>
            </a:endParaRPr>
          </a:p>
        </p:txBody>
      </p:sp>
      <p:sp>
        <p:nvSpPr>
          <p:cNvPr id="71685" name="Rectangle 10"/>
          <p:cNvSpPr>
            <a:spLocks noChangeArrowheads="1"/>
          </p:cNvSpPr>
          <p:nvPr/>
        </p:nvSpPr>
        <p:spPr bwMode="auto">
          <a:xfrm>
            <a:off x="309093" y="3211848"/>
            <a:ext cx="8577329" cy="1495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184150">
              <a:spcBef>
                <a:spcPct val="20000"/>
              </a:spcBef>
            </a:pPr>
            <a:r>
              <a:rPr lang="it-IT" sz="1800" b="0" dirty="0">
                <a:latin typeface="Arial" charset="0"/>
              </a:rPr>
              <a:t>dove </a:t>
            </a:r>
            <a:r>
              <a:rPr lang="it-IT" sz="1800" b="0" u="sng" dirty="0" smtClean="0">
                <a:latin typeface="Arial" charset="0"/>
              </a:rPr>
              <a:t>X</a:t>
            </a:r>
            <a:r>
              <a:rPr lang="it-IT" sz="1800" b="0" dirty="0" smtClean="0">
                <a:latin typeface="Arial" charset="0"/>
              </a:rPr>
              <a:t> (</a:t>
            </a:r>
            <a:r>
              <a:rPr lang="it-IT" sz="1800" b="0" dirty="0" err="1" smtClean="0">
                <a:latin typeface="Arial" charset="0"/>
              </a:rPr>
              <a:t>Xbar</a:t>
            </a:r>
            <a:r>
              <a:rPr lang="it-IT" sz="1800" b="0" dirty="0" smtClean="0">
                <a:latin typeface="Arial" charset="0"/>
              </a:rPr>
              <a:t>) è </a:t>
            </a:r>
            <a:r>
              <a:rPr lang="it-IT" sz="1800" b="0" dirty="0">
                <a:latin typeface="Arial" charset="0"/>
              </a:rPr>
              <a:t>il valore della media campionaria di un campione di dimensioni </a:t>
            </a:r>
            <a:r>
              <a:rPr lang="it-IT" sz="1800" b="0" i="1" dirty="0" err="1">
                <a:latin typeface="Arial" charset="0"/>
              </a:rPr>
              <a:t>n</a:t>
            </a:r>
            <a:r>
              <a:rPr lang="it-IT" sz="1800" b="0" dirty="0">
                <a:latin typeface="Arial" charset="0"/>
              </a:rPr>
              <a:t>=2 estratto casualmente dalla popolazione. </a:t>
            </a:r>
            <a:endParaRPr lang="it-IT" sz="1800" b="0" dirty="0" smtClean="0">
              <a:latin typeface="Arial" charset="0"/>
            </a:endParaRPr>
          </a:p>
          <a:p>
            <a:pPr marL="184150">
              <a:spcBef>
                <a:spcPct val="20000"/>
              </a:spcBef>
            </a:pPr>
            <a:endParaRPr lang="it-IT" sz="1100" b="0" dirty="0">
              <a:latin typeface="Arial" charset="0"/>
            </a:endParaRPr>
          </a:p>
          <a:p>
            <a:pPr marL="184150" indent="-184150">
              <a:spcBef>
                <a:spcPct val="20000"/>
              </a:spcBef>
              <a:buFont typeface="Arial" pitchFamily="34" charset="0"/>
              <a:buChar char="•"/>
            </a:pPr>
            <a:r>
              <a:rPr lang="it-IT" sz="2000" dirty="0" smtClean="0">
                <a:latin typeface="Arial" charset="0"/>
              </a:rPr>
              <a:t>Errore NON di Campionamento</a:t>
            </a:r>
            <a:r>
              <a:rPr lang="it-IT" sz="1800" b="0" dirty="0" smtClean="0">
                <a:latin typeface="Arial" charset="0"/>
              </a:rPr>
              <a:t>. Errori effettuati </a:t>
            </a:r>
            <a:r>
              <a:rPr lang="it-IT" sz="1800" b="0" dirty="0">
                <a:latin typeface="Arial" charset="0"/>
              </a:rPr>
              <a:t>durante la raccolta, la registrazione e la tabulazione dei </a:t>
            </a:r>
            <a:r>
              <a:rPr lang="it-IT" sz="1800" b="0" dirty="0" smtClean="0">
                <a:latin typeface="Arial" charset="0"/>
              </a:rPr>
              <a:t>dati.</a:t>
            </a:r>
            <a:endParaRPr lang="it-IT" sz="1800" b="0" dirty="0">
              <a:latin typeface="Arial" charset="0"/>
            </a:endParaRPr>
          </a:p>
        </p:txBody>
      </p:sp>
      <p:sp>
        <p:nvSpPr>
          <p:cNvPr id="9" name="Text Box 4"/>
          <p:cNvSpPr txBox="1">
            <a:spLocks noChangeArrowheads="1"/>
          </p:cNvSpPr>
          <p:nvPr/>
        </p:nvSpPr>
        <p:spPr bwMode="auto">
          <a:xfrm>
            <a:off x="5236395" y="6100034"/>
            <a:ext cx="24955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b="0" dirty="0">
                <a:solidFill>
                  <a:srgbClr val="FFFFFF"/>
                </a:solidFill>
                <a:latin typeface="+mn-lt"/>
                <a:hlinkClick r:id="rId2" action="ppaction://hlinkfile"/>
              </a:rPr>
              <a:t>Prova in Itinere</a:t>
            </a:r>
            <a:endParaRPr lang="it-IT" sz="2000" b="0" dirty="0">
              <a:solidFill>
                <a:srgbClr val="FFFFFF"/>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p:nvPr>
        </p:nvSpPr>
        <p:spPr>
          <a:xfrm>
            <a:off x="461963" y="249587"/>
            <a:ext cx="8131175" cy="735012"/>
          </a:xfrm>
        </p:spPr>
        <p:txBody>
          <a:bodyPr/>
          <a:lstStyle/>
          <a:p>
            <a:pPr eaLnBrk="1" hangingPunct="1"/>
            <a:r>
              <a:rPr lang="it-IT" sz="3200" b="0" dirty="0" smtClean="0">
                <a:latin typeface="Tahoma" charset="0"/>
              </a:rPr>
              <a:t>Media </a:t>
            </a:r>
            <a:r>
              <a:rPr lang="it-IT" sz="3200" b="0" dirty="0">
                <a:latin typeface="Tahoma" charset="0"/>
              </a:rPr>
              <a:t>e </a:t>
            </a:r>
            <a:r>
              <a:rPr lang="it-IT" sz="3200" b="0" dirty="0" smtClean="0">
                <a:latin typeface="Tahoma" charset="0"/>
              </a:rPr>
              <a:t>Deviazione </a:t>
            </a:r>
            <a:r>
              <a:rPr lang="it-IT" sz="3200" b="0" dirty="0">
                <a:latin typeface="Tahoma" charset="0"/>
              </a:rPr>
              <a:t>Standard </a:t>
            </a:r>
            <a:r>
              <a:rPr lang="it-IT" sz="3200" b="0" dirty="0" smtClean="0">
                <a:latin typeface="Tahoma" charset="0"/>
              </a:rPr>
              <a:t>di</a:t>
            </a:r>
            <a:endParaRPr lang="it-IT" sz="3200" b="0" dirty="0">
              <a:latin typeface="Tahoma" charset="0"/>
            </a:endParaRPr>
          </a:p>
        </p:txBody>
      </p:sp>
      <p:graphicFrame>
        <p:nvGraphicFramePr>
          <p:cNvPr id="72707" name="Object 73"/>
          <p:cNvGraphicFramePr>
            <a:graphicFrameLocks noChangeAspect="1"/>
          </p:cNvGraphicFramePr>
          <p:nvPr>
            <p:extLst>
              <p:ext uri="{D42A27DB-BD31-4B8C-83A1-F6EECF244321}">
                <p14:modId xmlns:p14="http://schemas.microsoft.com/office/powerpoint/2010/main" val="3167062545"/>
              </p:ext>
            </p:extLst>
          </p:nvPr>
        </p:nvGraphicFramePr>
        <p:xfrm>
          <a:off x="7586798" y="3601259"/>
          <a:ext cx="1104900" cy="381000"/>
        </p:xfrm>
        <a:graphic>
          <a:graphicData uri="http://schemas.openxmlformats.org/presentationml/2006/ole">
            <mc:AlternateContent xmlns:mc="http://schemas.openxmlformats.org/markup-compatibility/2006">
              <mc:Choice xmlns:v="urn:schemas-microsoft-com:vml" Requires="v">
                <p:oleObj spid="_x0000_s286635" name="Equation" r:id="rId3" imgW="736280" imgH="253890" progId="Equation.3">
                  <p:embed/>
                </p:oleObj>
              </mc:Choice>
              <mc:Fallback>
                <p:oleObj name="Equation" r:id="rId3" imgW="736280" imgH="253890" progId="Equation.3">
                  <p:embed/>
                  <p:pic>
                    <p:nvPicPr>
                      <p:cNvPr id="0" name="Picture 28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86798" y="3601259"/>
                        <a:ext cx="1104900" cy="381000"/>
                      </a:xfrm>
                      <a:prstGeom prst="rect">
                        <a:avLst/>
                      </a:prstGeom>
                      <a:solidFill>
                        <a:srgbClr val="FFFFFF"/>
                      </a:solidFill>
                    </p:spPr>
                  </p:pic>
                </p:oleObj>
              </mc:Fallback>
            </mc:AlternateContent>
          </a:graphicData>
        </a:graphic>
      </p:graphicFrame>
      <p:graphicFrame>
        <p:nvGraphicFramePr>
          <p:cNvPr id="72708" name="Object 79"/>
          <p:cNvGraphicFramePr>
            <a:graphicFrameLocks noChangeAspect="1"/>
          </p:cNvGraphicFramePr>
          <p:nvPr>
            <p:extLst>
              <p:ext uri="{D42A27DB-BD31-4B8C-83A1-F6EECF244321}">
                <p14:modId xmlns:p14="http://schemas.microsoft.com/office/powerpoint/2010/main" val="3204370826"/>
              </p:ext>
            </p:extLst>
          </p:nvPr>
        </p:nvGraphicFramePr>
        <p:xfrm>
          <a:off x="7586798" y="1820203"/>
          <a:ext cx="739998" cy="359999"/>
        </p:xfrm>
        <a:graphic>
          <a:graphicData uri="http://schemas.openxmlformats.org/presentationml/2006/ole">
            <mc:AlternateContent xmlns:mc="http://schemas.openxmlformats.org/markup-compatibility/2006">
              <mc:Choice xmlns:v="urn:schemas-microsoft-com:vml" Requires="v">
                <p:oleObj spid="_x0000_s286636" name="Equation" r:id="rId5" imgW="469900" imgH="228600" progId="Equation.3">
                  <p:embed/>
                </p:oleObj>
              </mc:Choice>
              <mc:Fallback>
                <p:oleObj name="Equation" r:id="rId5" imgW="469900" imgH="228600" progId="Equation.3">
                  <p:embed/>
                  <p:pic>
                    <p:nvPicPr>
                      <p:cNvPr id="0" name="Picture 29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86798" y="1820203"/>
                        <a:ext cx="739998" cy="359999"/>
                      </a:xfrm>
                      <a:prstGeom prst="rect">
                        <a:avLst/>
                      </a:prstGeom>
                      <a:solidFill>
                        <a:srgbClr val="FFFFFF"/>
                      </a:solidFill>
                    </p:spPr>
                  </p:pic>
                </p:oleObj>
              </mc:Fallback>
            </mc:AlternateContent>
          </a:graphicData>
        </a:graphic>
      </p:graphicFrame>
      <p:sp>
        <p:nvSpPr>
          <p:cNvPr id="72709" name="Rectangle 83"/>
          <p:cNvSpPr>
            <a:spLocks noChangeArrowheads="1"/>
          </p:cNvSpPr>
          <p:nvPr/>
        </p:nvSpPr>
        <p:spPr bwMode="auto">
          <a:xfrm>
            <a:off x="517391" y="1766432"/>
            <a:ext cx="6367863" cy="41362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8100" cmpd="dbl">
                <a:solidFill>
                  <a:srgbClr val="000000"/>
                </a:solidFill>
                <a:miter lim="800000"/>
                <a:headEnd/>
                <a:tailEnd/>
              </a14:hiddenLine>
            </a:ext>
          </a:extLst>
        </p:spPr>
        <p:txBody>
          <a:bodyPr/>
          <a:lstStyle/>
          <a:p>
            <a:pPr indent="261938" algn="just">
              <a:spcBef>
                <a:spcPts val="1800"/>
              </a:spcBef>
              <a:buFontTx/>
              <a:buChar char="•"/>
            </a:pPr>
            <a:r>
              <a:rPr lang="it-IT" sz="1800" b="0" dirty="0">
                <a:latin typeface="Calibri"/>
                <a:cs typeface="Calibri"/>
              </a:rPr>
              <a:t>La</a:t>
            </a:r>
            <a:r>
              <a:rPr lang="it-IT" sz="1800" dirty="0">
                <a:latin typeface="Calibri"/>
                <a:cs typeface="Calibri"/>
              </a:rPr>
              <a:t> </a:t>
            </a:r>
            <a:r>
              <a:rPr lang="it-IT" sz="1800" b="0" dirty="0">
                <a:latin typeface="Calibri"/>
                <a:cs typeface="Calibri"/>
              </a:rPr>
              <a:t>media della distribuzione campionaria </a:t>
            </a:r>
            <a:r>
              <a:rPr lang="it-IT" sz="1800" b="0" dirty="0" smtClean="0">
                <a:latin typeface="Calibri"/>
                <a:cs typeface="Calibri"/>
              </a:rPr>
              <a:t>di </a:t>
            </a:r>
            <a:r>
              <a:rPr lang="it-IT" sz="1800" b="0" i="1" dirty="0" err="1">
                <a:latin typeface="Calibri"/>
                <a:cs typeface="Calibri"/>
              </a:rPr>
              <a:t>Xbar</a:t>
            </a:r>
            <a:r>
              <a:rPr lang="it-IT" sz="1800" b="0" dirty="0">
                <a:latin typeface="Calibri"/>
                <a:cs typeface="Calibri"/>
              </a:rPr>
              <a:t> è </a:t>
            </a:r>
            <a:r>
              <a:rPr lang="it-IT" sz="1800" i="1" dirty="0">
                <a:latin typeface="Calibri"/>
                <a:cs typeface="Calibri"/>
              </a:rPr>
              <a:t>sempre</a:t>
            </a:r>
            <a:r>
              <a:rPr lang="it-IT" sz="1800" dirty="0">
                <a:latin typeface="Calibri"/>
                <a:cs typeface="Calibri"/>
              </a:rPr>
              <a:t> </a:t>
            </a:r>
            <a:r>
              <a:rPr lang="it-IT" sz="1800" i="1" dirty="0">
                <a:latin typeface="Calibri"/>
                <a:cs typeface="Calibri"/>
              </a:rPr>
              <a:t>uguale</a:t>
            </a:r>
            <a:r>
              <a:rPr lang="it-IT" sz="1800" b="0" dirty="0">
                <a:latin typeface="Calibri"/>
                <a:cs typeface="Calibri"/>
              </a:rPr>
              <a:t> alla media della popolazione</a:t>
            </a:r>
            <a:r>
              <a:rPr lang="it-IT" sz="1800" b="0" dirty="0" smtClean="0">
                <a:latin typeface="Calibri"/>
                <a:cs typeface="Calibri"/>
              </a:rPr>
              <a:t>.</a:t>
            </a:r>
            <a:endParaRPr lang="it-IT" sz="1800" b="0" dirty="0">
              <a:latin typeface="Calibri"/>
              <a:cs typeface="Calibri"/>
            </a:endParaRPr>
          </a:p>
          <a:p>
            <a:pPr indent="261938" algn="just">
              <a:spcBef>
                <a:spcPts val="1800"/>
              </a:spcBef>
              <a:buFontTx/>
              <a:buChar char="•"/>
            </a:pPr>
            <a:r>
              <a:rPr lang="it-IT" sz="1800" b="0" dirty="0" smtClean="0">
                <a:latin typeface="Calibri"/>
                <a:cs typeface="Calibri"/>
              </a:rPr>
              <a:t>Il </a:t>
            </a:r>
            <a:r>
              <a:rPr lang="it-IT" sz="1800" b="0" dirty="0">
                <a:latin typeface="Calibri"/>
                <a:cs typeface="Calibri"/>
              </a:rPr>
              <a:t>valore della media campionaria calcolato per un campione di dimensioni </a:t>
            </a:r>
            <a:r>
              <a:rPr lang="it-IT" sz="1800" b="0" i="1" dirty="0" err="1" smtClean="0">
                <a:latin typeface="Calibri"/>
                <a:cs typeface="Calibri"/>
              </a:rPr>
              <a:t>n</a:t>
            </a:r>
            <a:r>
              <a:rPr lang="it-IT" sz="1800" b="0" dirty="0" smtClean="0">
                <a:latin typeface="Calibri"/>
                <a:cs typeface="Calibri"/>
              </a:rPr>
              <a:t> </a:t>
            </a:r>
            <a:r>
              <a:rPr lang="it-IT" sz="1800" b="0" dirty="0">
                <a:latin typeface="Calibri"/>
                <a:cs typeface="Calibri"/>
              </a:rPr>
              <a:t>è una </a:t>
            </a:r>
            <a:r>
              <a:rPr lang="it-IT" sz="1800" i="1" dirty="0">
                <a:latin typeface="Calibri"/>
                <a:cs typeface="Calibri"/>
              </a:rPr>
              <a:t>stima</a:t>
            </a:r>
            <a:r>
              <a:rPr lang="it-IT" sz="1800" b="0" dirty="0">
                <a:latin typeface="Calibri"/>
                <a:cs typeface="Calibri"/>
              </a:rPr>
              <a:t> della media della </a:t>
            </a:r>
            <a:r>
              <a:rPr lang="it-IT" sz="1800" b="0" dirty="0" smtClean="0">
                <a:latin typeface="Calibri"/>
                <a:cs typeface="Calibri"/>
              </a:rPr>
              <a:t>popolazione ed è </a:t>
            </a:r>
            <a:r>
              <a:rPr lang="it-IT" sz="1800" i="1" dirty="0" smtClean="0">
                <a:latin typeface="Calibri"/>
                <a:cs typeface="Calibri"/>
              </a:rPr>
              <a:t>sempre diversa</a:t>
            </a:r>
            <a:r>
              <a:rPr lang="it-IT" sz="1800" b="0" dirty="0" smtClean="0">
                <a:latin typeface="Calibri"/>
                <a:cs typeface="Calibri"/>
              </a:rPr>
              <a:t> da </a:t>
            </a:r>
            <a:r>
              <a:rPr lang="it-IT" sz="1800" b="0" dirty="0" smtClean="0">
                <a:latin typeface="Symbol" charset="2"/>
                <a:cs typeface="Symbol" charset="2"/>
              </a:rPr>
              <a:t>m</a:t>
            </a:r>
            <a:r>
              <a:rPr lang="it-IT" sz="1800" b="0" dirty="0" smtClean="0">
                <a:latin typeface="Calibri"/>
                <a:cs typeface="Calibri"/>
              </a:rPr>
              <a:t>.</a:t>
            </a:r>
            <a:endParaRPr lang="it-IT" sz="1800" b="0" dirty="0">
              <a:latin typeface="Calibri"/>
              <a:cs typeface="Calibri"/>
            </a:endParaRPr>
          </a:p>
          <a:p>
            <a:pPr indent="261938" algn="just">
              <a:spcBef>
                <a:spcPts val="1800"/>
              </a:spcBef>
              <a:buFontTx/>
              <a:buChar char="•"/>
            </a:pPr>
            <a:r>
              <a:rPr lang="it-IT" sz="1800" b="0" dirty="0">
                <a:latin typeface="Calibri"/>
                <a:cs typeface="Calibri"/>
              </a:rPr>
              <a:t>La </a:t>
            </a:r>
            <a:r>
              <a:rPr lang="it-IT" sz="1800" i="1" dirty="0">
                <a:latin typeface="Calibri"/>
                <a:cs typeface="Calibri"/>
              </a:rPr>
              <a:t>formula</a:t>
            </a:r>
            <a:r>
              <a:rPr lang="it-IT" sz="1800" b="0" dirty="0">
                <a:latin typeface="Calibri"/>
                <a:cs typeface="Calibri"/>
              </a:rPr>
              <a:t> che calcola la media campionaria </a:t>
            </a:r>
            <a:r>
              <a:rPr lang="it-IT" sz="1800" b="0" i="1" dirty="0" err="1" smtClean="0">
                <a:latin typeface="Calibri"/>
                <a:cs typeface="Calibri"/>
              </a:rPr>
              <a:t>Xbar</a:t>
            </a:r>
            <a:r>
              <a:rPr lang="it-IT" sz="1800" b="0" dirty="0" smtClean="0">
                <a:latin typeface="Calibri"/>
                <a:cs typeface="Calibri"/>
              </a:rPr>
              <a:t> è </a:t>
            </a:r>
            <a:r>
              <a:rPr lang="it-IT" sz="1800" b="0" dirty="0">
                <a:latin typeface="Calibri"/>
                <a:cs typeface="Calibri"/>
              </a:rPr>
              <a:t>uno </a:t>
            </a:r>
            <a:r>
              <a:rPr lang="it-IT" sz="1800" i="1" dirty="0">
                <a:latin typeface="Calibri"/>
                <a:cs typeface="Calibri"/>
              </a:rPr>
              <a:t>stimatore</a:t>
            </a:r>
            <a:r>
              <a:rPr lang="it-IT" sz="1800" b="0" dirty="0">
                <a:latin typeface="Calibri"/>
                <a:cs typeface="Calibri"/>
              </a:rPr>
              <a:t> della media di popolazione </a:t>
            </a:r>
            <a:r>
              <a:rPr lang="it-IT" sz="1800" b="0" dirty="0">
                <a:latin typeface="Symbol" charset="2"/>
                <a:cs typeface="Symbol" charset="2"/>
              </a:rPr>
              <a:t>m</a:t>
            </a:r>
            <a:r>
              <a:rPr lang="it-IT" sz="1800" b="0" dirty="0">
                <a:latin typeface="Calibri"/>
                <a:cs typeface="Calibri"/>
              </a:rPr>
              <a:t>. </a:t>
            </a:r>
            <a:endParaRPr lang="it-IT" sz="1800" b="0" dirty="0" smtClean="0">
              <a:latin typeface="Calibri"/>
              <a:cs typeface="Calibri"/>
            </a:endParaRPr>
          </a:p>
          <a:p>
            <a:pPr indent="261938" algn="just">
              <a:spcBef>
                <a:spcPts val="1800"/>
              </a:spcBef>
              <a:buFontTx/>
              <a:buChar char="•"/>
            </a:pPr>
            <a:r>
              <a:rPr lang="it-IT" sz="1800" b="0" dirty="0" smtClean="0">
                <a:latin typeface="Calibri"/>
                <a:cs typeface="Calibri"/>
              </a:rPr>
              <a:t>Il </a:t>
            </a:r>
            <a:r>
              <a:rPr lang="it-IT" sz="1800" i="1" dirty="0">
                <a:latin typeface="Calibri"/>
                <a:cs typeface="Calibri"/>
              </a:rPr>
              <a:t>valore </a:t>
            </a:r>
            <a:r>
              <a:rPr lang="it-IT" sz="1800" i="1" dirty="0" smtClean="0">
                <a:latin typeface="Calibri"/>
                <a:cs typeface="Calibri"/>
              </a:rPr>
              <a:t>atteso             </a:t>
            </a:r>
            <a:r>
              <a:rPr lang="it-IT" sz="1800" b="0" dirty="0" smtClean="0">
                <a:latin typeface="Calibri"/>
                <a:cs typeface="Calibri"/>
              </a:rPr>
              <a:t>della </a:t>
            </a:r>
            <a:r>
              <a:rPr lang="it-IT" sz="1800" b="0" dirty="0">
                <a:latin typeface="Calibri"/>
                <a:cs typeface="Calibri"/>
              </a:rPr>
              <a:t>media campionaria è uguale al valore della media della popolazione.</a:t>
            </a:r>
          </a:p>
          <a:p>
            <a:pPr indent="261938" algn="just">
              <a:spcBef>
                <a:spcPts val="1800"/>
              </a:spcBef>
              <a:buFontTx/>
              <a:buChar char="•"/>
            </a:pPr>
            <a:r>
              <a:rPr lang="it-IT" sz="1800" b="0" dirty="0">
                <a:latin typeface="Calibri"/>
                <a:cs typeface="Calibri"/>
              </a:rPr>
              <a:t>La media campionaria </a:t>
            </a:r>
            <a:r>
              <a:rPr lang="it-IT" sz="1800" b="0" i="1" u="sng" dirty="0">
                <a:latin typeface="Calibri"/>
                <a:cs typeface="Calibri"/>
              </a:rPr>
              <a:t>x</a:t>
            </a:r>
            <a:r>
              <a:rPr lang="it-IT" sz="1800" b="0" dirty="0">
                <a:latin typeface="Calibri"/>
                <a:cs typeface="Calibri"/>
              </a:rPr>
              <a:t> è uno </a:t>
            </a:r>
            <a:r>
              <a:rPr lang="it-IT" sz="1800" i="1" dirty="0">
                <a:latin typeface="Calibri"/>
                <a:cs typeface="Calibri"/>
              </a:rPr>
              <a:t>stimatore </a:t>
            </a:r>
            <a:r>
              <a:rPr lang="it-IT" sz="1800" i="1" dirty="0" smtClean="0">
                <a:latin typeface="Calibri"/>
                <a:cs typeface="Calibri"/>
              </a:rPr>
              <a:t>privo di errori (</a:t>
            </a:r>
            <a:r>
              <a:rPr lang="it-IT" sz="1800" i="1" dirty="0" err="1" smtClean="0">
                <a:latin typeface="Calibri"/>
                <a:cs typeface="Calibri"/>
              </a:rPr>
              <a:t>unbiased</a:t>
            </a:r>
            <a:r>
              <a:rPr lang="it-IT" sz="1800" i="1" dirty="0" smtClean="0">
                <a:latin typeface="Calibri"/>
                <a:cs typeface="Calibri"/>
              </a:rPr>
              <a:t>) </a:t>
            </a:r>
            <a:r>
              <a:rPr lang="it-IT" sz="1800" b="0" dirty="0" smtClean="0">
                <a:latin typeface="Calibri"/>
                <a:cs typeface="Calibri"/>
              </a:rPr>
              <a:t>di </a:t>
            </a:r>
            <a:r>
              <a:rPr lang="it-IT" sz="1800" b="0" dirty="0">
                <a:latin typeface="Symbol" charset="2"/>
                <a:cs typeface="Symbol" charset="2"/>
              </a:rPr>
              <a:t>m</a:t>
            </a:r>
            <a:r>
              <a:rPr lang="it-IT" sz="1800" b="0" dirty="0">
                <a:latin typeface="Calibri"/>
                <a:cs typeface="Calibri"/>
              </a:rPr>
              <a:t>.</a:t>
            </a:r>
          </a:p>
        </p:txBody>
      </p:sp>
      <p:graphicFrame>
        <p:nvGraphicFramePr>
          <p:cNvPr id="72710" name="Object 92"/>
          <p:cNvGraphicFramePr>
            <a:graphicFrameLocks noChangeAspect="1"/>
          </p:cNvGraphicFramePr>
          <p:nvPr>
            <p:extLst>
              <p:ext uri="{D42A27DB-BD31-4B8C-83A1-F6EECF244321}">
                <p14:modId xmlns:p14="http://schemas.microsoft.com/office/powerpoint/2010/main" val="1477866600"/>
              </p:ext>
            </p:extLst>
          </p:nvPr>
        </p:nvGraphicFramePr>
        <p:xfrm>
          <a:off x="7586798" y="4369941"/>
          <a:ext cx="1350963" cy="342900"/>
        </p:xfrm>
        <a:graphic>
          <a:graphicData uri="http://schemas.openxmlformats.org/presentationml/2006/ole">
            <mc:AlternateContent xmlns:mc="http://schemas.openxmlformats.org/markup-compatibility/2006">
              <mc:Choice xmlns:v="urn:schemas-microsoft-com:vml" Requires="v">
                <p:oleObj spid="_x0000_s286637" name="Equation" r:id="rId7" imgW="901309" imgH="228501" progId="Equation.3">
                  <p:embed/>
                </p:oleObj>
              </mc:Choice>
              <mc:Fallback>
                <p:oleObj name="Equation" r:id="rId7" imgW="901309" imgH="228501" progId="Equation.3">
                  <p:embed/>
                  <p:pic>
                    <p:nvPicPr>
                      <p:cNvPr id="0" name="Picture 29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86798" y="4369941"/>
                        <a:ext cx="1350963" cy="342900"/>
                      </a:xfrm>
                      <a:prstGeom prst="rect">
                        <a:avLst/>
                      </a:prstGeom>
                      <a:solidFill>
                        <a:srgbClr val="FFFFFF"/>
                      </a:solidFill>
                    </p:spPr>
                  </p:pic>
                </p:oleObj>
              </mc:Fallback>
            </mc:AlternateContent>
          </a:graphicData>
        </a:graphic>
      </p:graphicFrame>
      <p:graphicFrame>
        <p:nvGraphicFramePr>
          <p:cNvPr id="72711" name="Object 96"/>
          <p:cNvGraphicFramePr>
            <a:graphicFrameLocks noChangeAspect="1"/>
          </p:cNvGraphicFramePr>
          <p:nvPr>
            <p:extLst>
              <p:ext uri="{D42A27DB-BD31-4B8C-83A1-F6EECF244321}">
                <p14:modId xmlns:p14="http://schemas.microsoft.com/office/powerpoint/2010/main" val="910608121"/>
              </p:ext>
            </p:extLst>
          </p:nvPr>
        </p:nvGraphicFramePr>
        <p:xfrm>
          <a:off x="7625285" y="2617276"/>
          <a:ext cx="693737" cy="346075"/>
        </p:xfrm>
        <a:graphic>
          <a:graphicData uri="http://schemas.openxmlformats.org/presentationml/2006/ole">
            <mc:AlternateContent xmlns:mc="http://schemas.openxmlformats.org/markup-compatibility/2006">
              <mc:Choice xmlns:v="urn:schemas-microsoft-com:vml" Requires="v">
                <p:oleObj spid="_x0000_s286638" name="Equation" r:id="rId9" imgW="381000" imgH="190500" progId="Equation.3">
                  <p:embed/>
                </p:oleObj>
              </mc:Choice>
              <mc:Fallback>
                <p:oleObj name="Equation" r:id="rId9" imgW="381000" imgH="190500" progId="Equation.3">
                  <p:embed/>
                  <p:pic>
                    <p:nvPicPr>
                      <p:cNvPr id="0" name="Picture 292"/>
                      <p:cNvPicPr>
                        <a:picLocks noChangeAspect="1" noChangeArrowheads="1"/>
                      </p:cNvPicPr>
                      <p:nvPr/>
                    </p:nvPicPr>
                    <p:blipFill>
                      <a:blip r:embed="rId10"/>
                      <a:srcRect/>
                      <a:stretch>
                        <a:fillRect/>
                      </a:stretch>
                    </p:blipFill>
                    <p:spPr bwMode="auto">
                      <a:xfrm>
                        <a:off x="7625285" y="2617276"/>
                        <a:ext cx="693737" cy="346075"/>
                      </a:xfrm>
                      <a:prstGeom prst="rect">
                        <a:avLst/>
                      </a:prstGeom>
                      <a:solidFill>
                        <a:srgbClr val="FFFFFF"/>
                      </a:solidFill>
                    </p:spPr>
                  </p:pic>
                </p:oleObj>
              </mc:Fallback>
            </mc:AlternateContent>
          </a:graphicData>
        </a:graphic>
      </p:graphicFrame>
      <p:graphicFrame>
        <p:nvGraphicFramePr>
          <p:cNvPr id="72714" name="Object 105"/>
          <p:cNvGraphicFramePr>
            <a:graphicFrameLocks noChangeAspect="1"/>
          </p:cNvGraphicFramePr>
          <p:nvPr>
            <p:extLst>
              <p:ext uri="{D42A27DB-BD31-4B8C-83A1-F6EECF244321}">
                <p14:modId xmlns:p14="http://schemas.microsoft.com/office/powerpoint/2010/main" val="2541479732"/>
              </p:ext>
            </p:extLst>
          </p:nvPr>
        </p:nvGraphicFramePr>
        <p:xfrm>
          <a:off x="7586798" y="5254943"/>
          <a:ext cx="738187" cy="341312"/>
        </p:xfrm>
        <a:graphic>
          <a:graphicData uri="http://schemas.openxmlformats.org/presentationml/2006/ole">
            <mc:AlternateContent xmlns:mc="http://schemas.openxmlformats.org/markup-compatibility/2006">
              <mc:Choice xmlns:v="urn:schemas-microsoft-com:vml" Requires="v">
                <p:oleObj spid="_x0000_s286639" name="Equation" r:id="rId11" imgW="495085" imgH="228501" progId="Equation.3">
                  <p:embed/>
                </p:oleObj>
              </mc:Choice>
              <mc:Fallback>
                <p:oleObj name="Equation" r:id="rId11" imgW="495085" imgH="228501" progId="Equation.3">
                  <p:embed/>
                  <p:pic>
                    <p:nvPicPr>
                      <p:cNvPr id="0" name="Picture 29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86798" y="5254943"/>
                        <a:ext cx="738187" cy="341312"/>
                      </a:xfrm>
                      <a:prstGeom prst="rect">
                        <a:avLst/>
                      </a:prstGeom>
                      <a:solidFill>
                        <a:srgbClr val="FFFFFF"/>
                      </a:solidFill>
                    </p:spPr>
                  </p:pic>
                </p:oleObj>
              </mc:Fallback>
            </mc:AlternateContent>
          </a:graphicData>
        </a:graphic>
      </p:graphicFrame>
      <p:sp>
        <p:nvSpPr>
          <p:cNvPr id="72715" name="Text Box 109"/>
          <p:cNvSpPr txBox="1">
            <a:spLocks noChangeArrowheads="1"/>
          </p:cNvSpPr>
          <p:nvPr/>
        </p:nvSpPr>
        <p:spPr bwMode="auto">
          <a:xfrm>
            <a:off x="5126640" y="5968642"/>
            <a:ext cx="290353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b="0" dirty="0" smtClean="0">
                <a:solidFill>
                  <a:schemeClr val="bg1"/>
                </a:solidFill>
                <a:latin typeface="Tahoma" charset="0"/>
                <a:hlinkClick r:id="rId13"/>
              </a:rPr>
              <a:t>Simulazione</a:t>
            </a:r>
            <a:r>
              <a:rPr lang="it-IT" sz="2000" b="0" dirty="0" smtClean="0">
                <a:solidFill>
                  <a:srgbClr val="0033CC"/>
                </a:solidFill>
                <a:latin typeface="Tahoma" charset="0"/>
              </a:rPr>
              <a:t> II</a:t>
            </a:r>
            <a:endParaRPr lang="it-IT" sz="2000" b="0" dirty="0">
              <a:solidFill>
                <a:srgbClr val="0033CC"/>
              </a:solidFill>
              <a:latin typeface="Tahoma" charset="0"/>
            </a:endParaRPr>
          </a:p>
        </p:txBody>
      </p:sp>
      <p:graphicFrame>
        <p:nvGraphicFramePr>
          <p:cNvPr id="15" name="Object 92"/>
          <p:cNvGraphicFramePr>
            <a:graphicFrameLocks noChangeAspect="1"/>
          </p:cNvGraphicFramePr>
          <p:nvPr>
            <p:extLst>
              <p:ext uri="{D42A27DB-BD31-4B8C-83A1-F6EECF244321}">
                <p14:modId xmlns:p14="http://schemas.microsoft.com/office/powerpoint/2010/main" val="2757891922"/>
              </p:ext>
            </p:extLst>
          </p:nvPr>
        </p:nvGraphicFramePr>
        <p:xfrm>
          <a:off x="2565592" y="4349088"/>
          <a:ext cx="607397" cy="397950"/>
        </p:xfrm>
        <a:graphic>
          <a:graphicData uri="http://schemas.openxmlformats.org/presentationml/2006/ole">
            <mc:AlternateContent xmlns:mc="http://schemas.openxmlformats.org/markup-compatibility/2006">
              <mc:Choice xmlns:v="urn:schemas-microsoft-com:vml" Requires="v">
                <p:oleObj spid="_x0000_s286640" name="Equation" r:id="rId14" imgW="368300" imgH="241300" progId="Equation.3">
                  <p:embed/>
                </p:oleObj>
              </mc:Choice>
              <mc:Fallback>
                <p:oleObj name="Equation" r:id="rId14" imgW="368300" imgH="241300" progId="Equation.3">
                  <p:embed/>
                  <p:pic>
                    <p:nvPicPr>
                      <p:cNvPr id="0" name=""/>
                      <p:cNvPicPr>
                        <a:picLocks noChangeAspect="1" noChangeArrowheads="1"/>
                      </p:cNvPicPr>
                      <p:nvPr/>
                    </p:nvPicPr>
                    <p:blipFill>
                      <a:blip r:embed="rId15"/>
                      <a:srcRect/>
                      <a:stretch>
                        <a:fillRect/>
                      </a:stretch>
                    </p:blipFill>
                    <p:spPr bwMode="auto">
                      <a:xfrm>
                        <a:off x="2565592" y="4349088"/>
                        <a:ext cx="607397" cy="397950"/>
                      </a:xfrm>
                      <a:prstGeom prst="rect">
                        <a:avLst/>
                      </a:prstGeom>
                      <a:solidFill>
                        <a:srgbClr val="FFFFFF"/>
                      </a:solidFill>
                    </p:spPr>
                  </p:pic>
                </p:oleObj>
              </mc:Fallback>
            </mc:AlternateContent>
          </a:graphicData>
        </a:graphic>
      </p:graphicFrame>
      <p:sp>
        <p:nvSpPr>
          <p:cNvPr id="2" name="Freccia destra 1"/>
          <p:cNvSpPr/>
          <p:nvPr/>
        </p:nvSpPr>
        <p:spPr>
          <a:xfrm>
            <a:off x="7038262" y="1856911"/>
            <a:ext cx="428416" cy="290690"/>
          </a:xfrm>
          <a:prstGeom prst="rightArrow">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Freccia destra 12"/>
          <p:cNvSpPr/>
          <p:nvPr/>
        </p:nvSpPr>
        <p:spPr>
          <a:xfrm>
            <a:off x="7076749" y="2640807"/>
            <a:ext cx="428416" cy="290690"/>
          </a:xfrm>
          <a:prstGeom prst="rightArrow">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4" name="Freccia destra 13"/>
          <p:cNvSpPr/>
          <p:nvPr/>
        </p:nvSpPr>
        <p:spPr>
          <a:xfrm>
            <a:off x="7038262" y="3624445"/>
            <a:ext cx="428416" cy="290690"/>
          </a:xfrm>
          <a:prstGeom prst="rightArrow">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6" name="Freccia destra 15"/>
          <p:cNvSpPr/>
          <p:nvPr/>
        </p:nvSpPr>
        <p:spPr>
          <a:xfrm>
            <a:off x="7038262" y="4403254"/>
            <a:ext cx="428416" cy="290690"/>
          </a:xfrm>
          <a:prstGeom prst="rightArrow">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7" name="Freccia destra 16"/>
          <p:cNvSpPr/>
          <p:nvPr/>
        </p:nvSpPr>
        <p:spPr>
          <a:xfrm>
            <a:off x="7038262" y="5261839"/>
            <a:ext cx="428416" cy="290690"/>
          </a:xfrm>
          <a:prstGeom prst="rightArrow">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aphicFrame>
        <p:nvGraphicFramePr>
          <p:cNvPr id="3" name="Oggetto 2"/>
          <p:cNvGraphicFramePr>
            <a:graphicFrameLocks noChangeAspect="1"/>
          </p:cNvGraphicFramePr>
          <p:nvPr>
            <p:extLst>
              <p:ext uri="{D42A27DB-BD31-4B8C-83A1-F6EECF244321}">
                <p14:modId xmlns:p14="http://schemas.microsoft.com/office/powerpoint/2010/main" val="1409219291"/>
              </p:ext>
            </p:extLst>
          </p:nvPr>
        </p:nvGraphicFramePr>
        <p:xfrm>
          <a:off x="5982693" y="312373"/>
          <a:ext cx="577313" cy="577313"/>
        </p:xfrm>
        <a:graphic>
          <a:graphicData uri="http://schemas.openxmlformats.org/presentationml/2006/ole">
            <mc:AlternateContent xmlns:mc="http://schemas.openxmlformats.org/markup-compatibility/2006">
              <mc:Choice xmlns:v="urn:schemas-microsoft-com:vml" Requires="v">
                <p:oleObj spid="_x0000_s286641" name="Equation" r:id="rId16" imgW="177800" imgH="177800" progId="Equation.3">
                  <p:embed/>
                </p:oleObj>
              </mc:Choice>
              <mc:Fallback>
                <p:oleObj name="Equation" r:id="rId16" imgW="177800" imgH="177800" progId="Equation.3">
                  <p:embed/>
                  <p:pic>
                    <p:nvPicPr>
                      <p:cNvPr id="0" name=""/>
                      <p:cNvPicPr/>
                      <p:nvPr/>
                    </p:nvPicPr>
                    <p:blipFill>
                      <a:blip r:embed="rId17"/>
                      <a:stretch>
                        <a:fillRect/>
                      </a:stretch>
                    </p:blipFill>
                    <p:spPr>
                      <a:xfrm>
                        <a:off x="5982693" y="312373"/>
                        <a:ext cx="577313" cy="577313"/>
                      </a:xfrm>
                      <a:prstGeom prst="rect">
                        <a:avLst/>
                      </a:prstGeom>
                    </p:spPr>
                  </p:pic>
                </p:oleObj>
              </mc:Fallback>
            </mc:AlternateContent>
          </a:graphicData>
        </a:graphic>
      </p:graphicFrame>
      <p:grpSp>
        <p:nvGrpSpPr>
          <p:cNvPr id="4" name="Gruppo 3"/>
          <p:cNvGrpSpPr/>
          <p:nvPr/>
        </p:nvGrpSpPr>
        <p:grpSpPr>
          <a:xfrm>
            <a:off x="292335" y="915867"/>
            <a:ext cx="8318500" cy="820738"/>
            <a:chOff x="398165" y="998175"/>
            <a:chExt cx="8318500" cy="820738"/>
          </a:xfrm>
        </p:grpSpPr>
        <p:sp>
          <p:nvSpPr>
            <p:cNvPr id="72706" name="Text Box 63"/>
            <p:cNvSpPr txBox="1">
              <a:spLocks noChangeArrowheads="1"/>
            </p:cNvSpPr>
            <p:nvPr/>
          </p:nvSpPr>
          <p:spPr bwMode="auto">
            <a:xfrm>
              <a:off x="398165" y="998175"/>
              <a:ext cx="83185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lnSpc>
                  <a:spcPct val="120000"/>
                </a:lnSpc>
                <a:spcBef>
                  <a:spcPct val="50000"/>
                </a:spcBef>
                <a:spcAft>
                  <a:spcPts val="0"/>
                </a:spcAft>
              </a:pPr>
              <a:r>
                <a:rPr lang="it-IT" sz="2000" b="0" dirty="0" smtClean="0">
                  <a:latin typeface="Tahoma" charset="0"/>
                  <a:cs typeface="Times New Roman" charset="0"/>
                </a:rPr>
                <a:t>Proprietà della Media </a:t>
              </a:r>
              <a:r>
                <a:rPr lang="it-IT" sz="2000" b="0" dirty="0" smtClean="0">
                  <a:latin typeface="Symbol" charset="0"/>
                  <a:cs typeface="Times New Roman" charset="0"/>
                </a:rPr>
                <a:t>m</a:t>
              </a:r>
              <a:r>
                <a:rPr lang="it-IT" sz="2000" b="0" u="sng" baseline="-25000" dirty="0" smtClean="0">
                  <a:latin typeface="Tahoma" charset="0"/>
                  <a:cs typeface="Times New Roman" charset="0"/>
                </a:rPr>
                <a:t>x</a:t>
              </a:r>
              <a:r>
                <a:rPr lang="it-IT" sz="2000" b="0" dirty="0" smtClean="0">
                  <a:latin typeface="Tahoma" charset="0"/>
                  <a:cs typeface="Times New Roman" charset="0"/>
                </a:rPr>
                <a:t> e </a:t>
              </a:r>
              <a:r>
                <a:rPr lang="it-IT" sz="2000" b="0" dirty="0" err="1" smtClean="0">
                  <a:latin typeface="Tahoma" charset="0"/>
                  <a:cs typeface="Times New Roman" charset="0"/>
                </a:rPr>
                <a:t>Dev</a:t>
              </a:r>
              <a:r>
                <a:rPr lang="it-IT" sz="2000" b="0" dirty="0" smtClean="0">
                  <a:latin typeface="Tahoma" charset="0"/>
                  <a:cs typeface="Times New Roman" charset="0"/>
                </a:rPr>
                <a:t>. Standard </a:t>
              </a:r>
              <a:r>
                <a:rPr lang="it-IT" sz="2000" b="0" dirty="0" err="1" smtClean="0">
                  <a:latin typeface="Symbol" charset="0"/>
                  <a:cs typeface="Times New Roman" charset="0"/>
                </a:rPr>
                <a:t>s</a:t>
              </a:r>
              <a:r>
                <a:rPr lang="it-IT" sz="2000" b="0" u="sng" baseline="-25000" dirty="0" err="1" smtClean="0">
                  <a:latin typeface="Tahoma" charset="0"/>
                  <a:cs typeface="Times New Roman" charset="0"/>
                </a:rPr>
                <a:t>x</a:t>
              </a:r>
              <a:r>
                <a:rPr lang="it-IT" sz="2000" b="0" dirty="0" smtClean="0">
                  <a:latin typeface="Tahoma" charset="0"/>
                  <a:cs typeface="Times New Roman" charset="0"/>
                </a:rPr>
                <a:t> </a:t>
              </a:r>
              <a:r>
                <a:rPr lang="it-IT" sz="2000" b="0" dirty="0">
                  <a:latin typeface="Tahoma" charset="0"/>
                  <a:cs typeface="Times New Roman" charset="0"/>
                </a:rPr>
                <a:t>della distribuzione </a:t>
              </a:r>
              <a:r>
                <a:rPr lang="it-IT" sz="2000" b="0" dirty="0" smtClean="0">
                  <a:latin typeface="Tahoma" charset="0"/>
                  <a:cs typeface="Times New Roman" charset="0"/>
                </a:rPr>
                <a:t>di probabilità della media campionaria </a:t>
              </a:r>
              <a:endParaRPr lang="it-IT" sz="2000" b="0" dirty="0">
                <a:latin typeface="Tahoma" charset="0"/>
                <a:cs typeface="Times New Roman" charset="0"/>
              </a:endParaRPr>
            </a:p>
          </p:txBody>
        </p:sp>
        <p:graphicFrame>
          <p:nvGraphicFramePr>
            <p:cNvPr id="18" name="Oggetto 17"/>
            <p:cNvGraphicFramePr>
              <a:graphicFrameLocks noChangeAspect="1"/>
            </p:cNvGraphicFramePr>
            <p:nvPr>
              <p:extLst>
                <p:ext uri="{D42A27DB-BD31-4B8C-83A1-F6EECF244321}">
                  <p14:modId xmlns:p14="http://schemas.microsoft.com/office/powerpoint/2010/main" val="4022640697"/>
                </p:ext>
              </p:extLst>
            </p:nvPr>
          </p:nvGraphicFramePr>
          <p:xfrm>
            <a:off x="4576619" y="1422573"/>
            <a:ext cx="319195" cy="319195"/>
          </p:xfrm>
          <a:graphic>
            <a:graphicData uri="http://schemas.openxmlformats.org/presentationml/2006/ole">
              <mc:AlternateContent xmlns:mc="http://schemas.openxmlformats.org/markup-compatibility/2006">
                <mc:Choice xmlns:v="urn:schemas-microsoft-com:vml" Requires="v">
                  <p:oleObj spid="_x0000_s286642" name="Equation" r:id="rId18" imgW="177800" imgH="177800" progId="Equation.3">
                    <p:embed/>
                  </p:oleObj>
                </mc:Choice>
                <mc:Fallback>
                  <p:oleObj name="Equation" r:id="rId18" imgW="177800" imgH="177800" progId="Equation.3">
                    <p:embed/>
                    <p:pic>
                      <p:nvPicPr>
                        <p:cNvPr id="0" name=""/>
                        <p:cNvPicPr/>
                        <p:nvPr/>
                      </p:nvPicPr>
                      <p:blipFill>
                        <a:blip r:embed="rId17"/>
                        <a:stretch>
                          <a:fillRect/>
                        </a:stretch>
                      </p:blipFill>
                      <p:spPr>
                        <a:xfrm>
                          <a:off x="4576619" y="1422573"/>
                          <a:ext cx="319195" cy="319195"/>
                        </a:xfrm>
                        <a:prstGeom prst="rect">
                          <a:avLst/>
                        </a:prstGeom>
                      </p:spPr>
                    </p:pic>
                  </p:oleObj>
                </mc:Fallback>
              </mc:AlternateContent>
            </a:graphicData>
          </a:graphic>
        </p:graphicFrame>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p:nvPr>
        </p:nvSpPr>
        <p:spPr>
          <a:xfrm>
            <a:off x="492564" y="321409"/>
            <a:ext cx="8131175" cy="735012"/>
          </a:xfrm>
        </p:spPr>
        <p:txBody>
          <a:bodyPr>
            <a:normAutofit/>
          </a:bodyPr>
          <a:lstStyle/>
          <a:p>
            <a:pPr eaLnBrk="1" hangingPunct="1"/>
            <a:r>
              <a:rPr lang="it-IT" sz="3600" b="0" dirty="0">
                <a:latin typeface="Tahoma" charset="0"/>
              </a:rPr>
              <a:t>Media e Deviazione Standard </a:t>
            </a:r>
            <a:r>
              <a:rPr lang="it-IT" sz="3600" b="0" dirty="0" smtClean="0">
                <a:latin typeface="Tahoma" charset="0"/>
              </a:rPr>
              <a:t>di</a:t>
            </a:r>
            <a:endParaRPr lang="it-IT" sz="3600" b="0" dirty="0">
              <a:latin typeface="Tahoma" charset="0"/>
            </a:endParaRPr>
          </a:p>
        </p:txBody>
      </p:sp>
      <p:sp>
        <p:nvSpPr>
          <p:cNvPr id="72712" name="Text Box 94"/>
          <p:cNvSpPr txBox="1">
            <a:spLocks noChangeArrowheads="1"/>
          </p:cNvSpPr>
          <p:nvPr/>
        </p:nvSpPr>
        <p:spPr bwMode="auto">
          <a:xfrm>
            <a:off x="365093" y="1149278"/>
            <a:ext cx="855513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2000" dirty="0">
                <a:latin typeface="Tahoma" charset="0"/>
                <a:cs typeface="Times New Roman" charset="0"/>
              </a:rPr>
              <a:t>Deviazione standard, </a:t>
            </a:r>
            <a:r>
              <a:rPr lang="it-IT" sz="2000" b="0" dirty="0" smtClean="0">
                <a:latin typeface="Symbol" charset="0"/>
                <a:cs typeface="Times New Roman" charset="0"/>
              </a:rPr>
              <a:t>      </a:t>
            </a:r>
            <a:r>
              <a:rPr lang="it-IT" sz="2000" dirty="0" smtClean="0">
                <a:latin typeface="Tahoma" charset="0"/>
                <a:cs typeface="Times New Roman" charset="0"/>
              </a:rPr>
              <a:t>, </a:t>
            </a:r>
            <a:r>
              <a:rPr lang="it-IT" sz="2000" dirty="0">
                <a:latin typeface="Tahoma" charset="0"/>
                <a:cs typeface="Times New Roman" charset="0"/>
              </a:rPr>
              <a:t>della distribuzione campionaria </a:t>
            </a:r>
            <a:r>
              <a:rPr lang="it-IT" sz="2000" dirty="0" smtClean="0">
                <a:latin typeface="Tahoma" charset="0"/>
                <a:cs typeface="Times New Roman" charset="0"/>
              </a:rPr>
              <a:t>di</a:t>
            </a:r>
            <a:endParaRPr lang="it-IT" sz="2000" b="0" dirty="0">
              <a:latin typeface="Tahoma" charset="0"/>
              <a:cs typeface="Times New Roman" charset="0"/>
            </a:endParaRPr>
          </a:p>
        </p:txBody>
      </p:sp>
      <p:sp>
        <p:nvSpPr>
          <p:cNvPr id="72716" name="Rectangle 97"/>
          <p:cNvSpPr>
            <a:spLocks noChangeArrowheads="1"/>
          </p:cNvSpPr>
          <p:nvPr/>
        </p:nvSpPr>
        <p:spPr bwMode="auto">
          <a:xfrm>
            <a:off x="418958" y="1632431"/>
            <a:ext cx="7351257" cy="3011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8100" cmpd="dbl">
                <a:solidFill>
                  <a:srgbClr val="000000"/>
                </a:solidFill>
                <a:miter lim="800000"/>
                <a:headEnd/>
                <a:tailEnd/>
              </a14:hiddenLine>
            </a:ext>
          </a:extLst>
        </p:spPr>
        <p:txBody>
          <a:bodyPr/>
          <a:lstStyle/>
          <a:p>
            <a:pPr indent="261938" algn="just">
              <a:spcBef>
                <a:spcPct val="40000"/>
              </a:spcBef>
              <a:buFontTx/>
              <a:buChar char="•"/>
            </a:pPr>
            <a:r>
              <a:rPr lang="it-IT" sz="1600" b="0" dirty="0">
                <a:latin typeface="Calibri"/>
                <a:cs typeface="Calibri"/>
              </a:rPr>
              <a:t>La </a:t>
            </a:r>
            <a:r>
              <a:rPr lang="it-IT" sz="1600" dirty="0">
                <a:latin typeface="Calibri"/>
                <a:cs typeface="Calibri"/>
              </a:rPr>
              <a:t>deviazione standard</a:t>
            </a:r>
            <a:r>
              <a:rPr lang="it-IT" sz="1600" b="0" dirty="0">
                <a:latin typeface="Calibri"/>
                <a:cs typeface="Calibri"/>
              </a:rPr>
              <a:t> </a:t>
            </a:r>
            <a:r>
              <a:rPr lang="it-IT" sz="1600" b="0" dirty="0" smtClean="0">
                <a:latin typeface="Calibri"/>
                <a:cs typeface="Calibri"/>
              </a:rPr>
              <a:t>della </a:t>
            </a:r>
            <a:r>
              <a:rPr lang="it-IT" sz="1600" b="0" dirty="0">
                <a:latin typeface="Calibri"/>
                <a:cs typeface="Calibri"/>
              </a:rPr>
              <a:t>distribuzione campionaria di </a:t>
            </a:r>
            <a:r>
              <a:rPr lang="it-IT" sz="1600" b="0" i="1" u="sng" dirty="0" smtClean="0">
                <a:latin typeface="Calibri"/>
                <a:cs typeface="Calibri"/>
              </a:rPr>
              <a:t>X</a:t>
            </a:r>
            <a:r>
              <a:rPr lang="it-IT" sz="1600" b="0" dirty="0" smtClean="0">
                <a:latin typeface="Calibri"/>
                <a:cs typeface="Calibri"/>
              </a:rPr>
              <a:t> </a:t>
            </a:r>
            <a:r>
              <a:rPr lang="it-IT" sz="1600" b="0" dirty="0">
                <a:latin typeface="Calibri"/>
                <a:cs typeface="Calibri"/>
              </a:rPr>
              <a:t>è data dalla formula a destra, dove </a:t>
            </a:r>
            <a:r>
              <a:rPr lang="it-IT" sz="1600" b="0" dirty="0">
                <a:latin typeface="Symbol" charset="2"/>
                <a:cs typeface="Symbol" charset="2"/>
              </a:rPr>
              <a:t>s</a:t>
            </a:r>
            <a:r>
              <a:rPr lang="it-IT" sz="1600" b="0" dirty="0">
                <a:latin typeface="Calibri"/>
                <a:cs typeface="Calibri"/>
              </a:rPr>
              <a:t> è la deviazione standard della popolazione dalla quale è stato estratto il campione, ed </a:t>
            </a:r>
            <a:r>
              <a:rPr lang="it-IT" sz="1600" b="0" i="1" dirty="0">
                <a:latin typeface="Calibri"/>
                <a:cs typeface="Calibri"/>
              </a:rPr>
              <a:t>n</a:t>
            </a:r>
            <a:r>
              <a:rPr lang="it-IT" sz="1600" b="0" dirty="0">
                <a:latin typeface="Calibri"/>
                <a:cs typeface="Calibri"/>
              </a:rPr>
              <a:t> è il numero di osservazioni. </a:t>
            </a:r>
          </a:p>
          <a:p>
            <a:pPr indent="261938" algn="just">
              <a:spcBef>
                <a:spcPct val="40000"/>
              </a:spcBef>
              <a:buFontTx/>
              <a:buChar char="•"/>
            </a:pPr>
            <a:r>
              <a:rPr lang="it-IT" sz="1600" b="0" dirty="0">
                <a:latin typeface="Calibri"/>
                <a:cs typeface="Calibri"/>
              </a:rPr>
              <a:t>Per </a:t>
            </a:r>
            <a:r>
              <a:rPr lang="it-IT" sz="1600" b="0" i="1" dirty="0" err="1">
                <a:latin typeface="Calibri"/>
                <a:cs typeface="Calibri"/>
              </a:rPr>
              <a:t>n</a:t>
            </a:r>
            <a:r>
              <a:rPr lang="it-IT" sz="1600" dirty="0" smtClean="0">
                <a:latin typeface="Calibri"/>
                <a:cs typeface="Calibri"/>
                <a:sym typeface="Symbol" charset="0"/>
              </a:rPr>
              <a:t></a:t>
            </a:r>
            <a:r>
              <a:rPr lang="it-IT" sz="1600" b="0" dirty="0" smtClean="0">
                <a:latin typeface="Calibri"/>
                <a:cs typeface="Calibri"/>
              </a:rPr>
              <a:t> </a:t>
            </a:r>
            <a:r>
              <a:rPr lang="it-IT" sz="1600" b="0" dirty="0">
                <a:latin typeface="Calibri"/>
                <a:cs typeface="Calibri"/>
              </a:rPr>
              <a:t>la deviazione standard campionaria </a:t>
            </a:r>
            <a:r>
              <a:rPr lang="it-IT" sz="1600" b="0" dirty="0" smtClean="0">
                <a:latin typeface="Calibri"/>
                <a:cs typeface="Calibri"/>
              </a:rPr>
              <a:t>diventa uguale a zero, indipendentemente dal valore di </a:t>
            </a:r>
            <a:r>
              <a:rPr lang="it-IT" sz="1600" b="0" dirty="0">
                <a:latin typeface="Symbol" charset="2"/>
                <a:cs typeface="Symbol" charset="2"/>
              </a:rPr>
              <a:t>s</a:t>
            </a:r>
            <a:r>
              <a:rPr lang="it-IT" sz="1600" b="0" dirty="0" smtClean="0">
                <a:latin typeface="Calibri"/>
                <a:cs typeface="Calibri"/>
              </a:rPr>
              <a:t>. La condizione </a:t>
            </a:r>
            <a:r>
              <a:rPr lang="it-IT" sz="1600" b="0" dirty="0" err="1" smtClean="0">
                <a:latin typeface="Symbol" charset="2"/>
                <a:cs typeface="Symbol" charset="2"/>
              </a:rPr>
              <a:t>s</a:t>
            </a:r>
            <a:r>
              <a:rPr lang="it-IT" sz="1600" b="0" dirty="0" smtClean="0">
                <a:latin typeface="Calibri"/>
                <a:cs typeface="Calibri"/>
              </a:rPr>
              <a:t>=0 per </a:t>
            </a:r>
            <a:r>
              <a:rPr lang="it-IT" sz="1600" b="0" i="1" dirty="0" err="1">
                <a:latin typeface="Calibri"/>
                <a:cs typeface="Calibri"/>
              </a:rPr>
              <a:t>n</a:t>
            </a:r>
            <a:r>
              <a:rPr lang="it-IT" sz="1600" dirty="0">
                <a:latin typeface="Calibri"/>
                <a:cs typeface="Calibri"/>
                <a:sym typeface="Symbol" charset="0"/>
              </a:rPr>
              <a:t> </a:t>
            </a:r>
            <a:r>
              <a:rPr lang="it-IT" sz="1600" b="0" dirty="0">
                <a:latin typeface="Calibri"/>
                <a:cs typeface="Calibri"/>
              </a:rPr>
              <a:t> </a:t>
            </a:r>
            <a:r>
              <a:rPr lang="it-IT" sz="1600" b="0" dirty="0" smtClean="0">
                <a:latin typeface="Calibri"/>
                <a:cs typeface="Calibri"/>
              </a:rPr>
              <a:t>  comporta che la media della distribuzione campionaria sia sempre uguale alla media della popolazione; la media della distribuzione campionaria </a:t>
            </a:r>
            <a:r>
              <a:rPr lang="it-IT" sz="1600" b="0" dirty="0" err="1" smtClean="0">
                <a:solidFill>
                  <a:schemeClr val="bg1"/>
                </a:solidFill>
                <a:latin typeface="Symbol" charset="2"/>
                <a:cs typeface="Symbol" charset="2"/>
              </a:rPr>
              <a:t>m</a:t>
            </a:r>
            <a:r>
              <a:rPr lang="it-IT" sz="1600" b="0" i="1" u="sng" baseline="-25000" dirty="0" err="1" smtClean="0">
                <a:solidFill>
                  <a:schemeClr val="bg1"/>
                </a:solidFill>
                <a:latin typeface="Calibri"/>
                <a:cs typeface="Calibri"/>
              </a:rPr>
              <a:t>X</a:t>
            </a:r>
            <a:r>
              <a:rPr lang="it-IT" sz="1600" b="0" baseline="-25000" dirty="0" smtClean="0">
                <a:solidFill>
                  <a:schemeClr val="bg1"/>
                </a:solidFill>
                <a:latin typeface="Calibri"/>
                <a:cs typeface="Calibri"/>
              </a:rPr>
              <a:t> </a:t>
            </a:r>
            <a:r>
              <a:rPr lang="it-IT" sz="1600" b="0" dirty="0" smtClean="0">
                <a:solidFill>
                  <a:schemeClr val="bg1"/>
                </a:solidFill>
                <a:latin typeface="Calibri"/>
                <a:cs typeface="Calibri"/>
              </a:rPr>
              <a:t> </a:t>
            </a:r>
            <a:r>
              <a:rPr lang="it-IT" sz="1600" b="0" dirty="0" smtClean="0">
                <a:latin typeface="Calibri"/>
                <a:cs typeface="Calibri"/>
              </a:rPr>
              <a:t>  è </a:t>
            </a:r>
            <a:r>
              <a:rPr lang="it-IT" sz="1600" b="0" dirty="0">
                <a:latin typeface="Calibri"/>
                <a:cs typeface="Calibri"/>
              </a:rPr>
              <a:t>uno </a:t>
            </a:r>
            <a:r>
              <a:rPr lang="it-IT" sz="1600" dirty="0">
                <a:latin typeface="Calibri"/>
                <a:cs typeface="Calibri"/>
              </a:rPr>
              <a:t>stimatore consistente</a:t>
            </a:r>
            <a:r>
              <a:rPr lang="it-IT" sz="1600" b="0" dirty="0">
                <a:latin typeface="Calibri"/>
                <a:cs typeface="Calibri"/>
              </a:rPr>
              <a:t> della media della popolazione </a:t>
            </a:r>
            <a:r>
              <a:rPr lang="it-IT" sz="1600" b="0" dirty="0" smtClean="0">
                <a:latin typeface="Symbol" charset="2"/>
                <a:cs typeface="Symbol" charset="2"/>
              </a:rPr>
              <a:t>m</a:t>
            </a:r>
            <a:r>
              <a:rPr lang="it-IT" sz="1600" b="0" dirty="0" smtClean="0">
                <a:latin typeface="Calibri"/>
                <a:cs typeface="Calibri"/>
              </a:rPr>
              <a:t>.</a:t>
            </a:r>
          </a:p>
          <a:p>
            <a:pPr algn="just">
              <a:spcBef>
                <a:spcPct val="40000"/>
              </a:spcBef>
            </a:pPr>
            <a:r>
              <a:rPr lang="it-IT" sz="1600" dirty="0" smtClean="0">
                <a:latin typeface="Calibri"/>
                <a:cs typeface="Calibri"/>
              </a:rPr>
              <a:t>Esempio.</a:t>
            </a:r>
            <a:r>
              <a:rPr lang="it-IT" sz="1600" b="0" dirty="0" smtClean="0">
                <a:latin typeface="Calibri"/>
                <a:cs typeface="Calibri"/>
              </a:rPr>
              <a:t> Estraggo da una popolazione di media </a:t>
            </a:r>
            <a:r>
              <a:rPr lang="it-IT" sz="1600" b="0" dirty="0" smtClean="0">
                <a:latin typeface="Symbol" charset="2"/>
                <a:cs typeface="Symbol" charset="2"/>
              </a:rPr>
              <a:t>m</a:t>
            </a:r>
            <a:r>
              <a:rPr lang="it-IT" sz="1600" b="0" dirty="0" smtClean="0">
                <a:latin typeface="Calibri"/>
                <a:cs typeface="Calibri"/>
              </a:rPr>
              <a:t>=1016 e deviazione standard </a:t>
            </a:r>
            <a:r>
              <a:rPr lang="it-IT" sz="1600" b="0" dirty="0" err="1" smtClean="0">
                <a:latin typeface="Symbol" charset="2"/>
                <a:cs typeface="Symbol" charset="2"/>
              </a:rPr>
              <a:t>s</a:t>
            </a:r>
            <a:r>
              <a:rPr lang="it-IT" sz="1600" b="0" dirty="0" smtClean="0">
                <a:latin typeface="Symbol" charset="2"/>
                <a:cs typeface="Symbol" charset="2"/>
              </a:rPr>
              <a:t>=153 </a:t>
            </a:r>
            <a:r>
              <a:rPr lang="it-IT" sz="1600" b="0" dirty="0" smtClean="0">
                <a:latin typeface="+mn-lt"/>
                <a:cs typeface="Symbol" charset="2"/>
              </a:rPr>
              <a:t>un campione di dimensioni </a:t>
            </a:r>
            <a:r>
              <a:rPr lang="it-IT" sz="1600" b="0" i="1" dirty="0" err="1" smtClean="0">
                <a:latin typeface="+mn-lt"/>
                <a:cs typeface="Symbol" charset="2"/>
              </a:rPr>
              <a:t>n</a:t>
            </a:r>
            <a:r>
              <a:rPr lang="it-IT" sz="1600" b="0" dirty="0" smtClean="0">
                <a:latin typeface="+mn-lt"/>
                <a:cs typeface="Symbol" charset="2"/>
              </a:rPr>
              <a:t>=</a:t>
            </a:r>
            <a:r>
              <a:rPr lang="it-IT" sz="1600" b="0" dirty="0" smtClean="0">
                <a:latin typeface="Symbol" charset="2"/>
                <a:cs typeface="Symbol" charset="2"/>
              </a:rPr>
              <a:t>16, </a:t>
            </a:r>
            <a:r>
              <a:rPr lang="it-IT" sz="1600" b="0" dirty="0" smtClean="0">
                <a:latin typeface="Calibri"/>
                <a:cs typeface="Calibri"/>
              </a:rPr>
              <a:t>la media e la deviazione standard campionaria sono uguali a:</a:t>
            </a:r>
          </a:p>
        </p:txBody>
      </p:sp>
      <p:graphicFrame>
        <p:nvGraphicFramePr>
          <p:cNvPr id="72717" name="Object 99"/>
          <p:cNvGraphicFramePr>
            <a:graphicFrameLocks noChangeAspect="1"/>
          </p:cNvGraphicFramePr>
          <p:nvPr>
            <p:extLst>
              <p:ext uri="{D42A27DB-BD31-4B8C-83A1-F6EECF244321}">
                <p14:modId xmlns:p14="http://schemas.microsoft.com/office/powerpoint/2010/main" val="1575410445"/>
              </p:ext>
            </p:extLst>
          </p:nvPr>
        </p:nvGraphicFramePr>
        <p:xfrm>
          <a:off x="7885671" y="1737803"/>
          <a:ext cx="911225" cy="627063"/>
        </p:xfrm>
        <a:graphic>
          <a:graphicData uri="http://schemas.openxmlformats.org/presentationml/2006/ole">
            <mc:AlternateContent xmlns:mc="http://schemas.openxmlformats.org/markup-compatibility/2006">
              <mc:Choice xmlns:v="urn:schemas-microsoft-com:vml" Requires="v">
                <p:oleObj spid="_x0000_s372026" name="Equation" r:id="rId3" imgW="609600" imgH="419100" progId="Equation.3">
                  <p:embed/>
                </p:oleObj>
              </mc:Choice>
              <mc:Fallback>
                <p:oleObj name="Equation" r:id="rId3" imgW="609600" imgH="4191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5671" y="1737803"/>
                        <a:ext cx="911225" cy="627063"/>
                      </a:xfrm>
                      <a:prstGeom prst="rect">
                        <a:avLst/>
                      </a:prstGeom>
                      <a:solidFill>
                        <a:srgbClr val="FFFFFF"/>
                      </a:solidFill>
                    </p:spPr>
                  </p:pic>
                </p:oleObj>
              </mc:Fallback>
            </mc:AlternateContent>
          </a:graphicData>
        </a:graphic>
      </p:graphicFrame>
      <p:graphicFrame>
        <p:nvGraphicFramePr>
          <p:cNvPr id="72714" name="Object 105"/>
          <p:cNvGraphicFramePr>
            <a:graphicFrameLocks noChangeAspect="1"/>
          </p:cNvGraphicFramePr>
          <p:nvPr>
            <p:extLst>
              <p:ext uri="{D42A27DB-BD31-4B8C-83A1-F6EECF244321}">
                <p14:modId xmlns:p14="http://schemas.microsoft.com/office/powerpoint/2010/main" val="601723084"/>
              </p:ext>
            </p:extLst>
          </p:nvPr>
        </p:nvGraphicFramePr>
        <p:xfrm>
          <a:off x="7927172" y="2941904"/>
          <a:ext cx="738187" cy="341312"/>
        </p:xfrm>
        <a:graphic>
          <a:graphicData uri="http://schemas.openxmlformats.org/presentationml/2006/ole">
            <mc:AlternateContent xmlns:mc="http://schemas.openxmlformats.org/markup-compatibility/2006">
              <mc:Choice xmlns:v="urn:schemas-microsoft-com:vml" Requires="v">
                <p:oleObj spid="_x0000_s372027" name="Equation" r:id="rId5" imgW="495085" imgH="228501" progId="Equation.3">
                  <p:embed/>
                </p:oleObj>
              </mc:Choice>
              <mc:Fallback>
                <p:oleObj name="Equation" r:id="rId5" imgW="495085" imgH="22850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27172" y="2941904"/>
                        <a:ext cx="738187" cy="341312"/>
                      </a:xfrm>
                      <a:prstGeom prst="rect">
                        <a:avLst/>
                      </a:prstGeom>
                      <a:solidFill>
                        <a:srgbClr val="FFFFFF"/>
                      </a:solidFill>
                    </p:spPr>
                  </p:pic>
                </p:oleObj>
              </mc:Fallback>
            </mc:AlternateContent>
          </a:graphicData>
        </a:graphic>
      </p:graphicFrame>
      <p:graphicFrame>
        <p:nvGraphicFramePr>
          <p:cNvPr id="15" name="Object 99"/>
          <p:cNvGraphicFramePr>
            <a:graphicFrameLocks noChangeAspect="1"/>
          </p:cNvGraphicFramePr>
          <p:nvPr>
            <p:extLst>
              <p:ext uri="{D42A27DB-BD31-4B8C-83A1-F6EECF244321}">
                <p14:modId xmlns:p14="http://schemas.microsoft.com/office/powerpoint/2010/main" val="2292095261"/>
              </p:ext>
            </p:extLst>
          </p:nvPr>
        </p:nvGraphicFramePr>
        <p:xfrm>
          <a:off x="3452375" y="1192673"/>
          <a:ext cx="337085" cy="358262"/>
        </p:xfrm>
        <a:graphic>
          <a:graphicData uri="http://schemas.openxmlformats.org/presentationml/2006/ole">
            <mc:AlternateContent xmlns:mc="http://schemas.openxmlformats.org/markup-compatibility/2006">
              <mc:Choice xmlns:v="urn:schemas-microsoft-com:vml" Requires="v">
                <p:oleObj spid="_x0000_s372028" name="Equation" r:id="rId7" imgW="203200" imgH="215900" progId="Equation.3">
                  <p:embed/>
                </p:oleObj>
              </mc:Choice>
              <mc:Fallback>
                <p:oleObj name="Equation" r:id="rId7" imgW="203200" imgH="215900" progId="Equation.3">
                  <p:embed/>
                  <p:pic>
                    <p:nvPicPr>
                      <p:cNvPr id="0" name=""/>
                      <p:cNvPicPr>
                        <a:picLocks noChangeAspect="1" noChangeArrowheads="1"/>
                      </p:cNvPicPr>
                      <p:nvPr/>
                    </p:nvPicPr>
                    <p:blipFill>
                      <a:blip r:embed="rId8"/>
                      <a:srcRect/>
                      <a:stretch>
                        <a:fillRect/>
                      </a:stretch>
                    </p:blipFill>
                    <p:spPr bwMode="auto">
                      <a:xfrm>
                        <a:off x="3452375" y="1192673"/>
                        <a:ext cx="337085" cy="358262"/>
                      </a:xfrm>
                      <a:prstGeom prst="rect">
                        <a:avLst/>
                      </a:prstGeom>
                      <a:solidFill>
                        <a:srgbClr val="FFFFFF"/>
                      </a:solidFill>
                    </p:spPr>
                  </p:pic>
                </p:oleObj>
              </mc:Fallback>
            </mc:AlternateContent>
          </a:graphicData>
        </a:graphic>
      </p:graphicFrame>
      <p:graphicFrame>
        <p:nvGraphicFramePr>
          <p:cNvPr id="16" name="Object 99"/>
          <p:cNvGraphicFramePr>
            <a:graphicFrameLocks noChangeAspect="1"/>
          </p:cNvGraphicFramePr>
          <p:nvPr>
            <p:extLst>
              <p:ext uri="{D42A27DB-BD31-4B8C-83A1-F6EECF244321}">
                <p14:modId xmlns:p14="http://schemas.microsoft.com/office/powerpoint/2010/main" val="764828465"/>
              </p:ext>
            </p:extLst>
          </p:nvPr>
        </p:nvGraphicFramePr>
        <p:xfrm>
          <a:off x="8411667" y="1197337"/>
          <a:ext cx="272077" cy="324000"/>
        </p:xfrm>
        <a:graphic>
          <a:graphicData uri="http://schemas.openxmlformats.org/presentationml/2006/ole">
            <mc:AlternateContent xmlns:mc="http://schemas.openxmlformats.org/markup-compatibility/2006">
              <mc:Choice xmlns:v="urn:schemas-microsoft-com:vml" Requires="v">
                <p:oleObj spid="_x0000_s372029" name="Equation" r:id="rId9" imgW="139700" imgH="165100" progId="Equation.3">
                  <p:embed/>
                </p:oleObj>
              </mc:Choice>
              <mc:Fallback>
                <p:oleObj name="Equation" r:id="rId9" imgW="139700" imgH="165100" progId="Equation.3">
                  <p:embed/>
                  <p:pic>
                    <p:nvPicPr>
                      <p:cNvPr id="0" name=""/>
                      <p:cNvPicPr>
                        <a:picLocks noChangeAspect="1" noChangeArrowheads="1"/>
                      </p:cNvPicPr>
                      <p:nvPr/>
                    </p:nvPicPr>
                    <p:blipFill>
                      <a:blip r:embed="rId10"/>
                      <a:srcRect/>
                      <a:stretch>
                        <a:fillRect/>
                      </a:stretch>
                    </p:blipFill>
                    <p:spPr bwMode="auto">
                      <a:xfrm>
                        <a:off x="8411667" y="1197337"/>
                        <a:ext cx="272077" cy="324000"/>
                      </a:xfrm>
                      <a:prstGeom prst="rect">
                        <a:avLst/>
                      </a:prstGeom>
                      <a:solidFill>
                        <a:srgbClr val="FFFFFF"/>
                      </a:solidFill>
                    </p:spPr>
                  </p:pic>
                </p:oleObj>
              </mc:Fallback>
            </mc:AlternateContent>
          </a:graphicData>
        </a:graphic>
      </p:graphicFrame>
      <p:graphicFrame>
        <p:nvGraphicFramePr>
          <p:cNvPr id="17" name="Object 99"/>
          <p:cNvGraphicFramePr>
            <a:graphicFrameLocks noChangeAspect="1"/>
          </p:cNvGraphicFramePr>
          <p:nvPr>
            <p:extLst>
              <p:ext uri="{D42A27DB-BD31-4B8C-83A1-F6EECF244321}">
                <p14:modId xmlns:p14="http://schemas.microsoft.com/office/powerpoint/2010/main" val="883390226"/>
              </p:ext>
            </p:extLst>
          </p:nvPr>
        </p:nvGraphicFramePr>
        <p:xfrm>
          <a:off x="6743308" y="416472"/>
          <a:ext cx="509167" cy="606336"/>
        </p:xfrm>
        <a:graphic>
          <a:graphicData uri="http://schemas.openxmlformats.org/presentationml/2006/ole">
            <mc:AlternateContent xmlns:mc="http://schemas.openxmlformats.org/markup-compatibility/2006">
              <mc:Choice xmlns:v="urn:schemas-microsoft-com:vml" Requires="v">
                <p:oleObj spid="_x0000_s372030" name="Equation" r:id="rId11" imgW="139700" imgH="165100" progId="Equation.3">
                  <p:embed/>
                </p:oleObj>
              </mc:Choice>
              <mc:Fallback>
                <p:oleObj name="Equation" r:id="rId11" imgW="139700" imgH="165100" progId="Equation.3">
                  <p:embed/>
                  <p:pic>
                    <p:nvPicPr>
                      <p:cNvPr id="0" name=""/>
                      <p:cNvPicPr>
                        <a:picLocks noChangeAspect="1" noChangeArrowheads="1"/>
                      </p:cNvPicPr>
                      <p:nvPr/>
                    </p:nvPicPr>
                    <p:blipFill>
                      <a:blip r:embed="rId10"/>
                      <a:srcRect/>
                      <a:stretch>
                        <a:fillRect/>
                      </a:stretch>
                    </p:blipFill>
                    <p:spPr bwMode="auto">
                      <a:xfrm>
                        <a:off x="6743308" y="416472"/>
                        <a:ext cx="509167" cy="606336"/>
                      </a:xfrm>
                      <a:prstGeom prst="rect">
                        <a:avLst/>
                      </a:prstGeom>
                      <a:solidFill>
                        <a:srgbClr val="FFFFFF"/>
                      </a:solidFill>
                    </p:spPr>
                  </p:pic>
                </p:oleObj>
              </mc:Fallback>
            </mc:AlternateContent>
          </a:graphicData>
        </a:graphic>
      </p:graphicFrame>
      <p:graphicFrame>
        <p:nvGraphicFramePr>
          <p:cNvPr id="18" name="Object 6"/>
          <p:cNvGraphicFramePr>
            <a:graphicFrameLocks noChangeAspect="1"/>
          </p:cNvGraphicFramePr>
          <p:nvPr>
            <p:extLst>
              <p:ext uri="{D42A27DB-BD31-4B8C-83A1-F6EECF244321}">
                <p14:modId xmlns:p14="http://schemas.microsoft.com/office/powerpoint/2010/main" val="2227949310"/>
              </p:ext>
            </p:extLst>
          </p:nvPr>
        </p:nvGraphicFramePr>
        <p:xfrm>
          <a:off x="2005331" y="5085113"/>
          <a:ext cx="2386012" cy="993775"/>
        </p:xfrm>
        <a:graphic>
          <a:graphicData uri="http://schemas.openxmlformats.org/presentationml/2006/ole">
            <mc:AlternateContent xmlns:mc="http://schemas.openxmlformats.org/markup-compatibility/2006">
              <mc:Choice xmlns:v="urn:schemas-microsoft-com:vml" Requires="v">
                <p:oleObj spid="_x0000_s372031" name="Equation" r:id="rId12" imgW="1587500" imgH="660400" progId="Equation.3">
                  <p:embed/>
                </p:oleObj>
              </mc:Choice>
              <mc:Fallback>
                <p:oleObj name="Equation" r:id="rId12" imgW="1587500" imgH="6604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05331" y="5085113"/>
                        <a:ext cx="2386012" cy="993775"/>
                      </a:xfrm>
                      <a:prstGeom prst="rect">
                        <a:avLst/>
                      </a:prstGeom>
                      <a:solidFill>
                        <a:srgbClr val="FFFFFF"/>
                      </a:solidFill>
                    </p:spPr>
                  </p:pic>
                </p:oleObj>
              </mc:Fallback>
            </mc:AlternateContent>
          </a:graphicData>
        </a:graphic>
      </p:graphicFrame>
      <p:sp>
        <p:nvSpPr>
          <p:cNvPr id="19" name="Text Box 8"/>
          <p:cNvSpPr txBox="1">
            <a:spLocks noChangeArrowheads="1"/>
          </p:cNvSpPr>
          <p:nvPr/>
        </p:nvSpPr>
        <p:spPr bwMode="auto">
          <a:xfrm>
            <a:off x="418958" y="5187734"/>
            <a:ext cx="122396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marL="285750" indent="-285750" eaLnBrk="1" hangingPunct="1">
              <a:spcBef>
                <a:spcPct val="50000"/>
              </a:spcBef>
              <a:buFont typeface="Arial"/>
              <a:buChar char="•"/>
            </a:pPr>
            <a:r>
              <a:rPr lang="it-IT" sz="1800" b="0" i="1" dirty="0" err="1">
                <a:solidFill>
                  <a:srgbClr val="292934"/>
                </a:solidFill>
                <a:latin typeface="+mn-lt"/>
              </a:rPr>
              <a:t>n</a:t>
            </a:r>
            <a:r>
              <a:rPr lang="it-IT" sz="1800" b="0" dirty="0">
                <a:solidFill>
                  <a:srgbClr val="292934"/>
                </a:solidFill>
                <a:latin typeface="+mn-lt"/>
              </a:rPr>
              <a:t>=16</a:t>
            </a:r>
          </a:p>
        </p:txBody>
      </p:sp>
      <p:pic>
        <p:nvPicPr>
          <p:cNvPr id="20" name="Picture 9"/>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6530" t="9332" r="20473"/>
          <a:stretch/>
        </p:blipFill>
        <p:spPr bwMode="auto">
          <a:xfrm>
            <a:off x="4581813" y="4483038"/>
            <a:ext cx="4314252" cy="2015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2" name="Oggetto 1"/>
          <p:cNvGraphicFramePr>
            <a:graphicFrameLocks noChangeAspect="1"/>
          </p:cNvGraphicFramePr>
          <p:nvPr>
            <p:extLst>
              <p:ext uri="{D42A27DB-BD31-4B8C-83A1-F6EECF244321}">
                <p14:modId xmlns:p14="http://schemas.microsoft.com/office/powerpoint/2010/main" val="3871203951"/>
              </p:ext>
            </p:extLst>
          </p:nvPr>
        </p:nvGraphicFramePr>
        <p:xfrm>
          <a:off x="3966445" y="3177265"/>
          <a:ext cx="284210" cy="360000"/>
        </p:xfrm>
        <a:graphic>
          <a:graphicData uri="http://schemas.openxmlformats.org/presentationml/2006/ole">
            <mc:AlternateContent xmlns:mc="http://schemas.openxmlformats.org/markup-compatibility/2006">
              <mc:Choice xmlns:v="urn:schemas-microsoft-com:vml" Requires="v">
                <p:oleObj spid="_x0000_s372032" name="Equation" r:id="rId15" imgW="190500" imgH="241300" progId="Equation.3">
                  <p:embed/>
                </p:oleObj>
              </mc:Choice>
              <mc:Fallback>
                <p:oleObj name="Equation" r:id="rId15" imgW="190500" imgH="241300" progId="Equation.3">
                  <p:embed/>
                  <p:pic>
                    <p:nvPicPr>
                      <p:cNvPr id="0" name=""/>
                      <p:cNvPicPr/>
                      <p:nvPr/>
                    </p:nvPicPr>
                    <p:blipFill>
                      <a:blip r:embed="rId16"/>
                      <a:stretch>
                        <a:fillRect/>
                      </a:stretch>
                    </p:blipFill>
                    <p:spPr>
                      <a:xfrm>
                        <a:off x="3966445" y="3177265"/>
                        <a:ext cx="284210" cy="360000"/>
                      </a:xfrm>
                      <a:prstGeom prst="rect">
                        <a:avLst/>
                      </a:prstGeom>
                    </p:spPr>
                  </p:pic>
                </p:oleObj>
              </mc:Fallback>
            </mc:AlternateContent>
          </a:graphicData>
        </a:graphic>
      </p:graphicFrame>
    </p:spTree>
    <p:extLst>
      <p:ext uri="{BB962C8B-B14F-4D97-AF65-F5344CB8AC3E}">
        <p14:creationId xmlns:p14="http://schemas.microsoft.com/office/powerpoint/2010/main" val="3579183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27691" y="365106"/>
            <a:ext cx="8371226" cy="1027148"/>
          </a:xfrm>
        </p:spPr>
        <p:txBody>
          <a:bodyPr>
            <a:noAutofit/>
          </a:bodyPr>
          <a:lstStyle/>
          <a:p>
            <a:r>
              <a:rPr lang="it-IT" sz="3200" dirty="0"/>
              <a:t>Misura </a:t>
            </a:r>
            <a:r>
              <a:rPr lang="it-IT" sz="3200" dirty="0" smtClean="0"/>
              <a:t>della Variabilità della media campionaria</a:t>
            </a:r>
            <a:br>
              <a:rPr lang="it-IT" sz="3200" dirty="0" smtClean="0"/>
            </a:br>
            <a:r>
              <a:rPr lang="it-IT" sz="3200" dirty="0" smtClean="0"/>
              <a:t>Errore Standard</a:t>
            </a:r>
            <a:endParaRPr lang="it-IT" sz="3200" dirty="0"/>
          </a:p>
        </p:txBody>
      </p:sp>
      <p:grpSp>
        <p:nvGrpSpPr>
          <p:cNvPr id="5" name="Gruppo 4"/>
          <p:cNvGrpSpPr/>
          <p:nvPr/>
        </p:nvGrpSpPr>
        <p:grpSpPr>
          <a:xfrm>
            <a:off x="529150" y="1487668"/>
            <a:ext cx="8219458" cy="1203796"/>
            <a:chOff x="228902" y="1511184"/>
            <a:chExt cx="8583618" cy="1203796"/>
          </a:xfrm>
        </p:grpSpPr>
        <p:sp>
          <p:nvSpPr>
            <p:cNvPr id="3" name="CasellaDiTesto 2"/>
            <p:cNvSpPr txBox="1"/>
            <p:nvPr/>
          </p:nvSpPr>
          <p:spPr>
            <a:xfrm>
              <a:off x="228902" y="1514651"/>
              <a:ext cx="8583618" cy="1200329"/>
            </a:xfrm>
            <a:prstGeom prst="rect">
              <a:avLst/>
            </a:prstGeom>
            <a:noFill/>
          </p:spPr>
          <p:txBody>
            <a:bodyPr wrap="square" rtlCol="0">
              <a:spAutoFit/>
            </a:bodyPr>
            <a:lstStyle/>
            <a:p>
              <a:pPr indent="274638" algn="just">
                <a:buFont typeface="Arial"/>
                <a:buChar char="•"/>
              </a:pPr>
              <a:r>
                <a:rPr lang="it-IT" sz="1800" b="0" dirty="0" smtClean="0">
                  <a:latin typeface="+mn-lt"/>
                </a:rPr>
                <a:t>Media e deviazione standard campionaria,         indicano la posizione e la forma della distribuzione di probabilità della media campionaria. La deviazione standard campionaria è una misura della variabilità del processo di campionamento.</a:t>
              </a:r>
            </a:p>
          </p:txBody>
        </p:sp>
        <p:graphicFrame>
          <p:nvGraphicFramePr>
            <p:cNvPr id="4" name="Object 79"/>
            <p:cNvGraphicFramePr>
              <a:graphicFrameLocks noChangeAspect="1"/>
            </p:cNvGraphicFramePr>
            <p:nvPr>
              <p:extLst>
                <p:ext uri="{D42A27DB-BD31-4B8C-83A1-F6EECF244321}">
                  <p14:modId xmlns:p14="http://schemas.microsoft.com/office/powerpoint/2010/main" val="3506833094"/>
                </p:ext>
              </p:extLst>
            </p:nvPr>
          </p:nvGraphicFramePr>
          <p:xfrm>
            <a:off x="5261749" y="1511184"/>
            <a:ext cx="644887" cy="359997"/>
          </p:xfrm>
          <a:graphic>
            <a:graphicData uri="http://schemas.openxmlformats.org/presentationml/2006/ole">
              <mc:AlternateContent xmlns:mc="http://schemas.openxmlformats.org/markup-compatibility/2006">
                <mc:Choice xmlns:v="urn:schemas-microsoft-com:vml" Requires="v">
                  <p:oleObj spid="_x0000_s213961" name="Equation" r:id="rId3" imgW="431800" imgH="241300" progId="Equation.3">
                    <p:embed/>
                  </p:oleObj>
                </mc:Choice>
                <mc:Fallback>
                  <p:oleObj name="Equation" r:id="rId3" imgW="431800" imgH="241300" progId="Equation.3">
                    <p:embed/>
                    <p:pic>
                      <p:nvPicPr>
                        <p:cNvPr id="0" name=""/>
                        <p:cNvPicPr>
                          <a:picLocks noChangeAspect="1" noChangeArrowheads="1"/>
                        </p:cNvPicPr>
                        <p:nvPr/>
                      </p:nvPicPr>
                      <p:blipFill>
                        <a:blip r:embed="rId4"/>
                        <a:srcRect/>
                        <a:stretch>
                          <a:fillRect/>
                        </a:stretch>
                      </p:blipFill>
                      <p:spPr bwMode="auto">
                        <a:xfrm>
                          <a:off x="5261749" y="1511184"/>
                          <a:ext cx="644887" cy="359997"/>
                        </a:xfrm>
                        <a:prstGeom prst="rect">
                          <a:avLst/>
                        </a:prstGeom>
                        <a:solidFill>
                          <a:srgbClr val="FFFFFF"/>
                        </a:solidFill>
                      </p:spPr>
                    </p:pic>
                  </p:oleObj>
                </mc:Fallback>
              </mc:AlternateContent>
            </a:graphicData>
          </a:graphic>
        </p:graphicFrame>
      </p:grpSp>
      <p:graphicFrame>
        <p:nvGraphicFramePr>
          <p:cNvPr id="6" name="Object 79"/>
          <p:cNvGraphicFramePr>
            <a:graphicFrameLocks noChangeAspect="1"/>
          </p:cNvGraphicFramePr>
          <p:nvPr>
            <p:extLst>
              <p:ext uri="{D42A27DB-BD31-4B8C-83A1-F6EECF244321}">
                <p14:modId xmlns:p14="http://schemas.microsoft.com/office/powerpoint/2010/main" val="2919117842"/>
              </p:ext>
            </p:extLst>
          </p:nvPr>
        </p:nvGraphicFramePr>
        <p:xfrm>
          <a:off x="1968526" y="3781829"/>
          <a:ext cx="274638" cy="323850"/>
        </p:xfrm>
        <a:graphic>
          <a:graphicData uri="http://schemas.openxmlformats.org/presentationml/2006/ole">
            <mc:AlternateContent xmlns:mc="http://schemas.openxmlformats.org/markup-compatibility/2006">
              <mc:Choice xmlns:v="urn:schemas-microsoft-com:vml" Requires="v">
                <p:oleObj spid="_x0000_s213962" name="Equation" r:id="rId5" imgW="139700" imgH="165100" progId="Equation.3">
                  <p:embed/>
                </p:oleObj>
              </mc:Choice>
              <mc:Fallback>
                <p:oleObj name="Equation" r:id="rId5" imgW="139700" imgH="165100" progId="Equation.3">
                  <p:embed/>
                  <p:pic>
                    <p:nvPicPr>
                      <p:cNvPr id="0" name=""/>
                      <p:cNvPicPr>
                        <a:picLocks noChangeAspect="1" noChangeArrowheads="1"/>
                      </p:cNvPicPr>
                      <p:nvPr/>
                    </p:nvPicPr>
                    <p:blipFill>
                      <a:blip r:embed="rId6"/>
                      <a:srcRect/>
                      <a:stretch>
                        <a:fillRect/>
                      </a:stretch>
                    </p:blipFill>
                    <p:spPr bwMode="auto">
                      <a:xfrm>
                        <a:off x="1968526" y="3781829"/>
                        <a:ext cx="274638" cy="323850"/>
                      </a:xfrm>
                      <a:prstGeom prst="rect">
                        <a:avLst/>
                      </a:prstGeom>
                      <a:solidFill>
                        <a:srgbClr val="FFFFFF"/>
                      </a:solidFill>
                    </p:spPr>
                  </p:pic>
                </p:oleObj>
              </mc:Fallback>
            </mc:AlternateContent>
          </a:graphicData>
        </a:graphic>
      </p:graphicFrame>
      <p:sp>
        <p:nvSpPr>
          <p:cNvPr id="7" name="CasellaDiTesto 6"/>
          <p:cNvSpPr txBox="1"/>
          <p:nvPr/>
        </p:nvSpPr>
        <p:spPr>
          <a:xfrm>
            <a:off x="287593" y="2690375"/>
            <a:ext cx="8584223" cy="1477328"/>
          </a:xfrm>
          <a:prstGeom prst="rect">
            <a:avLst/>
          </a:prstGeom>
          <a:noFill/>
        </p:spPr>
        <p:txBody>
          <a:bodyPr wrap="square" rtlCol="0">
            <a:spAutoFit/>
          </a:bodyPr>
          <a:lstStyle/>
          <a:p>
            <a:pPr indent="274638" algn="just">
              <a:buFont typeface="Arial"/>
              <a:buChar char="•"/>
            </a:pPr>
            <a:r>
              <a:rPr lang="it-IT" sz="1800" b="0" dirty="0" smtClean="0">
                <a:latin typeface="+mn-lt"/>
              </a:rPr>
              <a:t>Per </a:t>
            </a:r>
            <a:r>
              <a:rPr lang="it-IT" sz="1800" b="0" dirty="0">
                <a:latin typeface="+mn-lt"/>
              </a:rPr>
              <a:t>valutare l'incertezza di una </a:t>
            </a:r>
            <a:r>
              <a:rPr lang="it-IT" sz="1800" b="0" dirty="0" smtClean="0">
                <a:latin typeface="+mn-lt"/>
              </a:rPr>
              <a:t>statistica quale la media campionaria è necessario conoscere di quanto varia la statistica campionaria in campioni di dimensioni diverse. La misura della variabilità campionaria prende nome di </a:t>
            </a:r>
            <a:r>
              <a:rPr lang="it-IT" sz="1800" i="1" dirty="0" smtClean="0">
                <a:latin typeface="+mn-lt"/>
              </a:rPr>
              <a:t>errore standard </a:t>
            </a:r>
            <a:r>
              <a:rPr lang="it-IT" sz="1800" b="0" dirty="0" smtClean="0">
                <a:latin typeface="+mn-lt"/>
              </a:rPr>
              <a:t>ed è data dalla deviazione standard      della distribuzione della media campionaria di </a:t>
            </a:r>
          </a:p>
        </p:txBody>
      </p:sp>
      <p:sp>
        <p:nvSpPr>
          <p:cNvPr id="9" name="Content Placeholder 2"/>
          <p:cNvSpPr txBox="1">
            <a:spLocks/>
          </p:cNvSpPr>
          <p:nvPr/>
        </p:nvSpPr>
        <p:spPr>
          <a:xfrm>
            <a:off x="370157" y="4271912"/>
            <a:ext cx="8476513" cy="1199901"/>
          </a:xfrm>
          <a:prstGeom prst="rect">
            <a:avLst/>
          </a:prstGeom>
        </p:spPr>
        <p:txBody>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it-IT" sz="2000" i="1" dirty="0" smtClean="0">
                <a:solidFill>
                  <a:srgbClr val="3366FF"/>
                </a:solidFill>
              </a:rPr>
              <a:t>Errore Standard</a:t>
            </a:r>
          </a:p>
          <a:p>
            <a:pPr marL="0" indent="0">
              <a:buNone/>
            </a:pPr>
            <a:r>
              <a:rPr lang="it-IT" sz="1800" b="0" dirty="0" smtClean="0"/>
              <a:t>L’errore standard di una statistica campionaria, </a:t>
            </a:r>
            <a:r>
              <a:rPr lang="it-IT" sz="1800" i="1" dirty="0" smtClean="0"/>
              <a:t>SE</a:t>
            </a:r>
            <a:r>
              <a:rPr lang="it-IT" sz="1800" b="0" dirty="0" smtClean="0"/>
              <a:t>, è dato dalla deviazione standard della distribuzione campionaria della statistica presa in esame.</a:t>
            </a:r>
            <a:endParaRPr lang="it-IT" sz="1800" b="0" dirty="0"/>
          </a:p>
        </p:txBody>
      </p:sp>
      <p:grpSp>
        <p:nvGrpSpPr>
          <p:cNvPr id="15" name="Gruppo 14"/>
          <p:cNvGrpSpPr/>
          <p:nvPr/>
        </p:nvGrpSpPr>
        <p:grpSpPr>
          <a:xfrm>
            <a:off x="846726" y="5500879"/>
            <a:ext cx="3488737" cy="665163"/>
            <a:chOff x="566121" y="5641975"/>
            <a:chExt cx="3050195" cy="665163"/>
          </a:xfrm>
        </p:grpSpPr>
        <p:graphicFrame>
          <p:nvGraphicFramePr>
            <p:cNvPr id="10" name="Object 99"/>
            <p:cNvGraphicFramePr>
              <a:graphicFrameLocks noChangeAspect="1"/>
            </p:cNvGraphicFramePr>
            <p:nvPr>
              <p:extLst>
                <p:ext uri="{D42A27DB-BD31-4B8C-83A1-F6EECF244321}">
                  <p14:modId xmlns:p14="http://schemas.microsoft.com/office/powerpoint/2010/main" val="450761875"/>
                </p:ext>
              </p:extLst>
            </p:nvPr>
          </p:nvGraphicFramePr>
          <p:xfrm>
            <a:off x="2156195" y="5641975"/>
            <a:ext cx="1460121" cy="665163"/>
          </p:xfrm>
          <a:graphic>
            <a:graphicData uri="http://schemas.openxmlformats.org/presentationml/2006/ole">
              <mc:AlternateContent xmlns:mc="http://schemas.openxmlformats.org/markup-compatibility/2006">
                <mc:Choice xmlns:v="urn:schemas-microsoft-com:vml" Requires="v">
                  <p:oleObj spid="_x0000_s213963" name="Equation" r:id="rId7" imgW="977900" imgH="444500" progId="Equation.3">
                    <p:embed/>
                  </p:oleObj>
                </mc:Choice>
                <mc:Fallback>
                  <p:oleObj name="Equation" r:id="rId7" imgW="977900" imgH="444500" progId="Equation.3">
                    <p:embed/>
                    <p:pic>
                      <p:nvPicPr>
                        <p:cNvPr id="0" name=""/>
                        <p:cNvPicPr>
                          <a:picLocks noChangeAspect="1" noChangeArrowheads="1"/>
                        </p:cNvPicPr>
                        <p:nvPr/>
                      </p:nvPicPr>
                      <p:blipFill>
                        <a:blip r:embed="rId8"/>
                        <a:srcRect/>
                        <a:stretch>
                          <a:fillRect/>
                        </a:stretch>
                      </p:blipFill>
                      <p:spPr bwMode="auto">
                        <a:xfrm>
                          <a:off x="2156195" y="5641975"/>
                          <a:ext cx="1460121" cy="665163"/>
                        </a:xfrm>
                        <a:prstGeom prst="rect">
                          <a:avLst/>
                        </a:prstGeom>
                        <a:solidFill>
                          <a:srgbClr val="FFFFFF"/>
                        </a:solidFill>
                      </p:spPr>
                    </p:pic>
                  </p:oleObj>
                </mc:Fallback>
              </mc:AlternateContent>
            </a:graphicData>
          </a:graphic>
        </p:graphicFrame>
        <p:sp>
          <p:nvSpPr>
            <p:cNvPr id="11" name="CasellaDiTesto 10"/>
            <p:cNvSpPr txBox="1"/>
            <p:nvPr/>
          </p:nvSpPr>
          <p:spPr>
            <a:xfrm>
              <a:off x="566121" y="5774301"/>
              <a:ext cx="1820767" cy="400110"/>
            </a:xfrm>
            <a:prstGeom prst="rect">
              <a:avLst/>
            </a:prstGeom>
            <a:noFill/>
          </p:spPr>
          <p:txBody>
            <a:bodyPr wrap="square" rtlCol="0">
              <a:spAutoFit/>
            </a:bodyPr>
            <a:lstStyle/>
            <a:p>
              <a:r>
                <a:rPr lang="it-IT" sz="2000" i="1" dirty="0" smtClean="0">
                  <a:latin typeface="+mn-lt"/>
                </a:rPr>
                <a:t>Popolazione:</a:t>
              </a:r>
              <a:endParaRPr lang="it-IT" sz="2000" i="1" dirty="0">
                <a:latin typeface="+mn-lt"/>
              </a:endParaRPr>
            </a:p>
          </p:txBody>
        </p:sp>
      </p:grpSp>
      <p:grpSp>
        <p:nvGrpSpPr>
          <p:cNvPr id="14" name="Gruppo 13"/>
          <p:cNvGrpSpPr/>
          <p:nvPr/>
        </p:nvGrpSpPr>
        <p:grpSpPr>
          <a:xfrm>
            <a:off x="4956798" y="5519929"/>
            <a:ext cx="3087100" cy="627063"/>
            <a:chOff x="4237651" y="5721550"/>
            <a:chExt cx="2783852" cy="627063"/>
          </a:xfrm>
        </p:grpSpPr>
        <p:sp>
          <p:nvSpPr>
            <p:cNvPr id="12" name="CasellaDiTesto 11"/>
            <p:cNvSpPr txBox="1"/>
            <p:nvPr/>
          </p:nvSpPr>
          <p:spPr>
            <a:xfrm>
              <a:off x="4237651" y="5834826"/>
              <a:ext cx="1624573" cy="400110"/>
            </a:xfrm>
            <a:prstGeom prst="rect">
              <a:avLst/>
            </a:prstGeom>
            <a:noFill/>
          </p:spPr>
          <p:txBody>
            <a:bodyPr wrap="square" rtlCol="0">
              <a:spAutoFit/>
            </a:bodyPr>
            <a:lstStyle/>
            <a:p>
              <a:r>
                <a:rPr lang="it-IT" sz="2000" i="1" dirty="0" smtClean="0">
                  <a:latin typeface="+mn-lt"/>
                </a:rPr>
                <a:t>Campione:</a:t>
              </a:r>
              <a:endParaRPr lang="it-IT" sz="2000" i="1" dirty="0">
                <a:latin typeface="+mn-lt"/>
              </a:endParaRPr>
            </a:p>
          </p:txBody>
        </p:sp>
        <p:graphicFrame>
          <p:nvGraphicFramePr>
            <p:cNvPr id="13" name="Object 99"/>
            <p:cNvGraphicFramePr>
              <a:graphicFrameLocks noChangeAspect="1"/>
            </p:cNvGraphicFramePr>
            <p:nvPr>
              <p:extLst>
                <p:ext uri="{D42A27DB-BD31-4B8C-83A1-F6EECF244321}">
                  <p14:modId xmlns:p14="http://schemas.microsoft.com/office/powerpoint/2010/main" val="3968094759"/>
                </p:ext>
              </p:extLst>
            </p:nvPr>
          </p:nvGraphicFramePr>
          <p:xfrm>
            <a:off x="5635616" y="5721550"/>
            <a:ext cx="1385887" cy="627063"/>
          </p:xfrm>
          <a:graphic>
            <a:graphicData uri="http://schemas.openxmlformats.org/presentationml/2006/ole">
              <mc:AlternateContent xmlns:mc="http://schemas.openxmlformats.org/markup-compatibility/2006">
                <mc:Choice xmlns:v="urn:schemas-microsoft-com:vml" Requires="v">
                  <p:oleObj spid="_x0000_s213964" name="Equation" r:id="rId9" imgW="927100" imgH="419100" progId="Equation.3">
                    <p:embed/>
                  </p:oleObj>
                </mc:Choice>
                <mc:Fallback>
                  <p:oleObj name="Equation" r:id="rId9" imgW="927100" imgH="419100" progId="Equation.3">
                    <p:embed/>
                    <p:pic>
                      <p:nvPicPr>
                        <p:cNvPr id="0" name=""/>
                        <p:cNvPicPr>
                          <a:picLocks noChangeAspect="1" noChangeArrowheads="1"/>
                        </p:cNvPicPr>
                        <p:nvPr/>
                      </p:nvPicPr>
                      <p:blipFill>
                        <a:blip r:embed="rId10"/>
                        <a:srcRect/>
                        <a:stretch>
                          <a:fillRect/>
                        </a:stretch>
                      </p:blipFill>
                      <p:spPr bwMode="auto">
                        <a:xfrm>
                          <a:off x="5635616" y="5721550"/>
                          <a:ext cx="1385887" cy="627063"/>
                        </a:xfrm>
                        <a:prstGeom prst="rect">
                          <a:avLst/>
                        </a:prstGeom>
                        <a:solidFill>
                          <a:srgbClr val="FFFFFF"/>
                        </a:solidFill>
                      </p:spPr>
                    </p:pic>
                  </p:oleObj>
                </mc:Fallback>
              </mc:AlternateContent>
            </a:graphicData>
          </a:graphic>
        </p:graphicFrame>
      </p:grpSp>
      <p:graphicFrame>
        <p:nvGraphicFramePr>
          <p:cNvPr id="16" name="Object 79"/>
          <p:cNvGraphicFramePr>
            <a:graphicFrameLocks noChangeAspect="1"/>
          </p:cNvGraphicFramePr>
          <p:nvPr>
            <p:extLst>
              <p:ext uri="{D42A27DB-BD31-4B8C-83A1-F6EECF244321}">
                <p14:modId xmlns:p14="http://schemas.microsoft.com/office/powerpoint/2010/main" val="2785743688"/>
              </p:ext>
            </p:extLst>
          </p:nvPr>
        </p:nvGraphicFramePr>
        <p:xfrm>
          <a:off x="5236958" y="3543399"/>
          <a:ext cx="304800" cy="322262"/>
        </p:xfrm>
        <a:graphic>
          <a:graphicData uri="http://schemas.openxmlformats.org/presentationml/2006/ole">
            <mc:AlternateContent xmlns:mc="http://schemas.openxmlformats.org/markup-compatibility/2006">
              <mc:Choice xmlns:v="urn:schemas-microsoft-com:vml" Requires="v">
                <p:oleObj spid="_x0000_s213965" name="Equation" r:id="rId11" imgW="203200" imgH="215900" progId="Equation.3">
                  <p:embed/>
                </p:oleObj>
              </mc:Choice>
              <mc:Fallback>
                <p:oleObj name="Equation" r:id="rId11" imgW="203200" imgH="215900" progId="Equation.3">
                  <p:embed/>
                  <p:pic>
                    <p:nvPicPr>
                      <p:cNvPr id="0" name=""/>
                      <p:cNvPicPr>
                        <a:picLocks noChangeAspect="1" noChangeArrowheads="1"/>
                      </p:cNvPicPr>
                      <p:nvPr/>
                    </p:nvPicPr>
                    <p:blipFill>
                      <a:blip r:embed="rId12"/>
                      <a:srcRect/>
                      <a:stretch>
                        <a:fillRect/>
                      </a:stretch>
                    </p:blipFill>
                    <p:spPr bwMode="auto">
                      <a:xfrm>
                        <a:off x="5236958" y="3543399"/>
                        <a:ext cx="304800" cy="322262"/>
                      </a:xfrm>
                      <a:prstGeom prst="rect">
                        <a:avLst/>
                      </a:prstGeom>
                      <a:solidFill>
                        <a:srgbClr val="FFFFFF"/>
                      </a:solidFill>
                    </p:spPr>
                  </p:pic>
                </p:oleObj>
              </mc:Fallback>
            </mc:AlternateContent>
          </a:graphicData>
        </a:graphic>
      </p:graphicFrame>
    </p:spTree>
    <p:extLst>
      <p:ext uri="{BB962C8B-B14F-4D97-AF65-F5344CB8AC3E}">
        <p14:creationId xmlns:p14="http://schemas.microsoft.com/office/powerpoint/2010/main" val="21947794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a:xfrm>
            <a:off x="457200" y="166216"/>
            <a:ext cx="8229600" cy="990600"/>
          </a:xfrm>
        </p:spPr>
        <p:txBody>
          <a:bodyPr>
            <a:normAutofit/>
          </a:bodyPr>
          <a:lstStyle/>
          <a:p>
            <a:pPr eaLnBrk="1" hangingPunct="1"/>
            <a:r>
              <a:rPr lang="it-IT" sz="4400" b="0" dirty="0">
                <a:latin typeface="+mn-lt"/>
              </a:rPr>
              <a:t>Statistica Inferenziale</a:t>
            </a:r>
          </a:p>
        </p:txBody>
      </p:sp>
      <p:sp>
        <p:nvSpPr>
          <p:cNvPr id="65538" name="Rectangle 3"/>
          <p:cNvSpPr>
            <a:spLocks noGrp="1" noChangeArrowheads="1"/>
          </p:cNvSpPr>
          <p:nvPr>
            <p:ph idx="4294967295"/>
          </p:nvPr>
        </p:nvSpPr>
        <p:spPr>
          <a:xfrm>
            <a:off x="336622" y="991022"/>
            <a:ext cx="8553006" cy="5740757"/>
          </a:xfrm>
        </p:spPr>
        <p:txBody>
          <a:bodyPr>
            <a:noAutofit/>
          </a:bodyPr>
          <a:lstStyle/>
          <a:p>
            <a:pPr eaLnBrk="1" hangingPunct="1">
              <a:spcBef>
                <a:spcPts val="168"/>
              </a:spcBef>
              <a:spcAft>
                <a:spcPct val="20000"/>
              </a:spcAft>
              <a:buFont typeface="Wingdings" charset="2"/>
              <a:buChar char="§"/>
            </a:pPr>
            <a:r>
              <a:rPr lang="it-IT" sz="2000" b="1" dirty="0"/>
              <a:t>Popolazione e Campione</a:t>
            </a:r>
          </a:p>
          <a:p>
            <a:pPr lvl="1" eaLnBrk="1" hangingPunct="1">
              <a:spcBef>
                <a:spcPts val="168"/>
              </a:spcBef>
              <a:buFont typeface="Wingdings" charset="2"/>
              <a:buChar char="§"/>
            </a:pPr>
            <a:r>
              <a:rPr lang="it-IT" sz="1800" dirty="0"/>
              <a:t>Statistiche campionarie </a:t>
            </a:r>
            <a:r>
              <a:rPr lang="it-IT" sz="1800" dirty="0" smtClean="0"/>
              <a:t>(    , </a:t>
            </a:r>
            <a:r>
              <a:rPr lang="it-IT" sz="1800" dirty="0" err="1"/>
              <a:t>s</a:t>
            </a:r>
            <a:r>
              <a:rPr lang="it-IT" sz="1800" dirty="0"/>
              <a:t>) </a:t>
            </a:r>
            <a:r>
              <a:rPr lang="it-IT" sz="1800" dirty="0">
                <a:sym typeface="Wingdings" charset="0"/>
              </a:rPr>
              <a:t></a:t>
            </a:r>
            <a:r>
              <a:rPr lang="it-IT" sz="1800" dirty="0"/>
              <a:t> Parametri di popolazione (</a:t>
            </a:r>
            <a:r>
              <a:rPr lang="it-IT" sz="1800" dirty="0">
                <a:latin typeface="Symbol" charset="2"/>
                <a:cs typeface="Symbol" charset="2"/>
              </a:rPr>
              <a:t>m</a:t>
            </a:r>
            <a:r>
              <a:rPr lang="it-IT" sz="1800" dirty="0"/>
              <a:t>, </a:t>
            </a:r>
            <a:r>
              <a:rPr lang="it-IT" sz="1800" dirty="0" err="1">
                <a:latin typeface="Symbol" charset="2"/>
                <a:cs typeface="Symbol" charset="2"/>
              </a:rPr>
              <a:t>s</a:t>
            </a:r>
            <a:r>
              <a:rPr lang="it-IT" sz="1800" dirty="0"/>
              <a:t>)</a:t>
            </a:r>
          </a:p>
          <a:p>
            <a:pPr lvl="1">
              <a:spcBef>
                <a:spcPts val="168"/>
              </a:spcBef>
              <a:buFont typeface="Wingdings" charset="2"/>
              <a:buChar char="§"/>
            </a:pPr>
            <a:r>
              <a:rPr lang="it-IT" sz="1800" dirty="0"/>
              <a:t>Media campionaria</a:t>
            </a:r>
            <a:r>
              <a:rPr lang="it-IT" sz="1800" dirty="0" smtClean="0"/>
              <a:t>,     , e distribuzione </a:t>
            </a:r>
            <a:r>
              <a:rPr lang="it-IT" sz="1800" dirty="0"/>
              <a:t>di probabilità </a:t>
            </a:r>
            <a:r>
              <a:rPr lang="it-IT" sz="1800" dirty="0" smtClean="0"/>
              <a:t>campionaria di </a:t>
            </a:r>
          </a:p>
          <a:p>
            <a:pPr eaLnBrk="1" hangingPunct="1">
              <a:spcBef>
                <a:spcPts val="600"/>
              </a:spcBef>
              <a:spcAft>
                <a:spcPts val="400"/>
              </a:spcAft>
              <a:buFont typeface="Wingdings" charset="2"/>
              <a:buChar char="§"/>
            </a:pPr>
            <a:r>
              <a:rPr lang="it-IT" sz="2000" b="1" dirty="0" smtClean="0"/>
              <a:t>Inferenza </a:t>
            </a:r>
            <a:r>
              <a:rPr lang="it-IT" sz="2000" b="1" dirty="0"/>
              <a:t>Statistica</a:t>
            </a:r>
          </a:p>
          <a:p>
            <a:pPr lvl="1">
              <a:spcBef>
                <a:spcPts val="168"/>
              </a:spcBef>
              <a:buFont typeface="Wingdings" charset="2"/>
              <a:buChar char="§"/>
            </a:pPr>
            <a:r>
              <a:rPr lang="it-IT" sz="1800" dirty="0"/>
              <a:t>Stima </a:t>
            </a:r>
            <a:r>
              <a:rPr lang="it-IT" sz="1800" dirty="0" smtClean="0"/>
              <a:t>intervallo </a:t>
            </a:r>
            <a:r>
              <a:rPr lang="it-IT" sz="1800" dirty="0"/>
              <a:t>della media </a:t>
            </a:r>
            <a:r>
              <a:rPr lang="it-IT" sz="1800" dirty="0" smtClean="0">
                <a:latin typeface="Symbol" charset="2"/>
                <a:cs typeface="Symbol" charset="2"/>
              </a:rPr>
              <a:t>m</a:t>
            </a:r>
            <a:endParaRPr lang="it-IT" sz="1800" dirty="0" smtClean="0"/>
          </a:p>
          <a:p>
            <a:pPr lvl="2">
              <a:spcBef>
                <a:spcPts val="168"/>
              </a:spcBef>
              <a:buFont typeface="Wingdings" charset="2"/>
              <a:buChar char="§"/>
            </a:pPr>
            <a:r>
              <a:rPr lang="it-IT" sz="1600" dirty="0" smtClean="0"/>
              <a:t>Intervallo di confidenza della media campionaria </a:t>
            </a:r>
            <a:endParaRPr lang="it-IT" sz="1600" dirty="0"/>
          </a:p>
          <a:p>
            <a:pPr lvl="1">
              <a:spcBef>
                <a:spcPts val="400"/>
              </a:spcBef>
              <a:buFont typeface="Wingdings" charset="2"/>
              <a:buChar char="§"/>
            </a:pPr>
            <a:r>
              <a:rPr lang="it-IT" sz="1800" dirty="0" smtClean="0"/>
              <a:t>Stima </a:t>
            </a:r>
            <a:r>
              <a:rPr lang="it-IT" sz="1800" dirty="0"/>
              <a:t>puntuale della media </a:t>
            </a:r>
            <a:r>
              <a:rPr lang="it-IT" sz="1800" dirty="0" smtClean="0">
                <a:latin typeface="Symbol" charset="2"/>
                <a:cs typeface="Symbol" charset="2"/>
              </a:rPr>
              <a:t>m</a:t>
            </a:r>
            <a:endParaRPr lang="it-IT" sz="1800" dirty="0" smtClean="0"/>
          </a:p>
          <a:p>
            <a:pPr lvl="2">
              <a:spcBef>
                <a:spcPts val="168"/>
              </a:spcBef>
              <a:buFont typeface="Wingdings" charset="2"/>
              <a:buChar char="§"/>
            </a:pPr>
            <a:r>
              <a:rPr lang="it-IT" sz="1600" dirty="0" smtClean="0"/>
              <a:t>Verifica </a:t>
            </a:r>
            <a:r>
              <a:rPr lang="it-IT" sz="1600" dirty="0"/>
              <a:t>di significatività statistica (Test </a:t>
            </a:r>
            <a:r>
              <a:rPr lang="it-IT" sz="1600" dirty="0" smtClean="0"/>
              <a:t>di </a:t>
            </a:r>
            <a:r>
              <a:rPr lang="it-IT" sz="1600" dirty="0"/>
              <a:t>Ipotesi)</a:t>
            </a:r>
          </a:p>
          <a:p>
            <a:pPr lvl="1">
              <a:spcBef>
                <a:spcPts val="168"/>
              </a:spcBef>
              <a:buFont typeface="Wingdings" charset="2"/>
              <a:buChar char="§"/>
            </a:pPr>
            <a:r>
              <a:rPr lang="it-IT" sz="1800" dirty="0"/>
              <a:t>Ipotesi </a:t>
            </a:r>
            <a:r>
              <a:rPr lang="it-IT" sz="1800" dirty="0" smtClean="0"/>
              <a:t>iniziale (H0) e </a:t>
            </a:r>
            <a:r>
              <a:rPr lang="it-IT" sz="1800" dirty="0"/>
              <a:t>alternativa </a:t>
            </a:r>
            <a:r>
              <a:rPr lang="it-IT" sz="1800" dirty="0" smtClean="0"/>
              <a:t>(H1), livello di significatività </a:t>
            </a:r>
            <a:endParaRPr lang="it-IT" sz="1800" dirty="0"/>
          </a:p>
          <a:p>
            <a:pPr lvl="2">
              <a:spcBef>
                <a:spcPts val="168"/>
              </a:spcBef>
              <a:buFont typeface="Wingdings" charset="2"/>
              <a:buChar char="§"/>
            </a:pPr>
            <a:r>
              <a:rPr lang="it-IT" sz="1600" dirty="0" smtClean="0"/>
              <a:t>Valutazione degli errori</a:t>
            </a:r>
          </a:p>
          <a:p>
            <a:pPr eaLnBrk="1" hangingPunct="1">
              <a:spcBef>
                <a:spcPts val="600"/>
              </a:spcBef>
              <a:spcAft>
                <a:spcPts val="400"/>
              </a:spcAft>
              <a:buFont typeface="Wingdings" charset="2"/>
              <a:buChar char="§"/>
            </a:pPr>
            <a:r>
              <a:rPr lang="it-IT" sz="2000" b="1" dirty="0" smtClean="0"/>
              <a:t>Inferenza sulla media di </a:t>
            </a:r>
            <a:r>
              <a:rPr lang="it-IT" sz="2000" b="1" i="1" dirty="0" smtClean="0"/>
              <a:t>una</a:t>
            </a:r>
            <a:r>
              <a:rPr lang="it-IT" sz="2000" b="1" dirty="0" smtClean="0"/>
              <a:t> popolazione </a:t>
            </a:r>
            <a:r>
              <a:rPr lang="it-IT" sz="2000" b="1" dirty="0" smtClean="0">
                <a:latin typeface="Symbol" charset="2"/>
                <a:cs typeface="Symbol" charset="2"/>
              </a:rPr>
              <a:t>m</a:t>
            </a:r>
            <a:r>
              <a:rPr lang="it-IT" sz="2000" b="1" dirty="0" smtClean="0"/>
              <a:t>  </a:t>
            </a:r>
          </a:p>
          <a:p>
            <a:pPr lvl="1" eaLnBrk="1" hangingPunct="1">
              <a:spcBef>
                <a:spcPts val="168"/>
              </a:spcBef>
              <a:buFont typeface="Wingdings" charset="2"/>
              <a:buChar char="§"/>
            </a:pPr>
            <a:r>
              <a:rPr lang="it-IT" sz="1800" dirty="0" smtClean="0"/>
              <a:t>Test </a:t>
            </a:r>
            <a:r>
              <a:rPr lang="it-IT" sz="1800" i="1" dirty="0"/>
              <a:t>z</a:t>
            </a:r>
            <a:r>
              <a:rPr lang="it-IT" sz="1800" dirty="0"/>
              <a:t> e Test </a:t>
            </a:r>
            <a:r>
              <a:rPr lang="it-IT" sz="1800" i="1" dirty="0" smtClean="0"/>
              <a:t>t </a:t>
            </a:r>
            <a:r>
              <a:rPr lang="it-IT" sz="1800" dirty="0" smtClean="0"/>
              <a:t>per </a:t>
            </a:r>
            <a:r>
              <a:rPr lang="it-IT" sz="1800" dirty="0"/>
              <a:t>grandi e </a:t>
            </a:r>
            <a:r>
              <a:rPr lang="it-IT" sz="1800" dirty="0" smtClean="0"/>
              <a:t>piccoli; dimensioni </a:t>
            </a:r>
            <a:r>
              <a:rPr lang="it-IT" sz="1800" dirty="0"/>
              <a:t>del </a:t>
            </a:r>
            <a:r>
              <a:rPr lang="it-IT" sz="1800" dirty="0" smtClean="0"/>
              <a:t>campione </a:t>
            </a:r>
            <a:r>
              <a:rPr lang="it-IT" sz="1800" i="1" dirty="0" smtClean="0"/>
              <a:t>n</a:t>
            </a:r>
            <a:endParaRPr lang="it-IT" sz="1800" i="1" dirty="0"/>
          </a:p>
          <a:p>
            <a:pPr lvl="1" eaLnBrk="1" hangingPunct="1">
              <a:spcBef>
                <a:spcPts val="168"/>
              </a:spcBef>
              <a:buFont typeface="Wingdings" charset="2"/>
              <a:buChar char="§"/>
            </a:pPr>
            <a:r>
              <a:rPr lang="it-IT" sz="1800" dirty="0"/>
              <a:t>Distribuzione Normale Standard</a:t>
            </a:r>
            <a:r>
              <a:rPr lang="it-IT" sz="1800" i="1" dirty="0"/>
              <a:t> </a:t>
            </a:r>
            <a:r>
              <a:rPr lang="it-IT" sz="1800" dirty="0"/>
              <a:t> e </a:t>
            </a:r>
            <a:r>
              <a:rPr lang="it-IT" sz="1800" i="1" dirty="0"/>
              <a:t>t</a:t>
            </a:r>
            <a:r>
              <a:rPr lang="it-IT" sz="1800" dirty="0"/>
              <a:t>-</a:t>
            </a:r>
            <a:r>
              <a:rPr lang="it-IT" sz="1800" dirty="0" err="1"/>
              <a:t>student</a:t>
            </a:r>
            <a:endParaRPr lang="it-IT" sz="1800" dirty="0"/>
          </a:p>
          <a:p>
            <a:pPr eaLnBrk="1" hangingPunct="1">
              <a:spcBef>
                <a:spcPts val="600"/>
              </a:spcBef>
              <a:spcAft>
                <a:spcPts val="400"/>
              </a:spcAft>
              <a:buFont typeface="Wingdings" charset="2"/>
              <a:buChar char="§"/>
            </a:pPr>
            <a:r>
              <a:rPr lang="it-IT" sz="2000" b="1" dirty="0"/>
              <a:t>Inferenza sulla media di </a:t>
            </a:r>
            <a:r>
              <a:rPr lang="it-IT" sz="2000" b="1" i="1" dirty="0" smtClean="0"/>
              <a:t>due</a:t>
            </a:r>
            <a:r>
              <a:rPr lang="it-IT" sz="2000" b="1" dirty="0" smtClean="0"/>
              <a:t> popolazioni </a:t>
            </a:r>
            <a:r>
              <a:rPr lang="it-IT" sz="2000" b="1" dirty="0">
                <a:latin typeface="Symbol" charset="2"/>
                <a:cs typeface="Symbol" charset="2"/>
              </a:rPr>
              <a:t>m</a:t>
            </a:r>
            <a:r>
              <a:rPr lang="it-IT" sz="2000" b="1" dirty="0"/>
              <a:t>1- </a:t>
            </a:r>
            <a:r>
              <a:rPr lang="it-IT" sz="2000" b="1" dirty="0">
                <a:latin typeface="Symbol" charset="2"/>
                <a:cs typeface="Symbol" charset="2"/>
              </a:rPr>
              <a:t>m</a:t>
            </a:r>
            <a:r>
              <a:rPr lang="it-IT" sz="2000" b="1" dirty="0"/>
              <a:t>2</a:t>
            </a:r>
          </a:p>
          <a:p>
            <a:pPr lvl="1" eaLnBrk="1" hangingPunct="1">
              <a:spcBef>
                <a:spcPts val="168"/>
              </a:spcBef>
              <a:buFont typeface="Wingdings" charset="2"/>
              <a:buChar char="§"/>
            </a:pPr>
            <a:r>
              <a:rPr lang="it-IT" dirty="0"/>
              <a:t>Campioni indipendenti ed </a:t>
            </a:r>
            <a:r>
              <a:rPr lang="it-IT" dirty="0" smtClean="0"/>
              <a:t>appaiati</a:t>
            </a:r>
          </a:p>
          <a:p>
            <a:pPr>
              <a:spcBef>
                <a:spcPts val="168"/>
              </a:spcBef>
              <a:buFont typeface="Wingdings" charset="2"/>
              <a:buChar char="§"/>
            </a:pPr>
            <a:r>
              <a:rPr lang="it-IT" sz="2000" b="1" dirty="0" smtClean="0"/>
              <a:t>Esempi</a:t>
            </a:r>
          </a:p>
          <a:p>
            <a:pPr lvl="1">
              <a:spcBef>
                <a:spcPts val="168"/>
              </a:spcBef>
              <a:buFont typeface="Wingdings" charset="2"/>
              <a:buChar char="§"/>
            </a:pPr>
            <a:r>
              <a:rPr lang="it-IT" sz="1800" dirty="0" smtClean="0"/>
              <a:t>Analisi della Frequenza Cardiaca FrC1 e FrC2</a:t>
            </a:r>
            <a:endParaRPr lang="it-IT" sz="1800" dirty="0"/>
          </a:p>
        </p:txBody>
      </p:sp>
      <p:graphicFrame>
        <p:nvGraphicFramePr>
          <p:cNvPr id="2" name="Oggetto 1"/>
          <p:cNvGraphicFramePr>
            <a:graphicFrameLocks noChangeAspect="1"/>
          </p:cNvGraphicFramePr>
          <p:nvPr>
            <p:extLst>
              <p:ext uri="{D42A27DB-BD31-4B8C-83A1-F6EECF244321}">
                <p14:modId xmlns:p14="http://schemas.microsoft.com/office/powerpoint/2010/main" val="223355056"/>
              </p:ext>
            </p:extLst>
          </p:nvPr>
        </p:nvGraphicFramePr>
        <p:xfrm>
          <a:off x="3372510" y="1366469"/>
          <a:ext cx="300857" cy="324000"/>
        </p:xfrm>
        <a:graphic>
          <a:graphicData uri="http://schemas.openxmlformats.org/presentationml/2006/ole">
            <mc:AlternateContent xmlns:mc="http://schemas.openxmlformats.org/markup-compatibility/2006">
              <mc:Choice xmlns:v="urn:schemas-microsoft-com:vml" Requires="v">
                <p:oleObj spid="_x0000_s1812" name="Equation" r:id="rId3" imgW="165100" imgH="177800" progId="Equation.3">
                  <p:embed/>
                </p:oleObj>
              </mc:Choice>
              <mc:Fallback>
                <p:oleObj name="Equation" r:id="rId3" imgW="165100" imgH="177800" progId="Equation.3">
                  <p:embed/>
                  <p:pic>
                    <p:nvPicPr>
                      <p:cNvPr id="0" name=""/>
                      <p:cNvPicPr/>
                      <p:nvPr/>
                    </p:nvPicPr>
                    <p:blipFill>
                      <a:blip r:embed="rId4"/>
                      <a:stretch>
                        <a:fillRect/>
                      </a:stretch>
                    </p:blipFill>
                    <p:spPr>
                      <a:xfrm>
                        <a:off x="3372510" y="1366469"/>
                        <a:ext cx="300857" cy="324000"/>
                      </a:xfrm>
                      <a:prstGeom prst="rect">
                        <a:avLst/>
                      </a:prstGeom>
                    </p:spPr>
                  </p:pic>
                </p:oleObj>
              </mc:Fallback>
            </mc:AlternateContent>
          </a:graphicData>
        </a:graphic>
      </p:graphicFrame>
      <p:graphicFrame>
        <p:nvGraphicFramePr>
          <p:cNvPr id="5" name="Oggetto 4"/>
          <p:cNvGraphicFramePr>
            <a:graphicFrameLocks noChangeAspect="1"/>
          </p:cNvGraphicFramePr>
          <p:nvPr>
            <p:extLst>
              <p:ext uri="{D42A27DB-BD31-4B8C-83A1-F6EECF244321}">
                <p14:modId xmlns:p14="http://schemas.microsoft.com/office/powerpoint/2010/main" val="1777833484"/>
              </p:ext>
            </p:extLst>
          </p:nvPr>
        </p:nvGraphicFramePr>
        <p:xfrm>
          <a:off x="2897589" y="1671864"/>
          <a:ext cx="300857" cy="324000"/>
        </p:xfrm>
        <a:graphic>
          <a:graphicData uri="http://schemas.openxmlformats.org/presentationml/2006/ole">
            <mc:AlternateContent xmlns:mc="http://schemas.openxmlformats.org/markup-compatibility/2006">
              <mc:Choice xmlns:v="urn:schemas-microsoft-com:vml" Requires="v">
                <p:oleObj spid="_x0000_s1813" name="Equation" r:id="rId5" imgW="165100" imgH="177800" progId="Equation.3">
                  <p:embed/>
                </p:oleObj>
              </mc:Choice>
              <mc:Fallback>
                <p:oleObj name="Equation" r:id="rId5" imgW="165100" imgH="177800" progId="Equation.3">
                  <p:embed/>
                  <p:pic>
                    <p:nvPicPr>
                      <p:cNvPr id="0" name=""/>
                      <p:cNvPicPr/>
                      <p:nvPr/>
                    </p:nvPicPr>
                    <p:blipFill>
                      <a:blip r:embed="rId4"/>
                      <a:stretch>
                        <a:fillRect/>
                      </a:stretch>
                    </p:blipFill>
                    <p:spPr>
                      <a:xfrm>
                        <a:off x="2897589" y="1671864"/>
                        <a:ext cx="300857" cy="324000"/>
                      </a:xfrm>
                      <a:prstGeom prst="rect">
                        <a:avLst/>
                      </a:prstGeom>
                    </p:spPr>
                  </p:pic>
                </p:oleObj>
              </mc:Fallback>
            </mc:AlternateContent>
          </a:graphicData>
        </a:graphic>
      </p:graphicFrame>
      <p:graphicFrame>
        <p:nvGraphicFramePr>
          <p:cNvPr id="6" name="Oggetto 5"/>
          <p:cNvGraphicFramePr>
            <a:graphicFrameLocks noChangeAspect="1"/>
          </p:cNvGraphicFramePr>
          <p:nvPr>
            <p:extLst>
              <p:ext uri="{D42A27DB-BD31-4B8C-83A1-F6EECF244321}">
                <p14:modId xmlns:p14="http://schemas.microsoft.com/office/powerpoint/2010/main" val="2844731157"/>
              </p:ext>
            </p:extLst>
          </p:nvPr>
        </p:nvGraphicFramePr>
        <p:xfrm>
          <a:off x="7809068" y="1687163"/>
          <a:ext cx="300857" cy="324000"/>
        </p:xfrm>
        <a:graphic>
          <a:graphicData uri="http://schemas.openxmlformats.org/presentationml/2006/ole">
            <mc:AlternateContent xmlns:mc="http://schemas.openxmlformats.org/markup-compatibility/2006">
              <mc:Choice xmlns:v="urn:schemas-microsoft-com:vml" Requires="v">
                <p:oleObj spid="_x0000_s1814" name="Equation" r:id="rId6" imgW="165100" imgH="177800" progId="Equation.3">
                  <p:embed/>
                </p:oleObj>
              </mc:Choice>
              <mc:Fallback>
                <p:oleObj name="Equation" r:id="rId6" imgW="165100" imgH="177800" progId="Equation.3">
                  <p:embed/>
                  <p:pic>
                    <p:nvPicPr>
                      <p:cNvPr id="0" name=""/>
                      <p:cNvPicPr/>
                      <p:nvPr/>
                    </p:nvPicPr>
                    <p:blipFill>
                      <a:blip r:embed="rId4"/>
                      <a:stretch>
                        <a:fillRect/>
                      </a:stretch>
                    </p:blipFill>
                    <p:spPr>
                      <a:xfrm>
                        <a:off x="7809068" y="1687163"/>
                        <a:ext cx="300857" cy="324000"/>
                      </a:xfrm>
                      <a:prstGeom prst="rect">
                        <a:avLst/>
                      </a:prstGeom>
                    </p:spPr>
                  </p:pic>
                </p:oleObj>
              </mc:Fallback>
            </mc:AlternateContent>
          </a:graphicData>
        </a:graphic>
      </p:graphicFrame>
      <p:graphicFrame>
        <p:nvGraphicFramePr>
          <p:cNvPr id="7" name="Oggetto 6"/>
          <p:cNvGraphicFramePr>
            <a:graphicFrameLocks noChangeAspect="1"/>
          </p:cNvGraphicFramePr>
          <p:nvPr>
            <p:extLst>
              <p:ext uri="{D42A27DB-BD31-4B8C-83A1-F6EECF244321}">
                <p14:modId xmlns:p14="http://schemas.microsoft.com/office/powerpoint/2010/main" val="2112360323"/>
              </p:ext>
            </p:extLst>
          </p:nvPr>
        </p:nvGraphicFramePr>
        <p:xfrm>
          <a:off x="5862953" y="2699403"/>
          <a:ext cx="300857" cy="324000"/>
        </p:xfrm>
        <a:graphic>
          <a:graphicData uri="http://schemas.openxmlformats.org/presentationml/2006/ole">
            <mc:AlternateContent xmlns:mc="http://schemas.openxmlformats.org/markup-compatibility/2006">
              <mc:Choice xmlns:v="urn:schemas-microsoft-com:vml" Requires="v">
                <p:oleObj spid="_x0000_s1815" name="Equation" r:id="rId7" imgW="165100" imgH="177800" progId="Equation.3">
                  <p:embed/>
                </p:oleObj>
              </mc:Choice>
              <mc:Fallback>
                <p:oleObj name="Equation" r:id="rId7" imgW="165100" imgH="177800" progId="Equation.3">
                  <p:embed/>
                  <p:pic>
                    <p:nvPicPr>
                      <p:cNvPr id="0" name=""/>
                      <p:cNvPicPr/>
                      <p:nvPr/>
                    </p:nvPicPr>
                    <p:blipFill>
                      <a:blip r:embed="rId4"/>
                      <a:stretch>
                        <a:fillRect/>
                      </a:stretch>
                    </p:blipFill>
                    <p:spPr>
                      <a:xfrm>
                        <a:off x="5862953" y="2699403"/>
                        <a:ext cx="300857" cy="324000"/>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4"/>
          <p:cNvSpPr>
            <a:spLocks noGrp="1" noChangeArrowheads="1"/>
          </p:cNvSpPr>
          <p:nvPr>
            <p:ph type="title"/>
          </p:nvPr>
        </p:nvSpPr>
        <p:spPr>
          <a:xfrm>
            <a:off x="422418" y="217424"/>
            <a:ext cx="8549308" cy="671512"/>
          </a:xfrm>
        </p:spPr>
        <p:txBody>
          <a:bodyPr>
            <a:noAutofit/>
          </a:bodyPr>
          <a:lstStyle/>
          <a:p>
            <a:pPr eaLnBrk="1" hangingPunct="1"/>
            <a:r>
              <a:rPr lang="it-IT" sz="3200" b="0" dirty="0">
                <a:latin typeface="Tahoma" charset="0"/>
              </a:rPr>
              <a:t>Proprietà della distribuzione </a:t>
            </a:r>
            <a:r>
              <a:rPr lang="it-IT" sz="3200" b="0" dirty="0" smtClean="0">
                <a:latin typeface="Tahoma" charset="0"/>
              </a:rPr>
              <a:t>campionaria</a:t>
            </a:r>
            <a:endParaRPr lang="it-IT" sz="3200" b="0" i="1" u="sng" dirty="0">
              <a:latin typeface="Century Gothic" charset="0"/>
            </a:endParaRPr>
          </a:p>
        </p:txBody>
      </p:sp>
      <p:sp>
        <p:nvSpPr>
          <p:cNvPr id="73730" name="Text Box 5"/>
          <p:cNvSpPr txBox="1">
            <a:spLocks noChangeArrowheads="1"/>
          </p:cNvSpPr>
          <p:nvPr/>
        </p:nvSpPr>
        <p:spPr bwMode="auto">
          <a:xfrm>
            <a:off x="318276" y="876373"/>
            <a:ext cx="8448675"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800" b="0" dirty="0">
                <a:latin typeface="Calibri"/>
                <a:cs typeface="Calibri"/>
              </a:rPr>
              <a:t>Le formule per il calcolo della </a:t>
            </a:r>
            <a:r>
              <a:rPr lang="it-IT" sz="1800" b="0" dirty="0" smtClean="0">
                <a:latin typeface="Calibri"/>
                <a:cs typeface="Calibri"/>
              </a:rPr>
              <a:t>media campionaria  </a:t>
            </a:r>
            <a:r>
              <a:rPr lang="it-IT" sz="1800" b="0" dirty="0">
                <a:latin typeface="Symbol" charset="2"/>
                <a:cs typeface="Symbol" charset="2"/>
              </a:rPr>
              <a:t>m</a:t>
            </a:r>
            <a:r>
              <a:rPr lang="it-IT" sz="1800" b="0" u="sng" baseline="-25000" dirty="0">
                <a:latin typeface="Calibri"/>
                <a:cs typeface="Calibri"/>
              </a:rPr>
              <a:t>x</a:t>
            </a:r>
            <a:r>
              <a:rPr lang="it-IT" sz="1800" b="0" dirty="0">
                <a:latin typeface="Calibri"/>
                <a:cs typeface="Calibri"/>
              </a:rPr>
              <a:t> e </a:t>
            </a:r>
            <a:r>
              <a:rPr lang="it-IT" sz="1800" b="0" dirty="0" smtClean="0">
                <a:latin typeface="Calibri"/>
                <a:cs typeface="Calibri"/>
              </a:rPr>
              <a:t>della deviazione standard campionaria </a:t>
            </a:r>
            <a:r>
              <a:rPr lang="it-IT" sz="1800" b="0" dirty="0" err="1" smtClean="0">
                <a:latin typeface="Symbol" charset="2"/>
                <a:cs typeface="Symbol" charset="2"/>
              </a:rPr>
              <a:t>s</a:t>
            </a:r>
            <a:r>
              <a:rPr lang="it-IT" sz="1800" b="0" baseline="-25000" dirty="0" err="1" smtClean="0">
                <a:latin typeface="Calibri"/>
                <a:cs typeface="Calibri"/>
              </a:rPr>
              <a:t>Xbar</a:t>
            </a:r>
            <a:r>
              <a:rPr lang="it-IT" sz="1800" b="0" dirty="0" smtClean="0">
                <a:latin typeface="Calibri"/>
                <a:cs typeface="Calibri"/>
              </a:rPr>
              <a:t> illustrano </a:t>
            </a:r>
            <a:r>
              <a:rPr lang="it-IT" sz="1800" b="0" dirty="0">
                <a:latin typeface="Calibri"/>
                <a:cs typeface="Calibri"/>
              </a:rPr>
              <a:t>le caratteristiche della distribuzione campionaria di </a:t>
            </a:r>
            <a:r>
              <a:rPr lang="it-IT" sz="1800" b="0" i="1" dirty="0" err="1" smtClean="0">
                <a:latin typeface="Calibri"/>
                <a:cs typeface="Calibri"/>
              </a:rPr>
              <a:t>Xbar</a:t>
            </a:r>
            <a:r>
              <a:rPr lang="it-IT" sz="1800" b="0" i="1" dirty="0" smtClean="0">
                <a:latin typeface="Calibri"/>
                <a:cs typeface="Calibri"/>
              </a:rPr>
              <a:t>.</a:t>
            </a:r>
            <a:endParaRPr lang="it-IT" sz="1800" b="0" dirty="0">
              <a:latin typeface="Calibri"/>
              <a:cs typeface="Calibri"/>
            </a:endParaRPr>
          </a:p>
        </p:txBody>
      </p:sp>
      <p:sp>
        <p:nvSpPr>
          <p:cNvPr id="73731" name="Text Box 6"/>
          <p:cNvSpPr txBox="1">
            <a:spLocks noChangeArrowheads="1"/>
          </p:cNvSpPr>
          <p:nvPr/>
        </p:nvSpPr>
        <p:spPr bwMode="auto">
          <a:xfrm>
            <a:off x="297256" y="1790089"/>
            <a:ext cx="7204909" cy="24529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63538" indent="-3635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lnSpc>
                <a:spcPct val="110000"/>
              </a:lnSpc>
              <a:spcBef>
                <a:spcPct val="50000"/>
              </a:spcBef>
              <a:buFontTx/>
              <a:buAutoNum type="arabicPeriod"/>
            </a:pPr>
            <a:r>
              <a:rPr lang="it-IT" sz="1600" b="0" dirty="0">
                <a:latin typeface="Calibri"/>
                <a:cs typeface="Calibri"/>
              </a:rPr>
              <a:t>La dispersione, </a:t>
            </a:r>
            <a:r>
              <a:rPr lang="it-IT" sz="1600" b="0" dirty="0" err="1">
                <a:latin typeface="Symbol" charset="0"/>
                <a:cs typeface="Times New Roman" charset="0"/>
              </a:rPr>
              <a:t>s</a:t>
            </a:r>
            <a:r>
              <a:rPr lang="it-IT" sz="1600" b="0" u="sng" baseline="-25000" dirty="0" err="1">
                <a:cs typeface="Times New Roman" charset="0"/>
              </a:rPr>
              <a:t>x</a:t>
            </a:r>
            <a:r>
              <a:rPr lang="it-IT" sz="1600" b="0" dirty="0">
                <a:latin typeface="Tahoma" charset="0"/>
                <a:cs typeface="Times New Roman" charset="0"/>
              </a:rPr>
              <a:t>, </a:t>
            </a:r>
            <a:r>
              <a:rPr lang="it-IT" sz="1600" b="0" dirty="0">
                <a:latin typeface="Calibri"/>
                <a:cs typeface="Calibri"/>
              </a:rPr>
              <a:t>della distribuzione </a:t>
            </a:r>
            <a:r>
              <a:rPr lang="it-IT" sz="1600" b="0" dirty="0" smtClean="0">
                <a:latin typeface="Calibri"/>
                <a:cs typeface="Calibri"/>
              </a:rPr>
              <a:t>della media campionaria </a:t>
            </a:r>
            <a:r>
              <a:rPr lang="it-IT" sz="1600" b="0" i="1" u="sng" dirty="0">
                <a:latin typeface="Calibri"/>
                <a:cs typeface="Calibri"/>
              </a:rPr>
              <a:t>x</a:t>
            </a:r>
            <a:r>
              <a:rPr lang="it-IT" sz="1600" b="0" dirty="0">
                <a:latin typeface="Calibri"/>
                <a:cs typeface="Calibri"/>
              </a:rPr>
              <a:t> è </a:t>
            </a:r>
            <a:r>
              <a:rPr lang="it-IT" sz="1600" i="1" dirty="0">
                <a:latin typeface="Calibri"/>
                <a:cs typeface="Calibri"/>
              </a:rPr>
              <a:t>sempre minore </a:t>
            </a:r>
            <a:r>
              <a:rPr lang="it-IT" sz="1600" b="0" dirty="0">
                <a:latin typeface="Calibri"/>
                <a:cs typeface="Calibri"/>
              </a:rPr>
              <a:t>della dispersione </a:t>
            </a:r>
            <a:r>
              <a:rPr lang="it-IT" sz="1600" b="0" dirty="0" err="1">
                <a:latin typeface="Symbol" charset="2"/>
                <a:cs typeface="Symbol" charset="2"/>
              </a:rPr>
              <a:t>s</a:t>
            </a:r>
            <a:r>
              <a:rPr lang="it-IT" sz="1600" b="0" dirty="0">
                <a:latin typeface="Calibri"/>
                <a:cs typeface="Calibri"/>
              </a:rPr>
              <a:t> della distribuzione di probabilità della variabile </a:t>
            </a:r>
            <a:r>
              <a:rPr lang="it-IT" sz="1600" b="0" i="1" dirty="0" smtClean="0">
                <a:latin typeface="Calibri"/>
                <a:cs typeface="Calibri"/>
              </a:rPr>
              <a:t>x</a:t>
            </a:r>
            <a:r>
              <a:rPr lang="it-IT" sz="1600" b="0" dirty="0" smtClean="0">
                <a:latin typeface="Calibri"/>
                <a:cs typeface="Calibri"/>
              </a:rPr>
              <a:t>. Per </a:t>
            </a:r>
            <a:r>
              <a:rPr lang="it-IT" sz="1600" b="0" i="1" dirty="0" err="1">
                <a:latin typeface="Calibri"/>
                <a:cs typeface="Calibri"/>
              </a:rPr>
              <a:t>n</a:t>
            </a:r>
            <a:r>
              <a:rPr lang="it-IT" sz="1600" b="0" dirty="0">
                <a:latin typeface="Calibri"/>
                <a:cs typeface="Calibri"/>
              </a:rPr>
              <a:t>&gt;</a:t>
            </a:r>
            <a:r>
              <a:rPr lang="it-IT" sz="1600" b="0" dirty="0" smtClean="0">
                <a:latin typeface="Calibri"/>
                <a:cs typeface="Calibri"/>
              </a:rPr>
              <a:t>1 la </a:t>
            </a:r>
            <a:r>
              <a:rPr lang="it-IT" sz="1600" b="0" dirty="0">
                <a:latin typeface="Calibri"/>
                <a:cs typeface="Calibri"/>
              </a:rPr>
              <a:t>deviazione standard della distribuzione campionaria </a:t>
            </a:r>
            <a:r>
              <a:rPr lang="it-IT" sz="1600" b="0" dirty="0" err="1">
                <a:latin typeface="Symbol" charset="0"/>
                <a:cs typeface="Times New Roman" charset="0"/>
              </a:rPr>
              <a:t>s</a:t>
            </a:r>
            <a:r>
              <a:rPr lang="it-IT" sz="1600" b="0" u="sng" baseline="-25000" dirty="0" err="1">
                <a:cs typeface="Times New Roman" charset="0"/>
              </a:rPr>
              <a:t>x</a:t>
            </a:r>
            <a:r>
              <a:rPr lang="it-IT" sz="1600" b="0" dirty="0">
                <a:latin typeface="Tahoma" charset="0"/>
                <a:cs typeface="Times New Roman" charset="0"/>
              </a:rPr>
              <a:t> </a:t>
            </a:r>
            <a:r>
              <a:rPr lang="it-IT" sz="1600" i="1" dirty="0">
                <a:latin typeface="Calibri"/>
                <a:cs typeface="Calibri"/>
              </a:rPr>
              <a:t>diminuisce</a:t>
            </a:r>
            <a:r>
              <a:rPr lang="it-IT" sz="1600" b="0" dirty="0">
                <a:latin typeface="Calibri"/>
                <a:cs typeface="Calibri"/>
              </a:rPr>
              <a:t> </a:t>
            </a:r>
            <a:r>
              <a:rPr lang="it-IT" sz="1600" b="0" dirty="0" smtClean="0">
                <a:latin typeface="Calibri"/>
                <a:cs typeface="Calibri"/>
              </a:rPr>
              <a:t>all’</a:t>
            </a:r>
            <a:r>
              <a:rPr lang="it-IT" altLang="ja-JP" sz="1600" b="0" dirty="0" smtClean="0">
                <a:latin typeface="Calibri"/>
                <a:cs typeface="Calibri"/>
              </a:rPr>
              <a:t>aumentare </a:t>
            </a:r>
            <a:r>
              <a:rPr lang="it-IT" altLang="ja-JP" sz="1600" b="0" dirty="0">
                <a:latin typeface="Calibri"/>
                <a:cs typeface="Calibri"/>
              </a:rPr>
              <a:t>delle dimensioni </a:t>
            </a:r>
            <a:r>
              <a:rPr lang="it-IT" altLang="ja-JP" sz="1600" b="0" i="1" dirty="0" err="1">
                <a:latin typeface="Calibri"/>
                <a:cs typeface="Calibri"/>
              </a:rPr>
              <a:t>n</a:t>
            </a:r>
            <a:r>
              <a:rPr lang="it-IT" altLang="ja-JP" sz="1600" b="0" dirty="0">
                <a:latin typeface="Calibri"/>
                <a:cs typeface="Calibri"/>
              </a:rPr>
              <a:t> del campione.</a:t>
            </a:r>
          </a:p>
          <a:p>
            <a:pPr algn="just" eaLnBrk="1" hangingPunct="1">
              <a:spcBef>
                <a:spcPct val="50000"/>
              </a:spcBef>
              <a:buFontTx/>
              <a:buAutoNum type="arabicPeriod"/>
            </a:pPr>
            <a:r>
              <a:rPr lang="it-IT" sz="1600" b="0" dirty="0" smtClean="0">
                <a:latin typeface="Calibri"/>
                <a:cs typeface="Calibri"/>
              </a:rPr>
              <a:t>La media della distribuzione della media campionaria </a:t>
            </a:r>
            <a:r>
              <a:rPr lang="it-IT" sz="1600" b="0" dirty="0" smtClean="0">
                <a:latin typeface="Symbol" charset="2"/>
                <a:cs typeface="Symbol" charset="2"/>
              </a:rPr>
              <a:t>m</a:t>
            </a:r>
            <a:r>
              <a:rPr lang="it-IT" sz="1600" b="0" u="sng" baseline="-25000" dirty="0" smtClean="0">
                <a:latin typeface="Calibri"/>
                <a:cs typeface="Calibri"/>
              </a:rPr>
              <a:t>x </a:t>
            </a:r>
            <a:r>
              <a:rPr lang="it-IT" sz="1600" b="0" dirty="0" smtClean="0">
                <a:latin typeface="Calibri"/>
                <a:cs typeface="Calibri"/>
              </a:rPr>
              <a:t>è sempre uguale alla media della popolazione </a:t>
            </a:r>
            <a:r>
              <a:rPr lang="it-IT" sz="1600" b="0" dirty="0" smtClean="0">
                <a:latin typeface="Symbol" charset="2"/>
                <a:cs typeface="Symbol" charset="2"/>
              </a:rPr>
              <a:t>m</a:t>
            </a:r>
            <a:r>
              <a:rPr lang="it-IT" sz="1600" b="0" dirty="0" smtClean="0">
                <a:latin typeface="Calibri"/>
                <a:cs typeface="Calibri"/>
              </a:rPr>
              <a:t> dalla quale è stato estratto il campione.  </a:t>
            </a:r>
          </a:p>
          <a:p>
            <a:pPr algn="just" eaLnBrk="1" hangingPunct="1">
              <a:spcBef>
                <a:spcPct val="50000"/>
              </a:spcBef>
              <a:buFontTx/>
              <a:buAutoNum type="arabicPeriod"/>
            </a:pPr>
            <a:r>
              <a:rPr lang="it-IT" sz="1600" b="0" dirty="0" smtClean="0">
                <a:latin typeface="Calibri"/>
                <a:cs typeface="Calibri"/>
              </a:rPr>
              <a:t>All’aumentare di </a:t>
            </a:r>
            <a:r>
              <a:rPr lang="it-IT" sz="1600" b="0" i="1" dirty="0" err="1" smtClean="0">
                <a:latin typeface="Calibri"/>
                <a:cs typeface="Calibri"/>
              </a:rPr>
              <a:t>n</a:t>
            </a:r>
            <a:r>
              <a:rPr lang="it-IT" sz="1600" b="0" dirty="0" smtClean="0">
                <a:latin typeface="Calibri"/>
                <a:cs typeface="Calibri"/>
              </a:rPr>
              <a:t> la </a:t>
            </a:r>
            <a:r>
              <a:rPr lang="it-IT" sz="1600" b="0" dirty="0">
                <a:latin typeface="Calibri"/>
                <a:cs typeface="Calibri"/>
              </a:rPr>
              <a:t>deviazione standard </a:t>
            </a:r>
            <a:r>
              <a:rPr lang="it-IT" sz="1600" b="0" dirty="0" smtClean="0">
                <a:latin typeface="Calibri"/>
                <a:cs typeface="Calibri"/>
              </a:rPr>
              <a:t>della </a:t>
            </a:r>
            <a:r>
              <a:rPr lang="it-IT" sz="1600" b="0" dirty="0">
                <a:latin typeface="Calibri"/>
                <a:cs typeface="Calibri"/>
              </a:rPr>
              <a:t>media campionaria </a:t>
            </a:r>
            <a:r>
              <a:rPr lang="it-IT" sz="1600" b="0" dirty="0" err="1">
                <a:latin typeface="Symbol" charset="0"/>
                <a:cs typeface="Times New Roman" charset="0"/>
              </a:rPr>
              <a:t>s</a:t>
            </a:r>
            <a:r>
              <a:rPr lang="it-IT" sz="1600" b="0" u="sng" baseline="-25000" dirty="0" err="1">
                <a:cs typeface="Times New Roman" charset="0"/>
              </a:rPr>
              <a:t>x</a:t>
            </a:r>
            <a:r>
              <a:rPr lang="it-IT" sz="1600" b="0" dirty="0">
                <a:latin typeface="Tahoma" charset="0"/>
                <a:cs typeface="Times New Roman" charset="0"/>
              </a:rPr>
              <a:t> </a:t>
            </a:r>
            <a:r>
              <a:rPr lang="it-IT" sz="1600" b="0" dirty="0" smtClean="0">
                <a:latin typeface="Calibri"/>
                <a:cs typeface="Calibri"/>
              </a:rPr>
              <a:t>tende a zero </a:t>
            </a:r>
            <a:r>
              <a:rPr lang="it-IT" altLang="ja-JP" sz="1600" b="0" dirty="0" smtClean="0">
                <a:latin typeface="Calibri"/>
                <a:cs typeface="Calibri"/>
              </a:rPr>
              <a:t>e la </a:t>
            </a:r>
            <a:r>
              <a:rPr lang="it-IT" altLang="ja-JP" sz="1600" b="0" dirty="0">
                <a:latin typeface="Calibri"/>
                <a:cs typeface="Calibri"/>
              </a:rPr>
              <a:t>media </a:t>
            </a:r>
            <a:r>
              <a:rPr lang="it-IT" altLang="ja-JP" sz="1600" b="0" dirty="0" smtClean="0">
                <a:latin typeface="Calibri"/>
                <a:cs typeface="Calibri"/>
              </a:rPr>
              <a:t>campionaria tende alla media di popolazione. </a:t>
            </a:r>
            <a:endParaRPr lang="it-IT" sz="1600" b="0" dirty="0">
              <a:latin typeface="Calibri"/>
              <a:cs typeface="Calibri"/>
            </a:endParaRPr>
          </a:p>
        </p:txBody>
      </p:sp>
      <p:graphicFrame>
        <p:nvGraphicFramePr>
          <p:cNvPr id="73732" name="Object 7"/>
          <p:cNvGraphicFramePr>
            <a:graphicFrameLocks noChangeAspect="1"/>
          </p:cNvGraphicFramePr>
          <p:nvPr>
            <p:extLst>
              <p:ext uri="{D42A27DB-BD31-4B8C-83A1-F6EECF244321}">
                <p14:modId xmlns:p14="http://schemas.microsoft.com/office/powerpoint/2010/main" val="3167135480"/>
              </p:ext>
            </p:extLst>
          </p:nvPr>
        </p:nvGraphicFramePr>
        <p:xfrm>
          <a:off x="7700681" y="1886875"/>
          <a:ext cx="911225" cy="627062"/>
        </p:xfrm>
        <a:graphic>
          <a:graphicData uri="http://schemas.openxmlformats.org/presentationml/2006/ole">
            <mc:AlternateContent xmlns:mc="http://schemas.openxmlformats.org/markup-compatibility/2006">
              <mc:Choice xmlns:v="urn:schemas-microsoft-com:vml" Requires="v">
                <p:oleObj spid="_x0000_s237046" name="Equation" r:id="rId3" imgW="609600" imgH="419100" progId="Equation.3">
                  <p:embed/>
                </p:oleObj>
              </mc:Choice>
              <mc:Fallback>
                <p:oleObj name="Equation" r:id="rId3" imgW="609600" imgH="419100" progId="Equation.3">
                  <p:embed/>
                  <p:pic>
                    <p:nvPicPr>
                      <p:cNvPr id="0" name="Picture 7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00681" y="1886875"/>
                        <a:ext cx="911225" cy="627062"/>
                      </a:xfrm>
                      <a:prstGeom prst="rect">
                        <a:avLst/>
                      </a:prstGeom>
                      <a:solidFill>
                        <a:srgbClr val="FFFFFF"/>
                      </a:solidFill>
                    </p:spPr>
                  </p:pic>
                </p:oleObj>
              </mc:Fallback>
            </mc:AlternateContent>
          </a:graphicData>
        </a:graphic>
      </p:graphicFrame>
      <p:sp>
        <p:nvSpPr>
          <p:cNvPr id="73733" name="Text Box 10"/>
          <p:cNvSpPr txBox="1">
            <a:spLocks noChangeArrowheads="1"/>
          </p:cNvSpPr>
          <p:nvPr/>
        </p:nvSpPr>
        <p:spPr bwMode="auto">
          <a:xfrm>
            <a:off x="424709" y="4458628"/>
            <a:ext cx="8320087" cy="738664"/>
          </a:xfrm>
          <a:prstGeom prst="rect">
            <a:avLst/>
          </a:prstGeom>
          <a:noFill/>
          <a:ln>
            <a:noFill/>
          </a:ln>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indent="0" algn="just" eaLnBrk="1" hangingPunct="1">
              <a:spcBef>
                <a:spcPct val="50000"/>
              </a:spcBef>
            </a:pPr>
            <a:r>
              <a:rPr lang="it-IT" sz="1400" b="0" dirty="0">
                <a:latin typeface="Tahoma" charset="0"/>
              </a:rPr>
              <a:t> </a:t>
            </a:r>
            <a:r>
              <a:rPr lang="it-IT" sz="1400" dirty="0">
                <a:latin typeface="Tahoma" charset="0"/>
                <a:cs typeface="Times New Roman" charset="0"/>
              </a:rPr>
              <a:t>Esempio</a:t>
            </a:r>
            <a:r>
              <a:rPr lang="it-IT" sz="1400" b="0" dirty="0">
                <a:latin typeface="Tahoma" charset="0"/>
                <a:cs typeface="Times New Roman" charset="0"/>
              </a:rPr>
              <a:t>. Il costo medio di un</a:t>
            </a:r>
            <a:r>
              <a:rPr lang="ja-JP" altLang="it-IT" sz="1400" b="0" dirty="0">
                <a:latin typeface="Tahoma" charset="0"/>
                <a:cs typeface="Times New Roman" charset="0"/>
              </a:rPr>
              <a:t>’</a:t>
            </a:r>
            <a:r>
              <a:rPr lang="it-IT" altLang="ja-JP" sz="1400" b="0" dirty="0">
                <a:latin typeface="Tahoma" charset="0"/>
                <a:cs typeface="Times New Roman" charset="0"/>
              </a:rPr>
              <a:t>ora di lavoro di tutti i 5000 operai di una grande industria meccanica, al netto dei contributi, è pari a 13.50€ con una deviazione standard di 2.90€. Vogliamo calcolare la media e la deviazione standard di </a:t>
            </a:r>
            <a:r>
              <a:rPr lang="it-IT" altLang="ja-JP" sz="1400" b="0" i="1" u="sng" dirty="0">
                <a:cs typeface="Times New Roman" charset="0"/>
              </a:rPr>
              <a:t>x</a:t>
            </a:r>
            <a:r>
              <a:rPr lang="it-IT" altLang="ja-JP" sz="1400" b="0" dirty="0">
                <a:latin typeface="Tahoma" charset="0"/>
                <a:cs typeface="Times New Roman" charset="0"/>
              </a:rPr>
              <a:t> per un campione di </a:t>
            </a:r>
            <a:r>
              <a:rPr lang="it-IT" altLang="ja-JP" sz="1400" b="0" i="1" dirty="0" err="1">
                <a:latin typeface="Tahoma" charset="0"/>
                <a:cs typeface="Times New Roman" charset="0"/>
              </a:rPr>
              <a:t>n</a:t>
            </a:r>
            <a:r>
              <a:rPr lang="it-IT" altLang="ja-JP" sz="1400" b="0" dirty="0">
                <a:latin typeface="Tahoma" charset="0"/>
                <a:cs typeface="Times New Roman" charset="0"/>
              </a:rPr>
              <a:t> </a:t>
            </a:r>
            <a:r>
              <a:rPr lang="it-IT" altLang="ja-JP" sz="1400" b="0" dirty="0" smtClean="0">
                <a:latin typeface="Tahoma" charset="0"/>
                <a:cs typeface="Times New Roman" charset="0"/>
              </a:rPr>
              <a:t>operai.</a:t>
            </a:r>
            <a:endParaRPr lang="it-IT" sz="1400" b="0" dirty="0">
              <a:latin typeface="Tahoma" charset="0"/>
              <a:cs typeface="Times New Roman" charset="0"/>
            </a:endParaRPr>
          </a:p>
        </p:txBody>
      </p:sp>
      <p:graphicFrame>
        <p:nvGraphicFramePr>
          <p:cNvPr id="267396" name="Group 132"/>
          <p:cNvGraphicFramePr>
            <a:graphicFrameLocks noGrp="1"/>
          </p:cNvGraphicFramePr>
          <p:nvPr>
            <p:extLst>
              <p:ext uri="{D42A27DB-BD31-4B8C-83A1-F6EECF244321}">
                <p14:modId xmlns:p14="http://schemas.microsoft.com/office/powerpoint/2010/main" val="4264997463"/>
              </p:ext>
            </p:extLst>
          </p:nvPr>
        </p:nvGraphicFramePr>
        <p:xfrm>
          <a:off x="975530" y="5440712"/>
          <a:ext cx="7346950" cy="1046166"/>
        </p:xfrm>
        <a:graphic>
          <a:graphicData uri="http://schemas.openxmlformats.org/drawingml/2006/table">
            <a:tbl>
              <a:tblPr firstCol="1">
                <a:tableStyleId>{69C7853C-536D-4A76-A0AE-DD22124D55A5}</a:tableStyleId>
              </a:tblPr>
              <a:tblGrid>
                <a:gridCol w="1506538"/>
                <a:gridCol w="2149267"/>
                <a:gridCol w="1952833"/>
                <a:gridCol w="1738312"/>
              </a:tblGrid>
              <a:tr h="335241">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dirty="0" err="1" smtClean="0">
                          <a:ln>
                            <a:noFill/>
                          </a:ln>
                          <a:effectLst/>
                        </a:rPr>
                        <a:t>n</a:t>
                      </a:r>
                      <a:r>
                        <a:rPr kumimoji="0" lang="it-IT" sz="1600" u="none" strike="noStrike" cap="none" normalizeH="0" baseline="0" dirty="0" smtClean="0">
                          <a:ln>
                            <a:noFill/>
                          </a:ln>
                          <a:effectLst/>
                        </a:rPr>
                        <a:t> =</a:t>
                      </a:r>
                      <a:endParaRPr kumimoji="0" lang="it-IT" sz="1600" b="0" i="0" u="none" strike="noStrike" cap="none" normalizeH="0" baseline="0" dirty="0" smtClean="0">
                        <a:ln>
                          <a:noFill/>
                        </a:ln>
                        <a:solidFill>
                          <a:srgbClr val="292934"/>
                        </a:solidFill>
                        <a:effectLst/>
                        <a:latin typeface="Tahoma"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dirty="0" smtClean="0">
                          <a:ln>
                            <a:noFill/>
                          </a:ln>
                          <a:effectLst/>
                        </a:rPr>
                        <a:t>30</a:t>
                      </a:r>
                      <a:endParaRPr kumimoji="0" lang="it-IT" sz="1600" b="0" i="0" u="none" strike="noStrike" cap="none" normalizeH="0" baseline="0" dirty="0" smtClean="0">
                        <a:ln>
                          <a:noFill/>
                        </a:ln>
                        <a:solidFill>
                          <a:srgbClr val="292934"/>
                        </a:solidFill>
                        <a:effectLst/>
                        <a:latin typeface="Tahoma"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dirty="0" smtClean="0">
                          <a:ln>
                            <a:noFill/>
                          </a:ln>
                          <a:effectLst/>
                        </a:rPr>
                        <a:t>75</a:t>
                      </a:r>
                      <a:endParaRPr kumimoji="0" lang="it-IT" sz="1600" b="0" i="0" u="none" strike="noStrike" cap="none" normalizeH="0" baseline="0" dirty="0" smtClean="0">
                        <a:ln>
                          <a:noFill/>
                        </a:ln>
                        <a:solidFill>
                          <a:srgbClr val="292934"/>
                        </a:solidFill>
                        <a:effectLst/>
                        <a:latin typeface="Tahoma"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dirty="0" smtClean="0">
                          <a:ln>
                            <a:noFill/>
                          </a:ln>
                          <a:effectLst/>
                        </a:rPr>
                        <a:t>200</a:t>
                      </a:r>
                      <a:endParaRPr kumimoji="0" lang="it-IT" sz="1600" b="0" i="0" u="none" strike="noStrike" cap="none" normalizeH="0" baseline="0" dirty="0" smtClean="0">
                        <a:ln>
                          <a:noFill/>
                        </a:ln>
                        <a:solidFill>
                          <a:srgbClr val="292934"/>
                        </a:solidFill>
                        <a:effectLst/>
                        <a:latin typeface="Tahoma" pitchFamily="34" charset="0"/>
                      </a:endParaRPr>
                    </a:p>
                  </a:txBody>
                  <a:tcPr marT="45702" marB="45702" horzOverflow="overflow"/>
                </a:tc>
              </a:tr>
              <a:tr h="355461">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dirty="0" smtClean="0">
                          <a:ln>
                            <a:noFill/>
                          </a:ln>
                          <a:effectLst/>
                          <a:latin typeface="Symbol" charset="2"/>
                          <a:cs typeface="Symbol" charset="2"/>
                        </a:rPr>
                        <a:t>m</a:t>
                      </a:r>
                      <a:r>
                        <a:rPr kumimoji="0" lang="it-IT" sz="1600" u="sng" strike="noStrike" cap="none" normalizeH="0" baseline="-25000" dirty="0" smtClean="0">
                          <a:ln>
                            <a:noFill/>
                          </a:ln>
                          <a:effectLst/>
                        </a:rPr>
                        <a:t>x</a:t>
                      </a:r>
                      <a:r>
                        <a:rPr kumimoji="0" lang="it-IT" sz="1600" u="none" strike="noStrike" cap="none" normalizeH="0" baseline="0" dirty="0" smtClean="0">
                          <a:ln>
                            <a:noFill/>
                          </a:ln>
                          <a:effectLst/>
                        </a:rPr>
                        <a:t> = </a:t>
                      </a:r>
                      <a:r>
                        <a:rPr kumimoji="0" lang="it-IT" sz="1600" u="none" strike="noStrike" cap="none" normalizeH="0" baseline="0" dirty="0" smtClean="0">
                          <a:ln>
                            <a:noFill/>
                          </a:ln>
                          <a:effectLst/>
                          <a:latin typeface="Symbol" charset="2"/>
                          <a:cs typeface="Symbol" charset="2"/>
                        </a:rPr>
                        <a:t>m</a:t>
                      </a:r>
                      <a:r>
                        <a:rPr kumimoji="0" lang="it-IT" sz="1600" u="none" strike="noStrike" cap="none" normalizeH="0" baseline="0" dirty="0" smtClean="0">
                          <a:ln>
                            <a:noFill/>
                          </a:ln>
                          <a:effectLst/>
                        </a:rPr>
                        <a:t> =</a:t>
                      </a:r>
                      <a:endParaRPr kumimoji="0" lang="it-IT" sz="1600" b="0" i="0" u="none" strike="noStrike" cap="none" normalizeH="0" baseline="0" dirty="0" smtClean="0">
                        <a:ln>
                          <a:noFill/>
                        </a:ln>
                        <a:solidFill>
                          <a:srgbClr val="292934"/>
                        </a:solidFill>
                        <a:effectLst/>
                        <a:latin typeface="Tahoma"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dirty="0" smtClean="0">
                          <a:ln>
                            <a:noFill/>
                          </a:ln>
                          <a:effectLst/>
                        </a:rPr>
                        <a:t>13.50</a:t>
                      </a:r>
                      <a:endParaRPr kumimoji="0" lang="it-IT" sz="1600" b="1" i="0" u="none" strike="noStrike" cap="none" normalizeH="0" baseline="0" dirty="0" smtClean="0">
                        <a:ln>
                          <a:noFill/>
                        </a:ln>
                        <a:solidFill>
                          <a:srgbClr val="292934"/>
                        </a:solidFill>
                        <a:effectLst/>
                        <a:latin typeface="Tahoma"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smtClean="0">
                          <a:ln>
                            <a:noFill/>
                          </a:ln>
                          <a:effectLst/>
                        </a:rPr>
                        <a:t>13.50</a:t>
                      </a:r>
                      <a:endParaRPr kumimoji="0" lang="it-IT" sz="1600" b="1" i="0" u="none" strike="noStrike" cap="none" normalizeH="0" baseline="0" smtClean="0">
                        <a:ln>
                          <a:noFill/>
                        </a:ln>
                        <a:solidFill>
                          <a:srgbClr val="292934"/>
                        </a:solidFill>
                        <a:effectLst/>
                        <a:latin typeface="Tahoma"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dirty="0" smtClean="0">
                          <a:ln>
                            <a:noFill/>
                          </a:ln>
                          <a:effectLst/>
                        </a:rPr>
                        <a:t>13.50</a:t>
                      </a:r>
                      <a:endParaRPr kumimoji="0" lang="it-IT" sz="1600" b="1" i="0" u="none" strike="noStrike" cap="none" normalizeH="0" baseline="0" dirty="0" smtClean="0">
                        <a:ln>
                          <a:noFill/>
                        </a:ln>
                        <a:solidFill>
                          <a:srgbClr val="292934"/>
                        </a:solidFill>
                        <a:effectLst/>
                        <a:latin typeface="Tahoma" pitchFamily="34" charset="0"/>
                      </a:endParaRPr>
                    </a:p>
                  </a:txBody>
                  <a:tcPr marT="45702" marB="45702" horzOverflow="overflow"/>
                </a:tc>
              </a:tr>
              <a:tr h="355461">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dirty="0" err="1" smtClean="0">
                          <a:ln>
                            <a:noFill/>
                          </a:ln>
                          <a:effectLst/>
                        </a:rPr>
                        <a:t>s</a:t>
                      </a:r>
                      <a:r>
                        <a:rPr kumimoji="0" lang="it-IT" sz="1600" u="sng" strike="noStrike" cap="none" normalizeH="0" baseline="-25000" dirty="0" err="1" smtClean="0">
                          <a:ln>
                            <a:noFill/>
                          </a:ln>
                          <a:effectLst/>
                        </a:rPr>
                        <a:t>x</a:t>
                      </a:r>
                      <a:r>
                        <a:rPr kumimoji="0" lang="it-IT" sz="1600" u="none" strike="noStrike" cap="none" normalizeH="0" baseline="0" dirty="0" smtClean="0">
                          <a:ln>
                            <a:noFill/>
                          </a:ln>
                          <a:effectLst/>
                        </a:rPr>
                        <a:t> = </a:t>
                      </a:r>
                      <a:r>
                        <a:rPr kumimoji="0" lang="it-IT" sz="1600" u="none" strike="noStrike" cap="none" normalizeH="0" baseline="0" dirty="0" err="1" smtClean="0">
                          <a:ln>
                            <a:noFill/>
                          </a:ln>
                          <a:effectLst/>
                        </a:rPr>
                        <a:t>s</a:t>
                      </a:r>
                      <a:r>
                        <a:rPr kumimoji="0" lang="it-IT" sz="1600" u="none" strike="noStrike" cap="none" normalizeH="0" baseline="0" dirty="0" err="1" smtClean="0">
                          <a:ln>
                            <a:noFill/>
                          </a:ln>
                          <a:effectLst/>
                          <a:sym typeface="Symbol" pitchFamily="18" charset="2"/>
                        </a:rPr>
                        <a:t>n</a:t>
                      </a:r>
                      <a:r>
                        <a:rPr kumimoji="0" lang="it-IT" sz="1600" u="none" strike="noStrike" cap="none" normalizeH="0" baseline="0" dirty="0" smtClean="0">
                          <a:ln>
                            <a:noFill/>
                          </a:ln>
                          <a:effectLst/>
                          <a:sym typeface="Symbol" pitchFamily="18" charset="2"/>
                        </a:rPr>
                        <a:t> =</a:t>
                      </a:r>
                      <a:endParaRPr kumimoji="0" lang="it-IT" sz="1600" b="0" i="0" u="none" strike="noStrike" cap="none" normalizeH="0" baseline="0" dirty="0" smtClean="0">
                        <a:ln>
                          <a:noFill/>
                        </a:ln>
                        <a:solidFill>
                          <a:srgbClr val="292934"/>
                        </a:solidFill>
                        <a:effectLst/>
                        <a:latin typeface="Century Gothic"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dirty="0" smtClean="0">
                          <a:ln>
                            <a:noFill/>
                          </a:ln>
                          <a:effectLst/>
                        </a:rPr>
                        <a:t>2.90/</a:t>
                      </a:r>
                      <a:r>
                        <a:rPr kumimoji="0" lang="it-IT" sz="1600" u="none" strike="noStrike" cap="none" normalizeH="0" baseline="0" dirty="0" smtClean="0">
                          <a:ln>
                            <a:noFill/>
                          </a:ln>
                          <a:effectLst/>
                          <a:sym typeface="Symbol" pitchFamily="18" charset="2"/>
                        </a:rPr>
                        <a:t> 30=0.53</a:t>
                      </a:r>
                      <a:endParaRPr kumimoji="0" lang="it-IT" sz="1600" b="1" i="0" u="none" strike="noStrike" cap="none" normalizeH="0" baseline="0" dirty="0" smtClean="0">
                        <a:ln>
                          <a:noFill/>
                        </a:ln>
                        <a:solidFill>
                          <a:srgbClr val="292934"/>
                        </a:solidFill>
                        <a:effectLst/>
                        <a:latin typeface="Century Gothic" pitchFamily="34" charset="0"/>
                      </a:endParaRPr>
                    </a:p>
                  </a:txBody>
                  <a:tcPr marT="45702" marB="45702"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dirty="0" smtClean="0">
                          <a:ln>
                            <a:noFill/>
                          </a:ln>
                          <a:effectLst/>
                        </a:rPr>
                        <a:t>2.90/</a:t>
                      </a:r>
                      <a:r>
                        <a:rPr kumimoji="0" lang="it-IT" sz="1600" u="none" strike="noStrike" cap="none" normalizeH="0" baseline="0" dirty="0" smtClean="0">
                          <a:ln>
                            <a:noFill/>
                          </a:ln>
                          <a:effectLst/>
                          <a:sym typeface="Symbol" pitchFamily="18" charset="2"/>
                        </a:rPr>
                        <a:t>75=0.34</a:t>
                      </a:r>
                      <a:endParaRPr kumimoji="0" lang="it-IT" sz="1600" b="1" i="0" u="none" strike="noStrike" cap="none" normalizeH="0" baseline="0" dirty="0" smtClean="0">
                        <a:ln>
                          <a:noFill/>
                        </a:ln>
                        <a:solidFill>
                          <a:srgbClr val="292934"/>
                        </a:solidFill>
                        <a:effectLst/>
                        <a:latin typeface="Tahoma" pitchFamily="34" charset="0"/>
                        <a:sym typeface="Symbol" pitchFamily="18" charset="2"/>
                      </a:endParaRPr>
                    </a:p>
                  </a:txBody>
                  <a:tcPr marT="45702" marB="45702"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600" u="none" strike="noStrike" cap="none" normalizeH="0" baseline="0" dirty="0" smtClean="0">
                          <a:ln>
                            <a:noFill/>
                          </a:ln>
                          <a:effectLst/>
                        </a:rPr>
                        <a:t>2.90/</a:t>
                      </a:r>
                      <a:r>
                        <a:rPr kumimoji="0" lang="it-IT" sz="1600" u="none" strike="noStrike" cap="none" normalizeH="0" baseline="0" dirty="0" smtClean="0">
                          <a:ln>
                            <a:noFill/>
                          </a:ln>
                          <a:effectLst/>
                          <a:sym typeface="Symbol" pitchFamily="18" charset="2"/>
                        </a:rPr>
                        <a:t>200=0.21</a:t>
                      </a:r>
                      <a:endParaRPr kumimoji="0" lang="it-IT" sz="1600" b="1" i="0" u="none" strike="noStrike" cap="none" normalizeH="0" baseline="0" dirty="0" smtClean="0">
                        <a:ln>
                          <a:noFill/>
                        </a:ln>
                        <a:solidFill>
                          <a:srgbClr val="292934"/>
                        </a:solidFill>
                        <a:effectLst/>
                        <a:latin typeface="Tahoma" pitchFamily="34" charset="0"/>
                        <a:sym typeface="Symbol" pitchFamily="18" charset="2"/>
                      </a:endParaRPr>
                    </a:p>
                  </a:txBody>
                  <a:tcPr marT="45702" marB="45702" horzOverflow="overflow"/>
                </a:tc>
              </a:tr>
            </a:tbl>
          </a:graphicData>
        </a:graphic>
      </p:graphicFrame>
      <p:graphicFrame>
        <p:nvGraphicFramePr>
          <p:cNvPr id="73756" name="Object 59"/>
          <p:cNvGraphicFramePr>
            <a:graphicFrameLocks noChangeAspect="1"/>
          </p:cNvGraphicFramePr>
          <p:nvPr>
            <p:extLst>
              <p:ext uri="{D42A27DB-BD31-4B8C-83A1-F6EECF244321}">
                <p14:modId xmlns:p14="http://schemas.microsoft.com/office/powerpoint/2010/main" val="2995649202"/>
              </p:ext>
            </p:extLst>
          </p:nvPr>
        </p:nvGraphicFramePr>
        <p:xfrm>
          <a:off x="7803868" y="2934451"/>
          <a:ext cx="704850" cy="342900"/>
        </p:xfrm>
        <a:graphic>
          <a:graphicData uri="http://schemas.openxmlformats.org/presentationml/2006/ole">
            <mc:AlternateContent xmlns:mc="http://schemas.openxmlformats.org/markup-compatibility/2006">
              <mc:Choice xmlns:v="urn:schemas-microsoft-com:vml" Requires="v">
                <p:oleObj spid="_x0000_s237047" name="Equation" r:id="rId5" imgW="469900" imgH="228600" progId="Equation.3">
                  <p:embed/>
                </p:oleObj>
              </mc:Choice>
              <mc:Fallback>
                <p:oleObj name="Equation" r:id="rId5" imgW="469900" imgH="228600" progId="Equation.3">
                  <p:embed/>
                  <p:pic>
                    <p:nvPicPr>
                      <p:cNvPr id="0" name="Picture 74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03868" y="2934451"/>
                        <a:ext cx="704850" cy="342900"/>
                      </a:xfrm>
                      <a:prstGeom prst="rect">
                        <a:avLst/>
                      </a:prstGeom>
                      <a:solidFill>
                        <a:srgbClr val="FFFFFF"/>
                      </a:solidFill>
                    </p:spPr>
                  </p:pic>
                </p:oleObj>
              </mc:Fallback>
            </mc:AlternateContent>
          </a:graphicData>
        </a:graphic>
      </p:graphicFrame>
      <p:graphicFrame>
        <p:nvGraphicFramePr>
          <p:cNvPr id="73758" name="Object 105"/>
          <p:cNvGraphicFramePr>
            <a:graphicFrameLocks noChangeAspect="1"/>
          </p:cNvGraphicFramePr>
          <p:nvPr>
            <p:extLst>
              <p:ext uri="{D42A27DB-BD31-4B8C-83A1-F6EECF244321}">
                <p14:modId xmlns:p14="http://schemas.microsoft.com/office/powerpoint/2010/main" val="3761107978"/>
              </p:ext>
            </p:extLst>
          </p:nvPr>
        </p:nvGraphicFramePr>
        <p:xfrm>
          <a:off x="7594600" y="3698592"/>
          <a:ext cx="1120775" cy="317500"/>
        </p:xfrm>
        <a:graphic>
          <a:graphicData uri="http://schemas.openxmlformats.org/presentationml/2006/ole">
            <mc:AlternateContent xmlns:mc="http://schemas.openxmlformats.org/markup-compatibility/2006">
              <mc:Choice xmlns:v="urn:schemas-microsoft-com:vml" Requires="v">
                <p:oleObj spid="_x0000_s237048" name="Equation" r:id="rId7" imgW="762000" imgH="215900" progId="Equation.3">
                  <p:embed/>
                </p:oleObj>
              </mc:Choice>
              <mc:Fallback>
                <p:oleObj name="Equation" r:id="rId7" imgW="762000" imgH="215900" progId="Equation.3">
                  <p:embed/>
                  <p:pic>
                    <p:nvPicPr>
                      <p:cNvPr id="0" name="Picture 746"/>
                      <p:cNvPicPr>
                        <a:picLocks noChangeAspect="1" noChangeArrowheads="1"/>
                      </p:cNvPicPr>
                      <p:nvPr/>
                    </p:nvPicPr>
                    <p:blipFill>
                      <a:blip r:embed="rId8"/>
                      <a:srcRect/>
                      <a:stretch>
                        <a:fillRect/>
                      </a:stretch>
                    </p:blipFill>
                    <p:spPr bwMode="auto">
                      <a:xfrm>
                        <a:off x="7594600" y="3698592"/>
                        <a:ext cx="1120775" cy="317500"/>
                      </a:xfrm>
                      <a:prstGeom prst="rect">
                        <a:avLst/>
                      </a:prstGeom>
                      <a:solidFill>
                        <a:srgbClr val="FFFFFF"/>
                      </a:solidFill>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a:xfrm>
            <a:off x="314325" y="219370"/>
            <a:ext cx="8143875" cy="775803"/>
          </a:xfrm>
        </p:spPr>
        <p:txBody>
          <a:bodyPr>
            <a:normAutofit/>
          </a:bodyPr>
          <a:lstStyle/>
          <a:p>
            <a:pPr algn="l" eaLnBrk="1" hangingPunct="1"/>
            <a:r>
              <a:rPr lang="it-IT" sz="3600" b="0" dirty="0">
                <a:latin typeface="+mn-lt"/>
              </a:rPr>
              <a:t>Forma della distribuzione di</a:t>
            </a:r>
            <a:endParaRPr lang="it-IT" sz="3600" b="0" i="1" u="sng" dirty="0">
              <a:latin typeface="+mn-lt"/>
            </a:endParaRPr>
          </a:p>
        </p:txBody>
      </p:sp>
      <p:graphicFrame>
        <p:nvGraphicFramePr>
          <p:cNvPr id="74760" name="Object 56"/>
          <p:cNvGraphicFramePr>
            <a:graphicFrameLocks noGrp="1" noChangeAspect="1"/>
          </p:cNvGraphicFramePr>
          <p:nvPr>
            <p:ph idx="1"/>
            <p:extLst>
              <p:ext uri="{D42A27DB-BD31-4B8C-83A1-F6EECF244321}">
                <p14:modId xmlns:p14="http://schemas.microsoft.com/office/powerpoint/2010/main" val="3647796269"/>
              </p:ext>
            </p:extLst>
          </p:nvPr>
        </p:nvGraphicFramePr>
        <p:xfrm>
          <a:off x="4556125" y="2473325"/>
          <a:ext cx="960438" cy="331788"/>
        </p:xfrm>
        <a:graphic>
          <a:graphicData uri="http://schemas.openxmlformats.org/presentationml/2006/ole">
            <mc:AlternateContent xmlns:mc="http://schemas.openxmlformats.org/markup-compatibility/2006">
              <mc:Choice xmlns:v="urn:schemas-microsoft-com:vml" Requires="v">
                <p:oleObj spid="_x0000_s285108" name="Equation" r:id="rId3" imgW="736280" imgH="253890" progId="Equation.3">
                  <p:embed/>
                </p:oleObj>
              </mc:Choice>
              <mc:Fallback>
                <p:oleObj name="Equation" r:id="rId3" imgW="736280" imgH="253890" progId="Equation.3">
                  <p:embed/>
                  <p:pic>
                    <p:nvPicPr>
                      <p:cNvPr id="0" name="Picture 681"/>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6125" y="2473325"/>
                        <a:ext cx="960438" cy="331788"/>
                      </a:xfrm>
                      <a:prstGeom prst="rect">
                        <a:avLst/>
                      </a:prstGeom>
                      <a:solidFill>
                        <a:srgbClr val="FFFFFF"/>
                      </a:solidFill>
                    </p:spPr>
                  </p:pic>
                </p:oleObj>
              </mc:Fallback>
            </mc:AlternateContent>
          </a:graphicData>
        </a:graphic>
      </p:graphicFrame>
      <p:sp>
        <p:nvSpPr>
          <p:cNvPr id="74754" name="Text Box 3"/>
          <p:cNvSpPr txBox="1">
            <a:spLocks noChangeArrowheads="1"/>
          </p:cNvSpPr>
          <p:nvPr/>
        </p:nvSpPr>
        <p:spPr bwMode="auto">
          <a:xfrm>
            <a:off x="388498" y="1044730"/>
            <a:ext cx="8432800" cy="677108"/>
          </a:xfrm>
          <a:prstGeom prst="rect">
            <a:avLst/>
          </a:prstGeom>
          <a:solidFill>
            <a:srgbClr val="FFF992"/>
          </a:solidFill>
          <a:ln>
            <a:noFill/>
          </a:ln>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indent="0" eaLnBrk="1" hangingPunct="1">
              <a:spcBef>
                <a:spcPct val="20000"/>
              </a:spcBef>
            </a:pPr>
            <a:r>
              <a:rPr lang="it-IT" sz="1800" dirty="0" smtClean="0">
                <a:solidFill>
                  <a:srgbClr val="292934"/>
                </a:solidFill>
                <a:latin typeface="+mn-lt"/>
                <a:cs typeface="Times New Roman" charset="0"/>
              </a:rPr>
              <a:t>(1) Se la </a:t>
            </a:r>
            <a:r>
              <a:rPr lang="it-IT" sz="1800" dirty="0">
                <a:solidFill>
                  <a:srgbClr val="292934"/>
                </a:solidFill>
                <a:latin typeface="+mn-lt"/>
                <a:cs typeface="Times New Roman" charset="0"/>
              </a:rPr>
              <a:t>popolazione dalla quale </a:t>
            </a:r>
            <a:r>
              <a:rPr lang="it-IT" sz="1800" dirty="0" smtClean="0">
                <a:solidFill>
                  <a:srgbClr val="292934"/>
                </a:solidFill>
                <a:latin typeface="+mn-lt"/>
                <a:cs typeface="Times New Roman" charset="0"/>
              </a:rPr>
              <a:t>proviene il </a:t>
            </a:r>
            <a:r>
              <a:rPr lang="it-IT" sz="1800" dirty="0">
                <a:solidFill>
                  <a:srgbClr val="292934"/>
                </a:solidFill>
                <a:latin typeface="+mn-lt"/>
                <a:cs typeface="Times New Roman" charset="0"/>
              </a:rPr>
              <a:t>campione è </a:t>
            </a:r>
            <a:r>
              <a:rPr lang="it-IT" sz="1800" dirty="0" smtClean="0">
                <a:solidFill>
                  <a:srgbClr val="292934"/>
                </a:solidFill>
                <a:latin typeface="+mn-lt"/>
                <a:cs typeface="Times New Roman" charset="0"/>
              </a:rPr>
              <a:t>Normale e (2)</a:t>
            </a:r>
            <a:r>
              <a:rPr lang="it-IT" sz="1800" dirty="0">
                <a:solidFill>
                  <a:srgbClr val="292934"/>
                </a:solidFill>
                <a:latin typeface="+mn-lt"/>
                <a:cs typeface="Times New Roman" charset="0"/>
              </a:rPr>
              <a:t> </a:t>
            </a:r>
            <a:r>
              <a:rPr lang="it-IT" sz="1800" dirty="0" smtClean="0">
                <a:solidFill>
                  <a:srgbClr val="292934"/>
                </a:solidFill>
                <a:latin typeface="+mn-lt"/>
                <a:cs typeface="Times New Roman" charset="0"/>
              </a:rPr>
              <a:t>se </a:t>
            </a:r>
            <a:r>
              <a:rPr lang="it-IT" sz="1800" dirty="0">
                <a:solidFill>
                  <a:srgbClr val="292934"/>
                </a:solidFill>
                <a:latin typeface="+mn-lt"/>
                <a:cs typeface="Times New Roman" charset="0"/>
              </a:rPr>
              <a:t>le dimensioni del campione sono </a:t>
            </a:r>
            <a:r>
              <a:rPr lang="it-IT" sz="2000" i="1" dirty="0">
                <a:solidFill>
                  <a:srgbClr val="292934"/>
                </a:solidFill>
                <a:latin typeface="+mn-lt"/>
                <a:cs typeface="Times New Roman" charset="0"/>
              </a:rPr>
              <a:t>n</a:t>
            </a:r>
            <a:r>
              <a:rPr lang="it-IT" sz="2000" dirty="0">
                <a:solidFill>
                  <a:srgbClr val="292934"/>
                </a:solidFill>
                <a:latin typeface="+mn-lt"/>
                <a:cs typeface="Times New Roman" charset="0"/>
                <a:sym typeface="Symbol" charset="0"/>
              </a:rPr>
              <a:t>5</a:t>
            </a:r>
            <a:r>
              <a:rPr lang="it-IT" sz="2000" dirty="0">
                <a:solidFill>
                  <a:srgbClr val="292934"/>
                </a:solidFill>
                <a:latin typeface="+mn-lt"/>
                <a:cs typeface="Times New Roman" charset="0"/>
              </a:rPr>
              <a:t> </a:t>
            </a:r>
          </a:p>
        </p:txBody>
      </p:sp>
      <p:sp>
        <p:nvSpPr>
          <p:cNvPr id="74755" name="Text Box 4"/>
          <p:cNvSpPr txBox="1">
            <a:spLocks noChangeArrowheads="1"/>
          </p:cNvSpPr>
          <p:nvPr/>
        </p:nvSpPr>
        <p:spPr bwMode="auto">
          <a:xfrm>
            <a:off x="374652" y="1879299"/>
            <a:ext cx="6164980" cy="17358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100000"/>
              </a:spcBef>
              <a:buFontTx/>
              <a:buAutoNum type="alphaLcParenR"/>
            </a:pPr>
            <a:r>
              <a:rPr lang="it-IT" sz="1800" b="0" dirty="0">
                <a:solidFill>
                  <a:srgbClr val="292934"/>
                </a:solidFill>
                <a:latin typeface="Tahoma" charset="0"/>
                <a:cs typeface="Times New Roman" charset="0"/>
              </a:rPr>
              <a:t>La media </a:t>
            </a:r>
            <a:r>
              <a:rPr lang="it-IT" b="0" dirty="0" err="1" smtClean="0">
                <a:solidFill>
                  <a:srgbClr val="292934"/>
                </a:solidFill>
                <a:latin typeface="Symbol" charset="0"/>
                <a:cs typeface="Times New Roman" charset="0"/>
              </a:rPr>
              <a:t>m</a:t>
            </a:r>
            <a:r>
              <a:rPr lang="it-IT" b="0" baseline="-25000" dirty="0" err="1" smtClean="0">
                <a:solidFill>
                  <a:srgbClr val="292934"/>
                </a:solidFill>
                <a:cs typeface="Times New Roman" charset="0"/>
              </a:rPr>
              <a:t>Xbar</a:t>
            </a:r>
            <a:r>
              <a:rPr lang="it-IT" sz="1800" b="0" dirty="0" smtClean="0">
                <a:solidFill>
                  <a:srgbClr val="292934"/>
                </a:solidFill>
                <a:latin typeface="Tahoma" charset="0"/>
                <a:cs typeface="Times New Roman" charset="0"/>
              </a:rPr>
              <a:t> </a:t>
            </a:r>
            <a:r>
              <a:rPr lang="it-IT" sz="1800" b="0" dirty="0">
                <a:solidFill>
                  <a:srgbClr val="292934"/>
                </a:solidFill>
                <a:latin typeface="Tahoma" charset="0"/>
                <a:cs typeface="Times New Roman" charset="0"/>
              </a:rPr>
              <a:t>è uguale alla media di popolazione </a:t>
            </a:r>
            <a:r>
              <a:rPr lang="it-IT" b="0" dirty="0">
                <a:solidFill>
                  <a:srgbClr val="292934"/>
                </a:solidFill>
                <a:latin typeface="Symbol" charset="0"/>
                <a:cs typeface="Times New Roman" charset="0"/>
              </a:rPr>
              <a:t>m</a:t>
            </a:r>
            <a:endParaRPr lang="it-IT" b="0" dirty="0">
              <a:solidFill>
                <a:srgbClr val="292934"/>
              </a:solidFill>
              <a:latin typeface="Tahoma" charset="0"/>
              <a:cs typeface="Times New Roman" charset="0"/>
            </a:endParaRPr>
          </a:p>
          <a:p>
            <a:pPr eaLnBrk="1" hangingPunct="1">
              <a:spcBef>
                <a:spcPct val="80000"/>
              </a:spcBef>
              <a:buFontTx/>
              <a:buAutoNum type="alphaLcParenR"/>
            </a:pPr>
            <a:r>
              <a:rPr lang="it-IT" sz="1800" b="0" dirty="0">
                <a:solidFill>
                  <a:srgbClr val="292934"/>
                </a:solidFill>
                <a:latin typeface="Tahoma" charset="0"/>
                <a:cs typeface="Times New Roman" charset="0"/>
              </a:rPr>
              <a:t>La deviazione standard è uguale a</a:t>
            </a:r>
            <a:r>
              <a:rPr lang="it-IT" sz="1800" b="0" dirty="0">
                <a:solidFill>
                  <a:srgbClr val="292934"/>
                </a:solidFill>
                <a:latin typeface="Tahoma" charset="0"/>
                <a:cs typeface="Times New Roman" charset="0"/>
                <a:sym typeface="Symbol" charset="0"/>
              </a:rPr>
              <a:t>:</a:t>
            </a:r>
          </a:p>
          <a:p>
            <a:pPr eaLnBrk="1" hangingPunct="1">
              <a:spcBef>
                <a:spcPct val="80000"/>
              </a:spcBef>
              <a:buFontTx/>
              <a:buAutoNum type="alphaLcParenR"/>
            </a:pPr>
            <a:r>
              <a:rPr lang="it-IT" sz="1800" b="0" dirty="0">
                <a:solidFill>
                  <a:srgbClr val="292934"/>
                </a:solidFill>
                <a:latin typeface="Tahoma" charset="0"/>
                <a:cs typeface="Times New Roman" charset="0"/>
              </a:rPr>
              <a:t>La distribuzione della media campionaria,    , ha la forma di una </a:t>
            </a:r>
            <a:r>
              <a:rPr lang="it-IT" sz="1800" b="0" dirty="0" smtClean="0">
                <a:solidFill>
                  <a:srgbClr val="292934"/>
                </a:solidFill>
                <a:latin typeface="Tahoma" charset="0"/>
                <a:cs typeface="Times New Roman" charset="0"/>
              </a:rPr>
              <a:t>distribuzione </a:t>
            </a:r>
            <a:r>
              <a:rPr lang="it-IT" sz="1800" b="0" dirty="0">
                <a:solidFill>
                  <a:srgbClr val="292934"/>
                </a:solidFill>
                <a:latin typeface="Tahoma" charset="0"/>
                <a:cs typeface="Times New Roman" charset="0"/>
              </a:rPr>
              <a:t>normale.</a:t>
            </a:r>
            <a:endParaRPr lang="it-IT" sz="1800" b="0" dirty="0">
              <a:solidFill>
                <a:srgbClr val="292934"/>
              </a:solidFill>
              <a:latin typeface="Tahoma" charset="0"/>
            </a:endParaRPr>
          </a:p>
        </p:txBody>
      </p:sp>
      <p:sp>
        <p:nvSpPr>
          <p:cNvPr id="74757" name="Text Box 49"/>
          <p:cNvSpPr txBox="1">
            <a:spLocks noChangeArrowheads="1"/>
          </p:cNvSpPr>
          <p:nvPr/>
        </p:nvSpPr>
        <p:spPr bwMode="auto">
          <a:xfrm>
            <a:off x="703263" y="6253163"/>
            <a:ext cx="44037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dirty="0">
                <a:solidFill>
                  <a:srgbClr val="292934"/>
                </a:solidFill>
                <a:latin typeface="Tahoma" charset="0"/>
              </a:rPr>
              <a:t>Appunti</a:t>
            </a:r>
            <a:r>
              <a:rPr lang="it-IT" sz="2000" b="0" dirty="0">
                <a:solidFill>
                  <a:srgbClr val="292934"/>
                </a:solidFill>
                <a:latin typeface="Tahoma" charset="0"/>
              </a:rPr>
              <a:t>: </a:t>
            </a:r>
            <a:r>
              <a:rPr lang="it-IT" sz="2000" b="0" dirty="0" smtClean="0">
                <a:solidFill>
                  <a:srgbClr val="292934"/>
                </a:solidFill>
                <a:latin typeface="Tahoma" charset="0"/>
              </a:rPr>
              <a:t>Capitolo7</a:t>
            </a:r>
            <a:endParaRPr lang="it-IT" sz="2000" b="0" dirty="0">
              <a:solidFill>
                <a:srgbClr val="292934"/>
              </a:solidFill>
              <a:latin typeface="Tahoma" charset="0"/>
            </a:endParaRPr>
          </a:p>
        </p:txBody>
      </p:sp>
      <p:grpSp>
        <p:nvGrpSpPr>
          <p:cNvPr id="74758" name="Group 60"/>
          <p:cNvGrpSpPr>
            <a:grpSpLocks/>
          </p:cNvGrpSpPr>
          <p:nvPr/>
        </p:nvGrpSpPr>
        <p:grpSpPr bwMode="auto">
          <a:xfrm>
            <a:off x="433388" y="3641281"/>
            <a:ext cx="5780087" cy="2564257"/>
            <a:chOff x="273" y="2483"/>
            <a:chExt cx="3641" cy="1426"/>
          </a:xfrm>
        </p:grpSpPr>
        <p:sp>
          <p:nvSpPr>
            <p:cNvPr id="74763" name="Line 19"/>
            <p:cNvSpPr>
              <a:spLocks noChangeAspect="1" noChangeShapeType="1"/>
            </p:cNvSpPr>
            <p:nvPr/>
          </p:nvSpPr>
          <p:spPr bwMode="auto">
            <a:xfrm>
              <a:off x="2482" y="3491"/>
              <a:ext cx="754" cy="0"/>
            </a:xfrm>
            <a:prstGeom prst="line">
              <a:avLst/>
            </a:prstGeom>
            <a:noFill/>
            <a:ln w="158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74764" name="Line 20"/>
            <p:cNvSpPr>
              <a:spLocks noChangeAspect="1" noChangeShapeType="1"/>
            </p:cNvSpPr>
            <p:nvPr/>
          </p:nvSpPr>
          <p:spPr bwMode="auto">
            <a:xfrm>
              <a:off x="491" y="3577"/>
              <a:ext cx="925" cy="0"/>
            </a:xfrm>
            <a:prstGeom prst="line">
              <a:avLst/>
            </a:prstGeom>
            <a:noFill/>
            <a:ln w="158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74765" name="Text Box 47"/>
            <p:cNvSpPr txBox="1">
              <a:spLocks noChangeArrowheads="1"/>
            </p:cNvSpPr>
            <p:nvPr/>
          </p:nvSpPr>
          <p:spPr bwMode="auto">
            <a:xfrm>
              <a:off x="285" y="2483"/>
              <a:ext cx="3583" cy="231"/>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1746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buFontTx/>
                <a:buChar char="•"/>
              </a:pPr>
              <a:r>
                <a:rPr lang="it-IT" sz="1800" dirty="0">
                  <a:latin typeface="Tahoma" charset="0"/>
                </a:rPr>
                <a:t>Teorema del limite centrale</a:t>
              </a:r>
            </a:p>
          </p:txBody>
        </p:sp>
        <p:grpSp>
          <p:nvGrpSpPr>
            <p:cNvPr id="74766" name="Group 54"/>
            <p:cNvGrpSpPr>
              <a:grpSpLocks noChangeAspect="1"/>
            </p:cNvGrpSpPr>
            <p:nvPr/>
          </p:nvGrpSpPr>
          <p:grpSpPr bwMode="auto">
            <a:xfrm>
              <a:off x="273" y="2705"/>
              <a:ext cx="3641" cy="1204"/>
              <a:chOff x="354" y="3176"/>
              <a:chExt cx="3033" cy="1003"/>
            </a:xfrm>
          </p:grpSpPr>
          <p:pic>
            <p:nvPicPr>
              <p:cNvPr id="74767" name="Picture 1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4" y="3176"/>
                <a:ext cx="3033" cy="1003"/>
              </a:xfrm>
              <a:prstGeom prst="rect">
                <a:avLst/>
              </a:prstGeom>
              <a:noFill/>
              <a:ln w="19050">
                <a:solidFill>
                  <a:srgbClr val="CC0000"/>
                </a:solidFill>
                <a:miter lim="800000"/>
                <a:headEnd/>
                <a:tailEnd/>
              </a:ln>
              <a:extLst>
                <a:ext uri="{909E8E84-426E-40dd-AFC4-6F175D3DCCD1}">
                  <a14:hiddenFill xmlns:a14="http://schemas.microsoft.com/office/drawing/2010/main" xmlns="">
                    <a:solidFill>
                      <a:srgbClr val="FFFFFF"/>
                    </a:solidFill>
                  </a14:hiddenFill>
                </a:ext>
              </a:extLst>
            </p:spPr>
          </p:pic>
          <p:sp>
            <p:nvSpPr>
              <p:cNvPr id="74768" name="Line 22"/>
              <p:cNvSpPr>
                <a:spLocks noChangeAspect="1" noChangeShapeType="1"/>
              </p:cNvSpPr>
              <p:nvPr/>
            </p:nvSpPr>
            <p:spPr bwMode="auto">
              <a:xfrm>
                <a:off x="1759" y="3404"/>
                <a:ext cx="1496" cy="0"/>
              </a:xfrm>
              <a:prstGeom prst="line">
                <a:avLst/>
              </a:prstGeom>
              <a:noFill/>
              <a:ln w="19050">
                <a:solidFill>
                  <a:srgbClr val="CC0000"/>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74769" name="Line 23"/>
              <p:cNvSpPr>
                <a:spLocks noChangeAspect="1" noChangeShapeType="1"/>
              </p:cNvSpPr>
              <p:nvPr/>
            </p:nvSpPr>
            <p:spPr bwMode="auto">
              <a:xfrm>
                <a:off x="499" y="3581"/>
                <a:ext cx="926" cy="0"/>
              </a:xfrm>
              <a:prstGeom prst="line">
                <a:avLst/>
              </a:prstGeom>
              <a:noFill/>
              <a:ln w="19050">
                <a:solidFill>
                  <a:srgbClr val="CC0000"/>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74770" name="Line 24"/>
              <p:cNvSpPr>
                <a:spLocks noChangeAspect="1" noChangeShapeType="1"/>
              </p:cNvSpPr>
              <p:nvPr/>
            </p:nvSpPr>
            <p:spPr bwMode="auto">
              <a:xfrm>
                <a:off x="1369" y="4076"/>
                <a:ext cx="754" cy="0"/>
              </a:xfrm>
              <a:prstGeom prst="line">
                <a:avLst/>
              </a:prstGeom>
              <a:noFill/>
              <a:ln w="19050">
                <a:solidFill>
                  <a:srgbClr val="CC0000"/>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74771" name="Line 53"/>
              <p:cNvSpPr>
                <a:spLocks noChangeAspect="1" noChangeShapeType="1"/>
              </p:cNvSpPr>
              <p:nvPr/>
            </p:nvSpPr>
            <p:spPr bwMode="auto">
              <a:xfrm>
                <a:off x="488" y="3486"/>
                <a:ext cx="2748" cy="0"/>
              </a:xfrm>
              <a:prstGeom prst="line">
                <a:avLst/>
              </a:prstGeom>
              <a:noFill/>
              <a:ln w="19050">
                <a:solidFill>
                  <a:srgbClr val="CC0000"/>
                </a:solidFill>
                <a:round/>
                <a:headEnd/>
                <a:tailEnd/>
              </a:ln>
              <a:extLst>
                <a:ext uri="{909E8E84-426E-40dd-AFC4-6F175D3DCCD1}">
                  <a14:hiddenFill xmlns:a14="http://schemas.microsoft.com/office/drawing/2010/main" xmlns="">
                    <a:noFill/>
                  </a14:hiddenFill>
                </a:ext>
              </a:extLst>
            </p:spPr>
            <p:txBody>
              <a:bodyPr/>
              <a:lstStyle/>
              <a:p>
                <a:endParaRPr lang="it-IT"/>
              </a:p>
            </p:txBody>
          </p:sp>
        </p:grpSp>
      </p:grpSp>
      <p:sp>
        <p:nvSpPr>
          <p:cNvPr id="74759" name="Text Box 55"/>
          <p:cNvSpPr txBox="1">
            <a:spLocks noChangeArrowheads="1"/>
          </p:cNvSpPr>
          <p:nvPr/>
        </p:nvSpPr>
        <p:spPr bwMode="auto">
          <a:xfrm>
            <a:off x="6620794" y="5769039"/>
            <a:ext cx="2292350" cy="51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ctr" eaLnBrk="1" hangingPunct="1">
              <a:spcBef>
                <a:spcPct val="50000"/>
              </a:spcBef>
            </a:pPr>
            <a:r>
              <a:rPr lang="it-IT" sz="2800" b="0" dirty="0">
                <a:solidFill>
                  <a:schemeClr val="bg1"/>
                </a:solidFill>
                <a:latin typeface="Tahoma" charset="0"/>
                <a:hlinkClick r:id="rId6" action="ppaction://hlinkfile"/>
              </a:rPr>
              <a:t>Simulazione</a:t>
            </a:r>
            <a:endParaRPr lang="it-IT" sz="2800" b="0" dirty="0">
              <a:solidFill>
                <a:schemeClr val="bg1"/>
              </a:solidFill>
              <a:latin typeface="Tahoma" charset="0"/>
            </a:endParaRPr>
          </a:p>
        </p:txBody>
      </p:sp>
      <p:graphicFrame>
        <p:nvGraphicFramePr>
          <p:cNvPr id="74761" name="Object 58"/>
          <p:cNvGraphicFramePr>
            <a:graphicFrameLocks noChangeAspect="1"/>
          </p:cNvGraphicFramePr>
          <p:nvPr>
            <p:extLst>
              <p:ext uri="{D42A27DB-BD31-4B8C-83A1-F6EECF244321}">
                <p14:modId xmlns:p14="http://schemas.microsoft.com/office/powerpoint/2010/main" val="2006929333"/>
              </p:ext>
            </p:extLst>
          </p:nvPr>
        </p:nvGraphicFramePr>
        <p:xfrm>
          <a:off x="5918837" y="306822"/>
          <a:ext cx="493713" cy="581025"/>
        </p:xfrm>
        <a:graphic>
          <a:graphicData uri="http://schemas.openxmlformats.org/presentationml/2006/ole">
            <mc:AlternateContent xmlns:mc="http://schemas.openxmlformats.org/markup-compatibility/2006">
              <mc:Choice xmlns:v="urn:schemas-microsoft-com:vml" Requires="v">
                <p:oleObj spid="_x0000_s285109" name="Equation" r:id="rId7" imgW="139579" imgH="164957" progId="Equation.3">
                  <p:embed/>
                </p:oleObj>
              </mc:Choice>
              <mc:Fallback>
                <p:oleObj name="Equation" r:id="rId7" imgW="139579" imgH="164957" progId="Equation.3">
                  <p:embed/>
                  <p:pic>
                    <p:nvPicPr>
                      <p:cNvPr id="0" name="Picture 68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18837" y="306822"/>
                        <a:ext cx="493713" cy="581025"/>
                      </a:xfrm>
                      <a:prstGeom prst="rect">
                        <a:avLst/>
                      </a:prstGeom>
                      <a:solidFill>
                        <a:srgbClr val="FFFFFF"/>
                      </a:solidFill>
                    </p:spPr>
                  </p:pic>
                </p:oleObj>
              </mc:Fallback>
            </mc:AlternateContent>
          </a:graphicData>
        </a:graphic>
      </p:graphicFrame>
      <p:graphicFrame>
        <p:nvGraphicFramePr>
          <p:cNvPr id="74762" name="Object 59"/>
          <p:cNvGraphicFramePr>
            <a:graphicFrameLocks noChangeAspect="1"/>
          </p:cNvGraphicFramePr>
          <p:nvPr>
            <p:extLst>
              <p:ext uri="{D42A27DB-BD31-4B8C-83A1-F6EECF244321}">
                <p14:modId xmlns:p14="http://schemas.microsoft.com/office/powerpoint/2010/main" val="3153495507"/>
              </p:ext>
            </p:extLst>
          </p:nvPr>
        </p:nvGraphicFramePr>
        <p:xfrm>
          <a:off x="5145088" y="3033713"/>
          <a:ext cx="193675" cy="228600"/>
        </p:xfrm>
        <a:graphic>
          <a:graphicData uri="http://schemas.openxmlformats.org/presentationml/2006/ole">
            <mc:AlternateContent xmlns:mc="http://schemas.openxmlformats.org/markup-compatibility/2006">
              <mc:Choice xmlns:v="urn:schemas-microsoft-com:vml" Requires="v">
                <p:oleObj spid="_x0000_s285110" name="Equation" r:id="rId9" imgW="139579" imgH="164957" progId="Equation.3">
                  <p:embed/>
                </p:oleObj>
              </mc:Choice>
              <mc:Fallback>
                <p:oleObj name="Equation" r:id="rId9" imgW="139579" imgH="164957" progId="Equation.3">
                  <p:embed/>
                  <p:pic>
                    <p:nvPicPr>
                      <p:cNvPr id="0" name="Picture 68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45088" y="3033713"/>
                        <a:ext cx="193675" cy="228600"/>
                      </a:xfrm>
                      <a:prstGeom prst="rect">
                        <a:avLst/>
                      </a:prstGeom>
                      <a:solidFill>
                        <a:schemeClr val="bg1"/>
                      </a:solidFill>
                    </p:spPr>
                  </p:pic>
                </p:oleObj>
              </mc:Fallback>
            </mc:AlternateContent>
          </a:graphicData>
        </a:graphic>
      </p:graphicFrame>
      <p:grpSp>
        <p:nvGrpSpPr>
          <p:cNvPr id="2" name="Gruppo 1"/>
          <p:cNvGrpSpPr/>
          <p:nvPr/>
        </p:nvGrpSpPr>
        <p:grpSpPr>
          <a:xfrm>
            <a:off x="6305550" y="1761478"/>
            <a:ext cx="2633663" cy="3929062"/>
            <a:chOff x="6305550" y="1639888"/>
            <a:chExt cx="2633663" cy="3929062"/>
          </a:xfrm>
        </p:grpSpPr>
        <p:pic>
          <p:nvPicPr>
            <p:cNvPr id="74773" name="Picture 6"/>
            <p:cNvPicPr>
              <a:picLocks noChangeAspect="1" noChangeArrowheads="1"/>
            </p:cNvPicPr>
            <p:nvPr/>
          </p:nvPicPr>
          <p:blipFill rotWithShape="1">
            <a:blip r:embed="rId10" cstate="email">
              <a:extLst>
                <a:ext uri="{28A0092B-C50C-407E-A947-70E740481C1C}">
                  <a14:useLocalDpi xmlns:a14="http://schemas.microsoft.com/office/drawing/2010/main" val="0"/>
                </a:ext>
              </a:extLst>
            </a:blip>
            <a:srcRect l="40936" t="426" r="4132" b="4384"/>
            <a:stretch/>
          </p:blipFill>
          <p:spPr bwMode="auto">
            <a:xfrm>
              <a:off x="6510948" y="1652346"/>
              <a:ext cx="2254705" cy="38347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4772" name="Rectangle 12"/>
            <p:cNvSpPr>
              <a:spLocks noChangeAspect="1" noChangeArrowheads="1"/>
            </p:cNvSpPr>
            <p:nvPr/>
          </p:nvSpPr>
          <p:spPr bwMode="auto">
            <a:xfrm>
              <a:off x="6305550" y="1639888"/>
              <a:ext cx="2633663" cy="3929062"/>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it-IT"/>
            </a:p>
          </p:txBody>
        </p:sp>
        <p:sp>
          <p:nvSpPr>
            <p:cNvPr id="74774" name="Text Box 7"/>
            <p:cNvSpPr txBox="1">
              <a:spLocks noChangeAspect="1" noChangeArrowheads="1"/>
            </p:cNvSpPr>
            <p:nvPr/>
          </p:nvSpPr>
          <p:spPr bwMode="auto">
            <a:xfrm>
              <a:off x="6514758" y="1769397"/>
              <a:ext cx="1738637"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900" dirty="0">
                  <a:latin typeface="Tahoma" charset="0"/>
                </a:rPr>
                <a:t>a) popolazione</a:t>
              </a:r>
            </a:p>
          </p:txBody>
        </p:sp>
        <p:sp>
          <p:nvSpPr>
            <p:cNvPr id="74775" name="Text Box 8"/>
            <p:cNvSpPr txBox="1">
              <a:spLocks noChangeAspect="1" noChangeArrowheads="1"/>
            </p:cNvSpPr>
            <p:nvPr/>
          </p:nvSpPr>
          <p:spPr bwMode="auto">
            <a:xfrm>
              <a:off x="6551206" y="2232199"/>
              <a:ext cx="1862417" cy="215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800" dirty="0">
                  <a:solidFill>
                    <a:schemeClr val="bg1"/>
                  </a:solidFill>
                  <a:latin typeface="Tahoma" charset="0"/>
                </a:rPr>
                <a:t>b) campionaria </a:t>
              </a:r>
              <a:r>
                <a:rPr lang="it-IT" sz="800" dirty="0" err="1">
                  <a:solidFill>
                    <a:schemeClr val="bg1"/>
                  </a:solidFill>
                  <a:latin typeface="Tahoma" charset="0"/>
                </a:rPr>
                <a:t>n</a:t>
              </a:r>
              <a:r>
                <a:rPr lang="it-IT" sz="800" dirty="0">
                  <a:solidFill>
                    <a:schemeClr val="bg1"/>
                  </a:solidFill>
                  <a:latin typeface="Tahoma" charset="0"/>
                </a:rPr>
                <a:t>=5</a:t>
              </a:r>
            </a:p>
          </p:txBody>
        </p:sp>
        <p:sp>
          <p:nvSpPr>
            <p:cNvPr id="74776" name="Text Box 9"/>
            <p:cNvSpPr txBox="1">
              <a:spLocks noChangeAspect="1" noChangeArrowheads="1"/>
            </p:cNvSpPr>
            <p:nvPr/>
          </p:nvSpPr>
          <p:spPr bwMode="auto">
            <a:xfrm>
              <a:off x="6520737" y="2816893"/>
              <a:ext cx="1862417"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900" dirty="0">
                  <a:latin typeface="Tahoma" charset="0"/>
                </a:rPr>
                <a:t>c) campionaria </a:t>
              </a:r>
              <a:r>
                <a:rPr lang="it-IT" sz="900" dirty="0" err="1">
                  <a:latin typeface="Tahoma" charset="0"/>
                </a:rPr>
                <a:t>n</a:t>
              </a:r>
              <a:r>
                <a:rPr lang="it-IT" sz="900" dirty="0">
                  <a:latin typeface="Tahoma" charset="0"/>
                </a:rPr>
                <a:t>=16</a:t>
              </a:r>
            </a:p>
          </p:txBody>
        </p:sp>
        <p:sp>
          <p:nvSpPr>
            <p:cNvPr id="74777" name="Text Box 10"/>
            <p:cNvSpPr txBox="1">
              <a:spLocks noChangeAspect="1" noChangeArrowheads="1"/>
            </p:cNvSpPr>
            <p:nvPr/>
          </p:nvSpPr>
          <p:spPr bwMode="auto">
            <a:xfrm>
              <a:off x="6520737" y="3567281"/>
              <a:ext cx="1862417"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900">
                  <a:latin typeface="Tahoma" charset="0"/>
                </a:rPr>
                <a:t>d) campionaria n=30</a:t>
              </a:r>
            </a:p>
          </p:txBody>
        </p:sp>
        <p:sp>
          <p:nvSpPr>
            <p:cNvPr id="74778" name="Text Box 11"/>
            <p:cNvSpPr txBox="1">
              <a:spLocks noChangeAspect="1" noChangeArrowheads="1"/>
            </p:cNvSpPr>
            <p:nvPr/>
          </p:nvSpPr>
          <p:spPr bwMode="auto">
            <a:xfrm>
              <a:off x="6520737" y="4430036"/>
              <a:ext cx="1702455"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900" dirty="0">
                  <a:latin typeface="Tahoma" charset="0"/>
                </a:rPr>
                <a:t>e) campionaria </a:t>
              </a:r>
              <a:r>
                <a:rPr lang="it-IT" sz="900" dirty="0" err="1">
                  <a:latin typeface="Tahoma" charset="0"/>
                </a:rPr>
                <a:t>n</a:t>
              </a:r>
              <a:r>
                <a:rPr lang="it-IT" sz="900" dirty="0">
                  <a:latin typeface="Tahoma" charset="0"/>
                </a:rPr>
                <a:t>=100</a:t>
              </a:r>
            </a:p>
          </p:txBody>
        </p:sp>
        <p:sp>
          <p:nvSpPr>
            <p:cNvPr id="29" name="Text Box 9"/>
            <p:cNvSpPr txBox="1">
              <a:spLocks noChangeAspect="1" noChangeArrowheads="1"/>
            </p:cNvSpPr>
            <p:nvPr/>
          </p:nvSpPr>
          <p:spPr bwMode="auto">
            <a:xfrm>
              <a:off x="6520737" y="2250219"/>
              <a:ext cx="1862417"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900" dirty="0" smtClean="0">
                  <a:latin typeface="Tahoma" charset="0"/>
                </a:rPr>
                <a:t>b) </a:t>
              </a:r>
              <a:r>
                <a:rPr lang="it-IT" sz="900" dirty="0">
                  <a:latin typeface="Tahoma" charset="0"/>
                </a:rPr>
                <a:t>campionaria </a:t>
              </a:r>
              <a:r>
                <a:rPr lang="it-IT" sz="900" dirty="0" err="1">
                  <a:latin typeface="Tahoma" charset="0"/>
                </a:rPr>
                <a:t>n</a:t>
              </a:r>
              <a:r>
                <a:rPr lang="it-IT" sz="900" dirty="0" smtClean="0">
                  <a:latin typeface="Tahoma" charset="0"/>
                </a:rPr>
                <a:t>=</a:t>
              </a:r>
              <a:r>
                <a:rPr lang="it-IT" sz="900" dirty="0">
                  <a:latin typeface="Tahoma" charset="0"/>
                </a:rPr>
                <a:t>5</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a:xfrm>
            <a:off x="314325" y="142875"/>
            <a:ext cx="8143875" cy="852488"/>
          </a:xfrm>
        </p:spPr>
        <p:txBody>
          <a:bodyPr/>
          <a:lstStyle/>
          <a:p>
            <a:pPr algn="l" eaLnBrk="1" hangingPunct="1"/>
            <a:r>
              <a:rPr lang="it-IT" sz="3200" b="0" dirty="0">
                <a:latin typeface="Tahoma" charset="0"/>
              </a:rPr>
              <a:t>Forma della distribuzione di</a:t>
            </a:r>
            <a:endParaRPr lang="it-IT" sz="3200" b="0" i="1" u="sng" dirty="0">
              <a:latin typeface="Century Gothic" charset="0"/>
            </a:endParaRPr>
          </a:p>
        </p:txBody>
      </p:sp>
      <p:graphicFrame>
        <p:nvGraphicFramePr>
          <p:cNvPr id="75790" name="Object 53"/>
          <p:cNvGraphicFramePr>
            <a:graphicFrameLocks noGrp="1" noChangeAspect="1"/>
          </p:cNvGraphicFramePr>
          <p:nvPr>
            <p:ph idx="1"/>
            <p:extLst>
              <p:ext uri="{D42A27DB-BD31-4B8C-83A1-F6EECF244321}">
                <p14:modId xmlns:p14="http://schemas.microsoft.com/office/powerpoint/2010/main" val="4243072210"/>
              </p:ext>
            </p:extLst>
          </p:nvPr>
        </p:nvGraphicFramePr>
        <p:xfrm>
          <a:off x="4556125" y="2352675"/>
          <a:ext cx="715963" cy="514350"/>
        </p:xfrm>
        <a:graphic>
          <a:graphicData uri="http://schemas.openxmlformats.org/presentationml/2006/ole">
            <mc:AlternateContent xmlns:mc="http://schemas.openxmlformats.org/markup-compatibility/2006">
              <mc:Choice xmlns:v="urn:schemas-microsoft-com:vml" Requires="v">
                <p:oleObj spid="_x0000_s284084" name="Equation" r:id="rId4" imgW="583947" imgH="418918" progId="Equation.3">
                  <p:embed/>
                </p:oleObj>
              </mc:Choice>
              <mc:Fallback>
                <p:oleObj name="Equation" r:id="rId4" imgW="583947" imgH="418918" progId="Equation.3">
                  <p:embed/>
                  <p:pic>
                    <p:nvPicPr>
                      <p:cNvPr id="0" name="Picture 684"/>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56125" y="2352675"/>
                        <a:ext cx="715963" cy="514350"/>
                      </a:xfrm>
                      <a:prstGeom prst="rect">
                        <a:avLst/>
                      </a:prstGeom>
                      <a:solidFill>
                        <a:srgbClr val="FFFFFF"/>
                      </a:solidFill>
                    </p:spPr>
                  </p:pic>
                </p:oleObj>
              </mc:Fallback>
            </mc:AlternateContent>
          </a:graphicData>
        </a:graphic>
      </p:graphicFrame>
      <p:sp>
        <p:nvSpPr>
          <p:cNvPr id="75778" name="Text Box 3"/>
          <p:cNvSpPr txBox="1">
            <a:spLocks noChangeArrowheads="1"/>
          </p:cNvSpPr>
          <p:nvPr/>
        </p:nvSpPr>
        <p:spPr bwMode="auto">
          <a:xfrm>
            <a:off x="331823" y="913649"/>
            <a:ext cx="8432800" cy="738664"/>
          </a:xfrm>
          <a:prstGeom prst="rect">
            <a:avLst/>
          </a:prstGeom>
          <a:solidFill>
            <a:srgbClr val="FFF992"/>
          </a:solidFill>
          <a:ln>
            <a:noFill/>
          </a:ln>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indent="0" eaLnBrk="1" hangingPunct="1">
              <a:spcBef>
                <a:spcPct val="20000"/>
              </a:spcBef>
            </a:pPr>
            <a:r>
              <a:rPr lang="it-IT" sz="1800" dirty="0" smtClean="0">
                <a:solidFill>
                  <a:srgbClr val="292934"/>
                </a:solidFill>
                <a:latin typeface="+mn-lt"/>
                <a:cs typeface="Times New Roman" charset="0"/>
              </a:rPr>
              <a:t>(1) Se la </a:t>
            </a:r>
            <a:r>
              <a:rPr lang="it-IT" sz="1800" dirty="0">
                <a:solidFill>
                  <a:srgbClr val="292934"/>
                </a:solidFill>
                <a:latin typeface="+mn-lt"/>
                <a:cs typeface="Times New Roman" charset="0"/>
              </a:rPr>
              <a:t>popolazione dalla quale è estratto il campione </a:t>
            </a:r>
            <a:r>
              <a:rPr lang="it-IT" sz="1800" dirty="0" smtClean="0">
                <a:solidFill>
                  <a:srgbClr val="292934"/>
                </a:solidFill>
                <a:latin typeface="+mn-lt"/>
              </a:rPr>
              <a:t>Non </a:t>
            </a:r>
            <a:r>
              <a:rPr lang="it-IT" sz="1800" dirty="0" smtClean="0">
                <a:solidFill>
                  <a:srgbClr val="292934"/>
                </a:solidFill>
                <a:latin typeface="+mn-lt"/>
                <a:cs typeface="Times New Roman" charset="0"/>
              </a:rPr>
              <a:t>è </a:t>
            </a:r>
            <a:r>
              <a:rPr lang="it-IT" sz="1800" dirty="0" smtClean="0">
                <a:solidFill>
                  <a:srgbClr val="292934"/>
                </a:solidFill>
                <a:latin typeface="+mn-lt"/>
              </a:rPr>
              <a:t>Normale e (2)</a:t>
            </a:r>
            <a:endParaRPr lang="it-IT" sz="1800" dirty="0">
              <a:solidFill>
                <a:srgbClr val="292934"/>
              </a:solidFill>
              <a:latin typeface="+mn-lt"/>
            </a:endParaRPr>
          </a:p>
          <a:p>
            <a:pPr indent="0" eaLnBrk="1" hangingPunct="1">
              <a:spcBef>
                <a:spcPct val="20000"/>
              </a:spcBef>
            </a:pPr>
            <a:r>
              <a:rPr lang="it-IT" sz="1800" dirty="0" smtClean="0">
                <a:solidFill>
                  <a:srgbClr val="292934"/>
                </a:solidFill>
                <a:latin typeface="+mn-lt"/>
              </a:rPr>
              <a:t>se </a:t>
            </a:r>
            <a:r>
              <a:rPr lang="it-IT" sz="1800" dirty="0">
                <a:solidFill>
                  <a:srgbClr val="292934"/>
                </a:solidFill>
                <a:latin typeface="+mn-lt"/>
              </a:rPr>
              <a:t>le dimensioni del campione sono </a:t>
            </a:r>
            <a:r>
              <a:rPr lang="it-IT" sz="2000" dirty="0">
                <a:solidFill>
                  <a:srgbClr val="292934"/>
                </a:solidFill>
                <a:latin typeface="+mn-lt"/>
                <a:cs typeface="Times New Roman" charset="0"/>
              </a:rPr>
              <a:t>n</a:t>
            </a:r>
            <a:r>
              <a:rPr lang="it-IT" sz="2000" dirty="0">
                <a:solidFill>
                  <a:srgbClr val="292934"/>
                </a:solidFill>
                <a:latin typeface="+mn-lt"/>
                <a:cs typeface="Times New Roman" charset="0"/>
                <a:sym typeface="Symbol" charset="0"/>
              </a:rPr>
              <a:t></a:t>
            </a:r>
            <a:r>
              <a:rPr lang="it-IT" sz="2000" dirty="0">
                <a:solidFill>
                  <a:srgbClr val="292934"/>
                </a:solidFill>
                <a:latin typeface="+mn-lt"/>
                <a:cs typeface="Times New Roman" charset="0"/>
              </a:rPr>
              <a:t>30</a:t>
            </a:r>
          </a:p>
        </p:txBody>
      </p:sp>
      <p:grpSp>
        <p:nvGrpSpPr>
          <p:cNvPr id="75779" name="Group 16"/>
          <p:cNvGrpSpPr>
            <a:grpSpLocks noChangeAspect="1"/>
          </p:cNvGrpSpPr>
          <p:nvPr/>
        </p:nvGrpSpPr>
        <p:grpSpPr bwMode="auto">
          <a:xfrm>
            <a:off x="6451708" y="1885692"/>
            <a:ext cx="2570162" cy="3833812"/>
            <a:chOff x="2824" y="1735"/>
            <a:chExt cx="1383" cy="2063"/>
          </a:xfrm>
          <a:noFill/>
        </p:grpSpPr>
        <p:grpSp>
          <p:nvGrpSpPr>
            <p:cNvPr id="75797" name="Group 17"/>
            <p:cNvGrpSpPr>
              <a:grpSpLocks noChangeAspect="1"/>
            </p:cNvGrpSpPr>
            <p:nvPr/>
          </p:nvGrpSpPr>
          <p:grpSpPr bwMode="auto">
            <a:xfrm>
              <a:off x="2824" y="1735"/>
              <a:ext cx="1383" cy="2063"/>
              <a:chOff x="1258" y="1232"/>
              <a:chExt cx="1383" cy="2063"/>
            </a:xfrm>
            <a:grpFill/>
          </p:grpSpPr>
          <p:sp>
            <p:nvSpPr>
              <p:cNvPr id="75804" name="Rectangle 18"/>
              <p:cNvSpPr>
                <a:spLocks noChangeAspect="1" noChangeArrowheads="1"/>
              </p:cNvSpPr>
              <p:nvPr/>
            </p:nvSpPr>
            <p:spPr bwMode="auto">
              <a:xfrm>
                <a:off x="1258" y="1232"/>
                <a:ext cx="1383" cy="206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it-IT">
                  <a:solidFill>
                    <a:srgbClr val="292934"/>
                  </a:solidFill>
                </a:endParaRPr>
              </a:p>
            </p:txBody>
          </p:sp>
          <p:pic>
            <p:nvPicPr>
              <p:cNvPr id="75805" name="Picture 19"/>
              <p:cNvPicPr preferRelativeResize="0">
                <a:picLocks noChangeAspect="1" noChangeArrowheads="1"/>
              </p:cNvPicPr>
              <p:nvPr/>
            </p:nvPicPr>
            <p:blipFill>
              <a:blip r:embed="rId6" cstate="print">
                <a:extLst>
                  <a:ext uri="{28A0092B-C50C-407E-A947-70E740481C1C}">
                    <a14:useLocalDpi xmlns:a14="http://schemas.microsoft.com/office/drawing/2010/main" val="0"/>
                  </a:ext>
                </a:extLst>
              </a:blip>
              <a:srcRect l="39645" r="5070" b="7251"/>
              <a:stretch>
                <a:fillRect/>
              </a:stretch>
            </p:blipFill>
            <p:spPr bwMode="auto">
              <a:xfrm>
                <a:off x="1365" y="1235"/>
                <a:ext cx="1199" cy="2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pic>
        </p:grpSp>
        <p:grpSp>
          <p:nvGrpSpPr>
            <p:cNvPr id="75798" name="Group 20"/>
            <p:cNvGrpSpPr>
              <a:grpSpLocks noChangeAspect="1"/>
            </p:cNvGrpSpPr>
            <p:nvPr/>
          </p:nvGrpSpPr>
          <p:grpSpPr bwMode="auto">
            <a:xfrm>
              <a:off x="2910" y="1778"/>
              <a:ext cx="1009" cy="1667"/>
              <a:chOff x="2984" y="1320"/>
              <a:chExt cx="1009" cy="1667"/>
            </a:xfrm>
            <a:grpFill/>
          </p:grpSpPr>
          <p:sp>
            <p:nvSpPr>
              <p:cNvPr id="75799" name="Text Box 21"/>
              <p:cNvSpPr txBox="1">
                <a:spLocks noChangeAspect="1" noChangeArrowheads="1"/>
              </p:cNvSpPr>
              <p:nvPr/>
            </p:nvSpPr>
            <p:spPr bwMode="auto">
              <a:xfrm>
                <a:off x="2984" y="1320"/>
                <a:ext cx="913" cy="12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900" dirty="0">
                    <a:solidFill>
                      <a:srgbClr val="292934"/>
                    </a:solidFill>
                    <a:latin typeface="Tahoma" charset="0"/>
                  </a:rPr>
                  <a:t>a) popolazione</a:t>
                </a:r>
              </a:p>
            </p:txBody>
          </p:sp>
          <p:sp>
            <p:nvSpPr>
              <p:cNvPr id="75800" name="Text Box 22"/>
              <p:cNvSpPr txBox="1">
                <a:spLocks noChangeAspect="1" noChangeArrowheads="1"/>
              </p:cNvSpPr>
              <p:nvPr/>
            </p:nvSpPr>
            <p:spPr bwMode="auto">
              <a:xfrm>
                <a:off x="2991" y="1599"/>
                <a:ext cx="978" cy="12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900" dirty="0">
                    <a:solidFill>
                      <a:srgbClr val="292934"/>
                    </a:solidFill>
                    <a:latin typeface="Tahoma" charset="0"/>
                  </a:rPr>
                  <a:t>b) campionaria </a:t>
                </a:r>
                <a:r>
                  <a:rPr lang="it-IT" sz="900" dirty="0" err="1">
                    <a:solidFill>
                      <a:srgbClr val="292934"/>
                    </a:solidFill>
                    <a:latin typeface="Tahoma" charset="0"/>
                  </a:rPr>
                  <a:t>n</a:t>
                </a:r>
                <a:r>
                  <a:rPr lang="it-IT" sz="900" dirty="0">
                    <a:solidFill>
                      <a:srgbClr val="292934"/>
                    </a:solidFill>
                    <a:latin typeface="Tahoma" charset="0"/>
                  </a:rPr>
                  <a:t>=5</a:t>
                </a:r>
              </a:p>
            </p:txBody>
          </p:sp>
          <p:sp>
            <p:nvSpPr>
              <p:cNvPr id="75801" name="Text Box 23"/>
              <p:cNvSpPr txBox="1">
                <a:spLocks noChangeAspect="1" noChangeArrowheads="1"/>
              </p:cNvSpPr>
              <p:nvPr/>
            </p:nvSpPr>
            <p:spPr bwMode="auto">
              <a:xfrm>
                <a:off x="2984" y="1988"/>
                <a:ext cx="978" cy="12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900">
                    <a:solidFill>
                      <a:srgbClr val="292934"/>
                    </a:solidFill>
                    <a:latin typeface="Tahoma" charset="0"/>
                  </a:rPr>
                  <a:t>c) campionaria n=16</a:t>
                </a:r>
              </a:p>
            </p:txBody>
          </p:sp>
          <p:sp>
            <p:nvSpPr>
              <p:cNvPr id="75802" name="Text Box 24"/>
              <p:cNvSpPr txBox="1">
                <a:spLocks noChangeAspect="1" noChangeArrowheads="1"/>
              </p:cNvSpPr>
              <p:nvPr/>
            </p:nvSpPr>
            <p:spPr bwMode="auto">
              <a:xfrm>
                <a:off x="3015" y="2414"/>
                <a:ext cx="978" cy="12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900" dirty="0">
                    <a:solidFill>
                      <a:srgbClr val="292934"/>
                    </a:solidFill>
                    <a:latin typeface="Tahoma" charset="0"/>
                  </a:rPr>
                  <a:t>d) campionaria </a:t>
                </a:r>
                <a:r>
                  <a:rPr lang="it-IT" sz="900" dirty="0" err="1">
                    <a:solidFill>
                      <a:srgbClr val="292934"/>
                    </a:solidFill>
                    <a:latin typeface="Tahoma" charset="0"/>
                  </a:rPr>
                  <a:t>n</a:t>
                </a:r>
                <a:r>
                  <a:rPr lang="it-IT" sz="900" dirty="0">
                    <a:solidFill>
                      <a:srgbClr val="292934"/>
                    </a:solidFill>
                    <a:latin typeface="Tahoma" charset="0"/>
                  </a:rPr>
                  <a:t>=30</a:t>
                </a:r>
              </a:p>
            </p:txBody>
          </p:sp>
          <p:sp>
            <p:nvSpPr>
              <p:cNvPr id="75803" name="Text Box 25"/>
              <p:cNvSpPr txBox="1">
                <a:spLocks noChangeAspect="1" noChangeArrowheads="1"/>
              </p:cNvSpPr>
              <p:nvPr/>
            </p:nvSpPr>
            <p:spPr bwMode="auto">
              <a:xfrm>
                <a:off x="3016" y="2863"/>
                <a:ext cx="894" cy="12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900">
                    <a:solidFill>
                      <a:srgbClr val="292934"/>
                    </a:solidFill>
                    <a:latin typeface="Tahoma" charset="0"/>
                  </a:rPr>
                  <a:t>e) campionaria n=100</a:t>
                </a:r>
              </a:p>
            </p:txBody>
          </p:sp>
        </p:grpSp>
      </p:grpSp>
      <p:sp>
        <p:nvSpPr>
          <p:cNvPr id="75780" name="Line 27"/>
          <p:cNvSpPr>
            <a:spLocks noChangeAspect="1" noChangeShapeType="1"/>
          </p:cNvSpPr>
          <p:nvPr/>
        </p:nvSpPr>
        <p:spPr bwMode="auto">
          <a:xfrm>
            <a:off x="3940175" y="5541963"/>
            <a:ext cx="1196975" cy="0"/>
          </a:xfrm>
          <a:prstGeom prst="line">
            <a:avLst/>
          </a:prstGeom>
          <a:noFill/>
          <a:ln w="158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75781" name="Line 28"/>
          <p:cNvSpPr>
            <a:spLocks noChangeAspect="1" noChangeShapeType="1"/>
          </p:cNvSpPr>
          <p:nvPr/>
        </p:nvSpPr>
        <p:spPr bwMode="auto">
          <a:xfrm>
            <a:off x="779463" y="5678488"/>
            <a:ext cx="1468437" cy="0"/>
          </a:xfrm>
          <a:prstGeom prst="line">
            <a:avLst/>
          </a:prstGeom>
          <a:noFill/>
          <a:ln w="158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it-IT"/>
          </a:p>
        </p:txBody>
      </p:sp>
      <p:graphicFrame>
        <p:nvGraphicFramePr>
          <p:cNvPr id="75782" name="Object 39"/>
          <p:cNvGraphicFramePr>
            <a:graphicFrameLocks noChangeAspect="1"/>
          </p:cNvGraphicFramePr>
          <p:nvPr>
            <p:extLst>
              <p:ext uri="{D42A27DB-BD31-4B8C-83A1-F6EECF244321}">
                <p14:modId xmlns:p14="http://schemas.microsoft.com/office/powerpoint/2010/main" val="1618146361"/>
              </p:ext>
            </p:extLst>
          </p:nvPr>
        </p:nvGraphicFramePr>
        <p:xfrm>
          <a:off x="5246213" y="276225"/>
          <a:ext cx="493713" cy="581025"/>
        </p:xfrm>
        <a:graphic>
          <a:graphicData uri="http://schemas.openxmlformats.org/presentationml/2006/ole">
            <mc:AlternateContent xmlns:mc="http://schemas.openxmlformats.org/markup-compatibility/2006">
              <mc:Choice xmlns:v="urn:schemas-microsoft-com:vml" Requires="v">
                <p:oleObj spid="_x0000_s284085" name="Equation" r:id="rId7" imgW="139579" imgH="164957" progId="Equation.3">
                  <p:embed/>
                </p:oleObj>
              </mc:Choice>
              <mc:Fallback>
                <p:oleObj name="Equation" r:id="rId7" imgW="139579" imgH="164957" progId="Equation.3">
                  <p:embed/>
                  <p:pic>
                    <p:nvPicPr>
                      <p:cNvPr id="0" name="Picture 68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46213" y="276225"/>
                        <a:ext cx="493713" cy="581025"/>
                      </a:xfrm>
                      <a:prstGeom prst="rect">
                        <a:avLst/>
                      </a:prstGeom>
                      <a:solidFill>
                        <a:srgbClr val="FFFFFF"/>
                      </a:solidFill>
                    </p:spPr>
                  </p:pic>
                </p:oleObj>
              </mc:Fallback>
            </mc:AlternateContent>
          </a:graphicData>
        </a:graphic>
      </p:graphicFrame>
      <p:sp>
        <p:nvSpPr>
          <p:cNvPr id="75783" name="Text Box 41"/>
          <p:cNvSpPr txBox="1">
            <a:spLocks noChangeArrowheads="1"/>
          </p:cNvSpPr>
          <p:nvPr/>
        </p:nvSpPr>
        <p:spPr bwMode="auto">
          <a:xfrm>
            <a:off x="238533" y="1870391"/>
            <a:ext cx="5765800" cy="1719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100000"/>
              </a:spcBef>
              <a:buFontTx/>
              <a:buAutoNum type="alphaLcParenR"/>
            </a:pPr>
            <a:r>
              <a:rPr lang="it-IT" sz="1800" b="0" dirty="0">
                <a:solidFill>
                  <a:srgbClr val="292934"/>
                </a:solidFill>
                <a:latin typeface="Tahoma" charset="0"/>
                <a:cs typeface="Times New Roman" charset="0"/>
              </a:rPr>
              <a:t>La media </a:t>
            </a:r>
            <a:r>
              <a:rPr lang="it-IT" b="0" dirty="0">
                <a:solidFill>
                  <a:srgbClr val="292934"/>
                </a:solidFill>
                <a:latin typeface="Symbol" charset="0"/>
                <a:cs typeface="Times New Roman" charset="0"/>
              </a:rPr>
              <a:t>m</a:t>
            </a:r>
            <a:r>
              <a:rPr lang="it-IT" b="0" u="sng" baseline="-25000" dirty="0">
                <a:solidFill>
                  <a:srgbClr val="292934"/>
                </a:solidFill>
                <a:cs typeface="Times New Roman" charset="0"/>
              </a:rPr>
              <a:t>x</a:t>
            </a:r>
            <a:r>
              <a:rPr lang="it-IT" sz="1800" b="0" dirty="0">
                <a:solidFill>
                  <a:srgbClr val="292934"/>
                </a:solidFill>
                <a:latin typeface="Tahoma" charset="0"/>
                <a:cs typeface="Times New Roman" charset="0"/>
              </a:rPr>
              <a:t> è uguale alla media di popolazione </a:t>
            </a:r>
            <a:r>
              <a:rPr lang="it-IT" b="0" dirty="0">
                <a:solidFill>
                  <a:srgbClr val="292934"/>
                </a:solidFill>
                <a:latin typeface="Symbol" charset="0"/>
                <a:cs typeface="Times New Roman" charset="0"/>
              </a:rPr>
              <a:t>m</a:t>
            </a:r>
            <a:endParaRPr lang="it-IT" b="0" dirty="0">
              <a:solidFill>
                <a:srgbClr val="292934"/>
              </a:solidFill>
              <a:latin typeface="Tahoma" charset="0"/>
              <a:cs typeface="Times New Roman" charset="0"/>
            </a:endParaRPr>
          </a:p>
          <a:p>
            <a:pPr eaLnBrk="1" hangingPunct="1">
              <a:spcBef>
                <a:spcPct val="80000"/>
              </a:spcBef>
              <a:buFontTx/>
              <a:buAutoNum type="alphaLcParenR"/>
            </a:pPr>
            <a:r>
              <a:rPr lang="it-IT" sz="1800" b="0" dirty="0">
                <a:solidFill>
                  <a:srgbClr val="292934"/>
                </a:solidFill>
                <a:latin typeface="Tahoma" charset="0"/>
                <a:cs typeface="Times New Roman" charset="0"/>
              </a:rPr>
              <a:t>La deviazione standard è uguale a</a:t>
            </a:r>
            <a:r>
              <a:rPr lang="it-IT" sz="1800" b="0" dirty="0">
                <a:solidFill>
                  <a:srgbClr val="292934"/>
                </a:solidFill>
                <a:latin typeface="Tahoma" charset="0"/>
                <a:cs typeface="Times New Roman" charset="0"/>
                <a:sym typeface="Symbol" charset="0"/>
              </a:rPr>
              <a:t>:</a:t>
            </a:r>
          </a:p>
          <a:p>
            <a:pPr eaLnBrk="1" hangingPunct="1">
              <a:spcBef>
                <a:spcPct val="80000"/>
              </a:spcBef>
              <a:buFontTx/>
              <a:buAutoNum type="alphaLcParenR"/>
            </a:pPr>
            <a:r>
              <a:rPr lang="it-IT" sz="1800" b="0" dirty="0">
                <a:solidFill>
                  <a:srgbClr val="292934"/>
                </a:solidFill>
                <a:latin typeface="Tahoma" charset="0"/>
                <a:cs typeface="Times New Roman" charset="0"/>
              </a:rPr>
              <a:t>La distribuzione della media campionaria,    , ha la forma di una  normale.</a:t>
            </a:r>
            <a:endParaRPr lang="it-IT" sz="1800" b="0" dirty="0">
              <a:solidFill>
                <a:srgbClr val="292934"/>
              </a:solidFill>
              <a:latin typeface="Tahoma" charset="0"/>
            </a:endParaRPr>
          </a:p>
        </p:txBody>
      </p:sp>
      <p:sp>
        <p:nvSpPr>
          <p:cNvPr id="75784" name="Line 42"/>
          <p:cNvSpPr>
            <a:spLocks noChangeAspect="1" noChangeShapeType="1"/>
          </p:cNvSpPr>
          <p:nvPr/>
        </p:nvSpPr>
        <p:spPr bwMode="auto">
          <a:xfrm>
            <a:off x="3940175" y="5541963"/>
            <a:ext cx="1196975" cy="0"/>
          </a:xfrm>
          <a:prstGeom prst="line">
            <a:avLst/>
          </a:prstGeom>
          <a:noFill/>
          <a:ln w="158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75785" name="Line 43"/>
          <p:cNvSpPr>
            <a:spLocks noChangeAspect="1" noChangeShapeType="1"/>
          </p:cNvSpPr>
          <p:nvPr/>
        </p:nvSpPr>
        <p:spPr bwMode="auto">
          <a:xfrm>
            <a:off x="779463" y="5678488"/>
            <a:ext cx="1468437" cy="0"/>
          </a:xfrm>
          <a:prstGeom prst="line">
            <a:avLst/>
          </a:prstGeom>
          <a:noFill/>
          <a:ln w="158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75786" name="Text Box 44"/>
          <p:cNvSpPr txBox="1">
            <a:spLocks noChangeArrowheads="1"/>
          </p:cNvSpPr>
          <p:nvPr/>
        </p:nvSpPr>
        <p:spPr bwMode="auto">
          <a:xfrm>
            <a:off x="333375" y="3709988"/>
            <a:ext cx="43529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1746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buFontTx/>
              <a:buChar char="•"/>
            </a:pPr>
            <a:r>
              <a:rPr lang="it-IT" sz="2000" b="0" dirty="0">
                <a:latin typeface="Tahoma" charset="0"/>
              </a:rPr>
              <a:t>Teorema del limite centrale</a:t>
            </a:r>
          </a:p>
        </p:txBody>
      </p:sp>
      <p:sp>
        <p:nvSpPr>
          <p:cNvPr id="75787" name="Text Box 45"/>
          <p:cNvSpPr txBox="1">
            <a:spLocks noChangeArrowheads="1"/>
          </p:cNvSpPr>
          <p:nvPr/>
        </p:nvSpPr>
        <p:spPr bwMode="auto">
          <a:xfrm>
            <a:off x="703263" y="6253163"/>
            <a:ext cx="44037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000" dirty="0">
                <a:latin typeface="+mn-lt"/>
              </a:rPr>
              <a:t>Appunti</a:t>
            </a:r>
            <a:r>
              <a:rPr lang="it-IT" sz="2000" b="0" dirty="0">
                <a:latin typeface="+mn-lt"/>
              </a:rPr>
              <a:t>: </a:t>
            </a:r>
            <a:r>
              <a:rPr lang="it-IT" sz="2000" b="0" dirty="0" smtClean="0">
                <a:latin typeface="+mn-lt"/>
              </a:rPr>
              <a:t>Capitolo7</a:t>
            </a:r>
            <a:endParaRPr lang="it-IT" sz="2000" b="0" dirty="0">
              <a:latin typeface="+mn-lt"/>
            </a:endParaRPr>
          </a:p>
        </p:txBody>
      </p:sp>
      <p:grpSp>
        <p:nvGrpSpPr>
          <p:cNvPr id="75788" name="Group 46"/>
          <p:cNvGrpSpPr>
            <a:grpSpLocks noChangeAspect="1"/>
          </p:cNvGrpSpPr>
          <p:nvPr/>
        </p:nvGrpSpPr>
        <p:grpSpPr bwMode="auto">
          <a:xfrm>
            <a:off x="361950" y="4252880"/>
            <a:ext cx="5780088" cy="1911350"/>
            <a:chOff x="354" y="3176"/>
            <a:chExt cx="3033" cy="1003"/>
          </a:xfrm>
        </p:grpSpPr>
        <p:pic>
          <p:nvPicPr>
            <p:cNvPr id="75792" name="Picture 4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54" y="3176"/>
              <a:ext cx="3033" cy="1003"/>
            </a:xfrm>
            <a:prstGeom prst="rect">
              <a:avLst/>
            </a:prstGeom>
            <a:noFill/>
            <a:ln w="19050">
              <a:solidFill>
                <a:srgbClr val="CC0000"/>
              </a:solidFill>
              <a:miter lim="800000"/>
              <a:headEnd/>
              <a:tailEnd/>
            </a:ln>
            <a:extLst>
              <a:ext uri="{909E8E84-426E-40dd-AFC4-6F175D3DCCD1}">
                <a14:hiddenFill xmlns:a14="http://schemas.microsoft.com/office/drawing/2010/main" xmlns="">
                  <a:solidFill>
                    <a:srgbClr val="FFFFFF"/>
                  </a:solidFill>
                </a14:hiddenFill>
              </a:ext>
            </a:extLst>
          </p:spPr>
        </p:pic>
        <p:sp>
          <p:nvSpPr>
            <p:cNvPr id="75793" name="Line 48"/>
            <p:cNvSpPr>
              <a:spLocks noChangeAspect="1" noChangeShapeType="1"/>
            </p:cNvSpPr>
            <p:nvPr/>
          </p:nvSpPr>
          <p:spPr bwMode="auto">
            <a:xfrm>
              <a:off x="1759" y="3404"/>
              <a:ext cx="1496" cy="0"/>
            </a:xfrm>
            <a:prstGeom prst="line">
              <a:avLst/>
            </a:prstGeom>
            <a:noFill/>
            <a:ln w="19050">
              <a:solidFill>
                <a:srgbClr val="CC0000"/>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75794" name="Line 49"/>
            <p:cNvSpPr>
              <a:spLocks noChangeAspect="1" noChangeShapeType="1"/>
            </p:cNvSpPr>
            <p:nvPr/>
          </p:nvSpPr>
          <p:spPr bwMode="auto">
            <a:xfrm>
              <a:off x="499" y="3581"/>
              <a:ext cx="926" cy="0"/>
            </a:xfrm>
            <a:prstGeom prst="line">
              <a:avLst/>
            </a:prstGeom>
            <a:noFill/>
            <a:ln w="19050">
              <a:solidFill>
                <a:srgbClr val="CC0000"/>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75795" name="Line 50"/>
            <p:cNvSpPr>
              <a:spLocks noChangeAspect="1" noChangeShapeType="1"/>
            </p:cNvSpPr>
            <p:nvPr/>
          </p:nvSpPr>
          <p:spPr bwMode="auto">
            <a:xfrm>
              <a:off x="1369" y="4076"/>
              <a:ext cx="754" cy="0"/>
            </a:xfrm>
            <a:prstGeom prst="line">
              <a:avLst/>
            </a:prstGeom>
            <a:noFill/>
            <a:ln w="19050">
              <a:solidFill>
                <a:srgbClr val="CC0000"/>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75796" name="Line 51"/>
            <p:cNvSpPr>
              <a:spLocks noChangeAspect="1" noChangeShapeType="1"/>
            </p:cNvSpPr>
            <p:nvPr/>
          </p:nvSpPr>
          <p:spPr bwMode="auto">
            <a:xfrm>
              <a:off x="488" y="3486"/>
              <a:ext cx="2748" cy="0"/>
            </a:xfrm>
            <a:prstGeom prst="line">
              <a:avLst/>
            </a:prstGeom>
            <a:noFill/>
            <a:ln w="19050">
              <a:solidFill>
                <a:srgbClr val="CC0000"/>
              </a:solidFill>
              <a:round/>
              <a:headEnd/>
              <a:tailEnd/>
            </a:ln>
            <a:extLst>
              <a:ext uri="{909E8E84-426E-40dd-AFC4-6F175D3DCCD1}">
                <a14:hiddenFill xmlns:a14="http://schemas.microsoft.com/office/drawing/2010/main" xmlns="">
                  <a:noFill/>
                </a14:hiddenFill>
              </a:ext>
            </a:extLst>
          </p:spPr>
          <p:txBody>
            <a:bodyPr/>
            <a:lstStyle/>
            <a:p>
              <a:endParaRPr lang="it-IT"/>
            </a:p>
          </p:txBody>
        </p:sp>
      </p:grpSp>
      <p:sp>
        <p:nvSpPr>
          <p:cNvPr id="75789" name="Text Box 52"/>
          <p:cNvSpPr txBox="1">
            <a:spLocks noChangeArrowheads="1"/>
          </p:cNvSpPr>
          <p:nvPr/>
        </p:nvSpPr>
        <p:spPr bwMode="auto">
          <a:xfrm>
            <a:off x="6443663" y="5727700"/>
            <a:ext cx="2492375" cy="51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800" b="0" dirty="0">
                <a:solidFill>
                  <a:schemeClr val="bg1"/>
                </a:solidFill>
                <a:latin typeface="Tahoma" charset="0"/>
                <a:hlinkClick r:id="rId10" action="ppaction://hlinkfile"/>
              </a:rPr>
              <a:t>Simulazione</a:t>
            </a:r>
            <a:endParaRPr lang="it-IT" sz="2800" b="0" dirty="0">
              <a:solidFill>
                <a:schemeClr val="bg1"/>
              </a:solidFill>
              <a:latin typeface="Tahoma" charset="0"/>
            </a:endParaRPr>
          </a:p>
        </p:txBody>
      </p:sp>
      <p:graphicFrame>
        <p:nvGraphicFramePr>
          <p:cNvPr id="75791" name="Object 54"/>
          <p:cNvGraphicFramePr>
            <a:graphicFrameLocks noChangeAspect="1"/>
          </p:cNvGraphicFramePr>
          <p:nvPr>
            <p:extLst>
              <p:ext uri="{D42A27DB-BD31-4B8C-83A1-F6EECF244321}">
                <p14:modId xmlns:p14="http://schemas.microsoft.com/office/powerpoint/2010/main" val="2793618386"/>
              </p:ext>
            </p:extLst>
          </p:nvPr>
        </p:nvGraphicFramePr>
        <p:xfrm>
          <a:off x="5130800" y="3003550"/>
          <a:ext cx="193675" cy="228600"/>
        </p:xfrm>
        <a:graphic>
          <a:graphicData uri="http://schemas.openxmlformats.org/presentationml/2006/ole">
            <mc:AlternateContent xmlns:mc="http://schemas.openxmlformats.org/markup-compatibility/2006">
              <mc:Choice xmlns:v="urn:schemas-microsoft-com:vml" Requires="v">
                <p:oleObj spid="_x0000_s284086" name="Equation" r:id="rId11" imgW="139579" imgH="164957" progId="Equation.3">
                  <p:embed/>
                </p:oleObj>
              </mc:Choice>
              <mc:Fallback>
                <p:oleObj name="Equation" r:id="rId11" imgW="139579" imgH="164957" progId="Equation.3">
                  <p:embed/>
                  <p:pic>
                    <p:nvPicPr>
                      <p:cNvPr id="0" name="Picture 68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30800" y="3003550"/>
                        <a:ext cx="193675" cy="228600"/>
                      </a:xfrm>
                      <a:prstGeom prst="rect">
                        <a:avLst/>
                      </a:prstGeom>
                      <a:solidFill>
                        <a:srgbClr val="FFFFFF"/>
                      </a:solidFill>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1026"/>
          <p:cNvSpPr>
            <a:spLocks noGrp="1" noChangeArrowheads="1"/>
          </p:cNvSpPr>
          <p:nvPr>
            <p:ph type="title"/>
          </p:nvPr>
        </p:nvSpPr>
        <p:spPr>
          <a:xfrm>
            <a:off x="685800" y="266997"/>
            <a:ext cx="7772400" cy="660400"/>
          </a:xfrm>
        </p:spPr>
        <p:txBody>
          <a:bodyPr/>
          <a:lstStyle/>
          <a:p>
            <a:pPr eaLnBrk="1" hangingPunct="1"/>
            <a:r>
              <a:rPr lang="it-IT" sz="3600" b="0" dirty="0">
                <a:latin typeface="Tahoma" charset="0"/>
              </a:rPr>
              <a:t>Teorema del Limite Centrale</a:t>
            </a:r>
          </a:p>
        </p:txBody>
      </p:sp>
      <p:sp>
        <p:nvSpPr>
          <p:cNvPr id="76802" name="Text Box 1027"/>
          <p:cNvSpPr txBox="1">
            <a:spLocks noChangeArrowheads="1"/>
          </p:cNvSpPr>
          <p:nvPr/>
        </p:nvSpPr>
        <p:spPr bwMode="auto">
          <a:xfrm>
            <a:off x="414338" y="952500"/>
            <a:ext cx="8380412" cy="12772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400" b="0" dirty="0">
                <a:latin typeface="Calibri"/>
                <a:cs typeface="Calibri"/>
              </a:rPr>
              <a:t>Presa una serie di campioni di uguali dimensioni da una distribuzione </a:t>
            </a:r>
            <a:r>
              <a:rPr lang="it-IT" sz="1400" b="0" i="1" u="sng" dirty="0">
                <a:latin typeface="Calibri"/>
                <a:cs typeface="Calibri"/>
              </a:rPr>
              <a:t>normale</a:t>
            </a:r>
            <a:r>
              <a:rPr lang="it-IT" sz="1400" b="0" dirty="0">
                <a:latin typeface="Calibri"/>
                <a:cs typeface="Calibri"/>
              </a:rPr>
              <a:t> o </a:t>
            </a:r>
            <a:r>
              <a:rPr lang="it-IT" sz="1400" b="0" i="1" u="sng" dirty="0">
                <a:latin typeface="Calibri"/>
                <a:cs typeface="Calibri"/>
              </a:rPr>
              <a:t>non normale</a:t>
            </a:r>
            <a:r>
              <a:rPr lang="it-IT" sz="1400" b="0" dirty="0">
                <a:latin typeface="Calibri"/>
                <a:cs typeface="Calibri"/>
              </a:rPr>
              <a:t>, la distribuzione delle medie di questi campioni sarà </a:t>
            </a:r>
            <a:r>
              <a:rPr lang="it-IT" sz="1400" i="1" dirty="0">
                <a:latin typeface="Calibri"/>
                <a:cs typeface="Calibri"/>
              </a:rPr>
              <a:t>comunque</a:t>
            </a:r>
            <a:r>
              <a:rPr lang="it-IT" sz="1400" dirty="0">
                <a:latin typeface="Calibri"/>
                <a:cs typeface="Calibri"/>
              </a:rPr>
              <a:t> </a:t>
            </a:r>
            <a:r>
              <a:rPr lang="it-IT" sz="1400" i="1" dirty="0">
                <a:latin typeface="Calibri"/>
                <a:cs typeface="Calibri"/>
              </a:rPr>
              <a:t>normale</a:t>
            </a:r>
            <a:r>
              <a:rPr lang="it-IT" sz="1400" dirty="0">
                <a:latin typeface="Calibri"/>
                <a:cs typeface="Calibri"/>
              </a:rPr>
              <a:t> </a:t>
            </a:r>
            <a:r>
              <a:rPr lang="it-IT" sz="1400" b="0" dirty="0">
                <a:latin typeface="Calibri"/>
                <a:cs typeface="Calibri"/>
              </a:rPr>
              <a:t>purché la dimensioni del campione, </a:t>
            </a:r>
            <a:r>
              <a:rPr lang="it-IT" sz="1400" b="0" i="1" dirty="0" err="1">
                <a:latin typeface="Calibri"/>
                <a:cs typeface="Calibri"/>
              </a:rPr>
              <a:t>n</a:t>
            </a:r>
            <a:r>
              <a:rPr lang="it-IT" sz="1400" b="0" i="1" dirty="0">
                <a:latin typeface="Calibri"/>
                <a:cs typeface="Calibri"/>
              </a:rPr>
              <a:t>,</a:t>
            </a:r>
            <a:r>
              <a:rPr lang="it-IT" sz="1400" b="0" dirty="0">
                <a:latin typeface="Calibri"/>
                <a:cs typeface="Calibri"/>
              </a:rPr>
              <a:t> sia </a:t>
            </a:r>
            <a:r>
              <a:rPr lang="ja-JP" altLang="it-IT" sz="1400" b="0" dirty="0">
                <a:latin typeface="Calibri"/>
                <a:cs typeface="Calibri"/>
              </a:rPr>
              <a:t>“</a:t>
            </a:r>
            <a:r>
              <a:rPr lang="it-IT" altLang="ja-JP" sz="1400" b="0" dirty="0">
                <a:latin typeface="Calibri"/>
                <a:cs typeface="Calibri"/>
              </a:rPr>
              <a:t>abbastanza</a:t>
            </a:r>
            <a:r>
              <a:rPr lang="ja-JP" altLang="it-IT" sz="1400" b="0" dirty="0">
                <a:latin typeface="Calibri"/>
                <a:cs typeface="Calibri"/>
              </a:rPr>
              <a:t>”</a:t>
            </a:r>
            <a:r>
              <a:rPr lang="it-IT" altLang="ja-JP" sz="1400" b="0" dirty="0">
                <a:latin typeface="Calibri"/>
                <a:cs typeface="Calibri"/>
              </a:rPr>
              <a:t> grande. </a:t>
            </a:r>
          </a:p>
          <a:p>
            <a:pPr algn="just" eaLnBrk="1" hangingPunct="1">
              <a:spcBef>
                <a:spcPct val="50000"/>
              </a:spcBef>
            </a:pPr>
            <a:r>
              <a:rPr lang="it-IT" sz="1400" b="0" dirty="0">
                <a:latin typeface="Calibri"/>
                <a:cs typeface="Calibri"/>
              </a:rPr>
              <a:t>Se la distribuzione è approssimativamente normale </a:t>
            </a:r>
            <a:r>
              <a:rPr lang="it-IT" sz="1400" b="0" i="1" dirty="0" err="1">
                <a:latin typeface="Calibri"/>
                <a:cs typeface="Calibri"/>
              </a:rPr>
              <a:t>n</a:t>
            </a:r>
            <a:r>
              <a:rPr lang="it-IT" sz="1400" b="0" dirty="0">
                <a:latin typeface="Calibri"/>
                <a:cs typeface="Calibri"/>
              </a:rPr>
              <a:t> può essere molto piccolo (</a:t>
            </a:r>
            <a:r>
              <a:rPr lang="it-IT" sz="1400" b="0" i="1" dirty="0" err="1">
                <a:latin typeface="Calibri"/>
                <a:cs typeface="Calibri"/>
              </a:rPr>
              <a:t>n</a:t>
            </a:r>
            <a:r>
              <a:rPr lang="it-IT" sz="1400" b="0" i="1" dirty="0">
                <a:latin typeface="Calibri"/>
                <a:cs typeface="Calibri"/>
              </a:rPr>
              <a:t> </a:t>
            </a:r>
            <a:r>
              <a:rPr lang="it-IT" sz="1400" b="0" dirty="0">
                <a:latin typeface="Calibri"/>
                <a:cs typeface="Calibri"/>
              </a:rPr>
              <a:t>= 5); se non è normale è consigliabile utilizzare campioni di dimensioni  </a:t>
            </a:r>
            <a:r>
              <a:rPr lang="it-IT" sz="1400" b="0" i="1" dirty="0" err="1">
                <a:latin typeface="Calibri"/>
                <a:cs typeface="Calibri"/>
              </a:rPr>
              <a:t>n</a:t>
            </a:r>
            <a:r>
              <a:rPr lang="it-IT" sz="1400" b="0" dirty="0">
                <a:latin typeface="Calibri"/>
                <a:cs typeface="Calibri"/>
              </a:rPr>
              <a:t> </a:t>
            </a:r>
            <a:r>
              <a:rPr lang="it-IT" sz="1400" b="0" dirty="0">
                <a:latin typeface="Calibri"/>
                <a:cs typeface="Calibri"/>
                <a:sym typeface="Symbol" charset="0"/>
              </a:rPr>
              <a:t>30</a:t>
            </a:r>
            <a:r>
              <a:rPr lang="it-IT" sz="1400" b="0" dirty="0">
                <a:latin typeface="Calibri"/>
                <a:cs typeface="Calibri"/>
              </a:rPr>
              <a:t>. </a:t>
            </a:r>
          </a:p>
        </p:txBody>
      </p:sp>
      <p:sp>
        <p:nvSpPr>
          <p:cNvPr id="76803" name="Text Box 1040"/>
          <p:cNvSpPr txBox="1">
            <a:spLocks noChangeArrowheads="1"/>
          </p:cNvSpPr>
          <p:nvPr/>
        </p:nvSpPr>
        <p:spPr bwMode="auto">
          <a:xfrm>
            <a:off x="460375" y="4902200"/>
            <a:ext cx="8318500" cy="1200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66700" indent="-266700"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buFontTx/>
              <a:buChar char="•"/>
            </a:pPr>
            <a:r>
              <a:rPr lang="it-IT" sz="1600" b="0" dirty="0">
                <a:solidFill>
                  <a:srgbClr val="292934"/>
                </a:solidFill>
                <a:latin typeface="Calibri"/>
                <a:cs typeface="Calibri"/>
              </a:rPr>
              <a:t>Lancio un dado 600 </a:t>
            </a:r>
            <a:r>
              <a:rPr lang="it-IT" sz="1600" b="0" dirty="0" smtClean="0">
                <a:solidFill>
                  <a:srgbClr val="292934"/>
                </a:solidFill>
                <a:latin typeface="Calibri"/>
                <a:cs typeface="Calibri"/>
              </a:rPr>
              <a:t>volte, la distribuzione dei valori {1,2,…,6} è </a:t>
            </a:r>
            <a:r>
              <a:rPr lang="it-IT" sz="1600" b="0" dirty="0">
                <a:solidFill>
                  <a:srgbClr val="292934"/>
                </a:solidFill>
                <a:latin typeface="Calibri"/>
                <a:cs typeface="Calibri"/>
              </a:rPr>
              <a:t>uniforme</a:t>
            </a:r>
          </a:p>
          <a:p>
            <a:pPr algn="just" eaLnBrk="1" hangingPunct="1">
              <a:spcBef>
                <a:spcPct val="50000"/>
              </a:spcBef>
              <a:buFontTx/>
              <a:buChar char="•"/>
            </a:pPr>
            <a:r>
              <a:rPr lang="it-IT" sz="1600" b="0" dirty="0">
                <a:solidFill>
                  <a:srgbClr val="292934"/>
                </a:solidFill>
                <a:latin typeface="Calibri"/>
                <a:cs typeface="Calibri"/>
              </a:rPr>
              <a:t>Lancio </a:t>
            </a:r>
            <a:r>
              <a:rPr lang="it-IT" sz="1600" b="0" dirty="0" smtClean="0">
                <a:solidFill>
                  <a:srgbClr val="292934"/>
                </a:solidFill>
                <a:latin typeface="Calibri"/>
                <a:cs typeface="Calibri"/>
              </a:rPr>
              <a:t>il dado 2 (4 e 8) </a:t>
            </a:r>
            <a:r>
              <a:rPr lang="it-IT" sz="1600" b="0" dirty="0">
                <a:solidFill>
                  <a:srgbClr val="292934"/>
                </a:solidFill>
                <a:latin typeface="Calibri"/>
                <a:cs typeface="Calibri"/>
              </a:rPr>
              <a:t>volte per </a:t>
            </a:r>
            <a:r>
              <a:rPr lang="it-IT" sz="1600" b="0" dirty="0" smtClean="0">
                <a:solidFill>
                  <a:srgbClr val="292934"/>
                </a:solidFill>
                <a:latin typeface="Calibri"/>
                <a:cs typeface="Calibri"/>
              </a:rPr>
              <a:t>600 </a:t>
            </a:r>
            <a:r>
              <a:rPr lang="it-IT" sz="1600" b="0" dirty="0">
                <a:solidFill>
                  <a:srgbClr val="292934"/>
                </a:solidFill>
                <a:latin typeface="Calibri"/>
                <a:cs typeface="Calibri"/>
              </a:rPr>
              <a:t>esperimenti </a:t>
            </a:r>
            <a:r>
              <a:rPr lang="it-IT" sz="1600" b="0" dirty="0" smtClean="0">
                <a:solidFill>
                  <a:srgbClr val="292934"/>
                </a:solidFill>
                <a:latin typeface="Calibri"/>
                <a:cs typeface="Calibri"/>
              </a:rPr>
              <a:t>successivi e grafico </a:t>
            </a:r>
            <a:r>
              <a:rPr lang="it-IT" sz="1600" b="0" dirty="0">
                <a:solidFill>
                  <a:srgbClr val="292934"/>
                </a:solidFill>
                <a:latin typeface="Calibri"/>
                <a:cs typeface="Calibri"/>
              </a:rPr>
              <a:t>la media dei valori ottenuti in ciascun </a:t>
            </a:r>
            <a:r>
              <a:rPr lang="it-IT" sz="1600" b="0" dirty="0" smtClean="0">
                <a:solidFill>
                  <a:srgbClr val="292934"/>
                </a:solidFill>
                <a:latin typeface="Calibri"/>
                <a:cs typeface="Calibri"/>
              </a:rPr>
              <a:t>esperimento. </a:t>
            </a:r>
            <a:r>
              <a:rPr lang="it-IT" sz="1600" b="0" dirty="0">
                <a:solidFill>
                  <a:srgbClr val="292934"/>
                </a:solidFill>
                <a:latin typeface="Calibri"/>
                <a:cs typeface="Calibri"/>
              </a:rPr>
              <a:t>La distribuzione della media assume la forma di una campana </a:t>
            </a:r>
            <a:r>
              <a:rPr lang="it-IT" sz="1600" b="0" dirty="0" err="1">
                <a:solidFill>
                  <a:srgbClr val="292934"/>
                </a:solidFill>
                <a:latin typeface="Calibri"/>
                <a:cs typeface="Calibri"/>
              </a:rPr>
              <a:t>all</a:t>
            </a:r>
            <a:r>
              <a:rPr lang="ja-JP" altLang="it-IT" sz="1600" b="0" dirty="0">
                <a:solidFill>
                  <a:srgbClr val="292934"/>
                </a:solidFill>
                <a:latin typeface="Calibri"/>
                <a:cs typeface="Calibri"/>
              </a:rPr>
              <a:t>’</a:t>
            </a:r>
            <a:r>
              <a:rPr lang="it-IT" altLang="ja-JP" sz="1600" b="0" dirty="0">
                <a:solidFill>
                  <a:srgbClr val="292934"/>
                </a:solidFill>
                <a:latin typeface="Calibri"/>
                <a:cs typeface="Calibri"/>
              </a:rPr>
              <a:t>aumentare della numerosità del campione</a:t>
            </a:r>
            <a:endParaRPr lang="it-IT" sz="1600" b="0" dirty="0">
              <a:solidFill>
                <a:srgbClr val="292934"/>
              </a:solidFill>
              <a:latin typeface="Calibri"/>
              <a:cs typeface="Calibri"/>
            </a:endParaRPr>
          </a:p>
        </p:txBody>
      </p:sp>
      <p:grpSp>
        <p:nvGrpSpPr>
          <p:cNvPr id="76804" name="Group 0"/>
          <p:cNvGrpSpPr>
            <a:grpSpLocks/>
          </p:cNvGrpSpPr>
          <p:nvPr/>
        </p:nvGrpSpPr>
        <p:grpSpPr bwMode="auto">
          <a:xfrm>
            <a:off x="527050" y="2322513"/>
            <a:ext cx="8313738" cy="2416175"/>
            <a:chOff x="332" y="1634"/>
            <a:chExt cx="5237" cy="1522"/>
          </a:xfrm>
        </p:grpSpPr>
        <p:pic>
          <p:nvPicPr>
            <p:cNvPr id="76806" name="Picture 1046" descr="Fig_4-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25" y="1634"/>
              <a:ext cx="2644" cy="15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6807" name="Picture 1047" descr="Fig_4-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32" y="1641"/>
              <a:ext cx="2563" cy="15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76805" name="Text Box 1"/>
          <p:cNvSpPr txBox="1">
            <a:spLocks noChangeArrowheads="1"/>
          </p:cNvSpPr>
          <p:nvPr/>
        </p:nvSpPr>
        <p:spPr bwMode="auto">
          <a:xfrm>
            <a:off x="531813" y="6172200"/>
            <a:ext cx="254476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b="0" dirty="0">
                <a:solidFill>
                  <a:schemeClr val="bg1"/>
                </a:solidFill>
                <a:latin typeface="Tahoma" charset="0"/>
                <a:hlinkClick r:id="rId4" action="ppaction://hlinkfile"/>
              </a:rPr>
              <a:t>Simulazione</a:t>
            </a:r>
            <a:endParaRPr lang="it-IT" b="0" dirty="0">
              <a:solidFill>
                <a:schemeClr val="bg1"/>
              </a:solidFill>
              <a:latin typeface="Tahoma"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4"/>
          <p:cNvSpPr>
            <a:spLocks noGrp="1" noChangeArrowheads="1"/>
          </p:cNvSpPr>
          <p:nvPr>
            <p:ph type="title"/>
          </p:nvPr>
        </p:nvSpPr>
        <p:spPr>
          <a:xfrm>
            <a:off x="533400" y="198438"/>
            <a:ext cx="8318500" cy="701675"/>
          </a:xfrm>
        </p:spPr>
        <p:txBody>
          <a:bodyPr/>
          <a:lstStyle/>
          <a:p>
            <a:pPr eaLnBrk="1" hangingPunct="1"/>
            <a:r>
              <a:rPr lang="it-IT" sz="3600" b="0">
                <a:latin typeface="Arial" charset="0"/>
              </a:rPr>
              <a:t>Esempio 1: Variabile </a:t>
            </a:r>
            <a:r>
              <a:rPr lang="it-IT" sz="3600" b="0" i="1">
                <a:latin typeface="Times New Roman" charset="0"/>
              </a:rPr>
              <a:t>x</a:t>
            </a:r>
            <a:r>
              <a:rPr lang="it-IT" sz="3600" b="0">
                <a:latin typeface="Arial" charset="0"/>
              </a:rPr>
              <a:t> normale </a:t>
            </a:r>
          </a:p>
        </p:txBody>
      </p:sp>
      <p:sp>
        <p:nvSpPr>
          <p:cNvPr id="77826" name="Text Box 5"/>
          <p:cNvSpPr txBox="1">
            <a:spLocks noChangeArrowheads="1"/>
          </p:cNvSpPr>
          <p:nvPr/>
        </p:nvSpPr>
        <p:spPr bwMode="auto">
          <a:xfrm>
            <a:off x="487497" y="979488"/>
            <a:ext cx="8318500" cy="1477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800" b="0" dirty="0">
                <a:solidFill>
                  <a:srgbClr val="292934"/>
                </a:solidFill>
                <a:latin typeface="Calibri"/>
                <a:cs typeface="Calibri"/>
              </a:rPr>
              <a:t>Il punteggio medio </a:t>
            </a:r>
            <a:r>
              <a:rPr lang="it-IT" sz="1800" b="0" dirty="0">
                <a:solidFill>
                  <a:srgbClr val="292934"/>
                </a:solidFill>
                <a:latin typeface="Symbol" charset="2"/>
                <a:cs typeface="Symbol" charset="2"/>
              </a:rPr>
              <a:t>m</a:t>
            </a:r>
            <a:r>
              <a:rPr lang="it-IT" sz="1800" b="0" dirty="0">
                <a:solidFill>
                  <a:srgbClr val="292934"/>
                </a:solidFill>
                <a:latin typeface="Calibri"/>
                <a:cs typeface="Calibri"/>
              </a:rPr>
              <a:t> ottenuto da </a:t>
            </a:r>
            <a:r>
              <a:rPr lang="it-IT" sz="1800" b="0" u="sng" dirty="0">
                <a:solidFill>
                  <a:srgbClr val="292934"/>
                </a:solidFill>
                <a:latin typeface="Calibri"/>
                <a:cs typeface="Calibri"/>
              </a:rPr>
              <a:t>tutti gli studenti</a:t>
            </a:r>
            <a:r>
              <a:rPr lang="it-IT" sz="1800" b="0" dirty="0">
                <a:solidFill>
                  <a:srgbClr val="292934"/>
                </a:solidFill>
                <a:latin typeface="Calibri"/>
                <a:cs typeface="Calibri"/>
              </a:rPr>
              <a:t> </a:t>
            </a:r>
            <a:r>
              <a:rPr lang="it-IT" sz="1800" b="0" dirty="0" smtClean="0">
                <a:solidFill>
                  <a:srgbClr val="292934"/>
                </a:solidFill>
                <a:latin typeface="Calibri"/>
                <a:cs typeface="Calibri"/>
              </a:rPr>
              <a:t>USA che </a:t>
            </a:r>
            <a:r>
              <a:rPr lang="it-IT" sz="1800" b="0" dirty="0">
                <a:solidFill>
                  <a:srgbClr val="292934"/>
                </a:solidFill>
                <a:latin typeface="Calibri"/>
                <a:cs typeface="Calibri"/>
              </a:rPr>
              <a:t>hanno sostenuto test per l</a:t>
            </a:r>
            <a:r>
              <a:rPr lang="ja-JP" altLang="it-IT" sz="1800" b="0" dirty="0">
                <a:solidFill>
                  <a:srgbClr val="292934"/>
                </a:solidFill>
                <a:latin typeface="Calibri"/>
                <a:cs typeface="Calibri"/>
              </a:rPr>
              <a:t>’</a:t>
            </a:r>
            <a:r>
              <a:rPr lang="it-IT" altLang="ja-JP" sz="1800" b="0" dirty="0">
                <a:solidFill>
                  <a:srgbClr val="292934"/>
                </a:solidFill>
                <a:latin typeface="Calibri"/>
                <a:cs typeface="Calibri"/>
              </a:rPr>
              <a:t>iscrizione al college (</a:t>
            </a:r>
            <a:r>
              <a:rPr lang="it-IT" altLang="ja-JP" sz="1800" b="0" dirty="0" err="1" smtClean="0">
                <a:solidFill>
                  <a:srgbClr val="292934"/>
                </a:solidFill>
                <a:latin typeface="Calibri"/>
                <a:cs typeface="Calibri"/>
              </a:rPr>
              <a:t>Study</a:t>
            </a:r>
            <a:r>
              <a:rPr lang="it-IT" altLang="ja-JP" sz="1800" b="0" dirty="0" smtClean="0">
                <a:solidFill>
                  <a:srgbClr val="292934"/>
                </a:solidFill>
                <a:latin typeface="Calibri"/>
                <a:cs typeface="Calibri"/>
              </a:rPr>
              <a:t> </a:t>
            </a:r>
            <a:r>
              <a:rPr lang="it-IT" altLang="ja-JP" sz="1800" b="0" dirty="0" err="1" smtClean="0">
                <a:solidFill>
                  <a:srgbClr val="292934"/>
                </a:solidFill>
                <a:latin typeface="Calibri"/>
                <a:cs typeface="Calibri"/>
              </a:rPr>
              <a:t>Aptitude</a:t>
            </a:r>
            <a:r>
              <a:rPr lang="it-IT" altLang="ja-JP" sz="1800" b="0" dirty="0" smtClean="0">
                <a:solidFill>
                  <a:srgbClr val="292934"/>
                </a:solidFill>
                <a:latin typeface="Calibri"/>
                <a:cs typeface="Calibri"/>
              </a:rPr>
              <a:t> Test, SAT) </a:t>
            </a:r>
            <a:r>
              <a:rPr lang="it-IT" altLang="ja-JP" sz="1800" b="0" dirty="0">
                <a:solidFill>
                  <a:srgbClr val="292934"/>
                </a:solidFill>
                <a:latin typeface="Calibri"/>
                <a:cs typeface="Calibri"/>
              </a:rPr>
              <a:t>è </a:t>
            </a:r>
            <a:r>
              <a:rPr lang="it-IT" altLang="ja-JP" sz="1800" b="0" dirty="0" smtClean="0">
                <a:solidFill>
                  <a:srgbClr val="292934"/>
                </a:solidFill>
                <a:latin typeface="Calibri"/>
                <a:cs typeface="Calibri"/>
              </a:rPr>
              <a:t>pari </a:t>
            </a:r>
            <a:r>
              <a:rPr lang="it-IT" altLang="ja-JP" sz="1800" b="0" dirty="0">
                <a:solidFill>
                  <a:srgbClr val="292934"/>
                </a:solidFill>
                <a:latin typeface="Calibri"/>
                <a:cs typeface="Calibri"/>
              </a:rPr>
              <a:t>a </a:t>
            </a:r>
            <a:r>
              <a:rPr lang="it-IT" altLang="ja-JP" sz="1800" b="0" dirty="0">
                <a:solidFill>
                  <a:srgbClr val="292934"/>
                </a:solidFill>
                <a:latin typeface="Symbol" charset="2"/>
                <a:cs typeface="Symbol" charset="2"/>
              </a:rPr>
              <a:t>m</a:t>
            </a:r>
            <a:r>
              <a:rPr lang="it-IT" altLang="ja-JP" sz="1800" b="0" dirty="0" smtClean="0">
                <a:solidFill>
                  <a:srgbClr val="292934"/>
                </a:solidFill>
                <a:latin typeface="Calibri"/>
                <a:cs typeface="Calibri"/>
              </a:rPr>
              <a:t>= 016 ed </a:t>
            </a:r>
            <a:r>
              <a:rPr lang="it-IT" altLang="ja-JP" sz="1800" u="sng" dirty="0" smtClean="0">
                <a:solidFill>
                  <a:srgbClr val="292934"/>
                </a:solidFill>
                <a:latin typeface="Calibri"/>
                <a:cs typeface="Calibri"/>
              </a:rPr>
              <a:t>ha </a:t>
            </a:r>
            <a:r>
              <a:rPr lang="it-IT" altLang="ja-JP" sz="1800" u="sng" dirty="0">
                <a:solidFill>
                  <a:srgbClr val="292934"/>
                </a:solidFill>
                <a:latin typeface="Calibri"/>
                <a:cs typeface="Calibri"/>
              </a:rPr>
              <a:t>distribuzione normale</a:t>
            </a:r>
            <a:r>
              <a:rPr lang="it-IT" altLang="ja-JP" sz="1800" b="0" dirty="0">
                <a:solidFill>
                  <a:srgbClr val="292934"/>
                </a:solidFill>
                <a:latin typeface="Calibri"/>
                <a:cs typeface="Calibri"/>
              </a:rPr>
              <a:t> con </a:t>
            </a:r>
            <a:r>
              <a:rPr lang="it-IT" altLang="ja-JP" sz="1800" b="0" dirty="0" smtClean="0">
                <a:solidFill>
                  <a:srgbClr val="292934"/>
                </a:solidFill>
                <a:latin typeface="Calibri"/>
                <a:cs typeface="Calibri"/>
              </a:rPr>
              <a:t>deviazione </a:t>
            </a:r>
            <a:r>
              <a:rPr lang="it-IT" altLang="ja-JP" sz="1800" b="0" dirty="0">
                <a:solidFill>
                  <a:srgbClr val="292934"/>
                </a:solidFill>
                <a:latin typeface="Calibri"/>
                <a:cs typeface="Calibri"/>
              </a:rPr>
              <a:t>standard di </a:t>
            </a:r>
            <a:r>
              <a:rPr lang="it-IT" altLang="ja-JP" sz="1800" b="0" dirty="0" err="1">
                <a:solidFill>
                  <a:srgbClr val="292934"/>
                </a:solidFill>
                <a:latin typeface="Symbol" charset="2"/>
                <a:cs typeface="Symbol" charset="2"/>
              </a:rPr>
              <a:t>s</a:t>
            </a:r>
            <a:r>
              <a:rPr lang="it-IT" altLang="ja-JP" sz="1800" b="0" dirty="0">
                <a:solidFill>
                  <a:srgbClr val="292934"/>
                </a:solidFill>
                <a:latin typeface="Calibri"/>
                <a:cs typeface="Calibri"/>
              </a:rPr>
              <a:t>=</a:t>
            </a:r>
            <a:r>
              <a:rPr lang="it-IT" altLang="ja-JP" sz="1800" b="0" dirty="0" smtClean="0">
                <a:solidFill>
                  <a:srgbClr val="292934"/>
                </a:solidFill>
                <a:latin typeface="Calibri"/>
                <a:cs typeface="Calibri"/>
              </a:rPr>
              <a:t>153: calcola </a:t>
            </a:r>
            <a:r>
              <a:rPr lang="it-IT" altLang="ja-JP" sz="1800" b="0" dirty="0">
                <a:solidFill>
                  <a:srgbClr val="292934"/>
                </a:solidFill>
                <a:latin typeface="Calibri"/>
                <a:cs typeface="Calibri"/>
              </a:rPr>
              <a:t>la media e la deviazione standard campionaria di </a:t>
            </a:r>
            <a:r>
              <a:rPr lang="it-IT" altLang="ja-JP" sz="1800" b="0" dirty="0" smtClean="0">
                <a:solidFill>
                  <a:srgbClr val="292934"/>
                </a:solidFill>
                <a:latin typeface="Symbol" charset="2"/>
                <a:cs typeface="Symbol" charset="2"/>
              </a:rPr>
              <a:t>m</a:t>
            </a:r>
            <a:r>
              <a:rPr lang="it-IT" altLang="ja-JP" sz="1800" b="0" dirty="0" smtClean="0">
                <a:solidFill>
                  <a:srgbClr val="292934"/>
                </a:solidFill>
                <a:latin typeface="Calibri"/>
                <a:cs typeface="Calibri"/>
              </a:rPr>
              <a:t> </a:t>
            </a:r>
            <a:r>
              <a:rPr lang="it-IT" altLang="ja-JP" sz="1800" b="0" dirty="0">
                <a:solidFill>
                  <a:srgbClr val="292934"/>
                </a:solidFill>
                <a:latin typeface="Calibri"/>
                <a:cs typeface="Calibri"/>
              </a:rPr>
              <a:t>e </a:t>
            </a:r>
            <a:r>
              <a:rPr lang="it-IT" altLang="ja-JP" sz="1800" b="0" dirty="0" smtClean="0">
                <a:solidFill>
                  <a:srgbClr val="292934"/>
                </a:solidFill>
                <a:latin typeface="Calibri"/>
                <a:cs typeface="Calibri"/>
              </a:rPr>
              <a:t>descrivi </a:t>
            </a:r>
            <a:r>
              <a:rPr lang="it-IT" altLang="ja-JP" sz="1800" b="0" dirty="0">
                <a:solidFill>
                  <a:srgbClr val="292934"/>
                </a:solidFill>
                <a:latin typeface="Calibri"/>
                <a:cs typeface="Calibri"/>
              </a:rPr>
              <a:t>la forma della distribuzione campionaria per: (a) </a:t>
            </a:r>
            <a:r>
              <a:rPr lang="it-IT" altLang="ja-JP" sz="1800" b="0" i="1" dirty="0" err="1">
                <a:solidFill>
                  <a:srgbClr val="292934"/>
                </a:solidFill>
                <a:latin typeface="Calibri"/>
                <a:cs typeface="Calibri"/>
              </a:rPr>
              <a:t>n</a:t>
            </a:r>
            <a:r>
              <a:rPr lang="it-IT" altLang="ja-JP" sz="1800" b="0" i="1" dirty="0">
                <a:solidFill>
                  <a:srgbClr val="292934"/>
                </a:solidFill>
                <a:latin typeface="Calibri"/>
                <a:cs typeface="Calibri"/>
              </a:rPr>
              <a:t> </a:t>
            </a:r>
            <a:r>
              <a:rPr lang="it-IT" altLang="ja-JP" sz="1800" b="0" dirty="0">
                <a:solidFill>
                  <a:srgbClr val="292934"/>
                </a:solidFill>
                <a:latin typeface="Calibri"/>
                <a:cs typeface="Calibri"/>
              </a:rPr>
              <a:t>= 16,</a:t>
            </a:r>
            <a:r>
              <a:rPr lang="it-IT" altLang="ja-JP" sz="1800" b="0" i="1" dirty="0">
                <a:solidFill>
                  <a:srgbClr val="292934"/>
                </a:solidFill>
                <a:latin typeface="Calibri"/>
                <a:cs typeface="Calibri"/>
              </a:rPr>
              <a:t> </a:t>
            </a:r>
            <a:r>
              <a:rPr lang="it-IT" altLang="ja-JP" sz="1800" b="0" dirty="0">
                <a:solidFill>
                  <a:srgbClr val="292934"/>
                </a:solidFill>
                <a:latin typeface="Calibri"/>
                <a:cs typeface="Calibri"/>
              </a:rPr>
              <a:t>(b)</a:t>
            </a:r>
            <a:r>
              <a:rPr lang="it-IT" altLang="ja-JP" sz="1800" b="0" i="1" dirty="0">
                <a:solidFill>
                  <a:srgbClr val="292934"/>
                </a:solidFill>
                <a:latin typeface="Calibri"/>
                <a:cs typeface="Calibri"/>
              </a:rPr>
              <a:t>  </a:t>
            </a:r>
            <a:r>
              <a:rPr lang="it-IT" altLang="ja-JP" sz="1800" b="0" i="1" dirty="0" err="1">
                <a:solidFill>
                  <a:srgbClr val="292934"/>
                </a:solidFill>
                <a:latin typeface="Calibri"/>
                <a:cs typeface="Calibri"/>
              </a:rPr>
              <a:t>n</a:t>
            </a:r>
            <a:r>
              <a:rPr lang="it-IT" altLang="ja-JP" sz="1800" b="0" i="1" dirty="0">
                <a:solidFill>
                  <a:srgbClr val="292934"/>
                </a:solidFill>
                <a:latin typeface="Calibri"/>
                <a:cs typeface="Calibri"/>
              </a:rPr>
              <a:t> </a:t>
            </a:r>
            <a:r>
              <a:rPr lang="it-IT" altLang="ja-JP" sz="1800" b="0" dirty="0">
                <a:solidFill>
                  <a:srgbClr val="292934"/>
                </a:solidFill>
                <a:latin typeface="Calibri"/>
                <a:cs typeface="Calibri"/>
              </a:rPr>
              <a:t>=50 e (c) </a:t>
            </a:r>
            <a:r>
              <a:rPr lang="it-IT" altLang="ja-JP" sz="1800" b="0" i="1" dirty="0" err="1">
                <a:solidFill>
                  <a:srgbClr val="292934"/>
                </a:solidFill>
                <a:latin typeface="Calibri"/>
                <a:cs typeface="Calibri"/>
              </a:rPr>
              <a:t>n</a:t>
            </a:r>
            <a:r>
              <a:rPr lang="it-IT" altLang="ja-JP" sz="1800" b="0" i="1" dirty="0">
                <a:solidFill>
                  <a:srgbClr val="292934"/>
                </a:solidFill>
                <a:latin typeface="Calibri"/>
                <a:cs typeface="Calibri"/>
              </a:rPr>
              <a:t> </a:t>
            </a:r>
            <a:r>
              <a:rPr lang="it-IT" altLang="ja-JP" sz="1800" b="0" dirty="0">
                <a:solidFill>
                  <a:srgbClr val="292934"/>
                </a:solidFill>
                <a:latin typeface="Calibri"/>
                <a:cs typeface="Calibri"/>
              </a:rPr>
              <a:t>= 1220 studenti. </a:t>
            </a:r>
            <a:endParaRPr lang="it-IT" sz="1800" b="0" dirty="0">
              <a:solidFill>
                <a:srgbClr val="292934"/>
              </a:solidFill>
              <a:latin typeface="Calibri"/>
              <a:cs typeface="Calibri"/>
            </a:endParaRPr>
          </a:p>
        </p:txBody>
      </p:sp>
      <p:graphicFrame>
        <p:nvGraphicFramePr>
          <p:cNvPr id="77828" name="Object 6"/>
          <p:cNvGraphicFramePr>
            <a:graphicFrameLocks noChangeAspect="1"/>
          </p:cNvGraphicFramePr>
          <p:nvPr>
            <p:extLst>
              <p:ext uri="{D42A27DB-BD31-4B8C-83A1-F6EECF244321}">
                <p14:modId xmlns:p14="http://schemas.microsoft.com/office/powerpoint/2010/main" val="2171886017"/>
              </p:ext>
            </p:extLst>
          </p:nvPr>
        </p:nvGraphicFramePr>
        <p:xfrm>
          <a:off x="2174112" y="2890932"/>
          <a:ext cx="2386012" cy="993775"/>
        </p:xfrm>
        <a:graphic>
          <a:graphicData uri="http://schemas.openxmlformats.org/presentationml/2006/ole">
            <mc:AlternateContent xmlns:mc="http://schemas.openxmlformats.org/markup-compatibility/2006">
              <mc:Choice xmlns:v="urn:schemas-microsoft-com:vml" Requires="v">
                <p:oleObj spid="_x0000_s78800" name="Equation" r:id="rId3" imgW="1587500" imgH="660400" progId="Equation.3">
                  <p:embed/>
                </p:oleObj>
              </mc:Choice>
              <mc:Fallback>
                <p:oleObj name="Equation" r:id="rId3" imgW="1587500" imgH="660400" progId="Equation.3">
                  <p:embed/>
                  <p:pic>
                    <p:nvPicPr>
                      <p:cNvPr id="0" name="Picture 4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4112" y="2890932"/>
                        <a:ext cx="2386012" cy="993775"/>
                      </a:xfrm>
                      <a:prstGeom prst="rect">
                        <a:avLst/>
                      </a:prstGeom>
                      <a:solidFill>
                        <a:srgbClr val="FFFFFF"/>
                      </a:solidFill>
                    </p:spPr>
                  </p:pic>
                </p:oleObj>
              </mc:Fallback>
            </mc:AlternateContent>
          </a:graphicData>
        </a:graphic>
      </p:graphicFrame>
      <p:sp>
        <p:nvSpPr>
          <p:cNvPr id="77829" name="Text Box 8"/>
          <p:cNvSpPr txBox="1">
            <a:spLocks noChangeArrowheads="1"/>
          </p:cNvSpPr>
          <p:nvPr/>
        </p:nvSpPr>
        <p:spPr bwMode="auto">
          <a:xfrm>
            <a:off x="533400" y="2863765"/>
            <a:ext cx="122396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buFontTx/>
              <a:buAutoNum type="alphaLcParenR"/>
            </a:pPr>
            <a:r>
              <a:rPr lang="it-IT" sz="2000" b="0" dirty="0" err="1">
                <a:solidFill>
                  <a:srgbClr val="292934"/>
                </a:solidFill>
                <a:latin typeface="Calibri"/>
                <a:cs typeface="Calibri"/>
              </a:rPr>
              <a:t>n</a:t>
            </a:r>
            <a:r>
              <a:rPr lang="it-IT" sz="2000" b="0" dirty="0">
                <a:solidFill>
                  <a:srgbClr val="292934"/>
                </a:solidFill>
                <a:latin typeface="Calibri"/>
                <a:cs typeface="Calibri"/>
              </a:rPr>
              <a:t>=16</a:t>
            </a:r>
          </a:p>
        </p:txBody>
      </p:sp>
      <p:pic>
        <p:nvPicPr>
          <p:cNvPr id="77830"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t="9332" r="20473"/>
          <a:stretch>
            <a:fillRect/>
          </a:stretch>
        </p:blipFill>
        <p:spPr bwMode="auto">
          <a:xfrm>
            <a:off x="4811713" y="2870115"/>
            <a:ext cx="3930650" cy="1685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7831" name="Text Box 10"/>
          <p:cNvSpPr txBox="1">
            <a:spLocks noChangeArrowheads="1"/>
          </p:cNvSpPr>
          <p:nvPr/>
        </p:nvSpPr>
        <p:spPr bwMode="auto">
          <a:xfrm>
            <a:off x="533400" y="4616676"/>
            <a:ext cx="1368425" cy="396875"/>
          </a:xfrm>
          <a:prstGeom prst="rect">
            <a:avLst/>
          </a:prstGeom>
          <a:noFill/>
          <a:ln>
            <a:noFill/>
          </a:ln>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buFontTx/>
              <a:buAutoNum type="alphaLcParenR" startAt="3"/>
            </a:pPr>
            <a:r>
              <a:rPr lang="it-IT" sz="2000" b="0">
                <a:solidFill>
                  <a:srgbClr val="292934"/>
                </a:solidFill>
                <a:latin typeface="Calibri"/>
                <a:cs typeface="Calibri"/>
              </a:rPr>
              <a:t>n=1220</a:t>
            </a:r>
          </a:p>
        </p:txBody>
      </p:sp>
      <p:pic>
        <p:nvPicPr>
          <p:cNvPr id="77832" name="Picture 44"/>
          <p:cNvPicPr>
            <a:picLocks noChangeAspect="1" noChangeArrowheads="1"/>
          </p:cNvPicPr>
          <p:nvPr/>
        </p:nvPicPr>
        <p:blipFill>
          <a:blip r:embed="rId6" cstate="print">
            <a:extLst>
              <a:ext uri="{28A0092B-C50C-407E-A947-70E740481C1C}">
                <a14:useLocalDpi xmlns:a14="http://schemas.microsoft.com/office/drawing/2010/main" val="0"/>
              </a:ext>
            </a:extLst>
          </a:blip>
          <a:srcRect r="19464"/>
          <a:stretch>
            <a:fillRect/>
          </a:stretch>
        </p:blipFill>
        <p:spPr bwMode="auto">
          <a:xfrm>
            <a:off x="4811713" y="4675414"/>
            <a:ext cx="3930650" cy="1838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77833" name="Object 45"/>
          <p:cNvGraphicFramePr>
            <a:graphicFrameLocks noChangeAspect="1"/>
          </p:cNvGraphicFramePr>
          <p:nvPr>
            <p:extLst>
              <p:ext uri="{D42A27DB-BD31-4B8C-83A1-F6EECF244321}">
                <p14:modId xmlns:p14="http://schemas.microsoft.com/office/powerpoint/2010/main" val="1735839275"/>
              </p:ext>
            </p:extLst>
          </p:nvPr>
        </p:nvGraphicFramePr>
        <p:xfrm>
          <a:off x="2174112" y="4675414"/>
          <a:ext cx="2501900" cy="993775"/>
        </p:xfrm>
        <a:graphic>
          <a:graphicData uri="http://schemas.openxmlformats.org/presentationml/2006/ole">
            <mc:AlternateContent xmlns:mc="http://schemas.openxmlformats.org/markup-compatibility/2006">
              <mc:Choice xmlns:v="urn:schemas-microsoft-com:vml" Requires="v">
                <p:oleObj spid="_x0000_s78801" name="Equation" r:id="rId7" imgW="1663700" imgH="660400" progId="Equation.3">
                  <p:embed/>
                </p:oleObj>
              </mc:Choice>
              <mc:Fallback>
                <p:oleObj name="Equation" r:id="rId7" imgW="1663700" imgH="660400" progId="Equation.3">
                  <p:embed/>
                  <p:pic>
                    <p:nvPicPr>
                      <p:cNvPr id="0" name="Picture 45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74112" y="4675414"/>
                        <a:ext cx="2501900" cy="993775"/>
                      </a:xfrm>
                      <a:prstGeom prst="rect">
                        <a:avLst/>
                      </a:prstGeom>
                      <a:solidFill>
                        <a:srgbClr val="FFFFFF"/>
                      </a:solidFill>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4"/>
          <p:cNvSpPr>
            <a:spLocks noGrp="1" noChangeArrowheads="1"/>
          </p:cNvSpPr>
          <p:nvPr>
            <p:ph type="title"/>
          </p:nvPr>
        </p:nvSpPr>
        <p:spPr>
          <a:xfrm>
            <a:off x="314325" y="197585"/>
            <a:ext cx="8291513" cy="809625"/>
          </a:xfrm>
        </p:spPr>
        <p:txBody>
          <a:bodyPr/>
          <a:lstStyle/>
          <a:p>
            <a:pPr eaLnBrk="1" hangingPunct="1"/>
            <a:r>
              <a:rPr lang="it-IT" sz="3600" b="0">
                <a:latin typeface="Arial" charset="0"/>
              </a:rPr>
              <a:t>Esempio 2: Variabile </a:t>
            </a:r>
            <a:r>
              <a:rPr lang="it-IT" sz="3600" b="0" i="1">
                <a:latin typeface="Times New Roman" charset="0"/>
              </a:rPr>
              <a:t>x</a:t>
            </a:r>
            <a:r>
              <a:rPr lang="it-IT" sz="3600" b="0">
                <a:latin typeface="Arial" charset="0"/>
              </a:rPr>
              <a:t> non normale</a:t>
            </a:r>
          </a:p>
        </p:txBody>
      </p:sp>
      <p:sp>
        <p:nvSpPr>
          <p:cNvPr id="78850" name="Text Box 5"/>
          <p:cNvSpPr txBox="1">
            <a:spLocks noChangeArrowheads="1"/>
          </p:cNvSpPr>
          <p:nvPr/>
        </p:nvSpPr>
        <p:spPr bwMode="auto">
          <a:xfrm>
            <a:off x="533400" y="1002661"/>
            <a:ext cx="8318500" cy="1477328"/>
          </a:xfrm>
          <a:prstGeom prst="rect">
            <a:avLst/>
          </a:prstGeom>
          <a:noFill/>
          <a:ln>
            <a:noFill/>
          </a:ln>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800" b="0" dirty="0">
                <a:solidFill>
                  <a:srgbClr val="292934"/>
                </a:solidFill>
                <a:latin typeface="Calibri"/>
                <a:cs typeface="Calibri"/>
              </a:rPr>
              <a:t>L</a:t>
            </a:r>
            <a:r>
              <a:rPr lang="ja-JP" altLang="it-IT" sz="1800" b="0" dirty="0">
                <a:solidFill>
                  <a:srgbClr val="292934"/>
                </a:solidFill>
                <a:latin typeface="Calibri"/>
                <a:cs typeface="Calibri"/>
              </a:rPr>
              <a:t>’</a:t>
            </a:r>
            <a:r>
              <a:rPr lang="it-IT" altLang="ja-JP" sz="1800" b="0" dirty="0">
                <a:solidFill>
                  <a:srgbClr val="292934"/>
                </a:solidFill>
                <a:latin typeface="Calibri"/>
                <a:cs typeface="Calibri"/>
              </a:rPr>
              <a:t>affitto medio mensile di un appartamento signorile di un grande città è pari a 1250€ con una deviazione standard di 225€; la distribuzione di probabilità </a:t>
            </a:r>
            <a:r>
              <a:rPr lang="it-IT" altLang="ja-JP" sz="1800" b="0" dirty="0" smtClean="0">
                <a:solidFill>
                  <a:srgbClr val="292934"/>
                </a:solidFill>
                <a:latin typeface="Calibri"/>
                <a:cs typeface="Calibri"/>
              </a:rPr>
              <a:t>dell’affitto </a:t>
            </a:r>
            <a:r>
              <a:rPr lang="it-IT" altLang="ja-JP" sz="1800" u="sng" dirty="0" smtClean="0">
                <a:solidFill>
                  <a:srgbClr val="292934"/>
                </a:solidFill>
                <a:latin typeface="Calibri"/>
                <a:cs typeface="Calibri"/>
              </a:rPr>
              <a:t>è </a:t>
            </a:r>
            <a:r>
              <a:rPr lang="it-IT" altLang="ja-JP" sz="1800" u="sng" dirty="0">
                <a:solidFill>
                  <a:srgbClr val="292934"/>
                </a:solidFill>
                <a:latin typeface="Calibri"/>
                <a:cs typeface="Calibri"/>
              </a:rPr>
              <a:t>NON normale </a:t>
            </a:r>
            <a:r>
              <a:rPr lang="it-IT" altLang="ja-JP" sz="1800" u="sng" dirty="0" smtClean="0">
                <a:solidFill>
                  <a:srgbClr val="292934"/>
                </a:solidFill>
                <a:latin typeface="Calibri"/>
                <a:cs typeface="Calibri"/>
              </a:rPr>
              <a:t>e asimmetrica </a:t>
            </a:r>
            <a:r>
              <a:rPr lang="it-IT" altLang="ja-JP" sz="1800" u="sng" dirty="0">
                <a:solidFill>
                  <a:srgbClr val="292934"/>
                </a:solidFill>
                <a:latin typeface="Calibri"/>
                <a:cs typeface="Calibri"/>
              </a:rPr>
              <a:t>verso destra</a:t>
            </a:r>
            <a:r>
              <a:rPr lang="it-IT" altLang="ja-JP" sz="1800" b="0" dirty="0">
                <a:solidFill>
                  <a:srgbClr val="292934"/>
                </a:solidFill>
                <a:latin typeface="Calibri"/>
                <a:cs typeface="Calibri"/>
              </a:rPr>
              <a:t>. </a:t>
            </a:r>
            <a:r>
              <a:rPr lang="it-IT" altLang="ja-JP" sz="1800" b="0" dirty="0" smtClean="0">
                <a:solidFill>
                  <a:srgbClr val="292934"/>
                </a:solidFill>
                <a:latin typeface="Calibri"/>
                <a:cs typeface="Calibri"/>
              </a:rPr>
              <a:t>Calcola </a:t>
            </a:r>
            <a:r>
              <a:rPr lang="it-IT" altLang="ja-JP" sz="1800" b="0" dirty="0">
                <a:solidFill>
                  <a:srgbClr val="292934"/>
                </a:solidFill>
                <a:latin typeface="Calibri"/>
                <a:cs typeface="Calibri"/>
              </a:rPr>
              <a:t>la media e la deviazione standard di </a:t>
            </a:r>
            <a:r>
              <a:rPr lang="it-IT" altLang="ja-JP" sz="1800" b="0" dirty="0" smtClean="0">
                <a:solidFill>
                  <a:srgbClr val="292934"/>
                </a:solidFill>
                <a:latin typeface="Symbol" charset="2"/>
                <a:cs typeface="Symbol" charset="2"/>
              </a:rPr>
              <a:t>m </a:t>
            </a:r>
            <a:r>
              <a:rPr lang="it-IT" altLang="ja-JP" sz="1800" b="0" dirty="0" smtClean="0">
                <a:solidFill>
                  <a:srgbClr val="292934"/>
                </a:solidFill>
                <a:latin typeface="Calibri"/>
                <a:cs typeface="Calibri"/>
              </a:rPr>
              <a:t>e indica la </a:t>
            </a:r>
            <a:r>
              <a:rPr lang="it-IT" altLang="ja-JP" sz="1800" b="0" dirty="0">
                <a:solidFill>
                  <a:srgbClr val="292934"/>
                </a:solidFill>
                <a:latin typeface="Calibri"/>
                <a:cs typeface="Calibri"/>
              </a:rPr>
              <a:t>forma della distribuzione campionaria per dimensioni del campione pari a: (a) </a:t>
            </a:r>
            <a:r>
              <a:rPr lang="it-IT" altLang="ja-JP" sz="1800" b="0" i="1" dirty="0" err="1">
                <a:solidFill>
                  <a:srgbClr val="292934"/>
                </a:solidFill>
                <a:latin typeface="Calibri"/>
                <a:cs typeface="Calibri"/>
              </a:rPr>
              <a:t>n</a:t>
            </a:r>
            <a:r>
              <a:rPr lang="it-IT" altLang="ja-JP" sz="1800" b="0" dirty="0">
                <a:solidFill>
                  <a:srgbClr val="292934"/>
                </a:solidFill>
                <a:latin typeface="Calibri"/>
                <a:cs typeface="Calibri"/>
              </a:rPr>
              <a:t> = 30 e (b) </a:t>
            </a:r>
            <a:r>
              <a:rPr lang="it-IT" altLang="ja-JP" sz="1800" b="0" i="1" dirty="0" err="1">
                <a:solidFill>
                  <a:srgbClr val="292934"/>
                </a:solidFill>
                <a:latin typeface="Calibri"/>
                <a:cs typeface="Calibri"/>
              </a:rPr>
              <a:t>n</a:t>
            </a:r>
            <a:r>
              <a:rPr lang="it-IT" altLang="ja-JP" sz="1800" b="0" dirty="0">
                <a:solidFill>
                  <a:srgbClr val="292934"/>
                </a:solidFill>
                <a:latin typeface="Calibri"/>
                <a:cs typeface="Calibri"/>
              </a:rPr>
              <a:t> = 100 </a:t>
            </a:r>
            <a:endParaRPr lang="it-IT" sz="1800" b="0" dirty="0">
              <a:solidFill>
                <a:srgbClr val="292934"/>
              </a:solidFill>
              <a:latin typeface="Calibri"/>
              <a:cs typeface="Calibri"/>
            </a:endParaRPr>
          </a:p>
        </p:txBody>
      </p:sp>
      <p:sp>
        <p:nvSpPr>
          <p:cNvPr id="78851" name="Text Box 6"/>
          <p:cNvSpPr txBox="1">
            <a:spLocks noChangeArrowheads="1"/>
          </p:cNvSpPr>
          <p:nvPr/>
        </p:nvSpPr>
        <p:spPr bwMode="auto">
          <a:xfrm>
            <a:off x="559158" y="2691104"/>
            <a:ext cx="807488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buFontTx/>
              <a:buAutoNum type="alphaLcParenR"/>
            </a:pPr>
            <a:r>
              <a:rPr lang="it-IT" sz="1800" b="0" dirty="0" smtClean="0">
                <a:solidFill>
                  <a:srgbClr val="292934"/>
                </a:solidFill>
                <a:latin typeface="Calibri"/>
                <a:cs typeface="Calibri"/>
              </a:rPr>
              <a:t>n=30, 100 </a:t>
            </a:r>
            <a:r>
              <a:rPr lang="it-IT" sz="1800" b="0" dirty="0" smtClean="0">
                <a:solidFill>
                  <a:srgbClr val="292934"/>
                </a:solidFill>
                <a:latin typeface="Calibri"/>
                <a:cs typeface="Calibri"/>
                <a:sym typeface="Wingdings" pitchFamily="2" charset="2"/>
              </a:rPr>
              <a:t> in entrambi i casi la distribuzione campionaria </a:t>
            </a:r>
            <a:r>
              <a:rPr lang="it-IT" sz="1800" b="0" dirty="0" smtClean="0">
                <a:solidFill>
                  <a:srgbClr val="292934"/>
                </a:solidFill>
                <a:latin typeface="Calibri"/>
                <a:cs typeface="Calibri"/>
              </a:rPr>
              <a:t>è normale</a:t>
            </a:r>
            <a:endParaRPr lang="it-IT" sz="1800" b="0" dirty="0">
              <a:solidFill>
                <a:srgbClr val="292934"/>
              </a:solidFill>
              <a:latin typeface="Calibri"/>
              <a:cs typeface="Calibri"/>
            </a:endParaRPr>
          </a:p>
        </p:txBody>
      </p:sp>
      <p:graphicFrame>
        <p:nvGraphicFramePr>
          <p:cNvPr id="78853" name="Object 7"/>
          <p:cNvGraphicFramePr>
            <a:graphicFrameLocks noChangeAspect="1"/>
          </p:cNvGraphicFramePr>
          <p:nvPr>
            <p:extLst>
              <p:ext uri="{D42A27DB-BD31-4B8C-83A1-F6EECF244321}">
                <p14:modId xmlns:p14="http://schemas.microsoft.com/office/powerpoint/2010/main" val="1787096500"/>
              </p:ext>
            </p:extLst>
          </p:nvPr>
        </p:nvGraphicFramePr>
        <p:xfrm>
          <a:off x="642938" y="3376862"/>
          <a:ext cx="2508250" cy="989013"/>
        </p:xfrm>
        <a:graphic>
          <a:graphicData uri="http://schemas.openxmlformats.org/presentationml/2006/ole">
            <mc:AlternateContent xmlns:mc="http://schemas.openxmlformats.org/markup-compatibility/2006">
              <mc:Choice xmlns:v="urn:schemas-microsoft-com:vml" Requires="v">
                <p:oleObj spid="_x0000_s79822" name="Equation" r:id="rId3" imgW="1676400" imgH="660400" progId="Equation.3">
                  <p:embed/>
                </p:oleObj>
              </mc:Choice>
              <mc:Fallback>
                <p:oleObj name="Equation" r:id="rId3" imgW="1676400" imgH="660400" progId="Equation.3">
                  <p:embed/>
                  <p:pic>
                    <p:nvPicPr>
                      <p:cNvPr id="0" name="Picture 4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38" y="3376862"/>
                        <a:ext cx="2508250" cy="989013"/>
                      </a:xfrm>
                      <a:prstGeom prst="rect">
                        <a:avLst/>
                      </a:prstGeom>
                      <a:solidFill>
                        <a:srgbClr val="FFFFFF"/>
                      </a:solidFill>
                    </p:spPr>
                  </p:pic>
                </p:oleObj>
              </mc:Fallback>
            </mc:AlternateContent>
          </a:graphicData>
        </a:graphic>
      </p:graphicFrame>
      <p:pic>
        <p:nvPicPr>
          <p:cNvPr id="78854"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l="1515" t="14818" b="15462"/>
          <a:stretch>
            <a:fillRect/>
          </a:stretch>
        </p:blipFill>
        <p:spPr bwMode="auto">
          <a:xfrm>
            <a:off x="4340225" y="3376862"/>
            <a:ext cx="4448175" cy="1169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78856" name="Object 11"/>
          <p:cNvGraphicFramePr>
            <a:graphicFrameLocks noChangeAspect="1"/>
          </p:cNvGraphicFramePr>
          <p:nvPr>
            <p:extLst>
              <p:ext uri="{D42A27DB-BD31-4B8C-83A1-F6EECF244321}">
                <p14:modId xmlns:p14="http://schemas.microsoft.com/office/powerpoint/2010/main" val="998610518"/>
              </p:ext>
            </p:extLst>
          </p:nvPr>
        </p:nvGraphicFramePr>
        <p:xfrm>
          <a:off x="633413" y="4951794"/>
          <a:ext cx="2386012" cy="993775"/>
        </p:xfrm>
        <a:graphic>
          <a:graphicData uri="http://schemas.openxmlformats.org/presentationml/2006/ole">
            <mc:AlternateContent xmlns:mc="http://schemas.openxmlformats.org/markup-compatibility/2006">
              <mc:Choice xmlns:v="urn:schemas-microsoft-com:vml" Requires="v">
                <p:oleObj spid="_x0000_s79823" name="Equation" r:id="rId6" imgW="1587500" imgH="660400" progId="Equation.3">
                  <p:embed/>
                </p:oleObj>
              </mc:Choice>
              <mc:Fallback>
                <p:oleObj name="Equation" r:id="rId6" imgW="1587500" imgH="660400" progId="Equation.3">
                  <p:embed/>
                  <p:pic>
                    <p:nvPicPr>
                      <p:cNvPr id="0" name="Picture 45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3413" y="4951794"/>
                        <a:ext cx="2386012" cy="993775"/>
                      </a:xfrm>
                      <a:prstGeom prst="rect">
                        <a:avLst/>
                      </a:prstGeom>
                      <a:solidFill>
                        <a:srgbClr val="FFFFFF"/>
                      </a:solidFill>
                    </p:spPr>
                  </p:pic>
                </p:oleObj>
              </mc:Fallback>
            </mc:AlternateContent>
          </a:graphicData>
        </a:graphic>
      </p:graphicFrame>
      <p:pic>
        <p:nvPicPr>
          <p:cNvPr id="78857" name="Picture 12"/>
          <p:cNvPicPr>
            <a:picLocks noChangeAspect="1" noChangeArrowheads="1"/>
          </p:cNvPicPr>
          <p:nvPr/>
        </p:nvPicPr>
        <p:blipFill>
          <a:blip r:embed="rId8" cstate="print">
            <a:extLst>
              <a:ext uri="{28A0092B-C50C-407E-A947-70E740481C1C}">
                <a14:useLocalDpi xmlns:a14="http://schemas.microsoft.com/office/drawing/2010/main" val="0"/>
              </a:ext>
            </a:extLst>
          </a:blip>
          <a:srcRect l="3818" t="20866" b="7874"/>
          <a:stretch>
            <a:fillRect/>
          </a:stretch>
        </p:blipFill>
        <p:spPr bwMode="auto">
          <a:xfrm>
            <a:off x="4335463" y="4700611"/>
            <a:ext cx="4445000" cy="1303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20211" y="545729"/>
            <a:ext cx="8229600" cy="824729"/>
          </a:xfrm>
        </p:spPr>
        <p:txBody>
          <a:bodyPr/>
          <a:lstStyle/>
          <a:p>
            <a:r>
              <a:rPr lang="it-IT" dirty="0" smtClean="0"/>
              <a:t>Esempi</a:t>
            </a:r>
            <a:endParaRPr lang="it-IT" dirty="0"/>
          </a:p>
        </p:txBody>
      </p:sp>
      <p:sp>
        <p:nvSpPr>
          <p:cNvPr id="3" name="CasellaDiTesto 2"/>
          <p:cNvSpPr txBox="1"/>
          <p:nvPr/>
        </p:nvSpPr>
        <p:spPr>
          <a:xfrm>
            <a:off x="546139" y="1385520"/>
            <a:ext cx="7903326" cy="4524314"/>
          </a:xfrm>
          <a:prstGeom prst="rect">
            <a:avLst/>
          </a:prstGeom>
          <a:noFill/>
        </p:spPr>
        <p:txBody>
          <a:bodyPr wrap="square" rtlCol="0">
            <a:spAutoFit/>
          </a:bodyPr>
          <a:lstStyle/>
          <a:p>
            <a:pPr marL="228600" indent="-228600">
              <a:buAutoNum type="arabicPeriod"/>
            </a:pPr>
            <a:r>
              <a:rPr lang="it-IT" sz="1200" b="0" dirty="0" smtClean="0">
                <a:latin typeface="+mn-lt"/>
              </a:rPr>
              <a:t>La </a:t>
            </a:r>
            <a:r>
              <a:rPr lang="it-IT" sz="1200" b="0" dirty="0">
                <a:latin typeface="+mn-lt"/>
              </a:rPr>
              <a:t>distribuzione </a:t>
            </a:r>
            <a:r>
              <a:rPr lang="it-IT" sz="1200" b="0" dirty="0" smtClean="0">
                <a:latin typeface="+mn-lt"/>
              </a:rPr>
              <a:t>di una popolazione </a:t>
            </a:r>
            <a:r>
              <a:rPr lang="it-IT" sz="1200" b="0" dirty="0">
                <a:latin typeface="+mn-lt"/>
              </a:rPr>
              <a:t>è la distribuzione di probabilità </a:t>
            </a:r>
            <a:r>
              <a:rPr lang="it-IT" sz="1200" b="0" dirty="0" smtClean="0">
                <a:latin typeface="+mn-lt"/>
              </a:rPr>
              <a:t>della/dei</a:t>
            </a:r>
          </a:p>
          <a:p>
            <a:pPr marL="447675" lvl="1" indent="-228600">
              <a:buFont typeface="+mj-lt"/>
              <a:buAutoNum type="alphaUcPeriod"/>
            </a:pPr>
            <a:r>
              <a:rPr lang="it-IT" sz="1200" b="0" dirty="0" smtClean="0">
                <a:latin typeface="+mn-lt"/>
              </a:rPr>
              <a:t>Varianza di una popolazione </a:t>
            </a:r>
          </a:p>
          <a:p>
            <a:pPr marL="447675" lvl="1" indent="-228600">
              <a:buFont typeface="+mj-lt"/>
              <a:buAutoNum type="alphaUcPeriod"/>
            </a:pPr>
            <a:r>
              <a:rPr lang="it-IT" sz="1200" b="0" dirty="0" smtClean="0">
                <a:latin typeface="+mn-lt"/>
              </a:rPr>
              <a:t>Dati di una popolazione</a:t>
            </a:r>
          </a:p>
          <a:p>
            <a:pPr marL="447675" lvl="1" indent="-228600">
              <a:buFont typeface="+mj-lt"/>
              <a:buAutoNum type="alphaUcPeriod"/>
            </a:pPr>
            <a:r>
              <a:rPr lang="it-IT" sz="1200" b="0" dirty="0" smtClean="0">
                <a:latin typeface="+mn-lt"/>
              </a:rPr>
              <a:t>Media di una popolazione</a:t>
            </a:r>
          </a:p>
          <a:p>
            <a:pPr marL="447675" lvl="1" indent="-228600">
              <a:buFont typeface="+mj-lt"/>
              <a:buAutoNum type="alphaUcPeriod"/>
            </a:pPr>
            <a:r>
              <a:rPr lang="it-IT" sz="1200" b="0" dirty="0" smtClean="0">
                <a:latin typeface="+mn-lt"/>
              </a:rPr>
              <a:t>Dati di un campione</a:t>
            </a:r>
            <a:endParaRPr lang="it-IT" sz="1200" b="0" dirty="0">
              <a:latin typeface="+mn-lt"/>
            </a:endParaRPr>
          </a:p>
          <a:p>
            <a:pPr marL="219075" lvl="1"/>
            <a:endParaRPr lang="it-IT" sz="1200" b="0" dirty="0">
              <a:latin typeface="+mn-lt"/>
            </a:endParaRPr>
          </a:p>
          <a:p>
            <a:pPr marL="228600" lvl="0" indent="-228600">
              <a:buFontTx/>
              <a:buAutoNum type="arabicPeriod"/>
            </a:pPr>
            <a:r>
              <a:rPr lang="it-IT" sz="1200" b="0" dirty="0" smtClean="0">
                <a:latin typeface="+mn-lt"/>
              </a:rPr>
              <a:t>La distribuzione campionaria </a:t>
            </a:r>
            <a:r>
              <a:rPr lang="it-IT" sz="1200" b="0" dirty="0">
                <a:solidFill>
                  <a:srgbClr val="292934"/>
                </a:solidFill>
                <a:latin typeface="Arial"/>
              </a:rPr>
              <a:t>è la distribuzione di probabilità </a:t>
            </a:r>
            <a:r>
              <a:rPr lang="it-IT" sz="1200" b="0" dirty="0" smtClean="0">
                <a:solidFill>
                  <a:srgbClr val="292934"/>
                </a:solidFill>
                <a:latin typeface="Arial"/>
              </a:rPr>
              <a:t>del/della</a:t>
            </a:r>
          </a:p>
          <a:p>
            <a:pPr marL="447675" lvl="1" indent="-228600">
              <a:buFont typeface="+mj-lt"/>
              <a:buAutoNum type="alphaUcPeriod"/>
            </a:pPr>
            <a:r>
              <a:rPr lang="it-IT" sz="1200" b="0" dirty="0" smtClean="0">
                <a:solidFill>
                  <a:srgbClr val="292934"/>
                </a:solidFill>
                <a:latin typeface="Arial"/>
              </a:rPr>
              <a:t>Campione</a:t>
            </a:r>
          </a:p>
          <a:p>
            <a:pPr marL="447675" lvl="1" indent="-228600">
              <a:buFont typeface="+mj-lt"/>
              <a:buAutoNum type="alphaUcPeriod"/>
            </a:pPr>
            <a:r>
              <a:rPr lang="it-IT" sz="1200" b="0" dirty="0" smtClean="0">
                <a:solidFill>
                  <a:srgbClr val="292934"/>
                </a:solidFill>
                <a:latin typeface="Arial"/>
              </a:rPr>
              <a:t>Popolazione</a:t>
            </a:r>
          </a:p>
          <a:p>
            <a:pPr marL="447675" lvl="1" indent="-228600">
              <a:buFont typeface="+mj-lt"/>
              <a:buAutoNum type="alphaUcPeriod"/>
            </a:pPr>
            <a:r>
              <a:rPr lang="it-IT" sz="1200" b="0" dirty="0">
                <a:solidFill>
                  <a:srgbClr val="292934"/>
                </a:solidFill>
                <a:latin typeface="Arial"/>
              </a:rPr>
              <a:t>Statistica campionaria</a:t>
            </a:r>
          </a:p>
          <a:p>
            <a:pPr marL="447675" lvl="1" indent="-228600">
              <a:buFont typeface="+mj-lt"/>
              <a:buAutoNum type="alphaUcPeriod"/>
            </a:pPr>
            <a:r>
              <a:rPr lang="it-IT" sz="1200" b="0" dirty="0" smtClean="0">
                <a:solidFill>
                  <a:srgbClr val="292934"/>
                </a:solidFill>
                <a:latin typeface="Arial"/>
              </a:rPr>
              <a:t>Media di popolazione</a:t>
            </a:r>
          </a:p>
          <a:p>
            <a:endParaRPr lang="it-IT" sz="1200" b="0" dirty="0">
              <a:latin typeface="+mn-lt"/>
            </a:endParaRPr>
          </a:p>
          <a:p>
            <a:pPr marL="228600" indent="-228600">
              <a:buFontTx/>
              <a:buAutoNum type="arabicPeriod"/>
            </a:pPr>
            <a:r>
              <a:rPr lang="it-IT" sz="1200" b="0" dirty="0" smtClean="0">
                <a:latin typeface="+mn-lt"/>
              </a:rPr>
              <a:t>L’errore di campionamento è:</a:t>
            </a:r>
          </a:p>
          <a:p>
            <a:pPr marL="447675" lvl="1" indent="-228600">
              <a:buFont typeface="+mj-lt"/>
              <a:buAutoNum type="alphaUcPeriod"/>
            </a:pPr>
            <a:r>
              <a:rPr lang="it-IT" sz="1200" b="0" dirty="0">
                <a:latin typeface="+mn-lt"/>
              </a:rPr>
              <a:t>un errore che si verifica durante la raccolta, la registrazione e la tabulazione dei </a:t>
            </a:r>
            <a:r>
              <a:rPr lang="it-IT" sz="1200" b="0" dirty="0" smtClean="0">
                <a:latin typeface="+mn-lt"/>
              </a:rPr>
              <a:t>dati</a:t>
            </a:r>
          </a:p>
          <a:p>
            <a:pPr marL="447675" lvl="1" indent="-228600">
              <a:buFont typeface="+mj-lt"/>
              <a:buAutoNum type="alphaUcPeriod"/>
            </a:pPr>
            <a:r>
              <a:rPr lang="it-IT" sz="1200" b="0" dirty="0">
                <a:latin typeface="+mn-lt"/>
              </a:rPr>
              <a:t>la differenza tra il valore </a:t>
            </a:r>
            <a:r>
              <a:rPr lang="it-IT" sz="1200" b="0" dirty="0" smtClean="0">
                <a:latin typeface="+mn-lt"/>
              </a:rPr>
              <a:t>della </a:t>
            </a:r>
            <a:r>
              <a:rPr lang="it-IT" sz="1200" b="0" dirty="0">
                <a:latin typeface="+mn-lt"/>
              </a:rPr>
              <a:t>statistica </a:t>
            </a:r>
            <a:r>
              <a:rPr lang="it-IT" sz="1200" b="0" dirty="0" smtClean="0">
                <a:latin typeface="+mn-lt"/>
              </a:rPr>
              <a:t>campionaria e </a:t>
            </a:r>
            <a:r>
              <a:rPr lang="it-IT" sz="1200" b="0" dirty="0">
                <a:latin typeface="+mn-lt"/>
              </a:rPr>
              <a:t>il </a:t>
            </a:r>
            <a:r>
              <a:rPr lang="it-IT" sz="1200" b="0" dirty="0" smtClean="0">
                <a:latin typeface="+mn-lt"/>
              </a:rPr>
              <a:t>corrispondente valore </a:t>
            </a:r>
            <a:r>
              <a:rPr lang="it-IT" sz="1200" b="0" dirty="0">
                <a:latin typeface="+mn-lt"/>
              </a:rPr>
              <a:t>del </a:t>
            </a:r>
            <a:r>
              <a:rPr lang="it-IT" sz="1200" b="0" dirty="0" smtClean="0">
                <a:latin typeface="+mn-lt"/>
              </a:rPr>
              <a:t>parametro di popolazione.</a:t>
            </a:r>
          </a:p>
          <a:p>
            <a:pPr marL="447675" lvl="1" indent="-228600">
              <a:buFont typeface="+mj-lt"/>
              <a:buAutoNum type="alphaUcPeriod"/>
            </a:pPr>
            <a:r>
              <a:rPr lang="it-IT" sz="1200" b="0" dirty="0">
                <a:latin typeface="+mn-lt"/>
              </a:rPr>
              <a:t>un errore che si verifica </a:t>
            </a:r>
            <a:r>
              <a:rPr lang="it-IT" sz="1200" b="0" dirty="0" smtClean="0">
                <a:latin typeface="+mn-lt"/>
              </a:rPr>
              <a:t>trascrivendo i dati da carta al computer o viceversa</a:t>
            </a:r>
          </a:p>
          <a:p>
            <a:pPr marL="447675" lvl="1" indent="-228600">
              <a:buFont typeface="+mj-lt"/>
              <a:buAutoNum type="alphaUcPeriod"/>
            </a:pPr>
            <a:r>
              <a:rPr lang="it-IT" sz="1200" b="0" dirty="0" smtClean="0">
                <a:solidFill>
                  <a:srgbClr val="292934"/>
                </a:solidFill>
                <a:latin typeface="Arial"/>
              </a:rPr>
              <a:t>La differenza fra la media e la varianza della popolazione</a:t>
            </a:r>
            <a:endParaRPr lang="it-IT" sz="1200" b="0" dirty="0"/>
          </a:p>
          <a:p>
            <a:pPr marL="219075" lvl="1"/>
            <a:endParaRPr lang="it-IT" sz="1200" b="0" dirty="0" smtClean="0">
              <a:solidFill>
                <a:srgbClr val="292934"/>
              </a:solidFill>
              <a:latin typeface="Arial"/>
            </a:endParaRPr>
          </a:p>
          <a:p>
            <a:pPr marL="228600" lvl="1" indent="-228600">
              <a:buFont typeface="+mj-lt"/>
              <a:buAutoNum type="arabicPeriod" startAt="4"/>
            </a:pPr>
            <a:r>
              <a:rPr lang="it-IT" sz="1200" b="0" dirty="0">
                <a:latin typeface="+mn-lt"/>
              </a:rPr>
              <a:t>Nella scelta di un campione il caso </a:t>
            </a:r>
            <a:r>
              <a:rPr lang="it-IT" sz="1200" b="0" dirty="0" smtClean="0">
                <a:latin typeface="+mn-lt"/>
              </a:rPr>
              <a:t>produce:</a:t>
            </a:r>
          </a:p>
          <a:p>
            <a:pPr marL="447675" lvl="2" indent="-228600">
              <a:buFont typeface="+mj-lt"/>
              <a:buAutoNum type="alphaUcPeriod"/>
            </a:pPr>
            <a:r>
              <a:rPr lang="it-IT" sz="1200" b="0" dirty="0" smtClean="0">
                <a:latin typeface="+mn-lt"/>
              </a:rPr>
              <a:t>Un errore di campionamento</a:t>
            </a:r>
          </a:p>
          <a:p>
            <a:pPr marL="447675" lvl="2" indent="-228600">
              <a:buFont typeface="+mj-lt"/>
              <a:buAutoNum type="alphaUcPeriod"/>
            </a:pPr>
            <a:r>
              <a:rPr lang="it-IT" sz="1200" b="0" dirty="0" smtClean="0">
                <a:latin typeface="+mn-lt"/>
              </a:rPr>
              <a:t>Un errore di NON campionamento</a:t>
            </a:r>
          </a:p>
          <a:p>
            <a:pPr marL="447675" lvl="2" indent="-228600">
              <a:buFont typeface="+mj-lt"/>
              <a:buAutoNum type="alphaUcPeriod"/>
            </a:pPr>
            <a:r>
              <a:rPr lang="it-IT" sz="1200" b="0" dirty="0" smtClean="0">
                <a:latin typeface="+mn-lt"/>
              </a:rPr>
              <a:t>Un errore medio</a:t>
            </a:r>
          </a:p>
          <a:p>
            <a:pPr marL="447675" lvl="2" indent="-228600">
              <a:buFont typeface="+mj-lt"/>
              <a:buAutoNum type="alphaUcPeriod"/>
            </a:pPr>
            <a:r>
              <a:rPr lang="it-IT" sz="1200" b="0" dirty="0" smtClean="0">
                <a:latin typeface="+mn-lt"/>
              </a:rPr>
              <a:t>Un errore di probabilità</a:t>
            </a:r>
          </a:p>
        </p:txBody>
      </p:sp>
    </p:spTree>
    <p:extLst>
      <p:ext uri="{BB962C8B-B14F-4D97-AF65-F5344CB8AC3E}">
        <p14:creationId xmlns:p14="http://schemas.microsoft.com/office/powerpoint/2010/main" val="2741096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2" end="2"/>
                                            </p:txEl>
                                          </p:spTgt>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15" presetClass="emph" presetSubtype="0" nodeType="clickEffect">
                                  <p:stCondLst>
                                    <p:cond delay="0"/>
                                  </p:stCondLst>
                                  <p:iterate type="lt">
                                    <p:tmAbs val="25"/>
                                  </p:iterate>
                                  <p:childTnLst>
                                    <p:set>
                                      <p:cBhvr override="childStyle">
                                        <p:cTn id="10" dur="indefinite"/>
                                        <p:tgtEl>
                                          <p:spTgt spid="3">
                                            <p:txEl>
                                              <p:pRg st="9" end="9"/>
                                            </p:txEl>
                                          </p:spTgt>
                                        </p:tgtEl>
                                        <p:attrNameLst>
                                          <p:attrName>style.fontWeight</p:attrName>
                                        </p:attrNameLst>
                                      </p:cBhvr>
                                      <p:to>
                                        <p:strVal val="bold"/>
                                      </p:to>
                                    </p:set>
                                  </p:childTnLst>
                                </p:cTn>
                              </p:par>
                            </p:childTnLst>
                          </p:cTn>
                        </p:par>
                      </p:childTnLst>
                    </p:cTn>
                  </p:par>
                  <p:par>
                    <p:cTn id="11" fill="hold">
                      <p:stCondLst>
                        <p:cond delay="indefinite"/>
                      </p:stCondLst>
                      <p:childTnLst>
                        <p:par>
                          <p:cTn id="12" fill="hold">
                            <p:stCondLst>
                              <p:cond delay="0"/>
                            </p:stCondLst>
                            <p:childTnLst>
                              <p:par>
                                <p:cTn id="13" presetID="15" presetClass="emph" presetSubtype="0" nodeType="clickEffect">
                                  <p:stCondLst>
                                    <p:cond delay="0"/>
                                  </p:stCondLst>
                                  <p:iterate type="lt">
                                    <p:tmAbs val="25"/>
                                  </p:iterate>
                                  <p:childTnLst>
                                    <p:set>
                                      <p:cBhvr override="childStyle">
                                        <p:cTn id="14" dur="indefinite"/>
                                        <p:tgtEl>
                                          <p:spTgt spid="3">
                                            <p:txEl>
                                              <p:pRg st="14" end="14"/>
                                            </p:txEl>
                                          </p:spTgt>
                                        </p:tgtEl>
                                        <p:attrNameLst>
                                          <p:attrName>style.fontWeight</p:attrName>
                                        </p:attrNameLst>
                                      </p:cBhvr>
                                      <p:to>
                                        <p:strVal val="bold"/>
                                      </p:to>
                                    </p:set>
                                  </p:childTnLst>
                                </p:cTn>
                              </p:par>
                            </p:childTnLst>
                          </p:cTn>
                        </p:par>
                      </p:childTnLst>
                    </p:cTn>
                  </p:par>
                  <p:par>
                    <p:cTn id="15" fill="hold">
                      <p:stCondLst>
                        <p:cond delay="indefinite"/>
                      </p:stCondLst>
                      <p:childTnLst>
                        <p:par>
                          <p:cTn id="16" fill="hold">
                            <p:stCondLst>
                              <p:cond delay="0"/>
                            </p:stCondLst>
                            <p:childTnLst>
                              <p:par>
                                <p:cTn id="17" presetID="15" presetClass="emph" presetSubtype="0" nodeType="clickEffect">
                                  <p:stCondLst>
                                    <p:cond delay="0"/>
                                  </p:stCondLst>
                                  <p:iterate type="lt">
                                    <p:tmAbs val="25"/>
                                  </p:iterate>
                                  <p:childTnLst>
                                    <p:set>
                                      <p:cBhvr override="childStyle">
                                        <p:cTn id="18" dur="indefinite"/>
                                        <p:tgtEl>
                                          <p:spTgt spid="3">
                                            <p:txEl>
                                              <p:pRg st="19" end="19"/>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33400"/>
            <a:ext cx="8229600" cy="727421"/>
          </a:xfrm>
        </p:spPr>
        <p:txBody>
          <a:bodyPr/>
          <a:lstStyle/>
          <a:p>
            <a:r>
              <a:rPr lang="it-IT" dirty="0"/>
              <a:t>Esempi</a:t>
            </a:r>
          </a:p>
        </p:txBody>
      </p:sp>
      <p:sp>
        <p:nvSpPr>
          <p:cNvPr id="3" name="CasellaDiTesto 2"/>
          <p:cNvSpPr txBox="1"/>
          <p:nvPr/>
        </p:nvSpPr>
        <p:spPr>
          <a:xfrm>
            <a:off x="682192" y="1511463"/>
            <a:ext cx="7881944" cy="4524314"/>
          </a:xfrm>
          <a:prstGeom prst="rect">
            <a:avLst/>
          </a:prstGeom>
          <a:noFill/>
        </p:spPr>
        <p:txBody>
          <a:bodyPr wrap="square" rtlCol="0">
            <a:spAutoFit/>
          </a:bodyPr>
          <a:lstStyle/>
          <a:p>
            <a:pPr marL="228600" lvl="1" indent="-228600">
              <a:buFont typeface="+mj-lt"/>
              <a:buAutoNum type="arabicPeriod" startAt="4"/>
            </a:pPr>
            <a:r>
              <a:rPr lang="it-IT" sz="1200" b="0" dirty="0" smtClean="0">
                <a:solidFill>
                  <a:srgbClr val="292934"/>
                </a:solidFill>
                <a:latin typeface="Arial"/>
              </a:rPr>
              <a:t>L’errore commesso da chi trascrive o analizza i dati è </a:t>
            </a:r>
            <a:endParaRPr lang="it-IT" sz="1200" b="0" dirty="0">
              <a:solidFill>
                <a:srgbClr val="292934"/>
              </a:solidFill>
              <a:latin typeface="Arial"/>
            </a:endParaRPr>
          </a:p>
          <a:p>
            <a:pPr marL="447675" lvl="2" indent="-228600">
              <a:buFont typeface="+mj-lt"/>
              <a:buAutoNum type="alphaUcPeriod"/>
            </a:pPr>
            <a:r>
              <a:rPr lang="it-IT" sz="1200" b="0" dirty="0">
                <a:solidFill>
                  <a:srgbClr val="292934"/>
                </a:solidFill>
                <a:latin typeface="Arial"/>
              </a:rPr>
              <a:t>Un errore di campionamento</a:t>
            </a:r>
          </a:p>
          <a:p>
            <a:pPr marL="447675" lvl="2" indent="-228600">
              <a:buFont typeface="+mj-lt"/>
              <a:buAutoNum type="alphaUcPeriod"/>
            </a:pPr>
            <a:r>
              <a:rPr lang="it-IT" sz="1200" b="0" dirty="0" smtClean="0">
                <a:solidFill>
                  <a:srgbClr val="292934"/>
                </a:solidFill>
                <a:latin typeface="Arial"/>
              </a:rPr>
              <a:t>Un </a:t>
            </a:r>
            <a:r>
              <a:rPr lang="it-IT" sz="1200" b="0" dirty="0">
                <a:solidFill>
                  <a:srgbClr val="292934"/>
                </a:solidFill>
                <a:latin typeface="Arial"/>
              </a:rPr>
              <a:t>errore medio</a:t>
            </a:r>
          </a:p>
          <a:p>
            <a:pPr marL="447675" lvl="2" indent="-228600">
              <a:buFont typeface="+mj-lt"/>
              <a:buAutoNum type="alphaUcPeriod"/>
            </a:pPr>
            <a:r>
              <a:rPr lang="it-IT" sz="1200" b="0" dirty="0">
                <a:solidFill>
                  <a:srgbClr val="292934"/>
                </a:solidFill>
                <a:latin typeface="Arial"/>
              </a:rPr>
              <a:t>Un errore di probabilità</a:t>
            </a:r>
          </a:p>
          <a:p>
            <a:pPr marL="447675" lvl="2" indent="-228600">
              <a:buFont typeface="+mj-lt"/>
              <a:buAutoNum type="alphaUcPeriod"/>
            </a:pPr>
            <a:r>
              <a:rPr lang="it-IT" sz="1200" b="0" dirty="0" smtClean="0">
                <a:solidFill>
                  <a:srgbClr val="292934"/>
                </a:solidFill>
                <a:latin typeface="Arial"/>
              </a:rPr>
              <a:t>Un </a:t>
            </a:r>
            <a:r>
              <a:rPr lang="it-IT" sz="1200" b="0" dirty="0">
                <a:solidFill>
                  <a:srgbClr val="292934"/>
                </a:solidFill>
                <a:latin typeface="Arial"/>
              </a:rPr>
              <a:t>errore di NON </a:t>
            </a:r>
            <a:r>
              <a:rPr lang="it-IT" sz="1200" b="0" dirty="0" smtClean="0">
                <a:solidFill>
                  <a:srgbClr val="292934"/>
                </a:solidFill>
                <a:latin typeface="Arial"/>
              </a:rPr>
              <a:t>campionamento</a:t>
            </a:r>
          </a:p>
          <a:p>
            <a:pPr marL="219075" lvl="2"/>
            <a:endParaRPr lang="it-IT" sz="1200" b="0" dirty="0">
              <a:solidFill>
                <a:srgbClr val="292934"/>
              </a:solidFill>
              <a:latin typeface="Arial"/>
            </a:endParaRPr>
          </a:p>
          <a:p>
            <a:pPr marL="228600" lvl="1" indent="-228600">
              <a:buFont typeface="+mj-lt"/>
              <a:buAutoNum type="arabicPeriod" startAt="4"/>
            </a:pPr>
            <a:r>
              <a:rPr lang="it-IT" sz="1200" b="0" dirty="0">
                <a:solidFill>
                  <a:srgbClr val="292934"/>
                </a:solidFill>
                <a:latin typeface="Arial"/>
              </a:rPr>
              <a:t>La media della distribuzione campionamento della media </a:t>
            </a:r>
            <a:r>
              <a:rPr lang="it-IT" sz="1200" b="0" dirty="0" smtClean="0">
                <a:solidFill>
                  <a:srgbClr val="292934"/>
                </a:solidFill>
                <a:latin typeface="Arial"/>
              </a:rPr>
              <a:t>campionaria </a:t>
            </a:r>
            <a:r>
              <a:rPr lang="it-IT" sz="1200" b="0" dirty="0">
                <a:solidFill>
                  <a:srgbClr val="292934"/>
                </a:solidFill>
                <a:latin typeface="Arial"/>
              </a:rPr>
              <a:t>è</a:t>
            </a:r>
            <a:r>
              <a:rPr lang="it-IT" sz="1200" b="0" dirty="0" smtClean="0">
                <a:solidFill>
                  <a:srgbClr val="292934"/>
                </a:solidFill>
                <a:latin typeface="Arial"/>
              </a:rPr>
              <a:t>:</a:t>
            </a:r>
          </a:p>
          <a:p>
            <a:pPr marL="449263" lvl="1" indent="-228600">
              <a:buFont typeface="+mj-lt"/>
              <a:buAutoNum type="alphaUcPeriod"/>
            </a:pPr>
            <a:r>
              <a:rPr lang="it-IT" sz="1200" b="0" dirty="0" smtClean="0">
                <a:solidFill>
                  <a:srgbClr val="292934"/>
                </a:solidFill>
                <a:latin typeface="Arial"/>
              </a:rPr>
              <a:t>Sempre uguale alla media campionaria</a:t>
            </a:r>
          </a:p>
          <a:p>
            <a:pPr marL="449263" lvl="1" indent="-228600">
              <a:buFont typeface="+mj-lt"/>
              <a:buAutoNum type="alphaUcPeriod"/>
            </a:pPr>
            <a:r>
              <a:rPr lang="it-IT" sz="1200" b="0" dirty="0" smtClean="0">
                <a:solidFill>
                  <a:srgbClr val="292934"/>
                </a:solidFill>
                <a:latin typeface="Arial"/>
              </a:rPr>
              <a:t>Talvolta uguale alla media di popolazione</a:t>
            </a:r>
          </a:p>
          <a:p>
            <a:pPr marL="449263" lvl="1" indent="-228600">
              <a:buFont typeface="+mj-lt"/>
              <a:buAutoNum type="alphaUcPeriod"/>
            </a:pPr>
            <a:r>
              <a:rPr lang="it-IT" sz="1200" b="0" dirty="0" smtClean="0">
                <a:solidFill>
                  <a:srgbClr val="292934"/>
                </a:solidFill>
                <a:latin typeface="Arial"/>
              </a:rPr>
              <a:t>Sempre uguale alla media di popolazione</a:t>
            </a:r>
          </a:p>
          <a:p>
            <a:pPr marL="449263" lvl="1" indent="-228600">
              <a:buFont typeface="+mj-lt"/>
              <a:buAutoNum type="alphaUcPeriod"/>
            </a:pPr>
            <a:r>
              <a:rPr lang="it-IT" sz="1200" b="0" dirty="0" smtClean="0">
                <a:solidFill>
                  <a:srgbClr val="292934"/>
                </a:solidFill>
                <a:latin typeface="Arial"/>
              </a:rPr>
              <a:t>Uguale alla massimo valore della variabile casuale  </a:t>
            </a:r>
          </a:p>
          <a:p>
            <a:pPr marL="0" lvl="1"/>
            <a:endParaRPr lang="it-IT" sz="1200" b="0" dirty="0" smtClean="0">
              <a:solidFill>
                <a:srgbClr val="292934"/>
              </a:solidFill>
              <a:latin typeface="Arial"/>
            </a:endParaRPr>
          </a:p>
          <a:p>
            <a:pPr marL="228600" indent="-228600">
              <a:buFont typeface="+mj-lt"/>
              <a:buAutoNum type="arabicPeriod" startAt="6"/>
            </a:pPr>
            <a:r>
              <a:rPr lang="it-IT" sz="1200" b="0" dirty="0" smtClean="0">
                <a:solidFill>
                  <a:prstClr val="black"/>
                </a:solidFill>
                <a:latin typeface="+mn-lt"/>
              </a:rPr>
              <a:t>Se la dimensione del campione </a:t>
            </a:r>
            <a:r>
              <a:rPr lang="it-IT" sz="1200" b="0" dirty="0" err="1" smtClean="0">
                <a:solidFill>
                  <a:prstClr val="black"/>
                </a:solidFill>
                <a:latin typeface="+mn-lt"/>
              </a:rPr>
              <a:t>n</a:t>
            </a:r>
            <a:r>
              <a:rPr lang="it-IT" sz="1200" b="0" dirty="0" smtClean="0">
                <a:solidFill>
                  <a:prstClr val="black"/>
                </a:solidFill>
                <a:latin typeface="+mn-lt"/>
              </a:rPr>
              <a:t>&gt;1 la deviazione standard  </a:t>
            </a:r>
            <a:r>
              <a:rPr lang="it-IT" sz="1200" b="0" dirty="0">
                <a:solidFill>
                  <a:prstClr val="black"/>
                </a:solidFill>
                <a:latin typeface="+mn-lt"/>
              </a:rPr>
              <a:t>standard </a:t>
            </a:r>
            <a:r>
              <a:rPr lang="it-IT" sz="1200" b="0" dirty="0" smtClean="0">
                <a:solidFill>
                  <a:prstClr val="black"/>
                </a:solidFill>
                <a:latin typeface="+mn-lt"/>
              </a:rPr>
              <a:t>della media campionaria è sempre:</a:t>
            </a:r>
            <a:endParaRPr lang="it-IT" sz="1200" b="0" dirty="0">
              <a:solidFill>
                <a:prstClr val="black"/>
              </a:solidFill>
              <a:latin typeface="+mn-lt"/>
            </a:endParaRPr>
          </a:p>
          <a:p>
            <a:r>
              <a:rPr lang="it-IT" sz="1200" b="0" dirty="0" smtClean="0">
                <a:solidFill>
                  <a:prstClr val="black"/>
                </a:solidFill>
                <a:latin typeface="+mn-lt"/>
              </a:rPr>
              <a:t>      A) uguale alla deviazione standard della popolazione</a:t>
            </a:r>
            <a:endParaRPr lang="it-IT" sz="1200" b="0" dirty="0">
              <a:solidFill>
                <a:prstClr val="black"/>
              </a:solidFill>
              <a:latin typeface="+mn-lt"/>
            </a:endParaRPr>
          </a:p>
          <a:p>
            <a:pPr lvl="0"/>
            <a:r>
              <a:rPr lang="it-IT" sz="1200" b="0" dirty="0" smtClean="0">
                <a:solidFill>
                  <a:prstClr val="black"/>
                </a:solidFill>
                <a:latin typeface="+mn-lt"/>
              </a:rPr>
              <a:t>      B) </a:t>
            </a:r>
            <a:r>
              <a:rPr lang="it-IT" sz="1200" b="0" dirty="0" smtClean="0">
                <a:solidFill>
                  <a:prstClr val="black"/>
                </a:solidFill>
                <a:latin typeface="Arial"/>
              </a:rPr>
              <a:t>minore della </a:t>
            </a:r>
            <a:r>
              <a:rPr lang="it-IT" sz="1200" b="0" dirty="0">
                <a:solidFill>
                  <a:prstClr val="black"/>
                </a:solidFill>
                <a:latin typeface="Arial"/>
              </a:rPr>
              <a:t>deviazione standard della popolazione</a:t>
            </a:r>
          </a:p>
          <a:p>
            <a:r>
              <a:rPr lang="it-IT" sz="1200" b="0" dirty="0" smtClean="0">
                <a:solidFill>
                  <a:prstClr val="black"/>
                </a:solidFill>
                <a:latin typeface="+mn-lt"/>
              </a:rPr>
              <a:t>      C) </a:t>
            </a:r>
            <a:r>
              <a:rPr lang="it-IT" sz="1200" b="0" dirty="0" smtClean="0">
                <a:solidFill>
                  <a:prstClr val="black"/>
                </a:solidFill>
                <a:latin typeface="Arial"/>
              </a:rPr>
              <a:t>maggiore </a:t>
            </a:r>
            <a:r>
              <a:rPr lang="it-IT" sz="1200" b="0" dirty="0">
                <a:solidFill>
                  <a:prstClr val="black"/>
                </a:solidFill>
                <a:latin typeface="Arial"/>
              </a:rPr>
              <a:t>della deviazione standard della </a:t>
            </a:r>
            <a:r>
              <a:rPr lang="it-IT" sz="1200" b="0" dirty="0" smtClean="0">
                <a:solidFill>
                  <a:prstClr val="black"/>
                </a:solidFill>
                <a:latin typeface="Arial"/>
              </a:rPr>
              <a:t>popolazione</a:t>
            </a:r>
          </a:p>
          <a:p>
            <a:r>
              <a:rPr lang="it-IT" sz="1200" b="0" dirty="0" smtClean="0">
                <a:solidFill>
                  <a:prstClr val="black"/>
                </a:solidFill>
                <a:latin typeface="+mn-lt"/>
              </a:rPr>
              <a:t>      D) maggiore della media della popolazione</a:t>
            </a:r>
          </a:p>
          <a:p>
            <a:endParaRPr lang="it-IT" sz="1200" b="0" dirty="0" smtClean="0">
              <a:solidFill>
                <a:prstClr val="black"/>
              </a:solidFill>
              <a:latin typeface="+mn-lt"/>
            </a:endParaRPr>
          </a:p>
          <a:p>
            <a:pPr marL="228600" indent="-228600">
              <a:buFont typeface="Wingdings" charset="2"/>
              <a:buAutoNum type="arabicPlain" startAt="7"/>
            </a:pPr>
            <a:r>
              <a:rPr lang="it-IT" sz="1200" b="0" dirty="0" smtClean="0">
                <a:latin typeface="+mn-lt"/>
              </a:rPr>
              <a:t>All’aumentare delle dimensioni del campione la deviazione standard della distribuzione campionaria della media campionaria (errore standard)</a:t>
            </a:r>
          </a:p>
          <a:p>
            <a:pPr marL="454025" lvl="1" indent="-228600">
              <a:buFont typeface="+mj-lt"/>
              <a:buAutoNum type="alphaUcPeriod"/>
            </a:pPr>
            <a:r>
              <a:rPr lang="it-IT" sz="1200" b="0" dirty="0" smtClean="0">
                <a:solidFill>
                  <a:srgbClr val="292934"/>
                </a:solidFill>
                <a:latin typeface="+mn-lt"/>
              </a:rPr>
              <a:t>Aumenta</a:t>
            </a:r>
          </a:p>
          <a:p>
            <a:pPr marL="454025" lvl="1" indent="-228600">
              <a:buFont typeface="+mj-lt"/>
              <a:buAutoNum type="alphaUcPeriod"/>
            </a:pPr>
            <a:r>
              <a:rPr lang="it-IT" sz="1200" b="0" dirty="0" smtClean="0">
                <a:solidFill>
                  <a:srgbClr val="292934"/>
                </a:solidFill>
                <a:latin typeface="+mn-lt"/>
              </a:rPr>
              <a:t>Diminuisce</a:t>
            </a:r>
          </a:p>
          <a:p>
            <a:pPr marL="454025" lvl="1" indent="-228600">
              <a:buFont typeface="+mj-lt"/>
              <a:buAutoNum type="alphaUcPeriod"/>
            </a:pPr>
            <a:r>
              <a:rPr lang="it-IT" sz="1200" b="0" dirty="0" smtClean="0">
                <a:solidFill>
                  <a:srgbClr val="292934"/>
                </a:solidFill>
                <a:latin typeface="+mn-lt"/>
              </a:rPr>
              <a:t>Non varia</a:t>
            </a:r>
          </a:p>
          <a:p>
            <a:pPr marL="454025" lvl="1" indent="-228600">
              <a:buFont typeface="+mj-lt"/>
              <a:buAutoNum type="alphaUcPeriod"/>
            </a:pPr>
            <a:r>
              <a:rPr lang="it-IT" sz="1200" b="0" dirty="0" smtClean="0">
                <a:solidFill>
                  <a:srgbClr val="292934"/>
                </a:solidFill>
                <a:latin typeface="+mn-lt"/>
              </a:rPr>
              <a:t>Non si può calcolare</a:t>
            </a:r>
          </a:p>
        </p:txBody>
      </p:sp>
    </p:spTree>
    <p:extLst>
      <p:ext uri="{BB962C8B-B14F-4D97-AF65-F5344CB8AC3E}">
        <p14:creationId xmlns:p14="http://schemas.microsoft.com/office/powerpoint/2010/main" val="2280987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4" end="4"/>
                                            </p:txEl>
                                          </p:spTgt>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15" presetClass="emph" presetSubtype="0" nodeType="clickEffect">
                                  <p:stCondLst>
                                    <p:cond delay="0"/>
                                  </p:stCondLst>
                                  <p:iterate type="lt">
                                    <p:tmAbs val="25"/>
                                  </p:iterate>
                                  <p:childTnLst>
                                    <p:set>
                                      <p:cBhvr override="childStyle">
                                        <p:cTn id="10" dur="indefinite"/>
                                        <p:tgtEl>
                                          <p:spTgt spid="3">
                                            <p:txEl>
                                              <p:pRg st="7" end="7"/>
                                            </p:txEl>
                                          </p:spTgt>
                                        </p:tgtEl>
                                        <p:attrNameLst>
                                          <p:attrName>style.fontWeight</p:attrName>
                                        </p:attrNameLst>
                                      </p:cBhvr>
                                      <p:to>
                                        <p:strVal val="bold"/>
                                      </p:to>
                                    </p:set>
                                  </p:childTnLst>
                                </p:cTn>
                              </p:par>
                            </p:childTnLst>
                          </p:cTn>
                        </p:par>
                      </p:childTnLst>
                    </p:cTn>
                  </p:par>
                  <p:par>
                    <p:cTn id="11" fill="hold">
                      <p:stCondLst>
                        <p:cond delay="indefinite"/>
                      </p:stCondLst>
                      <p:childTnLst>
                        <p:par>
                          <p:cTn id="12" fill="hold">
                            <p:stCondLst>
                              <p:cond delay="0"/>
                            </p:stCondLst>
                            <p:childTnLst>
                              <p:par>
                                <p:cTn id="13" presetID="15" presetClass="emph" presetSubtype="0" nodeType="clickEffect">
                                  <p:stCondLst>
                                    <p:cond delay="0"/>
                                  </p:stCondLst>
                                  <p:iterate type="lt">
                                    <p:tmAbs val="25"/>
                                  </p:iterate>
                                  <p:childTnLst>
                                    <p:set>
                                      <p:cBhvr override="childStyle">
                                        <p:cTn id="14" dur="indefinite"/>
                                        <p:tgtEl>
                                          <p:spTgt spid="3">
                                            <p:txEl>
                                              <p:pRg st="14" end="14"/>
                                            </p:txEl>
                                          </p:spTgt>
                                        </p:tgtEl>
                                        <p:attrNameLst>
                                          <p:attrName>style.fontWeight</p:attrName>
                                        </p:attrNameLst>
                                      </p:cBhvr>
                                      <p:to>
                                        <p:strVal val="bold"/>
                                      </p:to>
                                    </p:set>
                                  </p:childTnLst>
                                </p:cTn>
                              </p:par>
                            </p:childTnLst>
                          </p:cTn>
                        </p:par>
                      </p:childTnLst>
                    </p:cTn>
                  </p:par>
                  <p:par>
                    <p:cTn id="15" fill="hold">
                      <p:stCondLst>
                        <p:cond delay="indefinite"/>
                      </p:stCondLst>
                      <p:childTnLst>
                        <p:par>
                          <p:cTn id="16" fill="hold">
                            <p:stCondLst>
                              <p:cond delay="0"/>
                            </p:stCondLst>
                            <p:childTnLst>
                              <p:par>
                                <p:cTn id="17" presetID="15" presetClass="emph" presetSubtype="0" nodeType="clickEffect">
                                  <p:stCondLst>
                                    <p:cond delay="0"/>
                                  </p:stCondLst>
                                  <p:iterate type="lt">
                                    <p:tmAbs val="25"/>
                                  </p:iterate>
                                  <p:childTnLst>
                                    <p:set>
                                      <p:cBhvr override="childStyle">
                                        <p:cTn id="18" dur="indefinite"/>
                                        <p:tgtEl>
                                          <p:spTgt spid="3">
                                            <p:txEl>
                                              <p:pRg st="20" end="20"/>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33400"/>
            <a:ext cx="8229600" cy="862604"/>
          </a:xfrm>
        </p:spPr>
        <p:txBody>
          <a:bodyPr/>
          <a:lstStyle/>
          <a:p>
            <a:r>
              <a:rPr lang="it-IT" dirty="0" smtClean="0"/>
              <a:t>Esempi</a:t>
            </a:r>
            <a:endParaRPr lang="it-IT" dirty="0"/>
          </a:p>
        </p:txBody>
      </p:sp>
      <p:sp>
        <p:nvSpPr>
          <p:cNvPr id="3" name="CasellaDiTesto 2"/>
          <p:cNvSpPr txBox="1"/>
          <p:nvPr/>
        </p:nvSpPr>
        <p:spPr>
          <a:xfrm>
            <a:off x="619221" y="1458981"/>
            <a:ext cx="7388667" cy="4524315"/>
          </a:xfrm>
          <a:prstGeom prst="rect">
            <a:avLst/>
          </a:prstGeom>
          <a:noFill/>
        </p:spPr>
        <p:txBody>
          <a:bodyPr wrap="square" rtlCol="0">
            <a:spAutoFit/>
          </a:bodyPr>
          <a:lstStyle/>
          <a:p>
            <a:pPr marL="228600" indent="-228600">
              <a:spcAft>
                <a:spcPts val="1200"/>
              </a:spcAft>
              <a:buFont typeface="+mj-lt"/>
              <a:buAutoNum type="arabicPeriod"/>
            </a:pPr>
            <a:r>
              <a:rPr lang="it-IT" sz="1200" b="0" dirty="0">
                <a:latin typeface="+mn-lt"/>
              </a:rPr>
              <a:t>La distribuzione di probabilità di una variabile casuale continua </a:t>
            </a:r>
            <a:r>
              <a:rPr lang="it-IT" sz="1200" b="0" i="1" dirty="0" smtClean="0">
                <a:latin typeface="+mn-lt"/>
              </a:rPr>
              <a:t>X</a:t>
            </a:r>
            <a:r>
              <a:rPr lang="it-IT" sz="1200" b="0" dirty="0" smtClean="0">
                <a:latin typeface="+mn-lt"/>
              </a:rPr>
              <a:t>, </a:t>
            </a:r>
            <a:r>
              <a:rPr lang="it-IT" sz="1200" b="0" dirty="0">
                <a:latin typeface="+mn-lt"/>
              </a:rPr>
              <a:t>ha media e deviazione standard </a:t>
            </a:r>
            <a:r>
              <a:rPr lang="it-IT" sz="1200" b="0" dirty="0" smtClean="0">
                <a:latin typeface="+mn-lt"/>
              </a:rPr>
              <a:t>uguali </a:t>
            </a:r>
            <a:r>
              <a:rPr lang="it-IT" sz="1200" b="0" dirty="0">
                <a:latin typeface="+mn-lt"/>
              </a:rPr>
              <a:t>a  139 e 9. Se scegliamo un campione di dimensione </a:t>
            </a:r>
            <a:r>
              <a:rPr lang="it-IT" sz="1200" b="0" i="1" dirty="0" err="1">
                <a:latin typeface="+mn-lt"/>
              </a:rPr>
              <a:t>n</a:t>
            </a:r>
            <a:r>
              <a:rPr lang="it-IT" sz="1200" b="0" dirty="0">
                <a:latin typeface="+mn-lt"/>
              </a:rPr>
              <a:t>=16, la media  della distribuzione della media campionaria è uguale a: </a:t>
            </a:r>
            <a:r>
              <a:rPr lang="it-IT" sz="1400" b="0" dirty="0">
                <a:latin typeface="+mn-lt"/>
              </a:rPr>
              <a:t>[139]</a:t>
            </a:r>
            <a:r>
              <a:rPr lang="it-IT" sz="1200" b="0" dirty="0" smtClean="0">
                <a:latin typeface="+mn-lt"/>
              </a:rPr>
              <a:t>.</a:t>
            </a:r>
            <a:endParaRPr lang="it-IT" sz="1200" b="0" dirty="0">
              <a:latin typeface="+mn-lt"/>
            </a:endParaRPr>
          </a:p>
          <a:p>
            <a:pPr marL="228600" indent="-228600">
              <a:spcAft>
                <a:spcPts val="1200"/>
              </a:spcAft>
              <a:buFont typeface="+mj-lt"/>
              <a:buAutoNum type="arabicPeriod"/>
            </a:pPr>
            <a:r>
              <a:rPr lang="it-IT" sz="1200" b="0" dirty="0">
                <a:latin typeface="+mn-lt"/>
              </a:rPr>
              <a:t>La distribuzione di probabilità di una variabile casuale continua </a:t>
            </a:r>
            <a:r>
              <a:rPr lang="it-IT" sz="1200" b="0" i="1" dirty="0" smtClean="0">
                <a:latin typeface="+mn-lt"/>
              </a:rPr>
              <a:t>X</a:t>
            </a:r>
            <a:r>
              <a:rPr lang="it-IT" sz="1200" b="0" dirty="0" smtClean="0">
                <a:latin typeface="+mn-lt"/>
              </a:rPr>
              <a:t>, </a:t>
            </a:r>
            <a:r>
              <a:rPr lang="it-IT" sz="1200" b="0" dirty="0">
                <a:latin typeface="+mn-lt"/>
              </a:rPr>
              <a:t>ha media e deviazione standard </a:t>
            </a:r>
            <a:r>
              <a:rPr lang="it-IT" sz="1200" b="0" dirty="0" smtClean="0">
                <a:latin typeface="+mn-lt"/>
              </a:rPr>
              <a:t>uguali </a:t>
            </a:r>
            <a:r>
              <a:rPr lang="it-IT" sz="1200" b="0" dirty="0">
                <a:latin typeface="+mn-lt"/>
              </a:rPr>
              <a:t>a  69 e </a:t>
            </a:r>
            <a:r>
              <a:rPr lang="it-IT" sz="1200" b="0" dirty="0" smtClean="0">
                <a:latin typeface="+mn-lt"/>
              </a:rPr>
              <a:t>16. </a:t>
            </a:r>
            <a:r>
              <a:rPr lang="it-IT" sz="1200" b="0" dirty="0">
                <a:latin typeface="+mn-lt"/>
              </a:rPr>
              <a:t>Se scegliamo un campione di dimensione </a:t>
            </a:r>
            <a:r>
              <a:rPr lang="it-IT" sz="1200" b="0" i="1" dirty="0" err="1">
                <a:latin typeface="+mn-lt"/>
              </a:rPr>
              <a:t>n</a:t>
            </a:r>
            <a:r>
              <a:rPr lang="it-IT" sz="1200" b="0" dirty="0">
                <a:latin typeface="+mn-lt"/>
              </a:rPr>
              <a:t>=16, la deviazione standard della distribuzione della media campionaria è uguale a: </a:t>
            </a:r>
            <a:r>
              <a:rPr lang="it-IT" sz="1400" b="0" dirty="0" smtClean="0">
                <a:latin typeface="+mn-lt"/>
              </a:rPr>
              <a:t>[4]</a:t>
            </a:r>
            <a:r>
              <a:rPr lang="it-IT" sz="1200" b="0" dirty="0" smtClean="0">
                <a:latin typeface="+mn-lt"/>
              </a:rPr>
              <a:t>.</a:t>
            </a:r>
            <a:endParaRPr lang="it-IT" sz="1200" b="0" dirty="0">
              <a:latin typeface="+mn-lt"/>
            </a:endParaRPr>
          </a:p>
          <a:p>
            <a:pPr marL="228600" indent="-228600">
              <a:spcAft>
                <a:spcPts val="1200"/>
              </a:spcAft>
              <a:buFont typeface="+mj-lt"/>
              <a:buAutoNum type="arabicPeriod"/>
            </a:pPr>
            <a:r>
              <a:rPr lang="it-IT" sz="1200" b="0" dirty="0">
                <a:latin typeface="+mn-lt"/>
              </a:rPr>
              <a:t>La distribuzione di probabilità di una variabile casuale continua </a:t>
            </a:r>
            <a:r>
              <a:rPr lang="it-IT" sz="1200" b="0" i="1" dirty="0" smtClean="0">
                <a:latin typeface="+mn-lt"/>
              </a:rPr>
              <a:t>X</a:t>
            </a:r>
            <a:r>
              <a:rPr lang="it-IT" sz="1200" b="0" dirty="0" smtClean="0">
                <a:latin typeface="+mn-lt"/>
              </a:rPr>
              <a:t>, </a:t>
            </a:r>
            <a:r>
              <a:rPr lang="it-IT" sz="1200" b="0" dirty="0">
                <a:latin typeface="+mn-lt"/>
              </a:rPr>
              <a:t>ha media e deviazione standard </a:t>
            </a:r>
            <a:r>
              <a:rPr lang="it-IT" sz="1200" b="0" dirty="0" smtClean="0">
                <a:latin typeface="+mn-lt"/>
              </a:rPr>
              <a:t>uguali </a:t>
            </a:r>
            <a:r>
              <a:rPr lang="it-IT" sz="1200" b="0" dirty="0">
                <a:latin typeface="+mn-lt"/>
              </a:rPr>
              <a:t>a  95 e </a:t>
            </a:r>
            <a:r>
              <a:rPr lang="it-IT" sz="1200" b="0" i="1" dirty="0">
                <a:latin typeface="+mn-lt"/>
              </a:rPr>
              <a:t>40</a:t>
            </a:r>
            <a:r>
              <a:rPr lang="it-IT" sz="1200" b="0" dirty="0">
                <a:latin typeface="+mn-lt"/>
              </a:rPr>
              <a:t>. Se scegliamo un campione di dimensione </a:t>
            </a:r>
            <a:r>
              <a:rPr lang="it-IT" sz="1200" b="0" i="1" dirty="0" err="1">
                <a:latin typeface="+mn-lt"/>
              </a:rPr>
              <a:t>n</a:t>
            </a:r>
            <a:r>
              <a:rPr lang="it-IT" sz="1200" b="0" dirty="0">
                <a:latin typeface="+mn-lt"/>
              </a:rPr>
              <a:t>=49, la deviazione standard della distribuzione della media campionaria è uguale a: </a:t>
            </a:r>
            <a:r>
              <a:rPr lang="it-IT" sz="1400" b="0" dirty="0">
                <a:latin typeface="+mn-lt"/>
              </a:rPr>
              <a:t>[5.71]</a:t>
            </a:r>
            <a:r>
              <a:rPr lang="it-IT" sz="1200" b="0" dirty="0" smtClean="0">
                <a:latin typeface="+mn-lt"/>
              </a:rPr>
              <a:t>.</a:t>
            </a:r>
            <a:endParaRPr lang="it-IT" sz="1200" b="0" dirty="0">
              <a:latin typeface="+mn-lt"/>
            </a:endParaRPr>
          </a:p>
          <a:p>
            <a:pPr marL="228600" indent="-228600">
              <a:spcAft>
                <a:spcPts val="1200"/>
              </a:spcAft>
              <a:buFont typeface="+mj-lt"/>
              <a:buAutoNum type="arabicPeriod"/>
            </a:pPr>
            <a:r>
              <a:rPr lang="it-IT" sz="1200" b="0" dirty="0">
                <a:latin typeface="+mn-lt"/>
              </a:rPr>
              <a:t>L’ammontare delle vendite quotidiane di un negozio di alimentari ha media di </a:t>
            </a:r>
            <a:r>
              <a:rPr lang="it-IT" sz="1200" b="0" dirty="0" smtClean="0">
                <a:latin typeface="+mn-lt"/>
              </a:rPr>
              <a:t>1297</a:t>
            </a:r>
            <a:r>
              <a:rPr lang="it-IT" sz="1200" b="0" dirty="0">
                <a:latin typeface="+mn-lt"/>
              </a:rPr>
              <a:t>€ e una deviazione standard di 134€. Se estraiamo </a:t>
            </a:r>
            <a:r>
              <a:rPr lang="it-IT" sz="1200" b="0" i="1" dirty="0">
                <a:latin typeface="+mn-lt"/>
              </a:rPr>
              <a:t>m</a:t>
            </a:r>
            <a:r>
              <a:rPr lang="it-IT" sz="1200" b="0" dirty="0">
                <a:latin typeface="+mn-lt"/>
              </a:rPr>
              <a:t> campioni casuali di dimensioni </a:t>
            </a:r>
            <a:r>
              <a:rPr lang="it-IT" sz="1200" b="0" dirty="0" err="1">
                <a:latin typeface="+mn-lt"/>
              </a:rPr>
              <a:t>n</a:t>
            </a:r>
            <a:r>
              <a:rPr lang="it-IT" sz="1200" b="0" dirty="0">
                <a:latin typeface="+mn-lt"/>
              </a:rPr>
              <a:t>=17 giorni e calcoliamo la media campionaria di ciascun campione, la distribuzione della media campionaria di questi </a:t>
            </a:r>
            <a:r>
              <a:rPr lang="it-IT" sz="1200" b="0" i="1" dirty="0">
                <a:latin typeface="+mn-lt"/>
              </a:rPr>
              <a:t>m</a:t>
            </a:r>
            <a:r>
              <a:rPr lang="it-IT" sz="1200" b="0" dirty="0">
                <a:latin typeface="+mn-lt"/>
              </a:rPr>
              <a:t> valori è uguale a: </a:t>
            </a:r>
            <a:r>
              <a:rPr lang="it-IT" sz="1400" b="0" dirty="0" smtClean="0">
                <a:latin typeface="+mn-lt"/>
              </a:rPr>
              <a:t>[1297€]</a:t>
            </a:r>
            <a:r>
              <a:rPr lang="it-IT" sz="1200" b="0" dirty="0" smtClean="0">
                <a:latin typeface="+mn-lt"/>
              </a:rPr>
              <a:t>.</a:t>
            </a:r>
            <a:endParaRPr lang="it-IT" sz="1200" b="0" dirty="0">
              <a:latin typeface="+mn-lt"/>
            </a:endParaRPr>
          </a:p>
          <a:p>
            <a:pPr marL="271463" indent="-228600">
              <a:spcAft>
                <a:spcPts val="0"/>
              </a:spcAft>
              <a:buFont typeface="+mj-lt"/>
              <a:buAutoNum type="arabicPeriod"/>
            </a:pPr>
            <a:r>
              <a:rPr lang="it-IT" sz="1200" b="0" dirty="0">
                <a:latin typeface="+mn-lt"/>
                <a:ea typeface="ＭＳ 明朝"/>
                <a:cs typeface="Times New Roman"/>
              </a:rPr>
              <a:t>Se la popolazione dalla quale è </a:t>
            </a:r>
            <a:r>
              <a:rPr lang="it-IT" sz="1200" b="0" dirty="0" smtClean="0">
                <a:latin typeface="+mn-lt"/>
                <a:ea typeface="ＭＳ 明朝"/>
                <a:cs typeface="Times New Roman"/>
              </a:rPr>
              <a:t>estratto </a:t>
            </a:r>
            <a:r>
              <a:rPr lang="it-IT" sz="1200" b="0" dirty="0">
                <a:latin typeface="+mn-lt"/>
                <a:ea typeface="ＭＳ 明朝"/>
                <a:cs typeface="Times New Roman"/>
              </a:rPr>
              <a:t>il campione è </a:t>
            </a:r>
            <a:r>
              <a:rPr lang="it-IT" sz="1200" b="0" i="1" dirty="0">
                <a:latin typeface="+mn-lt"/>
                <a:ea typeface="ＭＳ 明朝"/>
                <a:cs typeface="Times New Roman"/>
              </a:rPr>
              <a:t>distribuita secondo la normale</a:t>
            </a:r>
            <a:r>
              <a:rPr lang="it-IT" sz="1200" b="0" dirty="0">
                <a:latin typeface="+mn-lt"/>
                <a:ea typeface="ＭＳ 明朝"/>
                <a:cs typeface="Times New Roman"/>
              </a:rPr>
              <a:t>, la distribuzione della media campionaria </a:t>
            </a:r>
            <a:r>
              <a:rPr lang="it-IT" sz="1200" b="0" dirty="0" smtClean="0">
                <a:latin typeface="+mn-lt"/>
                <a:ea typeface="ＭＳ 明朝"/>
                <a:cs typeface="Times New Roman"/>
              </a:rPr>
              <a:t>è:</a:t>
            </a:r>
            <a:endParaRPr lang="it-IT" sz="1200" b="0" dirty="0">
              <a:latin typeface="+mn-lt"/>
              <a:ea typeface="ＭＳ 明朝"/>
              <a:cs typeface="Times New Roman"/>
            </a:endParaRPr>
          </a:p>
          <a:p>
            <a:pPr marL="914400" lvl="1" indent="-457200">
              <a:spcAft>
                <a:spcPts val="0"/>
              </a:spcAft>
              <a:tabLst>
                <a:tab pos="400050" algn="r"/>
              </a:tabLst>
            </a:pPr>
            <a:r>
              <a:rPr lang="it-IT" sz="1200" b="0" dirty="0">
                <a:latin typeface="+mn-lt"/>
                <a:ea typeface="ＭＳ 明朝"/>
                <a:cs typeface="Times New Roman"/>
              </a:rPr>
              <a:t>A) Non normale indipendentemente dalle dimensioni del campione</a:t>
            </a:r>
          </a:p>
          <a:p>
            <a:pPr marL="914400" lvl="1" indent="-457200">
              <a:spcAft>
                <a:spcPts val="0"/>
              </a:spcAft>
              <a:tabLst>
                <a:tab pos="400050" algn="r"/>
              </a:tabLst>
            </a:pPr>
            <a:r>
              <a:rPr lang="it-IT" sz="1200" b="0" dirty="0">
                <a:latin typeface="+mn-lt"/>
                <a:ea typeface="ＭＳ 明朝"/>
                <a:cs typeface="Times New Roman"/>
              </a:rPr>
              <a:t>B) </a:t>
            </a:r>
            <a:r>
              <a:rPr lang="it-IT" sz="1400" b="0" dirty="0">
                <a:latin typeface="+mn-lt"/>
                <a:ea typeface="ＭＳ 明朝"/>
                <a:cs typeface="Times New Roman"/>
              </a:rPr>
              <a:t>Normale se la dimensione del campione </a:t>
            </a:r>
            <a:r>
              <a:rPr lang="it-IT" sz="1400" b="0" i="1" dirty="0" err="1">
                <a:latin typeface="+mn-lt"/>
                <a:ea typeface="ＭＳ 明朝"/>
                <a:cs typeface="Times New Roman"/>
              </a:rPr>
              <a:t>n</a:t>
            </a:r>
            <a:r>
              <a:rPr lang="it-IT" sz="1400" b="0" dirty="0">
                <a:latin typeface="+mn-lt"/>
                <a:ea typeface="ＭＳ 明朝"/>
                <a:cs typeface="Times New Roman"/>
              </a:rPr>
              <a:t> è  ≥ </a:t>
            </a:r>
            <a:r>
              <a:rPr lang="it-IT" sz="1400" b="0" dirty="0" smtClean="0">
                <a:latin typeface="+mn-lt"/>
                <a:ea typeface="ＭＳ 明朝"/>
                <a:cs typeface="Times New Roman"/>
              </a:rPr>
              <a:t>30 [</a:t>
            </a:r>
            <a:r>
              <a:rPr lang="it-IT" sz="1400" dirty="0">
                <a:ea typeface="ＭＳ 明朝"/>
                <a:cs typeface="Times New Roman"/>
              </a:rPr>
              <a:t>≥ </a:t>
            </a:r>
            <a:r>
              <a:rPr lang="it-IT" sz="1400" dirty="0" smtClean="0">
                <a:ea typeface="ＭＳ 明朝"/>
                <a:cs typeface="Times New Roman"/>
              </a:rPr>
              <a:t>5</a:t>
            </a:r>
            <a:r>
              <a:rPr lang="it-IT" sz="1400" b="0" dirty="0" smtClean="0">
                <a:ea typeface="ＭＳ 明朝"/>
                <a:cs typeface="Times New Roman"/>
              </a:rPr>
              <a:t>]</a:t>
            </a:r>
            <a:endParaRPr lang="it-IT" sz="1400" b="0" dirty="0">
              <a:latin typeface="+mn-lt"/>
              <a:ea typeface="ＭＳ 明朝"/>
              <a:cs typeface="Times New Roman"/>
            </a:endParaRPr>
          </a:p>
          <a:p>
            <a:pPr marL="914400" lvl="1" indent="-457200">
              <a:spcAft>
                <a:spcPts val="0"/>
              </a:spcAft>
              <a:tabLst>
                <a:tab pos="400050" algn="r"/>
              </a:tabLst>
            </a:pPr>
            <a:r>
              <a:rPr lang="it-IT" sz="1200" b="0" dirty="0">
                <a:latin typeface="+mn-lt"/>
                <a:ea typeface="ＭＳ 明朝"/>
                <a:cs typeface="Times New Roman"/>
              </a:rPr>
              <a:t>C) Sempre normale indipendentemente dalle dimensioni del campione</a:t>
            </a:r>
          </a:p>
          <a:p>
            <a:pPr marL="914400" lvl="1" indent="-457200">
              <a:spcAft>
                <a:spcPts val="0"/>
              </a:spcAft>
              <a:tabLst>
                <a:tab pos="400050" algn="r"/>
              </a:tabLst>
            </a:pPr>
            <a:r>
              <a:rPr lang="it-IT" sz="1200" b="0" dirty="0">
                <a:latin typeface="+mn-lt"/>
                <a:ea typeface="ＭＳ 明朝"/>
                <a:cs typeface="Times New Roman"/>
              </a:rPr>
              <a:t>D) Normale se la dimensione del campione </a:t>
            </a:r>
            <a:r>
              <a:rPr lang="it-IT" sz="1200" b="0" i="1" dirty="0" err="1">
                <a:latin typeface="+mn-lt"/>
                <a:ea typeface="ＭＳ 明朝"/>
                <a:cs typeface="Times New Roman"/>
              </a:rPr>
              <a:t>n</a:t>
            </a:r>
            <a:r>
              <a:rPr lang="it-IT" sz="1200" b="0" dirty="0">
                <a:latin typeface="+mn-lt"/>
                <a:ea typeface="ＭＳ 明朝"/>
                <a:cs typeface="Times New Roman"/>
              </a:rPr>
              <a:t> è  &lt;30</a:t>
            </a:r>
          </a:p>
          <a:p>
            <a:endParaRPr lang="it-IT" sz="1200" b="0" dirty="0">
              <a:latin typeface="+mn-lt"/>
            </a:endParaRPr>
          </a:p>
        </p:txBody>
      </p:sp>
    </p:spTree>
    <p:extLst>
      <p:ext uri="{BB962C8B-B14F-4D97-AF65-F5344CB8AC3E}">
        <p14:creationId xmlns:p14="http://schemas.microsoft.com/office/powerpoint/2010/main" val="8091978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4"/>
          <p:cNvSpPr>
            <a:spLocks noGrp="1" noChangeArrowheads="1"/>
          </p:cNvSpPr>
          <p:nvPr>
            <p:ph type="title"/>
          </p:nvPr>
        </p:nvSpPr>
        <p:spPr>
          <a:xfrm>
            <a:off x="641350" y="219075"/>
            <a:ext cx="7772400" cy="863600"/>
          </a:xfrm>
        </p:spPr>
        <p:txBody>
          <a:bodyPr/>
          <a:lstStyle/>
          <a:p>
            <a:pPr eaLnBrk="1" hangingPunct="1"/>
            <a:r>
              <a:rPr lang="it-IT" sz="3600" b="0">
                <a:latin typeface="Tahoma" charset="0"/>
              </a:rPr>
              <a:t>Stima della media di Popolazione</a:t>
            </a:r>
          </a:p>
        </p:txBody>
      </p:sp>
      <p:sp>
        <p:nvSpPr>
          <p:cNvPr id="79874" name="Rectangle 5"/>
          <p:cNvSpPr>
            <a:spLocks noChangeArrowheads="1"/>
          </p:cNvSpPr>
          <p:nvPr/>
        </p:nvSpPr>
        <p:spPr bwMode="auto">
          <a:xfrm>
            <a:off x="431935" y="1079653"/>
            <a:ext cx="8089900" cy="1809726"/>
          </a:xfrm>
          <a:prstGeom prst="rect">
            <a:avLst/>
          </a:prstGeom>
          <a:solidFill>
            <a:srgbClr val="FFF992"/>
          </a:solidFill>
          <a:ln>
            <a:noFill/>
          </a:ln>
          <a:extLst/>
        </p:spPr>
        <p:txBody>
          <a:bodyPr>
            <a:spAutoFit/>
          </a:bodyPr>
          <a:lstStyle/>
          <a:p>
            <a:pPr indent="288925">
              <a:spcAft>
                <a:spcPct val="40000"/>
              </a:spcAft>
            </a:pPr>
            <a:r>
              <a:rPr lang="it-IT" sz="1800" i="1" u="sng" dirty="0">
                <a:solidFill>
                  <a:srgbClr val="292934"/>
                </a:solidFill>
                <a:latin typeface="Calibri"/>
                <a:cs typeface="Calibri"/>
              </a:rPr>
              <a:t>Procedura di stima</a:t>
            </a:r>
            <a:r>
              <a:rPr lang="it-IT" sz="1600" b="0" dirty="0">
                <a:solidFill>
                  <a:srgbClr val="292934"/>
                </a:solidFill>
                <a:latin typeface="Calibri"/>
                <a:cs typeface="Calibri"/>
              </a:rPr>
              <a:t>. Serie di </a:t>
            </a:r>
            <a:r>
              <a:rPr lang="it-IT" sz="1600" dirty="0">
                <a:solidFill>
                  <a:srgbClr val="292934"/>
                </a:solidFill>
                <a:latin typeface="Calibri"/>
                <a:cs typeface="Calibri"/>
              </a:rPr>
              <a:t>passaggi</a:t>
            </a:r>
            <a:r>
              <a:rPr lang="it-IT" sz="1600" b="0" dirty="0">
                <a:solidFill>
                  <a:srgbClr val="292934"/>
                </a:solidFill>
                <a:latin typeface="Calibri"/>
                <a:cs typeface="Calibri"/>
              </a:rPr>
              <a:t> utilizzati per ottenere la </a:t>
            </a:r>
            <a:r>
              <a:rPr lang="it-IT" sz="1600" dirty="0">
                <a:solidFill>
                  <a:srgbClr val="292934"/>
                </a:solidFill>
                <a:latin typeface="Calibri"/>
                <a:cs typeface="Calibri"/>
              </a:rPr>
              <a:t>stima di un </a:t>
            </a:r>
            <a:r>
              <a:rPr lang="it-IT" sz="1600" dirty="0" smtClean="0">
                <a:solidFill>
                  <a:srgbClr val="292934"/>
                </a:solidFill>
                <a:latin typeface="Calibri"/>
                <a:cs typeface="Calibri"/>
              </a:rPr>
              <a:t>parametro</a:t>
            </a:r>
            <a:r>
              <a:rPr lang="it-IT" sz="1600" b="0" dirty="0" smtClean="0">
                <a:solidFill>
                  <a:srgbClr val="292934"/>
                </a:solidFill>
                <a:latin typeface="Calibri"/>
                <a:cs typeface="Calibri"/>
              </a:rPr>
              <a:t>:  per </a:t>
            </a:r>
            <a:r>
              <a:rPr lang="it-IT" sz="1600" b="0" dirty="0">
                <a:solidFill>
                  <a:srgbClr val="292934"/>
                </a:solidFill>
                <a:latin typeface="Calibri"/>
                <a:cs typeface="Calibri"/>
              </a:rPr>
              <a:t>ottenere una stima della </a:t>
            </a:r>
            <a:r>
              <a:rPr lang="it-IT" sz="1600" dirty="0">
                <a:solidFill>
                  <a:srgbClr val="292934"/>
                </a:solidFill>
                <a:latin typeface="Calibri"/>
                <a:cs typeface="Calibri"/>
              </a:rPr>
              <a:t>media </a:t>
            </a:r>
            <a:r>
              <a:rPr lang="it-IT" sz="1600" dirty="0">
                <a:solidFill>
                  <a:srgbClr val="292934"/>
                </a:solidFill>
                <a:latin typeface="Symbol" charset="2"/>
                <a:cs typeface="Symbol" charset="2"/>
              </a:rPr>
              <a:t>m</a:t>
            </a:r>
            <a:r>
              <a:rPr lang="it-IT" sz="1600" b="0" dirty="0">
                <a:solidFill>
                  <a:srgbClr val="292934"/>
                </a:solidFill>
                <a:latin typeface="Calibri"/>
                <a:cs typeface="Calibri"/>
              </a:rPr>
              <a:t> si procede nel modo seguente:</a:t>
            </a:r>
          </a:p>
          <a:p>
            <a:pPr indent="288925">
              <a:spcBef>
                <a:spcPct val="10000"/>
              </a:spcBef>
              <a:buFontTx/>
              <a:buAutoNum type="arabicPeriod"/>
            </a:pPr>
            <a:r>
              <a:rPr lang="it-IT" sz="1600" b="0" dirty="0">
                <a:solidFill>
                  <a:srgbClr val="292934"/>
                </a:solidFill>
                <a:latin typeface="Calibri"/>
                <a:cs typeface="Calibri"/>
              </a:rPr>
              <a:t>Selezionare </a:t>
            </a:r>
            <a:r>
              <a:rPr lang="it-IT" sz="1600" b="0" dirty="0" smtClean="0">
                <a:solidFill>
                  <a:srgbClr val="292934"/>
                </a:solidFill>
                <a:latin typeface="Calibri"/>
                <a:cs typeface="Calibri"/>
              </a:rPr>
              <a:t>un </a:t>
            </a:r>
            <a:r>
              <a:rPr lang="it-IT" sz="1600" b="0" i="1" u="sng" dirty="0">
                <a:solidFill>
                  <a:srgbClr val="292934"/>
                </a:solidFill>
                <a:latin typeface="Calibri"/>
                <a:cs typeface="Calibri"/>
              </a:rPr>
              <a:t>campione</a:t>
            </a:r>
            <a:r>
              <a:rPr lang="it-IT" sz="1600" b="0" dirty="0">
                <a:solidFill>
                  <a:srgbClr val="292934"/>
                </a:solidFill>
                <a:latin typeface="Calibri"/>
                <a:cs typeface="Calibri"/>
              </a:rPr>
              <a:t> </a:t>
            </a:r>
            <a:r>
              <a:rPr lang="it-IT" sz="1600" b="0" i="1" u="sng" dirty="0" smtClean="0">
                <a:solidFill>
                  <a:srgbClr val="292934"/>
                </a:solidFill>
                <a:latin typeface="Calibri"/>
                <a:cs typeface="Calibri"/>
              </a:rPr>
              <a:t>rappresentativo</a:t>
            </a:r>
            <a:r>
              <a:rPr lang="it-IT" sz="1600" b="0" dirty="0" smtClean="0">
                <a:solidFill>
                  <a:srgbClr val="292934"/>
                </a:solidFill>
                <a:latin typeface="Calibri"/>
                <a:cs typeface="Calibri"/>
              </a:rPr>
              <a:t> del contesto che si vuole analizzare </a:t>
            </a:r>
            <a:endParaRPr lang="it-IT" sz="1600" b="0" dirty="0">
              <a:solidFill>
                <a:srgbClr val="292934"/>
              </a:solidFill>
              <a:latin typeface="Calibri"/>
              <a:cs typeface="Calibri"/>
            </a:endParaRPr>
          </a:p>
          <a:p>
            <a:pPr indent="288925">
              <a:spcBef>
                <a:spcPct val="10000"/>
              </a:spcBef>
              <a:buFontTx/>
              <a:buAutoNum type="arabicPeriod"/>
            </a:pPr>
            <a:r>
              <a:rPr lang="it-IT" sz="1600" b="0" dirty="0" smtClean="0">
                <a:solidFill>
                  <a:srgbClr val="292934"/>
                </a:solidFill>
                <a:latin typeface="Calibri"/>
                <a:cs typeface="Calibri"/>
              </a:rPr>
              <a:t>Prendere </a:t>
            </a:r>
            <a:r>
              <a:rPr lang="it-IT" sz="1600" b="0" dirty="0">
                <a:solidFill>
                  <a:srgbClr val="292934"/>
                </a:solidFill>
                <a:latin typeface="Calibri"/>
                <a:cs typeface="Calibri"/>
              </a:rPr>
              <a:t>nota delle </a:t>
            </a:r>
            <a:r>
              <a:rPr lang="it-IT" sz="1600" b="0" i="1" u="sng" dirty="0">
                <a:solidFill>
                  <a:srgbClr val="292934"/>
                </a:solidFill>
                <a:latin typeface="Calibri"/>
                <a:cs typeface="Calibri"/>
              </a:rPr>
              <a:t>informazioni utili</a:t>
            </a:r>
            <a:r>
              <a:rPr lang="it-IT" sz="1600" dirty="0">
                <a:solidFill>
                  <a:srgbClr val="292934"/>
                </a:solidFill>
                <a:latin typeface="Calibri"/>
                <a:cs typeface="Calibri"/>
              </a:rPr>
              <a:t> </a:t>
            </a:r>
            <a:r>
              <a:rPr lang="it-IT" sz="1600" b="0" dirty="0">
                <a:solidFill>
                  <a:srgbClr val="292934"/>
                </a:solidFill>
                <a:latin typeface="Calibri"/>
                <a:cs typeface="Calibri"/>
              </a:rPr>
              <a:t>per ciascuna elemento del campione</a:t>
            </a:r>
          </a:p>
          <a:p>
            <a:pPr indent="288925">
              <a:spcBef>
                <a:spcPct val="10000"/>
              </a:spcBef>
              <a:buFontTx/>
              <a:buAutoNum type="arabicPeriod"/>
            </a:pPr>
            <a:r>
              <a:rPr lang="it-IT" sz="1600" b="0" dirty="0">
                <a:solidFill>
                  <a:srgbClr val="292934"/>
                </a:solidFill>
                <a:latin typeface="Calibri"/>
                <a:cs typeface="Calibri"/>
              </a:rPr>
              <a:t>Calcolare il valore della </a:t>
            </a:r>
            <a:r>
              <a:rPr lang="it-IT" sz="1600" b="0" i="1" u="sng" dirty="0">
                <a:solidFill>
                  <a:srgbClr val="292934"/>
                </a:solidFill>
                <a:latin typeface="Calibri"/>
                <a:cs typeface="Calibri"/>
              </a:rPr>
              <a:t>media campionaria</a:t>
            </a:r>
            <a:r>
              <a:rPr lang="it-IT" sz="1600" b="0" dirty="0">
                <a:solidFill>
                  <a:srgbClr val="292934"/>
                </a:solidFill>
                <a:latin typeface="Calibri"/>
                <a:cs typeface="Calibri"/>
              </a:rPr>
              <a:t>, </a:t>
            </a:r>
            <a:r>
              <a:rPr lang="it-IT" sz="1600" b="0" u="sng" dirty="0">
                <a:solidFill>
                  <a:srgbClr val="292934"/>
                </a:solidFill>
                <a:latin typeface="Calibri"/>
                <a:cs typeface="Calibri"/>
              </a:rPr>
              <a:t>x</a:t>
            </a:r>
            <a:r>
              <a:rPr lang="it-IT" sz="1600" b="0" dirty="0">
                <a:solidFill>
                  <a:srgbClr val="292934"/>
                </a:solidFill>
                <a:latin typeface="Calibri"/>
                <a:cs typeface="Calibri"/>
              </a:rPr>
              <a:t>, utilizzando l</a:t>
            </a:r>
            <a:r>
              <a:rPr lang="ja-JP" altLang="it-IT" sz="1600" b="0" dirty="0">
                <a:solidFill>
                  <a:srgbClr val="292934"/>
                </a:solidFill>
                <a:latin typeface="Calibri"/>
                <a:cs typeface="Calibri"/>
              </a:rPr>
              <a:t>’</a:t>
            </a:r>
            <a:r>
              <a:rPr lang="it-IT" altLang="ja-JP" sz="1600" b="0" dirty="0">
                <a:solidFill>
                  <a:srgbClr val="292934"/>
                </a:solidFill>
                <a:latin typeface="Calibri"/>
                <a:cs typeface="Calibri"/>
              </a:rPr>
              <a:t>apposita formula</a:t>
            </a:r>
          </a:p>
          <a:p>
            <a:pPr indent="288925">
              <a:spcBef>
                <a:spcPct val="10000"/>
              </a:spcBef>
              <a:buFontTx/>
              <a:buAutoNum type="arabicPeriod"/>
            </a:pPr>
            <a:r>
              <a:rPr lang="it-IT" sz="1600" b="0" dirty="0">
                <a:solidFill>
                  <a:srgbClr val="292934"/>
                </a:solidFill>
                <a:latin typeface="Calibri"/>
                <a:cs typeface="Calibri"/>
              </a:rPr>
              <a:t>Assegnare</a:t>
            </a:r>
            <a:r>
              <a:rPr lang="it-IT" sz="1600" b="0" i="1" u="sng" dirty="0">
                <a:solidFill>
                  <a:srgbClr val="292934"/>
                </a:solidFill>
                <a:latin typeface="Calibri"/>
                <a:cs typeface="Calibri"/>
              </a:rPr>
              <a:t> </a:t>
            </a:r>
            <a:r>
              <a:rPr lang="it-IT" sz="1600" b="0" dirty="0">
                <a:solidFill>
                  <a:srgbClr val="292934"/>
                </a:solidFill>
                <a:latin typeface="Calibri"/>
                <a:cs typeface="Calibri"/>
              </a:rPr>
              <a:t>il valore calcolato </a:t>
            </a:r>
            <a:r>
              <a:rPr lang="it-IT" sz="1600" b="0" dirty="0" smtClean="0">
                <a:solidFill>
                  <a:srgbClr val="292934"/>
                </a:solidFill>
                <a:latin typeface="Calibri"/>
                <a:cs typeface="Calibri"/>
              </a:rPr>
              <a:t>di </a:t>
            </a:r>
            <a:r>
              <a:rPr lang="it-IT" sz="1600" b="0" i="1" u="sng" dirty="0" smtClean="0">
                <a:solidFill>
                  <a:srgbClr val="292934"/>
                </a:solidFill>
                <a:latin typeface="Calibri"/>
                <a:cs typeface="Calibri"/>
              </a:rPr>
              <a:t>x</a:t>
            </a:r>
            <a:r>
              <a:rPr lang="it-IT" sz="1600" b="0" dirty="0" smtClean="0">
                <a:solidFill>
                  <a:srgbClr val="292934"/>
                </a:solidFill>
                <a:latin typeface="Calibri"/>
                <a:cs typeface="Calibri"/>
              </a:rPr>
              <a:t> </a:t>
            </a:r>
            <a:r>
              <a:rPr lang="it-IT" sz="1600" b="0" dirty="0">
                <a:solidFill>
                  <a:srgbClr val="292934"/>
                </a:solidFill>
                <a:latin typeface="Calibri"/>
                <a:cs typeface="Calibri"/>
              </a:rPr>
              <a:t>alla media della </a:t>
            </a:r>
            <a:r>
              <a:rPr lang="it-IT" sz="1600" b="0" dirty="0" smtClean="0">
                <a:solidFill>
                  <a:srgbClr val="292934"/>
                </a:solidFill>
                <a:latin typeface="Calibri"/>
                <a:cs typeface="Calibri"/>
              </a:rPr>
              <a:t>popolazione </a:t>
            </a:r>
            <a:r>
              <a:rPr lang="it-IT" sz="1600" b="0" dirty="0" smtClean="0">
                <a:solidFill>
                  <a:srgbClr val="292934"/>
                </a:solidFill>
                <a:latin typeface="Symbol" charset="2"/>
                <a:cs typeface="Symbol" charset="2"/>
              </a:rPr>
              <a:t>m</a:t>
            </a:r>
            <a:endParaRPr lang="it-IT" sz="1600" b="0" dirty="0">
              <a:solidFill>
                <a:srgbClr val="292934"/>
              </a:solidFill>
              <a:latin typeface="Symbol" charset="2"/>
              <a:cs typeface="Symbol" charset="2"/>
            </a:endParaRPr>
          </a:p>
        </p:txBody>
      </p:sp>
      <p:sp>
        <p:nvSpPr>
          <p:cNvPr id="79877" name="Rectangle 7"/>
          <p:cNvSpPr>
            <a:spLocks noChangeArrowheads="1"/>
          </p:cNvSpPr>
          <p:nvPr/>
        </p:nvSpPr>
        <p:spPr bwMode="auto">
          <a:xfrm>
            <a:off x="431935" y="2954626"/>
            <a:ext cx="8137959" cy="1793300"/>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indent="288925">
              <a:spcBef>
                <a:spcPct val="50000"/>
              </a:spcBef>
            </a:pPr>
            <a:r>
              <a:rPr lang="it-IT" sz="1800" i="1" u="sng" dirty="0">
                <a:solidFill>
                  <a:srgbClr val="292934"/>
                </a:solidFill>
                <a:latin typeface="Calibri"/>
                <a:cs typeface="Calibri"/>
              </a:rPr>
              <a:t>Stimatore</a:t>
            </a:r>
            <a:r>
              <a:rPr lang="it-IT" sz="1600" b="0" dirty="0">
                <a:solidFill>
                  <a:srgbClr val="292934"/>
                </a:solidFill>
                <a:latin typeface="Calibri"/>
                <a:cs typeface="Calibri"/>
              </a:rPr>
              <a:t>. La media campionaria (</a:t>
            </a:r>
            <a:r>
              <a:rPr lang="it-IT" sz="1600" dirty="0">
                <a:solidFill>
                  <a:srgbClr val="292934"/>
                </a:solidFill>
                <a:latin typeface="Calibri"/>
                <a:cs typeface="Calibri"/>
              </a:rPr>
              <a:t>la formula</a:t>
            </a:r>
            <a:r>
              <a:rPr lang="it-IT" sz="1600" b="0" dirty="0">
                <a:solidFill>
                  <a:srgbClr val="292934"/>
                </a:solidFill>
                <a:latin typeface="Calibri"/>
                <a:cs typeface="Calibri"/>
              </a:rPr>
              <a:t>) utilizzata per ottenere una stima della media della popolazione è detta </a:t>
            </a:r>
            <a:r>
              <a:rPr lang="it-IT" sz="1600" dirty="0">
                <a:solidFill>
                  <a:srgbClr val="292934"/>
                </a:solidFill>
                <a:latin typeface="Calibri"/>
                <a:cs typeface="Calibri"/>
              </a:rPr>
              <a:t>stimatore</a:t>
            </a:r>
            <a:r>
              <a:rPr lang="it-IT" sz="1600" b="0" dirty="0">
                <a:solidFill>
                  <a:srgbClr val="292934"/>
                </a:solidFill>
                <a:latin typeface="Calibri"/>
                <a:cs typeface="Calibri"/>
              </a:rPr>
              <a:t> della media della popolazione </a:t>
            </a:r>
            <a:r>
              <a:rPr lang="it-IT" sz="1600" b="0" dirty="0">
                <a:solidFill>
                  <a:srgbClr val="292934"/>
                </a:solidFill>
                <a:latin typeface="Symbol" charset="2"/>
                <a:cs typeface="Symbol" charset="2"/>
              </a:rPr>
              <a:t>m</a:t>
            </a:r>
            <a:r>
              <a:rPr lang="it-IT" sz="1600" b="0" dirty="0">
                <a:solidFill>
                  <a:srgbClr val="292934"/>
                </a:solidFill>
                <a:latin typeface="Calibri"/>
                <a:cs typeface="Calibri"/>
              </a:rPr>
              <a:t>. </a:t>
            </a:r>
          </a:p>
          <a:p>
            <a:pPr indent="288925">
              <a:spcBef>
                <a:spcPct val="50000"/>
              </a:spcBef>
            </a:pPr>
            <a:endParaRPr lang="it-IT" sz="1600" b="0" dirty="0">
              <a:solidFill>
                <a:srgbClr val="292934"/>
              </a:solidFill>
              <a:latin typeface="Calibri"/>
              <a:cs typeface="Calibri"/>
            </a:endParaRPr>
          </a:p>
          <a:p>
            <a:pPr indent="288925">
              <a:spcBef>
                <a:spcPct val="50000"/>
              </a:spcBef>
            </a:pPr>
            <a:endParaRPr lang="it-IT" sz="1600" b="0" dirty="0">
              <a:solidFill>
                <a:srgbClr val="292934"/>
              </a:solidFill>
              <a:latin typeface="Calibri"/>
              <a:cs typeface="Calibri"/>
            </a:endParaRPr>
          </a:p>
          <a:p>
            <a:pPr indent="288925">
              <a:spcBef>
                <a:spcPct val="50000"/>
              </a:spcBef>
            </a:pPr>
            <a:r>
              <a:rPr lang="it-IT" sz="1600" b="0" dirty="0">
                <a:solidFill>
                  <a:srgbClr val="292934"/>
                </a:solidFill>
                <a:latin typeface="Calibri"/>
                <a:cs typeface="Calibri"/>
              </a:rPr>
              <a:t>Il valore calcolato è la stima di </a:t>
            </a:r>
            <a:r>
              <a:rPr lang="it-IT" sz="1600" b="0" dirty="0">
                <a:solidFill>
                  <a:srgbClr val="292934"/>
                </a:solidFill>
                <a:latin typeface="Symbol" charset="2"/>
                <a:cs typeface="Symbol" charset="2"/>
              </a:rPr>
              <a:t>m</a:t>
            </a:r>
            <a:r>
              <a:rPr lang="it-IT" sz="1600" b="0" dirty="0">
                <a:solidFill>
                  <a:srgbClr val="292934"/>
                </a:solidFill>
                <a:latin typeface="Calibri"/>
                <a:cs typeface="Calibri"/>
              </a:rPr>
              <a:t> ottenuta dal campione di dimensioni </a:t>
            </a:r>
            <a:r>
              <a:rPr lang="it-IT" sz="1600" b="0" dirty="0" err="1">
                <a:solidFill>
                  <a:srgbClr val="292934"/>
                </a:solidFill>
                <a:latin typeface="Calibri"/>
                <a:cs typeface="Calibri"/>
              </a:rPr>
              <a:t>n</a:t>
            </a:r>
            <a:endParaRPr lang="it-IT" sz="1600" b="0" dirty="0">
              <a:solidFill>
                <a:srgbClr val="292934"/>
              </a:solidFill>
              <a:latin typeface="Calibri"/>
              <a:cs typeface="Calibri"/>
            </a:endParaRPr>
          </a:p>
        </p:txBody>
      </p:sp>
      <p:graphicFrame>
        <p:nvGraphicFramePr>
          <p:cNvPr id="79878" name="Object 8"/>
          <p:cNvGraphicFramePr>
            <a:graphicFrameLocks noChangeAspect="1"/>
          </p:cNvGraphicFramePr>
          <p:nvPr>
            <p:extLst>
              <p:ext uri="{D42A27DB-BD31-4B8C-83A1-F6EECF244321}">
                <p14:modId xmlns:p14="http://schemas.microsoft.com/office/powerpoint/2010/main" val="667007609"/>
              </p:ext>
            </p:extLst>
          </p:nvPr>
        </p:nvGraphicFramePr>
        <p:xfrm>
          <a:off x="3957469" y="3626392"/>
          <a:ext cx="869243" cy="693945"/>
        </p:xfrm>
        <a:graphic>
          <a:graphicData uri="http://schemas.openxmlformats.org/presentationml/2006/ole">
            <mc:AlternateContent xmlns:mc="http://schemas.openxmlformats.org/markup-compatibility/2006">
              <mc:Choice xmlns:v="urn:schemas-microsoft-com:vml" Requires="v">
                <p:oleObj spid="_x0000_s80376" name="Equation" r:id="rId3" imgW="609336" imgH="431613" progId="Equation.3">
                  <p:embed/>
                </p:oleObj>
              </mc:Choice>
              <mc:Fallback>
                <p:oleObj name="Equation" r:id="rId3" imgW="609336" imgH="431613" progId="Equation.3">
                  <p:embed/>
                  <p:pic>
                    <p:nvPicPr>
                      <p:cNvPr id="0" name="Picture 2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7469" y="3626392"/>
                        <a:ext cx="869243" cy="693945"/>
                      </a:xfrm>
                      <a:prstGeom prst="rect">
                        <a:avLst/>
                      </a:prstGeom>
                      <a:solidFill>
                        <a:srgbClr val="FFFFFF"/>
                      </a:solidFill>
                    </p:spPr>
                  </p:pic>
                </p:oleObj>
              </mc:Fallback>
            </mc:AlternateContent>
          </a:graphicData>
        </a:graphic>
      </p:graphicFrame>
      <p:sp>
        <p:nvSpPr>
          <p:cNvPr id="79876" name="Text Box 9"/>
          <p:cNvSpPr txBox="1">
            <a:spLocks noChangeArrowheads="1"/>
          </p:cNvSpPr>
          <p:nvPr/>
        </p:nvSpPr>
        <p:spPr bwMode="auto">
          <a:xfrm>
            <a:off x="431935" y="4884846"/>
            <a:ext cx="8277225" cy="1460500"/>
          </a:xfrm>
          <a:prstGeom prst="rect">
            <a:avLst/>
          </a:prstGeom>
          <a:solidFill>
            <a:srgbClr val="FFF992"/>
          </a:solidFill>
          <a:ln>
            <a:noFill/>
          </a:ln>
          <a:extLst/>
        </p:spPr>
        <p:txBody>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i="1" u="sng" dirty="0">
                <a:solidFill>
                  <a:srgbClr val="292934"/>
                </a:solidFill>
                <a:latin typeface="Calibri"/>
                <a:cs typeface="Calibri"/>
              </a:rPr>
              <a:t>Stima</a:t>
            </a:r>
            <a:r>
              <a:rPr lang="it-IT" sz="1600" b="0" dirty="0">
                <a:solidFill>
                  <a:srgbClr val="292934"/>
                </a:solidFill>
                <a:latin typeface="Calibri"/>
                <a:cs typeface="Calibri"/>
              </a:rPr>
              <a:t>. Il </a:t>
            </a:r>
            <a:r>
              <a:rPr lang="it-IT" sz="1600" dirty="0">
                <a:solidFill>
                  <a:srgbClr val="292934"/>
                </a:solidFill>
                <a:latin typeface="Calibri"/>
                <a:cs typeface="Calibri"/>
              </a:rPr>
              <a:t>valore</a:t>
            </a:r>
            <a:r>
              <a:rPr lang="it-IT" sz="1600" b="0" dirty="0">
                <a:solidFill>
                  <a:srgbClr val="292934"/>
                </a:solidFill>
                <a:latin typeface="Calibri"/>
                <a:cs typeface="Calibri"/>
              </a:rPr>
              <a:t> assegnato alla media della popolazione m sulla base del valore della corrispondente media campionaria </a:t>
            </a:r>
            <a:r>
              <a:rPr lang="it-IT" sz="1600" b="0" i="1" u="sng" dirty="0">
                <a:solidFill>
                  <a:srgbClr val="292934"/>
                </a:solidFill>
                <a:latin typeface="Calibri"/>
                <a:cs typeface="Calibri"/>
              </a:rPr>
              <a:t>x</a:t>
            </a:r>
            <a:r>
              <a:rPr lang="it-IT" sz="1600" b="0" dirty="0">
                <a:solidFill>
                  <a:srgbClr val="292934"/>
                </a:solidFill>
                <a:latin typeface="Calibri"/>
                <a:cs typeface="Calibri"/>
              </a:rPr>
              <a:t>, e detto </a:t>
            </a:r>
            <a:r>
              <a:rPr lang="it-IT" sz="1600" dirty="0">
                <a:solidFill>
                  <a:srgbClr val="292934"/>
                </a:solidFill>
                <a:latin typeface="Calibri"/>
                <a:cs typeface="Calibri"/>
              </a:rPr>
              <a:t>stima</a:t>
            </a:r>
            <a:r>
              <a:rPr lang="it-IT" sz="1600" b="0" dirty="0">
                <a:solidFill>
                  <a:srgbClr val="292934"/>
                </a:solidFill>
                <a:latin typeface="Calibri"/>
                <a:cs typeface="Calibri"/>
              </a:rPr>
              <a:t> di </a:t>
            </a:r>
            <a:r>
              <a:rPr lang="it-IT" sz="1600" b="0" dirty="0">
                <a:solidFill>
                  <a:srgbClr val="292934"/>
                </a:solidFill>
                <a:latin typeface="Symbol" charset="2"/>
                <a:cs typeface="Symbol" charset="2"/>
              </a:rPr>
              <a:t>m</a:t>
            </a:r>
          </a:p>
          <a:p>
            <a:pPr eaLnBrk="1" hangingPunct="1">
              <a:spcBef>
                <a:spcPct val="20000"/>
              </a:spcBef>
              <a:buFontTx/>
              <a:buAutoNum type="romanLcParenR"/>
            </a:pPr>
            <a:r>
              <a:rPr lang="it-IT" sz="1600" b="0" dirty="0">
                <a:solidFill>
                  <a:srgbClr val="292934"/>
                </a:solidFill>
                <a:latin typeface="Calibri"/>
                <a:cs typeface="Calibri"/>
              </a:rPr>
              <a:t>consumo medio di </a:t>
            </a:r>
            <a:r>
              <a:rPr lang="it-IT" sz="1600" b="0" dirty="0" smtClean="0">
                <a:solidFill>
                  <a:srgbClr val="292934"/>
                </a:solidFill>
                <a:latin typeface="Calibri"/>
                <a:cs typeface="Calibri"/>
              </a:rPr>
              <a:t>carburante per 100 </a:t>
            </a:r>
            <a:r>
              <a:rPr lang="it-IT" sz="1600" b="0" dirty="0">
                <a:solidFill>
                  <a:srgbClr val="292934"/>
                </a:solidFill>
                <a:latin typeface="Calibri"/>
                <a:cs typeface="Calibri"/>
              </a:rPr>
              <a:t>km di 50 automobili del segmento E</a:t>
            </a:r>
          </a:p>
          <a:p>
            <a:pPr eaLnBrk="1" hangingPunct="1">
              <a:spcBef>
                <a:spcPct val="20000"/>
              </a:spcBef>
              <a:buFontTx/>
              <a:buAutoNum type="romanLcParenR"/>
            </a:pPr>
            <a:r>
              <a:rPr lang="it-IT" sz="1600" b="0" dirty="0">
                <a:solidFill>
                  <a:srgbClr val="292934"/>
                </a:solidFill>
                <a:latin typeface="Calibri"/>
                <a:cs typeface="Calibri"/>
              </a:rPr>
              <a:t>tempo medio necessario a </a:t>
            </a:r>
            <a:r>
              <a:rPr lang="it-IT" sz="1600" b="0" u="sng" dirty="0">
                <a:solidFill>
                  <a:srgbClr val="292934"/>
                </a:solidFill>
                <a:latin typeface="Calibri"/>
                <a:cs typeface="Calibri"/>
              </a:rPr>
              <a:t>10 </a:t>
            </a:r>
            <a:r>
              <a:rPr lang="it-IT" sz="1600" b="0" u="sng" dirty="0" smtClean="0">
                <a:solidFill>
                  <a:srgbClr val="292934"/>
                </a:solidFill>
                <a:latin typeface="Calibri"/>
                <a:cs typeface="Calibri"/>
              </a:rPr>
              <a:t> studenti</a:t>
            </a:r>
            <a:r>
              <a:rPr lang="it-IT" sz="1600" b="0" dirty="0" smtClean="0">
                <a:solidFill>
                  <a:srgbClr val="292934"/>
                </a:solidFill>
                <a:latin typeface="Calibri"/>
                <a:cs typeface="Calibri"/>
              </a:rPr>
              <a:t> </a:t>
            </a:r>
            <a:r>
              <a:rPr lang="it-IT" sz="1600" b="0" dirty="0">
                <a:solidFill>
                  <a:srgbClr val="292934"/>
                </a:solidFill>
                <a:latin typeface="Calibri"/>
                <a:cs typeface="Calibri"/>
              </a:rPr>
              <a:t>per preparare l</a:t>
            </a:r>
            <a:r>
              <a:rPr lang="ja-JP" altLang="it-IT" sz="1600" b="0" dirty="0">
                <a:solidFill>
                  <a:srgbClr val="292934"/>
                </a:solidFill>
                <a:latin typeface="Calibri"/>
                <a:cs typeface="Calibri"/>
              </a:rPr>
              <a:t>’</a:t>
            </a:r>
            <a:r>
              <a:rPr lang="it-IT" altLang="ja-JP" sz="1600" b="0" dirty="0">
                <a:solidFill>
                  <a:srgbClr val="292934"/>
                </a:solidFill>
                <a:latin typeface="Calibri"/>
                <a:cs typeface="Calibri"/>
              </a:rPr>
              <a:t>esame di anatomia</a:t>
            </a:r>
          </a:p>
          <a:p>
            <a:pPr eaLnBrk="1" hangingPunct="1">
              <a:spcBef>
                <a:spcPct val="20000"/>
              </a:spcBef>
              <a:buFontTx/>
              <a:buAutoNum type="romanLcParenR"/>
            </a:pPr>
            <a:r>
              <a:rPr lang="it-IT" sz="1600" b="0" dirty="0">
                <a:solidFill>
                  <a:srgbClr val="292934"/>
                </a:solidFill>
                <a:latin typeface="Calibri"/>
                <a:cs typeface="Calibri"/>
              </a:rPr>
              <a:t>la spesa media mensile </a:t>
            </a:r>
            <a:r>
              <a:rPr lang="it-IT" altLang="ja-JP" sz="1600" b="0" dirty="0">
                <a:solidFill>
                  <a:srgbClr val="292934"/>
                </a:solidFill>
                <a:latin typeface="Calibri"/>
                <a:cs typeface="Calibri"/>
              </a:rPr>
              <a:t>di </a:t>
            </a:r>
            <a:r>
              <a:rPr lang="it-IT" altLang="ja-JP" sz="1600" b="0" u="sng" dirty="0">
                <a:solidFill>
                  <a:srgbClr val="292934"/>
                </a:solidFill>
                <a:latin typeface="Calibri"/>
                <a:cs typeface="Calibri"/>
              </a:rPr>
              <a:t>100 </a:t>
            </a:r>
            <a:r>
              <a:rPr lang="it-IT" altLang="ja-JP" sz="1600" b="0" u="sng" dirty="0" smtClean="0">
                <a:solidFill>
                  <a:srgbClr val="292934"/>
                </a:solidFill>
                <a:latin typeface="Calibri"/>
                <a:cs typeface="Calibri"/>
              </a:rPr>
              <a:t>famiglie </a:t>
            </a:r>
            <a:r>
              <a:rPr lang="it-IT" sz="1600" b="0" dirty="0" smtClean="0">
                <a:solidFill>
                  <a:srgbClr val="292934"/>
                </a:solidFill>
                <a:latin typeface="Calibri"/>
                <a:cs typeface="Calibri"/>
              </a:rPr>
              <a:t>per </a:t>
            </a:r>
            <a:r>
              <a:rPr lang="it-IT" altLang="ja-JP" sz="1600" b="0" dirty="0" smtClean="0">
                <a:solidFill>
                  <a:srgbClr val="292934"/>
                </a:solidFill>
                <a:latin typeface="Calibri"/>
                <a:cs typeface="Calibri"/>
              </a:rPr>
              <a:t>acquistare generi alimentari  </a:t>
            </a:r>
            <a:r>
              <a:rPr lang="it-IT" altLang="ja-JP" sz="1600" b="0" dirty="0">
                <a:solidFill>
                  <a:srgbClr val="292934"/>
                </a:solidFill>
                <a:latin typeface="Calibri"/>
                <a:cs typeface="Calibri"/>
              </a:rPr>
              <a:t>… </a:t>
            </a:r>
            <a:endParaRPr lang="it-IT" sz="1600" b="0" dirty="0">
              <a:solidFill>
                <a:srgbClr val="292934"/>
              </a:solidFill>
              <a:latin typeface="Calibri"/>
              <a:cs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33400"/>
            <a:ext cx="8229600" cy="967439"/>
          </a:xfrm>
        </p:spPr>
        <p:txBody>
          <a:bodyPr>
            <a:normAutofit fontScale="90000"/>
          </a:bodyPr>
          <a:lstStyle/>
          <a:p>
            <a:r>
              <a:rPr lang="it-IT" dirty="0" smtClean="0"/>
              <a:t>Studenti SM – Frequenza Cardiaca FrC1</a:t>
            </a:r>
            <a:endParaRPr lang="it-IT" dirty="0"/>
          </a:p>
        </p:txBody>
      </p:sp>
      <p:pic>
        <p:nvPicPr>
          <p:cNvPr id="3" name="Immagine 2"/>
          <p:cNvPicPr>
            <a:picLocks noChangeAspect="1"/>
          </p:cNvPicPr>
          <p:nvPr/>
        </p:nvPicPr>
        <p:blipFill>
          <a:blip r:embed="rId2"/>
          <a:stretch>
            <a:fillRect/>
          </a:stretch>
        </p:blipFill>
        <p:spPr>
          <a:xfrm>
            <a:off x="474680" y="1477668"/>
            <a:ext cx="7596000" cy="3971512"/>
          </a:xfrm>
          <a:prstGeom prst="rect">
            <a:avLst/>
          </a:prstGeom>
        </p:spPr>
      </p:pic>
      <p:sp>
        <p:nvSpPr>
          <p:cNvPr id="4" name="CasellaDiTesto 3"/>
          <p:cNvSpPr txBox="1"/>
          <p:nvPr/>
        </p:nvSpPr>
        <p:spPr>
          <a:xfrm>
            <a:off x="525996" y="5541554"/>
            <a:ext cx="7543560" cy="646331"/>
          </a:xfrm>
          <a:prstGeom prst="rect">
            <a:avLst/>
          </a:prstGeom>
          <a:noFill/>
        </p:spPr>
        <p:txBody>
          <a:bodyPr wrap="square" rtlCol="0">
            <a:spAutoFit/>
          </a:bodyPr>
          <a:lstStyle/>
          <a:p>
            <a:r>
              <a:rPr lang="it-IT" sz="1800" b="0" dirty="0" smtClean="0">
                <a:latin typeface="+mn-lt"/>
              </a:rPr>
              <a:t>Fc1	: frequenza cardiaca a riposo – tutti i soggetti</a:t>
            </a:r>
          </a:p>
          <a:p>
            <a:r>
              <a:rPr lang="it-IT" sz="1800" b="0" dirty="0" smtClean="0">
                <a:latin typeface="+mn-lt"/>
              </a:rPr>
              <a:t>Fc2	: frequenza cardiaca a riposo e 1’ di corsa</a:t>
            </a:r>
            <a:endParaRPr lang="it-IT" sz="1800" b="0" dirty="0">
              <a:latin typeface="+mn-lt"/>
            </a:endParaRPr>
          </a:p>
        </p:txBody>
      </p:sp>
    </p:spTree>
    <p:extLst>
      <p:ext uri="{BB962C8B-B14F-4D97-AF65-F5344CB8AC3E}">
        <p14:creationId xmlns:p14="http://schemas.microsoft.com/office/powerpoint/2010/main" val="37985908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p:nvPr>
        </p:nvSpPr>
        <p:spPr>
          <a:xfrm>
            <a:off x="609297" y="290748"/>
            <a:ext cx="7772400" cy="715963"/>
          </a:xfrm>
        </p:spPr>
        <p:txBody>
          <a:bodyPr/>
          <a:lstStyle/>
          <a:p>
            <a:pPr eaLnBrk="1" hangingPunct="1"/>
            <a:r>
              <a:rPr lang="it-IT" sz="3600" b="0" dirty="0">
                <a:latin typeface="Tahoma" charset="0"/>
              </a:rPr>
              <a:t>Stima puntale di </a:t>
            </a:r>
            <a:r>
              <a:rPr lang="it-IT" sz="3600" b="0" dirty="0">
                <a:latin typeface="Symbol" charset="0"/>
              </a:rPr>
              <a:t>m</a:t>
            </a:r>
            <a:endParaRPr lang="it-IT" sz="3600" b="0" dirty="0">
              <a:latin typeface="Tahoma" charset="0"/>
            </a:endParaRPr>
          </a:p>
        </p:txBody>
      </p:sp>
      <p:sp>
        <p:nvSpPr>
          <p:cNvPr id="80898" name="Text Box 8"/>
          <p:cNvSpPr txBox="1">
            <a:spLocks noChangeArrowheads="1"/>
          </p:cNvSpPr>
          <p:nvPr/>
        </p:nvSpPr>
        <p:spPr bwMode="auto">
          <a:xfrm>
            <a:off x="219076" y="1042117"/>
            <a:ext cx="8577000" cy="3139321"/>
          </a:xfrm>
          <a:prstGeom prst="rect">
            <a:avLst/>
          </a:prstGeom>
          <a:noFill/>
          <a:ln>
            <a:noFill/>
          </a:ln>
          <a:extLst/>
        </p:spPr>
        <p:txBody>
          <a:bodyPr wrap="square">
            <a:spAutoFit/>
          </a:bodyPr>
          <a:lstStyle>
            <a:lvl1pPr indent="266700"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800" dirty="0">
                <a:solidFill>
                  <a:srgbClr val="292934"/>
                </a:solidFill>
                <a:latin typeface="Calibri"/>
                <a:cs typeface="Calibri"/>
              </a:rPr>
              <a:t>Stima puntuale</a:t>
            </a:r>
            <a:r>
              <a:rPr lang="it-IT" sz="1800" b="0" dirty="0">
                <a:solidFill>
                  <a:srgbClr val="292934"/>
                </a:solidFill>
                <a:latin typeface="Calibri"/>
                <a:cs typeface="Calibri"/>
              </a:rPr>
              <a:t>. Il valore della statistica campionaria utilizzata per stimare il parametri di una popolazione è detto </a:t>
            </a:r>
            <a:r>
              <a:rPr lang="it-IT" sz="1800" dirty="0">
                <a:solidFill>
                  <a:srgbClr val="292934"/>
                </a:solidFill>
                <a:latin typeface="Calibri"/>
                <a:cs typeface="Calibri"/>
              </a:rPr>
              <a:t>stima puntuale</a:t>
            </a:r>
            <a:r>
              <a:rPr lang="it-IT" sz="1800" b="0" dirty="0">
                <a:solidFill>
                  <a:srgbClr val="292934"/>
                </a:solidFill>
                <a:latin typeface="Calibri"/>
                <a:cs typeface="Calibri"/>
              </a:rPr>
              <a:t>.  </a:t>
            </a:r>
          </a:p>
          <a:p>
            <a:pPr algn="just" eaLnBrk="1" hangingPunct="1">
              <a:spcBef>
                <a:spcPct val="50000"/>
              </a:spcBef>
              <a:buFont typeface="Tahoma" charset="0"/>
              <a:buChar char="−"/>
            </a:pPr>
            <a:r>
              <a:rPr lang="it-IT" sz="1800" b="0" dirty="0">
                <a:solidFill>
                  <a:srgbClr val="292934"/>
                </a:solidFill>
                <a:latin typeface="Calibri"/>
                <a:cs typeface="Calibri"/>
              </a:rPr>
              <a:t>La </a:t>
            </a:r>
            <a:r>
              <a:rPr lang="it-IT" sz="1800" i="1" u="sng" dirty="0" smtClean="0">
                <a:solidFill>
                  <a:srgbClr val="292934"/>
                </a:solidFill>
                <a:latin typeface="Calibri"/>
                <a:cs typeface="Calibri"/>
              </a:rPr>
              <a:t>formula</a:t>
            </a:r>
            <a:r>
              <a:rPr lang="it-IT" sz="1800" b="0" dirty="0" smtClean="0">
                <a:solidFill>
                  <a:srgbClr val="292934"/>
                </a:solidFill>
                <a:latin typeface="Calibri"/>
                <a:cs typeface="Calibri"/>
              </a:rPr>
              <a:t> della media campionaria</a:t>
            </a:r>
            <a:r>
              <a:rPr lang="it-IT" sz="1800" b="0" i="1" dirty="0" smtClean="0">
                <a:solidFill>
                  <a:srgbClr val="292934"/>
                </a:solidFill>
                <a:latin typeface="Calibri"/>
                <a:cs typeface="Calibri"/>
              </a:rPr>
              <a:t>               </a:t>
            </a:r>
            <a:r>
              <a:rPr lang="it-IT" sz="1800" b="0" dirty="0" smtClean="0">
                <a:solidFill>
                  <a:srgbClr val="292934"/>
                </a:solidFill>
                <a:latin typeface="Calibri"/>
                <a:cs typeface="Calibri"/>
              </a:rPr>
              <a:t>è </a:t>
            </a:r>
            <a:r>
              <a:rPr lang="it-IT" sz="1800" b="0" dirty="0">
                <a:solidFill>
                  <a:srgbClr val="292934"/>
                </a:solidFill>
                <a:latin typeface="Calibri"/>
                <a:cs typeface="Calibri"/>
              </a:rPr>
              <a:t>uno </a:t>
            </a:r>
            <a:r>
              <a:rPr lang="it-IT" sz="1800" i="1" u="sng" dirty="0">
                <a:solidFill>
                  <a:srgbClr val="292934"/>
                </a:solidFill>
                <a:latin typeface="Calibri"/>
                <a:cs typeface="Calibri"/>
              </a:rPr>
              <a:t>stimatore</a:t>
            </a:r>
            <a:r>
              <a:rPr lang="it-IT" sz="1800" i="1" dirty="0">
                <a:solidFill>
                  <a:srgbClr val="292934"/>
                </a:solidFill>
                <a:latin typeface="Calibri"/>
                <a:cs typeface="Calibri"/>
              </a:rPr>
              <a:t> </a:t>
            </a:r>
            <a:r>
              <a:rPr lang="it-IT" sz="1800" b="0" dirty="0" smtClean="0">
                <a:solidFill>
                  <a:srgbClr val="292934"/>
                </a:solidFill>
                <a:latin typeface="Calibri"/>
                <a:cs typeface="Calibri"/>
              </a:rPr>
              <a:t>della </a:t>
            </a:r>
            <a:r>
              <a:rPr lang="it-IT" sz="1800" b="0" dirty="0">
                <a:solidFill>
                  <a:srgbClr val="292934"/>
                </a:solidFill>
                <a:latin typeface="Calibri"/>
                <a:cs typeface="Calibri"/>
              </a:rPr>
              <a:t>media di popolazione </a:t>
            </a:r>
            <a:r>
              <a:rPr lang="it-IT" sz="1800" b="0" dirty="0">
                <a:solidFill>
                  <a:srgbClr val="292934"/>
                </a:solidFill>
                <a:latin typeface="Symbol" charset="2"/>
                <a:cs typeface="Symbol" charset="2"/>
              </a:rPr>
              <a:t>m</a:t>
            </a:r>
          </a:p>
          <a:p>
            <a:pPr algn="just" eaLnBrk="1" hangingPunct="1">
              <a:spcBef>
                <a:spcPct val="50000"/>
              </a:spcBef>
              <a:buFont typeface="Tahoma" charset="0"/>
              <a:buChar char="−"/>
            </a:pPr>
            <a:r>
              <a:rPr lang="it-IT" sz="1800" b="0" dirty="0">
                <a:solidFill>
                  <a:srgbClr val="292934"/>
                </a:solidFill>
                <a:latin typeface="Calibri"/>
                <a:cs typeface="Calibri"/>
              </a:rPr>
              <a:t>Il </a:t>
            </a:r>
            <a:r>
              <a:rPr lang="it-IT" sz="1800" i="1" u="sng" dirty="0">
                <a:solidFill>
                  <a:srgbClr val="292934"/>
                </a:solidFill>
                <a:latin typeface="Calibri"/>
                <a:cs typeface="Calibri"/>
              </a:rPr>
              <a:t>valore</a:t>
            </a:r>
            <a:r>
              <a:rPr lang="it-IT" sz="1800" dirty="0">
                <a:solidFill>
                  <a:srgbClr val="292934"/>
                </a:solidFill>
                <a:latin typeface="Calibri"/>
                <a:cs typeface="Calibri"/>
              </a:rPr>
              <a:t> </a:t>
            </a:r>
            <a:r>
              <a:rPr lang="it-IT" sz="1800" b="0" dirty="0">
                <a:solidFill>
                  <a:srgbClr val="292934"/>
                </a:solidFill>
                <a:latin typeface="Calibri"/>
                <a:cs typeface="Calibri"/>
              </a:rPr>
              <a:t>della media campionaria </a:t>
            </a:r>
            <a:r>
              <a:rPr lang="it-IT" sz="1800" b="0" dirty="0" smtClean="0">
                <a:solidFill>
                  <a:srgbClr val="292934"/>
                </a:solidFill>
                <a:latin typeface="Calibri"/>
                <a:cs typeface="Calibri"/>
              </a:rPr>
              <a:t>calcolata per un dato campione è </a:t>
            </a:r>
            <a:r>
              <a:rPr lang="it-IT" sz="1800" b="0" dirty="0">
                <a:solidFill>
                  <a:srgbClr val="292934"/>
                </a:solidFill>
                <a:latin typeface="Calibri"/>
                <a:cs typeface="Calibri"/>
              </a:rPr>
              <a:t>una </a:t>
            </a:r>
            <a:r>
              <a:rPr lang="it-IT" sz="1800" i="1" u="sng" dirty="0">
                <a:solidFill>
                  <a:srgbClr val="292934"/>
                </a:solidFill>
                <a:latin typeface="Calibri"/>
                <a:cs typeface="Calibri"/>
              </a:rPr>
              <a:t>stima puntuale</a:t>
            </a:r>
            <a:r>
              <a:rPr lang="it-IT" sz="1800" i="1" dirty="0">
                <a:solidFill>
                  <a:srgbClr val="292934"/>
                </a:solidFill>
                <a:latin typeface="Calibri"/>
                <a:cs typeface="Calibri"/>
              </a:rPr>
              <a:t> </a:t>
            </a:r>
            <a:r>
              <a:rPr lang="it-IT" sz="1800" i="1" dirty="0" smtClean="0">
                <a:solidFill>
                  <a:srgbClr val="292934"/>
                </a:solidFill>
                <a:latin typeface="Calibri"/>
                <a:cs typeface="Calibri"/>
              </a:rPr>
              <a:t> </a:t>
            </a:r>
            <a:r>
              <a:rPr lang="it-IT" sz="1800" b="0" dirty="0" smtClean="0">
                <a:solidFill>
                  <a:srgbClr val="292934"/>
                </a:solidFill>
                <a:latin typeface="Calibri"/>
                <a:cs typeface="Calibri"/>
              </a:rPr>
              <a:t>della </a:t>
            </a:r>
            <a:r>
              <a:rPr lang="it-IT" sz="1800" b="0" dirty="0">
                <a:solidFill>
                  <a:srgbClr val="292934"/>
                </a:solidFill>
                <a:latin typeface="Calibri"/>
                <a:cs typeface="Calibri"/>
              </a:rPr>
              <a:t>media di popolazione </a:t>
            </a:r>
            <a:r>
              <a:rPr lang="it-IT" sz="1800" b="0" dirty="0">
                <a:solidFill>
                  <a:srgbClr val="292934"/>
                </a:solidFill>
                <a:latin typeface="Symbol" charset="2"/>
                <a:cs typeface="Symbol" charset="2"/>
              </a:rPr>
              <a:t>m</a:t>
            </a:r>
          </a:p>
          <a:p>
            <a:pPr eaLnBrk="1" hangingPunct="1">
              <a:spcBef>
                <a:spcPct val="50000"/>
              </a:spcBef>
              <a:buFont typeface="Tahoma" charset="0"/>
              <a:buChar char="–"/>
            </a:pPr>
            <a:r>
              <a:rPr lang="it-IT" sz="1800" b="0" dirty="0" smtClean="0">
                <a:solidFill>
                  <a:srgbClr val="292934"/>
                </a:solidFill>
                <a:latin typeface="Calibri"/>
                <a:cs typeface="Calibri"/>
              </a:rPr>
              <a:t>La </a:t>
            </a:r>
            <a:r>
              <a:rPr lang="it-IT" sz="1800" b="0" dirty="0">
                <a:solidFill>
                  <a:srgbClr val="292934"/>
                </a:solidFill>
                <a:latin typeface="Calibri"/>
                <a:cs typeface="Calibri"/>
              </a:rPr>
              <a:t>stima puntuale di </a:t>
            </a:r>
            <a:r>
              <a:rPr lang="it-IT" sz="1800" b="0" dirty="0">
                <a:solidFill>
                  <a:srgbClr val="292934"/>
                </a:solidFill>
                <a:latin typeface="Symbol" charset="2"/>
                <a:cs typeface="Symbol" charset="2"/>
              </a:rPr>
              <a:t>m</a:t>
            </a:r>
            <a:r>
              <a:rPr lang="it-IT" sz="1800" b="0" dirty="0">
                <a:solidFill>
                  <a:srgbClr val="292934"/>
                </a:solidFill>
                <a:latin typeface="Calibri"/>
                <a:cs typeface="Calibri"/>
              </a:rPr>
              <a:t> </a:t>
            </a:r>
            <a:r>
              <a:rPr lang="it-IT" sz="1800" i="1" u="sng" dirty="0">
                <a:solidFill>
                  <a:srgbClr val="292934"/>
                </a:solidFill>
                <a:latin typeface="Calibri"/>
                <a:cs typeface="Calibri"/>
              </a:rPr>
              <a:t>cambia al variare del campione</a:t>
            </a:r>
            <a:r>
              <a:rPr lang="it-IT" sz="1800" b="0" dirty="0">
                <a:solidFill>
                  <a:srgbClr val="292934"/>
                </a:solidFill>
                <a:latin typeface="Calibri"/>
                <a:cs typeface="Calibri"/>
              </a:rPr>
              <a:t> </a:t>
            </a:r>
            <a:r>
              <a:rPr lang="it-IT" sz="1800" b="0" dirty="0" smtClean="0">
                <a:solidFill>
                  <a:srgbClr val="292934"/>
                </a:solidFill>
                <a:latin typeface="Calibri"/>
                <a:cs typeface="Calibri"/>
              </a:rPr>
              <a:t> e per rendere ragione di questa variabilità alla  stima </a:t>
            </a:r>
            <a:r>
              <a:rPr lang="it-IT" sz="1800" b="0" dirty="0">
                <a:solidFill>
                  <a:srgbClr val="292934"/>
                </a:solidFill>
                <a:latin typeface="Calibri"/>
                <a:cs typeface="Calibri"/>
              </a:rPr>
              <a:t>puntuale </a:t>
            </a:r>
            <a:r>
              <a:rPr lang="it-IT" sz="1800" b="0" dirty="0" smtClean="0">
                <a:solidFill>
                  <a:srgbClr val="292934"/>
                </a:solidFill>
                <a:latin typeface="Calibri"/>
                <a:cs typeface="Calibri"/>
              </a:rPr>
              <a:t>       si associa </a:t>
            </a:r>
            <a:r>
              <a:rPr lang="it-IT" sz="1800" b="0" dirty="0">
                <a:solidFill>
                  <a:srgbClr val="292934"/>
                </a:solidFill>
                <a:latin typeface="Calibri"/>
                <a:cs typeface="Calibri"/>
              </a:rPr>
              <a:t>un </a:t>
            </a:r>
            <a:r>
              <a:rPr lang="it-IT" sz="1800" dirty="0">
                <a:solidFill>
                  <a:srgbClr val="292934"/>
                </a:solidFill>
                <a:latin typeface="Calibri"/>
                <a:cs typeface="Calibri"/>
              </a:rPr>
              <a:t>Margine di Errore</a:t>
            </a:r>
            <a:r>
              <a:rPr lang="it-IT" sz="1800" b="0" dirty="0">
                <a:solidFill>
                  <a:srgbClr val="292934"/>
                </a:solidFill>
                <a:latin typeface="Calibri"/>
                <a:cs typeface="Calibri"/>
              </a:rPr>
              <a:t>  (</a:t>
            </a:r>
            <a:r>
              <a:rPr lang="it-IT" sz="1800" dirty="0">
                <a:solidFill>
                  <a:srgbClr val="292934"/>
                </a:solidFill>
                <a:latin typeface="Calibri"/>
                <a:cs typeface="Calibri"/>
              </a:rPr>
              <a:t>ME</a:t>
            </a:r>
            <a:r>
              <a:rPr lang="it-IT" sz="1800" b="0" dirty="0" smtClean="0">
                <a:solidFill>
                  <a:srgbClr val="292934"/>
                </a:solidFill>
                <a:latin typeface="Calibri"/>
                <a:cs typeface="Calibri"/>
              </a:rPr>
              <a:t>) pari a </a:t>
            </a:r>
            <a:endParaRPr lang="it-IT" sz="1800" b="0" dirty="0">
              <a:solidFill>
                <a:srgbClr val="292934"/>
              </a:solidFill>
              <a:latin typeface="Calibri"/>
              <a:cs typeface="Calibri"/>
            </a:endParaRPr>
          </a:p>
          <a:p>
            <a:pPr algn="ctr" eaLnBrk="1" hangingPunct="1">
              <a:spcBef>
                <a:spcPct val="50000"/>
              </a:spcBef>
              <a:buFont typeface="Tahoma" charset="0"/>
              <a:buNone/>
            </a:pPr>
            <a:r>
              <a:rPr lang="it-IT" sz="1800" b="0" dirty="0">
                <a:solidFill>
                  <a:srgbClr val="292934"/>
                </a:solidFill>
                <a:latin typeface="Calibri"/>
                <a:cs typeface="Calibri"/>
              </a:rPr>
              <a:t>ME =</a:t>
            </a:r>
            <a:r>
              <a:rPr lang="it-IT" sz="1800" b="0" dirty="0">
                <a:solidFill>
                  <a:srgbClr val="292934"/>
                </a:solidFill>
                <a:latin typeface="Calibri"/>
                <a:cs typeface="Calibri"/>
                <a:sym typeface="Symbol" charset="0"/>
              </a:rPr>
              <a:t></a:t>
            </a:r>
            <a:r>
              <a:rPr lang="it-IT" sz="1800" b="0" dirty="0">
                <a:solidFill>
                  <a:srgbClr val="292934"/>
                </a:solidFill>
                <a:latin typeface="Calibri"/>
                <a:cs typeface="Calibri"/>
              </a:rPr>
              <a:t>1.96s</a:t>
            </a:r>
            <a:r>
              <a:rPr lang="it-IT" sz="1800" b="0" u="sng" baseline="-25000" dirty="0">
                <a:solidFill>
                  <a:srgbClr val="292934"/>
                </a:solidFill>
                <a:latin typeface="Calibri"/>
                <a:cs typeface="Calibri"/>
              </a:rPr>
              <a:t>x</a:t>
            </a:r>
            <a:r>
              <a:rPr lang="it-IT" sz="1800" b="0" dirty="0">
                <a:solidFill>
                  <a:srgbClr val="292934"/>
                </a:solidFill>
                <a:latin typeface="Calibri"/>
                <a:cs typeface="Calibri"/>
              </a:rPr>
              <a:t> o ME =</a:t>
            </a:r>
            <a:r>
              <a:rPr lang="it-IT" sz="1800" b="0" dirty="0" smtClean="0">
                <a:solidFill>
                  <a:srgbClr val="292934"/>
                </a:solidFill>
                <a:latin typeface="Calibri"/>
                <a:cs typeface="Calibri"/>
                <a:sym typeface="Symbol" charset="0"/>
              </a:rPr>
              <a:t></a:t>
            </a:r>
            <a:r>
              <a:rPr lang="it-IT" sz="1800" b="0" dirty="0" smtClean="0">
                <a:solidFill>
                  <a:srgbClr val="292934"/>
                </a:solidFill>
                <a:latin typeface="Calibri"/>
                <a:cs typeface="Calibri"/>
              </a:rPr>
              <a:t>2s</a:t>
            </a:r>
            <a:r>
              <a:rPr lang="it-IT" sz="1800" b="0" u="sng" baseline="-25000" dirty="0" smtClean="0">
                <a:solidFill>
                  <a:srgbClr val="292934"/>
                </a:solidFill>
                <a:latin typeface="Calibri"/>
                <a:cs typeface="Calibri"/>
              </a:rPr>
              <a:t>x </a:t>
            </a:r>
            <a:r>
              <a:rPr lang="it-IT" sz="1800" b="0" dirty="0">
                <a:solidFill>
                  <a:srgbClr val="292934"/>
                </a:solidFill>
                <a:latin typeface="Calibri"/>
                <a:cs typeface="Calibri"/>
              </a:rPr>
              <a:t>; dove </a:t>
            </a:r>
            <a:r>
              <a:rPr lang="it-IT" sz="1800" b="0" dirty="0" err="1">
                <a:solidFill>
                  <a:srgbClr val="292934"/>
                </a:solidFill>
                <a:latin typeface="Calibri"/>
                <a:cs typeface="Calibri"/>
              </a:rPr>
              <a:t>s</a:t>
            </a:r>
            <a:r>
              <a:rPr lang="it-IT" sz="1800" b="0" u="sng" baseline="-25000" dirty="0" err="1">
                <a:solidFill>
                  <a:srgbClr val="292934"/>
                </a:solidFill>
                <a:latin typeface="Calibri"/>
                <a:cs typeface="Calibri"/>
              </a:rPr>
              <a:t>x</a:t>
            </a:r>
            <a:r>
              <a:rPr lang="it-IT" sz="1800" b="0" u="sng" baseline="-25000" dirty="0">
                <a:solidFill>
                  <a:srgbClr val="292934"/>
                </a:solidFill>
                <a:latin typeface="Calibri"/>
                <a:cs typeface="Calibri"/>
              </a:rPr>
              <a:t> </a:t>
            </a:r>
            <a:r>
              <a:rPr lang="it-IT" sz="1800" b="0" dirty="0">
                <a:solidFill>
                  <a:srgbClr val="292934"/>
                </a:solidFill>
                <a:latin typeface="Calibri"/>
                <a:cs typeface="Calibri"/>
              </a:rPr>
              <a:t>=</a:t>
            </a:r>
            <a:r>
              <a:rPr lang="it-IT" sz="1800" b="0" dirty="0" err="1">
                <a:solidFill>
                  <a:srgbClr val="292934"/>
                </a:solidFill>
                <a:latin typeface="Calibri"/>
                <a:cs typeface="Calibri"/>
              </a:rPr>
              <a:t>s</a:t>
            </a:r>
            <a:r>
              <a:rPr lang="it-IT" sz="1800" b="0" dirty="0">
                <a:solidFill>
                  <a:srgbClr val="292934"/>
                </a:solidFill>
                <a:latin typeface="Calibri"/>
                <a:cs typeface="Calibri"/>
              </a:rPr>
              <a:t>/√</a:t>
            </a:r>
            <a:r>
              <a:rPr lang="it-IT" sz="1800" b="0" dirty="0" err="1">
                <a:solidFill>
                  <a:srgbClr val="292934"/>
                </a:solidFill>
                <a:latin typeface="Calibri"/>
                <a:cs typeface="Calibri"/>
              </a:rPr>
              <a:t>n</a:t>
            </a:r>
            <a:endParaRPr lang="it-IT" sz="1800" b="0" dirty="0">
              <a:solidFill>
                <a:srgbClr val="292934"/>
              </a:solidFill>
              <a:latin typeface="Calibri"/>
              <a:cs typeface="Calibri"/>
            </a:endParaRPr>
          </a:p>
        </p:txBody>
      </p:sp>
      <p:sp>
        <p:nvSpPr>
          <p:cNvPr id="272393" name="Text Box 9"/>
          <p:cNvSpPr txBox="1">
            <a:spLocks noChangeArrowheads="1"/>
          </p:cNvSpPr>
          <p:nvPr/>
        </p:nvSpPr>
        <p:spPr bwMode="auto">
          <a:xfrm>
            <a:off x="234433" y="4286124"/>
            <a:ext cx="8566150" cy="1871282"/>
          </a:xfrm>
          <a:prstGeom prst="rect">
            <a:avLst/>
          </a:prstGeom>
          <a:solidFill>
            <a:srgbClr val="FFF992"/>
          </a:solidFill>
          <a:ln>
            <a:noFill/>
          </a:ln>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lnSpc>
                <a:spcPct val="110000"/>
              </a:lnSpc>
              <a:spcBef>
                <a:spcPct val="50000"/>
              </a:spcBef>
            </a:pPr>
            <a:r>
              <a:rPr lang="it-IT" sz="1800" dirty="0">
                <a:solidFill>
                  <a:srgbClr val="292934"/>
                </a:solidFill>
                <a:latin typeface="Calibri"/>
                <a:cs typeface="Calibri"/>
              </a:rPr>
              <a:t>Esempio</a:t>
            </a:r>
            <a:r>
              <a:rPr lang="it-IT" sz="1800" b="0" dirty="0">
                <a:solidFill>
                  <a:srgbClr val="292934"/>
                </a:solidFill>
                <a:latin typeface="Calibri"/>
                <a:cs typeface="Calibri"/>
              </a:rPr>
              <a:t>. Il CENSIS ha calcolato che la spesa media mensile di un campione di 10000 famiglie italiane è </a:t>
            </a:r>
            <a:r>
              <a:rPr lang="it-IT" sz="1800" b="0" dirty="0" smtClean="0">
                <a:solidFill>
                  <a:srgbClr val="292934"/>
                </a:solidFill>
                <a:latin typeface="Calibri"/>
                <a:cs typeface="Calibri"/>
              </a:rPr>
              <a:t>pari a </a:t>
            </a:r>
            <a:r>
              <a:rPr lang="it-IT" sz="1800" b="0" i="1" dirty="0" err="1" smtClean="0">
                <a:solidFill>
                  <a:srgbClr val="292934"/>
                </a:solidFill>
                <a:latin typeface="Calibri"/>
                <a:cs typeface="Calibri"/>
              </a:rPr>
              <a:t>Xbar</a:t>
            </a:r>
            <a:r>
              <a:rPr lang="it-IT" sz="1800" b="0" dirty="0" smtClean="0">
                <a:solidFill>
                  <a:srgbClr val="292934"/>
                </a:solidFill>
                <a:latin typeface="Calibri"/>
                <a:cs typeface="Calibri"/>
              </a:rPr>
              <a:t>=875</a:t>
            </a:r>
            <a:r>
              <a:rPr lang="it-IT" sz="1800" b="0" dirty="0">
                <a:solidFill>
                  <a:srgbClr val="292934"/>
                </a:solidFill>
                <a:latin typeface="Calibri"/>
                <a:cs typeface="Calibri"/>
              </a:rPr>
              <a:t>€ con una deviazione </a:t>
            </a:r>
            <a:r>
              <a:rPr lang="it-IT" sz="1800" b="0" dirty="0" smtClean="0">
                <a:solidFill>
                  <a:srgbClr val="292934"/>
                </a:solidFill>
                <a:latin typeface="Calibri"/>
                <a:cs typeface="Calibri"/>
              </a:rPr>
              <a:t>standard campionaria </a:t>
            </a:r>
            <a:r>
              <a:rPr lang="it-IT" sz="1800" b="0" dirty="0">
                <a:solidFill>
                  <a:srgbClr val="292934"/>
                </a:solidFill>
                <a:latin typeface="Calibri"/>
                <a:cs typeface="Calibri"/>
              </a:rPr>
              <a:t>di </a:t>
            </a:r>
            <a:r>
              <a:rPr lang="it-IT" sz="1800" b="0" i="1" dirty="0" err="1" smtClean="0">
                <a:solidFill>
                  <a:srgbClr val="292934"/>
                </a:solidFill>
                <a:latin typeface="Calibri"/>
                <a:cs typeface="Calibri"/>
              </a:rPr>
              <a:t>s</a:t>
            </a:r>
            <a:r>
              <a:rPr lang="it-IT" sz="1800" b="0" dirty="0" smtClean="0">
                <a:solidFill>
                  <a:srgbClr val="292934"/>
                </a:solidFill>
                <a:latin typeface="Calibri"/>
                <a:cs typeface="Calibri"/>
              </a:rPr>
              <a:t>=49.4</a:t>
            </a:r>
            <a:r>
              <a:rPr lang="it-IT" sz="1800" b="0" dirty="0">
                <a:solidFill>
                  <a:srgbClr val="292934"/>
                </a:solidFill>
                <a:latin typeface="Calibri"/>
                <a:cs typeface="Calibri"/>
              </a:rPr>
              <a:t>€. </a:t>
            </a:r>
          </a:p>
          <a:p>
            <a:pPr algn="just" eaLnBrk="1" hangingPunct="1">
              <a:spcBef>
                <a:spcPts val="600"/>
              </a:spcBef>
              <a:buFontTx/>
              <a:buChar char="•"/>
            </a:pPr>
            <a:r>
              <a:rPr lang="it-IT" sz="1800" b="0" dirty="0">
                <a:solidFill>
                  <a:srgbClr val="292934"/>
                </a:solidFill>
                <a:latin typeface="Calibri"/>
                <a:cs typeface="Calibri"/>
              </a:rPr>
              <a:t>La stima puntuale di </a:t>
            </a:r>
            <a:r>
              <a:rPr lang="it-IT" sz="1800" b="0" dirty="0">
                <a:solidFill>
                  <a:srgbClr val="292934"/>
                </a:solidFill>
                <a:latin typeface="Symbol" charset="2"/>
                <a:cs typeface="Symbol" charset="2"/>
              </a:rPr>
              <a:t>m</a:t>
            </a:r>
            <a:r>
              <a:rPr lang="it-IT" sz="1800" b="0" dirty="0">
                <a:solidFill>
                  <a:srgbClr val="292934"/>
                </a:solidFill>
                <a:latin typeface="Calibri"/>
                <a:cs typeface="Calibri"/>
              </a:rPr>
              <a:t> calcolata da un campione di 10000 famiglie è pari a </a:t>
            </a:r>
            <a:r>
              <a:rPr lang="it-IT" sz="1800" b="0" i="1" dirty="0" err="1" smtClean="0">
                <a:solidFill>
                  <a:srgbClr val="292934"/>
                </a:solidFill>
                <a:latin typeface="Calibri"/>
                <a:cs typeface="Calibri"/>
              </a:rPr>
              <a:t>Xbar</a:t>
            </a:r>
            <a:r>
              <a:rPr lang="it-IT" sz="1800" b="0" dirty="0" smtClean="0">
                <a:solidFill>
                  <a:srgbClr val="292934"/>
                </a:solidFill>
                <a:latin typeface="Calibri"/>
                <a:cs typeface="Calibri"/>
              </a:rPr>
              <a:t>=</a:t>
            </a:r>
            <a:r>
              <a:rPr lang="it-IT" sz="1800" b="0" dirty="0">
                <a:solidFill>
                  <a:srgbClr val="292934"/>
                </a:solidFill>
                <a:latin typeface="Calibri"/>
                <a:cs typeface="Calibri"/>
              </a:rPr>
              <a:t>875€</a:t>
            </a:r>
          </a:p>
          <a:p>
            <a:pPr algn="just" eaLnBrk="1" hangingPunct="1">
              <a:spcBef>
                <a:spcPts val="600"/>
              </a:spcBef>
              <a:buFontTx/>
              <a:buChar char="•"/>
            </a:pPr>
            <a:r>
              <a:rPr lang="it-IT" sz="1800" b="0" dirty="0">
                <a:solidFill>
                  <a:srgbClr val="292934"/>
                </a:solidFill>
                <a:latin typeface="Calibri"/>
                <a:cs typeface="Calibri"/>
              </a:rPr>
              <a:t>Il Margine di errore associato alla stima puntuale </a:t>
            </a:r>
            <a:r>
              <a:rPr lang="it-IT" sz="1800" b="0" dirty="0" smtClean="0">
                <a:solidFill>
                  <a:srgbClr val="292934"/>
                </a:solidFill>
                <a:latin typeface="Calibri"/>
                <a:cs typeface="Calibri"/>
              </a:rPr>
              <a:t>di </a:t>
            </a:r>
            <a:r>
              <a:rPr lang="it-IT" sz="1800" b="0" dirty="0" smtClean="0">
                <a:solidFill>
                  <a:srgbClr val="292934"/>
                </a:solidFill>
                <a:latin typeface="Symbol" charset="2"/>
                <a:cs typeface="Symbol" charset="2"/>
              </a:rPr>
              <a:t>m</a:t>
            </a:r>
            <a:r>
              <a:rPr lang="it-IT" sz="1800" b="0" dirty="0" smtClean="0">
                <a:solidFill>
                  <a:srgbClr val="292934"/>
                </a:solidFill>
                <a:latin typeface="Calibri"/>
                <a:cs typeface="Calibri"/>
              </a:rPr>
              <a:t> è </a:t>
            </a:r>
            <a:r>
              <a:rPr lang="it-IT" sz="1800" b="0" dirty="0">
                <a:solidFill>
                  <a:srgbClr val="292934"/>
                </a:solidFill>
                <a:latin typeface="Calibri"/>
                <a:cs typeface="Calibri"/>
              </a:rPr>
              <a:t>pari a </a:t>
            </a:r>
          </a:p>
          <a:p>
            <a:pPr algn="ctr" eaLnBrk="1" hangingPunct="1">
              <a:spcBef>
                <a:spcPct val="50000"/>
              </a:spcBef>
              <a:buFont typeface="Tahoma" charset="0"/>
              <a:buNone/>
            </a:pPr>
            <a:r>
              <a:rPr lang="it-IT" sz="2000" b="0" dirty="0">
                <a:solidFill>
                  <a:srgbClr val="292934"/>
                </a:solidFill>
                <a:latin typeface="Calibri"/>
                <a:cs typeface="Calibri"/>
              </a:rPr>
              <a:t>ME=1.96s</a:t>
            </a:r>
            <a:r>
              <a:rPr lang="it-IT" sz="2000" b="0" u="sng" dirty="0">
                <a:solidFill>
                  <a:srgbClr val="292934"/>
                </a:solidFill>
                <a:latin typeface="Calibri"/>
                <a:cs typeface="Calibri"/>
              </a:rPr>
              <a:t>x</a:t>
            </a:r>
            <a:r>
              <a:rPr lang="it-IT" sz="2000" b="0" dirty="0">
                <a:solidFill>
                  <a:srgbClr val="292934"/>
                </a:solidFill>
                <a:latin typeface="Calibri"/>
                <a:cs typeface="Calibri"/>
              </a:rPr>
              <a:t>= 1.96s/</a:t>
            </a:r>
            <a:r>
              <a:rPr lang="it-IT" sz="2000" b="0" dirty="0">
                <a:solidFill>
                  <a:srgbClr val="292934"/>
                </a:solidFill>
                <a:latin typeface="Calibri"/>
                <a:cs typeface="Calibri"/>
                <a:sym typeface="Symbol" charset="0"/>
              </a:rPr>
              <a:t></a:t>
            </a:r>
            <a:r>
              <a:rPr lang="it-IT" sz="2000" b="0" dirty="0" err="1">
                <a:solidFill>
                  <a:srgbClr val="292934"/>
                </a:solidFill>
                <a:latin typeface="Calibri"/>
                <a:cs typeface="Calibri"/>
                <a:sym typeface="Symbol" charset="0"/>
              </a:rPr>
              <a:t>n</a:t>
            </a:r>
            <a:r>
              <a:rPr lang="it-IT" sz="2000" b="0" dirty="0">
                <a:solidFill>
                  <a:srgbClr val="292934"/>
                </a:solidFill>
                <a:latin typeface="Calibri"/>
                <a:cs typeface="Calibri"/>
                <a:sym typeface="Symbol" charset="0"/>
              </a:rPr>
              <a:t> = 1.96 x 0.494 = </a:t>
            </a:r>
            <a:r>
              <a:rPr lang="it-IT" sz="2000" b="0" dirty="0" smtClean="0">
                <a:solidFill>
                  <a:srgbClr val="292934"/>
                </a:solidFill>
                <a:latin typeface="Calibri"/>
                <a:cs typeface="Calibri"/>
                <a:sym typeface="Symbol" charset="0"/>
              </a:rPr>
              <a:t>0.97 ≈ 2 </a:t>
            </a:r>
            <a:r>
              <a:rPr lang="it-IT" sz="2000" b="0" dirty="0">
                <a:solidFill>
                  <a:srgbClr val="292934"/>
                </a:solidFill>
                <a:latin typeface="Calibri"/>
                <a:cs typeface="Calibri"/>
                <a:sym typeface="Symbol" charset="0"/>
              </a:rPr>
              <a:t>x 0.5 ≈ </a:t>
            </a:r>
            <a:r>
              <a:rPr lang="it-IT" sz="2000" b="0" dirty="0" smtClean="0">
                <a:solidFill>
                  <a:srgbClr val="292934"/>
                </a:solidFill>
                <a:latin typeface="Calibri"/>
                <a:cs typeface="Calibri"/>
                <a:sym typeface="Symbol" charset="0"/>
              </a:rPr>
              <a:t>1</a:t>
            </a:r>
            <a:endParaRPr lang="it-IT" sz="2000" b="0" dirty="0">
              <a:solidFill>
                <a:srgbClr val="292934"/>
              </a:solidFill>
              <a:latin typeface="Calibri"/>
              <a:cs typeface="Calibri"/>
              <a:sym typeface="Symbol" charset="0"/>
            </a:endParaRPr>
          </a:p>
        </p:txBody>
      </p:sp>
      <p:graphicFrame>
        <p:nvGraphicFramePr>
          <p:cNvPr id="80901" name="Object 14"/>
          <p:cNvGraphicFramePr>
            <a:graphicFrameLocks noChangeAspect="1"/>
          </p:cNvGraphicFramePr>
          <p:nvPr>
            <p:extLst>
              <p:ext uri="{D42A27DB-BD31-4B8C-83A1-F6EECF244321}">
                <p14:modId xmlns:p14="http://schemas.microsoft.com/office/powerpoint/2010/main" val="517107269"/>
              </p:ext>
            </p:extLst>
          </p:nvPr>
        </p:nvGraphicFramePr>
        <p:xfrm>
          <a:off x="4237287" y="1741143"/>
          <a:ext cx="1222933" cy="368102"/>
        </p:xfrm>
        <a:graphic>
          <a:graphicData uri="http://schemas.openxmlformats.org/presentationml/2006/ole">
            <mc:AlternateContent xmlns:mc="http://schemas.openxmlformats.org/markup-compatibility/2006">
              <mc:Choice xmlns:v="urn:schemas-microsoft-com:vml" Requires="v">
                <p:oleObj spid="_x0000_s81541" name="Equation" r:id="rId3" imgW="927100" imgH="279400" progId="Equation.3">
                  <p:embed/>
                </p:oleObj>
              </mc:Choice>
              <mc:Fallback>
                <p:oleObj name="Equation" r:id="rId3" imgW="927100" imgH="279400" progId="Equation.3">
                  <p:embed/>
                  <p:pic>
                    <p:nvPicPr>
                      <p:cNvPr id="0" name="Picture 2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7287" y="1741143"/>
                        <a:ext cx="1222933" cy="368102"/>
                      </a:xfrm>
                      <a:prstGeom prst="rect">
                        <a:avLst/>
                      </a:prstGeom>
                      <a:noFill/>
                    </p:spPr>
                  </p:pic>
                </p:oleObj>
              </mc:Fallback>
            </mc:AlternateContent>
          </a:graphicData>
        </a:graphic>
      </p:graphicFrame>
      <p:graphicFrame>
        <p:nvGraphicFramePr>
          <p:cNvPr id="2" name="Oggetto 1"/>
          <p:cNvGraphicFramePr>
            <a:graphicFrameLocks noChangeAspect="1"/>
          </p:cNvGraphicFramePr>
          <p:nvPr>
            <p:extLst>
              <p:ext uri="{D42A27DB-BD31-4B8C-83A1-F6EECF244321}">
                <p14:modId xmlns:p14="http://schemas.microsoft.com/office/powerpoint/2010/main" val="3879408914"/>
              </p:ext>
            </p:extLst>
          </p:nvPr>
        </p:nvGraphicFramePr>
        <p:xfrm>
          <a:off x="3191652" y="3415999"/>
          <a:ext cx="249799" cy="249799"/>
        </p:xfrm>
        <a:graphic>
          <a:graphicData uri="http://schemas.openxmlformats.org/presentationml/2006/ole">
            <mc:AlternateContent xmlns:mc="http://schemas.openxmlformats.org/markup-compatibility/2006">
              <mc:Choice xmlns:v="urn:schemas-microsoft-com:vml" Requires="v">
                <p:oleObj spid="_x0000_s81542" name="Equation" r:id="rId5" imgW="177800" imgH="177800" progId="Equation.3">
                  <p:embed/>
                </p:oleObj>
              </mc:Choice>
              <mc:Fallback>
                <p:oleObj name="Equation" r:id="rId5" imgW="177800" imgH="177800" progId="Equation.3">
                  <p:embed/>
                  <p:pic>
                    <p:nvPicPr>
                      <p:cNvPr id="0" name=""/>
                      <p:cNvPicPr/>
                      <p:nvPr/>
                    </p:nvPicPr>
                    <p:blipFill>
                      <a:blip r:embed="rId6"/>
                      <a:stretch>
                        <a:fillRect/>
                      </a:stretch>
                    </p:blipFill>
                    <p:spPr>
                      <a:xfrm>
                        <a:off x="3191652" y="3415999"/>
                        <a:ext cx="249799" cy="249799"/>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23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9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p:nvPr>
        </p:nvSpPr>
        <p:spPr>
          <a:xfrm>
            <a:off x="685800" y="238125"/>
            <a:ext cx="7772400" cy="694063"/>
          </a:xfrm>
        </p:spPr>
        <p:txBody>
          <a:bodyPr/>
          <a:lstStyle/>
          <a:p>
            <a:pPr eaLnBrk="1" hangingPunct="1"/>
            <a:r>
              <a:rPr lang="it-IT" sz="3600" b="0" dirty="0">
                <a:latin typeface="Tahoma" charset="0"/>
              </a:rPr>
              <a:t>Stima di Intervallo di </a:t>
            </a:r>
            <a:r>
              <a:rPr lang="it-IT" sz="3600" b="0" dirty="0">
                <a:latin typeface="Symbol" charset="0"/>
              </a:rPr>
              <a:t>m</a:t>
            </a:r>
          </a:p>
        </p:txBody>
      </p:sp>
      <p:sp>
        <p:nvSpPr>
          <p:cNvPr id="81922" name="Text Box 5"/>
          <p:cNvSpPr txBox="1">
            <a:spLocks noChangeArrowheads="1"/>
          </p:cNvSpPr>
          <p:nvPr/>
        </p:nvSpPr>
        <p:spPr bwMode="auto">
          <a:xfrm>
            <a:off x="457909" y="1046879"/>
            <a:ext cx="8318500" cy="825500"/>
          </a:xfrm>
          <a:prstGeom prst="rect">
            <a:avLst/>
          </a:prstGeom>
          <a:solidFill>
            <a:srgbClr val="FFF992"/>
          </a:solidFill>
          <a:ln>
            <a:noFill/>
          </a:ln>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600" dirty="0">
                <a:solidFill>
                  <a:srgbClr val="292934"/>
                </a:solidFill>
                <a:latin typeface="Calibri"/>
                <a:cs typeface="Calibri"/>
              </a:rPr>
              <a:t>Stima di Intervallo</a:t>
            </a:r>
            <a:r>
              <a:rPr lang="it-IT" sz="1600" b="0" dirty="0">
                <a:solidFill>
                  <a:srgbClr val="292934"/>
                </a:solidFill>
                <a:latin typeface="Calibri"/>
                <a:cs typeface="Calibri"/>
              </a:rPr>
              <a:t>. Intervallo </a:t>
            </a:r>
            <a:r>
              <a:rPr lang="it-IT" sz="1600" b="0" dirty="0" smtClean="0">
                <a:solidFill>
                  <a:srgbClr val="292934"/>
                </a:solidFill>
                <a:latin typeface="Calibri"/>
                <a:cs typeface="Calibri"/>
              </a:rPr>
              <a:t>di valori della </a:t>
            </a:r>
            <a:r>
              <a:rPr lang="it-IT" sz="1600" b="0" dirty="0">
                <a:solidFill>
                  <a:srgbClr val="292934"/>
                </a:solidFill>
                <a:latin typeface="Calibri"/>
                <a:cs typeface="Calibri"/>
              </a:rPr>
              <a:t>variabile casuale </a:t>
            </a:r>
            <a:r>
              <a:rPr lang="it-IT" sz="1600" b="0" i="1" dirty="0" smtClean="0">
                <a:solidFill>
                  <a:srgbClr val="292934"/>
                </a:solidFill>
                <a:latin typeface="Calibri"/>
                <a:cs typeface="Calibri"/>
              </a:rPr>
              <a:t>X</a:t>
            </a:r>
            <a:r>
              <a:rPr lang="it-IT" sz="1600" b="0" dirty="0" smtClean="0">
                <a:solidFill>
                  <a:srgbClr val="292934"/>
                </a:solidFill>
                <a:latin typeface="Calibri"/>
                <a:cs typeface="Calibri"/>
              </a:rPr>
              <a:t> </a:t>
            </a:r>
            <a:r>
              <a:rPr lang="it-IT" sz="1600" b="0" dirty="0">
                <a:solidFill>
                  <a:srgbClr val="292934"/>
                </a:solidFill>
                <a:latin typeface="Calibri"/>
                <a:cs typeface="Calibri"/>
              </a:rPr>
              <a:t>centrato attorno al valore della media </a:t>
            </a:r>
            <a:r>
              <a:rPr lang="it-IT" sz="1600" b="0" dirty="0" smtClean="0">
                <a:solidFill>
                  <a:srgbClr val="292934"/>
                </a:solidFill>
                <a:latin typeface="Calibri"/>
                <a:cs typeface="Calibri"/>
              </a:rPr>
              <a:t>campionaria, </a:t>
            </a:r>
            <a:r>
              <a:rPr lang="it-IT" sz="1600" b="0" i="1" dirty="0" err="1" smtClean="0">
                <a:solidFill>
                  <a:srgbClr val="292934"/>
                </a:solidFill>
                <a:latin typeface="Calibri"/>
                <a:cs typeface="Calibri"/>
              </a:rPr>
              <a:t>Xbar</a:t>
            </a:r>
            <a:r>
              <a:rPr lang="it-IT" sz="1600" b="0" dirty="0" smtClean="0">
                <a:solidFill>
                  <a:srgbClr val="292934"/>
                </a:solidFill>
                <a:latin typeface="Calibri"/>
                <a:cs typeface="Calibri"/>
              </a:rPr>
              <a:t>, </a:t>
            </a:r>
            <a:r>
              <a:rPr lang="it-IT" sz="1600" b="0" dirty="0">
                <a:solidFill>
                  <a:srgbClr val="292934"/>
                </a:solidFill>
                <a:latin typeface="Calibri"/>
                <a:cs typeface="Calibri"/>
              </a:rPr>
              <a:t>al quale </a:t>
            </a:r>
            <a:r>
              <a:rPr lang="it-IT" sz="1600" b="0" dirty="0" smtClean="0">
                <a:solidFill>
                  <a:srgbClr val="292934"/>
                </a:solidFill>
                <a:latin typeface="Calibri"/>
                <a:cs typeface="Calibri"/>
              </a:rPr>
              <a:t>è associata la </a:t>
            </a:r>
            <a:r>
              <a:rPr lang="it-IT" sz="1600" b="0" dirty="0">
                <a:solidFill>
                  <a:srgbClr val="292934"/>
                </a:solidFill>
                <a:latin typeface="Calibri"/>
                <a:cs typeface="Calibri"/>
              </a:rPr>
              <a:t>probabilità </a:t>
            </a:r>
            <a:r>
              <a:rPr lang="it-IT" sz="1600" b="0" dirty="0" smtClean="0">
                <a:solidFill>
                  <a:srgbClr val="292934"/>
                </a:solidFill>
                <a:latin typeface="Calibri"/>
                <a:cs typeface="Calibri"/>
              </a:rPr>
              <a:t>(90%, 95%, 99%) di contenere </a:t>
            </a:r>
            <a:r>
              <a:rPr lang="it-IT" sz="1600" b="0" dirty="0">
                <a:solidFill>
                  <a:srgbClr val="292934"/>
                </a:solidFill>
                <a:latin typeface="Calibri"/>
                <a:cs typeface="Calibri"/>
              </a:rPr>
              <a:t>la media della popolazione </a:t>
            </a:r>
            <a:r>
              <a:rPr lang="it-IT" sz="1600" b="0" dirty="0">
                <a:solidFill>
                  <a:srgbClr val="292934"/>
                </a:solidFill>
                <a:latin typeface="Symbol" charset="2"/>
                <a:cs typeface="Symbol" charset="2"/>
              </a:rPr>
              <a:t>m</a:t>
            </a:r>
            <a:r>
              <a:rPr lang="it-IT" sz="1600" b="0" dirty="0">
                <a:solidFill>
                  <a:srgbClr val="292934"/>
                </a:solidFill>
                <a:latin typeface="Calibri"/>
                <a:cs typeface="Calibri"/>
              </a:rPr>
              <a:t>. </a:t>
            </a:r>
          </a:p>
        </p:txBody>
      </p:sp>
      <p:sp>
        <p:nvSpPr>
          <p:cNvPr id="277534" name="Text Box 30"/>
          <p:cNvSpPr txBox="1">
            <a:spLocks noChangeArrowheads="1"/>
          </p:cNvSpPr>
          <p:nvPr/>
        </p:nvSpPr>
        <p:spPr bwMode="auto">
          <a:xfrm>
            <a:off x="472196" y="4132927"/>
            <a:ext cx="8318500" cy="855662"/>
          </a:xfrm>
          <a:prstGeom prst="rect">
            <a:avLst/>
          </a:prstGeom>
          <a:solidFill>
            <a:srgbClr val="FFF992"/>
          </a:solidFill>
          <a:ln>
            <a:noFill/>
          </a:ln>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buFontTx/>
              <a:buChar char="•"/>
            </a:pPr>
            <a:r>
              <a:rPr lang="it-IT" sz="1800" dirty="0">
                <a:solidFill>
                  <a:srgbClr val="292934"/>
                </a:solidFill>
                <a:latin typeface="Calibri"/>
                <a:cs typeface="Calibri"/>
              </a:rPr>
              <a:t>Intervallo di confidenza</a:t>
            </a:r>
            <a:r>
              <a:rPr lang="it-IT" sz="1600" b="0" dirty="0">
                <a:solidFill>
                  <a:srgbClr val="292934"/>
                </a:solidFill>
                <a:latin typeface="Calibri"/>
                <a:cs typeface="Calibri"/>
              </a:rPr>
              <a:t>. La stima di intervallo è detta </a:t>
            </a:r>
            <a:r>
              <a:rPr lang="it-IT" sz="1600" dirty="0">
                <a:solidFill>
                  <a:srgbClr val="292934"/>
                </a:solidFill>
                <a:latin typeface="Calibri"/>
                <a:cs typeface="Calibri"/>
              </a:rPr>
              <a:t>intervallo di confidenza </a:t>
            </a:r>
            <a:r>
              <a:rPr lang="it-IT" sz="1600" b="0" dirty="0" smtClean="0">
                <a:solidFill>
                  <a:srgbClr val="292934"/>
                </a:solidFill>
                <a:latin typeface="Calibri"/>
                <a:cs typeface="Calibri"/>
              </a:rPr>
              <a:t>(IC90%, IC95%, IC99%); il </a:t>
            </a:r>
            <a:r>
              <a:rPr lang="it-IT" sz="1600" b="0" dirty="0">
                <a:solidFill>
                  <a:srgbClr val="292934"/>
                </a:solidFill>
                <a:latin typeface="Calibri"/>
                <a:cs typeface="Calibri"/>
              </a:rPr>
              <a:t>limite inferiore </a:t>
            </a:r>
            <a:r>
              <a:rPr lang="it-IT" sz="1600" b="0" dirty="0" smtClean="0">
                <a:solidFill>
                  <a:srgbClr val="292934"/>
                </a:solidFill>
                <a:latin typeface="Calibri"/>
                <a:cs typeface="Calibri"/>
              </a:rPr>
              <a:t>e </a:t>
            </a:r>
            <a:r>
              <a:rPr lang="it-IT" sz="1600" b="0" dirty="0">
                <a:solidFill>
                  <a:srgbClr val="292934"/>
                </a:solidFill>
                <a:latin typeface="Calibri"/>
                <a:cs typeface="Calibri"/>
              </a:rPr>
              <a:t>superiore </a:t>
            </a:r>
            <a:r>
              <a:rPr lang="it-IT" sz="1600" b="0" dirty="0" smtClean="0">
                <a:solidFill>
                  <a:srgbClr val="292934"/>
                </a:solidFill>
                <a:latin typeface="Calibri"/>
                <a:cs typeface="Calibri"/>
              </a:rPr>
              <a:t>di IC sono </a:t>
            </a:r>
            <a:r>
              <a:rPr lang="it-IT" sz="1600" b="0" dirty="0">
                <a:solidFill>
                  <a:srgbClr val="292934"/>
                </a:solidFill>
                <a:latin typeface="Calibri"/>
                <a:cs typeface="Calibri"/>
              </a:rPr>
              <a:t>calcolati a partire dalla deviazione standard campionaria </a:t>
            </a:r>
            <a:r>
              <a:rPr lang="it-IT" sz="1600" b="0" dirty="0" err="1" smtClean="0">
                <a:solidFill>
                  <a:srgbClr val="292934"/>
                </a:solidFill>
                <a:latin typeface="Calibri"/>
                <a:cs typeface="Calibri"/>
              </a:rPr>
              <a:t>s</a:t>
            </a:r>
            <a:r>
              <a:rPr lang="it-IT" sz="1600" b="0" baseline="-25000" dirty="0" err="1" smtClean="0">
                <a:solidFill>
                  <a:srgbClr val="292934"/>
                </a:solidFill>
                <a:latin typeface="Calibri"/>
                <a:cs typeface="Calibri"/>
              </a:rPr>
              <a:t>Xbar</a:t>
            </a:r>
            <a:r>
              <a:rPr lang="it-IT" sz="1600" b="0" dirty="0" smtClean="0">
                <a:solidFill>
                  <a:srgbClr val="292934"/>
                </a:solidFill>
                <a:latin typeface="Calibri"/>
                <a:cs typeface="Calibri"/>
              </a:rPr>
              <a:t> </a:t>
            </a:r>
            <a:r>
              <a:rPr lang="it-IT" sz="1600" b="0" dirty="0">
                <a:solidFill>
                  <a:srgbClr val="292934"/>
                </a:solidFill>
                <a:latin typeface="Calibri"/>
                <a:cs typeface="Calibri"/>
              </a:rPr>
              <a:t>e dal </a:t>
            </a:r>
            <a:r>
              <a:rPr lang="it-IT" sz="1600" i="1" dirty="0">
                <a:solidFill>
                  <a:srgbClr val="292934"/>
                </a:solidFill>
                <a:latin typeface="Calibri"/>
                <a:cs typeface="Calibri"/>
              </a:rPr>
              <a:t>livello di confidenza </a:t>
            </a:r>
            <a:r>
              <a:rPr lang="it-IT" sz="1600" i="1" dirty="0" smtClean="0">
                <a:solidFill>
                  <a:srgbClr val="292934"/>
                </a:solidFill>
                <a:latin typeface="Calibri"/>
                <a:cs typeface="Calibri"/>
              </a:rPr>
              <a:t>che viene </a:t>
            </a:r>
            <a:r>
              <a:rPr lang="it-IT" sz="1600" b="0" dirty="0" smtClean="0">
                <a:solidFill>
                  <a:srgbClr val="292934"/>
                </a:solidFill>
                <a:latin typeface="Calibri"/>
                <a:cs typeface="Calibri"/>
              </a:rPr>
              <a:t>associato (90%, 95%, 99%) alla </a:t>
            </a:r>
            <a:r>
              <a:rPr lang="it-IT" sz="1600" b="0" dirty="0">
                <a:solidFill>
                  <a:srgbClr val="292934"/>
                </a:solidFill>
                <a:latin typeface="Calibri"/>
                <a:cs typeface="Calibri"/>
              </a:rPr>
              <a:t>stima </a:t>
            </a:r>
            <a:r>
              <a:rPr lang="it-IT" sz="1600" b="0" dirty="0" smtClean="0">
                <a:solidFill>
                  <a:srgbClr val="292934"/>
                </a:solidFill>
                <a:latin typeface="Calibri"/>
                <a:cs typeface="Calibri"/>
              </a:rPr>
              <a:t>di IC.</a:t>
            </a:r>
            <a:endParaRPr lang="it-IT" sz="1600" b="0" dirty="0">
              <a:solidFill>
                <a:srgbClr val="292934"/>
              </a:solidFill>
              <a:latin typeface="Calibri"/>
              <a:cs typeface="Calibri"/>
            </a:endParaRPr>
          </a:p>
        </p:txBody>
      </p:sp>
      <p:pic>
        <p:nvPicPr>
          <p:cNvPr id="81924" name="Picture 32" descr="temp"/>
          <p:cNvPicPr>
            <a:picLocks noChangeAspect="1" noChangeArrowheads="1"/>
          </p:cNvPicPr>
          <p:nvPr/>
        </p:nvPicPr>
        <p:blipFill>
          <a:blip r:embed="rId2" cstate="email">
            <a:extLst>
              <a:ext uri="{28A0092B-C50C-407E-A947-70E740481C1C}">
                <a14:useLocalDpi xmlns:a14="http://schemas.microsoft.com/office/drawing/2010/main" val="0"/>
              </a:ext>
            </a:extLst>
          </a:blip>
          <a:srcRect l="5391" t="18098" r="10727" b="17297"/>
          <a:stretch>
            <a:fillRect/>
          </a:stretch>
        </p:blipFill>
        <p:spPr bwMode="auto">
          <a:xfrm>
            <a:off x="4248931" y="1943817"/>
            <a:ext cx="4478337" cy="191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7538" name="Text Box 34"/>
          <p:cNvSpPr txBox="1">
            <a:spLocks noChangeArrowheads="1"/>
          </p:cNvSpPr>
          <p:nvPr/>
        </p:nvSpPr>
        <p:spPr bwMode="auto">
          <a:xfrm>
            <a:off x="472196" y="5238826"/>
            <a:ext cx="8318500" cy="1415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ts val="480"/>
              </a:spcBef>
              <a:buFontTx/>
              <a:buChar char="•"/>
            </a:pPr>
            <a:r>
              <a:rPr lang="it-IT" sz="1800" dirty="0">
                <a:solidFill>
                  <a:srgbClr val="292934"/>
                </a:solidFill>
                <a:latin typeface="Calibri"/>
                <a:cs typeface="Calibri"/>
              </a:rPr>
              <a:t>Livello di confidenza</a:t>
            </a:r>
            <a:r>
              <a:rPr lang="it-IT" sz="1600" b="0" dirty="0">
                <a:solidFill>
                  <a:srgbClr val="292934"/>
                </a:solidFill>
                <a:latin typeface="Calibri"/>
                <a:cs typeface="Calibri"/>
              </a:rPr>
              <a:t>. </a:t>
            </a:r>
            <a:r>
              <a:rPr lang="it-IT" sz="1600" b="0" dirty="0" smtClean="0">
                <a:solidFill>
                  <a:srgbClr val="292934"/>
                </a:solidFill>
                <a:latin typeface="Calibri"/>
                <a:cs typeface="Calibri"/>
              </a:rPr>
              <a:t>Il livello </a:t>
            </a:r>
            <a:r>
              <a:rPr lang="it-IT" sz="1600" b="0" dirty="0">
                <a:solidFill>
                  <a:srgbClr val="292934"/>
                </a:solidFill>
                <a:latin typeface="Calibri"/>
                <a:cs typeface="Calibri"/>
              </a:rPr>
              <a:t>di confidenza </a:t>
            </a:r>
            <a:r>
              <a:rPr lang="it-IT" sz="1600" b="0" dirty="0" smtClean="0">
                <a:solidFill>
                  <a:srgbClr val="292934"/>
                </a:solidFill>
                <a:latin typeface="Calibri"/>
                <a:cs typeface="Calibri"/>
              </a:rPr>
              <a:t>è scelto a priori e indica la probabilità </a:t>
            </a:r>
            <a:r>
              <a:rPr lang="it-IT" altLang="ja-JP" sz="1600" b="0" dirty="0" smtClean="0">
                <a:solidFill>
                  <a:srgbClr val="292934"/>
                </a:solidFill>
                <a:latin typeface="Calibri"/>
                <a:cs typeface="Calibri"/>
              </a:rPr>
              <a:t>che l’intervallo di confidenza IC </a:t>
            </a:r>
            <a:r>
              <a:rPr lang="it-IT" altLang="ja-JP" sz="1600" b="0" dirty="0">
                <a:solidFill>
                  <a:srgbClr val="292934"/>
                </a:solidFill>
                <a:latin typeface="Calibri"/>
                <a:cs typeface="Calibri"/>
              </a:rPr>
              <a:t>contenga la media della </a:t>
            </a:r>
            <a:r>
              <a:rPr lang="it-IT" altLang="ja-JP" sz="1600" b="0" dirty="0" smtClean="0">
                <a:solidFill>
                  <a:srgbClr val="292934"/>
                </a:solidFill>
                <a:latin typeface="Calibri"/>
                <a:cs typeface="Calibri"/>
              </a:rPr>
              <a:t>popolazione </a:t>
            </a:r>
            <a:r>
              <a:rPr lang="it-IT" altLang="ja-JP" sz="1600" b="0" dirty="0" smtClean="0">
                <a:solidFill>
                  <a:srgbClr val="292934"/>
                </a:solidFill>
                <a:latin typeface="Symbol" charset="2"/>
                <a:cs typeface="Symbol" charset="2"/>
              </a:rPr>
              <a:t>m</a:t>
            </a:r>
            <a:r>
              <a:rPr lang="it-IT" altLang="ja-JP" sz="1600" b="0" dirty="0" smtClean="0">
                <a:solidFill>
                  <a:srgbClr val="292934"/>
                </a:solidFill>
                <a:latin typeface="Calibri"/>
                <a:cs typeface="Calibri"/>
              </a:rPr>
              <a:t>; la probabilità è calcolata dalla distribuzione di probabilità normale.</a:t>
            </a:r>
          </a:p>
          <a:p>
            <a:pPr indent="269875" algn="just" eaLnBrk="1" hangingPunct="1">
              <a:spcBef>
                <a:spcPts val="480"/>
              </a:spcBef>
            </a:pPr>
            <a:r>
              <a:rPr lang="it-IT" altLang="ja-JP" sz="1600" b="0" dirty="0" smtClean="0">
                <a:solidFill>
                  <a:srgbClr val="292934"/>
                </a:solidFill>
                <a:latin typeface="Calibri"/>
                <a:cs typeface="Calibri"/>
              </a:rPr>
              <a:t>Il livello di confidenza è </a:t>
            </a:r>
            <a:r>
              <a:rPr lang="it-IT" altLang="ja-JP" sz="1600" b="0" dirty="0">
                <a:solidFill>
                  <a:srgbClr val="292934"/>
                </a:solidFill>
                <a:latin typeface="Calibri"/>
                <a:cs typeface="Calibri"/>
              </a:rPr>
              <a:t>indicato </a:t>
            </a:r>
            <a:r>
              <a:rPr lang="it-IT" altLang="ja-JP" sz="1600" b="0" dirty="0" smtClean="0">
                <a:solidFill>
                  <a:srgbClr val="292934"/>
                </a:solidFill>
                <a:latin typeface="Calibri"/>
                <a:cs typeface="Calibri"/>
              </a:rPr>
              <a:t>dalla formula (</a:t>
            </a:r>
            <a:r>
              <a:rPr lang="it-IT" altLang="ja-JP" sz="1600" b="0" dirty="0">
                <a:solidFill>
                  <a:srgbClr val="292934"/>
                </a:solidFill>
                <a:latin typeface="Calibri"/>
                <a:cs typeface="Calibri"/>
              </a:rPr>
              <a:t>1-</a:t>
            </a:r>
            <a:r>
              <a:rPr lang="it-IT" altLang="ja-JP" sz="1600" b="0" dirty="0">
                <a:solidFill>
                  <a:srgbClr val="292934"/>
                </a:solidFill>
                <a:latin typeface="Symbol" charset="2"/>
                <a:cs typeface="Symbol" charset="2"/>
              </a:rPr>
              <a:t>a</a:t>
            </a:r>
            <a:r>
              <a:rPr lang="it-IT" altLang="ja-JP" sz="1600" b="0" dirty="0">
                <a:solidFill>
                  <a:srgbClr val="292934"/>
                </a:solidFill>
                <a:latin typeface="Calibri"/>
                <a:cs typeface="Calibri"/>
              </a:rPr>
              <a:t>)100</a:t>
            </a:r>
            <a:r>
              <a:rPr lang="it-IT" altLang="ja-JP" sz="1600" b="0" dirty="0" smtClean="0">
                <a:solidFill>
                  <a:srgbClr val="292934"/>
                </a:solidFill>
                <a:latin typeface="Calibri"/>
                <a:cs typeface="Calibri"/>
              </a:rPr>
              <a:t>%, dove </a:t>
            </a:r>
            <a:r>
              <a:rPr lang="it-IT" altLang="ja-JP" sz="1600" b="0" dirty="0" smtClean="0">
                <a:solidFill>
                  <a:srgbClr val="292934"/>
                </a:solidFill>
                <a:latin typeface="Symbol" charset="2"/>
                <a:cs typeface="Symbol" charset="2"/>
              </a:rPr>
              <a:t>a</a:t>
            </a:r>
            <a:r>
              <a:rPr lang="it-IT" altLang="ja-JP" sz="1600" b="0" dirty="0" smtClean="0">
                <a:solidFill>
                  <a:srgbClr val="292934"/>
                </a:solidFill>
                <a:latin typeface="Calibri"/>
                <a:cs typeface="Calibri"/>
              </a:rPr>
              <a:t> è l’area nelle code della distribuzione della media campionaria ed ha valore 10%, 5%, 1%.   </a:t>
            </a:r>
            <a:endParaRPr lang="it-IT" sz="1600" b="0" dirty="0">
              <a:solidFill>
                <a:srgbClr val="292934"/>
              </a:solidFill>
              <a:latin typeface="Calibri"/>
              <a:cs typeface="Calibri"/>
            </a:endParaRPr>
          </a:p>
        </p:txBody>
      </p:sp>
      <p:sp>
        <p:nvSpPr>
          <p:cNvPr id="81926" name="Text Box 35"/>
          <p:cNvSpPr txBox="1">
            <a:spLocks noChangeArrowheads="1"/>
          </p:cNvSpPr>
          <p:nvPr/>
        </p:nvSpPr>
        <p:spPr bwMode="auto">
          <a:xfrm>
            <a:off x="551570" y="2180303"/>
            <a:ext cx="3900156" cy="151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600" b="0" dirty="0">
                <a:solidFill>
                  <a:srgbClr val="292934"/>
                </a:solidFill>
                <a:latin typeface="Calibri"/>
                <a:cs typeface="Calibri"/>
              </a:rPr>
              <a:t>Spese mensili</a:t>
            </a:r>
          </a:p>
          <a:p>
            <a:pPr eaLnBrk="1" hangingPunct="1">
              <a:spcBef>
                <a:spcPts val="500"/>
              </a:spcBef>
              <a:buFontTx/>
              <a:buChar char="•"/>
            </a:pPr>
            <a:r>
              <a:rPr lang="it-IT" sz="1600" b="0" dirty="0">
                <a:solidFill>
                  <a:srgbClr val="292934"/>
                </a:solidFill>
                <a:latin typeface="Calibri"/>
                <a:cs typeface="Calibri"/>
              </a:rPr>
              <a:t>Intervallo </a:t>
            </a:r>
            <a:r>
              <a:rPr lang="it-IT" sz="1600" b="0" dirty="0" smtClean="0">
                <a:solidFill>
                  <a:srgbClr val="292934"/>
                </a:solidFill>
                <a:latin typeface="Calibri"/>
                <a:cs typeface="Calibri"/>
              </a:rPr>
              <a:t>centrato </a:t>
            </a:r>
            <a:r>
              <a:rPr lang="it-IT" sz="1600" b="0" dirty="0">
                <a:solidFill>
                  <a:srgbClr val="292934"/>
                </a:solidFill>
                <a:latin typeface="Calibri"/>
                <a:cs typeface="Calibri"/>
              </a:rPr>
              <a:t>in  </a:t>
            </a:r>
            <a:r>
              <a:rPr lang="it-IT" sz="1600" b="0" u="sng" dirty="0">
                <a:solidFill>
                  <a:srgbClr val="292934"/>
                </a:solidFill>
                <a:latin typeface="Calibri"/>
                <a:cs typeface="Calibri"/>
              </a:rPr>
              <a:t>x</a:t>
            </a:r>
            <a:r>
              <a:rPr lang="it-IT" sz="1600" b="0" dirty="0">
                <a:solidFill>
                  <a:srgbClr val="292934"/>
                </a:solidFill>
                <a:latin typeface="Calibri"/>
                <a:cs typeface="Calibri"/>
              </a:rPr>
              <a:t> = 874€ con limite </a:t>
            </a:r>
            <a:r>
              <a:rPr lang="it-IT" sz="1600" b="0" dirty="0" smtClean="0">
                <a:solidFill>
                  <a:srgbClr val="292934"/>
                </a:solidFill>
                <a:latin typeface="Calibri"/>
                <a:cs typeface="Calibri"/>
              </a:rPr>
              <a:t>inferiore 764</a:t>
            </a:r>
            <a:r>
              <a:rPr lang="it-IT" sz="1600" b="0" dirty="0">
                <a:solidFill>
                  <a:srgbClr val="292934"/>
                </a:solidFill>
                <a:latin typeface="Calibri"/>
                <a:cs typeface="Calibri"/>
              </a:rPr>
              <a:t>€ e limite superiore 984€.</a:t>
            </a:r>
          </a:p>
          <a:p>
            <a:pPr eaLnBrk="1" hangingPunct="1">
              <a:spcBef>
                <a:spcPts val="500"/>
              </a:spcBef>
              <a:buFontTx/>
              <a:buChar char="•"/>
            </a:pPr>
            <a:r>
              <a:rPr lang="it-IT" sz="1600" b="0" dirty="0">
                <a:solidFill>
                  <a:srgbClr val="292934"/>
                </a:solidFill>
                <a:latin typeface="Calibri"/>
                <a:cs typeface="Calibri"/>
              </a:rPr>
              <a:t>Intervallo: 984-764=220€</a:t>
            </a:r>
          </a:p>
          <a:p>
            <a:pPr eaLnBrk="1" hangingPunct="1">
              <a:spcBef>
                <a:spcPts val="500"/>
              </a:spcBef>
              <a:buFontTx/>
              <a:buChar char="•"/>
            </a:pPr>
            <a:r>
              <a:rPr lang="it-IT" sz="1600" dirty="0">
                <a:solidFill>
                  <a:srgbClr val="292934"/>
                </a:solidFill>
                <a:latin typeface="Calibri"/>
                <a:cs typeface="Calibri"/>
              </a:rPr>
              <a:t>L</a:t>
            </a:r>
            <a:r>
              <a:rPr lang="ja-JP" altLang="it-IT" sz="1600" dirty="0">
                <a:solidFill>
                  <a:srgbClr val="292934"/>
                </a:solidFill>
                <a:latin typeface="Calibri"/>
                <a:cs typeface="Calibri"/>
              </a:rPr>
              <a:t>’</a:t>
            </a:r>
            <a:r>
              <a:rPr lang="it-IT" altLang="ja-JP" sz="1600" dirty="0">
                <a:solidFill>
                  <a:srgbClr val="292934"/>
                </a:solidFill>
                <a:latin typeface="Calibri"/>
                <a:cs typeface="Calibri"/>
              </a:rPr>
              <a:t>intervallo contiene </a:t>
            </a:r>
            <a:r>
              <a:rPr lang="it-IT" altLang="ja-JP" sz="1600" dirty="0">
                <a:solidFill>
                  <a:srgbClr val="292934"/>
                </a:solidFill>
                <a:latin typeface="Symbol" charset="2"/>
                <a:cs typeface="Symbol" charset="2"/>
              </a:rPr>
              <a:t>m</a:t>
            </a:r>
            <a:r>
              <a:rPr lang="it-IT" altLang="ja-JP" sz="1600" dirty="0">
                <a:solidFill>
                  <a:srgbClr val="292934"/>
                </a:solidFill>
                <a:latin typeface="Calibri"/>
                <a:cs typeface="Calibri"/>
              </a:rPr>
              <a:t>!!! </a:t>
            </a:r>
            <a:endParaRPr lang="it-IT" sz="1600" dirty="0">
              <a:solidFill>
                <a:srgbClr val="292934"/>
              </a:solidFill>
              <a:latin typeface="Calibri"/>
              <a:cs typeface="Calibri"/>
            </a:endParaRPr>
          </a:p>
        </p:txBody>
      </p:sp>
      <p:sp>
        <p:nvSpPr>
          <p:cNvPr id="81927" name="Oval 37"/>
          <p:cNvSpPr>
            <a:spLocks noChangeArrowheads="1"/>
          </p:cNvSpPr>
          <p:nvPr/>
        </p:nvSpPr>
        <p:spPr bwMode="auto">
          <a:xfrm>
            <a:off x="4892747" y="3553542"/>
            <a:ext cx="671513" cy="292100"/>
          </a:xfrm>
          <a:prstGeom prst="ellipse">
            <a:avLst/>
          </a:prstGeom>
          <a:noFill/>
          <a:ln w="22225">
            <a:solidFill>
              <a:srgbClr val="0000FF"/>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it-IT"/>
          </a:p>
        </p:txBody>
      </p:sp>
      <p:sp>
        <p:nvSpPr>
          <p:cNvPr id="81928" name="Oval 38"/>
          <p:cNvSpPr>
            <a:spLocks noChangeArrowheads="1"/>
          </p:cNvSpPr>
          <p:nvPr/>
        </p:nvSpPr>
        <p:spPr bwMode="auto">
          <a:xfrm>
            <a:off x="6734247" y="3548779"/>
            <a:ext cx="671513" cy="266700"/>
          </a:xfrm>
          <a:prstGeom prst="ellipse">
            <a:avLst/>
          </a:prstGeom>
          <a:noFill/>
          <a:ln w="22225">
            <a:solidFill>
              <a:srgbClr val="0000FF"/>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it-IT"/>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7534"/>
                                        </p:tgtEl>
                                        <p:attrNameLst>
                                          <p:attrName>style.visibility</p:attrName>
                                        </p:attrNameLst>
                                      </p:cBhvr>
                                      <p:to>
                                        <p:strVal val="visible"/>
                                      </p:to>
                                    </p:set>
                                    <p:anim calcmode="lin" valueType="num">
                                      <p:cBhvr additive="base">
                                        <p:cTn id="7" dur="500" fill="hold"/>
                                        <p:tgtEl>
                                          <p:spTgt spid="277534"/>
                                        </p:tgtEl>
                                        <p:attrNameLst>
                                          <p:attrName>ppt_x</p:attrName>
                                        </p:attrNameLst>
                                      </p:cBhvr>
                                      <p:tavLst>
                                        <p:tav tm="0">
                                          <p:val>
                                            <p:strVal val="#ppt_x"/>
                                          </p:val>
                                        </p:tav>
                                        <p:tav tm="100000">
                                          <p:val>
                                            <p:strVal val="#ppt_x"/>
                                          </p:val>
                                        </p:tav>
                                      </p:tavLst>
                                    </p:anim>
                                    <p:anim calcmode="lin" valueType="num">
                                      <p:cBhvr additive="base">
                                        <p:cTn id="8" dur="500" fill="hold"/>
                                        <p:tgtEl>
                                          <p:spTgt spid="27753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7538"/>
                                        </p:tgtEl>
                                        <p:attrNameLst>
                                          <p:attrName>style.visibility</p:attrName>
                                        </p:attrNameLst>
                                      </p:cBhvr>
                                      <p:to>
                                        <p:strVal val="visible"/>
                                      </p:to>
                                    </p:set>
                                    <p:anim calcmode="lin" valueType="num">
                                      <p:cBhvr additive="base">
                                        <p:cTn id="13" dur="500" fill="hold"/>
                                        <p:tgtEl>
                                          <p:spTgt spid="277538"/>
                                        </p:tgtEl>
                                        <p:attrNameLst>
                                          <p:attrName>ppt_x</p:attrName>
                                        </p:attrNameLst>
                                      </p:cBhvr>
                                      <p:tavLst>
                                        <p:tav tm="0">
                                          <p:val>
                                            <p:strVal val="#ppt_x"/>
                                          </p:val>
                                        </p:tav>
                                        <p:tav tm="100000">
                                          <p:val>
                                            <p:strVal val="#ppt_x"/>
                                          </p:val>
                                        </p:tav>
                                      </p:tavLst>
                                    </p:anim>
                                    <p:anim calcmode="lin" valueType="num">
                                      <p:cBhvr additive="base">
                                        <p:cTn id="14" dur="500" fill="hold"/>
                                        <p:tgtEl>
                                          <p:spTgt spid="2775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34" grpId="0" animBg="1"/>
      <p:bldP spid="27753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69262"/>
            <a:ext cx="8229600" cy="749368"/>
          </a:xfrm>
        </p:spPr>
        <p:txBody>
          <a:bodyPr>
            <a:normAutofit/>
          </a:bodyPr>
          <a:lstStyle/>
          <a:p>
            <a:r>
              <a:rPr lang="it-IT" dirty="0" smtClean="0"/>
              <a:t>Stima di Intervallo di </a:t>
            </a:r>
            <a:r>
              <a:rPr lang="it-IT" dirty="0" smtClean="0">
                <a:latin typeface="Symbol" charset="2"/>
                <a:cs typeface="Symbol" charset="2"/>
              </a:rPr>
              <a:t>m – </a:t>
            </a:r>
            <a:r>
              <a:rPr lang="it-IT" dirty="0" smtClean="0">
                <a:latin typeface="+mn-lt"/>
                <a:cs typeface="Symbol" charset="2"/>
              </a:rPr>
              <a:t>FrC1 Male</a:t>
            </a:r>
            <a:endParaRPr lang="it-IT" dirty="0">
              <a:latin typeface="+mn-lt"/>
              <a:cs typeface="Symbol" charset="2"/>
            </a:endParaRPr>
          </a:p>
        </p:txBody>
      </p:sp>
      <p:sp>
        <p:nvSpPr>
          <p:cNvPr id="3" name="CasellaDiTesto 2"/>
          <p:cNvSpPr txBox="1"/>
          <p:nvPr/>
        </p:nvSpPr>
        <p:spPr>
          <a:xfrm>
            <a:off x="474682" y="1218624"/>
            <a:ext cx="8185016" cy="1077218"/>
          </a:xfrm>
          <a:prstGeom prst="rect">
            <a:avLst/>
          </a:prstGeom>
          <a:noFill/>
        </p:spPr>
        <p:txBody>
          <a:bodyPr wrap="square" rtlCol="0">
            <a:spAutoFit/>
          </a:bodyPr>
          <a:lstStyle/>
          <a:p>
            <a:pPr algn="just"/>
            <a:r>
              <a:rPr lang="it-IT" sz="1600" b="0" dirty="0" smtClean="0">
                <a:latin typeface="+mn-lt"/>
              </a:rPr>
              <a:t>I valori della media campionaria della FrC1 calcolato per gli studenti di SM della coorte 2006 sono una stima puntuale del valore della media di popolazione </a:t>
            </a:r>
            <a:r>
              <a:rPr lang="it-IT" sz="1600" b="0" i="1" dirty="0" smtClean="0">
                <a:latin typeface="Symbol" charset="2"/>
                <a:cs typeface="Symbol" charset="2"/>
              </a:rPr>
              <a:t>m</a:t>
            </a:r>
            <a:r>
              <a:rPr lang="it-IT" sz="1600" b="0" dirty="0" smtClean="0">
                <a:latin typeface="+mn-lt"/>
              </a:rPr>
              <a:t> degli adulti di sesso maschile e femminile; il valore della media di popolazione </a:t>
            </a:r>
            <a:r>
              <a:rPr lang="it-IT" sz="1600" b="0" dirty="0" smtClean="0">
                <a:latin typeface="Symbol" charset="2"/>
                <a:cs typeface="Symbol" charset="2"/>
              </a:rPr>
              <a:t>m</a:t>
            </a:r>
            <a:r>
              <a:rPr lang="it-IT" sz="1600" b="0" dirty="0" smtClean="0">
                <a:latin typeface="+mn-lt"/>
              </a:rPr>
              <a:t> non è noto. </a:t>
            </a:r>
            <a:r>
              <a:rPr lang="it-IT" sz="1600" dirty="0" smtClean="0">
                <a:latin typeface="+mn-lt"/>
              </a:rPr>
              <a:t>Calcoliamo la stima di intervallo IC95%</a:t>
            </a:r>
            <a:r>
              <a:rPr lang="it-IT" sz="1600" b="0" dirty="0" smtClean="0">
                <a:latin typeface="+mn-lt"/>
              </a:rPr>
              <a:t>.  </a:t>
            </a:r>
            <a:endParaRPr lang="it-IT" sz="1600" b="0" dirty="0">
              <a:latin typeface="+mn-lt"/>
            </a:endParaRPr>
          </a:p>
        </p:txBody>
      </p:sp>
      <p:sp>
        <p:nvSpPr>
          <p:cNvPr id="4" name="CasellaDiTesto 3"/>
          <p:cNvSpPr txBox="1"/>
          <p:nvPr/>
        </p:nvSpPr>
        <p:spPr>
          <a:xfrm>
            <a:off x="551654" y="5588410"/>
            <a:ext cx="5136745" cy="823302"/>
          </a:xfrm>
          <a:prstGeom prst="rect">
            <a:avLst/>
          </a:prstGeom>
          <a:noFill/>
        </p:spPr>
        <p:txBody>
          <a:bodyPr wrap="square" rtlCol="0">
            <a:spAutoFit/>
          </a:bodyPr>
          <a:lstStyle/>
          <a:p>
            <a:r>
              <a:rPr lang="it-IT" sz="1600" dirty="0" err="1">
                <a:latin typeface="Segoe UI"/>
              </a:rPr>
              <a:t>Results</a:t>
            </a:r>
            <a:r>
              <a:rPr lang="it-IT" sz="1600" dirty="0">
                <a:latin typeface="Segoe UI"/>
              </a:rPr>
              <a:t> for: </a:t>
            </a:r>
            <a:r>
              <a:rPr lang="it-IT" sz="1600" dirty="0" err="1" smtClean="0">
                <a:latin typeface="Segoe UI"/>
              </a:rPr>
              <a:t>StudentiSM</a:t>
            </a:r>
            <a:r>
              <a:rPr lang="it-IT" sz="1600" dirty="0" smtClean="0">
                <a:latin typeface="Segoe UI"/>
              </a:rPr>
              <a:t> (</a:t>
            </a:r>
            <a:r>
              <a:rPr lang="it-IT" sz="1600" dirty="0">
                <a:latin typeface="Segoe UI"/>
              </a:rPr>
              <a:t>Genere = </a:t>
            </a:r>
            <a:r>
              <a:rPr lang="it-IT" sz="1600" dirty="0" smtClean="0">
                <a:latin typeface="Segoe UI"/>
              </a:rPr>
              <a:t>M)</a:t>
            </a:r>
            <a:endParaRPr lang="it-IT" sz="1600" dirty="0">
              <a:latin typeface="Segoe UI"/>
            </a:endParaRPr>
          </a:p>
          <a:p>
            <a:r>
              <a:rPr lang="it-IT" sz="1050" b="0" dirty="0">
                <a:latin typeface="Courier New"/>
              </a:rPr>
              <a:t> </a:t>
            </a:r>
            <a:endParaRPr lang="it-IT" sz="1050" dirty="0">
              <a:latin typeface="Segoe UI"/>
            </a:endParaRPr>
          </a:p>
          <a:p>
            <a:r>
              <a:rPr lang="it-IT" sz="1050" dirty="0" err="1">
                <a:latin typeface="Courier New"/>
              </a:rPr>
              <a:t>Variable</a:t>
            </a:r>
            <a:r>
              <a:rPr lang="it-IT" sz="1050" dirty="0">
                <a:latin typeface="Courier New"/>
              </a:rPr>
              <a:t>   </a:t>
            </a:r>
            <a:r>
              <a:rPr lang="it-IT" sz="1050" dirty="0" err="1">
                <a:latin typeface="Courier New"/>
              </a:rPr>
              <a:t>N</a:t>
            </a:r>
            <a:r>
              <a:rPr lang="it-IT" sz="1050" dirty="0">
                <a:latin typeface="Courier New"/>
              </a:rPr>
              <a:t>   </a:t>
            </a:r>
            <a:r>
              <a:rPr lang="it-IT" sz="1050" dirty="0" err="1">
                <a:latin typeface="Courier New"/>
              </a:rPr>
              <a:t>Mean</a:t>
            </a:r>
            <a:r>
              <a:rPr lang="it-IT" sz="1050" dirty="0">
                <a:latin typeface="Courier New"/>
              </a:rPr>
              <a:t>  </a:t>
            </a:r>
            <a:r>
              <a:rPr lang="it-IT" sz="1050" dirty="0" err="1">
                <a:latin typeface="Courier New"/>
              </a:rPr>
              <a:t>StDev</a:t>
            </a:r>
            <a:r>
              <a:rPr lang="it-IT" sz="1050" dirty="0">
                <a:latin typeface="Courier New"/>
              </a:rPr>
              <a:t>  SE </a:t>
            </a:r>
            <a:r>
              <a:rPr lang="it-IT" sz="1050" dirty="0" err="1">
                <a:latin typeface="Courier New"/>
              </a:rPr>
              <a:t>Mean</a:t>
            </a:r>
            <a:r>
              <a:rPr lang="it-IT" sz="1050" dirty="0">
                <a:latin typeface="Courier New"/>
              </a:rPr>
              <a:t>      95% CI</a:t>
            </a:r>
          </a:p>
          <a:p>
            <a:r>
              <a:rPr lang="it-IT" sz="1050" dirty="0">
                <a:latin typeface="Courier New"/>
              </a:rPr>
              <a:t>FrC1      57  70.42   9.95     1.32  (67.78; 73.06)</a:t>
            </a:r>
          </a:p>
        </p:txBody>
      </p:sp>
      <p:pic>
        <p:nvPicPr>
          <p:cNvPr id="5" name="Immagine 4"/>
          <p:cNvPicPr>
            <a:picLocks noChangeAspect="1"/>
          </p:cNvPicPr>
          <p:nvPr/>
        </p:nvPicPr>
        <p:blipFill>
          <a:blip r:embed="rId2"/>
          <a:stretch>
            <a:fillRect/>
          </a:stretch>
        </p:blipFill>
        <p:spPr>
          <a:xfrm>
            <a:off x="577317" y="2425939"/>
            <a:ext cx="4319994" cy="2879996"/>
          </a:xfrm>
          <a:prstGeom prst="rect">
            <a:avLst/>
          </a:prstGeom>
        </p:spPr>
      </p:pic>
      <p:sp>
        <p:nvSpPr>
          <p:cNvPr id="6" name="CasellaDiTesto 5"/>
          <p:cNvSpPr txBox="1"/>
          <p:nvPr/>
        </p:nvSpPr>
        <p:spPr>
          <a:xfrm>
            <a:off x="5103354" y="2254806"/>
            <a:ext cx="3586459" cy="4016484"/>
          </a:xfrm>
          <a:prstGeom prst="rect">
            <a:avLst/>
          </a:prstGeom>
          <a:noFill/>
        </p:spPr>
        <p:txBody>
          <a:bodyPr wrap="square" rtlCol="0">
            <a:spAutoFit/>
          </a:bodyPr>
          <a:lstStyle/>
          <a:p>
            <a:pPr indent="269875" algn="just">
              <a:spcAft>
                <a:spcPts val="600"/>
              </a:spcAft>
              <a:buFont typeface="Arial"/>
              <a:buChar char="•"/>
            </a:pPr>
            <a:r>
              <a:rPr lang="it-IT" sz="1600" b="0" dirty="0" smtClean="0">
                <a:latin typeface="+mn-lt"/>
              </a:rPr>
              <a:t>L’OMS asserisce che la </a:t>
            </a:r>
            <a:r>
              <a:rPr lang="it-IT" sz="1600" b="0" dirty="0" err="1" smtClean="0">
                <a:latin typeface="+mn-lt"/>
              </a:rPr>
              <a:t>FrC</a:t>
            </a:r>
            <a:r>
              <a:rPr lang="it-IT" sz="1600" b="0" dirty="0" smtClean="0">
                <a:latin typeface="+mn-lt"/>
              </a:rPr>
              <a:t> a riposo delle persone adulte di genere maschile (</a:t>
            </a:r>
            <a:r>
              <a:rPr lang="it-IT" sz="1600" b="0" i="1" dirty="0" smtClean="0">
                <a:latin typeface="Symbol" charset="2"/>
                <a:cs typeface="Symbol" charset="2"/>
              </a:rPr>
              <a:t>m</a:t>
            </a:r>
            <a:r>
              <a:rPr lang="it-IT" sz="1600" b="0" dirty="0" smtClean="0">
                <a:latin typeface="+mn-lt"/>
              </a:rPr>
              <a:t>) è pari a 70bpm. </a:t>
            </a:r>
          </a:p>
          <a:p>
            <a:pPr indent="269875">
              <a:spcAft>
                <a:spcPts val="600"/>
              </a:spcAft>
              <a:buFont typeface="Arial"/>
              <a:buChar char="•"/>
            </a:pPr>
            <a:r>
              <a:rPr lang="it-IT" sz="1600" b="0" dirty="0">
                <a:latin typeface="+mn-lt"/>
              </a:rPr>
              <a:t>La media campionaria </a:t>
            </a:r>
            <a:r>
              <a:rPr lang="it-IT" sz="1600" b="0" i="1" dirty="0" err="1" smtClean="0">
                <a:latin typeface="+mn-lt"/>
              </a:rPr>
              <a:t>X</a:t>
            </a:r>
            <a:r>
              <a:rPr lang="it-IT" sz="1600" b="0" dirty="0" err="1" smtClean="0">
                <a:latin typeface="+mn-lt"/>
              </a:rPr>
              <a:t>bar</a:t>
            </a:r>
            <a:r>
              <a:rPr lang="it-IT" sz="1600" b="0" dirty="0" smtClean="0">
                <a:latin typeface="+mn-lt"/>
              </a:rPr>
              <a:t>= 0.42 </a:t>
            </a:r>
            <a:r>
              <a:rPr lang="it-IT" sz="1600" b="0" dirty="0" err="1" smtClean="0">
                <a:latin typeface="+mn-lt"/>
              </a:rPr>
              <a:t>bpm</a:t>
            </a:r>
            <a:r>
              <a:rPr lang="it-IT" sz="1600" b="0" dirty="0" smtClean="0">
                <a:latin typeface="+mn-lt"/>
              </a:rPr>
              <a:t> è una approssimazione corretta </a:t>
            </a:r>
            <a:r>
              <a:rPr lang="it-IT" sz="1600" b="0" dirty="0">
                <a:latin typeface="+mn-lt"/>
              </a:rPr>
              <a:t>della </a:t>
            </a:r>
            <a:r>
              <a:rPr lang="it-IT" sz="1600" b="0" dirty="0" smtClean="0">
                <a:latin typeface="+mn-lt"/>
              </a:rPr>
              <a:t>media </a:t>
            </a:r>
            <a:r>
              <a:rPr lang="it-IT" sz="1600" b="0" dirty="0" smtClean="0">
                <a:latin typeface="Symbol" charset="2"/>
                <a:cs typeface="Symbol" charset="2"/>
              </a:rPr>
              <a:t>m</a:t>
            </a:r>
            <a:r>
              <a:rPr lang="it-IT" sz="1600" b="0" dirty="0" smtClean="0">
                <a:latin typeface="+mn-lt"/>
              </a:rPr>
              <a:t> </a:t>
            </a:r>
          </a:p>
          <a:p>
            <a:pPr indent="269875" algn="just">
              <a:spcAft>
                <a:spcPts val="600"/>
              </a:spcAft>
              <a:buFont typeface="Arial"/>
              <a:buChar char="•"/>
            </a:pPr>
            <a:r>
              <a:rPr lang="it-IT" sz="1600" b="0" dirty="0" smtClean="0">
                <a:latin typeface="+mn-lt"/>
              </a:rPr>
              <a:t>La stima di intervallo costruita attorno a </a:t>
            </a:r>
            <a:r>
              <a:rPr lang="it-IT" sz="1600" b="0" i="1" dirty="0" err="1" smtClean="0">
                <a:latin typeface="+mn-lt"/>
              </a:rPr>
              <a:t>X</a:t>
            </a:r>
            <a:r>
              <a:rPr lang="it-IT" sz="1600" b="0" dirty="0" err="1" smtClean="0">
                <a:latin typeface="+mn-lt"/>
              </a:rPr>
              <a:t>bar</a:t>
            </a:r>
            <a:r>
              <a:rPr lang="it-IT" sz="1600" b="0" dirty="0" smtClean="0">
                <a:latin typeface="+mn-lt"/>
              </a:rPr>
              <a:t> di estremi [67.78, 73.06] contiene la media di popolazione</a:t>
            </a:r>
          </a:p>
          <a:p>
            <a:pPr indent="269875" algn="just">
              <a:spcAft>
                <a:spcPts val="600"/>
              </a:spcAft>
              <a:buFont typeface="Arial"/>
              <a:buChar char="•"/>
            </a:pPr>
            <a:r>
              <a:rPr lang="it-IT" sz="1600" b="0" dirty="0" smtClean="0">
                <a:latin typeface="+mn-lt"/>
              </a:rPr>
              <a:t>Non possiamo affermare che il valore medio di FrC1 ricavato dal campione di studenti di SM sia sostanzialmente diverso dalla media di popolazione 70bpm </a:t>
            </a:r>
            <a:endParaRPr lang="it-IT" sz="1600" b="0" dirty="0">
              <a:latin typeface="+mn-lt"/>
            </a:endParaRPr>
          </a:p>
        </p:txBody>
      </p:sp>
    </p:spTree>
    <p:extLst>
      <p:ext uri="{BB962C8B-B14F-4D97-AF65-F5344CB8AC3E}">
        <p14:creationId xmlns:p14="http://schemas.microsoft.com/office/powerpoint/2010/main" val="2075343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33399"/>
            <a:ext cx="8229600" cy="723713"/>
          </a:xfrm>
        </p:spPr>
        <p:txBody>
          <a:bodyPr>
            <a:normAutofit/>
          </a:bodyPr>
          <a:lstStyle/>
          <a:p>
            <a:r>
              <a:rPr lang="it-IT" dirty="0"/>
              <a:t>Stima di Intervallo di </a:t>
            </a:r>
            <a:r>
              <a:rPr lang="it-IT" dirty="0" smtClean="0">
                <a:latin typeface="Symbol" charset="2"/>
                <a:cs typeface="Symbol" charset="2"/>
              </a:rPr>
              <a:t>m </a:t>
            </a:r>
            <a:r>
              <a:rPr lang="it-IT" dirty="0">
                <a:latin typeface="Symbol" charset="2"/>
                <a:cs typeface="Symbol" charset="2"/>
              </a:rPr>
              <a:t>– </a:t>
            </a:r>
            <a:r>
              <a:rPr lang="it-IT" dirty="0">
                <a:cs typeface="Symbol" charset="2"/>
              </a:rPr>
              <a:t>FrC1 </a:t>
            </a:r>
            <a:r>
              <a:rPr lang="it-IT" dirty="0" err="1" smtClean="0">
                <a:cs typeface="Symbol" charset="2"/>
              </a:rPr>
              <a:t>Female</a:t>
            </a:r>
            <a:endParaRPr lang="it-IT" dirty="0"/>
          </a:p>
        </p:txBody>
      </p:sp>
      <p:sp>
        <p:nvSpPr>
          <p:cNvPr id="3" name="CasellaDiTesto 2"/>
          <p:cNvSpPr txBox="1"/>
          <p:nvPr/>
        </p:nvSpPr>
        <p:spPr>
          <a:xfrm>
            <a:off x="474682" y="1280715"/>
            <a:ext cx="8185016" cy="830997"/>
          </a:xfrm>
          <a:prstGeom prst="rect">
            <a:avLst/>
          </a:prstGeom>
          <a:noFill/>
        </p:spPr>
        <p:txBody>
          <a:bodyPr wrap="square" rtlCol="0">
            <a:spAutoFit/>
          </a:bodyPr>
          <a:lstStyle/>
          <a:p>
            <a:pPr algn="just"/>
            <a:r>
              <a:rPr lang="it-IT" sz="1600" b="0" dirty="0" smtClean="0">
                <a:latin typeface="+mn-lt"/>
              </a:rPr>
              <a:t>I valori della media campionaria della FrC1 degli studenti di SM sono una stima puntuale del valore della media di popolazione </a:t>
            </a:r>
            <a:r>
              <a:rPr lang="it-IT" sz="1600" b="0" i="1" dirty="0" smtClean="0">
                <a:latin typeface="Symbol" charset="2"/>
                <a:cs typeface="Symbol" charset="2"/>
              </a:rPr>
              <a:t>m</a:t>
            </a:r>
            <a:r>
              <a:rPr lang="it-IT" sz="1600" b="0" dirty="0" smtClean="0">
                <a:latin typeface="+mn-lt"/>
              </a:rPr>
              <a:t> degli adulti di sesso femminile; calcoliamo la stima di intervallo pel un livello di confidenza (1-</a:t>
            </a:r>
            <a:r>
              <a:rPr lang="it-IT" sz="1600" b="0" dirty="0" smtClean="0">
                <a:latin typeface="Symbol" charset="2"/>
                <a:cs typeface="Symbol" charset="2"/>
              </a:rPr>
              <a:t>a</a:t>
            </a:r>
            <a:r>
              <a:rPr lang="it-IT" sz="1600" b="0" dirty="0" smtClean="0">
                <a:latin typeface="+mn-lt"/>
              </a:rPr>
              <a:t>)% = 95%.  </a:t>
            </a:r>
            <a:endParaRPr lang="it-IT" sz="1600" b="0" dirty="0">
              <a:latin typeface="+mn-lt"/>
            </a:endParaRPr>
          </a:p>
        </p:txBody>
      </p:sp>
      <p:sp>
        <p:nvSpPr>
          <p:cNvPr id="4" name="CasellaDiTesto 3"/>
          <p:cNvSpPr txBox="1"/>
          <p:nvPr/>
        </p:nvSpPr>
        <p:spPr>
          <a:xfrm>
            <a:off x="333559" y="5387627"/>
            <a:ext cx="4977723" cy="1015663"/>
          </a:xfrm>
          <a:prstGeom prst="rect">
            <a:avLst/>
          </a:prstGeom>
          <a:noFill/>
        </p:spPr>
        <p:txBody>
          <a:bodyPr wrap="square" rtlCol="0">
            <a:spAutoFit/>
          </a:bodyPr>
          <a:lstStyle/>
          <a:p>
            <a:r>
              <a:rPr lang="it-IT" sz="1200" dirty="0" err="1">
                <a:latin typeface="+mn-lt"/>
              </a:rPr>
              <a:t>Results</a:t>
            </a:r>
            <a:r>
              <a:rPr lang="it-IT" sz="1200" dirty="0">
                <a:latin typeface="+mn-lt"/>
              </a:rPr>
              <a:t> for: </a:t>
            </a:r>
            <a:r>
              <a:rPr lang="it-IT" sz="1200" dirty="0" err="1" smtClean="0">
                <a:latin typeface="+mn-lt"/>
              </a:rPr>
              <a:t>StudentiSM</a:t>
            </a:r>
            <a:r>
              <a:rPr lang="it-IT" sz="1200" dirty="0" smtClean="0">
                <a:latin typeface="+mn-lt"/>
              </a:rPr>
              <a:t> (</a:t>
            </a:r>
            <a:r>
              <a:rPr lang="it-IT" sz="1200" dirty="0">
                <a:latin typeface="+mn-lt"/>
              </a:rPr>
              <a:t>Genere = 2</a:t>
            </a:r>
            <a:r>
              <a:rPr lang="it-IT" sz="1200" dirty="0" smtClean="0">
                <a:latin typeface="+mn-lt"/>
              </a:rPr>
              <a:t>)</a:t>
            </a:r>
          </a:p>
          <a:p>
            <a:endParaRPr lang="it-IT" sz="1200" dirty="0">
              <a:latin typeface="+mn-lt"/>
            </a:endParaRPr>
          </a:p>
          <a:p>
            <a:r>
              <a:rPr lang="it-IT" sz="1200" b="0" dirty="0" err="1" smtClean="0">
                <a:latin typeface="Courier"/>
                <a:cs typeface="Courier"/>
              </a:rPr>
              <a:t>Variable</a:t>
            </a:r>
            <a:r>
              <a:rPr lang="it-IT" sz="1200" b="0" dirty="0" smtClean="0">
                <a:latin typeface="Courier"/>
                <a:cs typeface="Courier"/>
              </a:rPr>
              <a:t>   </a:t>
            </a:r>
            <a:r>
              <a:rPr lang="it-IT" sz="1200" b="0" dirty="0" err="1">
                <a:latin typeface="Courier"/>
                <a:cs typeface="Courier"/>
              </a:rPr>
              <a:t>N</a:t>
            </a:r>
            <a:r>
              <a:rPr lang="it-IT" sz="1200" b="0" dirty="0">
                <a:latin typeface="Courier"/>
                <a:cs typeface="Courier"/>
              </a:rPr>
              <a:t>   </a:t>
            </a:r>
            <a:r>
              <a:rPr lang="it-IT" sz="1200" b="0" dirty="0" err="1">
                <a:latin typeface="Courier"/>
                <a:cs typeface="Courier"/>
              </a:rPr>
              <a:t>Mean</a:t>
            </a:r>
            <a:r>
              <a:rPr lang="it-IT" sz="1200" b="0" dirty="0">
                <a:latin typeface="Courier"/>
                <a:cs typeface="Courier"/>
              </a:rPr>
              <a:t>  </a:t>
            </a:r>
            <a:r>
              <a:rPr lang="it-IT" sz="1200" b="0" dirty="0" err="1">
                <a:latin typeface="Courier"/>
                <a:cs typeface="Courier"/>
              </a:rPr>
              <a:t>StDev</a:t>
            </a:r>
            <a:r>
              <a:rPr lang="it-IT" sz="1200" b="0" dirty="0">
                <a:latin typeface="Courier"/>
                <a:cs typeface="Courier"/>
              </a:rPr>
              <a:t>  SE </a:t>
            </a:r>
            <a:r>
              <a:rPr lang="it-IT" sz="1200" b="0" dirty="0" err="1">
                <a:latin typeface="Courier"/>
                <a:cs typeface="Courier"/>
              </a:rPr>
              <a:t>Mean</a:t>
            </a:r>
            <a:r>
              <a:rPr lang="it-IT" sz="1200" b="0" dirty="0">
                <a:latin typeface="Courier"/>
                <a:cs typeface="Courier"/>
              </a:rPr>
              <a:t>      95% CI</a:t>
            </a:r>
          </a:p>
          <a:p>
            <a:r>
              <a:rPr lang="it-IT" sz="1200" b="0" dirty="0">
                <a:latin typeface="Courier"/>
                <a:cs typeface="Courier"/>
              </a:rPr>
              <a:t>FrC1      35  76.86  11.62     1.96  (72.87; 80.85)</a:t>
            </a:r>
          </a:p>
          <a:p>
            <a:endParaRPr lang="it-IT" sz="1200" b="0" dirty="0">
              <a:latin typeface="Courier"/>
              <a:cs typeface="Courier"/>
            </a:endParaRPr>
          </a:p>
        </p:txBody>
      </p:sp>
      <p:pic>
        <p:nvPicPr>
          <p:cNvPr id="5" name="Immagine 4"/>
          <p:cNvPicPr>
            <a:picLocks noChangeAspect="1"/>
          </p:cNvPicPr>
          <p:nvPr/>
        </p:nvPicPr>
        <p:blipFill>
          <a:blip r:embed="rId2"/>
          <a:stretch>
            <a:fillRect/>
          </a:stretch>
        </p:blipFill>
        <p:spPr>
          <a:xfrm>
            <a:off x="513167" y="2189705"/>
            <a:ext cx="4679998" cy="3119998"/>
          </a:xfrm>
          <a:prstGeom prst="rect">
            <a:avLst/>
          </a:prstGeom>
        </p:spPr>
      </p:pic>
      <p:sp>
        <p:nvSpPr>
          <p:cNvPr id="6" name="CasellaDiTesto 5"/>
          <p:cNvSpPr txBox="1"/>
          <p:nvPr/>
        </p:nvSpPr>
        <p:spPr>
          <a:xfrm>
            <a:off x="5452403" y="2257672"/>
            <a:ext cx="3451050" cy="1077218"/>
          </a:xfrm>
          <a:prstGeom prst="rect">
            <a:avLst/>
          </a:prstGeom>
          <a:noFill/>
        </p:spPr>
        <p:txBody>
          <a:bodyPr wrap="square" rtlCol="0">
            <a:spAutoFit/>
          </a:bodyPr>
          <a:lstStyle/>
          <a:p>
            <a:pPr marL="285750" indent="-285750">
              <a:spcAft>
                <a:spcPts val="600"/>
              </a:spcAft>
              <a:buFont typeface="Arial"/>
              <a:buChar char="•"/>
            </a:pPr>
            <a:r>
              <a:rPr lang="it-IT" sz="1800" b="0" dirty="0" smtClean="0">
                <a:latin typeface="Symbol" charset="2"/>
                <a:cs typeface="Symbol" charset="2"/>
              </a:rPr>
              <a:t>m</a:t>
            </a:r>
            <a:r>
              <a:rPr lang="it-IT" sz="1800" b="0" dirty="0" smtClean="0">
                <a:latin typeface="+mn-lt"/>
              </a:rPr>
              <a:t> 	  = 75.00 </a:t>
            </a:r>
            <a:r>
              <a:rPr lang="it-IT" sz="1800" b="0" dirty="0" err="1" smtClean="0">
                <a:latin typeface="+mn-lt"/>
              </a:rPr>
              <a:t>bpm</a:t>
            </a:r>
            <a:endParaRPr lang="it-IT" sz="1800" b="0" dirty="0" smtClean="0">
              <a:latin typeface="+mn-lt"/>
            </a:endParaRPr>
          </a:p>
          <a:p>
            <a:pPr marL="285750" indent="-285750">
              <a:spcAft>
                <a:spcPts val="600"/>
              </a:spcAft>
              <a:buFont typeface="Arial"/>
              <a:buChar char="•"/>
            </a:pPr>
            <a:r>
              <a:rPr lang="it-IT" sz="1800" b="0" i="1" u="sng" dirty="0" smtClean="0">
                <a:latin typeface="+mn-lt"/>
              </a:rPr>
              <a:t>X</a:t>
            </a:r>
            <a:r>
              <a:rPr lang="it-IT" sz="1800" b="0" dirty="0" smtClean="0">
                <a:latin typeface="+mn-lt"/>
              </a:rPr>
              <a:t> 	  = 76.86 </a:t>
            </a:r>
            <a:r>
              <a:rPr lang="it-IT" sz="1800" b="0" dirty="0" err="1" smtClean="0">
                <a:latin typeface="+mn-lt"/>
              </a:rPr>
              <a:t>bpm</a:t>
            </a:r>
            <a:endParaRPr lang="it-IT" sz="1800" b="0" dirty="0" smtClean="0">
              <a:latin typeface="+mn-lt"/>
            </a:endParaRPr>
          </a:p>
          <a:p>
            <a:pPr marL="285750" indent="-285750">
              <a:spcAft>
                <a:spcPts val="600"/>
              </a:spcAft>
              <a:buFont typeface="Arial"/>
              <a:buChar char="•"/>
            </a:pPr>
            <a:r>
              <a:rPr lang="it-IT" sz="1800" b="0" dirty="0" smtClean="0">
                <a:latin typeface="+mn-lt"/>
              </a:rPr>
              <a:t>IC95% = (72.87, 80.85)</a:t>
            </a:r>
            <a:r>
              <a:rPr lang="it-IT" sz="1800" b="0" u="sng" dirty="0" smtClean="0">
                <a:latin typeface="+mn-lt"/>
              </a:rPr>
              <a:t> </a:t>
            </a:r>
          </a:p>
        </p:txBody>
      </p:sp>
    </p:spTree>
    <p:extLst>
      <p:ext uri="{BB962C8B-B14F-4D97-AF65-F5344CB8AC3E}">
        <p14:creationId xmlns:p14="http://schemas.microsoft.com/office/powerpoint/2010/main" val="21485332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a:xfrm>
            <a:off x="685800" y="174780"/>
            <a:ext cx="7772400" cy="852487"/>
          </a:xfrm>
        </p:spPr>
        <p:txBody>
          <a:bodyPr/>
          <a:lstStyle/>
          <a:p>
            <a:pPr eaLnBrk="1" hangingPunct="1"/>
            <a:r>
              <a:rPr lang="it-IT" sz="4000" b="0" dirty="0">
                <a:latin typeface="Tahoma" charset="0"/>
              </a:rPr>
              <a:t>Esempio #</a:t>
            </a:r>
            <a:r>
              <a:rPr lang="it-IT" sz="4000" b="0" dirty="0" smtClean="0">
                <a:latin typeface="Tahoma" charset="0"/>
              </a:rPr>
              <a:t>1 – ME</a:t>
            </a:r>
            <a:endParaRPr lang="it-IT" dirty="0">
              <a:latin typeface="Tahoma" charset="0"/>
            </a:endParaRPr>
          </a:p>
        </p:txBody>
      </p:sp>
      <p:sp>
        <p:nvSpPr>
          <p:cNvPr id="82946" name="Text Box 4"/>
          <p:cNvSpPr txBox="1">
            <a:spLocks noChangeArrowheads="1"/>
          </p:cNvSpPr>
          <p:nvPr/>
        </p:nvSpPr>
        <p:spPr bwMode="auto">
          <a:xfrm>
            <a:off x="198907" y="959131"/>
            <a:ext cx="8767224" cy="1757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800" b="0" dirty="0">
                <a:solidFill>
                  <a:srgbClr val="292934"/>
                </a:solidFill>
                <a:latin typeface="Calibri"/>
                <a:cs typeface="Calibri"/>
              </a:rPr>
              <a:t>Una casa editrice ha pubblicato un nuovo libro di testo e, prima di decidere il prezzo di </a:t>
            </a:r>
            <a:r>
              <a:rPr lang="it-IT" sz="1800" b="0" dirty="0" smtClean="0">
                <a:solidFill>
                  <a:srgbClr val="292934"/>
                </a:solidFill>
                <a:latin typeface="Calibri"/>
                <a:cs typeface="Calibri"/>
              </a:rPr>
              <a:t>copertina vuole sapere quale è il </a:t>
            </a:r>
            <a:r>
              <a:rPr lang="it-IT" sz="1800" b="0" dirty="0">
                <a:solidFill>
                  <a:srgbClr val="292934"/>
                </a:solidFill>
                <a:latin typeface="Calibri"/>
                <a:cs typeface="Calibri"/>
              </a:rPr>
              <a:t>costo medio </a:t>
            </a:r>
            <a:r>
              <a:rPr lang="it-IT" sz="1800" b="0" dirty="0" smtClean="0">
                <a:solidFill>
                  <a:srgbClr val="292934"/>
                </a:solidFill>
                <a:latin typeface="Calibri"/>
                <a:cs typeface="Calibri"/>
              </a:rPr>
              <a:t>di vendita dei libri di testo del </a:t>
            </a:r>
            <a:r>
              <a:rPr lang="it-IT" sz="1800" b="0" dirty="0">
                <a:solidFill>
                  <a:srgbClr val="292934"/>
                </a:solidFill>
                <a:latin typeface="Calibri"/>
                <a:cs typeface="Calibri"/>
              </a:rPr>
              <a:t>medesimo argomento. </a:t>
            </a:r>
            <a:r>
              <a:rPr lang="it-IT" sz="1800" b="0" dirty="0" smtClean="0">
                <a:solidFill>
                  <a:srgbClr val="292934"/>
                </a:solidFill>
                <a:latin typeface="Calibri"/>
                <a:cs typeface="Calibri"/>
              </a:rPr>
              <a:t>L</a:t>
            </a:r>
            <a:r>
              <a:rPr lang="ja-JP" altLang="it-IT" sz="1800" b="0" dirty="0">
                <a:solidFill>
                  <a:srgbClr val="292934"/>
                </a:solidFill>
                <a:latin typeface="Calibri"/>
                <a:cs typeface="Calibri"/>
              </a:rPr>
              <a:t>’</a:t>
            </a:r>
            <a:r>
              <a:rPr lang="it-IT" altLang="ja-JP" sz="1800" b="0" dirty="0">
                <a:solidFill>
                  <a:srgbClr val="292934"/>
                </a:solidFill>
                <a:latin typeface="Calibri"/>
                <a:cs typeface="Calibri"/>
              </a:rPr>
              <a:t>indagine eseguita su un campione di 36 libri ha indicato un prezzo </a:t>
            </a:r>
            <a:r>
              <a:rPr lang="it-IT" altLang="ja-JP" sz="1800" b="0" dirty="0" smtClean="0">
                <a:solidFill>
                  <a:srgbClr val="292934"/>
                </a:solidFill>
                <a:latin typeface="Calibri"/>
                <a:cs typeface="Calibri"/>
              </a:rPr>
              <a:t>medio </a:t>
            </a:r>
            <a:r>
              <a:rPr lang="it-IT" altLang="ja-JP" sz="1800" b="0" dirty="0">
                <a:solidFill>
                  <a:srgbClr val="292934"/>
                </a:solidFill>
                <a:latin typeface="Calibri"/>
                <a:cs typeface="Calibri"/>
              </a:rPr>
              <a:t>di </a:t>
            </a:r>
            <a:r>
              <a:rPr lang="it-IT" altLang="ja-JP" sz="1800" b="0" dirty="0" err="1" smtClean="0">
                <a:solidFill>
                  <a:srgbClr val="292934"/>
                </a:solidFill>
                <a:latin typeface="Calibri"/>
                <a:cs typeface="Calibri"/>
              </a:rPr>
              <a:t>Xbar</a:t>
            </a:r>
            <a:r>
              <a:rPr lang="it-IT" altLang="ja-JP" sz="1800" b="0" dirty="0" smtClean="0">
                <a:solidFill>
                  <a:srgbClr val="292934"/>
                </a:solidFill>
                <a:latin typeface="Calibri"/>
                <a:cs typeface="Calibri"/>
              </a:rPr>
              <a:t>=70.50€ con una deviazione </a:t>
            </a:r>
            <a:r>
              <a:rPr lang="it-IT" altLang="ja-JP" sz="1800" b="0" dirty="0">
                <a:solidFill>
                  <a:srgbClr val="292934"/>
                </a:solidFill>
                <a:latin typeface="Calibri"/>
                <a:cs typeface="Calibri"/>
              </a:rPr>
              <a:t>standard </a:t>
            </a:r>
            <a:r>
              <a:rPr lang="it-IT" altLang="ja-JP" sz="1800" b="0" dirty="0" err="1" smtClean="0">
                <a:solidFill>
                  <a:srgbClr val="292934"/>
                </a:solidFill>
                <a:latin typeface="Calibri"/>
                <a:cs typeface="Calibri"/>
              </a:rPr>
              <a:t>s</a:t>
            </a:r>
            <a:r>
              <a:rPr lang="it-IT" altLang="ja-JP" sz="1800" b="0" dirty="0" smtClean="0">
                <a:solidFill>
                  <a:srgbClr val="292934"/>
                </a:solidFill>
                <a:latin typeface="Calibri"/>
                <a:cs typeface="Calibri"/>
              </a:rPr>
              <a:t>, per il campione preso in esame di </a:t>
            </a:r>
            <a:r>
              <a:rPr lang="it-IT" altLang="ja-JP" sz="1800" b="0" dirty="0">
                <a:solidFill>
                  <a:srgbClr val="292934"/>
                </a:solidFill>
                <a:latin typeface="Calibri"/>
                <a:cs typeface="Calibri"/>
              </a:rPr>
              <a:t>4.50€. </a:t>
            </a:r>
            <a:endParaRPr lang="it-IT" altLang="ja-JP" sz="1800" b="0" dirty="0" smtClean="0">
              <a:solidFill>
                <a:srgbClr val="292934"/>
              </a:solidFill>
              <a:latin typeface="Calibri"/>
              <a:cs typeface="Calibri"/>
            </a:endParaRPr>
          </a:p>
          <a:p>
            <a:pPr algn="just" eaLnBrk="1" hangingPunct="1">
              <a:spcBef>
                <a:spcPct val="50000"/>
              </a:spcBef>
            </a:pPr>
            <a:r>
              <a:rPr lang="it-IT" altLang="ja-JP" sz="1800" dirty="0" smtClean="0">
                <a:solidFill>
                  <a:srgbClr val="292934"/>
                </a:solidFill>
                <a:latin typeface="Calibri"/>
                <a:cs typeface="Calibri"/>
              </a:rPr>
              <a:t>Si vuole</a:t>
            </a:r>
            <a:r>
              <a:rPr lang="it-IT" altLang="ja-JP" sz="1800" dirty="0">
                <a:solidFill>
                  <a:srgbClr val="292934"/>
                </a:solidFill>
                <a:latin typeface="Calibri"/>
                <a:cs typeface="Calibri"/>
              </a:rPr>
              <a:t> </a:t>
            </a:r>
            <a:r>
              <a:rPr lang="it-IT" sz="1800" dirty="0" smtClean="0">
                <a:solidFill>
                  <a:srgbClr val="292934"/>
                </a:solidFill>
                <a:latin typeface="Calibri"/>
                <a:cs typeface="Calibri"/>
              </a:rPr>
              <a:t>Calcolare </a:t>
            </a:r>
            <a:r>
              <a:rPr lang="it-IT" sz="1800" dirty="0">
                <a:solidFill>
                  <a:srgbClr val="292934"/>
                </a:solidFill>
                <a:latin typeface="Calibri"/>
                <a:cs typeface="Calibri"/>
              </a:rPr>
              <a:t>la stima puntuale di </a:t>
            </a:r>
            <a:r>
              <a:rPr lang="it-IT" sz="1800" dirty="0">
                <a:solidFill>
                  <a:srgbClr val="292934"/>
                </a:solidFill>
                <a:latin typeface="Symbol" charset="2"/>
                <a:cs typeface="Symbol" charset="2"/>
              </a:rPr>
              <a:t>m</a:t>
            </a:r>
            <a:r>
              <a:rPr lang="it-IT" sz="1800" dirty="0">
                <a:solidFill>
                  <a:srgbClr val="292934"/>
                </a:solidFill>
                <a:latin typeface="Calibri"/>
                <a:cs typeface="Calibri"/>
              </a:rPr>
              <a:t> ed il margine di errore (ME</a:t>
            </a:r>
            <a:r>
              <a:rPr lang="it-IT" sz="1800" dirty="0" smtClean="0">
                <a:solidFill>
                  <a:srgbClr val="292934"/>
                </a:solidFill>
                <a:latin typeface="Calibri"/>
                <a:cs typeface="Calibri"/>
              </a:rPr>
              <a:t>)</a:t>
            </a:r>
            <a:endParaRPr lang="it-IT" sz="1800" dirty="0">
              <a:solidFill>
                <a:srgbClr val="292934"/>
              </a:solidFill>
              <a:latin typeface="Calibri"/>
              <a:cs typeface="Calibri"/>
            </a:endParaRPr>
          </a:p>
        </p:txBody>
      </p:sp>
      <p:graphicFrame>
        <p:nvGraphicFramePr>
          <p:cNvPr id="82948" name="Object 15"/>
          <p:cNvGraphicFramePr>
            <a:graphicFrameLocks noChangeAspect="1"/>
          </p:cNvGraphicFramePr>
          <p:nvPr>
            <p:extLst>
              <p:ext uri="{D42A27DB-BD31-4B8C-83A1-F6EECF244321}">
                <p14:modId xmlns:p14="http://schemas.microsoft.com/office/powerpoint/2010/main" val="2657566760"/>
              </p:ext>
            </p:extLst>
          </p:nvPr>
        </p:nvGraphicFramePr>
        <p:xfrm>
          <a:off x="4256991" y="4015531"/>
          <a:ext cx="4516437" cy="2547937"/>
        </p:xfrm>
        <a:graphic>
          <a:graphicData uri="http://schemas.openxmlformats.org/presentationml/2006/ole">
            <mc:AlternateContent xmlns:mc="http://schemas.openxmlformats.org/markup-compatibility/2006">
              <mc:Choice xmlns:v="urn:schemas-microsoft-com:vml" Requires="v">
                <p:oleObj spid="_x0000_s392279" name="Equation" r:id="rId4" imgW="3022600" imgH="1701800" progId="Equation.3">
                  <p:embed/>
                </p:oleObj>
              </mc:Choice>
              <mc:Fallback>
                <p:oleObj name="Equation" r:id="rId4" imgW="3022600" imgH="1701800" progId="Equation.3">
                  <p:embed/>
                  <p:pic>
                    <p:nvPicPr>
                      <p:cNvPr id="0" name="Picture 173"/>
                      <p:cNvPicPr>
                        <a:picLocks noChangeAspect="1" noChangeArrowheads="1"/>
                      </p:cNvPicPr>
                      <p:nvPr/>
                    </p:nvPicPr>
                    <p:blipFill>
                      <a:blip r:embed="rId5"/>
                      <a:srcRect/>
                      <a:stretch>
                        <a:fillRect/>
                      </a:stretch>
                    </p:blipFill>
                    <p:spPr bwMode="auto">
                      <a:xfrm>
                        <a:off x="4256991" y="4015531"/>
                        <a:ext cx="4516437" cy="2547937"/>
                      </a:xfrm>
                      <a:prstGeom prst="rect">
                        <a:avLst/>
                      </a:prstGeom>
                      <a:solidFill>
                        <a:srgbClr val="FFF992"/>
                      </a:solidFill>
                    </p:spPr>
                  </p:pic>
                </p:oleObj>
              </mc:Fallback>
            </mc:AlternateContent>
          </a:graphicData>
        </a:graphic>
      </p:graphicFrame>
      <p:grpSp>
        <p:nvGrpSpPr>
          <p:cNvPr id="2" name="Gruppo 1"/>
          <p:cNvGrpSpPr/>
          <p:nvPr/>
        </p:nvGrpSpPr>
        <p:grpSpPr>
          <a:xfrm>
            <a:off x="458788" y="2860675"/>
            <a:ext cx="4193271" cy="2428875"/>
            <a:chOff x="611921" y="2814778"/>
            <a:chExt cx="4207759" cy="2428875"/>
          </a:xfrm>
        </p:grpSpPr>
        <p:graphicFrame>
          <p:nvGraphicFramePr>
            <p:cNvPr id="82952" name="Object 22"/>
            <p:cNvGraphicFramePr>
              <a:graphicFrameLocks noChangeAspect="1"/>
            </p:cNvGraphicFramePr>
            <p:nvPr>
              <p:extLst>
                <p:ext uri="{D42A27DB-BD31-4B8C-83A1-F6EECF244321}">
                  <p14:modId xmlns:p14="http://schemas.microsoft.com/office/powerpoint/2010/main" val="340707775"/>
                </p:ext>
              </p:extLst>
            </p:nvPr>
          </p:nvGraphicFramePr>
          <p:xfrm>
            <a:off x="611921" y="2814778"/>
            <a:ext cx="1538823" cy="1576388"/>
          </p:xfrm>
          <a:graphic>
            <a:graphicData uri="http://schemas.openxmlformats.org/presentationml/2006/ole">
              <mc:AlternateContent xmlns:mc="http://schemas.openxmlformats.org/markup-compatibility/2006">
                <mc:Choice xmlns:v="urn:schemas-microsoft-com:vml" Requires="v">
                  <p:oleObj spid="_x0000_s392280" name="Equation" r:id="rId6" imgW="1041400" imgH="1066800" progId="Equation.3">
                    <p:embed/>
                  </p:oleObj>
                </mc:Choice>
                <mc:Fallback>
                  <p:oleObj name="Equation" r:id="rId6" imgW="1041400" imgH="1066800" progId="Equation.3">
                    <p:embed/>
                    <p:pic>
                      <p:nvPicPr>
                        <p:cNvPr id="0" name="Picture 174"/>
                        <p:cNvPicPr>
                          <a:picLocks noChangeAspect="1" noChangeArrowheads="1"/>
                        </p:cNvPicPr>
                        <p:nvPr/>
                      </p:nvPicPr>
                      <p:blipFill>
                        <a:blip r:embed="rId7"/>
                        <a:srcRect/>
                        <a:stretch>
                          <a:fillRect/>
                        </a:stretch>
                      </p:blipFill>
                      <p:spPr bwMode="auto">
                        <a:xfrm>
                          <a:off x="611921" y="2814778"/>
                          <a:ext cx="1538823" cy="1576388"/>
                        </a:xfrm>
                        <a:prstGeom prst="rect">
                          <a:avLst/>
                        </a:prstGeom>
                        <a:solidFill>
                          <a:srgbClr val="FFFFFF"/>
                        </a:solidFill>
                      </p:spPr>
                    </p:pic>
                  </p:oleObj>
                </mc:Fallback>
              </mc:AlternateContent>
            </a:graphicData>
          </a:graphic>
        </p:graphicFrame>
        <p:graphicFrame>
          <p:nvGraphicFramePr>
            <p:cNvPr id="82958" name="Object 29"/>
            <p:cNvGraphicFramePr>
              <a:graphicFrameLocks noChangeAspect="1"/>
            </p:cNvGraphicFramePr>
            <p:nvPr>
              <p:extLst>
                <p:ext uri="{D42A27DB-BD31-4B8C-83A1-F6EECF244321}">
                  <p14:modId xmlns:p14="http://schemas.microsoft.com/office/powerpoint/2010/main" val="1252476786"/>
                </p:ext>
              </p:extLst>
            </p:nvPr>
          </p:nvGraphicFramePr>
          <p:xfrm>
            <a:off x="973528" y="4595953"/>
            <a:ext cx="815608" cy="647700"/>
          </p:xfrm>
          <a:graphic>
            <a:graphicData uri="http://schemas.openxmlformats.org/presentationml/2006/ole">
              <mc:AlternateContent xmlns:mc="http://schemas.openxmlformats.org/markup-compatibility/2006">
                <mc:Choice xmlns:v="urn:schemas-microsoft-com:vml" Requires="v">
                  <p:oleObj spid="_x0000_s392281" name="Equation" r:id="rId8" imgW="558800" imgH="444500" progId="Equation.3">
                    <p:embed/>
                  </p:oleObj>
                </mc:Choice>
                <mc:Fallback>
                  <p:oleObj name="Equation" r:id="rId8" imgW="558800" imgH="444500" progId="Equation.3">
                    <p:embed/>
                    <p:pic>
                      <p:nvPicPr>
                        <p:cNvPr id="0" name="Picture 175"/>
                        <p:cNvPicPr>
                          <a:picLocks noChangeAspect="1" noChangeArrowheads="1"/>
                        </p:cNvPicPr>
                        <p:nvPr/>
                      </p:nvPicPr>
                      <p:blipFill>
                        <a:blip r:embed="rId9"/>
                        <a:srcRect/>
                        <a:stretch>
                          <a:fillRect/>
                        </a:stretch>
                      </p:blipFill>
                      <p:spPr bwMode="auto">
                        <a:xfrm>
                          <a:off x="973528" y="4595953"/>
                          <a:ext cx="815608" cy="647700"/>
                        </a:xfrm>
                        <a:prstGeom prst="rect">
                          <a:avLst/>
                        </a:prstGeom>
                        <a:solidFill>
                          <a:srgbClr val="FFFFFF"/>
                        </a:solidFill>
                      </p:spPr>
                    </p:pic>
                  </p:oleObj>
                </mc:Fallback>
              </mc:AlternateContent>
            </a:graphicData>
          </a:graphic>
        </p:graphicFrame>
        <p:sp>
          <p:nvSpPr>
            <p:cNvPr id="82959" name="Text Box 30"/>
            <p:cNvSpPr txBox="1">
              <a:spLocks noChangeArrowheads="1"/>
            </p:cNvSpPr>
            <p:nvPr/>
          </p:nvSpPr>
          <p:spPr bwMode="auto">
            <a:xfrm>
              <a:off x="2349800" y="4725738"/>
              <a:ext cx="2469880" cy="3077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400" dirty="0">
                  <a:solidFill>
                    <a:srgbClr val="292934"/>
                  </a:solidFill>
                  <a:latin typeface="Tahoma" charset="0"/>
                </a:rPr>
                <a:t>Errore </a:t>
              </a:r>
              <a:r>
                <a:rPr lang="it-IT" sz="1400" dirty="0" smtClean="0">
                  <a:solidFill>
                    <a:srgbClr val="292934"/>
                  </a:solidFill>
                  <a:latin typeface="Tahoma" charset="0"/>
                </a:rPr>
                <a:t>Standard</a:t>
              </a:r>
            </a:p>
          </p:txBody>
        </p:sp>
        <p:sp>
          <p:nvSpPr>
            <p:cNvPr id="11" name="Text Box 30"/>
            <p:cNvSpPr txBox="1">
              <a:spLocks noChangeArrowheads="1"/>
            </p:cNvSpPr>
            <p:nvPr/>
          </p:nvSpPr>
          <p:spPr bwMode="auto">
            <a:xfrm>
              <a:off x="2334501" y="3056742"/>
              <a:ext cx="2377020" cy="13542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ts val="0"/>
                </a:spcBef>
              </a:pPr>
              <a:r>
                <a:rPr lang="it-IT" sz="1600" dirty="0" smtClean="0">
                  <a:solidFill>
                    <a:srgbClr val="292934"/>
                  </a:solidFill>
                  <a:latin typeface="+mn-lt"/>
                </a:rPr>
                <a:t>Media campionaria </a:t>
              </a:r>
            </a:p>
            <a:p>
              <a:pPr eaLnBrk="1" hangingPunct="1">
                <a:spcBef>
                  <a:spcPts val="0"/>
                </a:spcBef>
              </a:pPr>
              <a:endParaRPr lang="it-IT" sz="1600" dirty="0" smtClean="0">
                <a:solidFill>
                  <a:srgbClr val="292934"/>
                </a:solidFill>
                <a:latin typeface="+mn-lt"/>
              </a:endParaRPr>
            </a:p>
            <a:p>
              <a:pPr eaLnBrk="1" hangingPunct="1">
                <a:spcBef>
                  <a:spcPts val="0"/>
                </a:spcBef>
              </a:pPr>
              <a:r>
                <a:rPr lang="it-IT" sz="1600" dirty="0" smtClean="0">
                  <a:solidFill>
                    <a:srgbClr val="292934"/>
                  </a:solidFill>
                  <a:latin typeface="+mn-lt"/>
                </a:rPr>
                <a:t>Margine di </a:t>
              </a:r>
              <a:r>
                <a:rPr lang="it-IT" sz="1800" dirty="0" smtClean="0">
                  <a:solidFill>
                    <a:srgbClr val="292934"/>
                  </a:solidFill>
                  <a:latin typeface="+mn-lt"/>
                </a:rPr>
                <a:t>Errore</a:t>
              </a:r>
              <a:r>
                <a:rPr lang="it-IT" sz="1600" dirty="0" smtClean="0">
                  <a:solidFill>
                    <a:srgbClr val="292934"/>
                  </a:solidFill>
                  <a:latin typeface="+mn-lt"/>
                </a:rPr>
                <a:t> ME</a:t>
              </a:r>
            </a:p>
            <a:p>
              <a:pPr eaLnBrk="1" hangingPunct="1">
                <a:spcBef>
                  <a:spcPts val="0"/>
                </a:spcBef>
              </a:pPr>
              <a:endParaRPr lang="it-IT" sz="1600" dirty="0" smtClean="0">
                <a:solidFill>
                  <a:srgbClr val="292934"/>
                </a:solidFill>
                <a:latin typeface="+mn-lt"/>
              </a:endParaRPr>
            </a:p>
            <a:p>
              <a:pPr eaLnBrk="1" hangingPunct="1">
                <a:spcBef>
                  <a:spcPts val="0"/>
                </a:spcBef>
              </a:pPr>
              <a:r>
                <a:rPr lang="it-IT" sz="1600" dirty="0" err="1" smtClean="0">
                  <a:solidFill>
                    <a:srgbClr val="292934"/>
                  </a:solidFill>
                  <a:latin typeface="+mn-lt"/>
                </a:rPr>
                <a:t>Max</a:t>
              </a:r>
              <a:r>
                <a:rPr lang="it-IT" sz="1600" dirty="0" smtClean="0">
                  <a:solidFill>
                    <a:srgbClr val="292934"/>
                  </a:solidFill>
                  <a:latin typeface="+mn-lt"/>
                </a:rPr>
                <a:t> e </a:t>
              </a:r>
              <a:r>
                <a:rPr lang="it-IT" sz="1600" dirty="0" err="1" smtClean="0">
                  <a:solidFill>
                    <a:srgbClr val="292934"/>
                  </a:solidFill>
                  <a:latin typeface="+mn-lt"/>
                </a:rPr>
                <a:t>Min</a:t>
              </a:r>
              <a:r>
                <a:rPr lang="it-IT" sz="1600" dirty="0" smtClean="0">
                  <a:solidFill>
                    <a:srgbClr val="292934"/>
                  </a:solidFill>
                  <a:latin typeface="+mn-lt"/>
                </a:rPr>
                <a:t> di </a:t>
              </a:r>
              <a:endParaRPr lang="it-IT" sz="2000" dirty="0">
                <a:solidFill>
                  <a:srgbClr val="292934"/>
                </a:solidFill>
                <a:latin typeface="+mn-lt"/>
              </a:endParaRPr>
            </a:p>
          </p:txBody>
        </p:sp>
      </p:grpSp>
      <p:graphicFrame>
        <p:nvGraphicFramePr>
          <p:cNvPr id="3" name="Oggetto 2"/>
          <p:cNvGraphicFramePr>
            <a:graphicFrameLocks noChangeAspect="1"/>
          </p:cNvGraphicFramePr>
          <p:nvPr>
            <p:extLst>
              <p:ext uri="{D42A27DB-BD31-4B8C-83A1-F6EECF244321}">
                <p14:modId xmlns:p14="http://schemas.microsoft.com/office/powerpoint/2010/main" val="1309336949"/>
              </p:ext>
            </p:extLst>
          </p:nvPr>
        </p:nvGraphicFramePr>
        <p:xfrm>
          <a:off x="3656869" y="4120374"/>
          <a:ext cx="252000" cy="252000"/>
        </p:xfrm>
        <a:graphic>
          <a:graphicData uri="http://schemas.openxmlformats.org/presentationml/2006/ole">
            <mc:AlternateContent xmlns:mc="http://schemas.openxmlformats.org/markup-compatibility/2006">
              <mc:Choice xmlns:v="urn:schemas-microsoft-com:vml" Requires="v">
                <p:oleObj spid="_x0000_s392282" name="Equation" r:id="rId10" imgW="177800" imgH="177800" progId="Equation.3">
                  <p:embed/>
                </p:oleObj>
              </mc:Choice>
              <mc:Fallback>
                <p:oleObj name="Equation" r:id="rId10" imgW="177800" imgH="177800" progId="Equation.3">
                  <p:embed/>
                  <p:pic>
                    <p:nvPicPr>
                      <p:cNvPr id="0" name=""/>
                      <p:cNvPicPr/>
                      <p:nvPr/>
                    </p:nvPicPr>
                    <p:blipFill>
                      <a:blip r:embed="rId11"/>
                      <a:stretch>
                        <a:fillRect/>
                      </a:stretch>
                    </p:blipFill>
                    <p:spPr>
                      <a:xfrm>
                        <a:off x="3656869" y="4120374"/>
                        <a:ext cx="252000" cy="252000"/>
                      </a:xfrm>
                      <a:prstGeom prst="rect">
                        <a:avLst/>
                      </a:prstGeom>
                    </p:spPr>
                  </p:pic>
                </p:oleObj>
              </mc:Fallback>
            </mc:AlternateContent>
          </a:graphicData>
        </a:graphic>
      </p:graphicFrame>
    </p:spTree>
    <p:extLst>
      <p:ext uri="{BB962C8B-B14F-4D97-AF65-F5344CB8AC3E}">
        <p14:creationId xmlns:p14="http://schemas.microsoft.com/office/powerpoint/2010/main" val="755312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a:xfrm>
            <a:off x="685800" y="159481"/>
            <a:ext cx="7772400" cy="852487"/>
          </a:xfrm>
        </p:spPr>
        <p:txBody>
          <a:bodyPr/>
          <a:lstStyle/>
          <a:p>
            <a:r>
              <a:rPr lang="it-IT" sz="4000" b="0" dirty="0">
                <a:latin typeface="Tahoma" charset="0"/>
              </a:rPr>
              <a:t>Esempio #</a:t>
            </a:r>
            <a:r>
              <a:rPr lang="it-IT" dirty="0">
                <a:latin typeface="Tahoma" charset="0"/>
              </a:rPr>
              <a:t>1 - </a:t>
            </a:r>
            <a:r>
              <a:rPr lang="it-IT" dirty="0" smtClean="0">
                <a:latin typeface="Tahoma" charset="0"/>
              </a:rPr>
              <a:t>IC90%  </a:t>
            </a:r>
            <a:endParaRPr lang="it-IT" dirty="0">
              <a:latin typeface="Tahoma" charset="0"/>
            </a:endParaRPr>
          </a:p>
        </p:txBody>
      </p:sp>
      <p:sp>
        <p:nvSpPr>
          <p:cNvPr id="82946" name="Text Box 4"/>
          <p:cNvSpPr txBox="1">
            <a:spLocks noChangeArrowheads="1"/>
          </p:cNvSpPr>
          <p:nvPr/>
        </p:nvSpPr>
        <p:spPr bwMode="auto">
          <a:xfrm>
            <a:off x="296863" y="948508"/>
            <a:ext cx="8608066" cy="15207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800" b="0" dirty="0">
                <a:solidFill>
                  <a:srgbClr val="292934"/>
                </a:solidFill>
                <a:latin typeface="Calibri"/>
                <a:cs typeface="Calibri"/>
              </a:rPr>
              <a:t>Una casa editrice ha pubblicato un nuovo libro di testo e, prima di decidere il prezzo di copertina, vuole conoscere il costo medio al quale vengono venduti libri del medesimo argomento. L</a:t>
            </a:r>
            <a:r>
              <a:rPr lang="ja-JP" altLang="it-IT" sz="1800" b="0" dirty="0">
                <a:solidFill>
                  <a:srgbClr val="292934"/>
                </a:solidFill>
                <a:latin typeface="Calibri"/>
                <a:cs typeface="Calibri"/>
              </a:rPr>
              <a:t>’</a:t>
            </a:r>
            <a:r>
              <a:rPr lang="it-IT" altLang="ja-JP" sz="1800" b="0" dirty="0">
                <a:solidFill>
                  <a:srgbClr val="292934"/>
                </a:solidFill>
                <a:latin typeface="Calibri"/>
                <a:cs typeface="Calibri"/>
              </a:rPr>
              <a:t>indagine eseguita su un campione di 36 libri ha indicato un prezzo </a:t>
            </a:r>
            <a:r>
              <a:rPr lang="it-IT" altLang="ja-JP" sz="1800" b="0" dirty="0" smtClean="0">
                <a:solidFill>
                  <a:srgbClr val="292934"/>
                </a:solidFill>
                <a:latin typeface="Calibri"/>
                <a:cs typeface="Calibri"/>
              </a:rPr>
              <a:t>medio </a:t>
            </a:r>
            <a:r>
              <a:rPr lang="it-IT" altLang="ja-JP" sz="1800" b="0" dirty="0">
                <a:solidFill>
                  <a:srgbClr val="292934"/>
                </a:solidFill>
                <a:latin typeface="Calibri"/>
                <a:cs typeface="Calibri"/>
              </a:rPr>
              <a:t>di 70.50</a:t>
            </a:r>
            <a:r>
              <a:rPr lang="it-IT" altLang="ja-JP" sz="1800" b="0" dirty="0" smtClean="0">
                <a:solidFill>
                  <a:srgbClr val="292934"/>
                </a:solidFill>
                <a:latin typeface="Calibri"/>
                <a:cs typeface="Calibri"/>
              </a:rPr>
              <a:t>€ e una </a:t>
            </a:r>
            <a:r>
              <a:rPr lang="it-IT" altLang="ja-JP" sz="1800" b="0" dirty="0">
                <a:solidFill>
                  <a:srgbClr val="292934"/>
                </a:solidFill>
                <a:latin typeface="Calibri"/>
                <a:cs typeface="Calibri"/>
              </a:rPr>
              <a:t>deviazione standard </a:t>
            </a:r>
            <a:r>
              <a:rPr lang="it-IT" altLang="ja-JP" sz="1800" b="0" i="1" dirty="0" err="1">
                <a:solidFill>
                  <a:srgbClr val="292934"/>
                </a:solidFill>
                <a:latin typeface="Calibri"/>
                <a:cs typeface="Calibri"/>
              </a:rPr>
              <a:t>s</a:t>
            </a:r>
            <a:r>
              <a:rPr lang="it-IT" altLang="ja-JP" sz="1800" b="0" dirty="0">
                <a:solidFill>
                  <a:srgbClr val="292934"/>
                </a:solidFill>
                <a:latin typeface="Calibri"/>
                <a:cs typeface="Calibri"/>
              </a:rPr>
              <a:t> </a:t>
            </a:r>
            <a:r>
              <a:rPr lang="it-IT" altLang="ja-JP" sz="1800" b="0" dirty="0" smtClean="0">
                <a:solidFill>
                  <a:srgbClr val="292934"/>
                </a:solidFill>
                <a:latin typeface="Calibri"/>
                <a:cs typeface="Calibri"/>
              </a:rPr>
              <a:t>di </a:t>
            </a:r>
            <a:r>
              <a:rPr lang="it-IT" altLang="ja-JP" sz="1800" b="0" dirty="0">
                <a:solidFill>
                  <a:srgbClr val="292934"/>
                </a:solidFill>
                <a:latin typeface="Calibri"/>
                <a:cs typeface="Calibri"/>
              </a:rPr>
              <a:t>4.50€. </a:t>
            </a:r>
            <a:r>
              <a:rPr lang="it-IT" altLang="ja-JP" sz="1800" b="0" dirty="0" smtClean="0">
                <a:solidFill>
                  <a:srgbClr val="292934"/>
                </a:solidFill>
                <a:latin typeface="Calibri"/>
                <a:cs typeface="Calibri"/>
              </a:rPr>
              <a:t>Si vuole </a:t>
            </a:r>
            <a:r>
              <a:rPr lang="it-IT" sz="1800" b="0" dirty="0" smtClean="0">
                <a:solidFill>
                  <a:srgbClr val="292934"/>
                </a:solidFill>
                <a:latin typeface="Calibri"/>
                <a:cs typeface="Calibri"/>
              </a:rPr>
              <a:t>calcolare </a:t>
            </a:r>
            <a:r>
              <a:rPr lang="it-IT" sz="1800" b="0" dirty="0">
                <a:solidFill>
                  <a:srgbClr val="292934"/>
                </a:solidFill>
                <a:latin typeface="Calibri"/>
                <a:cs typeface="Calibri"/>
              </a:rPr>
              <a:t>la stima di intervallo di m per il livello di confidenza paria (1-</a:t>
            </a:r>
            <a:r>
              <a:rPr lang="it-IT" sz="1800" b="0" dirty="0">
                <a:solidFill>
                  <a:srgbClr val="292934"/>
                </a:solidFill>
                <a:latin typeface="Symbol" charset="2"/>
                <a:cs typeface="Symbol" charset="2"/>
              </a:rPr>
              <a:t>a</a:t>
            </a:r>
            <a:r>
              <a:rPr lang="it-IT" sz="1800" b="0" dirty="0" smtClean="0">
                <a:solidFill>
                  <a:srgbClr val="292934"/>
                </a:solidFill>
                <a:latin typeface="Calibri"/>
                <a:cs typeface="Calibri"/>
              </a:rPr>
              <a:t>)%=0.90%. </a:t>
            </a:r>
            <a:endParaRPr lang="it-IT" sz="1800" b="0" dirty="0">
              <a:solidFill>
                <a:srgbClr val="292934"/>
              </a:solidFill>
              <a:latin typeface="Calibri"/>
              <a:cs typeface="Calibri"/>
            </a:endParaRPr>
          </a:p>
        </p:txBody>
      </p:sp>
      <p:sp>
        <p:nvSpPr>
          <p:cNvPr id="82949" name="Text Box 16"/>
          <p:cNvSpPr txBox="1">
            <a:spLocks noChangeArrowheads="1"/>
          </p:cNvSpPr>
          <p:nvPr/>
        </p:nvSpPr>
        <p:spPr bwMode="auto">
          <a:xfrm>
            <a:off x="396301" y="2567549"/>
            <a:ext cx="5388735" cy="12426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indent="0" algn="just" eaLnBrk="1" hangingPunct="1">
              <a:spcBef>
                <a:spcPct val="50000"/>
              </a:spcBef>
            </a:pPr>
            <a:r>
              <a:rPr lang="it-IT" sz="1600" dirty="0" smtClean="0">
                <a:solidFill>
                  <a:srgbClr val="292934"/>
                </a:solidFill>
                <a:latin typeface="Calibri"/>
                <a:cs typeface="Calibri"/>
              </a:rPr>
              <a:t>Calcoliamo la </a:t>
            </a:r>
            <a:r>
              <a:rPr lang="it-IT" sz="1600" dirty="0">
                <a:solidFill>
                  <a:srgbClr val="292934"/>
                </a:solidFill>
                <a:latin typeface="Calibri"/>
                <a:cs typeface="Calibri"/>
              </a:rPr>
              <a:t>stima di intervallo di </a:t>
            </a:r>
            <a:r>
              <a:rPr lang="it-IT" sz="1600" dirty="0">
                <a:solidFill>
                  <a:srgbClr val="292934"/>
                </a:solidFill>
                <a:latin typeface="Symbol" charset="2"/>
                <a:cs typeface="Symbol" charset="2"/>
              </a:rPr>
              <a:t>m</a:t>
            </a:r>
            <a:r>
              <a:rPr lang="it-IT" sz="1600" dirty="0">
                <a:solidFill>
                  <a:srgbClr val="292934"/>
                </a:solidFill>
                <a:latin typeface="Calibri"/>
                <a:cs typeface="Calibri"/>
              </a:rPr>
              <a:t> con la formula </a:t>
            </a:r>
            <a:endParaRPr lang="it-IT" sz="1600" dirty="0" smtClean="0">
              <a:solidFill>
                <a:srgbClr val="292934"/>
              </a:solidFill>
              <a:latin typeface="Calibri"/>
              <a:cs typeface="Calibri"/>
            </a:endParaRPr>
          </a:p>
          <a:p>
            <a:pPr indent="0" algn="just" eaLnBrk="1" hangingPunct="1">
              <a:spcBef>
                <a:spcPct val="50000"/>
              </a:spcBef>
            </a:pPr>
            <a:endParaRPr lang="it-IT" sz="1050" b="0" dirty="0" smtClean="0">
              <a:solidFill>
                <a:srgbClr val="292934"/>
              </a:solidFill>
              <a:latin typeface="Calibri"/>
              <a:cs typeface="Calibri"/>
            </a:endParaRPr>
          </a:p>
          <a:p>
            <a:pPr indent="0" algn="just" eaLnBrk="1" hangingPunct="1">
              <a:spcBef>
                <a:spcPts val="0"/>
              </a:spcBef>
            </a:pPr>
            <a:endParaRPr lang="it-IT" sz="1600" b="0" dirty="0">
              <a:solidFill>
                <a:srgbClr val="292934"/>
              </a:solidFill>
              <a:latin typeface="Calibri"/>
              <a:cs typeface="Calibri"/>
            </a:endParaRPr>
          </a:p>
          <a:p>
            <a:pPr indent="0" algn="just" eaLnBrk="1" hangingPunct="1">
              <a:spcBef>
                <a:spcPts val="0"/>
              </a:spcBef>
            </a:pPr>
            <a:endParaRPr lang="it-IT" sz="1100" b="0" dirty="0" smtClean="0">
              <a:solidFill>
                <a:srgbClr val="292934"/>
              </a:solidFill>
              <a:latin typeface="Calibri"/>
              <a:cs typeface="Calibri"/>
            </a:endParaRPr>
          </a:p>
          <a:p>
            <a:pPr indent="0" algn="just" eaLnBrk="1" hangingPunct="1">
              <a:spcBef>
                <a:spcPts val="0"/>
              </a:spcBef>
            </a:pPr>
            <a:r>
              <a:rPr lang="it-IT" sz="1600" b="0" dirty="0" smtClean="0">
                <a:solidFill>
                  <a:srgbClr val="292934"/>
                </a:solidFill>
                <a:latin typeface="Calibri"/>
                <a:cs typeface="Calibri"/>
              </a:rPr>
              <a:t>per </a:t>
            </a:r>
            <a:r>
              <a:rPr lang="it-IT" sz="1600" b="0" dirty="0">
                <a:solidFill>
                  <a:srgbClr val="292934"/>
                </a:solidFill>
                <a:latin typeface="Calibri"/>
                <a:cs typeface="Calibri"/>
              </a:rPr>
              <a:t>un livello di confidenza (1-</a:t>
            </a:r>
            <a:r>
              <a:rPr lang="it-IT" sz="1600" b="0" dirty="0">
                <a:solidFill>
                  <a:srgbClr val="292934"/>
                </a:solidFill>
                <a:latin typeface="Symbol" charset="2"/>
                <a:cs typeface="Symbol" charset="2"/>
              </a:rPr>
              <a:t>a</a:t>
            </a:r>
            <a:r>
              <a:rPr lang="it-IT" sz="1600" b="0" dirty="0">
                <a:solidFill>
                  <a:srgbClr val="292934"/>
                </a:solidFill>
                <a:latin typeface="Calibri"/>
                <a:cs typeface="Calibri"/>
              </a:rPr>
              <a:t>)=0.90 (90%)</a:t>
            </a:r>
          </a:p>
        </p:txBody>
      </p:sp>
      <p:graphicFrame>
        <p:nvGraphicFramePr>
          <p:cNvPr id="82950" name="Object 19"/>
          <p:cNvGraphicFramePr>
            <a:graphicFrameLocks noChangeAspect="1"/>
          </p:cNvGraphicFramePr>
          <p:nvPr>
            <p:extLst>
              <p:ext uri="{D42A27DB-BD31-4B8C-83A1-F6EECF244321}">
                <p14:modId xmlns:p14="http://schemas.microsoft.com/office/powerpoint/2010/main" val="1526471164"/>
              </p:ext>
            </p:extLst>
          </p:nvPr>
        </p:nvGraphicFramePr>
        <p:xfrm>
          <a:off x="4629103" y="3062288"/>
          <a:ext cx="3803650" cy="2560637"/>
        </p:xfrm>
        <a:graphic>
          <a:graphicData uri="http://schemas.openxmlformats.org/presentationml/2006/ole">
            <mc:AlternateContent xmlns:mc="http://schemas.openxmlformats.org/markup-compatibility/2006">
              <mc:Choice xmlns:v="urn:schemas-microsoft-com:vml" Requires="v">
                <p:oleObj spid="_x0000_s361837" name="Equation" r:id="rId3" imgW="2603500" imgH="1752600" progId="Equation.3">
                  <p:embed/>
                </p:oleObj>
              </mc:Choice>
              <mc:Fallback>
                <p:oleObj name="Equation" r:id="rId3" imgW="2603500" imgH="1752600" progId="Equation.3">
                  <p:embed/>
                  <p:pic>
                    <p:nvPicPr>
                      <p:cNvPr id="0" name="Picture 229"/>
                      <p:cNvPicPr>
                        <a:picLocks noChangeAspect="1" noChangeArrowheads="1"/>
                      </p:cNvPicPr>
                      <p:nvPr/>
                    </p:nvPicPr>
                    <p:blipFill>
                      <a:blip r:embed="rId4"/>
                      <a:srcRect/>
                      <a:stretch>
                        <a:fillRect/>
                      </a:stretch>
                    </p:blipFill>
                    <p:spPr bwMode="auto">
                      <a:xfrm>
                        <a:off x="4629103" y="3062288"/>
                        <a:ext cx="3803650" cy="2560637"/>
                      </a:xfrm>
                      <a:prstGeom prst="rect">
                        <a:avLst/>
                      </a:prstGeom>
                      <a:solidFill>
                        <a:srgbClr val="FFF992"/>
                      </a:solidFill>
                    </p:spPr>
                  </p:pic>
                </p:oleObj>
              </mc:Fallback>
            </mc:AlternateContent>
          </a:graphicData>
        </a:graphic>
      </p:graphicFrame>
      <p:graphicFrame>
        <p:nvGraphicFramePr>
          <p:cNvPr id="82955" name="Object 26"/>
          <p:cNvGraphicFramePr>
            <a:graphicFrameLocks noChangeAspect="1"/>
          </p:cNvGraphicFramePr>
          <p:nvPr>
            <p:extLst>
              <p:ext uri="{D42A27DB-BD31-4B8C-83A1-F6EECF244321}">
                <p14:modId xmlns:p14="http://schemas.microsoft.com/office/powerpoint/2010/main" val="1510454717"/>
              </p:ext>
            </p:extLst>
          </p:nvPr>
        </p:nvGraphicFramePr>
        <p:xfrm>
          <a:off x="1299071" y="3989753"/>
          <a:ext cx="1920875" cy="950912"/>
        </p:xfrm>
        <a:graphic>
          <a:graphicData uri="http://schemas.openxmlformats.org/presentationml/2006/ole">
            <mc:AlternateContent xmlns:mc="http://schemas.openxmlformats.org/markup-compatibility/2006">
              <mc:Choice xmlns:v="urn:schemas-microsoft-com:vml" Requires="v">
                <p:oleObj spid="_x0000_s361838" name="Equation" r:id="rId5" imgW="1333500" imgH="660400" progId="Equation.3">
                  <p:embed/>
                </p:oleObj>
              </mc:Choice>
              <mc:Fallback>
                <p:oleObj name="Equation" r:id="rId5" imgW="1333500" imgH="660400" progId="Equation.3">
                  <p:embed/>
                  <p:pic>
                    <p:nvPicPr>
                      <p:cNvPr id="0" name="Picture 230"/>
                      <p:cNvPicPr>
                        <a:picLocks noChangeAspect="1" noChangeArrowheads="1"/>
                      </p:cNvPicPr>
                      <p:nvPr/>
                    </p:nvPicPr>
                    <p:blipFill>
                      <a:blip r:embed="rId6"/>
                      <a:srcRect/>
                      <a:stretch>
                        <a:fillRect/>
                      </a:stretch>
                    </p:blipFill>
                    <p:spPr bwMode="auto">
                      <a:xfrm>
                        <a:off x="1299071" y="3989753"/>
                        <a:ext cx="1920875" cy="950912"/>
                      </a:xfrm>
                      <a:prstGeom prst="rect">
                        <a:avLst/>
                      </a:prstGeom>
                      <a:solidFill>
                        <a:srgbClr val="FFFFFF"/>
                      </a:solidFill>
                    </p:spPr>
                  </p:pic>
                </p:oleObj>
              </mc:Fallback>
            </mc:AlternateContent>
          </a:graphicData>
        </a:graphic>
      </p:graphicFrame>
      <p:sp>
        <p:nvSpPr>
          <p:cNvPr id="82957" name="Text Box 28"/>
          <p:cNvSpPr txBox="1">
            <a:spLocks noChangeArrowheads="1"/>
          </p:cNvSpPr>
          <p:nvPr/>
        </p:nvSpPr>
        <p:spPr bwMode="auto">
          <a:xfrm>
            <a:off x="481682" y="5909533"/>
            <a:ext cx="8417619" cy="8104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lnSpc>
                <a:spcPct val="150000"/>
              </a:lnSpc>
              <a:spcBef>
                <a:spcPct val="50000"/>
              </a:spcBef>
            </a:pPr>
            <a:r>
              <a:rPr lang="it-IT" sz="1600" b="0" dirty="0" smtClean="0">
                <a:solidFill>
                  <a:srgbClr val="292934"/>
                </a:solidFill>
                <a:latin typeface="+mn-lt"/>
              </a:rPr>
              <a:t>I valori di                sono gli estremi dell’intervallo che </a:t>
            </a:r>
            <a:r>
              <a:rPr lang="it-IT" sz="1600" b="0" dirty="0">
                <a:solidFill>
                  <a:srgbClr val="292934"/>
                </a:solidFill>
                <a:latin typeface="+mn-lt"/>
              </a:rPr>
              <a:t>contiene </a:t>
            </a:r>
            <a:r>
              <a:rPr lang="it-IT" sz="1600" b="0" dirty="0" smtClean="0">
                <a:solidFill>
                  <a:srgbClr val="292934"/>
                </a:solidFill>
                <a:latin typeface="Symbol" charset="0"/>
              </a:rPr>
              <a:t>m</a:t>
            </a:r>
            <a:r>
              <a:rPr lang="it-IT" sz="1600" b="0" dirty="0" smtClean="0">
                <a:solidFill>
                  <a:srgbClr val="292934"/>
                </a:solidFill>
                <a:latin typeface="Tahoma" pitchFamily="34" charset="0"/>
                <a:ea typeface="Tahoma" pitchFamily="34" charset="0"/>
                <a:cs typeface="Tahoma" pitchFamily="34" charset="0"/>
              </a:rPr>
              <a:t> </a:t>
            </a:r>
            <a:r>
              <a:rPr lang="it-IT" sz="1600" b="0" dirty="0" smtClean="0">
                <a:solidFill>
                  <a:srgbClr val="292934"/>
                </a:solidFill>
                <a:latin typeface="+mn-lt"/>
                <a:ea typeface="Tahoma" pitchFamily="34" charset="0"/>
                <a:cs typeface="Tahoma" pitchFamily="34" charset="0"/>
              </a:rPr>
              <a:t>e dipendono dal livello di confidenza </a:t>
            </a:r>
            <a:r>
              <a:rPr lang="it-IT" sz="1600" b="0" dirty="0" smtClean="0">
                <a:solidFill>
                  <a:srgbClr val="292934"/>
                </a:solidFill>
                <a:latin typeface="Tahoma" pitchFamily="34" charset="0"/>
                <a:ea typeface="Tahoma" pitchFamily="34" charset="0"/>
                <a:cs typeface="Tahoma" pitchFamily="34" charset="0"/>
              </a:rPr>
              <a:t>(1-</a:t>
            </a:r>
            <a:r>
              <a:rPr lang="it-IT" sz="1600" b="0" dirty="0">
                <a:solidFill>
                  <a:srgbClr val="292934"/>
                </a:solidFill>
                <a:latin typeface="Symbol" charset="0"/>
              </a:rPr>
              <a:t>a</a:t>
            </a:r>
            <a:r>
              <a:rPr lang="it-IT" sz="1600" b="0" dirty="0" smtClean="0">
                <a:solidFill>
                  <a:srgbClr val="292934"/>
                </a:solidFill>
                <a:latin typeface="Tahoma" pitchFamily="34" charset="0"/>
                <a:ea typeface="Tahoma" pitchFamily="34" charset="0"/>
                <a:cs typeface="Tahoma" pitchFamily="34" charset="0"/>
              </a:rPr>
              <a:t>)%  </a:t>
            </a:r>
            <a:endParaRPr lang="it-IT" sz="1600" b="0" dirty="0">
              <a:solidFill>
                <a:srgbClr val="292934"/>
              </a:solidFill>
              <a:latin typeface="Tahoma" pitchFamily="34" charset="0"/>
              <a:ea typeface="Tahoma" pitchFamily="34" charset="0"/>
              <a:cs typeface="Tahoma" pitchFamily="34" charset="0"/>
            </a:endParaRPr>
          </a:p>
        </p:txBody>
      </p:sp>
      <p:graphicFrame>
        <p:nvGraphicFramePr>
          <p:cNvPr id="2" name="Oggetto 1"/>
          <p:cNvGraphicFramePr>
            <a:graphicFrameLocks noChangeAspect="1"/>
          </p:cNvGraphicFramePr>
          <p:nvPr>
            <p:extLst>
              <p:ext uri="{D42A27DB-BD31-4B8C-83A1-F6EECF244321}">
                <p14:modId xmlns:p14="http://schemas.microsoft.com/office/powerpoint/2010/main" val="1824659517"/>
              </p:ext>
            </p:extLst>
          </p:nvPr>
        </p:nvGraphicFramePr>
        <p:xfrm>
          <a:off x="1633925" y="3155271"/>
          <a:ext cx="768350" cy="328613"/>
        </p:xfrm>
        <a:graphic>
          <a:graphicData uri="http://schemas.openxmlformats.org/presentationml/2006/ole">
            <mc:AlternateContent xmlns:mc="http://schemas.openxmlformats.org/markup-compatibility/2006">
              <mc:Choice xmlns:v="urn:schemas-microsoft-com:vml" Requires="v">
                <p:oleObj spid="_x0000_s361839" name="Equation" r:id="rId7" imgW="533400" imgH="228600" progId="Equation.3">
                  <p:embed/>
                </p:oleObj>
              </mc:Choice>
              <mc:Fallback>
                <p:oleObj name="Equation" r:id="rId7" imgW="533400" imgH="228600" progId="Equation.3">
                  <p:embed/>
                  <p:pic>
                    <p:nvPicPr>
                      <p:cNvPr id="0" name="Picture 231"/>
                      <p:cNvPicPr>
                        <a:picLocks noChangeAspect="1" noChangeArrowheads="1"/>
                      </p:cNvPicPr>
                      <p:nvPr/>
                    </p:nvPicPr>
                    <p:blipFill>
                      <a:blip r:embed="rId8"/>
                      <a:srcRect/>
                      <a:stretch>
                        <a:fillRect/>
                      </a:stretch>
                    </p:blipFill>
                    <p:spPr bwMode="auto">
                      <a:xfrm>
                        <a:off x="1633925" y="3155271"/>
                        <a:ext cx="768350" cy="328613"/>
                      </a:xfrm>
                      <a:prstGeom prst="rect">
                        <a:avLst/>
                      </a:prstGeom>
                      <a:solidFill>
                        <a:srgbClr val="FFFFFF"/>
                      </a:solidFill>
                    </p:spPr>
                  </p:pic>
                </p:oleObj>
              </mc:Fallback>
            </mc:AlternateContent>
          </a:graphicData>
        </a:graphic>
      </p:graphicFrame>
      <p:graphicFrame>
        <p:nvGraphicFramePr>
          <p:cNvPr id="3" name="Oggetto 2"/>
          <p:cNvGraphicFramePr>
            <a:graphicFrameLocks noChangeAspect="1"/>
          </p:cNvGraphicFramePr>
          <p:nvPr>
            <p:extLst>
              <p:ext uri="{D42A27DB-BD31-4B8C-83A1-F6EECF244321}">
                <p14:modId xmlns:p14="http://schemas.microsoft.com/office/powerpoint/2010/main" val="968777009"/>
              </p:ext>
            </p:extLst>
          </p:nvPr>
        </p:nvGraphicFramePr>
        <p:xfrm>
          <a:off x="1253033" y="5172441"/>
          <a:ext cx="2012950" cy="328613"/>
        </p:xfrm>
        <a:graphic>
          <a:graphicData uri="http://schemas.openxmlformats.org/presentationml/2006/ole">
            <mc:AlternateContent xmlns:mc="http://schemas.openxmlformats.org/markup-compatibility/2006">
              <mc:Choice xmlns:v="urn:schemas-microsoft-com:vml" Requires="v">
                <p:oleObj spid="_x0000_s361840" name="Equation" r:id="rId9" imgW="1397000" imgH="228600" progId="Equation.3">
                  <p:embed/>
                </p:oleObj>
              </mc:Choice>
              <mc:Fallback>
                <p:oleObj name="Equation" r:id="rId9" imgW="1397000" imgH="228600" progId="Equation.3">
                  <p:embed/>
                  <p:pic>
                    <p:nvPicPr>
                      <p:cNvPr id="0" name="Picture 232"/>
                      <p:cNvPicPr>
                        <a:picLocks noChangeAspect="1" noChangeArrowheads="1"/>
                      </p:cNvPicPr>
                      <p:nvPr/>
                    </p:nvPicPr>
                    <p:blipFill>
                      <a:blip r:embed="rId10"/>
                      <a:srcRect/>
                      <a:stretch>
                        <a:fillRect/>
                      </a:stretch>
                    </p:blipFill>
                    <p:spPr bwMode="auto">
                      <a:xfrm>
                        <a:off x="1253033" y="5172441"/>
                        <a:ext cx="2012950" cy="328613"/>
                      </a:xfrm>
                      <a:prstGeom prst="rect">
                        <a:avLst/>
                      </a:prstGeom>
                      <a:solidFill>
                        <a:srgbClr val="FFFFFF"/>
                      </a:solidFill>
                    </p:spPr>
                  </p:pic>
                </p:oleObj>
              </mc:Fallback>
            </mc:AlternateContent>
          </a:graphicData>
        </a:graphic>
      </p:graphicFrame>
      <p:graphicFrame>
        <p:nvGraphicFramePr>
          <p:cNvPr id="10" name="Oggetto 9"/>
          <p:cNvGraphicFramePr>
            <a:graphicFrameLocks noChangeAspect="1"/>
          </p:cNvGraphicFramePr>
          <p:nvPr>
            <p:extLst>
              <p:ext uri="{D42A27DB-BD31-4B8C-83A1-F6EECF244321}">
                <p14:modId xmlns:p14="http://schemas.microsoft.com/office/powerpoint/2010/main" val="1182786138"/>
              </p:ext>
            </p:extLst>
          </p:nvPr>
        </p:nvGraphicFramePr>
        <p:xfrm>
          <a:off x="1439937" y="6078455"/>
          <a:ext cx="768350" cy="328613"/>
        </p:xfrm>
        <a:graphic>
          <a:graphicData uri="http://schemas.openxmlformats.org/presentationml/2006/ole">
            <mc:AlternateContent xmlns:mc="http://schemas.openxmlformats.org/markup-compatibility/2006">
              <mc:Choice xmlns:v="urn:schemas-microsoft-com:vml" Requires="v">
                <p:oleObj spid="_x0000_s361841" name="Equation" r:id="rId11" imgW="533400" imgH="228600" progId="Equation.3">
                  <p:embed/>
                </p:oleObj>
              </mc:Choice>
              <mc:Fallback>
                <p:oleObj name="Equation" r:id="rId11" imgW="533400" imgH="228600" progId="Equation.3">
                  <p:embed/>
                  <p:pic>
                    <p:nvPicPr>
                      <p:cNvPr id="0" name=""/>
                      <p:cNvPicPr>
                        <a:picLocks noChangeAspect="1" noChangeArrowheads="1"/>
                      </p:cNvPicPr>
                      <p:nvPr/>
                    </p:nvPicPr>
                    <p:blipFill>
                      <a:blip r:embed="rId8"/>
                      <a:srcRect/>
                      <a:stretch>
                        <a:fillRect/>
                      </a:stretch>
                    </p:blipFill>
                    <p:spPr bwMode="auto">
                      <a:xfrm>
                        <a:off x="1439937" y="6078455"/>
                        <a:ext cx="768350" cy="328613"/>
                      </a:xfrm>
                      <a:prstGeom prst="rect">
                        <a:avLst/>
                      </a:prstGeom>
                      <a:solidFill>
                        <a:srgbClr val="FFFFFF"/>
                      </a:solidFill>
                    </p:spPr>
                  </p:pic>
                </p:oleObj>
              </mc:Fallback>
            </mc:AlternateContent>
          </a:graphicData>
        </a:graphic>
      </p:graphicFrame>
    </p:spTree>
    <p:extLst>
      <p:ext uri="{BB962C8B-B14F-4D97-AF65-F5344CB8AC3E}">
        <p14:creationId xmlns:p14="http://schemas.microsoft.com/office/powerpoint/2010/main" val="2077164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4"/>
          <p:cNvSpPr>
            <a:spLocks noGrp="1" noChangeArrowheads="1"/>
          </p:cNvSpPr>
          <p:nvPr>
            <p:ph type="title"/>
          </p:nvPr>
        </p:nvSpPr>
        <p:spPr>
          <a:xfrm>
            <a:off x="217561" y="200322"/>
            <a:ext cx="7772400" cy="795338"/>
          </a:xfrm>
        </p:spPr>
        <p:txBody>
          <a:bodyPr/>
          <a:lstStyle/>
          <a:p>
            <a:pPr eaLnBrk="1" hangingPunct="1"/>
            <a:r>
              <a:rPr lang="it-IT" sz="4000" b="0" dirty="0"/>
              <a:t>Intervallo</a:t>
            </a:r>
            <a:r>
              <a:rPr lang="it-IT" sz="4000" b="0" dirty="0">
                <a:latin typeface="Tahoma" charset="0"/>
              </a:rPr>
              <a:t> di Confidenza</a:t>
            </a:r>
          </a:p>
        </p:txBody>
      </p:sp>
      <p:pic>
        <p:nvPicPr>
          <p:cNvPr id="83970"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l="4887" r="4260"/>
          <a:stretch>
            <a:fillRect/>
          </a:stretch>
        </p:blipFill>
        <p:spPr bwMode="auto">
          <a:xfrm>
            <a:off x="3343922" y="1068646"/>
            <a:ext cx="5623908" cy="273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3971" name="Text Box 6"/>
          <p:cNvSpPr txBox="1">
            <a:spLocks noChangeArrowheads="1"/>
          </p:cNvSpPr>
          <p:nvPr/>
        </p:nvSpPr>
        <p:spPr bwMode="auto">
          <a:xfrm>
            <a:off x="200025" y="3957680"/>
            <a:ext cx="8829675"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600" b="0" dirty="0" smtClean="0">
                <a:solidFill>
                  <a:srgbClr val="292934"/>
                </a:solidFill>
                <a:latin typeface="Calibri"/>
                <a:cs typeface="Calibri"/>
              </a:rPr>
              <a:t>Prendiamo 100 campioni ciascuno di </a:t>
            </a:r>
            <a:r>
              <a:rPr lang="it-IT" sz="1600" b="0" dirty="0">
                <a:solidFill>
                  <a:srgbClr val="292934"/>
                </a:solidFill>
                <a:latin typeface="Calibri"/>
                <a:cs typeface="Calibri"/>
              </a:rPr>
              <a:t>36 </a:t>
            </a:r>
            <a:r>
              <a:rPr lang="it-IT" sz="1600" b="0" dirty="0" smtClean="0">
                <a:solidFill>
                  <a:srgbClr val="292934"/>
                </a:solidFill>
                <a:latin typeface="Calibri"/>
                <a:cs typeface="Calibri"/>
              </a:rPr>
              <a:t>libri e, </a:t>
            </a:r>
            <a:r>
              <a:rPr lang="it-IT" sz="1600" b="0" dirty="0">
                <a:solidFill>
                  <a:srgbClr val="292934"/>
                </a:solidFill>
                <a:latin typeface="Calibri"/>
                <a:cs typeface="Calibri"/>
              </a:rPr>
              <a:t>per ciascuno </a:t>
            </a:r>
            <a:r>
              <a:rPr lang="it-IT" sz="1600" b="0" dirty="0" smtClean="0">
                <a:solidFill>
                  <a:srgbClr val="292934"/>
                </a:solidFill>
                <a:latin typeface="Calibri"/>
                <a:cs typeface="Calibri"/>
              </a:rPr>
              <a:t>campione, </a:t>
            </a:r>
            <a:r>
              <a:rPr lang="it-IT" sz="1600" b="0" dirty="0">
                <a:solidFill>
                  <a:srgbClr val="292934"/>
                </a:solidFill>
                <a:latin typeface="Calibri"/>
                <a:cs typeface="Calibri"/>
              </a:rPr>
              <a:t>costruiamo </a:t>
            </a:r>
            <a:r>
              <a:rPr lang="it-IT" sz="1600" b="0" dirty="0" smtClean="0">
                <a:solidFill>
                  <a:srgbClr val="292934"/>
                </a:solidFill>
                <a:latin typeface="Calibri"/>
                <a:cs typeface="Calibri"/>
              </a:rPr>
              <a:t>l’IC</a:t>
            </a:r>
            <a:r>
              <a:rPr lang="it-IT" altLang="ja-JP" sz="1600" b="0" dirty="0" smtClean="0">
                <a:solidFill>
                  <a:srgbClr val="292934"/>
                </a:solidFill>
                <a:latin typeface="Calibri"/>
                <a:cs typeface="Calibri"/>
              </a:rPr>
              <a:t>90</a:t>
            </a:r>
            <a:r>
              <a:rPr lang="it-IT" altLang="ja-JP" sz="1600" b="0" dirty="0">
                <a:solidFill>
                  <a:srgbClr val="292934"/>
                </a:solidFill>
                <a:latin typeface="Calibri"/>
                <a:cs typeface="Calibri"/>
              </a:rPr>
              <a:t>% per la media della popolazione </a:t>
            </a:r>
            <a:r>
              <a:rPr lang="it-IT" altLang="ja-JP" sz="1600" b="0" dirty="0">
                <a:solidFill>
                  <a:srgbClr val="292934"/>
                </a:solidFill>
                <a:latin typeface="Symbol" charset="2"/>
                <a:cs typeface="Symbol" charset="2"/>
              </a:rPr>
              <a:t>m</a:t>
            </a:r>
            <a:r>
              <a:rPr lang="it-IT" altLang="ja-JP" sz="1600" b="0" dirty="0">
                <a:solidFill>
                  <a:srgbClr val="292934"/>
                </a:solidFill>
                <a:latin typeface="Calibri"/>
                <a:cs typeface="Calibri"/>
              </a:rPr>
              <a:t>, </a:t>
            </a:r>
            <a:r>
              <a:rPr lang="it-IT" altLang="ja-JP" sz="1600" b="0" dirty="0" smtClean="0">
                <a:solidFill>
                  <a:srgbClr val="292934"/>
                </a:solidFill>
                <a:latin typeface="Calibri"/>
                <a:cs typeface="Calibri"/>
              </a:rPr>
              <a:t>centrato </a:t>
            </a:r>
            <a:r>
              <a:rPr lang="it-IT" altLang="ja-JP" sz="1600" b="0" dirty="0">
                <a:solidFill>
                  <a:srgbClr val="292934"/>
                </a:solidFill>
                <a:latin typeface="Calibri"/>
                <a:cs typeface="Calibri"/>
              </a:rPr>
              <a:t>attorno alla media campionaria </a:t>
            </a:r>
            <a:r>
              <a:rPr lang="it-IT" altLang="ja-JP" sz="1600" b="0" i="1" dirty="0" err="1" smtClean="0">
                <a:solidFill>
                  <a:srgbClr val="292934"/>
                </a:solidFill>
                <a:latin typeface="Calibri"/>
                <a:cs typeface="Calibri"/>
              </a:rPr>
              <a:t>Xbar</a:t>
            </a:r>
            <a:r>
              <a:rPr lang="it-IT" altLang="ja-JP" sz="1600" b="0" i="1" dirty="0" smtClean="0">
                <a:solidFill>
                  <a:srgbClr val="292934"/>
                </a:solidFill>
                <a:latin typeface="Calibri"/>
                <a:cs typeface="Calibri"/>
              </a:rPr>
              <a:t>. </a:t>
            </a:r>
            <a:r>
              <a:rPr lang="it-IT" altLang="ja-JP" sz="1600" b="0" dirty="0" smtClean="0">
                <a:solidFill>
                  <a:srgbClr val="292934"/>
                </a:solidFill>
                <a:latin typeface="Calibri"/>
                <a:cs typeface="Calibri"/>
              </a:rPr>
              <a:t>Confrontando gli IC90% con la distribuzione di </a:t>
            </a:r>
            <a:r>
              <a:rPr lang="it-IT" altLang="ja-JP" sz="1600" b="0" i="1" dirty="0" err="1" smtClean="0">
                <a:solidFill>
                  <a:srgbClr val="292934"/>
                </a:solidFill>
                <a:latin typeface="Calibri"/>
                <a:cs typeface="Calibri"/>
              </a:rPr>
              <a:t>X</a:t>
            </a:r>
            <a:r>
              <a:rPr lang="it-IT" altLang="ja-JP" sz="1600" b="0" dirty="0" err="1" smtClean="0">
                <a:solidFill>
                  <a:srgbClr val="292934"/>
                </a:solidFill>
                <a:latin typeface="Calibri"/>
                <a:cs typeface="Calibri"/>
              </a:rPr>
              <a:t>bar</a:t>
            </a:r>
            <a:r>
              <a:rPr lang="it-IT" altLang="ja-JP" sz="1600" b="0" dirty="0" smtClean="0">
                <a:solidFill>
                  <a:srgbClr val="292934"/>
                </a:solidFill>
                <a:latin typeface="Calibri"/>
                <a:cs typeface="Calibri"/>
              </a:rPr>
              <a:t> osserviamo</a:t>
            </a:r>
            <a:r>
              <a:rPr lang="it-IT" altLang="ja-JP" sz="1600" b="0" i="1" dirty="0" smtClean="0">
                <a:solidFill>
                  <a:srgbClr val="292934"/>
                </a:solidFill>
                <a:latin typeface="Calibri"/>
                <a:cs typeface="Calibri"/>
              </a:rPr>
              <a:t> </a:t>
            </a:r>
            <a:r>
              <a:rPr lang="it-IT" altLang="ja-JP" sz="1600" b="0" dirty="0" smtClean="0">
                <a:solidFill>
                  <a:srgbClr val="292934"/>
                </a:solidFill>
                <a:latin typeface="Calibri"/>
                <a:cs typeface="Calibri"/>
              </a:rPr>
              <a:t>che </a:t>
            </a:r>
            <a:r>
              <a:rPr lang="it-IT" altLang="ja-JP" sz="1600" b="0" dirty="0">
                <a:solidFill>
                  <a:srgbClr val="292934"/>
                </a:solidFill>
                <a:latin typeface="Calibri"/>
                <a:cs typeface="Calibri"/>
              </a:rPr>
              <a:t>il 90% degli </a:t>
            </a:r>
            <a:r>
              <a:rPr lang="it-IT" altLang="ja-JP" sz="1600" b="0" dirty="0" smtClean="0">
                <a:solidFill>
                  <a:srgbClr val="292934"/>
                </a:solidFill>
                <a:latin typeface="Calibri"/>
                <a:cs typeface="Calibri"/>
              </a:rPr>
              <a:t>intervalli </a:t>
            </a:r>
            <a:r>
              <a:rPr lang="it-IT" altLang="ja-JP" sz="1600" b="0" dirty="0">
                <a:solidFill>
                  <a:srgbClr val="292934"/>
                </a:solidFill>
                <a:latin typeface="Calibri"/>
                <a:cs typeface="Calibri"/>
              </a:rPr>
              <a:t>di confidenza calcolati contenga il valore medio vero </a:t>
            </a:r>
            <a:r>
              <a:rPr lang="it-IT" altLang="ja-JP" sz="1600" b="0" dirty="0">
                <a:solidFill>
                  <a:srgbClr val="292934"/>
                </a:solidFill>
                <a:latin typeface="Symbol" charset="2"/>
                <a:cs typeface="Symbol" charset="2"/>
              </a:rPr>
              <a:t>m</a:t>
            </a:r>
            <a:r>
              <a:rPr lang="it-IT" altLang="ja-JP" sz="1600" b="0" dirty="0">
                <a:solidFill>
                  <a:srgbClr val="292934"/>
                </a:solidFill>
                <a:latin typeface="Calibri"/>
                <a:cs typeface="Calibri"/>
              </a:rPr>
              <a:t> e che il 10% non lo contenga. </a:t>
            </a:r>
            <a:endParaRPr lang="it-IT" altLang="ja-JP" sz="1600" b="0" dirty="0" smtClean="0">
              <a:solidFill>
                <a:srgbClr val="292934"/>
              </a:solidFill>
              <a:latin typeface="Calibri"/>
              <a:cs typeface="Calibri"/>
            </a:endParaRPr>
          </a:p>
          <a:p>
            <a:pPr algn="just" eaLnBrk="1" hangingPunct="1">
              <a:spcBef>
                <a:spcPct val="50000"/>
              </a:spcBef>
            </a:pPr>
            <a:r>
              <a:rPr lang="it-IT" altLang="ja-JP" sz="1600" b="0" dirty="0" smtClean="0">
                <a:solidFill>
                  <a:srgbClr val="292934"/>
                </a:solidFill>
                <a:latin typeface="Calibri"/>
                <a:cs typeface="Calibri"/>
              </a:rPr>
              <a:t>Questa </a:t>
            </a:r>
            <a:r>
              <a:rPr lang="it-IT" altLang="ja-JP" sz="1600" b="0" dirty="0">
                <a:solidFill>
                  <a:srgbClr val="292934"/>
                </a:solidFill>
                <a:latin typeface="Calibri"/>
                <a:cs typeface="Calibri"/>
              </a:rPr>
              <a:t>interpretazione </a:t>
            </a:r>
            <a:r>
              <a:rPr lang="it-IT" altLang="ja-JP" sz="1600" b="0" dirty="0" smtClean="0">
                <a:solidFill>
                  <a:srgbClr val="292934"/>
                </a:solidFill>
                <a:latin typeface="Calibri"/>
                <a:cs typeface="Calibri"/>
              </a:rPr>
              <a:t>dell’I.C</a:t>
            </a:r>
            <a:r>
              <a:rPr lang="it-IT" altLang="ja-JP" sz="1600" b="0" dirty="0">
                <a:solidFill>
                  <a:srgbClr val="292934"/>
                </a:solidFill>
                <a:latin typeface="Calibri"/>
                <a:cs typeface="Calibri"/>
              </a:rPr>
              <a:t>. è illustrata nella figura dove sono riportati tre valori della media campionaria </a:t>
            </a:r>
            <a:r>
              <a:rPr lang="it-IT" altLang="ja-JP" sz="1600" b="0" i="1" dirty="0" err="1" smtClean="0">
                <a:solidFill>
                  <a:srgbClr val="292934"/>
                </a:solidFill>
                <a:latin typeface="Calibri"/>
                <a:cs typeface="Calibri"/>
              </a:rPr>
              <a:t>Xbar</a:t>
            </a:r>
            <a:r>
              <a:rPr lang="it-IT" altLang="ja-JP" sz="1600" b="0" dirty="0" smtClean="0">
                <a:solidFill>
                  <a:srgbClr val="292934"/>
                </a:solidFill>
                <a:latin typeface="Calibri"/>
                <a:cs typeface="Calibri"/>
              </a:rPr>
              <a:t>, </a:t>
            </a:r>
            <a:r>
              <a:rPr lang="it-IT" altLang="ja-JP" sz="1600" b="0" dirty="0">
                <a:solidFill>
                  <a:srgbClr val="292934"/>
                </a:solidFill>
                <a:latin typeface="Calibri"/>
                <a:cs typeface="Calibri"/>
              </a:rPr>
              <a:t>con il rispettivo I.C.90%: </a:t>
            </a:r>
            <a:r>
              <a:rPr lang="it-IT" altLang="ja-JP" sz="1600" b="0" dirty="0" err="1" smtClean="0">
                <a:solidFill>
                  <a:srgbClr val="292934"/>
                </a:solidFill>
                <a:latin typeface="Calibri"/>
                <a:cs typeface="Calibri"/>
              </a:rPr>
              <a:t>lIC</a:t>
            </a:r>
            <a:r>
              <a:rPr lang="it-IT" altLang="ja-JP" sz="1600" b="0" dirty="0" smtClean="0">
                <a:solidFill>
                  <a:srgbClr val="292934"/>
                </a:solidFill>
                <a:latin typeface="Calibri"/>
                <a:cs typeface="Calibri"/>
              </a:rPr>
              <a:t> </a:t>
            </a:r>
            <a:r>
              <a:rPr lang="it-IT" altLang="ja-JP" sz="1600" b="0" dirty="0">
                <a:solidFill>
                  <a:srgbClr val="292934"/>
                </a:solidFill>
                <a:latin typeface="Calibri"/>
                <a:cs typeface="Calibri"/>
              </a:rPr>
              <a:t>costruito attorno ai valori </a:t>
            </a:r>
            <a:r>
              <a:rPr lang="it-IT" altLang="ja-JP" sz="1600" b="0" i="1" dirty="0" smtClean="0">
                <a:solidFill>
                  <a:srgbClr val="292934"/>
                </a:solidFill>
                <a:latin typeface="Calibri"/>
                <a:cs typeface="Calibri"/>
              </a:rPr>
              <a:t>Xbar</a:t>
            </a:r>
            <a:r>
              <a:rPr lang="it-IT" altLang="ja-JP" sz="1600" b="0" baseline="-25000" dirty="0" smtClean="0">
                <a:solidFill>
                  <a:srgbClr val="292934"/>
                </a:solidFill>
                <a:latin typeface="Calibri"/>
                <a:cs typeface="Calibri"/>
              </a:rPr>
              <a:t>1</a:t>
            </a:r>
            <a:r>
              <a:rPr lang="it-IT" altLang="ja-JP" sz="1600" b="0" dirty="0" smtClean="0">
                <a:solidFill>
                  <a:srgbClr val="292934"/>
                </a:solidFill>
                <a:latin typeface="Calibri"/>
                <a:cs typeface="Calibri"/>
              </a:rPr>
              <a:t> </a:t>
            </a:r>
            <a:r>
              <a:rPr lang="it-IT" altLang="ja-JP" sz="1600" b="0" dirty="0">
                <a:solidFill>
                  <a:srgbClr val="292934"/>
                </a:solidFill>
                <a:latin typeface="Calibri"/>
                <a:cs typeface="Calibri"/>
              </a:rPr>
              <a:t>ed </a:t>
            </a:r>
            <a:r>
              <a:rPr lang="it-IT" altLang="ja-JP" sz="1600" b="0" i="1" dirty="0" smtClean="0">
                <a:solidFill>
                  <a:srgbClr val="292934"/>
                </a:solidFill>
                <a:latin typeface="Calibri"/>
                <a:cs typeface="Calibri"/>
              </a:rPr>
              <a:t>Xbar</a:t>
            </a:r>
            <a:r>
              <a:rPr lang="it-IT" altLang="ja-JP" sz="1600" b="0" baseline="-25000" dirty="0" smtClean="0">
                <a:solidFill>
                  <a:srgbClr val="292934"/>
                </a:solidFill>
                <a:latin typeface="Calibri"/>
                <a:cs typeface="Calibri"/>
              </a:rPr>
              <a:t>2</a:t>
            </a:r>
            <a:r>
              <a:rPr lang="it-IT" altLang="ja-JP" sz="1600" b="0" dirty="0" smtClean="0">
                <a:solidFill>
                  <a:srgbClr val="292934"/>
                </a:solidFill>
                <a:latin typeface="Calibri"/>
                <a:cs typeface="Calibri"/>
              </a:rPr>
              <a:t> </a:t>
            </a:r>
            <a:r>
              <a:rPr lang="it-IT" altLang="ja-JP" sz="1600" b="0" dirty="0">
                <a:solidFill>
                  <a:srgbClr val="292934"/>
                </a:solidFill>
                <a:latin typeface="Calibri"/>
                <a:cs typeface="Calibri"/>
              </a:rPr>
              <a:t>contiene la media di popolazione </a:t>
            </a:r>
            <a:r>
              <a:rPr lang="it-IT" altLang="ja-JP" sz="1600" b="0" dirty="0">
                <a:solidFill>
                  <a:srgbClr val="292934"/>
                </a:solidFill>
                <a:latin typeface="Symbol" charset="2"/>
                <a:cs typeface="Symbol" charset="2"/>
              </a:rPr>
              <a:t>m</a:t>
            </a:r>
            <a:r>
              <a:rPr lang="it-IT" altLang="ja-JP" sz="1600" b="0" dirty="0">
                <a:solidFill>
                  <a:srgbClr val="292934"/>
                </a:solidFill>
                <a:latin typeface="Calibri"/>
                <a:cs typeface="Calibri"/>
              </a:rPr>
              <a:t> mentre </a:t>
            </a:r>
            <a:r>
              <a:rPr lang="it-IT" altLang="ja-JP" sz="1600" b="0" dirty="0" smtClean="0">
                <a:solidFill>
                  <a:srgbClr val="292934"/>
                </a:solidFill>
                <a:latin typeface="Calibri"/>
                <a:cs typeface="Calibri"/>
              </a:rPr>
              <a:t>l’intervallo I.C</a:t>
            </a:r>
            <a:r>
              <a:rPr lang="it-IT" altLang="ja-JP" sz="1600" b="0" dirty="0">
                <a:solidFill>
                  <a:srgbClr val="292934"/>
                </a:solidFill>
                <a:latin typeface="Calibri"/>
                <a:cs typeface="Calibri"/>
              </a:rPr>
              <a:t>.90% centrato in </a:t>
            </a:r>
            <a:r>
              <a:rPr lang="it-IT" altLang="ja-JP" sz="1600" b="0" i="1" dirty="0" smtClean="0">
                <a:solidFill>
                  <a:srgbClr val="292934"/>
                </a:solidFill>
                <a:latin typeface="Calibri"/>
                <a:cs typeface="Calibri"/>
              </a:rPr>
              <a:t>Xbar</a:t>
            </a:r>
            <a:r>
              <a:rPr lang="it-IT" altLang="ja-JP" sz="1600" b="0" baseline="-25000" dirty="0" smtClean="0">
                <a:solidFill>
                  <a:srgbClr val="292934"/>
                </a:solidFill>
                <a:latin typeface="Calibri"/>
                <a:cs typeface="Calibri"/>
              </a:rPr>
              <a:t>3</a:t>
            </a:r>
            <a:r>
              <a:rPr lang="it-IT" altLang="ja-JP" sz="1600" b="0" dirty="0" smtClean="0">
                <a:solidFill>
                  <a:srgbClr val="292934"/>
                </a:solidFill>
                <a:latin typeface="Calibri"/>
                <a:cs typeface="Calibri"/>
              </a:rPr>
              <a:t> </a:t>
            </a:r>
            <a:r>
              <a:rPr lang="it-IT" altLang="ja-JP" sz="1600" b="0" dirty="0">
                <a:solidFill>
                  <a:srgbClr val="292934"/>
                </a:solidFill>
                <a:latin typeface="Calibri"/>
                <a:cs typeface="Calibri"/>
              </a:rPr>
              <a:t>non contiene la media </a:t>
            </a:r>
            <a:r>
              <a:rPr lang="it-IT" altLang="ja-JP" sz="1600" b="0" dirty="0">
                <a:solidFill>
                  <a:srgbClr val="292934"/>
                </a:solidFill>
                <a:latin typeface="Symbol" charset="2"/>
                <a:cs typeface="Symbol" charset="2"/>
              </a:rPr>
              <a:t>m</a:t>
            </a:r>
            <a:r>
              <a:rPr lang="it-IT" altLang="ja-JP" sz="1600" b="0" dirty="0">
                <a:solidFill>
                  <a:srgbClr val="292934"/>
                </a:solidFill>
                <a:latin typeface="Calibri"/>
                <a:cs typeface="Calibri"/>
              </a:rPr>
              <a:t>.</a:t>
            </a:r>
            <a:endParaRPr lang="it-IT" sz="1600" b="0" dirty="0">
              <a:solidFill>
                <a:srgbClr val="292934"/>
              </a:solidFill>
              <a:latin typeface="Calibri"/>
              <a:cs typeface="Calibri"/>
            </a:endParaRPr>
          </a:p>
        </p:txBody>
      </p:sp>
      <p:sp>
        <p:nvSpPr>
          <p:cNvPr id="83972" name="Text Box 8"/>
          <p:cNvSpPr txBox="1">
            <a:spLocks noChangeArrowheads="1"/>
          </p:cNvSpPr>
          <p:nvPr/>
        </p:nvSpPr>
        <p:spPr bwMode="auto">
          <a:xfrm>
            <a:off x="390525" y="1166813"/>
            <a:ext cx="354488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b="0" dirty="0">
                <a:solidFill>
                  <a:srgbClr val="292934"/>
                </a:solidFill>
                <a:latin typeface="+mn-lt"/>
              </a:rPr>
              <a:t>I.C.90% - Tre campioni</a:t>
            </a:r>
          </a:p>
        </p:txBody>
      </p:sp>
      <p:sp>
        <p:nvSpPr>
          <p:cNvPr id="83973" name="Text Box 10"/>
          <p:cNvSpPr txBox="1">
            <a:spLocks noChangeArrowheads="1"/>
          </p:cNvSpPr>
          <p:nvPr/>
        </p:nvSpPr>
        <p:spPr bwMode="auto">
          <a:xfrm>
            <a:off x="560387" y="6022975"/>
            <a:ext cx="7059294"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800" b="0" dirty="0" smtClean="0">
                <a:solidFill>
                  <a:srgbClr val="292934"/>
                </a:solidFill>
                <a:latin typeface="Calibri"/>
                <a:cs typeface="Calibri"/>
                <a:hlinkClick r:id="rId3" action="ppaction://hlinkfile"/>
              </a:rPr>
              <a:t>Simulazione A</a:t>
            </a:r>
            <a:r>
              <a:rPr lang="it-IT" sz="2800" b="0" dirty="0" smtClean="0">
                <a:solidFill>
                  <a:srgbClr val="292934"/>
                </a:solidFill>
                <a:latin typeface="Calibri"/>
                <a:cs typeface="Calibri"/>
              </a:rPr>
              <a:t>; </a:t>
            </a:r>
            <a:r>
              <a:rPr lang="it-IT" sz="2800" b="0" dirty="0" smtClean="0">
                <a:solidFill>
                  <a:srgbClr val="292934"/>
                </a:solidFill>
                <a:latin typeface="Calibri"/>
                <a:cs typeface="Calibri"/>
                <a:hlinkClick r:id="rId4"/>
              </a:rPr>
              <a:t>Simulazione B</a:t>
            </a:r>
            <a:endParaRPr lang="it-IT" sz="2800" b="0" dirty="0">
              <a:solidFill>
                <a:srgbClr val="292934"/>
              </a:solidFill>
              <a:latin typeface="Calibri"/>
              <a:cs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4"/>
          <p:cNvSpPr>
            <a:spLocks noGrp="1" noChangeArrowheads="1"/>
          </p:cNvSpPr>
          <p:nvPr>
            <p:ph type="title"/>
          </p:nvPr>
        </p:nvSpPr>
        <p:spPr>
          <a:xfrm>
            <a:off x="595448" y="233363"/>
            <a:ext cx="7772400" cy="901700"/>
          </a:xfrm>
        </p:spPr>
        <p:txBody>
          <a:bodyPr/>
          <a:lstStyle/>
          <a:p>
            <a:pPr eaLnBrk="1" hangingPunct="1"/>
            <a:r>
              <a:rPr lang="it-IT" sz="4400" b="0"/>
              <a:t>Simulazione</a:t>
            </a:r>
          </a:p>
        </p:txBody>
      </p:sp>
      <p:grpSp>
        <p:nvGrpSpPr>
          <p:cNvPr id="84994" name="Group 23"/>
          <p:cNvGrpSpPr>
            <a:grpSpLocks/>
          </p:cNvGrpSpPr>
          <p:nvPr/>
        </p:nvGrpSpPr>
        <p:grpSpPr bwMode="auto">
          <a:xfrm>
            <a:off x="531813" y="1165225"/>
            <a:ext cx="5421312" cy="4568825"/>
            <a:chOff x="335" y="734"/>
            <a:chExt cx="3639" cy="3006"/>
          </a:xfrm>
        </p:grpSpPr>
        <p:pic>
          <p:nvPicPr>
            <p:cNvPr id="84999" name="Picture 6"/>
            <p:cNvPicPr>
              <a:picLocks noChangeAspect="1" noChangeArrowheads="1"/>
            </p:cNvPicPr>
            <p:nvPr/>
          </p:nvPicPr>
          <p:blipFill>
            <a:blip r:embed="rId2" cstate="email">
              <a:extLst>
                <a:ext uri="{28A0092B-C50C-407E-A947-70E740481C1C}">
                  <a14:useLocalDpi xmlns:a14="http://schemas.microsoft.com/office/drawing/2010/main" val="0"/>
                </a:ext>
              </a:extLst>
            </a:blip>
            <a:srcRect l="4430" t="7875" r="21779" b="10828"/>
            <a:stretch>
              <a:fillRect/>
            </a:stretch>
          </p:blipFill>
          <p:spPr bwMode="auto">
            <a:xfrm>
              <a:off x="335" y="734"/>
              <a:ext cx="3639" cy="30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5000" name="Rectangle 7"/>
            <p:cNvSpPr>
              <a:spLocks noChangeArrowheads="1"/>
            </p:cNvSpPr>
            <p:nvPr/>
          </p:nvSpPr>
          <p:spPr bwMode="auto">
            <a:xfrm>
              <a:off x="464" y="1080"/>
              <a:ext cx="888" cy="168"/>
            </a:xfrm>
            <a:prstGeom prst="rect">
              <a:avLst/>
            </a:prstGeom>
            <a:noFill/>
            <a:ln w="31750">
              <a:solidFill>
                <a:srgbClr val="FF000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it-IT"/>
            </a:p>
          </p:txBody>
        </p:sp>
        <p:sp>
          <p:nvSpPr>
            <p:cNvPr id="85001" name="Rectangle 8"/>
            <p:cNvSpPr>
              <a:spLocks noChangeArrowheads="1"/>
            </p:cNvSpPr>
            <p:nvPr/>
          </p:nvSpPr>
          <p:spPr bwMode="auto">
            <a:xfrm>
              <a:off x="432" y="2136"/>
              <a:ext cx="888" cy="144"/>
            </a:xfrm>
            <a:prstGeom prst="rect">
              <a:avLst/>
            </a:prstGeom>
            <a:noFill/>
            <a:ln w="31750">
              <a:solidFill>
                <a:srgbClr val="FF000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it-IT"/>
            </a:p>
          </p:txBody>
        </p:sp>
        <p:sp>
          <p:nvSpPr>
            <p:cNvPr id="85002" name="Line 9"/>
            <p:cNvSpPr>
              <a:spLocks noChangeShapeType="1"/>
            </p:cNvSpPr>
            <p:nvPr/>
          </p:nvSpPr>
          <p:spPr bwMode="auto">
            <a:xfrm flipV="1">
              <a:off x="3056" y="1192"/>
              <a:ext cx="0" cy="912"/>
            </a:xfrm>
            <a:prstGeom prst="line">
              <a:avLst/>
            </a:prstGeom>
            <a:noFill/>
            <a:ln w="28575">
              <a:solidFill>
                <a:srgbClr val="3366FF"/>
              </a:solidFill>
              <a:prstDash val="lgDash"/>
              <a:round/>
              <a:headEnd/>
              <a:tailEnd/>
            </a:ln>
            <a:extLst>
              <a:ext uri="{909E8E84-426E-40dd-AFC4-6F175D3DCCD1}">
                <a14:hiddenFill xmlns:a14="http://schemas.microsoft.com/office/drawing/2010/main" xmlns="">
                  <a:noFill/>
                </a14:hiddenFill>
              </a:ext>
            </a:extLst>
          </p:spPr>
          <p:txBody>
            <a:bodyPr/>
            <a:lstStyle/>
            <a:p>
              <a:endParaRPr lang="it-IT"/>
            </a:p>
          </p:txBody>
        </p:sp>
        <p:sp>
          <p:nvSpPr>
            <p:cNvPr id="85003" name="Rectangle 12"/>
            <p:cNvSpPr>
              <a:spLocks noChangeArrowheads="1"/>
            </p:cNvSpPr>
            <p:nvPr/>
          </p:nvSpPr>
          <p:spPr bwMode="auto">
            <a:xfrm>
              <a:off x="448" y="3440"/>
              <a:ext cx="1684" cy="136"/>
            </a:xfrm>
            <a:prstGeom prst="rect">
              <a:avLst/>
            </a:prstGeom>
            <a:noFill/>
            <a:ln w="31750">
              <a:solidFill>
                <a:srgbClr val="FF000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it-IT"/>
            </a:p>
          </p:txBody>
        </p:sp>
        <p:sp>
          <p:nvSpPr>
            <p:cNvPr id="85004" name="AutoShape 14"/>
            <p:cNvSpPr>
              <a:spLocks noChangeArrowheads="1"/>
            </p:cNvSpPr>
            <p:nvPr/>
          </p:nvSpPr>
          <p:spPr bwMode="auto">
            <a:xfrm rot="-3102590">
              <a:off x="2674" y="2608"/>
              <a:ext cx="212" cy="144"/>
            </a:xfrm>
            <a:prstGeom prst="rightArrow">
              <a:avLst>
                <a:gd name="adj1" fmla="val 50000"/>
                <a:gd name="adj2" fmla="val 36806"/>
              </a:avLst>
            </a:prstGeom>
            <a:solidFill>
              <a:schemeClr val="accent2"/>
            </a:solidFill>
            <a:ln w="9525">
              <a:solidFill>
                <a:schemeClr val="tx1"/>
              </a:solidFill>
              <a:miter lim="800000"/>
              <a:headEnd/>
              <a:tailEnd/>
            </a:ln>
          </p:spPr>
          <p:txBody>
            <a:bodyPr wrap="none" anchor="ctr"/>
            <a:lstStyle/>
            <a:p>
              <a:endParaRPr lang="it-IT"/>
            </a:p>
          </p:txBody>
        </p:sp>
        <p:sp>
          <p:nvSpPr>
            <p:cNvPr id="85005" name="Text Box 15"/>
            <p:cNvSpPr txBox="1">
              <a:spLocks noChangeArrowheads="1"/>
            </p:cNvSpPr>
            <p:nvPr/>
          </p:nvSpPr>
          <p:spPr bwMode="auto">
            <a:xfrm>
              <a:off x="2320" y="2824"/>
              <a:ext cx="1144" cy="167"/>
            </a:xfrm>
            <a:prstGeom prst="rect">
              <a:avLst/>
            </a:prstGeom>
            <a:solidFill>
              <a:schemeClr val="bg1"/>
            </a:solidFill>
            <a:ln w="9525">
              <a:solidFill>
                <a:schemeClr val="accent2"/>
              </a:solidFill>
              <a:miter lim="800000"/>
              <a:headEnd/>
              <a:tailEnd/>
            </a:ln>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000">
                  <a:solidFill>
                    <a:schemeClr val="accent2"/>
                  </a:solidFill>
                  <a:latin typeface="Tahoma" charset="0"/>
                </a:rPr>
                <a:t>%CI che contiene </a:t>
              </a:r>
              <a:r>
                <a:rPr lang="it-IT" sz="1000">
                  <a:solidFill>
                    <a:schemeClr val="accent2"/>
                  </a:solidFill>
                  <a:latin typeface="Symbol" charset="0"/>
                </a:rPr>
                <a:t>m</a:t>
              </a:r>
            </a:p>
          </p:txBody>
        </p:sp>
        <p:sp>
          <p:nvSpPr>
            <p:cNvPr id="85006" name="Rectangle 20"/>
            <p:cNvSpPr>
              <a:spLocks noChangeArrowheads="1"/>
            </p:cNvSpPr>
            <p:nvPr/>
          </p:nvSpPr>
          <p:spPr bwMode="auto">
            <a:xfrm>
              <a:off x="2960" y="2144"/>
              <a:ext cx="936" cy="160"/>
            </a:xfrm>
            <a:prstGeom prst="rect">
              <a:avLst/>
            </a:prstGeom>
            <a:noFill/>
            <a:ln w="31750">
              <a:solidFill>
                <a:srgbClr val="FF000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it-IT"/>
            </a:p>
          </p:txBody>
        </p:sp>
      </p:grpSp>
      <p:sp>
        <p:nvSpPr>
          <p:cNvPr id="84995" name="Text Box 24"/>
          <p:cNvSpPr txBox="1">
            <a:spLocks noChangeArrowheads="1"/>
          </p:cNvSpPr>
          <p:nvPr/>
        </p:nvSpPr>
        <p:spPr bwMode="auto">
          <a:xfrm>
            <a:off x="6096000" y="2603500"/>
            <a:ext cx="2870200" cy="1508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20000"/>
              </a:spcBef>
            </a:pPr>
            <a:r>
              <a:rPr lang="it-IT" sz="2000" dirty="0">
                <a:solidFill>
                  <a:srgbClr val="292934"/>
                </a:solidFill>
                <a:latin typeface="Tahoma" charset="0"/>
              </a:rPr>
              <a:t>Campione</a:t>
            </a:r>
          </a:p>
          <a:p>
            <a:pPr eaLnBrk="1" hangingPunct="1">
              <a:spcBef>
                <a:spcPct val="20000"/>
              </a:spcBef>
              <a:buFont typeface="Wingdings" charset="0"/>
              <a:buChar char="§"/>
            </a:pPr>
            <a:r>
              <a:rPr lang="it-IT" sz="2000" b="0" dirty="0" err="1">
                <a:solidFill>
                  <a:srgbClr val="292934"/>
                </a:solidFill>
                <a:latin typeface="Tahoma" charset="0"/>
              </a:rPr>
              <a:t>n</a:t>
            </a:r>
            <a:r>
              <a:rPr lang="it-IT" sz="2000" b="0" dirty="0">
                <a:solidFill>
                  <a:srgbClr val="292934"/>
                </a:solidFill>
                <a:latin typeface="Tahoma" charset="0"/>
              </a:rPr>
              <a:t>=10</a:t>
            </a:r>
          </a:p>
          <a:p>
            <a:pPr eaLnBrk="1" hangingPunct="1">
              <a:spcBef>
                <a:spcPct val="20000"/>
              </a:spcBef>
              <a:buFont typeface="Wingdings" charset="0"/>
              <a:buChar char="§"/>
            </a:pPr>
            <a:r>
              <a:rPr lang="it-IT" sz="2000" b="0" u="sng" dirty="0">
                <a:solidFill>
                  <a:srgbClr val="292934"/>
                </a:solidFill>
                <a:latin typeface="Tahoma" charset="0"/>
              </a:rPr>
              <a:t>x</a:t>
            </a:r>
            <a:r>
              <a:rPr lang="it-IT" sz="2000" b="0" dirty="0">
                <a:solidFill>
                  <a:srgbClr val="292934"/>
                </a:solidFill>
                <a:latin typeface="Tahoma" charset="0"/>
              </a:rPr>
              <a:t>=8,03, </a:t>
            </a:r>
            <a:r>
              <a:rPr lang="it-IT" sz="2000" b="0" dirty="0" err="1">
                <a:solidFill>
                  <a:srgbClr val="292934"/>
                </a:solidFill>
                <a:latin typeface="Tahoma" charset="0"/>
              </a:rPr>
              <a:t>s</a:t>
            </a:r>
            <a:r>
              <a:rPr lang="it-IT" sz="2000" b="0" dirty="0">
                <a:solidFill>
                  <a:srgbClr val="292934"/>
                </a:solidFill>
                <a:latin typeface="Tahoma" charset="0"/>
              </a:rPr>
              <a:t>= 11.84</a:t>
            </a:r>
          </a:p>
          <a:p>
            <a:pPr eaLnBrk="1" hangingPunct="1">
              <a:spcBef>
                <a:spcPct val="20000"/>
              </a:spcBef>
              <a:buFont typeface="Wingdings" charset="0"/>
              <a:buChar char="§"/>
            </a:pPr>
            <a:r>
              <a:rPr lang="it-IT" sz="2000" b="0" dirty="0" err="1">
                <a:solidFill>
                  <a:srgbClr val="292934"/>
                </a:solidFill>
                <a:latin typeface="Tahoma" charset="0"/>
              </a:rPr>
              <a:t>s</a:t>
            </a:r>
            <a:r>
              <a:rPr lang="it-IT" sz="2000" b="0" u="sng" baseline="-25000" dirty="0" err="1">
                <a:solidFill>
                  <a:srgbClr val="292934"/>
                </a:solidFill>
                <a:latin typeface="Tahoma" charset="0"/>
              </a:rPr>
              <a:t>x</a:t>
            </a:r>
            <a:r>
              <a:rPr lang="it-IT" sz="2000" b="0" dirty="0">
                <a:solidFill>
                  <a:srgbClr val="292934"/>
                </a:solidFill>
                <a:latin typeface="Tahoma" charset="0"/>
              </a:rPr>
              <a:t> =</a:t>
            </a:r>
            <a:r>
              <a:rPr lang="it-IT" sz="2000" b="0" dirty="0" err="1">
                <a:solidFill>
                  <a:srgbClr val="292934"/>
                </a:solidFill>
                <a:latin typeface="Tahoma" charset="0"/>
              </a:rPr>
              <a:t>s</a:t>
            </a:r>
            <a:r>
              <a:rPr lang="it-IT" sz="2000" b="0" dirty="0">
                <a:solidFill>
                  <a:srgbClr val="292934"/>
                </a:solidFill>
                <a:latin typeface="Tahoma" charset="0"/>
              </a:rPr>
              <a:t>/</a:t>
            </a:r>
            <a:r>
              <a:rPr lang="it-IT" sz="2000" b="0" dirty="0">
                <a:solidFill>
                  <a:srgbClr val="292934"/>
                </a:solidFill>
                <a:latin typeface="Tahoma" charset="0"/>
                <a:cs typeface="Tahoma" charset="0"/>
              </a:rPr>
              <a:t>√</a:t>
            </a:r>
            <a:r>
              <a:rPr lang="it-IT" sz="2000" b="0" dirty="0" err="1">
                <a:solidFill>
                  <a:srgbClr val="292934"/>
                </a:solidFill>
                <a:latin typeface="Tahoma" charset="0"/>
                <a:cs typeface="Tahoma" charset="0"/>
              </a:rPr>
              <a:t>n</a:t>
            </a:r>
            <a:r>
              <a:rPr lang="it-IT" sz="2000" b="0" dirty="0">
                <a:solidFill>
                  <a:srgbClr val="292934"/>
                </a:solidFill>
                <a:latin typeface="Tahoma" charset="0"/>
                <a:cs typeface="Tahoma" charset="0"/>
              </a:rPr>
              <a:t>=3.74</a:t>
            </a:r>
          </a:p>
        </p:txBody>
      </p:sp>
      <p:sp>
        <p:nvSpPr>
          <p:cNvPr id="84996" name="Text Box 25"/>
          <p:cNvSpPr txBox="1">
            <a:spLocks noChangeArrowheads="1"/>
          </p:cNvSpPr>
          <p:nvPr/>
        </p:nvSpPr>
        <p:spPr bwMode="auto">
          <a:xfrm>
            <a:off x="6096000" y="1270000"/>
            <a:ext cx="2717800" cy="11387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20000"/>
              </a:spcBef>
            </a:pPr>
            <a:r>
              <a:rPr lang="it-IT" sz="2000" dirty="0">
                <a:solidFill>
                  <a:srgbClr val="292934"/>
                </a:solidFill>
                <a:latin typeface="Tahoma" charset="0"/>
              </a:rPr>
              <a:t>Popolazione</a:t>
            </a:r>
          </a:p>
          <a:p>
            <a:pPr eaLnBrk="1" hangingPunct="1">
              <a:spcBef>
                <a:spcPct val="20000"/>
              </a:spcBef>
              <a:buFont typeface="Wingdings" charset="0"/>
              <a:buChar char="§"/>
            </a:pPr>
            <a:r>
              <a:rPr lang="it-IT" sz="2000" b="0" dirty="0">
                <a:solidFill>
                  <a:srgbClr val="292934"/>
                </a:solidFill>
                <a:latin typeface="Tahoma" charset="0"/>
              </a:rPr>
              <a:t>Normale</a:t>
            </a:r>
            <a:endParaRPr lang="it-IT" sz="2000" b="0" dirty="0">
              <a:solidFill>
                <a:srgbClr val="292934"/>
              </a:solidFill>
              <a:latin typeface="Tahoma" charset="0"/>
              <a:cs typeface="Tahoma" charset="0"/>
            </a:endParaRPr>
          </a:p>
          <a:p>
            <a:pPr eaLnBrk="1" hangingPunct="1">
              <a:spcBef>
                <a:spcPct val="20000"/>
              </a:spcBef>
              <a:buFont typeface="Wingdings" charset="0"/>
              <a:buChar char="§"/>
            </a:pPr>
            <a:r>
              <a:rPr lang="it-IT" sz="2000" b="0" dirty="0">
                <a:solidFill>
                  <a:srgbClr val="292934"/>
                </a:solidFill>
                <a:latin typeface="Symbol" charset="0"/>
              </a:rPr>
              <a:t>m</a:t>
            </a:r>
            <a:r>
              <a:rPr lang="it-IT" sz="2000" b="0" dirty="0">
                <a:solidFill>
                  <a:srgbClr val="292934"/>
                </a:solidFill>
                <a:latin typeface="Tahoma" charset="0"/>
              </a:rPr>
              <a:t>=10, </a:t>
            </a:r>
            <a:r>
              <a:rPr lang="it-IT" sz="2000" b="0" dirty="0" err="1">
                <a:solidFill>
                  <a:srgbClr val="292934"/>
                </a:solidFill>
                <a:latin typeface="Symbol" charset="0"/>
              </a:rPr>
              <a:t>s</a:t>
            </a:r>
            <a:r>
              <a:rPr lang="it-IT" sz="2000" b="0" dirty="0">
                <a:solidFill>
                  <a:srgbClr val="292934"/>
                </a:solidFill>
                <a:latin typeface="Tahoma" charset="0"/>
              </a:rPr>
              <a:t>= 10</a:t>
            </a:r>
          </a:p>
        </p:txBody>
      </p:sp>
      <p:sp>
        <p:nvSpPr>
          <p:cNvPr id="84997" name="Text Box 26"/>
          <p:cNvSpPr txBox="1">
            <a:spLocks noChangeArrowheads="1"/>
          </p:cNvSpPr>
          <p:nvPr/>
        </p:nvSpPr>
        <p:spPr bwMode="auto">
          <a:xfrm>
            <a:off x="6096000" y="4456113"/>
            <a:ext cx="2870200" cy="11387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20000"/>
              </a:spcBef>
            </a:pPr>
            <a:r>
              <a:rPr lang="it-IT" sz="2000" dirty="0">
                <a:solidFill>
                  <a:srgbClr val="292934"/>
                </a:solidFill>
                <a:latin typeface="Tahoma" charset="0"/>
              </a:rPr>
              <a:t>I.C.</a:t>
            </a:r>
          </a:p>
          <a:p>
            <a:pPr eaLnBrk="1" hangingPunct="1">
              <a:spcBef>
                <a:spcPct val="20000"/>
              </a:spcBef>
              <a:buFont typeface="Wingdings" charset="0"/>
              <a:buChar char="§"/>
            </a:pPr>
            <a:r>
              <a:rPr lang="it-IT" sz="2000" b="0" u="sng" dirty="0" err="1">
                <a:solidFill>
                  <a:srgbClr val="292934"/>
                </a:solidFill>
                <a:latin typeface="Tahoma" charset="0"/>
              </a:rPr>
              <a:t>x</a:t>
            </a:r>
            <a:r>
              <a:rPr lang="it-IT" sz="2000" b="0" dirty="0" err="1">
                <a:solidFill>
                  <a:srgbClr val="292934"/>
                </a:solidFill>
                <a:latin typeface="Tahoma" charset="0"/>
                <a:sym typeface="Symbol" charset="0"/>
              </a:rPr>
              <a:t></a:t>
            </a:r>
            <a:r>
              <a:rPr lang="it-IT" sz="2000" b="0" dirty="0" err="1">
                <a:solidFill>
                  <a:srgbClr val="292934"/>
                </a:solidFill>
                <a:latin typeface="Tahoma" charset="0"/>
              </a:rPr>
              <a:t>z</a:t>
            </a:r>
            <a:r>
              <a:rPr lang="it-IT" sz="2000" b="0" dirty="0">
                <a:solidFill>
                  <a:srgbClr val="292934"/>
                </a:solidFill>
                <a:latin typeface="Tahoma" charset="0"/>
              </a:rPr>
              <a:t> </a:t>
            </a:r>
            <a:r>
              <a:rPr lang="it-IT" sz="2000" b="0" dirty="0" err="1">
                <a:solidFill>
                  <a:srgbClr val="292934"/>
                </a:solidFill>
                <a:latin typeface="Tahoma" charset="0"/>
              </a:rPr>
              <a:t>s</a:t>
            </a:r>
            <a:r>
              <a:rPr lang="it-IT" sz="2000" b="0" u="sng" baseline="-25000" dirty="0" err="1">
                <a:solidFill>
                  <a:srgbClr val="292934"/>
                </a:solidFill>
                <a:latin typeface="Tahoma" charset="0"/>
              </a:rPr>
              <a:t>x</a:t>
            </a:r>
            <a:r>
              <a:rPr lang="it-IT" sz="2000" b="0" dirty="0">
                <a:solidFill>
                  <a:srgbClr val="292934"/>
                </a:solidFill>
                <a:latin typeface="Tahoma" charset="0"/>
              </a:rPr>
              <a:t>; </a:t>
            </a:r>
            <a:r>
              <a:rPr lang="it-IT" sz="2000" b="0" dirty="0" err="1">
                <a:solidFill>
                  <a:srgbClr val="292934"/>
                </a:solidFill>
                <a:latin typeface="Tahoma" charset="0"/>
              </a:rPr>
              <a:t>s</a:t>
            </a:r>
            <a:r>
              <a:rPr lang="it-IT" sz="2000" b="0" u="sng" baseline="-25000" dirty="0" err="1">
                <a:solidFill>
                  <a:srgbClr val="292934"/>
                </a:solidFill>
                <a:latin typeface="Tahoma" charset="0"/>
              </a:rPr>
              <a:t>x</a:t>
            </a:r>
            <a:r>
              <a:rPr lang="it-IT" sz="2000" b="0" dirty="0">
                <a:solidFill>
                  <a:srgbClr val="292934"/>
                </a:solidFill>
                <a:latin typeface="Tahoma" charset="0"/>
              </a:rPr>
              <a:t> =</a:t>
            </a:r>
            <a:r>
              <a:rPr lang="it-IT" sz="2000" b="0" dirty="0" err="1">
                <a:solidFill>
                  <a:srgbClr val="292934"/>
                </a:solidFill>
                <a:latin typeface="Tahoma" charset="0"/>
              </a:rPr>
              <a:t>s</a:t>
            </a:r>
            <a:r>
              <a:rPr lang="it-IT" sz="2000" b="0" dirty="0">
                <a:solidFill>
                  <a:srgbClr val="292934"/>
                </a:solidFill>
                <a:latin typeface="Tahoma" charset="0"/>
              </a:rPr>
              <a:t>/</a:t>
            </a:r>
            <a:r>
              <a:rPr lang="it-IT" sz="2000" b="0" dirty="0">
                <a:solidFill>
                  <a:srgbClr val="292934"/>
                </a:solidFill>
                <a:latin typeface="Tahoma" charset="0"/>
                <a:cs typeface="Tahoma" charset="0"/>
              </a:rPr>
              <a:t>√</a:t>
            </a:r>
            <a:r>
              <a:rPr lang="it-IT" sz="2000" b="0" dirty="0" err="1">
                <a:solidFill>
                  <a:srgbClr val="292934"/>
                </a:solidFill>
                <a:latin typeface="Tahoma" charset="0"/>
                <a:cs typeface="Tahoma" charset="0"/>
              </a:rPr>
              <a:t>n</a:t>
            </a:r>
            <a:endParaRPr lang="it-IT" sz="2000" b="0" dirty="0">
              <a:solidFill>
                <a:srgbClr val="292934"/>
              </a:solidFill>
              <a:latin typeface="Tahoma" charset="0"/>
              <a:cs typeface="Tahoma" charset="0"/>
            </a:endParaRPr>
          </a:p>
          <a:p>
            <a:pPr eaLnBrk="1" hangingPunct="1">
              <a:spcBef>
                <a:spcPct val="20000"/>
              </a:spcBef>
              <a:buFont typeface="Wingdings" charset="0"/>
              <a:buChar char="§"/>
            </a:pPr>
            <a:r>
              <a:rPr lang="it-IT" sz="2000" b="0" dirty="0">
                <a:solidFill>
                  <a:srgbClr val="292934"/>
                </a:solidFill>
                <a:latin typeface="Tahoma" charset="0"/>
                <a:cs typeface="Tahoma" charset="0"/>
              </a:rPr>
              <a:t>Non/Contiene </a:t>
            </a:r>
            <a:r>
              <a:rPr lang="it-IT" sz="2000" b="0" dirty="0">
                <a:solidFill>
                  <a:srgbClr val="292934"/>
                </a:solidFill>
                <a:latin typeface="Symbol" charset="0"/>
                <a:cs typeface="Tahoma" charset="0"/>
              </a:rPr>
              <a:t>m</a:t>
            </a:r>
            <a:r>
              <a:rPr lang="it-IT" sz="2000" b="0" dirty="0">
                <a:solidFill>
                  <a:srgbClr val="292934"/>
                </a:solidFill>
                <a:latin typeface="Tahoma" charset="0"/>
                <a:cs typeface="Tahoma" charset="0"/>
              </a:rPr>
              <a:t>; </a:t>
            </a:r>
          </a:p>
        </p:txBody>
      </p:sp>
      <p:sp>
        <p:nvSpPr>
          <p:cNvPr id="84998" name="Text Box 27"/>
          <p:cNvSpPr txBox="1">
            <a:spLocks noChangeArrowheads="1"/>
          </p:cNvSpPr>
          <p:nvPr/>
        </p:nvSpPr>
        <p:spPr bwMode="auto">
          <a:xfrm>
            <a:off x="531813" y="5994400"/>
            <a:ext cx="2852737" cy="51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2800" b="0" dirty="0">
                <a:solidFill>
                  <a:schemeClr val="bg1"/>
                </a:solidFill>
                <a:latin typeface="Tahoma" charset="0"/>
                <a:hlinkClick r:id="rId3" action="ppaction://hlinkfile"/>
              </a:rPr>
              <a:t>Simulazione</a:t>
            </a:r>
            <a:endParaRPr lang="it-IT" sz="2800" b="0" dirty="0">
              <a:solidFill>
                <a:schemeClr val="bg1"/>
              </a:solidFill>
              <a:latin typeface="Tahoma"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4"/>
          <p:cNvSpPr>
            <a:spLocks noGrp="1" noChangeArrowheads="1"/>
          </p:cNvSpPr>
          <p:nvPr>
            <p:ph type="title"/>
          </p:nvPr>
        </p:nvSpPr>
        <p:spPr>
          <a:xfrm>
            <a:off x="533400" y="117629"/>
            <a:ext cx="8318500" cy="984251"/>
          </a:xfrm>
        </p:spPr>
        <p:txBody>
          <a:bodyPr>
            <a:normAutofit/>
          </a:bodyPr>
          <a:lstStyle/>
          <a:p>
            <a:pPr eaLnBrk="1" hangingPunct="1"/>
            <a:r>
              <a:rPr lang="it-IT" sz="4400" b="0" dirty="0"/>
              <a:t>Larghezza I.C.</a:t>
            </a:r>
          </a:p>
        </p:txBody>
      </p:sp>
      <p:sp>
        <p:nvSpPr>
          <p:cNvPr id="86018" name="Text Box 5"/>
          <p:cNvSpPr txBox="1">
            <a:spLocks noChangeArrowheads="1"/>
          </p:cNvSpPr>
          <p:nvPr/>
        </p:nvSpPr>
        <p:spPr bwMode="auto">
          <a:xfrm>
            <a:off x="533400" y="1069104"/>
            <a:ext cx="8318500" cy="53122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66700" defTabSz="533400" eaLnBrk="0" hangingPunct="0">
              <a:defRPr sz="2400" b="1">
                <a:solidFill>
                  <a:schemeClr val="tx1"/>
                </a:solidFill>
                <a:latin typeface="Times New Roman" charset="0"/>
                <a:ea typeface="ＭＳ Ｐゴシック" charset="0"/>
                <a:cs typeface="ＭＳ Ｐゴシック" charset="0"/>
              </a:defRPr>
            </a:lvl1pPr>
            <a:lvl2pPr marL="742950" indent="-285750" defTabSz="533400" eaLnBrk="0" hangingPunct="0">
              <a:defRPr sz="2400" b="1">
                <a:solidFill>
                  <a:schemeClr val="tx1"/>
                </a:solidFill>
                <a:latin typeface="Times New Roman" charset="0"/>
                <a:ea typeface="ＭＳ Ｐゴシック" charset="0"/>
              </a:defRPr>
            </a:lvl2pPr>
            <a:lvl3pPr marL="1143000" indent="-228600" defTabSz="533400" eaLnBrk="0" hangingPunct="0">
              <a:defRPr sz="2400" b="1">
                <a:solidFill>
                  <a:schemeClr val="tx1"/>
                </a:solidFill>
                <a:latin typeface="Times New Roman" charset="0"/>
                <a:ea typeface="ＭＳ Ｐゴシック" charset="0"/>
              </a:defRPr>
            </a:lvl3pPr>
            <a:lvl4pPr marL="1600200" indent="-228600" defTabSz="533400" eaLnBrk="0" hangingPunct="0">
              <a:defRPr sz="2400" b="1">
                <a:solidFill>
                  <a:schemeClr val="tx1"/>
                </a:solidFill>
                <a:latin typeface="Times New Roman" charset="0"/>
                <a:ea typeface="ＭＳ Ｐゴシック" charset="0"/>
              </a:defRPr>
            </a:lvl4pPr>
            <a:lvl5pPr marL="2057400" indent="-228600" defTabSz="533400" eaLnBrk="0" hangingPunct="0">
              <a:defRPr sz="2400" b="1">
                <a:solidFill>
                  <a:schemeClr val="tx1"/>
                </a:solidFill>
                <a:latin typeface="Times New Roman" charset="0"/>
                <a:ea typeface="ＭＳ Ｐゴシック" charset="0"/>
              </a:defRPr>
            </a:lvl5pPr>
            <a:lvl6pPr marL="2514600" indent="-228600" defTabSz="5334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5334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5334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5334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600" b="0" dirty="0">
                <a:solidFill>
                  <a:srgbClr val="292934"/>
                </a:solidFill>
                <a:latin typeface="Calibri"/>
                <a:cs typeface="Calibri"/>
              </a:rPr>
              <a:t>La </a:t>
            </a:r>
            <a:r>
              <a:rPr lang="it-IT" sz="1600" dirty="0">
                <a:solidFill>
                  <a:srgbClr val="292934"/>
                </a:solidFill>
                <a:latin typeface="Calibri"/>
                <a:cs typeface="Calibri"/>
              </a:rPr>
              <a:t>larghezza</a:t>
            </a:r>
            <a:r>
              <a:rPr lang="it-IT" sz="1600" b="0" dirty="0">
                <a:solidFill>
                  <a:srgbClr val="292934"/>
                </a:solidFill>
                <a:latin typeface="Calibri"/>
                <a:cs typeface="Calibri"/>
              </a:rPr>
              <a:t> </a:t>
            </a:r>
            <a:r>
              <a:rPr lang="it-IT" sz="1600" dirty="0" err="1">
                <a:solidFill>
                  <a:srgbClr val="292934"/>
                </a:solidFill>
                <a:latin typeface="Calibri"/>
                <a:cs typeface="Calibri"/>
              </a:rPr>
              <a:t>dell</a:t>
            </a:r>
            <a:r>
              <a:rPr lang="ja-JP" altLang="it-IT" sz="1600" dirty="0">
                <a:solidFill>
                  <a:srgbClr val="292934"/>
                </a:solidFill>
                <a:latin typeface="Calibri"/>
                <a:cs typeface="Calibri"/>
              </a:rPr>
              <a:t>’</a:t>
            </a:r>
            <a:r>
              <a:rPr lang="it-IT" altLang="ja-JP" sz="1600" dirty="0">
                <a:solidFill>
                  <a:srgbClr val="292934"/>
                </a:solidFill>
                <a:latin typeface="Calibri"/>
                <a:cs typeface="Calibri"/>
              </a:rPr>
              <a:t>intervallo di confidenza </a:t>
            </a:r>
            <a:r>
              <a:rPr lang="it-IT" altLang="ja-JP" sz="1600" b="0" dirty="0">
                <a:solidFill>
                  <a:srgbClr val="292934"/>
                </a:solidFill>
                <a:latin typeface="Calibri"/>
                <a:cs typeface="Calibri"/>
              </a:rPr>
              <a:t>dipende </a:t>
            </a:r>
            <a:r>
              <a:rPr lang="it-IT" altLang="ja-JP" sz="1600" b="0" dirty="0" smtClean="0">
                <a:solidFill>
                  <a:srgbClr val="292934"/>
                </a:solidFill>
                <a:latin typeface="Calibri"/>
                <a:cs typeface="Calibri"/>
              </a:rPr>
              <a:t>dal </a:t>
            </a:r>
            <a:r>
              <a:rPr lang="it-IT" altLang="ja-JP" sz="1600" b="0" dirty="0">
                <a:solidFill>
                  <a:srgbClr val="292934"/>
                </a:solidFill>
                <a:latin typeface="Calibri"/>
                <a:cs typeface="Calibri"/>
              </a:rPr>
              <a:t>valore </a:t>
            </a:r>
            <a:r>
              <a:rPr lang="it-IT" altLang="ja-JP" sz="1600" b="0" dirty="0" err="1" smtClean="0">
                <a:solidFill>
                  <a:srgbClr val="292934"/>
                </a:solidFill>
                <a:latin typeface="Calibri"/>
                <a:cs typeface="Calibri"/>
              </a:rPr>
              <a:t>zs</a:t>
            </a:r>
            <a:r>
              <a:rPr lang="it-IT" altLang="ja-JP" sz="1600" b="0" u="sng" baseline="-25000" dirty="0" err="1" smtClean="0">
                <a:solidFill>
                  <a:srgbClr val="292934"/>
                </a:solidFill>
                <a:latin typeface="Calibri"/>
                <a:cs typeface="Calibri"/>
              </a:rPr>
              <a:t>x</a:t>
            </a:r>
            <a:r>
              <a:rPr lang="it-IT" altLang="ja-JP" sz="1600" b="0" dirty="0">
                <a:solidFill>
                  <a:srgbClr val="292934"/>
                </a:solidFill>
                <a:latin typeface="Calibri"/>
                <a:cs typeface="Calibri"/>
              </a:rPr>
              <a:t> </a:t>
            </a:r>
            <a:r>
              <a:rPr lang="it-IT" altLang="ja-JP" sz="1600" b="0" dirty="0" smtClean="0">
                <a:solidFill>
                  <a:srgbClr val="292934"/>
                </a:solidFill>
                <a:latin typeface="Calibri"/>
                <a:cs typeface="Calibri"/>
              </a:rPr>
              <a:t>o </a:t>
            </a:r>
            <a:r>
              <a:rPr lang="it-IT" altLang="ja-JP" sz="1800" u="sng" dirty="0" smtClean="0">
                <a:solidFill>
                  <a:srgbClr val="0000FF"/>
                </a:solidFill>
                <a:latin typeface="Calibri"/>
                <a:cs typeface="Calibri"/>
              </a:rPr>
              <a:t>errore massimo</a:t>
            </a:r>
            <a:r>
              <a:rPr lang="it-IT" altLang="ja-JP" sz="1600" b="0" dirty="0">
                <a:solidFill>
                  <a:srgbClr val="292934"/>
                </a:solidFill>
                <a:latin typeface="Calibri"/>
                <a:cs typeface="Calibri"/>
              </a:rPr>
              <a:t> </a:t>
            </a:r>
            <a:r>
              <a:rPr lang="it-IT" altLang="ja-JP" sz="1600" b="0" dirty="0" smtClean="0">
                <a:solidFill>
                  <a:srgbClr val="292934"/>
                </a:solidFill>
                <a:latin typeface="Calibri"/>
                <a:cs typeface="Calibri"/>
              </a:rPr>
              <a:t>associato alla media campionaria </a:t>
            </a:r>
            <a:r>
              <a:rPr lang="it-IT" altLang="ja-JP" sz="1600" b="0" dirty="0" err="1" smtClean="0">
                <a:solidFill>
                  <a:srgbClr val="292934"/>
                </a:solidFill>
                <a:latin typeface="Calibri"/>
                <a:cs typeface="Calibri"/>
              </a:rPr>
              <a:t>Xbar</a:t>
            </a:r>
            <a:r>
              <a:rPr lang="it-IT" altLang="ja-JP" sz="1600" b="0" dirty="0" smtClean="0">
                <a:solidFill>
                  <a:srgbClr val="292934"/>
                </a:solidFill>
                <a:latin typeface="Calibri"/>
                <a:cs typeface="Calibri"/>
              </a:rPr>
              <a:t>. Il valore di </a:t>
            </a:r>
            <a:r>
              <a:rPr lang="it-IT" altLang="ja-JP" sz="1600" b="0" dirty="0" err="1" smtClean="0">
                <a:solidFill>
                  <a:srgbClr val="292934"/>
                </a:solidFill>
                <a:latin typeface="Calibri"/>
                <a:cs typeface="Calibri"/>
              </a:rPr>
              <a:t>zs</a:t>
            </a:r>
            <a:r>
              <a:rPr lang="it-IT" altLang="ja-JP" sz="1600" b="0" u="sng" baseline="-25000" dirty="0" err="1" smtClean="0">
                <a:solidFill>
                  <a:srgbClr val="292934"/>
                </a:solidFill>
                <a:latin typeface="Calibri"/>
                <a:cs typeface="Calibri"/>
              </a:rPr>
              <a:t>x</a:t>
            </a:r>
            <a:r>
              <a:rPr lang="it-IT" altLang="ja-JP" sz="1600" b="0" dirty="0" smtClean="0">
                <a:solidFill>
                  <a:srgbClr val="292934"/>
                </a:solidFill>
                <a:latin typeface="Calibri"/>
                <a:cs typeface="Calibri"/>
              </a:rPr>
              <a:t> è dato dal prodotto della </a:t>
            </a:r>
            <a:r>
              <a:rPr lang="it-IT" altLang="ja-JP" sz="1600" b="0" dirty="0">
                <a:solidFill>
                  <a:srgbClr val="292934"/>
                </a:solidFill>
                <a:latin typeface="Calibri"/>
                <a:cs typeface="Calibri"/>
              </a:rPr>
              <a:t>variabile </a:t>
            </a:r>
            <a:r>
              <a:rPr lang="it-IT" altLang="ja-JP" sz="1600" b="0" dirty="0" smtClean="0">
                <a:solidFill>
                  <a:srgbClr val="292934"/>
                </a:solidFill>
                <a:latin typeface="Calibri"/>
                <a:cs typeface="Calibri"/>
              </a:rPr>
              <a:t>standard </a:t>
            </a:r>
            <a:r>
              <a:rPr lang="it-IT" altLang="ja-JP" sz="1600" b="0" dirty="0" err="1" smtClean="0">
                <a:solidFill>
                  <a:srgbClr val="292934"/>
                </a:solidFill>
                <a:latin typeface="Calibri"/>
                <a:cs typeface="Calibri"/>
              </a:rPr>
              <a:t>z</a:t>
            </a:r>
            <a:r>
              <a:rPr lang="it-IT" altLang="ja-JP" sz="1600" b="0" dirty="0" smtClean="0">
                <a:solidFill>
                  <a:srgbClr val="292934"/>
                </a:solidFill>
                <a:latin typeface="Calibri"/>
                <a:cs typeface="Calibri"/>
              </a:rPr>
              <a:t> corrispondente al livello di confidenza (1-</a:t>
            </a:r>
            <a:r>
              <a:rPr lang="it-IT" altLang="ja-JP" sz="1600" b="0" dirty="0" smtClean="0">
                <a:solidFill>
                  <a:srgbClr val="292934"/>
                </a:solidFill>
                <a:latin typeface="Symbol" charset="2"/>
                <a:cs typeface="Symbol" charset="2"/>
              </a:rPr>
              <a:t>a</a:t>
            </a:r>
            <a:r>
              <a:rPr lang="it-IT" altLang="ja-JP" sz="1600" b="0" dirty="0" smtClean="0">
                <a:solidFill>
                  <a:srgbClr val="292934"/>
                </a:solidFill>
                <a:latin typeface="Calibri"/>
                <a:cs typeface="Calibri"/>
              </a:rPr>
              <a:t>)100% e dell’errore </a:t>
            </a:r>
            <a:r>
              <a:rPr lang="it-IT" altLang="ja-JP" sz="1600" b="0" dirty="0">
                <a:solidFill>
                  <a:srgbClr val="292934"/>
                </a:solidFill>
                <a:latin typeface="Calibri"/>
                <a:cs typeface="Calibri"/>
              </a:rPr>
              <a:t>standard </a:t>
            </a:r>
            <a:r>
              <a:rPr lang="it-IT" altLang="ja-JP" sz="1600" b="0" dirty="0" err="1" smtClean="0">
                <a:solidFill>
                  <a:srgbClr val="292934"/>
                </a:solidFill>
                <a:latin typeface="Calibri"/>
                <a:cs typeface="Calibri"/>
              </a:rPr>
              <a:t>s</a:t>
            </a:r>
            <a:r>
              <a:rPr lang="it-IT" altLang="ja-JP" sz="1600" b="0" u="sng" baseline="-25000" dirty="0" err="1">
                <a:solidFill>
                  <a:srgbClr val="292934"/>
                </a:solidFill>
                <a:latin typeface="Calibri"/>
                <a:cs typeface="Calibri"/>
              </a:rPr>
              <a:t>X</a:t>
            </a:r>
            <a:r>
              <a:rPr lang="it-IT" altLang="ja-JP" sz="1600" b="0" dirty="0" smtClean="0">
                <a:solidFill>
                  <a:srgbClr val="292934"/>
                </a:solidFill>
                <a:latin typeface="Calibri"/>
                <a:cs typeface="Calibri"/>
              </a:rPr>
              <a:t> </a:t>
            </a:r>
            <a:endParaRPr lang="it-IT" altLang="ja-JP" sz="1600" b="0" dirty="0">
              <a:solidFill>
                <a:srgbClr val="292934"/>
              </a:solidFill>
              <a:latin typeface="Calibri"/>
              <a:cs typeface="Calibri"/>
            </a:endParaRPr>
          </a:p>
          <a:p>
            <a:pPr algn="just" eaLnBrk="1" hangingPunct="1">
              <a:spcBef>
                <a:spcPct val="50000"/>
              </a:spcBef>
            </a:pPr>
            <a:endParaRPr lang="it-IT" sz="1600" b="0" dirty="0">
              <a:solidFill>
                <a:srgbClr val="292934"/>
              </a:solidFill>
              <a:latin typeface="Calibri"/>
              <a:cs typeface="Calibri"/>
            </a:endParaRPr>
          </a:p>
          <a:p>
            <a:pPr algn="just" eaLnBrk="1" hangingPunct="1">
              <a:spcBef>
                <a:spcPct val="50000"/>
              </a:spcBef>
            </a:pPr>
            <a:endParaRPr lang="it-IT" sz="1600" b="0" dirty="0">
              <a:solidFill>
                <a:srgbClr val="292934"/>
              </a:solidFill>
              <a:latin typeface="Calibri"/>
              <a:cs typeface="Calibri"/>
            </a:endParaRPr>
          </a:p>
          <a:p>
            <a:pPr algn="just" eaLnBrk="1" hangingPunct="1">
              <a:spcBef>
                <a:spcPct val="20000"/>
              </a:spcBef>
            </a:pPr>
            <a:r>
              <a:rPr lang="it-IT" sz="1600" b="0" dirty="0">
                <a:solidFill>
                  <a:srgbClr val="292934"/>
                </a:solidFill>
                <a:latin typeface="Calibri"/>
                <a:cs typeface="Calibri"/>
              </a:rPr>
              <a:t>La prima formula si utilizza </a:t>
            </a:r>
            <a:r>
              <a:rPr lang="it-IT" sz="1600" b="0" dirty="0" smtClean="0">
                <a:solidFill>
                  <a:srgbClr val="292934"/>
                </a:solidFill>
                <a:latin typeface="Calibri"/>
                <a:cs typeface="Calibri"/>
              </a:rPr>
              <a:t>quando la deviazione standard della popolazione è nota, </a:t>
            </a:r>
            <a:r>
              <a:rPr lang="it-IT" sz="1600" dirty="0" err="1" smtClean="0">
                <a:solidFill>
                  <a:srgbClr val="292934"/>
                </a:solidFill>
                <a:latin typeface="Symbol" charset="2"/>
                <a:cs typeface="Symbol" charset="2"/>
              </a:rPr>
              <a:t>s</a:t>
            </a:r>
            <a:r>
              <a:rPr lang="it-IT" sz="1600" dirty="0" smtClean="0">
                <a:solidFill>
                  <a:srgbClr val="292934"/>
                </a:solidFill>
                <a:latin typeface="Symbol" charset="2"/>
                <a:cs typeface="Symbol" charset="2"/>
              </a:rPr>
              <a:t> </a:t>
            </a:r>
            <a:r>
              <a:rPr lang="it-IT" sz="1600" dirty="0" smtClean="0">
                <a:solidFill>
                  <a:srgbClr val="292934"/>
                </a:solidFill>
                <a:latin typeface="Calibri"/>
                <a:cs typeface="Calibri"/>
              </a:rPr>
              <a:t>nota</a:t>
            </a:r>
            <a:r>
              <a:rPr lang="it-IT" sz="1600" b="0" dirty="0" smtClean="0">
                <a:solidFill>
                  <a:srgbClr val="292934"/>
                </a:solidFill>
                <a:latin typeface="Calibri"/>
                <a:cs typeface="Calibri"/>
              </a:rPr>
              <a:t>; </a:t>
            </a:r>
            <a:r>
              <a:rPr lang="it-IT" sz="1600" b="0" dirty="0">
                <a:solidFill>
                  <a:srgbClr val="292934"/>
                </a:solidFill>
                <a:latin typeface="Calibri"/>
                <a:cs typeface="Calibri"/>
              </a:rPr>
              <a:t>la seconda </a:t>
            </a:r>
            <a:r>
              <a:rPr lang="it-IT" sz="1600" b="0" dirty="0" smtClean="0">
                <a:solidFill>
                  <a:srgbClr val="292934"/>
                </a:solidFill>
                <a:latin typeface="Calibri"/>
                <a:cs typeface="Calibri"/>
              </a:rPr>
              <a:t>quando </a:t>
            </a:r>
            <a:r>
              <a:rPr lang="it-IT" sz="1600" b="0" dirty="0" err="1" smtClean="0">
                <a:solidFill>
                  <a:srgbClr val="292934"/>
                </a:solidFill>
                <a:latin typeface="Symbol" charset="2"/>
                <a:cs typeface="Symbol" charset="2"/>
              </a:rPr>
              <a:t>s</a:t>
            </a:r>
            <a:r>
              <a:rPr lang="it-IT" sz="1600" b="0" dirty="0" smtClean="0">
                <a:solidFill>
                  <a:srgbClr val="292934"/>
                </a:solidFill>
                <a:latin typeface="Calibri"/>
                <a:cs typeface="Calibri"/>
              </a:rPr>
              <a:t> è </a:t>
            </a:r>
            <a:r>
              <a:rPr lang="it-IT" sz="1600" dirty="0" smtClean="0">
                <a:solidFill>
                  <a:srgbClr val="292934"/>
                </a:solidFill>
                <a:latin typeface="Calibri"/>
                <a:cs typeface="Calibri"/>
              </a:rPr>
              <a:t>non nota </a:t>
            </a:r>
            <a:r>
              <a:rPr lang="it-IT" sz="1600" b="0" dirty="0" smtClean="0">
                <a:solidFill>
                  <a:srgbClr val="292934"/>
                </a:solidFill>
                <a:latin typeface="Calibri"/>
                <a:cs typeface="Calibri"/>
              </a:rPr>
              <a:t>ed è sostituita dalla deviazione standard campionaria s.</a:t>
            </a:r>
            <a:r>
              <a:rPr lang="it-IT" sz="1600" dirty="0" smtClean="0">
                <a:solidFill>
                  <a:srgbClr val="292934"/>
                </a:solidFill>
                <a:latin typeface="Calibri"/>
                <a:cs typeface="Calibri"/>
              </a:rPr>
              <a:t> </a:t>
            </a:r>
            <a:endParaRPr lang="it-IT" sz="1600" b="0" dirty="0">
              <a:solidFill>
                <a:srgbClr val="292934"/>
              </a:solidFill>
              <a:latin typeface="Calibri"/>
              <a:cs typeface="Calibri"/>
            </a:endParaRPr>
          </a:p>
          <a:p>
            <a:pPr algn="just" eaLnBrk="1" hangingPunct="1">
              <a:spcBef>
                <a:spcPct val="20000"/>
              </a:spcBef>
            </a:pPr>
            <a:r>
              <a:rPr lang="it-IT" sz="1600" b="0" dirty="0">
                <a:solidFill>
                  <a:srgbClr val="292934"/>
                </a:solidFill>
                <a:latin typeface="Calibri"/>
                <a:cs typeface="Calibri"/>
              </a:rPr>
              <a:t>	</a:t>
            </a:r>
          </a:p>
          <a:p>
            <a:pPr algn="just" eaLnBrk="1" hangingPunct="1">
              <a:spcBef>
                <a:spcPct val="20000"/>
              </a:spcBef>
            </a:pPr>
            <a:r>
              <a:rPr lang="it-IT" sz="1600" b="0" u="sng" dirty="0">
                <a:solidFill>
                  <a:srgbClr val="292934"/>
                </a:solidFill>
                <a:latin typeface="Calibri"/>
                <a:cs typeface="Calibri"/>
              </a:rPr>
              <a:t>La larghezza di I.C. è funzione</a:t>
            </a:r>
          </a:p>
          <a:p>
            <a:pPr algn="just" eaLnBrk="1" hangingPunct="1">
              <a:spcBef>
                <a:spcPct val="20000"/>
              </a:spcBef>
              <a:buFontTx/>
              <a:buAutoNum type="arabicPeriod"/>
            </a:pPr>
            <a:r>
              <a:rPr lang="it-IT" sz="1600" dirty="0">
                <a:solidFill>
                  <a:srgbClr val="292934"/>
                </a:solidFill>
                <a:latin typeface="Calibri"/>
                <a:cs typeface="Calibri"/>
              </a:rPr>
              <a:t>Del valore </a:t>
            </a:r>
            <a:r>
              <a:rPr lang="it-IT" sz="1600" dirty="0" err="1">
                <a:solidFill>
                  <a:srgbClr val="292934"/>
                </a:solidFill>
                <a:latin typeface="Calibri"/>
                <a:cs typeface="Calibri"/>
              </a:rPr>
              <a:t>z</a:t>
            </a:r>
            <a:r>
              <a:rPr lang="it-IT" sz="1600" b="0" dirty="0">
                <a:solidFill>
                  <a:srgbClr val="292934"/>
                </a:solidFill>
                <a:latin typeface="Calibri"/>
                <a:cs typeface="Calibri"/>
              </a:rPr>
              <a:t> e quindi del livello di confidenza (1-</a:t>
            </a:r>
            <a:r>
              <a:rPr lang="it-IT" sz="1600" b="0" dirty="0">
                <a:solidFill>
                  <a:srgbClr val="292934"/>
                </a:solidFill>
                <a:latin typeface="Symbol" charset="2"/>
                <a:cs typeface="Symbol" charset="2"/>
              </a:rPr>
              <a:t>a</a:t>
            </a:r>
            <a:r>
              <a:rPr lang="it-IT" sz="1600" b="0" dirty="0">
                <a:solidFill>
                  <a:srgbClr val="292934"/>
                </a:solidFill>
                <a:latin typeface="Calibri"/>
                <a:cs typeface="Calibri"/>
              </a:rPr>
              <a:t>)100%</a:t>
            </a:r>
          </a:p>
          <a:p>
            <a:pPr algn="just" eaLnBrk="1" hangingPunct="1">
              <a:spcBef>
                <a:spcPct val="20000"/>
              </a:spcBef>
              <a:buFontTx/>
              <a:buAutoNum type="arabicPeriod"/>
            </a:pPr>
            <a:r>
              <a:rPr lang="it-IT" sz="1600" dirty="0">
                <a:solidFill>
                  <a:srgbClr val="292934"/>
                </a:solidFill>
                <a:latin typeface="Calibri"/>
                <a:cs typeface="Calibri"/>
              </a:rPr>
              <a:t>Delle dimensioni </a:t>
            </a:r>
            <a:r>
              <a:rPr lang="it-IT" sz="1600" dirty="0" err="1">
                <a:solidFill>
                  <a:srgbClr val="292934"/>
                </a:solidFill>
                <a:latin typeface="Calibri"/>
                <a:cs typeface="Calibri"/>
              </a:rPr>
              <a:t>n</a:t>
            </a:r>
            <a:r>
              <a:rPr lang="it-IT" sz="1600" b="0" dirty="0">
                <a:solidFill>
                  <a:srgbClr val="292934"/>
                </a:solidFill>
                <a:latin typeface="Calibri"/>
                <a:cs typeface="Calibri"/>
              </a:rPr>
              <a:t> del campione esaminato</a:t>
            </a:r>
          </a:p>
          <a:p>
            <a:pPr algn="just" eaLnBrk="1" hangingPunct="1">
              <a:spcBef>
                <a:spcPct val="20000"/>
              </a:spcBef>
            </a:pPr>
            <a:endParaRPr lang="it-IT" sz="1600" b="0" dirty="0">
              <a:solidFill>
                <a:srgbClr val="292934"/>
              </a:solidFill>
              <a:latin typeface="Calibri"/>
              <a:cs typeface="Calibri"/>
            </a:endParaRPr>
          </a:p>
          <a:p>
            <a:pPr algn="just" eaLnBrk="1" hangingPunct="1">
              <a:spcBef>
                <a:spcPct val="20000"/>
              </a:spcBef>
            </a:pPr>
            <a:r>
              <a:rPr lang="it-IT" sz="1600" b="0" dirty="0">
                <a:solidFill>
                  <a:srgbClr val="292934"/>
                </a:solidFill>
                <a:latin typeface="Calibri"/>
                <a:cs typeface="Calibri"/>
              </a:rPr>
              <a:t>	</a:t>
            </a:r>
            <a:r>
              <a:rPr lang="it-IT" sz="1600" b="0" u="sng" dirty="0">
                <a:solidFill>
                  <a:srgbClr val="292934"/>
                </a:solidFill>
                <a:latin typeface="Calibri"/>
                <a:cs typeface="Calibri"/>
              </a:rPr>
              <a:t>Se si vuole </a:t>
            </a:r>
            <a:r>
              <a:rPr lang="it-IT" sz="1600" b="0" u="sng" dirty="0" smtClean="0">
                <a:solidFill>
                  <a:srgbClr val="292934"/>
                </a:solidFill>
                <a:latin typeface="Calibri"/>
                <a:cs typeface="Calibri"/>
              </a:rPr>
              <a:t>diminuire </a:t>
            </a:r>
            <a:r>
              <a:rPr lang="it-IT" sz="1600" b="0" u="sng" dirty="0">
                <a:solidFill>
                  <a:srgbClr val="292934"/>
                </a:solidFill>
                <a:latin typeface="Calibri"/>
                <a:cs typeface="Calibri"/>
              </a:rPr>
              <a:t>la larghezza di </a:t>
            </a:r>
            <a:r>
              <a:rPr lang="it-IT" sz="1600" b="0" u="sng" dirty="0" smtClean="0">
                <a:solidFill>
                  <a:srgbClr val="292934"/>
                </a:solidFill>
                <a:latin typeface="Calibri"/>
                <a:cs typeface="Calibri"/>
              </a:rPr>
              <a:t>IC </a:t>
            </a:r>
            <a:r>
              <a:rPr lang="it-IT" sz="1600" b="0" u="sng" dirty="0">
                <a:solidFill>
                  <a:srgbClr val="292934"/>
                </a:solidFill>
                <a:latin typeface="Calibri"/>
                <a:cs typeface="Calibri"/>
              </a:rPr>
              <a:t>si i deve:</a:t>
            </a:r>
            <a:r>
              <a:rPr lang="it-IT" sz="1600" b="0" dirty="0">
                <a:solidFill>
                  <a:srgbClr val="292934"/>
                </a:solidFill>
                <a:latin typeface="Calibri"/>
                <a:cs typeface="Calibri"/>
              </a:rPr>
              <a:t> </a:t>
            </a:r>
          </a:p>
          <a:p>
            <a:pPr algn="just" eaLnBrk="1" hangingPunct="1">
              <a:spcBef>
                <a:spcPct val="20000"/>
              </a:spcBef>
              <a:buFontTx/>
              <a:buAutoNum type="alphaLcPeriod"/>
            </a:pPr>
            <a:r>
              <a:rPr lang="it-IT" sz="1600" dirty="0" smtClean="0">
                <a:solidFill>
                  <a:srgbClr val="292934"/>
                </a:solidFill>
                <a:latin typeface="Calibri"/>
                <a:cs typeface="Calibri"/>
              </a:rPr>
              <a:t>Diminuire </a:t>
            </a:r>
            <a:r>
              <a:rPr lang="it-IT" sz="1600" b="0" dirty="0">
                <a:solidFill>
                  <a:srgbClr val="292934"/>
                </a:solidFill>
                <a:latin typeface="Calibri"/>
                <a:cs typeface="Calibri"/>
              </a:rPr>
              <a:t>il livello di confidenza (1-</a:t>
            </a:r>
            <a:r>
              <a:rPr lang="it-IT" sz="1600" b="0" dirty="0">
                <a:solidFill>
                  <a:srgbClr val="292934"/>
                </a:solidFill>
                <a:latin typeface="Symbol" charset="2"/>
                <a:cs typeface="Symbol" charset="2"/>
              </a:rPr>
              <a:t>a</a:t>
            </a:r>
            <a:r>
              <a:rPr lang="it-IT" sz="1600" b="0" dirty="0">
                <a:solidFill>
                  <a:srgbClr val="292934"/>
                </a:solidFill>
                <a:latin typeface="Calibri"/>
                <a:cs typeface="Calibri"/>
              </a:rPr>
              <a:t>)100%; </a:t>
            </a:r>
          </a:p>
          <a:p>
            <a:pPr algn="just" eaLnBrk="1" hangingPunct="1">
              <a:spcBef>
                <a:spcPct val="20000"/>
              </a:spcBef>
              <a:buFontTx/>
              <a:buAutoNum type="alphaLcPeriod"/>
            </a:pPr>
            <a:r>
              <a:rPr lang="it-IT" sz="1600" dirty="0">
                <a:solidFill>
                  <a:srgbClr val="292934"/>
                </a:solidFill>
                <a:latin typeface="Calibri"/>
                <a:cs typeface="Calibri"/>
              </a:rPr>
              <a:t>Aumentare</a:t>
            </a:r>
            <a:r>
              <a:rPr lang="it-IT" sz="1600" b="0" dirty="0">
                <a:solidFill>
                  <a:srgbClr val="292934"/>
                </a:solidFill>
                <a:latin typeface="Calibri"/>
                <a:cs typeface="Calibri"/>
              </a:rPr>
              <a:t> le dimensioni del campione. </a:t>
            </a:r>
          </a:p>
          <a:p>
            <a:pPr algn="just" eaLnBrk="1" hangingPunct="1">
              <a:spcBef>
                <a:spcPct val="40000"/>
              </a:spcBef>
            </a:pPr>
            <a:r>
              <a:rPr lang="it-IT" sz="1600" b="0" dirty="0">
                <a:solidFill>
                  <a:srgbClr val="292934"/>
                </a:solidFill>
                <a:latin typeface="Calibri"/>
                <a:cs typeface="Calibri"/>
              </a:rPr>
              <a:t>La </a:t>
            </a:r>
            <a:r>
              <a:rPr lang="it-IT" sz="1600" b="0" dirty="0" smtClean="0">
                <a:solidFill>
                  <a:srgbClr val="292934"/>
                </a:solidFill>
                <a:latin typeface="Calibri"/>
                <a:cs typeface="Calibri"/>
              </a:rPr>
              <a:t>scelta di un valore più basso Livello di Confidenza (</a:t>
            </a:r>
            <a:r>
              <a:rPr lang="it-IT" sz="1600" b="0" dirty="0">
                <a:solidFill>
                  <a:srgbClr val="292934"/>
                </a:solidFill>
                <a:latin typeface="Calibri"/>
                <a:cs typeface="Calibri"/>
              </a:rPr>
              <a:t>1-</a:t>
            </a:r>
            <a:r>
              <a:rPr lang="it-IT" sz="1600" b="0" dirty="0">
                <a:solidFill>
                  <a:srgbClr val="292934"/>
                </a:solidFill>
                <a:latin typeface="Symbol" charset="2"/>
                <a:cs typeface="Symbol" charset="2"/>
              </a:rPr>
              <a:t>a</a:t>
            </a:r>
            <a:r>
              <a:rPr lang="it-IT" sz="1600" b="0" dirty="0">
                <a:solidFill>
                  <a:srgbClr val="292934"/>
                </a:solidFill>
                <a:latin typeface="Calibri"/>
                <a:cs typeface="Calibri"/>
              </a:rPr>
              <a:t>)100% </a:t>
            </a:r>
            <a:r>
              <a:rPr lang="it-IT" sz="1600" b="0" dirty="0" smtClean="0">
                <a:solidFill>
                  <a:srgbClr val="292934"/>
                </a:solidFill>
                <a:latin typeface="Calibri"/>
                <a:cs typeface="Calibri"/>
              </a:rPr>
              <a:t>diminuisce </a:t>
            </a:r>
            <a:r>
              <a:rPr lang="it-IT" sz="1600" b="0" dirty="0">
                <a:solidFill>
                  <a:srgbClr val="292934"/>
                </a:solidFill>
                <a:latin typeface="Calibri"/>
                <a:cs typeface="Calibri"/>
              </a:rPr>
              <a:t>il valore di </a:t>
            </a:r>
            <a:r>
              <a:rPr lang="it-IT" sz="1600" b="0" i="1" dirty="0" err="1">
                <a:solidFill>
                  <a:srgbClr val="292934"/>
                </a:solidFill>
                <a:latin typeface="Calibri"/>
                <a:cs typeface="Calibri"/>
              </a:rPr>
              <a:t>z</a:t>
            </a:r>
            <a:r>
              <a:rPr lang="it-IT" sz="1600" b="0" dirty="0">
                <a:solidFill>
                  <a:srgbClr val="292934"/>
                </a:solidFill>
                <a:latin typeface="Calibri"/>
                <a:cs typeface="Calibri"/>
              </a:rPr>
              <a:t> e di conseguenza </a:t>
            </a:r>
            <a:r>
              <a:rPr lang="it-IT" sz="1600" b="0" dirty="0" smtClean="0">
                <a:solidFill>
                  <a:srgbClr val="292934"/>
                </a:solidFill>
                <a:latin typeface="Calibri"/>
                <a:cs typeface="Calibri"/>
              </a:rPr>
              <a:t>l’</a:t>
            </a:r>
            <a:r>
              <a:rPr lang="it-IT" sz="1600" b="0" dirty="0" err="1" smtClean="0">
                <a:solidFill>
                  <a:srgbClr val="292934"/>
                </a:solidFill>
                <a:latin typeface="Calibri"/>
                <a:cs typeface="Calibri"/>
              </a:rPr>
              <a:t>E</a:t>
            </a:r>
            <a:r>
              <a:rPr lang="it-IT" altLang="ja-JP" sz="1600" b="0" dirty="0" err="1" smtClean="0">
                <a:solidFill>
                  <a:srgbClr val="292934"/>
                </a:solidFill>
                <a:latin typeface="Calibri"/>
                <a:cs typeface="Calibri"/>
              </a:rPr>
              <a:t>errore</a:t>
            </a:r>
            <a:r>
              <a:rPr lang="it-IT" altLang="ja-JP" sz="1600" b="0" dirty="0" smtClean="0">
                <a:solidFill>
                  <a:srgbClr val="292934"/>
                </a:solidFill>
                <a:latin typeface="Calibri"/>
                <a:cs typeface="Calibri"/>
              </a:rPr>
              <a:t> </a:t>
            </a:r>
            <a:r>
              <a:rPr lang="it-IT" altLang="ja-JP" sz="1600" b="0" dirty="0">
                <a:solidFill>
                  <a:srgbClr val="292934"/>
                </a:solidFill>
                <a:latin typeface="Calibri"/>
                <a:cs typeface="Calibri"/>
              </a:rPr>
              <a:t>massimo </a:t>
            </a:r>
            <a:r>
              <a:rPr lang="it-IT" altLang="ja-JP" sz="1600" b="0" dirty="0" err="1" smtClean="0">
                <a:solidFill>
                  <a:srgbClr val="292934"/>
                </a:solidFill>
                <a:latin typeface="Calibri"/>
                <a:cs typeface="Calibri"/>
              </a:rPr>
              <a:t>zs</a:t>
            </a:r>
            <a:r>
              <a:rPr lang="it-IT" altLang="ja-JP" sz="1600" b="0" u="sng" baseline="-25000" dirty="0" err="1" smtClean="0">
                <a:solidFill>
                  <a:srgbClr val="292934"/>
                </a:solidFill>
                <a:latin typeface="Calibri"/>
                <a:cs typeface="Calibri"/>
              </a:rPr>
              <a:t>x</a:t>
            </a:r>
            <a:r>
              <a:rPr lang="it-IT" altLang="ja-JP" sz="1600" b="0" baseline="-25000" dirty="0" smtClean="0">
                <a:solidFill>
                  <a:srgbClr val="292934"/>
                </a:solidFill>
                <a:latin typeface="Calibri"/>
                <a:cs typeface="Calibri"/>
              </a:rPr>
              <a:t>. </a:t>
            </a:r>
            <a:r>
              <a:rPr lang="it-IT" altLang="ja-JP" sz="1600" b="0" dirty="0" smtClean="0">
                <a:solidFill>
                  <a:srgbClr val="292934"/>
                </a:solidFill>
                <a:latin typeface="Calibri"/>
                <a:cs typeface="Calibri"/>
              </a:rPr>
              <a:t>diminuisce. L’aumento </a:t>
            </a:r>
            <a:r>
              <a:rPr lang="it-IT" altLang="ja-JP" sz="1600" b="0" dirty="0">
                <a:solidFill>
                  <a:srgbClr val="292934"/>
                </a:solidFill>
                <a:latin typeface="Calibri"/>
                <a:cs typeface="Calibri"/>
              </a:rPr>
              <a:t>delle dimensioni del campione, </a:t>
            </a:r>
            <a:r>
              <a:rPr lang="it-IT" altLang="ja-JP" sz="1600" b="0" i="1" dirty="0" err="1">
                <a:solidFill>
                  <a:srgbClr val="292934"/>
                </a:solidFill>
                <a:latin typeface="Calibri"/>
                <a:cs typeface="Calibri"/>
              </a:rPr>
              <a:t>n</a:t>
            </a:r>
            <a:r>
              <a:rPr lang="it-IT" altLang="ja-JP" sz="1600" b="0" dirty="0">
                <a:solidFill>
                  <a:srgbClr val="292934"/>
                </a:solidFill>
                <a:latin typeface="Calibri"/>
                <a:cs typeface="Calibri"/>
              </a:rPr>
              <a:t>, diminuisce </a:t>
            </a:r>
            <a:r>
              <a:rPr lang="it-IT" altLang="ja-JP" sz="1600" b="0" dirty="0" smtClean="0">
                <a:solidFill>
                  <a:srgbClr val="292934"/>
                </a:solidFill>
                <a:latin typeface="Calibri"/>
                <a:cs typeface="Calibri"/>
              </a:rPr>
              <a:t>l’errore </a:t>
            </a:r>
            <a:r>
              <a:rPr lang="it-IT" altLang="ja-JP" sz="1600" b="0" dirty="0">
                <a:solidFill>
                  <a:srgbClr val="292934"/>
                </a:solidFill>
                <a:latin typeface="Calibri"/>
                <a:cs typeface="Calibri"/>
              </a:rPr>
              <a:t>standard </a:t>
            </a:r>
            <a:r>
              <a:rPr lang="it-IT" altLang="ja-JP" sz="1600" b="0" dirty="0" err="1">
                <a:solidFill>
                  <a:srgbClr val="292934"/>
                </a:solidFill>
                <a:latin typeface="Calibri"/>
                <a:cs typeface="Calibri"/>
              </a:rPr>
              <a:t>s</a:t>
            </a:r>
            <a:r>
              <a:rPr lang="it-IT" altLang="ja-JP" sz="1600" b="0" u="sng" baseline="-25000" dirty="0" err="1">
                <a:solidFill>
                  <a:srgbClr val="292934"/>
                </a:solidFill>
                <a:latin typeface="Calibri"/>
                <a:cs typeface="Calibri"/>
              </a:rPr>
              <a:t>x</a:t>
            </a:r>
            <a:r>
              <a:rPr lang="it-IT" altLang="ja-JP" sz="1600" b="0" dirty="0">
                <a:solidFill>
                  <a:srgbClr val="292934"/>
                </a:solidFill>
                <a:latin typeface="Calibri"/>
                <a:cs typeface="Calibri"/>
              </a:rPr>
              <a:t> e, di conseguenza </a:t>
            </a:r>
            <a:r>
              <a:rPr lang="it-IT" altLang="ja-JP" sz="1600" b="0" dirty="0" smtClean="0">
                <a:solidFill>
                  <a:srgbClr val="292934"/>
                </a:solidFill>
                <a:latin typeface="Calibri"/>
                <a:cs typeface="Calibri"/>
              </a:rPr>
              <a:t>riduce l’errore </a:t>
            </a:r>
            <a:r>
              <a:rPr lang="it-IT" altLang="ja-JP" sz="1600" b="0" dirty="0">
                <a:solidFill>
                  <a:srgbClr val="292934"/>
                </a:solidFill>
                <a:latin typeface="Calibri"/>
                <a:cs typeface="Calibri"/>
              </a:rPr>
              <a:t>massimo  </a:t>
            </a:r>
            <a:r>
              <a:rPr lang="it-IT" altLang="ja-JP" sz="1600" b="0" dirty="0" err="1" smtClean="0">
                <a:solidFill>
                  <a:srgbClr val="292934"/>
                </a:solidFill>
                <a:latin typeface="Calibri"/>
                <a:cs typeface="Calibri"/>
              </a:rPr>
              <a:t>zs</a:t>
            </a:r>
            <a:r>
              <a:rPr lang="it-IT" altLang="ja-JP" sz="1600" b="0" u="sng" baseline="-25000" dirty="0" err="1" smtClean="0">
                <a:solidFill>
                  <a:srgbClr val="292934"/>
                </a:solidFill>
                <a:latin typeface="Calibri"/>
                <a:cs typeface="Calibri"/>
              </a:rPr>
              <a:t>x</a:t>
            </a:r>
            <a:r>
              <a:rPr lang="it-IT" altLang="ja-JP" sz="1600" b="0" u="sng" baseline="-25000" dirty="0" smtClean="0">
                <a:solidFill>
                  <a:srgbClr val="292934"/>
                </a:solidFill>
                <a:latin typeface="Calibri"/>
                <a:cs typeface="Calibri"/>
              </a:rPr>
              <a:t>,</a:t>
            </a:r>
            <a:endParaRPr lang="it-IT" sz="1600" b="0" u="sng" baseline="-25000" dirty="0">
              <a:solidFill>
                <a:srgbClr val="292934"/>
              </a:solidFill>
              <a:latin typeface="Calibri"/>
              <a:cs typeface="Calibri"/>
            </a:endParaRPr>
          </a:p>
        </p:txBody>
      </p:sp>
      <p:graphicFrame>
        <p:nvGraphicFramePr>
          <p:cNvPr id="86019" name="Object 6"/>
          <p:cNvGraphicFramePr>
            <a:graphicFrameLocks noChangeAspect="1"/>
          </p:cNvGraphicFramePr>
          <p:nvPr>
            <p:extLst>
              <p:ext uri="{D42A27DB-BD31-4B8C-83A1-F6EECF244321}">
                <p14:modId xmlns:p14="http://schemas.microsoft.com/office/powerpoint/2010/main" val="1260937059"/>
              </p:ext>
            </p:extLst>
          </p:nvPr>
        </p:nvGraphicFramePr>
        <p:xfrm>
          <a:off x="2527429" y="1978549"/>
          <a:ext cx="3997325" cy="628650"/>
        </p:xfrm>
        <a:graphic>
          <a:graphicData uri="http://schemas.openxmlformats.org/presentationml/2006/ole">
            <mc:AlternateContent xmlns:mc="http://schemas.openxmlformats.org/markup-compatibility/2006">
              <mc:Choice xmlns:v="urn:schemas-microsoft-com:vml" Requires="v">
                <p:oleObj spid="_x0000_s86516" name="Equation" r:id="rId3" imgW="2667000" imgH="419100" progId="Equation.3">
                  <p:embed/>
                </p:oleObj>
              </mc:Choice>
              <mc:Fallback>
                <p:oleObj name="Equation" r:id="rId3" imgW="2667000" imgH="419100" progId="Equation.3">
                  <p:embed/>
                  <p:pic>
                    <p:nvPicPr>
                      <p:cNvPr id="0" name="Picture 2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7429" y="1978549"/>
                        <a:ext cx="3997325" cy="628650"/>
                      </a:xfrm>
                      <a:prstGeom prst="rect">
                        <a:avLst/>
                      </a:prstGeom>
                      <a:solidFill>
                        <a:srgbClr val="FFFFFF"/>
                      </a:solidFill>
                    </p:spPr>
                  </p:pic>
                </p:oleObj>
              </mc:Fallback>
            </mc:AlternateContent>
          </a:graphicData>
        </a:graphic>
      </p:graphicFrame>
      <p:sp>
        <p:nvSpPr>
          <p:cNvPr id="2" name="CasellaDiTesto 1"/>
          <p:cNvSpPr txBox="1"/>
          <p:nvPr/>
        </p:nvSpPr>
        <p:spPr>
          <a:xfrm>
            <a:off x="5753012" y="3870773"/>
            <a:ext cx="2723501" cy="461665"/>
          </a:xfrm>
          <a:prstGeom prst="rect">
            <a:avLst/>
          </a:prstGeom>
          <a:noFill/>
        </p:spPr>
        <p:txBody>
          <a:bodyPr wrap="square" rtlCol="0">
            <a:spAutoFit/>
          </a:bodyPr>
          <a:lstStyle/>
          <a:p>
            <a:r>
              <a:rPr lang="it-IT" b="0" dirty="0" smtClean="0">
                <a:latin typeface="Calibri"/>
                <a:cs typeface="Calibri"/>
                <a:hlinkClick r:id="rId5"/>
              </a:rPr>
              <a:t>Simulazione B</a:t>
            </a:r>
            <a:endParaRPr lang="it-IT" b="0" dirty="0">
              <a:latin typeface="Calibri"/>
              <a:cs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ChangeArrowheads="1"/>
          </p:cNvSpPr>
          <p:nvPr>
            <p:ph type="title"/>
          </p:nvPr>
        </p:nvSpPr>
        <p:spPr>
          <a:xfrm>
            <a:off x="314325" y="276225"/>
            <a:ext cx="8346634" cy="968375"/>
          </a:xfrm>
        </p:spPr>
        <p:txBody>
          <a:bodyPr>
            <a:normAutofit fontScale="90000"/>
          </a:bodyPr>
          <a:lstStyle/>
          <a:p>
            <a:pPr eaLnBrk="1" hangingPunct="1"/>
            <a:r>
              <a:rPr lang="it-IT" sz="3600" b="0" dirty="0"/>
              <a:t>Intervallo di Confidenza per </a:t>
            </a:r>
            <a:r>
              <a:rPr lang="it-IT" sz="3600" b="0" dirty="0">
                <a:latin typeface="Symbol" charset="0"/>
              </a:rPr>
              <a:t>m</a:t>
            </a:r>
            <a:r>
              <a:rPr lang="it-IT" sz="3600" b="0" dirty="0">
                <a:latin typeface="Tahoma" charset="0"/>
              </a:rPr>
              <a:t/>
            </a:r>
            <a:br>
              <a:rPr lang="it-IT" sz="3600" b="0" dirty="0">
                <a:latin typeface="Tahoma" charset="0"/>
              </a:rPr>
            </a:br>
            <a:r>
              <a:rPr lang="it-IT" sz="2400" b="0" dirty="0"/>
              <a:t>Grandi Campioni (n</a:t>
            </a:r>
            <a:r>
              <a:rPr lang="it-IT" sz="2400" b="0" dirty="0">
                <a:sym typeface="Symbol" charset="0"/>
              </a:rPr>
              <a:t>30)</a:t>
            </a:r>
          </a:p>
        </p:txBody>
      </p:sp>
      <p:graphicFrame>
        <p:nvGraphicFramePr>
          <p:cNvPr id="87042" name="Object 15"/>
          <p:cNvGraphicFramePr>
            <a:graphicFrameLocks noGrp="1" noChangeAspect="1"/>
          </p:cNvGraphicFramePr>
          <p:nvPr>
            <p:ph sz="half" idx="1"/>
            <p:extLst>
              <p:ext uri="{D42A27DB-BD31-4B8C-83A1-F6EECF244321}">
                <p14:modId xmlns:p14="http://schemas.microsoft.com/office/powerpoint/2010/main" val="576966079"/>
              </p:ext>
            </p:extLst>
          </p:nvPr>
        </p:nvGraphicFramePr>
        <p:xfrm>
          <a:off x="1819848" y="1827652"/>
          <a:ext cx="5335588" cy="715962"/>
        </p:xfrm>
        <a:graphic>
          <a:graphicData uri="http://schemas.openxmlformats.org/presentationml/2006/ole">
            <mc:AlternateContent xmlns:mc="http://schemas.openxmlformats.org/markup-compatibility/2006">
              <mc:Choice xmlns:v="urn:schemas-microsoft-com:vml" Requires="v">
                <p:oleObj spid="_x0000_s87708" name="Equazione" r:id="rId3" imgW="3124080" imgH="419040" progId="Equation.3">
                  <p:embed/>
                </p:oleObj>
              </mc:Choice>
              <mc:Fallback>
                <p:oleObj name="Equazione" r:id="rId3" imgW="3124080" imgH="419040" progId="Equation.3">
                  <p:embed/>
                  <p:pic>
                    <p:nvPicPr>
                      <p:cNvPr id="0" name="Picture 39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9848" y="1827652"/>
                        <a:ext cx="5335588" cy="715962"/>
                      </a:xfrm>
                      <a:prstGeom prst="rect">
                        <a:avLst/>
                      </a:prstGeom>
                      <a:solidFill>
                        <a:srgbClr val="FFFFFF"/>
                      </a:solidFill>
                    </p:spPr>
                  </p:pic>
                </p:oleObj>
              </mc:Fallback>
            </mc:AlternateContent>
          </a:graphicData>
        </a:graphic>
      </p:graphicFrame>
      <p:pic>
        <p:nvPicPr>
          <p:cNvPr id="8704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b="6384"/>
          <a:stretch>
            <a:fillRect/>
          </a:stretch>
        </p:blipFill>
        <p:spPr bwMode="auto">
          <a:xfrm>
            <a:off x="464850" y="4290118"/>
            <a:ext cx="3960812" cy="1409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7044" name="Text Box 6"/>
          <p:cNvSpPr txBox="1">
            <a:spLocks noChangeArrowheads="1"/>
          </p:cNvSpPr>
          <p:nvPr/>
        </p:nvSpPr>
        <p:spPr bwMode="auto">
          <a:xfrm>
            <a:off x="361381" y="1279562"/>
            <a:ext cx="8682407"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buFontTx/>
              <a:buChar char="•"/>
            </a:pPr>
            <a:r>
              <a:rPr lang="it-IT" sz="1800" u="sng" dirty="0">
                <a:solidFill>
                  <a:srgbClr val="292934"/>
                </a:solidFill>
                <a:latin typeface="Calibri"/>
                <a:cs typeface="Calibri"/>
              </a:rPr>
              <a:t>Intervallo di </a:t>
            </a:r>
            <a:r>
              <a:rPr lang="it-IT" sz="1800" u="sng" dirty="0" smtClean="0">
                <a:solidFill>
                  <a:srgbClr val="292934"/>
                </a:solidFill>
                <a:latin typeface="Calibri"/>
                <a:cs typeface="Calibri"/>
              </a:rPr>
              <a:t>confidenza. </a:t>
            </a:r>
            <a:r>
              <a:rPr lang="it-IT" sz="1800" b="0" u="sng" dirty="0" smtClean="0">
                <a:solidFill>
                  <a:srgbClr val="292934"/>
                </a:solidFill>
                <a:latin typeface="Calibri"/>
                <a:cs typeface="Calibri"/>
              </a:rPr>
              <a:t>L’I.C.</a:t>
            </a:r>
            <a:r>
              <a:rPr lang="it-IT" sz="1800" b="0" dirty="0" smtClean="0">
                <a:solidFill>
                  <a:srgbClr val="292934"/>
                </a:solidFill>
                <a:latin typeface="Calibri"/>
                <a:cs typeface="Calibri"/>
              </a:rPr>
              <a:t> </a:t>
            </a:r>
            <a:r>
              <a:rPr lang="it-IT" sz="1800" b="0" dirty="0">
                <a:solidFill>
                  <a:srgbClr val="292934"/>
                </a:solidFill>
                <a:latin typeface="Calibri"/>
                <a:cs typeface="Calibri"/>
              </a:rPr>
              <a:t>per la media </a:t>
            </a:r>
            <a:r>
              <a:rPr lang="it-IT" sz="1800" b="0" dirty="0" smtClean="0">
                <a:solidFill>
                  <a:srgbClr val="292934"/>
                </a:solidFill>
                <a:latin typeface="Calibri"/>
                <a:cs typeface="Calibri"/>
              </a:rPr>
              <a:t>di popolazione, </a:t>
            </a:r>
            <a:r>
              <a:rPr lang="it-IT" sz="1800" b="0" dirty="0" smtClean="0">
                <a:solidFill>
                  <a:srgbClr val="292934"/>
                </a:solidFill>
                <a:latin typeface="Symbol" charset="2"/>
                <a:cs typeface="Symbol" charset="2"/>
              </a:rPr>
              <a:t>m, </a:t>
            </a:r>
            <a:r>
              <a:rPr lang="it-IT" sz="1800" b="0" dirty="0" err="1" smtClean="0">
                <a:solidFill>
                  <a:srgbClr val="292934"/>
                </a:solidFill>
                <a:latin typeface="Calibri"/>
                <a:cs typeface="Calibri"/>
              </a:rPr>
              <a:t>alivello</a:t>
            </a:r>
            <a:r>
              <a:rPr lang="it-IT" sz="1800" b="0" dirty="0" smtClean="0">
                <a:solidFill>
                  <a:srgbClr val="292934"/>
                </a:solidFill>
                <a:latin typeface="Calibri"/>
                <a:cs typeface="Calibri"/>
              </a:rPr>
              <a:t> </a:t>
            </a:r>
            <a:r>
              <a:rPr lang="it-IT" sz="1800" b="0" dirty="0">
                <a:solidFill>
                  <a:srgbClr val="292934"/>
                </a:solidFill>
                <a:latin typeface="Calibri"/>
                <a:cs typeface="Calibri"/>
              </a:rPr>
              <a:t>di confidenza (1-</a:t>
            </a:r>
            <a:r>
              <a:rPr lang="it-IT" sz="1800" b="0" dirty="0">
                <a:solidFill>
                  <a:srgbClr val="292934"/>
                </a:solidFill>
                <a:latin typeface="Symbol" charset="2"/>
                <a:cs typeface="Symbol" charset="2"/>
              </a:rPr>
              <a:t>a</a:t>
            </a:r>
            <a:r>
              <a:rPr lang="it-IT" sz="1800" b="0" dirty="0">
                <a:solidFill>
                  <a:srgbClr val="292934"/>
                </a:solidFill>
                <a:latin typeface="Calibri"/>
                <a:cs typeface="Calibri"/>
              </a:rPr>
              <a:t>)100% </a:t>
            </a:r>
            <a:r>
              <a:rPr lang="it-IT" sz="1800" b="0" dirty="0" smtClean="0">
                <a:solidFill>
                  <a:srgbClr val="292934"/>
                </a:solidFill>
                <a:latin typeface="Calibri"/>
                <a:cs typeface="Calibri"/>
              </a:rPr>
              <a:t>ha estremi: </a:t>
            </a:r>
            <a:endParaRPr lang="it-IT" sz="1800" b="0" dirty="0">
              <a:solidFill>
                <a:srgbClr val="292934"/>
              </a:solidFill>
              <a:latin typeface="Calibri"/>
              <a:cs typeface="Calibri"/>
            </a:endParaRPr>
          </a:p>
        </p:txBody>
      </p:sp>
      <p:sp>
        <p:nvSpPr>
          <p:cNvPr id="87045" name="Rectangle 9"/>
          <p:cNvSpPr>
            <a:spLocks noChangeArrowheads="1"/>
          </p:cNvSpPr>
          <p:nvPr/>
        </p:nvSpPr>
        <p:spPr bwMode="auto">
          <a:xfrm>
            <a:off x="361381" y="2607188"/>
            <a:ext cx="841851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indent="288925" algn="just">
              <a:spcBef>
                <a:spcPct val="50000"/>
              </a:spcBef>
              <a:buFontTx/>
              <a:buChar char="•"/>
            </a:pPr>
            <a:r>
              <a:rPr lang="it-IT" sz="1800" dirty="0">
                <a:solidFill>
                  <a:srgbClr val="292934"/>
                </a:solidFill>
                <a:latin typeface="Calibri"/>
                <a:cs typeface="Calibri"/>
              </a:rPr>
              <a:t>Valore </a:t>
            </a:r>
            <a:r>
              <a:rPr lang="it-IT" sz="1800" dirty="0" smtClean="0">
                <a:solidFill>
                  <a:srgbClr val="292934"/>
                </a:solidFill>
                <a:latin typeface="Calibri"/>
                <a:cs typeface="Calibri"/>
              </a:rPr>
              <a:t>z</a:t>
            </a:r>
            <a:r>
              <a:rPr lang="it-IT" sz="1800" baseline="-25000" dirty="0" smtClean="0">
                <a:solidFill>
                  <a:srgbClr val="292934"/>
                </a:solidFill>
                <a:latin typeface="Symbol" pitchFamily="18" charset="2"/>
              </a:rPr>
              <a:t>a</a:t>
            </a:r>
            <a:r>
              <a:rPr lang="it-IT" sz="1600" b="0" dirty="0">
                <a:solidFill>
                  <a:srgbClr val="292934"/>
                </a:solidFill>
                <a:latin typeface="Tahoma" charset="0"/>
              </a:rPr>
              <a:t>.</a:t>
            </a:r>
            <a:r>
              <a:rPr lang="it-IT" sz="1600" b="0" dirty="0" smtClean="0">
                <a:solidFill>
                  <a:srgbClr val="292934"/>
                </a:solidFill>
                <a:latin typeface="Tahoma" charset="0"/>
              </a:rPr>
              <a:t> </a:t>
            </a:r>
            <a:r>
              <a:rPr lang="it-IT" sz="1600" b="0" dirty="0" smtClean="0">
                <a:solidFill>
                  <a:srgbClr val="292934"/>
                </a:solidFill>
                <a:latin typeface="Calibri"/>
                <a:cs typeface="Calibri"/>
              </a:rPr>
              <a:t>Valore </a:t>
            </a:r>
            <a:r>
              <a:rPr lang="it-IT" sz="1600" b="0" dirty="0">
                <a:solidFill>
                  <a:srgbClr val="292934"/>
                </a:solidFill>
                <a:latin typeface="Calibri"/>
                <a:cs typeface="Calibri"/>
              </a:rPr>
              <a:t>della variabile </a:t>
            </a:r>
            <a:r>
              <a:rPr lang="it-IT" sz="1600" b="0" dirty="0" smtClean="0">
                <a:solidFill>
                  <a:srgbClr val="292934"/>
                </a:solidFill>
                <a:latin typeface="Calibri"/>
                <a:cs typeface="Calibri"/>
              </a:rPr>
              <a:t>standard, z, che delimita l’area nelle code della </a:t>
            </a:r>
            <a:r>
              <a:rPr lang="it-IT" sz="1600" b="0" dirty="0">
                <a:solidFill>
                  <a:srgbClr val="292934"/>
                </a:solidFill>
                <a:latin typeface="Calibri"/>
                <a:cs typeface="Calibri"/>
              </a:rPr>
              <a:t>distribuzione della normale </a:t>
            </a:r>
            <a:r>
              <a:rPr lang="it-IT" sz="1600" b="0" dirty="0" smtClean="0">
                <a:solidFill>
                  <a:srgbClr val="292934"/>
                </a:solidFill>
                <a:latin typeface="Calibri"/>
                <a:cs typeface="Calibri"/>
              </a:rPr>
              <a:t>standard, area pari al </a:t>
            </a:r>
            <a:r>
              <a:rPr lang="it-IT" sz="1600" b="0" dirty="0">
                <a:solidFill>
                  <a:srgbClr val="292934"/>
                </a:solidFill>
                <a:latin typeface="Calibri"/>
                <a:cs typeface="Calibri"/>
              </a:rPr>
              <a:t>valore </a:t>
            </a:r>
            <a:r>
              <a:rPr lang="it-IT" sz="1600" b="0" dirty="0" smtClean="0">
                <a:solidFill>
                  <a:srgbClr val="292934"/>
                </a:solidFill>
                <a:latin typeface="Calibri"/>
                <a:cs typeface="Calibri"/>
              </a:rPr>
              <a:t>di </a:t>
            </a:r>
            <a:r>
              <a:rPr lang="it-IT" sz="1600" b="0" dirty="0">
                <a:solidFill>
                  <a:srgbClr val="292934"/>
                </a:solidFill>
                <a:latin typeface="Calibri"/>
                <a:cs typeface="Calibri"/>
              </a:rPr>
              <a:t>probabilità </a:t>
            </a:r>
            <a:r>
              <a:rPr lang="it-IT" sz="1600" b="0" dirty="0">
                <a:solidFill>
                  <a:srgbClr val="292934"/>
                </a:solidFill>
                <a:latin typeface="Tahoma" charset="0"/>
              </a:rPr>
              <a:t>(1-</a:t>
            </a:r>
            <a:r>
              <a:rPr lang="it-IT" sz="1600" b="0" dirty="0">
                <a:solidFill>
                  <a:srgbClr val="292934"/>
                </a:solidFill>
                <a:latin typeface="Symbol" charset="0"/>
              </a:rPr>
              <a:t>a</a:t>
            </a:r>
            <a:r>
              <a:rPr lang="it-IT" sz="1600" b="0" dirty="0">
                <a:solidFill>
                  <a:srgbClr val="292934"/>
                </a:solidFill>
                <a:latin typeface="Tahoma" charset="0"/>
              </a:rPr>
              <a:t>)100%.</a:t>
            </a:r>
          </a:p>
        </p:txBody>
      </p:sp>
      <p:pic>
        <p:nvPicPr>
          <p:cNvPr id="87046" name="Picture 10"/>
          <p:cNvPicPr>
            <a:picLocks noChangeAspect="1" noChangeArrowheads="1"/>
          </p:cNvPicPr>
          <p:nvPr/>
        </p:nvPicPr>
        <p:blipFill>
          <a:blip r:embed="rId6" cstate="print">
            <a:extLst>
              <a:ext uri="{28A0092B-C50C-407E-A947-70E740481C1C}">
                <a14:useLocalDpi xmlns:a14="http://schemas.microsoft.com/office/drawing/2010/main" val="0"/>
              </a:ext>
            </a:extLst>
          </a:blip>
          <a:srcRect t="10516" b="7559"/>
          <a:stretch>
            <a:fillRect/>
          </a:stretch>
        </p:blipFill>
        <p:spPr bwMode="auto">
          <a:xfrm>
            <a:off x="4646471" y="4317260"/>
            <a:ext cx="4249301" cy="1259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7047" name="Text Box 11"/>
          <p:cNvSpPr txBox="1">
            <a:spLocks noChangeArrowheads="1"/>
          </p:cNvSpPr>
          <p:nvPr/>
        </p:nvSpPr>
        <p:spPr bwMode="auto">
          <a:xfrm>
            <a:off x="520700" y="5981700"/>
            <a:ext cx="821213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buFontTx/>
              <a:buChar char="•"/>
            </a:pPr>
            <a:r>
              <a:rPr lang="it-IT" sz="1800" b="0" dirty="0" smtClean="0">
                <a:solidFill>
                  <a:srgbClr val="292934"/>
                </a:solidFill>
                <a:latin typeface="Calibri"/>
                <a:cs typeface="Calibri"/>
              </a:rPr>
              <a:t>Gli estremi di </a:t>
            </a:r>
            <a:r>
              <a:rPr lang="it-IT" sz="1800" dirty="0" smtClean="0">
                <a:solidFill>
                  <a:srgbClr val="292934"/>
                </a:solidFill>
                <a:latin typeface="Calibri"/>
                <a:cs typeface="Calibri"/>
              </a:rPr>
              <a:t>IC </a:t>
            </a:r>
            <a:r>
              <a:rPr lang="it-IT" sz="1800" b="0" dirty="0" err="1" smtClean="0">
                <a:solidFill>
                  <a:srgbClr val="292934"/>
                </a:solidFill>
                <a:latin typeface="Calibri"/>
                <a:cs typeface="Calibri"/>
              </a:rPr>
              <a:t>z</a:t>
            </a:r>
            <a:r>
              <a:rPr lang="it-IT" sz="1800" b="0" baseline="-25000" dirty="0" err="1" smtClean="0">
                <a:solidFill>
                  <a:srgbClr val="292934"/>
                </a:solidFill>
                <a:latin typeface="Symbol" charset="2"/>
                <a:ea typeface="Symbol" charset="2"/>
                <a:cs typeface="Symbol" charset="2"/>
              </a:rPr>
              <a:t>a</a:t>
            </a:r>
            <a:r>
              <a:rPr lang="it-IT" sz="1800" b="0" dirty="0" err="1" smtClean="0">
                <a:solidFill>
                  <a:srgbClr val="292934"/>
                </a:solidFill>
                <a:latin typeface="Symbol" charset="2"/>
                <a:ea typeface="Symbol" charset="2"/>
                <a:cs typeface="Symbol" charset="2"/>
              </a:rPr>
              <a:t>s</a:t>
            </a:r>
            <a:r>
              <a:rPr lang="it-IT" sz="1800" b="0" dirty="0" err="1" smtClean="0">
                <a:solidFill>
                  <a:srgbClr val="292934"/>
                </a:solidFill>
                <a:latin typeface="Calibri"/>
                <a:cs typeface="Calibri"/>
              </a:rPr>
              <a:t>x</a:t>
            </a:r>
            <a:r>
              <a:rPr lang="it-IT" sz="1800" b="0" baseline="-25000" dirty="0" err="1" smtClean="0">
                <a:solidFill>
                  <a:srgbClr val="292934"/>
                </a:solidFill>
                <a:latin typeface="Calibri"/>
                <a:cs typeface="Calibri"/>
              </a:rPr>
              <a:t>bar</a:t>
            </a:r>
            <a:r>
              <a:rPr lang="it-IT" sz="1800" dirty="0" smtClean="0">
                <a:solidFill>
                  <a:srgbClr val="292934"/>
                </a:solidFill>
                <a:latin typeface="Calibri"/>
                <a:cs typeface="Calibri"/>
              </a:rPr>
              <a:t> </a:t>
            </a:r>
            <a:r>
              <a:rPr lang="it-IT" sz="1800" b="0" dirty="0" smtClean="0">
                <a:solidFill>
                  <a:srgbClr val="292934"/>
                </a:solidFill>
                <a:latin typeface="Calibri"/>
                <a:cs typeface="Calibri"/>
              </a:rPr>
              <a:t>(</a:t>
            </a:r>
            <a:r>
              <a:rPr lang="it-IT" sz="1800" b="0" dirty="0" err="1">
                <a:solidFill>
                  <a:srgbClr val="292934"/>
                </a:solidFill>
                <a:latin typeface="Calibri"/>
                <a:cs typeface="Calibri"/>
              </a:rPr>
              <a:t>z</a:t>
            </a:r>
            <a:r>
              <a:rPr lang="it-IT" sz="1800" b="0" baseline="-25000" dirty="0" err="1">
                <a:solidFill>
                  <a:srgbClr val="292934"/>
                </a:solidFill>
                <a:latin typeface="Symbol" charset="2"/>
                <a:ea typeface="Symbol" charset="2"/>
                <a:cs typeface="Symbol" charset="2"/>
              </a:rPr>
              <a:t>a</a:t>
            </a:r>
            <a:r>
              <a:rPr lang="it-IT" sz="1800" b="0" dirty="0" err="1">
                <a:solidFill>
                  <a:srgbClr val="292934"/>
                </a:solidFill>
                <a:latin typeface="Symbol" charset="2"/>
                <a:ea typeface="Symbol" charset="2"/>
                <a:cs typeface="Symbol" charset="2"/>
              </a:rPr>
              <a:t>s</a:t>
            </a:r>
            <a:r>
              <a:rPr lang="it-IT" sz="1800" b="0" dirty="0" err="1">
                <a:solidFill>
                  <a:srgbClr val="292934"/>
                </a:solidFill>
                <a:latin typeface="Calibri"/>
                <a:cs typeface="Calibri"/>
              </a:rPr>
              <a:t>x</a:t>
            </a:r>
            <a:r>
              <a:rPr lang="it-IT" sz="1800" b="0" baseline="-25000" dirty="0" err="1">
                <a:solidFill>
                  <a:srgbClr val="292934"/>
                </a:solidFill>
                <a:latin typeface="Calibri"/>
                <a:cs typeface="Calibri"/>
              </a:rPr>
              <a:t>bar</a:t>
            </a:r>
            <a:r>
              <a:rPr lang="it-IT" sz="1800" b="0" baseline="-25000" dirty="0">
                <a:solidFill>
                  <a:srgbClr val="292934"/>
                </a:solidFill>
                <a:latin typeface="Calibri"/>
                <a:cs typeface="Calibri"/>
              </a:rPr>
              <a:t> </a:t>
            </a:r>
            <a:r>
              <a:rPr lang="it-IT" sz="1800" b="0" dirty="0" smtClean="0">
                <a:solidFill>
                  <a:srgbClr val="292934"/>
                </a:solidFill>
                <a:latin typeface="Calibri"/>
                <a:cs typeface="Calibri"/>
              </a:rPr>
              <a:t>), indicano </a:t>
            </a:r>
            <a:r>
              <a:rPr lang="it-IT" sz="1800" u="sng" dirty="0" smtClean="0">
                <a:solidFill>
                  <a:srgbClr val="292934"/>
                </a:solidFill>
                <a:latin typeface="Calibri"/>
                <a:cs typeface="Calibri"/>
              </a:rPr>
              <a:t>il massimo </a:t>
            </a:r>
            <a:r>
              <a:rPr lang="it-IT" sz="1800" u="sng" dirty="0">
                <a:solidFill>
                  <a:srgbClr val="292934"/>
                </a:solidFill>
                <a:latin typeface="Calibri"/>
                <a:cs typeface="Calibri"/>
              </a:rPr>
              <a:t>errore </a:t>
            </a:r>
            <a:r>
              <a:rPr lang="it-IT" sz="1800" b="0" dirty="0">
                <a:solidFill>
                  <a:srgbClr val="292934"/>
                </a:solidFill>
                <a:latin typeface="Calibri"/>
                <a:cs typeface="Calibri"/>
              </a:rPr>
              <a:t>nella stima </a:t>
            </a:r>
            <a:r>
              <a:rPr lang="it-IT" sz="1800" b="0" dirty="0">
                <a:solidFill>
                  <a:srgbClr val="292934"/>
                </a:solidFill>
                <a:latin typeface="Tahoma" charset="0"/>
              </a:rPr>
              <a:t>di </a:t>
            </a:r>
            <a:r>
              <a:rPr lang="it-IT" sz="1800" b="0" dirty="0">
                <a:solidFill>
                  <a:srgbClr val="292934"/>
                </a:solidFill>
                <a:latin typeface="Symbol" charset="0"/>
              </a:rPr>
              <a:t>m</a:t>
            </a:r>
            <a:endParaRPr lang="it-IT" sz="1800" b="0" dirty="0">
              <a:solidFill>
                <a:srgbClr val="292934"/>
              </a:solidFill>
              <a:latin typeface="Tahoma" charset="0"/>
            </a:endParaRPr>
          </a:p>
        </p:txBody>
      </p:sp>
      <p:sp>
        <p:nvSpPr>
          <p:cNvPr id="87048" name="Text Box 12"/>
          <p:cNvSpPr txBox="1">
            <a:spLocks noChangeArrowheads="1"/>
          </p:cNvSpPr>
          <p:nvPr/>
        </p:nvSpPr>
        <p:spPr bwMode="auto">
          <a:xfrm>
            <a:off x="314325" y="3308302"/>
            <a:ext cx="8418513" cy="8617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buFontTx/>
              <a:buChar char="•"/>
            </a:pPr>
            <a:r>
              <a:rPr lang="it-IT" sz="1800" dirty="0">
                <a:solidFill>
                  <a:srgbClr val="292934"/>
                </a:solidFill>
                <a:latin typeface="Calibri"/>
                <a:cs typeface="Calibri"/>
              </a:rPr>
              <a:t>Il livello di confidenza</a:t>
            </a:r>
            <a:r>
              <a:rPr lang="it-IT" sz="1600" b="0" dirty="0">
                <a:solidFill>
                  <a:srgbClr val="292934"/>
                </a:solidFill>
                <a:latin typeface="Calibri"/>
                <a:cs typeface="Calibri"/>
              </a:rPr>
              <a:t>: il </a:t>
            </a:r>
            <a:r>
              <a:rPr lang="it-IT" sz="1600" b="0" dirty="0" smtClean="0">
                <a:solidFill>
                  <a:srgbClr val="292934"/>
                </a:solidFill>
                <a:latin typeface="Calibri"/>
                <a:cs typeface="Calibri"/>
              </a:rPr>
              <a:t>livello di confidenza (</a:t>
            </a:r>
            <a:r>
              <a:rPr lang="it-IT" sz="1600" b="0" dirty="0">
                <a:solidFill>
                  <a:srgbClr val="292934"/>
                </a:solidFill>
                <a:latin typeface="Calibri"/>
                <a:cs typeface="Calibri"/>
              </a:rPr>
              <a:t>1-</a:t>
            </a:r>
            <a:r>
              <a:rPr lang="it-IT" sz="1600" b="0" dirty="0">
                <a:solidFill>
                  <a:srgbClr val="292934"/>
                </a:solidFill>
                <a:latin typeface="Symbol" charset="2"/>
                <a:cs typeface="Symbol" charset="2"/>
              </a:rPr>
              <a:t>a</a:t>
            </a:r>
            <a:r>
              <a:rPr lang="it-IT" sz="1600" b="0" dirty="0">
                <a:solidFill>
                  <a:srgbClr val="292934"/>
                </a:solidFill>
                <a:latin typeface="Calibri"/>
                <a:cs typeface="Calibri"/>
              </a:rPr>
              <a:t>)100% </a:t>
            </a:r>
            <a:r>
              <a:rPr lang="it-IT" sz="1600" b="0" dirty="0" smtClean="0">
                <a:solidFill>
                  <a:srgbClr val="292934"/>
                </a:solidFill>
                <a:latin typeface="Calibri"/>
                <a:cs typeface="Calibri"/>
              </a:rPr>
              <a:t>è pari all’</a:t>
            </a:r>
            <a:r>
              <a:rPr lang="it-IT" altLang="ja-JP" sz="1600" b="0" dirty="0" smtClean="0">
                <a:solidFill>
                  <a:srgbClr val="292934"/>
                </a:solidFill>
                <a:latin typeface="Calibri"/>
                <a:cs typeface="Calibri"/>
              </a:rPr>
              <a:t>area compresa fra </a:t>
            </a:r>
            <a:r>
              <a:rPr lang="it-IT" altLang="ja-JP" sz="1600" b="0" dirty="0">
                <a:solidFill>
                  <a:srgbClr val="292934"/>
                </a:solidFill>
                <a:latin typeface="Calibri"/>
                <a:cs typeface="Calibri"/>
              </a:rPr>
              <a:t>i valori  –</a:t>
            </a:r>
            <a:r>
              <a:rPr lang="it-IT" altLang="ja-JP" sz="1600" b="0" dirty="0" smtClean="0">
                <a:solidFill>
                  <a:srgbClr val="292934"/>
                </a:solidFill>
                <a:latin typeface="Calibri"/>
                <a:cs typeface="Calibri"/>
              </a:rPr>
              <a:t>z</a:t>
            </a:r>
            <a:r>
              <a:rPr lang="it-IT" altLang="ja-JP" sz="1600" b="0" baseline="-25000" dirty="0" smtClean="0">
                <a:solidFill>
                  <a:srgbClr val="292934"/>
                </a:solidFill>
                <a:latin typeface="Calibri"/>
                <a:cs typeface="Calibri"/>
              </a:rPr>
              <a:t>a/2</a:t>
            </a:r>
            <a:r>
              <a:rPr lang="it-IT" altLang="ja-JP" sz="1600" b="0" dirty="0" smtClean="0">
                <a:solidFill>
                  <a:srgbClr val="292934"/>
                </a:solidFill>
                <a:latin typeface="Calibri"/>
                <a:cs typeface="Calibri"/>
              </a:rPr>
              <a:t> </a:t>
            </a:r>
            <a:r>
              <a:rPr lang="it-IT" altLang="ja-JP" sz="1600" b="0" dirty="0">
                <a:solidFill>
                  <a:srgbClr val="292934"/>
                </a:solidFill>
                <a:latin typeface="Calibri"/>
                <a:cs typeface="Calibri"/>
              </a:rPr>
              <a:t>e </a:t>
            </a:r>
            <a:r>
              <a:rPr lang="it-IT" altLang="ja-JP" sz="1600" b="0" dirty="0" smtClean="0">
                <a:solidFill>
                  <a:srgbClr val="292934"/>
                </a:solidFill>
                <a:latin typeface="Calibri"/>
                <a:cs typeface="Calibri"/>
              </a:rPr>
              <a:t>z</a:t>
            </a:r>
            <a:r>
              <a:rPr lang="it-IT" altLang="ja-JP" sz="1600" b="0" baseline="-25000" dirty="0" smtClean="0">
                <a:solidFill>
                  <a:srgbClr val="292934"/>
                </a:solidFill>
                <a:latin typeface="Calibri"/>
                <a:cs typeface="Calibri"/>
              </a:rPr>
              <a:t>a/2</a:t>
            </a:r>
            <a:r>
              <a:rPr lang="it-IT" altLang="ja-JP" sz="1600" b="0" dirty="0" smtClean="0">
                <a:solidFill>
                  <a:srgbClr val="292934"/>
                </a:solidFill>
                <a:latin typeface="Calibri"/>
                <a:cs typeface="Calibri"/>
              </a:rPr>
              <a:t> ed </a:t>
            </a:r>
            <a:r>
              <a:rPr lang="it-IT" altLang="ja-JP" sz="1600" b="0" dirty="0">
                <a:solidFill>
                  <a:srgbClr val="292934"/>
                </a:solidFill>
                <a:latin typeface="Calibri"/>
                <a:cs typeface="Calibri"/>
              </a:rPr>
              <a:t>è uguale a 1-</a:t>
            </a:r>
            <a:r>
              <a:rPr lang="it-IT" altLang="ja-JP" sz="1600" b="0" dirty="0" smtClean="0">
                <a:solidFill>
                  <a:srgbClr val="292934"/>
                </a:solidFill>
                <a:latin typeface="Symbol" charset="2"/>
                <a:cs typeface="Symbol" charset="2"/>
              </a:rPr>
              <a:t>a</a:t>
            </a:r>
            <a:r>
              <a:rPr lang="it-IT" altLang="ja-JP" sz="1600" b="0" dirty="0" smtClean="0">
                <a:solidFill>
                  <a:srgbClr val="292934"/>
                </a:solidFill>
                <a:latin typeface="Calibri"/>
                <a:cs typeface="Calibri"/>
              </a:rPr>
              <a:t>, di conseguenza l</a:t>
            </a:r>
            <a:r>
              <a:rPr lang="ja-JP" altLang="it-IT" sz="1600" b="0" dirty="0" smtClean="0">
                <a:solidFill>
                  <a:srgbClr val="292934"/>
                </a:solidFill>
                <a:latin typeface="Calibri"/>
                <a:cs typeface="Calibri"/>
              </a:rPr>
              <a:t>’</a:t>
            </a:r>
            <a:r>
              <a:rPr lang="it-IT" altLang="ja-JP" sz="1600" b="0" dirty="0" smtClean="0">
                <a:solidFill>
                  <a:srgbClr val="292934"/>
                </a:solidFill>
                <a:latin typeface="Calibri"/>
                <a:cs typeface="Calibri"/>
              </a:rPr>
              <a:t>area </a:t>
            </a:r>
            <a:r>
              <a:rPr lang="it-IT" altLang="ja-JP" sz="1600" b="0" dirty="0">
                <a:solidFill>
                  <a:srgbClr val="292934"/>
                </a:solidFill>
                <a:latin typeface="Calibri"/>
                <a:cs typeface="Calibri"/>
              </a:rPr>
              <a:t>totale al di sotto delle code </a:t>
            </a:r>
            <a:r>
              <a:rPr lang="it-IT" altLang="ja-JP" sz="1600" b="0" dirty="0" smtClean="0">
                <a:solidFill>
                  <a:srgbClr val="292934"/>
                </a:solidFill>
                <a:latin typeface="Calibri"/>
                <a:cs typeface="Calibri"/>
              </a:rPr>
              <a:t>di destra </a:t>
            </a:r>
            <a:r>
              <a:rPr lang="it-IT" altLang="ja-JP" sz="1600" b="0" dirty="0">
                <a:solidFill>
                  <a:srgbClr val="292934"/>
                </a:solidFill>
                <a:latin typeface="Calibri"/>
                <a:cs typeface="Calibri"/>
              </a:rPr>
              <a:t>e </a:t>
            </a:r>
            <a:r>
              <a:rPr lang="it-IT" altLang="ja-JP" sz="1600" b="0" dirty="0" smtClean="0">
                <a:solidFill>
                  <a:srgbClr val="292934"/>
                </a:solidFill>
                <a:latin typeface="Calibri"/>
                <a:cs typeface="Calibri"/>
              </a:rPr>
              <a:t>di sinistra è </a:t>
            </a:r>
            <a:r>
              <a:rPr lang="it-IT" altLang="ja-JP" sz="1600" b="0" dirty="0">
                <a:solidFill>
                  <a:srgbClr val="292934"/>
                </a:solidFill>
                <a:latin typeface="Calibri"/>
                <a:cs typeface="Calibri"/>
              </a:rPr>
              <a:t>uguale a </a:t>
            </a:r>
            <a:r>
              <a:rPr lang="it-IT" altLang="ja-JP" sz="1600" b="0" dirty="0">
                <a:solidFill>
                  <a:srgbClr val="292934"/>
                </a:solidFill>
                <a:latin typeface="Symbol" charset="2"/>
                <a:cs typeface="Symbol" charset="2"/>
              </a:rPr>
              <a:t>a</a:t>
            </a:r>
            <a:r>
              <a:rPr lang="it-IT" altLang="ja-JP" sz="1600" b="0" dirty="0">
                <a:solidFill>
                  <a:srgbClr val="292934"/>
                </a:solidFill>
                <a:latin typeface="Calibri"/>
                <a:cs typeface="Calibri"/>
              </a:rPr>
              <a:t>. </a:t>
            </a:r>
            <a:endParaRPr lang="it-IT" sz="1600" b="0" dirty="0">
              <a:solidFill>
                <a:srgbClr val="292934"/>
              </a:solidFill>
              <a:latin typeface="Calibri"/>
              <a:cs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69260"/>
            <a:ext cx="8229600" cy="941785"/>
          </a:xfrm>
        </p:spPr>
        <p:txBody>
          <a:bodyPr>
            <a:normAutofit fontScale="90000"/>
          </a:bodyPr>
          <a:lstStyle/>
          <a:p>
            <a:r>
              <a:rPr lang="it-IT" dirty="0"/>
              <a:t>Studenti SM – Frequenza </a:t>
            </a:r>
            <a:r>
              <a:rPr lang="it-IT" dirty="0" smtClean="0"/>
              <a:t>Cardiaca FrC1</a:t>
            </a:r>
            <a:endParaRPr lang="it-IT" dirty="0"/>
          </a:p>
        </p:txBody>
      </p:sp>
      <p:sp>
        <p:nvSpPr>
          <p:cNvPr id="4" name="CasellaDiTesto 3"/>
          <p:cNvSpPr txBox="1"/>
          <p:nvPr/>
        </p:nvSpPr>
        <p:spPr>
          <a:xfrm>
            <a:off x="484301" y="5541557"/>
            <a:ext cx="7805711" cy="984885"/>
          </a:xfrm>
          <a:prstGeom prst="rect">
            <a:avLst/>
          </a:prstGeom>
          <a:noFill/>
        </p:spPr>
        <p:txBody>
          <a:bodyPr wrap="square" rtlCol="0">
            <a:spAutoFit/>
          </a:bodyPr>
          <a:lstStyle/>
          <a:p>
            <a:r>
              <a:rPr lang="it-IT" sz="1600" dirty="0" err="1">
                <a:latin typeface="Segoe UI"/>
              </a:rPr>
              <a:t>Descriptive</a:t>
            </a:r>
            <a:r>
              <a:rPr lang="it-IT" sz="1600" dirty="0">
                <a:latin typeface="Segoe UI"/>
              </a:rPr>
              <a:t> </a:t>
            </a:r>
            <a:r>
              <a:rPr lang="it-IT" sz="1600" dirty="0" err="1">
                <a:latin typeface="Segoe UI"/>
              </a:rPr>
              <a:t>Statistics</a:t>
            </a:r>
            <a:r>
              <a:rPr lang="it-IT" sz="1600" dirty="0">
                <a:latin typeface="Segoe UI"/>
              </a:rPr>
              <a:t>: FrC1 </a:t>
            </a:r>
          </a:p>
          <a:p>
            <a:endParaRPr lang="it-IT" sz="1400" b="0" dirty="0">
              <a:latin typeface="Courier New"/>
            </a:endParaRPr>
          </a:p>
          <a:p>
            <a:r>
              <a:rPr lang="it-IT" sz="1400" dirty="0" err="1">
                <a:latin typeface="Courier New"/>
              </a:rPr>
              <a:t>Variable</a:t>
            </a:r>
            <a:r>
              <a:rPr lang="it-IT" sz="1400" dirty="0">
                <a:latin typeface="Courier New"/>
              </a:rPr>
              <a:t>  </a:t>
            </a:r>
            <a:r>
              <a:rPr lang="it-IT" sz="1400" dirty="0" smtClean="0">
                <a:latin typeface="Courier New"/>
              </a:rPr>
              <a:t> </a:t>
            </a:r>
            <a:r>
              <a:rPr lang="it-IT" sz="1400" dirty="0" err="1" smtClean="0">
                <a:latin typeface="Courier New"/>
              </a:rPr>
              <a:t>N</a:t>
            </a:r>
            <a:r>
              <a:rPr lang="it-IT" sz="1400" dirty="0" smtClean="0">
                <a:latin typeface="Courier New"/>
              </a:rPr>
              <a:t>   </a:t>
            </a:r>
            <a:r>
              <a:rPr lang="it-IT" sz="1400" dirty="0" err="1">
                <a:latin typeface="Courier New"/>
              </a:rPr>
              <a:t>Mean</a:t>
            </a:r>
            <a:r>
              <a:rPr lang="it-IT" sz="1400" dirty="0">
                <a:latin typeface="Courier New"/>
              </a:rPr>
              <a:t>  </a:t>
            </a:r>
            <a:r>
              <a:rPr lang="it-IT" sz="1400" dirty="0" err="1">
                <a:latin typeface="Courier New"/>
              </a:rPr>
              <a:t>StDev</a:t>
            </a:r>
            <a:r>
              <a:rPr lang="it-IT" sz="1400" dirty="0">
                <a:latin typeface="Courier New"/>
              </a:rPr>
              <a:t>  Minimum     Q1  </a:t>
            </a:r>
            <a:r>
              <a:rPr lang="it-IT" sz="1400" dirty="0" err="1">
                <a:latin typeface="Courier New"/>
              </a:rPr>
              <a:t>Median</a:t>
            </a:r>
            <a:r>
              <a:rPr lang="it-IT" sz="1400" dirty="0">
                <a:latin typeface="Courier New"/>
              </a:rPr>
              <a:t>     Q3  Maximum</a:t>
            </a:r>
          </a:p>
          <a:p>
            <a:r>
              <a:rPr lang="it-IT" sz="1400" dirty="0">
                <a:latin typeface="Courier New"/>
              </a:rPr>
              <a:t>FrC1      </a:t>
            </a:r>
            <a:r>
              <a:rPr lang="it-IT" sz="1400" dirty="0" smtClean="0">
                <a:latin typeface="Courier New"/>
              </a:rPr>
              <a:t>92  </a:t>
            </a:r>
            <a:r>
              <a:rPr lang="it-IT" sz="1400" dirty="0">
                <a:latin typeface="Courier New"/>
              </a:rPr>
              <a:t>72.87  11.01    48.00  64.00   71.00  80.00   </a:t>
            </a:r>
            <a:r>
              <a:rPr lang="it-IT" sz="1400" dirty="0" smtClean="0">
                <a:latin typeface="Courier New"/>
              </a:rPr>
              <a:t>100.0</a:t>
            </a:r>
            <a:r>
              <a:rPr lang="it-IT" sz="1400" b="0" dirty="0" smtClean="0">
                <a:latin typeface="Courier New"/>
              </a:rPr>
              <a:t>0</a:t>
            </a:r>
            <a:endParaRPr lang="it-IT" sz="1400" b="0" dirty="0">
              <a:latin typeface="Courier New"/>
            </a:endParaRPr>
          </a:p>
        </p:txBody>
      </p:sp>
      <p:grpSp>
        <p:nvGrpSpPr>
          <p:cNvPr id="6" name="Gruppo 5"/>
          <p:cNvGrpSpPr/>
          <p:nvPr/>
        </p:nvGrpSpPr>
        <p:grpSpPr>
          <a:xfrm>
            <a:off x="449024" y="1407201"/>
            <a:ext cx="4669822" cy="3967598"/>
            <a:chOff x="628630" y="1407201"/>
            <a:chExt cx="4669822" cy="3967598"/>
          </a:xfrm>
        </p:grpSpPr>
        <p:pic>
          <p:nvPicPr>
            <p:cNvPr id="3" name="Immagine 2"/>
            <p:cNvPicPr>
              <a:picLocks noChangeAspect="1"/>
            </p:cNvPicPr>
            <p:nvPr/>
          </p:nvPicPr>
          <p:blipFill rotWithShape="1">
            <a:blip r:embed="rId2"/>
            <a:srcRect l="11924" r="9997" b="495"/>
            <a:stretch/>
          </p:blipFill>
          <p:spPr>
            <a:xfrm>
              <a:off x="628630" y="1407201"/>
              <a:ext cx="4669822" cy="3967598"/>
            </a:xfrm>
            <a:prstGeom prst="rect">
              <a:avLst/>
            </a:prstGeom>
          </p:spPr>
        </p:pic>
        <p:sp>
          <p:nvSpPr>
            <p:cNvPr id="5" name="Rettangolo 4"/>
            <p:cNvSpPr/>
            <p:nvPr/>
          </p:nvSpPr>
          <p:spPr>
            <a:xfrm>
              <a:off x="4733968" y="1924152"/>
              <a:ext cx="551655" cy="44896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sp>
        <p:nvSpPr>
          <p:cNvPr id="7" name="CasellaDiTesto 6"/>
          <p:cNvSpPr txBox="1"/>
          <p:nvPr/>
        </p:nvSpPr>
        <p:spPr>
          <a:xfrm>
            <a:off x="4733968" y="1577802"/>
            <a:ext cx="4002705" cy="1969770"/>
          </a:xfrm>
          <a:prstGeom prst="rect">
            <a:avLst/>
          </a:prstGeom>
          <a:noFill/>
        </p:spPr>
        <p:txBody>
          <a:bodyPr wrap="square" rtlCol="0">
            <a:spAutoFit/>
          </a:bodyPr>
          <a:lstStyle/>
          <a:p>
            <a:pPr algn="just">
              <a:spcAft>
                <a:spcPts val="600"/>
              </a:spcAft>
            </a:pPr>
            <a:r>
              <a:rPr lang="it-IT" sz="1600" dirty="0" smtClean="0">
                <a:latin typeface="+mn-lt"/>
              </a:rPr>
              <a:t>Frequenza a Riposo FrC1</a:t>
            </a:r>
          </a:p>
          <a:p>
            <a:pPr algn="just">
              <a:spcAft>
                <a:spcPts val="600"/>
              </a:spcAft>
            </a:pPr>
            <a:r>
              <a:rPr lang="it-IT" sz="1600" b="0" dirty="0" smtClean="0">
                <a:latin typeface="+mn-lt"/>
              </a:rPr>
              <a:t>Rispetto alla misura di FrC1 gli studenti che hanno partecipato all’esperimento sono un campione rappresentativo di:</a:t>
            </a:r>
          </a:p>
          <a:p>
            <a:pPr marL="342900" indent="-342900" algn="just">
              <a:buFont typeface="+mj-lt"/>
              <a:buAutoNum type="arabicPeriod"/>
            </a:pPr>
            <a:r>
              <a:rPr lang="it-IT" sz="1600" b="0" dirty="0" smtClean="0">
                <a:latin typeface="+mn-lt"/>
              </a:rPr>
              <a:t>Tutti gli studenti di scienze motorie</a:t>
            </a:r>
          </a:p>
          <a:p>
            <a:pPr marL="342900" indent="-342900" algn="just">
              <a:buFont typeface="+mj-lt"/>
              <a:buAutoNum type="arabicPeriod"/>
            </a:pPr>
            <a:r>
              <a:rPr lang="it-IT" sz="1600" b="0" dirty="0" smtClean="0">
                <a:latin typeface="+mn-lt"/>
              </a:rPr>
              <a:t>Tutti gli studenti dell’università di FE</a:t>
            </a:r>
          </a:p>
          <a:p>
            <a:pPr marL="342900" indent="-342900" algn="just">
              <a:buFont typeface="+mj-lt"/>
              <a:buAutoNum type="arabicPeriod"/>
            </a:pPr>
            <a:r>
              <a:rPr lang="it-IT" sz="1600" b="0" dirty="0" smtClean="0">
                <a:latin typeface="+mn-lt"/>
              </a:rPr>
              <a:t>Tutti i ragazzi di età18÷22 anni</a:t>
            </a:r>
          </a:p>
        </p:txBody>
      </p:sp>
      <p:sp>
        <p:nvSpPr>
          <p:cNvPr id="8" name="CasellaDiTesto 7"/>
          <p:cNvSpPr txBox="1"/>
          <p:nvPr/>
        </p:nvSpPr>
        <p:spPr>
          <a:xfrm>
            <a:off x="4849431" y="4502522"/>
            <a:ext cx="3271442" cy="369332"/>
          </a:xfrm>
          <a:prstGeom prst="rect">
            <a:avLst/>
          </a:prstGeom>
          <a:noFill/>
        </p:spPr>
        <p:txBody>
          <a:bodyPr wrap="square" rtlCol="0">
            <a:spAutoFit/>
          </a:bodyPr>
          <a:lstStyle/>
          <a:p>
            <a:r>
              <a:rPr lang="it-IT" sz="1800" b="0" dirty="0" smtClean="0">
                <a:latin typeface="+mn-lt"/>
                <a:hlinkClick r:id="rId3" action="ppaction://hlinkfile"/>
              </a:rPr>
              <a:t>Studenti SM - Grafici</a:t>
            </a:r>
            <a:endParaRPr lang="it-IT" sz="1800" b="0" dirty="0">
              <a:latin typeface="+mn-lt"/>
            </a:endParaRPr>
          </a:p>
        </p:txBody>
      </p:sp>
    </p:spTree>
    <p:extLst>
      <p:ext uri="{BB962C8B-B14F-4D97-AF65-F5344CB8AC3E}">
        <p14:creationId xmlns:p14="http://schemas.microsoft.com/office/powerpoint/2010/main" val="14128183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ChangeArrowheads="1"/>
          </p:cNvSpPr>
          <p:nvPr>
            <p:ph type="title"/>
          </p:nvPr>
        </p:nvSpPr>
        <p:spPr>
          <a:xfrm>
            <a:off x="314325" y="276225"/>
            <a:ext cx="8346634" cy="968375"/>
          </a:xfrm>
        </p:spPr>
        <p:txBody>
          <a:bodyPr>
            <a:normAutofit/>
          </a:bodyPr>
          <a:lstStyle/>
          <a:p>
            <a:pPr eaLnBrk="1" hangingPunct="1"/>
            <a:r>
              <a:rPr lang="it-IT" sz="3600" b="0" dirty="0">
                <a:latin typeface="Tahoma" charset="0"/>
              </a:rPr>
              <a:t>Intervallo di Confidenza per </a:t>
            </a:r>
            <a:r>
              <a:rPr lang="it-IT" sz="3600" b="0" dirty="0" smtClean="0">
                <a:latin typeface="Symbol" charset="0"/>
              </a:rPr>
              <a:t>m</a:t>
            </a:r>
            <a:endParaRPr lang="it-IT" sz="2400" b="0" dirty="0">
              <a:latin typeface="Tahoma" charset="0"/>
              <a:sym typeface="Symbol" charset="0"/>
            </a:endParaRPr>
          </a:p>
        </p:txBody>
      </p:sp>
      <p:sp>
        <p:nvSpPr>
          <p:cNvPr id="87044" name="Text Box 6"/>
          <p:cNvSpPr txBox="1">
            <a:spLocks noChangeArrowheads="1"/>
          </p:cNvSpPr>
          <p:nvPr/>
        </p:nvSpPr>
        <p:spPr bwMode="auto">
          <a:xfrm>
            <a:off x="314325" y="1323438"/>
            <a:ext cx="8418513"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buFontTx/>
              <a:buChar char="•"/>
            </a:pPr>
            <a:r>
              <a:rPr lang="it-IT" sz="1800" b="0" dirty="0" smtClean="0">
                <a:solidFill>
                  <a:srgbClr val="292934"/>
                </a:solidFill>
                <a:latin typeface="Calibri"/>
                <a:cs typeface="Calibri"/>
              </a:rPr>
              <a:t>La tabelle riporta il salario medio annuale lordo dei lavoratori di età pari o superiore a 18 anni in funzione del grado di scolarizzazione</a:t>
            </a:r>
            <a:r>
              <a:rPr lang="it-IT" sz="1800" dirty="0" smtClean="0">
                <a:solidFill>
                  <a:srgbClr val="292934"/>
                </a:solidFill>
                <a:latin typeface="Calibri"/>
                <a:cs typeface="Calibri"/>
              </a:rPr>
              <a:t>.</a:t>
            </a:r>
            <a:endParaRPr lang="it-IT" sz="1800" b="0" dirty="0">
              <a:solidFill>
                <a:srgbClr val="292934"/>
              </a:solidFill>
              <a:latin typeface="Calibri"/>
              <a:cs typeface="Calibri"/>
            </a:endParaRPr>
          </a:p>
        </p:txBody>
      </p:sp>
      <p:sp>
        <p:nvSpPr>
          <p:cNvPr id="87047" name="Text Box 11"/>
          <p:cNvSpPr txBox="1">
            <a:spLocks noChangeArrowheads="1"/>
          </p:cNvSpPr>
          <p:nvPr/>
        </p:nvSpPr>
        <p:spPr bwMode="auto">
          <a:xfrm>
            <a:off x="382219" y="5725646"/>
            <a:ext cx="821213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buFontTx/>
              <a:buChar char="•"/>
            </a:pPr>
            <a:r>
              <a:rPr lang="it-IT" sz="1800" b="0" dirty="0" smtClean="0">
                <a:solidFill>
                  <a:srgbClr val="292934"/>
                </a:solidFill>
                <a:latin typeface="Calibri"/>
                <a:cs typeface="Calibri"/>
              </a:rPr>
              <a:t>Scelto un livello di confidenza quale valore di </a:t>
            </a:r>
            <a:r>
              <a:rPr lang="it-IT" sz="1800" b="0" i="1" u="sng" dirty="0" err="1" smtClean="0">
                <a:solidFill>
                  <a:srgbClr val="292934"/>
                </a:solidFill>
                <a:latin typeface="Calibri"/>
                <a:cs typeface="Calibri"/>
              </a:rPr>
              <a:t>n</a:t>
            </a:r>
            <a:r>
              <a:rPr lang="it-IT" sz="1800" b="0" dirty="0" smtClean="0">
                <a:solidFill>
                  <a:srgbClr val="292934"/>
                </a:solidFill>
                <a:latin typeface="Calibri"/>
                <a:cs typeface="Calibri"/>
              </a:rPr>
              <a:t> scegliamo?</a:t>
            </a:r>
            <a:endParaRPr lang="it-IT" sz="1800" b="0" dirty="0">
              <a:solidFill>
                <a:srgbClr val="292934"/>
              </a:solidFill>
              <a:latin typeface="Calibri"/>
              <a:cs typeface="Calibri"/>
            </a:endParaRPr>
          </a:p>
        </p:txBody>
      </p:sp>
      <p:graphicFrame>
        <p:nvGraphicFramePr>
          <p:cNvPr id="3" name="Tabella 2"/>
          <p:cNvGraphicFramePr>
            <a:graphicFrameLocks noGrp="1"/>
          </p:cNvGraphicFramePr>
          <p:nvPr>
            <p:extLst>
              <p:ext uri="{D42A27DB-BD31-4B8C-83A1-F6EECF244321}">
                <p14:modId xmlns:p14="http://schemas.microsoft.com/office/powerpoint/2010/main" val="1178942828"/>
              </p:ext>
            </p:extLst>
          </p:nvPr>
        </p:nvGraphicFramePr>
        <p:xfrm>
          <a:off x="314325" y="2146625"/>
          <a:ext cx="4798275" cy="1371600"/>
        </p:xfrm>
        <a:graphic>
          <a:graphicData uri="http://schemas.openxmlformats.org/drawingml/2006/table">
            <a:tbl>
              <a:tblPr firstRow="1" bandRow="1">
                <a:tableStyleId>{5C22544A-7EE6-4342-B048-85BDC9FD1C3A}</a:tableStyleId>
              </a:tblPr>
              <a:tblGrid>
                <a:gridCol w="1759247"/>
                <a:gridCol w="1402328"/>
                <a:gridCol w="1636700"/>
              </a:tblGrid>
              <a:tr h="263486">
                <a:tc>
                  <a:txBody>
                    <a:bodyPr/>
                    <a:lstStyle/>
                    <a:p>
                      <a:pPr algn="ctr"/>
                      <a:r>
                        <a:rPr lang="it-IT" sz="1200" b="1" dirty="0" smtClean="0">
                          <a:latin typeface="Calibri"/>
                          <a:ea typeface="Tahoma" pitchFamily="34" charset="0"/>
                          <a:cs typeface="Calibri"/>
                        </a:rPr>
                        <a:t>Grado di Istruzione</a:t>
                      </a:r>
                      <a:endParaRPr lang="it-IT" sz="1200" b="1" dirty="0">
                        <a:latin typeface="Calibri"/>
                        <a:ea typeface="Tahoma" pitchFamily="34" charset="0"/>
                        <a:cs typeface="Calibri"/>
                      </a:endParaRPr>
                    </a:p>
                  </a:txBody>
                  <a:tcPr/>
                </a:tc>
                <a:tc>
                  <a:txBody>
                    <a:bodyPr/>
                    <a:lstStyle/>
                    <a:p>
                      <a:pPr algn="ctr"/>
                      <a:r>
                        <a:rPr lang="it-IT" sz="1200" b="1" dirty="0" smtClean="0">
                          <a:latin typeface="Calibri"/>
                          <a:ea typeface="Tahoma" pitchFamily="34" charset="0"/>
                          <a:cs typeface="Calibri"/>
                        </a:rPr>
                        <a:t>Salario medio ($)</a:t>
                      </a:r>
                      <a:endParaRPr lang="it-IT" sz="1200" b="1" dirty="0">
                        <a:latin typeface="Calibri"/>
                        <a:ea typeface="Tahoma" pitchFamily="34" charset="0"/>
                        <a:cs typeface="Calibri"/>
                      </a:endParaRPr>
                    </a:p>
                  </a:txBody>
                  <a:tcPr/>
                </a:tc>
                <a:tc>
                  <a:txBody>
                    <a:bodyPr/>
                    <a:lstStyle/>
                    <a:p>
                      <a:pPr algn="ctr"/>
                      <a:r>
                        <a:rPr lang="it-IT" sz="1200" b="1" dirty="0" smtClean="0">
                          <a:latin typeface="Calibri"/>
                          <a:ea typeface="Tahoma" pitchFamily="34" charset="0"/>
                          <a:cs typeface="Calibri"/>
                        </a:rPr>
                        <a:t>IC</a:t>
                      </a:r>
                      <a:endParaRPr lang="it-IT" sz="1200" b="1" dirty="0">
                        <a:latin typeface="Calibri"/>
                        <a:ea typeface="Tahoma" pitchFamily="34" charset="0"/>
                        <a:cs typeface="Calibri"/>
                      </a:endParaRPr>
                    </a:p>
                  </a:txBody>
                  <a:tcPr/>
                </a:tc>
              </a:tr>
              <a:tr h="263486">
                <a:tc>
                  <a:txBody>
                    <a:bodyPr/>
                    <a:lstStyle/>
                    <a:p>
                      <a:r>
                        <a:rPr lang="it-IT" sz="1200" b="1" dirty="0" smtClean="0">
                          <a:latin typeface="Calibri"/>
                          <a:ea typeface="Tahoma" pitchFamily="34" charset="0"/>
                          <a:cs typeface="Calibri"/>
                        </a:rPr>
                        <a:t>Scuola Inferiore</a:t>
                      </a:r>
                      <a:endParaRPr lang="it-IT" sz="1200" b="1" dirty="0">
                        <a:latin typeface="Calibri"/>
                        <a:ea typeface="Tahoma" pitchFamily="34" charset="0"/>
                        <a:cs typeface="Calibri"/>
                      </a:endParaRPr>
                    </a:p>
                  </a:txBody>
                  <a:tcPr/>
                </a:tc>
                <a:tc>
                  <a:txBody>
                    <a:bodyPr/>
                    <a:lstStyle/>
                    <a:p>
                      <a:pPr algn="ctr"/>
                      <a:r>
                        <a:rPr lang="it-IT" sz="1200" b="1" dirty="0" smtClean="0">
                          <a:latin typeface="Calibri"/>
                          <a:ea typeface="Tahoma" pitchFamily="34" charset="0"/>
                          <a:cs typeface="Calibri"/>
                        </a:rPr>
                        <a:t>18734</a:t>
                      </a:r>
                      <a:endParaRPr lang="it-IT" sz="1200" b="1" dirty="0">
                        <a:latin typeface="Calibri"/>
                        <a:ea typeface="Tahoma" pitchFamily="34" charset="0"/>
                        <a:cs typeface="Calibri"/>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200" b="1" dirty="0" smtClean="0">
                          <a:latin typeface="Calibri"/>
                          <a:ea typeface="Tahoma" pitchFamily="34" charset="0"/>
                          <a:cs typeface="Calibri"/>
                        </a:rPr>
                        <a:t>18734 ± z*</a:t>
                      </a:r>
                      <a:r>
                        <a:rPr lang="it-IT" sz="1200" b="1" dirty="0" err="1" smtClean="0">
                          <a:latin typeface="Calibri"/>
                          <a:ea typeface="Tahoma" pitchFamily="34" charset="0"/>
                          <a:cs typeface="Calibri"/>
                        </a:rPr>
                        <a:t>sxbar</a:t>
                      </a:r>
                      <a:endParaRPr lang="it-IT" sz="1200" b="1" dirty="0" smtClean="0">
                        <a:latin typeface="Calibri"/>
                        <a:ea typeface="Tahoma" pitchFamily="34" charset="0"/>
                        <a:cs typeface="Calibri"/>
                      </a:endParaRPr>
                    </a:p>
                  </a:txBody>
                  <a:tcPr/>
                </a:tc>
              </a:tr>
              <a:tr h="263486">
                <a:tc>
                  <a:txBody>
                    <a:bodyPr/>
                    <a:lstStyle/>
                    <a:p>
                      <a:r>
                        <a:rPr lang="it-IT" sz="1200" dirty="0" smtClean="0">
                          <a:latin typeface="Calibri"/>
                          <a:ea typeface="Tahoma" pitchFamily="34" charset="0"/>
                          <a:cs typeface="Calibri"/>
                        </a:rPr>
                        <a:t>Scuola Superiore </a:t>
                      </a:r>
                      <a:endParaRPr lang="it-IT" sz="1200" dirty="0">
                        <a:latin typeface="Calibri"/>
                        <a:ea typeface="Tahoma" pitchFamily="34" charset="0"/>
                        <a:cs typeface="Calibri"/>
                      </a:endParaRPr>
                    </a:p>
                  </a:txBody>
                  <a:tcPr/>
                </a:tc>
                <a:tc>
                  <a:txBody>
                    <a:bodyPr/>
                    <a:lstStyle/>
                    <a:p>
                      <a:pPr algn="ctr"/>
                      <a:r>
                        <a:rPr lang="it-IT" sz="1200" dirty="0" smtClean="0">
                          <a:latin typeface="Calibri"/>
                          <a:ea typeface="Tahoma" pitchFamily="34" charset="0"/>
                          <a:cs typeface="Calibri"/>
                        </a:rPr>
                        <a:t>27915</a:t>
                      </a:r>
                      <a:endParaRPr lang="it-IT" sz="1200" dirty="0">
                        <a:latin typeface="Calibri"/>
                        <a:ea typeface="Tahoma" pitchFamily="34" charset="0"/>
                        <a:cs typeface="Calibri"/>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200" dirty="0" smtClean="0">
                          <a:latin typeface="Calibri"/>
                          <a:ea typeface="Tahoma" pitchFamily="34" charset="0"/>
                          <a:cs typeface="Calibri"/>
                        </a:rPr>
                        <a:t>27915 ± z*</a:t>
                      </a:r>
                      <a:r>
                        <a:rPr lang="it-IT" sz="1200" dirty="0" err="1" smtClean="0">
                          <a:latin typeface="Calibri"/>
                          <a:ea typeface="Tahoma" pitchFamily="34" charset="0"/>
                          <a:cs typeface="Calibri"/>
                        </a:rPr>
                        <a:t>sxbar</a:t>
                      </a:r>
                      <a:endParaRPr lang="it-IT" sz="1200" dirty="0" smtClean="0">
                        <a:latin typeface="Calibri"/>
                        <a:ea typeface="Tahoma" pitchFamily="34" charset="0"/>
                        <a:cs typeface="Calibri"/>
                      </a:endParaRPr>
                    </a:p>
                  </a:txBody>
                  <a:tcPr/>
                </a:tc>
              </a:tr>
              <a:tr h="263486">
                <a:tc>
                  <a:txBody>
                    <a:bodyPr/>
                    <a:lstStyle/>
                    <a:p>
                      <a:r>
                        <a:rPr lang="it-IT" sz="1200" dirty="0" smtClean="0">
                          <a:latin typeface="Calibri"/>
                          <a:ea typeface="Tahoma" pitchFamily="34" charset="0"/>
                          <a:cs typeface="Calibri"/>
                        </a:rPr>
                        <a:t>Laura di I livello</a:t>
                      </a:r>
                      <a:endParaRPr lang="it-IT" sz="1200" dirty="0">
                        <a:latin typeface="Calibri"/>
                        <a:ea typeface="Tahoma" pitchFamily="34" charset="0"/>
                        <a:cs typeface="Calibri"/>
                      </a:endParaRPr>
                    </a:p>
                  </a:txBody>
                  <a:tcPr/>
                </a:tc>
                <a:tc>
                  <a:txBody>
                    <a:bodyPr/>
                    <a:lstStyle/>
                    <a:p>
                      <a:pPr algn="ctr"/>
                      <a:r>
                        <a:rPr lang="it-IT" sz="1200" dirty="0" smtClean="0">
                          <a:latin typeface="Calibri"/>
                          <a:ea typeface="Tahoma" pitchFamily="34" charset="0"/>
                          <a:cs typeface="Calibri"/>
                        </a:rPr>
                        <a:t>51206</a:t>
                      </a:r>
                      <a:endParaRPr lang="it-IT" sz="1200" dirty="0">
                        <a:latin typeface="Calibri"/>
                        <a:ea typeface="Tahoma" pitchFamily="34" charset="0"/>
                        <a:cs typeface="Calibri"/>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200" dirty="0" smtClean="0">
                          <a:latin typeface="Calibri"/>
                          <a:ea typeface="Tahoma" pitchFamily="34" charset="0"/>
                          <a:cs typeface="Calibri"/>
                        </a:rPr>
                        <a:t>51206 ± z*</a:t>
                      </a:r>
                      <a:r>
                        <a:rPr lang="it-IT" sz="1200" dirty="0" err="1" smtClean="0">
                          <a:latin typeface="Calibri"/>
                          <a:ea typeface="Tahoma" pitchFamily="34" charset="0"/>
                          <a:cs typeface="Calibri"/>
                        </a:rPr>
                        <a:t>sxbar</a:t>
                      </a:r>
                      <a:endParaRPr lang="it-IT" sz="1200" dirty="0" smtClean="0">
                        <a:latin typeface="Calibri"/>
                        <a:ea typeface="Tahoma" pitchFamily="34" charset="0"/>
                        <a:cs typeface="Calibri"/>
                      </a:endParaRPr>
                    </a:p>
                  </a:txBody>
                  <a:tcPr/>
                </a:tc>
              </a:tr>
              <a:tr h="263486">
                <a:tc>
                  <a:txBody>
                    <a:bodyPr/>
                    <a:lstStyle/>
                    <a:p>
                      <a:r>
                        <a:rPr lang="it-IT" sz="1200" dirty="0" smtClean="0">
                          <a:latin typeface="Calibri"/>
                          <a:ea typeface="Tahoma" pitchFamily="34" charset="0"/>
                          <a:cs typeface="Calibri"/>
                        </a:rPr>
                        <a:t>Istruzione Superiore</a:t>
                      </a:r>
                      <a:endParaRPr lang="it-IT" sz="1200" dirty="0">
                        <a:latin typeface="Calibri"/>
                        <a:ea typeface="Tahoma" pitchFamily="34" charset="0"/>
                        <a:cs typeface="Calibri"/>
                      </a:endParaRPr>
                    </a:p>
                  </a:txBody>
                  <a:tcPr/>
                </a:tc>
                <a:tc>
                  <a:txBody>
                    <a:bodyPr/>
                    <a:lstStyle/>
                    <a:p>
                      <a:pPr algn="ctr"/>
                      <a:r>
                        <a:rPr lang="it-IT" sz="1200" dirty="0" smtClean="0">
                          <a:latin typeface="Calibri"/>
                          <a:ea typeface="Tahoma" pitchFamily="34" charset="0"/>
                          <a:cs typeface="Calibri"/>
                        </a:rPr>
                        <a:t>74602</a:t>
                      </a:r>
                      <a:endParaRPr lang="it-IT" sz="1200" dirty="0">
                        <a:latin typeface="Calibri"/>
                        <a:ea typeface="Tahoma" pitchFamily="34" charset="0"/>
                        <a:cs typeface="Calibri"/>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200" dirty="0" smtClean="0">
                          <a:latin typeface="Calibri"/>
                          <a:ea typeface="Tahoma" pitchFamily="34" charset="0"/>
                          <a:cs typeface="Calibri"/>
                        </a:rPr>
                        <a:t>74602 ± z*</a:t>
                      </a:r>
                      <a:r>
                        <a:rPr lang="it-IT" sz="1200" dirty="0" err="1" smtClean="0">
                          <a:latin typeface="Calibri"/>
                          <a:ea typeface="Tahoma" pitchFamily="34" charset="0"/>
                          <a:cs typeface="Calibri"/>
                        </a:rPr>
                        <a:t>sxbar</a:t>
                      </a:r>
                      <a:endParaRPr lang="it-IT" sz="1200" dirty="0" smtClean="0">
                        <a:latin typeface="Calibri"/>
                        <a:ea typeface="Tahoma" pitchFamily="34" charset="0"/>
                        <a:cs typeface="Calibri"/>
                      </a:endParaRPr>
                    </a:p>
                  </a:txBody>
                  <a:tcPr/>
                </a:tc>
              </a:tr>
            </a:tbl>
          </a:graphicData>
        </a:graphic>
      </p:graphicFrame>
      <p:sp>
        <p:nvSpPr>
          <p:cNvPr id="5" name="CasellaDiTesto 4"/>
          <p:cNvSpPr txBox="1"/>
          <p:nvPr/>
        </p:nvSpPr>
        <p:spPr>
          <a:xfrm>
            <a:off x="5315013" y="2209925"/>
            <a:ext cx="3257210" cy="892552"/>
          </a:xfrm>
          <a:prstGeom prst="rect">
            <a:avLst/>
          </a:prstGeom>
          <a:noFill/>
        </p:spPr>
        <p:txBody>
          <a:bodyPr wrap="square" rtlCol="0">
            <a:spAutoFit/>
          </a:bodyPr>
          <a:lstStyle/>
          <a:p>
            <a:pPr algn="ctr"/>
            <a:r>
              <a:rPr lang="it-IT" sz="1800" b="0" dirty="0">
                <a:solidFill>
                  <a:srgbClr val="292934"/>
                </a:solidFill>
                <a:latin typeface="Calibri"/>
                <a:cs typeface="Calibri"/>
              </a:rPr>
              <a:t>Intervallo di </a:t>
            </a:r>
            <a:r>
              <a:rPr lang="it-IT" sz="1800" b="0" dirty="0" smtClean="0">
                <a:solidFill>
                  <a:srgbClr val="292934"/>
                </a:solidFill>
                <a:latin typeface="Calibri"/>
                <a:cs typeface="Calibri"/>
              </a:rPr>
              <a:t>confidenza IC99%</a:t>
            </a:r>
          </a:p>
          <a:p>
            <a:pPr algn="ctr"/>
            <a:endParaRPr lang="it-IT" sz="1800" b="0" i="1" dirty="0" smtClean="0">
              <a:solidFill>
                <a:srgbClr val="292934"/>
              </a:solidFill>
              <a:latin typeface="Calibri"/>
              <a:cs typeface="Calibri"/>
            </a:endParaRPr>
          </a:p>
          <a:p>
            <a:pPr algn="ctr"/>
            <a:r>
              <a:rPr lang="it-IT" sz="1600" b="0" dirty="0" err="1">
                <a:solidFill>
                  <a:srgbClr val="292934"/>
                </a:solidFill>
                <a:latin typeface="Calibri"/>
                <a:cs typeface="Calibri"/>
              </a:rPr>
              <a:t>Xbar</a:t>
            </a:r>
            <a:r>
              <a:rPr lang="it-IT" sz="1600" b="0" dirty="0">
                <a:solidFill>
                  <a:srgbClr val="292934"/>
                </a:solidFill>
                <a:latin typeface="Calibri"/>
                <a:cs typeface="Calibri"/>
              </a:rPr>
              <a:t> = 18734$, </a:t>
            </a:r>
            <a:r>
              <a:rPr lang="it-IT" sz="1600" b="0" i="1" dirty="0">
                <a:solidFill>
                  <a:srgbClr val="292934"/>
                </a:solidFill>
                <a:latin typeface="Calibri"/>
                <a:cs typeface="Calibri"/>
              </a:rPr>
              <a:t>n </a:t>
            </a:r>
            <a:r>
              <a:rPr lang="it-IT" sz="1600" b="0" dirty="0">
                <a:solidFill>
                  <a:srgbClr val="292934"/>
                </a:solidFill>
                <a:latin typeface="Calibri"/>
                <a:cs typeface="Calibri"/>
              </a:rPr>
              <a:t>= 4900, s = 2100$ </a:t>
            </a:r>
          </a:p>
        </p:txBody>
      </p:sp>
      <p:graphicFrame>
        <p:nvGraphicFramePr>
          <p:cNvPr id="2" name="Oggetto 1"/>
          <p:cNvGraphicFramePr>
            <a:graphicFrameLocks noChangeAspect="1"/>
          </p:cNvGraphicFramePr>
          <p:nvPr>
            <p:extLst>
              <p:ext uri="{D42A27DB-BD31-4B8C-83A1-F6EECF244321}">
                <p14:modId xmlns:p14="http://schemas.microsoft.com/office/powerpoint/2010/main" val="974050674"/>
              </p:ext>
            </p:extLst>
          </p:nvPr>
        </p:nvGraphicFramePr>
        <p:xfrm>
          <a:off x="5329353" y="3374623"/>
          <a:ext cx="3204424" cy="2023645"/>
        </p:xfrm>
        <a:graphic>
          <a:graphicData uri="http://schemas.openxmlformats.org/presentationml/2006/ole">
            <mc:AlternateContent xmlns:mc="http://schemas.openxmlformats.org/markup-compatibility/2006">
              <mc:Choice xmlns:v="urn:schemas-microsoft-com:vml" Requires="v">
                <p:oleObj spid="_x0000_s141631" name="Equation" r:id="rId3" imgW="2258280" imgH="1425960" progId="Equation.3">
                  <p:embed/>
                </p:oleObj>
              </mc:Choice>
              <mc:Fallback>
                <p:oleObj name="Equation" r:id="rId3" imgW="2258280" imgH="1425960" progId="Equation.3">
                  <p:embed/>
                  <p:pic>
                    <p:nvPicPr>
                      <p:cNvPr id="0" name="Picture 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9353" y="3374623"/>
                        <a:ext cx="3204424" cy="2023645"/>
                      </a:xfrm>
                      <a:prstGeom prst="rect">
                        <a:avLst/>
                      </a:prstGeom>
                      <a:solidFill>
                        <a:srgbClr val="FFF68D"/>
                      </a:solidFill>
                    </p:spPr>
                  </p:pic>
                </p:oleObj>
              </mc:Fallback>
            </mc:AlternateContent>
          </a:graphicData>
        </a:graphic>
      </p:graphicFrame>
      <p:sp>
        <p:nvSpPr>
          <p:cNvPr id="4" name="CasellaDiTesto 3"/>
          <p:cNvSpPr txBox="1"/>
          <p:nvPr/>
        </p:nvSpPr>
        <p:spPr>
          <a:xfrm>
            <a:off x="382219" y="4045377"/>
            <a:ext cx="5493198" cy="1518877"/>
          </a:xfrm>
          <a:prstGeom prst="rect">
            <a:avLst/>
          </a:prstGeom>
          <a:noFill/>
        </p:spPr>
        <p:txBody>
          <a:bodyPr wrap="square" rtlCol="0">
            <a:spAutoFit/>
          </a:bodyPr>
          <a:lstStyle/>
          <a:p>
            <a:pPr marL="184150" indent="-184150">
              <a:lnSpc>
                <a:spcPct val="130000"/>
              </a:lnSpc>
              <a:buFont typeface="Arial"/>
              <a:buChar char="•"/>
            </a:pPr>
            <a:r>
              <a:rPr lang="it-IT" sz="1800" b="0" dirty="0" smtClean="0">
                <a:solidFill>
                  <a:srgbClr val="292934"/>
                </a:solidFill>
                <a:latin typeface="Calibri"/>
                <a:cs typeface="Calibri"/>
              </a:rPr>
              <a:t>Il campione ha grandi dimensioni</a:t>
            </a:r>
          </a:p>
          <a:p>
            <a:pPr marL="184150" indent="-184150">
              <a:lnSpc>
                <a:spcPct val="130000"/>
              </a:lnSpc>
              <a:buFont typeface="Arial"/>
              <a:buChar char="•"/>
            </a:pPr>
            <a:r>
              <a:rPr lang="it-IT" sz="1800" b="0" dirty="0" smtClean="0">
                <a:solidFill>
                  <a:srgbClr val="292934"/>
                </a:solidFill>
                <a:latin typeface="Calibri"/>
                <a:cs typeface="Calibri"/>
              </a:rPr>
              <a:t>La stima di IC è molto precisa</a:t>
            </a:r>
          </a:p>
          <a:p>
            <a:pPr marL="184150" indent="-184150">
              <a:lnSpc>
                <a:spcPct val="130000"/>
              </a:lnSpc>
              <a:buFont typeface="Arial"/>
              <a:buChar char="•"/>
            </a:pPr>
            <a:r>
              <a:rPr lang="it-IT" sz="1800" b="0" dirty="0" smtClean="0">
                <a:solidFill>
                  <a:srgbClr val="292934"/>
                </a:solidFill>
                <a:latin typeface="Calibri"/>
                <a:cs typeface="Calibri"/>
              </a:rPr>
              <a:t>Le informazioni ricavate su </a:t>
            </a:r>
            <a:r>
              <a:rPr lang="it-IT" sz="1800" b="0" dirty="0" smtClean="0">
                <a:solidFill>
                  <a:srgbClr val="292934"/>
                </a:solidFill>
                <a:latin typeface="Symbol" charset="2"/>
                <a:cs typeface="Symbol" charset="2"/>
              </a:rPr>
              <a:t>m</a:t>
            </a:r>
            <a:r>
              <a:rPr lang="it-IT" sz="1800" b="0" dirty="0" smtClean="0">
                <a:solidFill>
                  <a:srgbClr val="292934"/>
                </a:solidFill>
                <a:latin typeface="Calibri"/>
                <a:cs typeface="Calibri"/>
              </a:rPr>
              <a:t> sono significative</a:t>
            </a:r>
          </a:p>
          <a:p>
            <a:pPr marL="184150" indent="-184150">
              <a:lnSpc>
                <a:spcPct val="130000"/>
              </a:lnSpc>
              <a:buFont typeface="Arial"/>
              <a:buChar char="•"/>
            </a:pPr>
            <a:r>
              <a:rPr lang="it-IT" sz="1800" b="0" dirty="0" smtClean="0">
                <a:solidFill>
                  <a:srgbClr val="292934"/>
                </a:solidFill>
                <a:latin typeface="Calibri"/>
                <a:cs typeface="Calibri"/>
              </a:rPr>
              <a:t>Descriviamo correttamente la realtà</a:t>
            </a:r>
            <a:endParaRPr lang="it-IT" sz="1800" b="0" dirty="0">
              <a:solidFill>
                <a:srgbClr val="292934"/>
              </a:solidFill>
              <a:latin typeface="Calibri"/>
              <a:cs typeface="Calibri"/>
            </a:endParaRPr>
          </a:p>
        </p:txBody>
      </p:sp>
    </p:spTree>
    <p:extLst>
      <p:ext uri="{BB962C8B-B14F-4D97-AF65-F5344CB8AC3E}">
        <p14:creationId xmlns:p14="http://schemas.microsoft.com/office/powerpoint/2010/main" val="9743889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ChangeArrowheads="1"/>
          </p:cNvSpPr>
          <p:nvPr>
            <p:ph type="title"/>
          </p:nvPr>
        </p:nvSpPr>
        <p:spPr>
          <a:xfrm>
            <a:off x="314325" y="214134"/>
            <a:ext cx="8346634" cy="710094"/>
          </a:xfrm>
        </p:spPr>
        <p:txBody>
          <a:bodyPr>
            <a:normAutofit/>
          </a:bodyPr>
          <a:lstStyle/>
          <a:p>
            <a:pPr eaLnBrk="1" hangingPunct="1"/>
            <a:r>
              <a:rPr lang="it-IT" sz="3600" b="0" dirty="0" smtClean="0">
                <a:latin typeface="Tahoma" charset="0"/>
              </a:rPr>
              <a:t>Dimensioni del campione </a:t>
            </a:r>
            <a:r>
              <a:rPr lang="it-IT" sz="3600" b="0" i="1" dirty="0" err="1" smtClean="0">
                <a:latin typeface="Tahoma" charset="0"/>
              </a:rPr>
              <a:t>n</a:t>
            </a:r>
            <a:r>
              <a:rPr lang="it-IT" sz="3600" b="0" dirty="0" smtClean="0">
                <a:latin typeface="Tahoma" charset="0"/>
              </a:rPr>
              <a:t> nella stima di </a:t>
            </a:r>
            <a:r>
              <a:rPr lang="it-IT" sz="3600" b="0" dirty="0" smtClean="0">
                <a:latin typeface="Symbol" charset="0"/>
              </a:rPr>
              <a:t>m</a:t>
            </a:r>
            <a:endParaRPr lang="it-IT" sz="2400" b="0" dirty="0">
              <a:latin typeface="Tahoma" charset="0"/>
              <a:sym typeface="Symbol" charset="0"/>
            </a:endParaRPr>
          </a:p>
        </p:txBody>
      </p:sp>
      <p:sp>
        <p:nvSpPr>
          <p:cNvPr id="87044" name="Text Box 6"/>
          <p:cNvSpPr txBox="1">
            <a:spLocks noChangeArrowheads="1"/>
          </p:cNvSpPr>
          <p:nvPr/>
        </p:nvSpPr>
        <p:spPr bwMode="auto">
          <a:xfrm>
            <a:off x="400633" y="980720"/>
            <a:ext cx="8418513" cy="216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indent="271463" algn="just" eaLnBrk="1" hangingPunct="1">
              <a:lnSpc>
                <a:spcPct val="120000"/>
              </a:lnSpc>
              <a:spcBef>
                <a:spcPct val="50000"/>
              </a:spcBef>
            </a:pPr>
            <a:r>
              <a:rPr lang="it-IT" sz="1600" b="0" dirty="0" smtClean="0">
                <a:solidFill>
                  <a:srgbClr val="292934"/>
                </a:solidFill>
                <a:latin typeface="+mn-lt"/>
              </a:rPr>
              <a:t>In un sondaggio (esperimento) le dimensioni del campione </a:t>
            </a:r>
            <a:r>
              <a:rPr lang="it-IT" sz="1600" b="0" i="1" dirty="0" err="1" smtClean="0">
                <a:solidFill>
                  <a:srgbClr val="292934"/>
                </a:solidFill>
                <a:latin typeface="+mn-lt"/>
              </a:rPr>
              <a:t>n</a:t>
            </a:r>
            <a:r>
              <a:rPr lang="it-IT" sz="1600" b="0" dirty="0" smtClean="0">
                <a:solidFill>
                  <a:srgbClr val="292934"/>
                </a:solidFill>
                <a:latin typeface="+mn-lt"/>
              </a:rPr>
              <a:t> debbono al medesimo tempo dare significatività al campione e tenere conto delle risorse a disposizione. </a:t>
            </a:r>
          </a:p>
          <a:p>
            <a:pPr algn="just" eaLnBrk="1" hangingPunct="1">
              <a:lnSpc>
                <a:spcPct val="110000"/>
              </a:lnSpc>
              <a:spcBef>
                <a:spcPts val="500"/>
              </a:spcBef>
              <a:buFontTx/>
              <a:buChar char="•"/>
            </a:pPr>
            <a:r>
              <a:rPr lang="it-IT" sz="1400" b="0" dirty="0" smtClean="0">
                <a:solidFill>
                  <a:srgbClr val="292934"/>
                </a:solidFill>
                <a:latin typeface="+mn-lt"/>
                <a:cs typeface="Verdana"/>
              </a:rPr>
              <a:t>Per ottenere una stima della vita media di un certo tipo di batterie per auto è conveniente scegliere un campione di </a:t>
            </a:r>
            <a:r>
              <a:rPr lang="it-IT" sz="1400" b="0" dirty="0" err="1" smtClean="0">
                <a:solidFill>
                  <a:srgbClr val="292934"/>
                </a:solidFill>
                <a:latin typeface="+mn-lt"/>
                <a:cs typeface="Verdana"/>
              </a:rPr>
              <a:t>n</a:t>
            </a:r>
            <a:r>
              <a:rPr lang="it-IT" sz="1400" b="0" dirty="0" smtClean="0">
                <a:solidFill>
                  <a:srgbClr val="292934"/>
                </a:solidFill>
                <a:latin typeface="+mn-lt"/>
                <a:cs typeface="Verdana"/>
              </a:rPr>
              <a:t>=40 </a:t>
            </a:r>
            <a:r>
              <a:rPr lang="it-IT" sz="1400" b="0" dirty="0">
                <a:solidFill>
                  <a:srgbClr val="292934"/>
                </a:solidFill>
                <a:latin typeface="+mn-lt"/>
                <a:cs typeface="Verdana"/>
              </a:rPr>
              <a:t>o </a:t>
            </a:r>
            <a:r>
              <a:rPr lang="it-IT" sz="1400" b="0" dirty="0" err="1">
                <a:solidFill>
                  <a:srgbClr val="292934"/>
                </a:solidFill>
                <a:latin typeface="+mn-lt"/>
                <a:cs typeface="Verdana"/>
              </a:rPr>
              <a:t>n</a:t>
            </a:r>
            <a:r>
              <a:rPr lang="it-IT" sz="1400" b="0" dirty="0">
                <a:solidFill>
                  <a:srgbClr val="292934"/>
                </a:solidFill>
                <a:latin typeface="+mn-lt"/>
                <a:cs typeface="Verdana"/>
              </a:rPr>
              <a:t>=500 </a:t>
            </a:r>
            <a:r>
              <a:rPr lang="it-IT" sz="1400" b="0" dirty="0" smtClean="0">
                <a:solidFill>
                  <a:srgbClr val="292934"/>
                </a:solidFill>
                <a:latin typeface="+mn-lt"/>
                <a:cs typeface="Verdana"/>
              </a:rPr>
              <a:t>per calcolare l’IC95%? </a:t>
            </a:r>
          </a:p>
          <a:p>
            <a:pPr algn="just" eaLnBrk="1" hangingPunct="1">
              <a:lnSpc>
                <a:spcPct val="110000"/>
              </a:lnSpc>
              <a:spcBef>
                <a:spcPts val="500"/>
              </a:spcBef>
              <a:buFontTx/>
              <a:buChar char="•"/>
            </a:pPr>
            <a:r>
              <a:rPr lang="it-IT" sz="1400" b="0" dirty="0" smtClean="0">
                <a:solidFill>
                  <a:srgbClr val="292934"/>
                </a:solidFill>
                <a:latin typeface="+mn-lt"/>
                <a:cs typeface="Verdana"/>
              </a:rPr>
              <a:t>Il alternativa, scelto il livello di confidenza e la larghezza di IC95% possiamo calcolare approssimativamente le dimensioni del campione, limitando l’uso delle risorse?</a:t>
            </a:r>
          </a:p>
          <a:p>
            <a:pPr indent="0" algn="just" eaLnBrk="1" hangingPunct="1">
              <a:lnSpc>
                <a:spcPct val="120000"/>
              </a:lnSpc>
              <a:spcBef>
                <a:spcPct val="50000"/>
              </a:spcBef>
            </a:pPr>
            <a:r>
              <a:rPr lang="it-IT" sz="1600" b="0" dirty="0" smtClean="0">
                <a:solidFill>
                  <a:srgbClr val="292934"/>
                </a:solidFill>
                <a:latin typeface="+mn-lt"/>
                <a:cs typeface="Verdana"/>
              </a:rPr>
              <a:t>Indichiamo con E il massimo errore nella stima di </a:t>
            </a:r>
            <a:r>
              <a:rPr lang="it-IT" sz="1600" b="0" dirty="0" smtClean="0">
                <a:solidFill>
                  <a:srgbClr val="292934"/>
                </a:solidFill>
                <a:latin typeface="Symbol" charset="2"/>
                <a:cs typeface="Symbol" charset="2"/>
              </a:rPr>
              <a:t>m</a:t>
            </a:r>
            <a:r>
              <a:rPr lang="it-IT" sz="1600" b="0" dirty="0" smtClean="0">
                <a:solidFill>
                  <a:srgbClr val="292934"/>
                </a:solidFill>
                <a:latin typeface="+mn-lt"/>
                <a:cs typeface="Verdana"/>
              </a:rPr>
              <a:t>                             </a:t>
            </a:r>
            <a:endParaRPr lang="it-IT" sz="1600" b="0" dirty="0">
              <a:solidFill>
                <a:srgbClr val="292934"/>
              </a:solidFill>
              <a:latin typeface="+mn-lt"/>
              <a:cs typeface="Verdana"/>
            </a:endParaRPr>
          </a:p>
        </p:txBody>
      </p:sp>
      <p:graphicFrame>
        <p:nvGraphicFramePr>
          <p:cNvPr id="9" name="Oggetto 8"/>
          <p:cNvGraphicFramePr>
            <a:graphicFrameLocks noChangeAspect="1"/>
          </p:cNvGraphicFramePr>
          <p:nvPr>
            <p:extLst>
              <p:ext uri="{D42A27DB-BD31-4B8C-83A1-F6EECF244321}">
                <p14:modId xmlns:p14="http://schemas.microsoft.com/office/powerpoint/2010/main" val="42364981"/>
              </p:ext>
            </p:extLst>
          </p:nvPr>
        </p:nvGraphicFramePr>
        <p:xfrm>
          <a:off x="4573588" y="3257036"/>
          <a:ext cx="1778864" cy="699364"/>
        </p:xfrm>
        <a:graphic>
          <a:graphicData uri="http://schemas.openxmlformats.org/presentationml/2006/ole">
            <mc:AlternateContent xmlns:mc="http://schemas.openxmlformats.org/markup-compatibility/2006">
              <mc:Choice xmlns:v="urn:schemas-microsoft-com:vml" Requires="v">
                <p:oleObj spid="_x0000_s142951" name="Equation" r:id="rId3" imgW="1143000" imgH="444500" progId="Equation.3">
                  <p:embed/>
                </p:oleObj>
              </mc:Choice>
              <mc:Fallback>
                <p:oleObj name="Equation" r:id="rId3" imgW="1143000" imgH="444500" progId="Equation.3">
                  <p:embed/>
                  <p:pic>
                    <p:nvPicPr>
                      <p:cNvPr id="0" name="Picture 91"/>
                      <p:cNvPicPr>
                        <a:picLocks noChangeAspect="1" noChangeArrowheads="1"/>
                      </p:cNvPicPr>
                      <p:nvPr/>
                    </p:nvPicPr>
                    <p:blipFill>
                      <a:blip r:embed="rId4"/>
                      <a:srcRect/>
                      <a:stretch>
                        <a:fillRect/>
                      </a:stretch>
                    </p:blipFill>
                    <p:spPr bwMode="auto">
                      <a:xfrm>
                        <a:off x="4573588" y="3257036"/>
                        <a:ext cx="1778864" cy="699364"/>
                      </a:xfrm>
                      <a:prstGeom prst="rect">
                        <a:avLst/>
                      </a:prstGeom>
                      <a:solidFill>
                        <a:srgbClr val="FFF68D"/>
                      </a:solidFill>
                    </p:spPr>
                  </p:pic>
                </p:oleObj>
              </mc:Fallback>
            </mc:AlternateContent>
          </a:graphicData>
        </a:graphic>
      </p:graphicFrame>
      <p:sp>
        <p:nvSpPr>
          <p:cNvPr id="8" name="CasellaDiTesto 7"/>
          <p:cNvSpPr txBox="1"/>
          <p:nvPr/>
        </p:nvSpPr>
        <p:spPr>
          <a:xfrm>
            <a:off x="900065" y="3437441"/>
            <a:ext cx="3661911" cy="338554"/>
          </a:xfrm>
          <a:prstGeom prst="rect">
            <a:avLst/>
          </a:prstGeom>
          <a:noFill/>
        </p:spPr>
        <p:txBody>
          <a:bodyPr wrap="square" rtlCol="0">
            <a:spAutoFit/>
          </a:bodyPr>
          <a:lstStyle/>
          <a:p>
            <a:r>
              <a:rPr lang="it-IT" sz="1600" b="0" dirty="0" smtClean="0">
                <a:solidFill>
                  <a:srgbClr val="292934"/>
                </a:solidFill>
                <a:latin typeface="Verdana"/>
                <a:cs typeface="Verdana"/>
              </a:rPr>
              <a:t>Massimo </a:t>
            </a:r>
            <a:r>
              <a:rPr lang="it-IT" sz="1600" b="0" dirty="0">
                <a:solidFill>
                  <a:srgbClr val="292934"/>
                </a:solidFill>
                <a:latin typeface="Verdana"/>
                <a:cs typeface="Verdana"/>
              </a:rPr>
              <a:t>errore nella stima di </a:t>
            </a:r>
            <a:r>
              <a:rPr lang="it-IT" sz="1600" b="0" dirty="0" smtClean="0">
                <a:solidFill>
                  <a:srgbClr val="292934"/>
                </a:solidFill>
                <a:latin typeface="Symbol" charset="2"/>
                <a:cs typeface="Symbol" charset="2"/>
              </a:rPr>
              <a:t>m:</a:t>
            </a:r>
            <a:r>
              <a:rPr lang="it-IT" sz="1600" b="0" dirty="0" smtClean="0">
                <a:solidFill>
                  <a:srgbClr val="292934"/>
                </a:solidFill>
                <a:latin typeface="Verdana"/>
                <a:cs typeface="Verdana"/>
              </a:rPr>
              <a:t>                             </a:t>
            </a:r>
            <a:endParaRPr lang="it-IT" sz="1600" b="0" dirty="0">
              <a:solidFill>
                <a:srgbClr val="292934"/>
              </a:solidFill>
              <a:latin typeface="Verdana"/>
              <a:cs typeface="Verdana"/>
            </a:endParaRPr>
          </a:p>
        </p:txBody>
      </p:sp>
      <p:sp>
        <p:nvSpPr>
          <p:cNvPr id="10" name="CasellaDiTesto 9"/>
          <p:cNvSpPr txBox="1"/>
          <p:nvPr/>
        </p:nvSpPr>
        <p:spPr>
          <a:xfrm>
            <a:off x="530177" y="4089231"/>
            <a:ext cx="8285545" cy="675057"/>
          </a:xfrm>
          <a:prstGeom prst="rect">
            <a:avLst/>
          </a:prstGeom>
          <a:noFill/>
        </p:spPr>
        <p:txBody>
          <a:bodyPr wrap="square" rtlCol="0">
            <a:spAutoFit/>
          </a:bodyPr>
          <a:lstStyle/>
          <a:p>
            <a:pPr indent="357188">
              <a:lnSpc>
                <a:spcPct val="120000"/>
              </a:lnSpc>
            </a:pPr>
            <a:r>
              <a:rPr lang="it-IT" sz="1600" b="0" dirty="0" smtClean="0">
                <a:latin typeface="Calibri"/>
                <a:cs typeface="Calibri"/>
              </a:rPr>
              <a:t>Se predeterminiamo il massimo errore, </a:t>
            </a:r>
            <a:r>
              <a:rPr lang="it-IT" sz="1600" b="0" i="1" dirty="0" smtClean="0">
                <a:latin typeface="Calibri"/>
                <a:cs typeface="Calibri"/>
              </a:rPr>
              <a:t>E</a:t>
            </a:r>
            <a:r>
              <a:rPr lang="it-IT" sz="1600" b="0" dirty="0" smtClean="0">
                <a:latin typeface="Calibri"/>
                <a:cs typeface="Calibri"/>
              </a:rPr>
              <a:t>, possiamo calcolare le dimensioni </a:t>
            </a:r>
            <a:r>
              <a:rPr lang="it-IT" sz="1600" b="0" i="1" dirty="0" err="1" smtClean="0">
                <a:latin typeface="Calibri"/>
                <a:cs typeface="Calibri"/>
              </a:rPr>
              <a:t>n</a:t>
            </a:r>
            <a:r>
              <a:rPr lang="it-IT" sz="1600" b="0" dirty="0" smtClean="0">
                <a:latin typeface="Calibri"/>
                <a:cs typeface="Calibri"/>
              </a:rPr>
              <a:t> che verificano il massimo errore ipotizzato nella stima di </a:t>
            </a:r>
            <a:r>
              <a:rPr lang="it-IT" sz="1600" b="0" dirty="0" smtClean="0">
                <a:latin typeface="Symbol" charset="2"/>
                <a:cs typeface="Symbol" charset="2"/>
              </a:rPr>
              <a:t>m</a:t>
            </a:r>
            <a:r>
              <a:rPr lang="it-IT" sz="1600" b="0" dirty="0" smtClean="0">
                <a:latin typeface="Calibri"/>
                <a:cs typeface="Calibri"/>
              </a:rPr>
              <a:t>. </a:t>
            </a:r>
            <a:endParaRPr lang="it-IT" sz="1600" b="0" dirty="0">
              <a:latin typeface="Calibri"/>
              <a:cs typeface="Calibri"/>
            </a:endParaRPr>
          </a:p>
        </p:txBody>
      </p:sp>
      <p:grpSp>
        <p:nvGrpSpPr>
          <p:cNvPr id="12" name="Gruppo 11"/>
          <p:cNvGrpSpPr/>
          <p:nvPr/>
        </p:nvGrpSpPr>
        <p:grpSpPr>
          <a:xfrm>
            <a:off x="332901" y="5013790"/>
            <a:ext cx="8519810" cy="1368518"/>
            <a:chOff x="332901" y="5054886"/>
            <a:chExt cx="8519810" cy="1368518"/>
          </a:xfrm>
        </p:grpSpPr>
        <p:sp>
          <p:nvSpPr>
            <p:cNvPr id="11" name="Rettangolo 10"/>
            <p:cNvSpPr/>
            <p:nvPr/>
          </p:nvSpPr>
          <p:spPr>
            <a:xfrm>
              <a:off x="332901" y="5054886"/>
              <a:ext cx="8519810" cy="1368518"/>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4" name="Rectangle 3"/>
            <p:cNvSpPr txBox="1">
              <a:spLocks noChangeArrowheads="1"/>
            </p:cNvSpPr>
            <p:nvPr/>
          </p:nvSpPr>
          <p:spPr>
            <a:xfrm>
              <a:off x="568166" y="5137079"/>
              <a:ext cx="6632368" cy="1204132"/>
            </a:xfrm>
            <a:prstGeom prst="rect">
              <a:avLst/>
            </a:prstGeom>
            <a:solidFill>
              <a:srgbClr val="FFFFFF"/>
            </a:solidFill>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None/>
              </a:pPr>
              <a:r>
                <a:rPr lang="it-IT" sz="1600" dirty="0" smtClean="0">
                  <a:solidFill>
                    <a:srgbClr val="292934"/>
                  </a:solidFill>
                  <a:latin typeface="Verdana" charset="0"/>
                  <a:ea typeface="ＭＳ Ｐゴシック" charset="0"/>
                </a:rPr>
                <a:t>Calcolo delle dimensioni del campione nella stima di </a:t>
              </a:r>
              <a:r>
                <a:rPr lang="it-IT" sz="1600" dirty="0" err="1" smtClean="0">
                  <a:solidFill>
                    <a:srgbClr val="292934"/>
                  </a:solidFill>
                  <a:latin typeface="Verdana" charset="0"/>
                  <a:ea typeface="ＭＳ Ｐゴシック" charset="0"/>
                </a:rPr>
                <a:t>μ</a:t>
              </a:r>
              <a:r>
                <a:rPr lang="it-IT" sz="1600" dirty="0" smtClean="0">
                  <a:solidFill>
                    <a:srgbClr val="292934"/>
                  </a:solidFill>
                  <a:latin typeface="Verdana" charset="0"/>
                  <a:ea typeface="ＭＳ Ｐゴシック" charset="0"/>
                </a:rPr>
                <a:t>. </a:t>
              </a:r>
              <a:r>
                <a:rPr lang="it-IT" sz="1600" b="0" dirty="0" smtClean="0">
                  <a:solidFill>
                    <a:srgbClr val="292934"/>
                  </a:solidFill>
                  <a:latin typeface="Verdana" charset="0"/>
                  <a:ea typeface="ＭＳ Ｐゴシック" charset="0"/>
                </a:rPr>
                <a:t>Dato il livello di confidenza e la deviazione standard della popolazione la dimensione del campione che predetermina il massimo (margine) di errore </a:t>
              </a:r>
              <a:r>
                <a:rPr lang="it-IT" sz="1600" b="0" i="1" dirty="0" smtClean="0">
                  <a:solidFill>
                    <a:srgbClr val="292934"/>
                  </a:solidFill>
                  <a:latin typeface="Verdana" charset="0"/>
                  <a:ea typeface="ＭＳ Ｐゴシック" charset="0"/>
                </a:rPr>
                <a:t>E</a:t>
              </a:r>
              <a:r>
                <a:rPr lang="it-IT" sz="1600" b="0" dirty="0" smtClean="0">
                  <a:solidFill>
                    <a:srgbClr val="292934"/>
                  </a:solidFill>
                  <a:latin typeface="Verdana" charset="0"/>
                  <a:ea typeface="ＭＳ Ｐゴシック" charset="0"/>
                </a:rPr>
                <a:t> nella stima di </a:t>
              </a:r>
              <a:r>
                <a:rPr lang="it-IT" sz="1600" b="0" i="1" dirty="0" err="1" smtClean="0">
                  <a:solidFill>
                    <a:srgbClr val="292934"/>
                  </a:solidFill>
                  <a:latin typeface="Verdana" charset="0"/>
                  <a:ea typeface="ＭＳ Ｐゴシック" charset="0"/>
                </a:rPr>
                <a:t>μ</a:t>
              </a:r>
              <a:r>
                <a:rPr lang="it-IT" sz="1600" b="0" dirty="0" smtClean="0">
                  <a:solidFill>
                    <a:srgbClr val="292934"/>
                  </a:solidFill>
                  <a:latin typeface="Verdana" charset="0"/>
                  <a:ea typeface="ＭＳ Ｐゴシック" charset="0"/>
                  <a:sym typeface="Mathematica1" charset="0"/>
                </a:rPr>
                <a:t> è data da:</a:t>
              </a:r>
              <a:endParaRPr lang="it-IT" sz="1600" b="0" i="1" dirty="0">
                <a:solidFill>
                  <a:srgbClr val="292934"/>
                </a:solidFill>
                <a:latin typeface="Times New Roman" charset="0"/>
                <a:ea typeface="ＭＳ Ｐゴシック" charset="0"/>
              </a:endParaRPr>
            </a:p>
          </p:txBody>
        </p:sp>
        <p:graphicFrame>
          <p:nvGraphicFramePr>
            <p:cNvPr id="15" name="Object 2"/>
            <p:cNvGraphicFramePr>
              <a:graphicFrameLocks noChangeAspect="1"/>
            </p:cNvGraphicFramePr>
            <p:nvPr>
              <p:extLst>
                <p:ext uri="{D42A27DB-BD31-4B8C-83A1-F6EECF244321}">
                  <p14:modId xmlns:p14="http://schemas.microsoft.com/office/powerpoint/2010/main" val="2538196169"/>
                </p:ext>
              </p:extLst>
            </p:nvPr>
          </p:nvGraphicFramePr>
          <p:xfrm>
            <a:off x="7556014" y="5343148"/>
            <a:ext cx="1109964" cy="791995"/>
          </p:xfrm>
          <a:graphic>
            <a:graphicData uri="http://schemas.openxmlformats.org/presentationml/2006/ole">
              <mc:AlternateContent xmlns:mc="http://schemas.openxmlformats.org/markup-compatibility/2006">
                <mc:Choice xmlns:v="urn:schemas-microsoft-com:vml" Requires="v">
                  <p:oleObj spid="_x0000_s142952" name="Equation" r:id="rId5" imgW="612360" imgH="429480" progId="Equation.3">
                    <p:embed/>
                  </p:oleObj>
                </mc:Choice>
                <mc:Fallback>
                  <p:oleObj name="Equation" r:id="rId5" imgW="612360" imgH="429480" progId="Equation.3">
                    <p:embed/>
                    <p:pic>
                      <p:nvPicPr>
                        <p:cNvPr id="0" name="Picture 9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56014" y="5343148"/>
                          <a:ext cx="1109964" cy="791995"/>
                        </a:xfrm>
                        <a:prstGeom prst="rect">
                          <a:avLst/>
                        </a:prstGeom>
                        <a:solidFill>
                          <a:srgbClr val="FFF68D"/>
                        </a:solidFill>
                      </p:spPr>
                    </p:pic>
                  </p:oleObj>
                </mc:Fallback>
              </mc:AlternateContent>
            </a:graphicData>
          </a:graphic>
        </p:graphicFrame>
      </p:grpSp>
    </p:spTree>
    <p:extLst>
      <p:ext uri="{BB962C8B-B14F-4D97-AF65-F5344CB8AC3E}">
        <p14:creationId xmlns:p14="http://schemas.microsoft.com/office/powerpoint/2010/main" val="1292583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92295" y="352061"/>
            <a:ext cx="8211098" cy="708232"/>
          </a:xfrm>
        </p:spPr>
        <p:txBody>
          <a:bodyPr/>
          <a:lstStyle/>
          <a:p>
            <a:r>
              <a:rPr lang="it-IT" sz="3200" dirty="0">
                <a:latin typeface="Tahoma" charset="0"/>
              </a:rPr>
              <a:t>Dimensioni del campione </a:t>
            </a:r>
            <a:r>
              <a:rPr lang="it-IT" sz="3200" i="1" dirty="0" err="1">
                <a:latin typeface="Tahoma" charset="0"/>
              </a:rPr>
              <a:t>n</a:t>
            </a:r>
            <a:r>
              <a:rPr lang="it-IT" sz="3200" dirty="0">
                <a:latin typeface="Tahoma" charset="0"/>
              </a:rPr>
              <a:t> nella stima di </a:t>
            </a:r>
            <a:r>
              <a:rPr lang="it-IT" sz="3200" dirty="0">
                <a:latin typeface="Symbol" charset="0"/>
              </a:rPr>
              <a:t>m</a:t>
            </a:r>
            <a:endParaRPr lang="it-IT" sz="3200" dirty="0"/>
          </a:p>
        </p:txBody>
      </p:sp>
      <p:sp>
        <p:nvSpPr>
          <p:cNvPr id="6" name="CasellaDiTesto 5"/>
          <p:cNvSpPr txBox="1"/>
          <p:nvPr/>
        </p:nvSpPr>
        <p:spPr>
          <a:xfrm>
            <a:off x="357562" y="1109609"/>
            <a:ext cx="8421172" cy="1561453"/>
          </a:xfrm>
          <a:prstGeom prst="rect">
            <a:avLst/>
          </a:prstGeom>
          <a:noFill/>
        </p:spPr>
        <p:txBody>
          <a:bodyPr wrap="square" rtlCol="0">
            <a:spAutoFit/>
          </a:bodyPr>
          <a:lstStyle/>
          <a:p>
            <a:pPr indent="271463" algn="just">
              <a:lnSpc>
                <a:spcPct val="120000"/>
              </a:lnSpc>
            </a:pPr>
            <a:r>
              <a:rPr lang="it-IT" sz="1600" b="0" dirty="0" smtClean="0">
                <a:latin typeface="Calibri"/>
                <a:cs typeface="Calibri"/>
              </a:rPr>
              <a:t>Una azienda che produce additivi chimici vuole stimare il contenuto medio di additivo presente in un articolo di volume dichiarato pari a 64 once, il livello di confidenza chiesto è pari al 99%</a:t>
            </a:r>
            <a:r>
              <a:rPr lang="it-IT" sz="1600" b="0" dirty="0">
                <a:latin typeface="Calibri"/>
                <a:cs typeface="Calibri"/>
              </a:rPr>
              <a:t>.</a:t>
            </a:r>
            <a:r>
              <a:rPr lang="it-IT" sz="1600" b="0" dirty="0" smtClean="0">
                <a:latin typeface="Calibri"/>
                <a:cs typeface="Calibri"/>
              </a:rPr>
              <a:t> L’azienda è a conoscenza che la deviazione standard dell’additivo contenuto nei contenitori di additivo è di 0.2 once: quali dimensioni del campione deve scegliere l’azienda affinché la stima sia contenuta entro 0.4 once dalla media di popolazione?.</a:t>
            </a:r>
            <a:endParaRPr lang="it-IT" sz="1600" b="0" dirty="0">
              <a:latin typeface="Calibri"/>
              <a:cs typeface="Calibri"/>
            </a:endParaRPr>
          </a:p>
        </p:txBody>
      </p:sp>
      <p:graphicFrame>
        <p:nvGraphicFramePr>
          <p:cNvPr id="7" name="Oggetto 6"/>
          <p:cNvGraphicFramePr>
            <a:graphicFrameLocks noChangeAspect="1"/>
          </p:cNvGraphicFramePr>
          <p:nvPr>
            <p:extLst>
              <p:ext uri="{D42A27DB-BD31-4B8C-83A1-F6EECF244321}">
                <p14:modId xmlns:p14="http://schemas.microsoft.com/office/powerpoint/2010/main" val="1607665293"/>
              </p:ext>
            </p:extLst>
          </p:nvPr>
        </p:nvGraphicFramePr>
        <p:xfrm>
          <a:off x="1374985" y="4314399"/>
          <a:ext cx="3195637" cy="739775"/>
        </p:xfrm>
        <a:graphic>
          <a:graphicData uri="http://schemas.openxmlformats.org/presentationml/2006/ole">
            <mc:AlternateContent xmlns:mc="http://schemas.openxmlformats.org/markup-compatibility/2006">
              <mc:Choice xmlns:v="urn:schemas-microsoft-com:vml" Requires="v">
                <p:oleObj spid="_x0000_s143678" name="Equation" r:id="rId3" imgW="2733480" imgH="621360" progId="Equation.3">
                  <p:embed/>
                </p:oleObj>
              </mc:Choice>
              <mc:Fallback>
                <p:oleObj name="Equation" r:id="rId3" imgW="2733480" imgH="621360" progId="Equation.3">
                  <p:embed/>
                  <p:pic>
                    <p:nvPicPr>
                      <p:cNvPr id="0" name="Picture 4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4985" y="4314399"/>
                        <a:ext cx="3195637" cy="739775"/>
                      </a:xfrm>
                      <a:prstGeom prst="rect">
                        <a:avLst/>
                      </a:prstGeom>
                      <a:solidFill>
                        <a:srgbClr val="FFF68D"/>
                      </a:solidFill>
                    </p:spPr>
                  </p:pic>
                </p:oleObj>
              </mc:Fallback>
            </mc:AlternateContent>
          </a:graphicData>
        </a:graphic>
      </p:graphicFrame>
      <p:sp>
        <p:nvSpPr>
          <p:cNvPr id="8" name="CasellaDiTesto 7"/>
          <p:cNvSpPr txBox="1"/>
          <p:nvPr/>
        </p:nvSpPr>
        <p:spPr>
          <a:xfrm>
            <a:off x="357562" y="2838014"/>
            <a:ext cx="8125260" cy="1171603"/>
          </a:xfrm>
          <a:prstGeom prst="rect">
            <a:avLst/>
          </a:prstGeom>
          <a:noFill/>
        </p:spPr>
        <p:txBody>
          <a:bodyPr wrap="square" rtlCol="0">
            <a:spAutoFit/>
          </a:bodyPr>
          <a:lstStyle/>
          <a:p>
            <a:pPr marL="285750" indent="-285750">
              <a:lnSpc>
                <a:spcPct val="110000"/>
              </a:lnSpc>
              <a:buFont typeface="Arial"/>
              <a:buChar char="•"/>
            </a:pPr>
            <a:r>
              <a:rPr lang="it-IT" sz="1600" b="0" dirty="0" smtClean="0">
                <a:latin typeface="Calibri"/>
                <a:cs typeface="Calibri"/>
              </a:rPr>
              <a:t>Media della popolazione </a:t>
            </a:r>
            <a:r>
              <a:rPr lang="it-IT" sz="1600" b="0" dirty="0" smtClean="0">
                <a:latin typeface="Symbol" charset="2"/>
                <a:cs typeface="Symbol" charset="2"/>
              </a:rPr>
              <a:t>m</a:t>
            </a:r>
            <a:r>
              <a:rPr lang="it-IT" sz="1600" b="0" dirty="0" smtClean="0">
                <a:latin typeface="Calibri"/>
                <a:cs typeface="Calibri"/>
              </a:rPr>
              <a:t> = 64 once</a:t>
            </a:r>
          </a:p>
          <a:p>
            <a:pPr marL="285750" indent="-285750">
              <a:lnSpc>
                <a:spcPct val="110000"/>
              </a:lnSpc>
              <a:buFont typeface="Arial"/>
              <a:buChar char="•"/>
            </a:pPr>
            <a:r>
              <a:rPr lang="it-IT" sz="1600" b="0" dirty="0" smtClean="0">
                <a:latin typeface="Calibri"/>
                <a:cs typeface="Calibri"/>
              </a:rPr>
              <a:t>Deviazione standard della popolazione </a:t>
            </a:r>
            <a:r>
              <a:rPr lang="it-IT" sz="1600" b="0" dirty="0" err="1" smtClean="0">
                <a:latin typeface="Symbol" charset="2"/>
                <a:cs typeface="Symbol" charset="2"/>
              </a:rPr>
              <a:t>s</a:t>
            </a:r>
            <a:r>
              <a:rPr lang="it-IT" sz="1600" b="0" dirty="0" smtClean="0">
                <a:latin typeface="Calibri"/>
                <a:cs typeface="Calibri"/>
              </a:rPr>
              <a:t> = 0.4 once</a:t>
            </a:r>
          </a:p>
          <a:p>
            <a:pPr marL="285750" indent="-285750">
              <a:lnSpc>
                <a:spcPct val="110000"/>
              </a:lnSpc>
              <a:buFont typeface="Arial"/>
              <a:buChar char="•"/>
            </a:pPr>
            <a:r>
              <a:rPr lang="it-IT" sz="1600" b="0" dirty="0" smtClean="0">
                <a:latin typeface="Calibri"/>
                <a:cs typeface="Calibri"/>
              </a:rPr>
              <a:t>Massimo errore nella stima </a:t>
            </a:r>
            <a:r>
              <a:rPr lang="it-IT" sz="1600" b="0" i="1" dirty="0" smtClean="0">
                <a:latin typeface="Calibri"/>
                <a:cs typeface="Calibri"/>
              </a:rPr>
              <a:t>E</a:t>
            </a:r>
            <a:r>
              <a:rPr lang="it-IT" sz="1600" b="0" dirty="0" smtClean="0">
                <a:latin typeface="Calibri"/>
                <a:cs typeface="Calibri"/>
              </a:rPr>
              <a:t> = 0.4 once</a:t>
            </a:r>
          </a:p>
          <a:p>
            <a:pPr marL="285750" indent="-285750">
              <a:lnSpc>
                <a:spcPct val="110000"/>
              </a:lnSpc>
              <a:buFont typeface="Arial"/>
              <a:buChar char="•"/>
            </a:pPr>
            <a:r>
              <a:rPr lang="it-IT" sz="1600" b="0" dirty="0" smtClean="0">
                <a:latin typeface="Calibri"/>
                <a:cs typeface="Calibri"/>
              </a:rPr>
              <a:t>Valore z</a:t>
            </a:r>
            <a:r>
              <a:rPr lang="it-IT" sz="1600" b="0" baseline="-25000" dirty="0" smtClean="0">
                <a:latin typeface="Symbol" charset="2"/>
                <a:cs typeface="Symbol" charset="2"/>
              </a:rPr>
              <a:t>a</a:t>
            </a:r>
            <a:r>
              <a:rPr lang="it-IT" sz="1600" b="0" dirty="0" smtClean="0">
                <a:latin typeface="Calibri"/>
                <a:cs typeface="Calibri"/>
              </a:rPr>
              <a:t> per il livello di confidenza (1-</a:t>
            </a:r>
            <a:r>
              <a:rPr lang="it-IT" sz="1600" b="0" dirty="0" smtClean="0">
                <a:latin typeface="Symbol" charset="2"/>
                <a:cs typeface="Symbol" charset="2"/>
              </a:rPr>
              <a:t>a</a:t>
            </a:r>
            <a:r>
              <a:rPr lang="it-IT" sz="1600" b="0" dirty="0" smtClean="0">
                <a:latin typeface="Calibri"/>
                <a:cs typeface="Calibri"/>
              </a:rPr>
              <a:t>)100% = 99%: z</a:t>
            </a:r>
            <a:r>
              <a:rPr lang="it-IT" sz="1600" b="0" baseline="-25000" dirty="0" smtClean="0">
                <a:latin typeface="Symbol" charset="2"/>
                <a:cs typeface="Symbol" charset="2"/>
              </a:rPr>
              <a:t>a</a:t>
            </a:r>
            <a:r>
              <a:rPr lang="it-IT" sz="1600" b="0" baseline="-25000" dirty="0" smtClean="0">
                <a:latin typeface="Calibri"/>
                <a:cs typeface="Calibri"/>
              </a:rPr>
              <a:t> </a:t>
            </a:r>
            <a:r>
              <a:rPr lang="it-IT" sz="1600" b="0" dirty="0" smtClean="0">
                <a:latin typeface="Calibri"/>
                <a:cs typeface="Calibri"/>
              </a:rPr>
              <a:t>= 2.58</a:t>
            </a:r>
            <a:endParaRPr lang="it-IT" sz="1600" b="0" dirty="0">
              <a:latin typeface="Calibri"/>
              <a:cs typeface="Calibri"/>
            </a:endParaRPr>
          </a:p>
        </p:txBody>
      </p:sp>
      <p:sp>
        <p:nvSpPr>
          <p:cNvPr id="10" name="CasellaDiTesto 9"/>
          <p:cNvSpPr txBox="1"/>
          <p:nvPr/>
        </p:nvSpPr>
        <p:spPr>
          <a:xfrm>
            <a:off x="4968861" y="4415414"/>
            <a:ext cx="3279695" cy="584776"/>
          </a:xfrm>
          <a:prstGeom prst="rect">
            <a:avLst/>
          </a:prstGeom>
          <a:noFill/>
        </p:spPr>
        <p:txBody>
          <a:bodyPr wrap="square" rtlCol="0">
            <a:spAutoFit/>
          </a:bodyPr>
          <a:lstStyle/>
          <a:p>
            <a:r>
              <a:rPr lang="it-IT" sz="1600" b="0" dirty="0" smtClean="0">
                <a:latin typeface="Calibri"/>
                <a:cs typeface="Calibri"/>
              </a:rPr>
              <a:t>Confezioni prelevate dalla linea di produzione </a:t>
            </a:r>
            <a:endParaRPr lang="it-IT" sz="1600" b="0" dirty="0">
              <a:latin typeface="Calibri"/>
              <a:cs typeface="Calibri"/>
            </a:endParaRPr>
          </a:p>
        </p:txBody>
      </p:sp>
      <p:sp>
        <p:nvSpPr>
          <p:cNvPr id="11" name="CasellaDiTesto 10"/>
          <p:cNvSpPr txBox="1"/>
          <p:nvPr/>
        </p:nvSpPr>
        <p:spPr>
          <a:xfrm>
            <a:off x="406880" y="5323602"/>
            <a:ext cx="8482821" cy="1077218"/>
          </a:xfrm>
          <a:prstGeom prst="rect">
            <a:avLst/>
          </a:prstGeom>
          <a:solidFill>
            <a:srgbClr val="FFFFFF"/>
          </a:solidFill>
        </p:spPr>
        <p:txBody>
          <a:bodyPr wrap="square" rtlCol="0">
            <a:spAutoFit/>
          </a:bodyPr>
          <a:lstStyle/>
          <a:p>
            <a:pPr algn="just"/>
            <a:r>
              <a:rPr lang="it-IT" sz="1600" b="0" dirty="0" smtClean="0">
                <a:solidFill>
                  <a:srgbClr val="292934"/>
                </a:solidFill>
                <a:latin typeface="Calibri"/>
                <a:cs typeface="Calibri"/>
              </a:rPr>
              <a:t>La scelta di E = 0.04 once prevede che per un IC99% vengano analizzate 291 confezioni di additivo, di costo elevato; al mancato guadagno vanno aggiunti i costi delle analisi di laboratorio, dello smaltimento dell’additivo, ecc.); quindi, la valutazione del costo totale del controllo sul volume reale di additivo orienterà la scelta sulla dimensione del campione da analizzare.  </a:t>
            </a:r>
            <a:endParaRPr lang="it-IT" sz="1600" b="0" dirty="0">
              <a:solidFill>
                <a:srgbClr val="292934"/>
              </a:solidFill>
              <a:latin typeface="Calibri"/>
              <a:cs typeface="Calibri"/>
            </a:endParaRPr>
          </a:p>
        </p:txBody>
      </p:sp>
    </p:spTree>
    <p:extLst>
      <p:ext uri="{BB962C8B-B14F-4D97-AF65-F5344CB8AC3E}">
        <p14:creationId xmlns:p14="http://schemas.microsoft.com/office/powerpoint/2010/main" val="3905675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7561" y="352061"/>
            <a:ext cx="8445832" cy="708232"/>
          </a:xfrm>
        </p:spPr>
        <p:txBody>
          <a:bodyPr/>
          <a:lstStyle/>
          <a:p>
            <a:r>
              <a:rPr lang="it-IT" sz="3600" dirty="0" smtClean="0">
                <a:latin typeface="Tahoma" charset="0"/>
              </a:rPr>
              <a:t>Stima di intervallo di </a:t>
            </a:r>
            <a:r>
              <a:rPr lang="it-IT" sz="3600" dirty="0">
                <a:latin typeface="Symbol" charset="0"/>
              </a:rPr>
              <a:t>m</a:t>
            </a:r>
            <a:endParaRPr lang="it-IT" sz="3600" dirty="0"/>
          </a:p>
        </p:txBody>
      </p:sp>
      <p:sp>
        <p:nvSpPr>
          <p:cNvPr id="6" name="CasellaDiTesto 5"/>
          <p:cNvSpPr txBox="1"/>
          <p:nvPr/>
        </p:nvSpPr>
        <p:spPr>
          <a:xfrm>
            <a:off x="419211" y="1101450"/>
            <a:ext cx="8421172" cy="2462213"/>
          </a:xfrm>
          <a:prstGeom prst="rect">
            <a:avLst/>
          </a:prstGeom>
          <a:noFill/>
        </p:spPr>
        <p:txBody>
          <a:bodyPr wrap="square" rtlCol="0">
            <a:spAutoFit/>
          </a:bodyPr>
          <a:lstStyle/>
          <a:p>
            <a:pPr indent="271463" algn="just"/>
            <a:r>
              <a:rPr lang="it-IT" sz="1600" dirty="0" smtClean="0">
                <a:latin typeface="Calibri"/>
                <a:cs typeface="Calibri"/>
              </a:rPr>
              <a:t>Esempio #1</a:t>
            </a:r>
            <a:r>
              <a:rPr lang="it-IT" sz="1600" b="0" dirty="0" smtClean="0">
                <a:latin typeface="Calibri"/>
                <a:cs typeface="Calibri"/>
              </a:rPr>
              <a:t>. Vogliamo dare una stima del tempo medio impiegato per raggiungere la scuola di tutti gli studenti che frequentano le scuole medie superiori della città di Ferrara; procediamo nel modo seguente:</a:t>
            </a:r>
          </a:p>
          <a:p>
            <a:pPr marL="285750" indent="-285750" algn="just">
              <a:spcBef>
                <a:spcPts val="400"/>
              </a:spcBef>
              <a:buFont typeface="Arial"/>
              <a:buChar char="•"/>
            </a:pPr>
            <a:r>
              <a:rPr lang="it-IT" sz="1600" b="0" dirty="0" smtClean="0">
                <a:latin typeface="Calibri"/>
                <a:cs typeface="Calibri"/>
              </a:rPr>
              <a:t>Spieghiamo brevemente l’obiettivo della indagine a diversi gruppi di studenti scelti a caso fra </a:t>
            </a:r>
            <a:r>
              <a:rPr lang="it-IT" sz="1600" b="0" i="1" u="sng" dirty="0">
                <a:latin typeface="Calibri"/>
                <a:cs typeface="Calibri"/>
              </a:rPr>
              <a:t>fra le classi </a:t>
            </a:r>
            <a:r>
              <a:rPr lang="it-IT" sz="1600" b="0" i="1" u="sng" dirty="0" smtClean="0">
                <a:latin typeface="Calibri"/>
                <a:cs typeface="Calibri"/>
              </a:rPr>
              <a:t>di tutte le scuole </a:t>
            </a:r>
            <a:r>
              <a:rPr lang="it-IT" sz="1600" b="0" dirty="0" smtClean="0">
                <a:latin typeface="Calibri"/>
                <a:cs typeface="Calibri"/>
              </a:rPr>
              <a:t>di Ferrara [campione casuale].</a:t>
            </a:r>
          </a:p>
          <a:p>
            <a:pPr marL="285750" indent="-285750" algn="just">
              <a:spcBef>
                <a:spcPts val="400"/>
              </a:spcBef>
              <a:buFont typeface="Arial"/>
              <a:buChar char="•"/>
            </a:pPr>
            <a:r>
              <a:rPr lang="it-IT" sz="1600" b="0" dirty="0" smtClean="0">
                <a:latin typeface="Calibri"/>
                <a:cs typeface="Calibri"/>
              </a:rPr>
              <a:t>Raccogliamo i dati relativi al </a:t>
            </a:r>
            <a:r>
              <a:rPr lang="it-IT" sz="1600" b="0" i="1" u="sng" dirty="0" smtClean="0">
                <a:latin typeface="Calibri"/>
                <a:cs typeface="Calibri"/>
              </a:rPr>
              <a:t>tempo impiegato fra casa e scuola</a:t>
            </a:r>
            <a:r>
              <a:rPr lang="it-IT" sz="1600" b="0" dirty="0" smtClean="0">
                <a:latin typeface="Calibri"/>
                <a:cs typeface="Calibri"/>
              </a:rPr>
              <a:t> di un campione di 300 o più studenti registrando, il luogo di provenienza, il mezzo impiegato, ecc. [Misura] </a:t>
            </a:r>
          </a:p>
          <a:p>
            <a:pPr marL="285750" indent="-285750" algn="just">
              <a:spcBef>
                <a:spcPts val="400"/>
              </a:spcBef>
              <a:buFont typeface="Arial"/>
              <a:buChar char="•"/>
            </a:pPr>
            <a:r>
              <a:rPr lang="it-IT" sz="1600" b="0" i="1" u="sng" dirty="0" smtClean="0">
                <a:latin typeface="Calibri"/>
                <a:cs typeface="Calibri"/>
              </a:rPr>
              <a:t>Calcoliamo la media e la deviazione standard campionaria</a:t>
            </a:r>
            <a:r>
              <a:rPr lang="it-IT" sz="1600" b="0" i="1" dirty="0" smtClean="0">
                <a:latin typeface="Calibri"/>
                <a:cs typeface="Calibri"/>
              </a:rPr>
              <a:t>,</a:t>
            </a:r>
            <a:r>
              <a:rPr lang="it-IT" sz="1600" i="1" dirty="0" smtClean="0">
                <a:latin typeface="Calibri"/>
                <a:cs typeface="Calibri"/>
              </a:rPr>
              <a:t> </a:t>
            </a:r>
            <a:r>
              <a:rPr lang="it-IT" sz="1600" b="0" i="1" dirty="0" err="1" smtClean="0">
                <a:latin typeface="Calibri"/>
                <a:cs typeface="Calibri"/>
              </a:rPr>
              <a:t>Xbar</a:t>
            </a:r>
            <a:r>
              <a:rPr lang="it-IT" sz="1600" b="0" i="1" dirty="0" smtClean="0">
                <a:latin typeface="Calibri"/>
                <a:cs typeface="Calibri"/>
              </a:rPr>
              <a:t> </a:t>
            </a:r>
            <a:r>
              <a:rPr lang="it-IT" sz="1600" b="0" dirty="0">
                <a:latin typeface="Calibri"/>
                <a:cs typeface="Calibri"/>
              </a:rPr>
              <a:t>e</a:t>
            </a:r>
            <a:r>
              <a:rPr lang="it-IT" sz="1600" b="0" i="1" dirty="0">
                <a:latin typeface="Calibri"/>
                <a:cs typeface="Calibri"/>
              </a:rPr>
              <a:t> </a:t>
            </a:r>
            <a:r>
              <a:rPr lang="it-IT" sz="1600" b="0" i="1" dirty="0" err="1" smtClean="0">
                <a:latin typeface="Calibri"/>
                <a:cs typeface="Calibri"/>
              </a:rPr>
              <a:t>s</a:t>
            </a:r>
            <a:r>
              <a:rPr lang="it-IT" sz="1600" b="0" i="1" baseline="-25000" dirty="0" err="1" smtClean="0">
                <a:latin typeface="Calibri"/>
                <a:cs typeface="Calibri"/>
              </a:rPr>
              <a:t>Xbar</a:t>
            </a:r>
            <a:r>
              <a:rPr lang="it-IT" sz="1600" b="0" dirty="0" smtClean="0">
                <a:latin typeface="Calibri"/>
                <a:cs typeface="Calibri"/>
              </a:rPr>
              <a:t>,</a:t>
            </a:r>
            <a:r>
              <a:rPr lang="it-IT" sz="1600" i="1" dirty="0" smtClean="0">
                <a:latin typeface="Calibri"/>
                <a:cs typeface="Calibri"/>
              </a:rPr>
              <a:t> </a:t>
            </a:r>
            <a:r>
              <a:rPr lang="it-IT" sz="1600" b="0" dirty="0" smtClean="0">
                <a:latin typeface="Calibri"/>
                <a:cs typeface="Calibri"/>
              </a:rPr>
              <a:t>e facciamo una stima della media di popolazione </a:t>
            </a:r>
            <a:r>
              <a:rPr lang="it-IT" sz="1600" b="0" dirty="0" smtClean="0">
                <a:latin typeface="Symbol" charset="2"/>
                <a:ea typeface="Symbol" charset="2"/>
                <a:cs typeface="Symbol" charset="2"/>
              </a:rPr>
              <a:t>m</a:t>
            </a:r>
            <a:r>
              <a:rPr lang="it-IT" sz="1600" b="0" dirty="0" smtClean="0">
                <a:latin typeface="Calibri"/>
                <a:cs typeface="Calibri"/>
              </a:rPr>
              <a:t> ad </a:t>
            </a:r>
            <a:r>
              <a:rPr lang="it-IT" sz="1600" b="0" i="1" u="sng" dirty="0" smtClean="0">
                <a:latin typeface="Calibri"/>
                <a:cs typeface="Calibri"/>
              </a:rPr>
              <a:t>un livello di confidenza del </a:t>
            </a:r>
            <a:r>
              <a:rPr lang="it-IT" sz="1600" b="0" dirty="0" smtClean="0">
                <a:latin typeface="Calibri"/>
                <a:cs typeface="Calibri"/>
              </a:rPr>
              <a:t>95%.    </a:t>
            </a:r>
            <a:endParaRPr lang="it-IT" sz="1600" b="0" dirty="0">
              <a:latin typeface="Calibri"/>
              <a:cs typeface="Calibri"/>
            </a:endParaRPr>
          </a:p>
        </p:txBody>
      </p:sp>
      <p:sp>
        <p:nvSpPr>
          <p:cNvPr id="11" name="CasellaDiTesto 10"/>
          <p:cNvSpPr txBox="1"/>
          <p:nvPr/>
        </p:nvSpPr>
        <p:spPr>
          <a:xfrm>
            <a:off x="419211" y="3824527"/>
            <a:ext cx="8482821" cy="2410916"/>
          </a:xfrm>
          <a:prstGeom prst="rect">
            <a:avLst/>
          </a:prstGeom>
          <a:solidFill>
            <a:srgbClr val="FFFFFF"/>
          </a:solidFill>
        </p:spPr>
        <p:txBody>
          <a:bodyPr wrap="square" rtlCol="0">
            <a:spAutoFit/>
          </a:bodyPr>
          <a:lstStyle/>
          <a:p>
            <a:pPr indent="271463" algn="just"/>
            <a:r>
              <a:rPr lang="it-IT" sz="1600" dirty="0">
                <a:solidFill>
                  <a:srgbClr val="292934"/>
                </a:solidFill>
                <a:latin typeface="Calibri"/>
                <a:cs typeface="Calibri"/>
              </a:rPr>
              <a:t>Esempio </a:t>
            </a:r>
            <a:r>
              <a:rPr lang="it-IT" sz="1600" dirty="0" smtClean="0">
                <a:solidFill>
                  <a:srgbClr val="292934"/>
                </a:solidFill>
                <a:latin typeface="Calibri"/>
                <a:cs typeface="Calibri"/>
              </a:rPr>
              <a:t>#2</a:t>
            </a:r>
            <a:r>
              <a:rPr lang="it-IT" sz="1600" b="0" dirty="0" smtClean="0">
                <a:solidFill>
                  <a:srgbClr val="292934"/>
                </a:solidFill>
                <a:latin typeface="Calibri"/>
                <a:cs typeface="Calibri"/>
              </a:rPr>
              <a:t>. Per porre limitazioni al traffico e contenere la presenza di polveri sottili durante il periodo invernale, vogliamo eseguire </a:t>
            </a:r>
            <a:r>
              <a:rPr lang="it-IT" sz="1600" b="0" dirty="0">
                <a:solidFill>
                  <a:srgbClr val="292934"/>
                </a:solidFill>
                <a:latin typeface="Calibri"/>
                <a:cs typeface="Calibri"/>
              </a:rPr>
              <a:t>una stima </a:t>
            </a:r>
            <a:r>
              <a:rPr lang="it-IT" sz="1600" b="0" dirty="0" smtClean="0">
                <a:solidFill>
                  <a:srgbClr val="292934"/>
                </a:solidFill>
                <a:latin typeface="Calibri"/>
                <a:cs typeface="Calibri"/>
              </a:rPr>
              <a:t>di intervallo per IC = 95% dell’età media delle auto possedute dai cittadini del comune di Ferrara; dal campione risulta che l’età media delle auto ha media campionaria </a:t>
            </a:r>
            <a:r>
              <a:rPr lang="it-IT" sz="1600" b="0" i="1" dirty="0" err="1" smtClean="0">
                <a:solidFill>
                  <a:srgbClr val="292934"/>
                </a:solidFill>
                <a:latin typeface="Calibri"/>
                <a:cs typeface="Calibri"/>
              </a:rPr>
              <a:t>X</a:t>
            </a:r>
            <a:r>
              <a:rPr lang="it-IT" sz="1600" b="0" i="1" baseline="-25000" dirty="0" err="1" smtClean="0">
                <a:solidFill>
                  <a:srgbClr val="292934"/>
                </a:solidFill>
                <a:latin typeface="Calibri"/>
                <a:cs typeface="Calibri"/>
              </a:rPr>
              <a:t>bar</a:t>
            </a:r>
            <a:r>
              <a:rPr lang="it-IT" sz="1600" b="0" dirty="0" smtClean="0">
                <a:solidFill>
                  <a:srgbClr val="292934"/>
                </a:solidFill>
                <a:latin typeface="Calibri"/>
                <a:cs typeface="Calibri"/>
              </a:rPr>
              <a:t> e deviazione standard di </a:t>
            </a:r>
            <a:r>
              <a:rPr lang="it-IT" sz="1600" b="0" dirty="0" err="1" smtClean="0">
                <a:solidFill>
                  <a:srgbClr val="292934"/>
                </a:solidFill>
                <a:latin typeface="Calibri"/>
                <a:cs typeface="Calibri"/>
              </a:rPr>
              <a:t>s</a:t>
            </a:r>
            <a:r>
              <a:rPr lang="it-IT" sz="1600" b="0" i="1" baseline="-25000" dirty="0" err="1" smtClean="0">
                <a:solidFill>
                  <a:srgbClr val="292934"/>
                </a:solidFill>
                <a:latin typeface="Calibri"/>
                <a:cs typeface="Calibri"/>
              </a:rPr>
              <a:t>Xbar</a:t>
            </a:r>
            <a:r>
              <a:rPr lang="it-IT" sz="1600" b="0" dirty="0" smtClean="0">
                <a:solidFill>
                  <a:srgbClr val="292934"/>
                </a:solidFill>
                <a:latin typeface="Calibri"/>
                <a:cs typeface="Calibri"/>
              </a:rPr>
              <a:t>. Procediamo </a:t>
            </a:r>
            <a:r>
              <a:rPr lang="it-IT" sz="1600" b="0" dirty="0">
                <a:solidFill>
                  <a:srgbClr val="292934"/>
                </a:solidFill>
                <a:latin typeface="Calibri"/>
                <a:cs typeface="Calibri"/>
              </a:rPr>
              <a:t>nel modo seguente:</a:t>
            </a:r>
          </a:p>
          <a:p>
            <a:pPr marL="285750" indent="-285750" algn="just">
              <a:spcBef>
                <a:spcPts val="400"/>
              </a:spcBef>
              <a:buFont typeface="Arial"/>
              <a:buChar char="•"/>
            </a:pPr>
            <a:r>
              <a:rPr lang="it-IT" sz="1600" b="0" i="1" u="sng" dirty="0">
                <a:solidFill>
                  <a:srgbClr val="292934"/>
                </a:solidFill>
                <a:latin typeface="Calibri"/>
                <a:cs typeface="Calibri"/>
              </a:rPr>
              <a:t>Calcoliamo le dimensioni del campione </a:t>
            </a:r>
            <a:r>
              <a:rPr lang="it-IT" sz="1600" b="0" dirty="0">
                <a:solidFill>
                  <a:srgbClr val="292934"/>
                </a:solidFill>
                <a:latin typeface="Calibri"/>
                <a:cs typeface="Calibri"/>
              </a:rPr>
              <a:t>da inserire nel sondaggio tenendo conto del numero medio di auto posseduto dalle famiglie e </a:t>
            </a:r>
            <a:r>
              <a:rPr lang="it-IT" sz="1600" b="0" dirty="0" smtClean="0">
                <a:solidFill>
                  <a:srgbClr val="292934"/>
                </a:solidFill>
                <a:latin typeface="Calibri"/>
                <a:cs typeface="Calibri"/>
              </a:rPr>
              <a:t>assumendo che </a:t>
            </a:r>
            <a:r>
              <a:rPr lang="it-IT" sz="1600" b="0" i="1" u="sng" dirty="0" smtClean="0">
                <a:solidFill>
                  <a:srgbClr val="292934"/>
                </a:solidFill>
                <a:latin typeface="Calibri"/>
                <a:cs typeface="Calibri"/>
              </a:rPr>
              <a:t>l’errore </a:t>
            </a:r>
            <a:r>
              <a:rPr lang="it-IT" sz="1600" b="0" i="1" u="sng" dirty="0">
                <a:solidFill>
                  <a:srgbClr val="292934"/>
                </a:solidFill>
                <a:latin typeface="Calibri"/>
                <a:cs typeface="Calibri"/>
              </a:rPr>
              <a:t>massimo </a:t>
            </a:r>
            <a:r>
              <a:rPr lang="it-IT" sz="1600" b="0" i="1" u="sng" dirty="0" smtClean="0">
                <a:solidFill>
                  <a:srgbClr val="292934"/>
                </a:solidFill>
                <a:latin typeface="Calibri"/>
                <a:cs typeface="Calibri"/>
              </a:rPr>
              <a:t>tollerato sia E=2 </a:t>
            </a:r>
            <a:r>
              <a:rPr lang="it-IT" sz="1600" b="0" i="1" u="sng" dirty="0">
                <a:solidFill>
                  <a:srgbClr val="292934"/>
                </a:solidFill>
                <a:latin typeface="Calibri"/>
                <a:cs typeface="Calibri"/>
              </a:rPr>
              <a:t>anni</a:t>
            </a:r>
            <a:r>
              <a:rPr lang="it-IT" sz="1600" b="0" dirty="0">
                <a:solidFill>
                  <a:srgbClr val="292934"/>
                </a:solidFill>
                <a:latin typeface="Calibri"/>
                <a:cs typeface="Calibri"/>
              </a:rPr>
              <a:t>.</a:t>
            </a:r>
          </a:p>
          <a:p>
            <a:pPr marL="285750" indent="-285750" algn="just">
              <a:spcBef>
                <a:spcPts val="400"/>
              </a:spcBef>
              <a:buFont typeface="Arial"/>
              <a:buChar char="•"/>
            </a:pPr>
            <a:r>
              <a:rPr lang="it-IT" sz="1600" b="0" dirty="0">
                <a:solidFill>
                  <a:srgbClr val="292934"/>
                </a:solidFill>
                <a:latin typeface="Calibri"/>
                <a:cs typeface="Calibri"/>
              </a:rPr>
              <a:t>Raccogliamo i dati relativi al </a:t>
            </a:r>
            <a:r>
              <a:rPr lang="it-IT" sz="1600" b="0" i="1" u="sng" dirty="0">
                <a:solidFill>
                  <a:srgbClr val="292934"/>
                </a:solidFill>
                <a:latin typeface="Calibri"/>
                <a:cs typeface="Calibri"/>
              </a:rPr>
              <a:t>numero di auto </a:t>
            </a:r>
            <a:r>
              <a:rPr lang="it-IT" sz="1600" b="0" dirty="0">
                <a:solidFill>
                  <a:srgbClr val="292934"/>
                </a:solidFill>
                <a:latin typeface="Calibri"/>
                <a:cs typeface="Calibri"/>
              </a:rPr>
              <a:t>e alla </a:t>
            </a:r>
            <a:r>
              <a:rPr lang="it-IT" sz="1600" b="0" i="1" u="sng" dirty="0">
                <a:solidFill>
                  <a:srgbClr val="292934"/>
                </a:solidFill>
                <a:latin typeface="Calibri"/>
                <a:cs typeface="Calibri"/>
              </a:rPr>
              <a:t>cilindrata</a:t>
            </a:r>
            <a:r>
              <a:rPr lang="it-IT" sz="1600" b="0" u="sng" dirty="0">
                <a:solidFill>
                  <a:srgbClr val="292934"/>
                </a:solidFill>
                <a:latin typeface="Calibri"/>
                <a:cs typeface="Calibri"/>
              </a:rPr>
              <a:t> </a:t>
            </a:r>
            <a:r>
              <a:rPr lang="it-IT" sz="1600" b="0" dirty="0">
                <a:solidFill>
                  <a:srgbClr val="292934"/>
                </a:solidFill>
                <a:latin typeface="Calibri"/>
                <a:cs typeface="Calibri"/>
              </a:rPr>
              <a:t>delle auto possedute da ciascuna famiglia e del luogo di lavoro degli </a:t>
            </a:r>
            <a:r>
              <a:rPr lang="it-IT" sz="1600" b="0" dirty="0" smtClean="0">
                <a:solidFill>
                  <a:srgbClr val="292934"/>
                </a:solidFill>
                <a:latin typeface="Calibri"/>
                <a:cs typeface="Calibri"/>
              </a:rPr>
              <a:t>utilizzatori, scegliendo le famiglie a </a:t>
            </a:r>
            <a:r>
              <a:rPr lang="it-IT" sz="1600" b="0" i="1" u="sng" dirty="0" smtClean="0">
                <a:solidFill>
                  <a:srgbClr val="292934"/>
                </a:solidFill>
                <a:latin typeface="Calibri"/>
                <a:cs typeface="Calibri"/>
              </a:rPr>
              <a:t>caso fra tutti i quartieri</a:t>
            </a:r>
            <a:r>
              <a:rPr lang="it-IT" sz="1600" i="1" dirty="0" smtClean="0">
                <a:solidFill>
                  <a:srgbClr val="292934"/>
                </a:solidFill>
                <a:latin typeface="Calibri"/>
                <a:cs typeface="Calibri"/>
              </a:rPr>
              <a:t> </a:t>
            </a:r>
            <a:r>
              <a:rPr lang="it-IT" sz="1600" b="0" dirty="0" smtClean="0">
                <a:solidFill>
                  <a:srgbClr val="292934"/>
                </a:solidFill>
                <a:latin typeface="Calibri"/>
                <a:cs typeface="Calibri"/>
              </a:rPr>
              <a:t>della città.</a:t>
            </a:r>
            <a:endParaRPr lang="it-IT" sz="1600" b="0" dirty="0">
              <a:solidFill>
                <a:srgbClr val="292934"/>
              </a:solidFill>
              <a:latin typeface="Calibri"/>
              <a:cs typeface="Calibri"/>
            </a:endParaRPr>
          </a:p>
        </p:txBody>
      </p:sp>
    </p:spTree>
    <p:extLst>
      <p:ext uri="{BB962C8B-B14F-4D97-AF65-F5344CB8AC3E}">
        <p14:creationId xmlns:p14="http://schemas.microsoft.com/office/powerpoint/2010/main" val="11844344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ChangeArrowheads="1"/>
          </p:cNvSpPr>
          <p:nvPr>
            <p:ph type="title"/>
          </p:nvPr>
        </p:nvSpPr>
        <p:spPr>
          <a:xfrm>
            <a:off x="375975" y="438307"/>
            <a:ext cx="8143875" cy="904875"/>
          </a:xfrm>
        </p:spPr>
        <p:txBody>
          <a:bodyPr>
            <a:normAutofit fontScale="90000"/>
          </a:bodyPr>
          <a:lstStyle/>
          <a:p>
            <a:pPr eaLnBrk="1" hangingPunct="1"/>
            <a:r>
              <a:rPr lang="it-IT" sz="3200" b="0" dirty="0" smtClean="0">
                <a:latin typeface="Tahoma" charset="0"/>
              </a:rPr>
              <a:t>Piccoli campioni</a:t>
            </a:r>
            <a:br>
              <a:rPr lang="it-IT" sz="3200" b="0" dirty="0" smtClean="0">
                <a:latin typeface="Tahoma" charset="0"/>
              </a:rPr>
            </a:br>
            <a:r>
              <a:rPr lang="it-IT" sz="3200" dirty="0" smtClean="0">
                <a:latin typeface="Tahoma" charset="0"/>
              </a:rPr>
              <a:t>Distribuzione </a:t>
            </a:r>
            <a:r>
              <a:rPr lang="it-IT" sz="3200" b="0" dirty="0" smtClean="0">
                <a:latin typeface="Tahoma" charset="0"/>
              </a:rPr>
              <a:t>Normale </a:t>
            </a:r>
            <a:r>
              <a:rPr lang="it-IT" sz="3200" b="0" dirty="0">
                <a:latin typeface="Tahoma" charset="0"/>
              </a:rPr>
              <a:t>e Distribuzione-</a:t>
            </a:r>
            <a:r>
              <a:rPr lang="it-IT" sz="3200" b="0" i="1" dirty="0" smtClean="0">
                <a:latin typeface="Tahoma" charset="0"/>
              </a:rPr>
              <a:t>t. </a:t>
            </a:r>
            <a:endParaRPr lang="it-IT" sz="2400" b="0" i="1" dirty="0">
              <a:latin typeface="Tahoma" charset="0"/>
            </a:endParaRPr>
          </a:p>
        </p:txBody>
      </p:sp>
      <p:sp>
        <p:nvSpPr>
          <p:cNvPr id="88066" name="Text Box 3"/>
          <p:cNvSpPr txBox="1">
            <a:spLocks noChangeArrowheads="1"/>
          </p:cNvSpPr>
          <p:nvPr/>
        </p:nvSpPr>
        <p:spPr bwMode="auto">
          <a:xfrm>
            <a:off x="290513" y="3960902"/>
            <a:ext cx="8518525" cy="23001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25000"/>
              </a:spcBef>
              <a:spcAft>
                <a:spcPct val="20000"/>
              </a:spcAft>
            </a:pPr>
            <a:r>
              <a:rPr lang="it-IT" sz="2000" dirty="0">
                <a:solidFill>
                  <a:srgbClr val="292934"/>
                </a:solidFill>
                <a:latin typeface="Calibri"/>
                <a:cs typeface="Calibri"/>
              </a:rPr>
              <a:t>Distribuzione </a:t>
            </a:r>
            <a:r>
              <a:rPr lang="it-IT" sz="2000" i="1" dirty="0">
                <a:solidFill>
                  <a:srgbClr val="292934"/>
                </a:solidFill>
                <a:latin typeface="Calibri"/>
                <a:cs typeface="Calibri"/>
              </a:rPr>
              <a:t>t</a:t>
            </a:r>
          </a:p>
          <a:p>
            <a:pPr marL="358775" indent="-358775" algn="just" eaLnBrk="1" hangingPunct="1">
              <a:lnSpc>
                <a:spcPct val="120000"/>
              </a:lnSpc>
              <a:spcBef>
                <a:spcPts val="0"/>
              </a:spcBef>
              <a:buFont typeface="Symbol" charset="0"/>
              <a:buAutoNum type="arabicPeriod"/>
            </a:pPr>
            <a:r>
              <a:rPr lang="it-IT" sz="1600" b="0" dirty="0">
                <a:solidFill>
                  <a:srgbClr val="292934"/>
                </a:solidFill>
                <a:latin typeface="Calibri"/>
                <a:cs typeface="Calibri"/>
              </a:rPr>
              <a:t>È completamente descritta da </a:t>
            </a:r>
            <a:r>
              <a:rPr lang="it-IT" sz="1600" u="sng" dirty="0">
                <a:solidFill>
                  <a:srgbClr val="292934"/>
                </a:solidFill>
                <a:latin typeface="Calibri"/>
                <a:cs typeface="Calibri"/>
              </a:rPr>
              <a:t>un solo parametro</a:t>
            </a:r>
            <a:r>
              <a:rPr lang="it-IT" sz="1600" b="0" dirty="0">
                <a:solidFill>
                  <a:srgbClr val="292934"/>
                </a:solidFill>
                <a:latin typeface="Calibri"/>
                <a:cs typeface="Calibri"/>
              </a:rPr>
              <a:t>: </a:t>
            </a:r>
            <a:r>
              <a:rPr lang="it-IT" sz="1600" dirty="0">
                <a:solidFill>
                  <a:srgbClr val="292934"/>
                </a:solidFill>
                <a:latin typeface="Calibri"/>
                <a:cs typeface="Calibri"/>
              </a:rPr>
              <a:t>i gradi di libertà </a:t>
            </a:r>
            <a:r>
              <a:rPr lang="it-IT" sz="1600" i="1" dirty="0" err="1">
                <a:solidFill>
                  <a:srgbClr val="292934"/>
                </a:solidFill>
                <a:latin typeface="Calibri"/>
                <a:cs typeface="Calibri"/>
              </a:rPr>
              <a:t>df</a:t>
            </a:r>
            <a:r>
              <a:rPr lang="it-IT" sz="1600" i="1" dirty="0">
                <a:solidFill>
                  <a:srgbClr val="292934"/>
                </a:solidFill>
                <a:latin typeface="Calibri"/>
                <a:cs typeface="Calibri"/>
              </a:rPr>
              <a:t> </a:t>
            </a:r>
            <a:r>
              <a:rPr lang="it-IT" sz="1600" dirty="0">
                <a:solidFill>
                  <a:srgbClr val="292934"/>
                </a:solidFill>
                <a:latin typeface="Calibri"/>
                <a:cs typeface="Calibri"/>
              </a:rPr>
              <a:t>= </a:t>
            </a:r>
            <a:r>
              <a:rPr lang="it-IT" sz="1600" i="1" dirty="0" err="1">
                <a:solidFill>
                  <a:srgbClr val="292934"/>
                </a:solidFill>
                <a:latin typeface="Calibri"/>
                <a:cs typeface="Calibri"/>
              </a:rPr>
              <a:t>n</a:t>
            </a:r>
            <a:r>
              <a:rPr lang="it-IT" sz="1600" i="1" dirty="0">
                <a:solidFill>
                  <a:srgbClr val="292934"/>
                </a:solidFill>
                <a:latin typeface="Calibri"/>
                <a:cs typeface="Calibri"/>
              </a:rPr>
              <a:t> </a:t>
            </a:r>
            <a:r>
              <a:rPr lang="it-IT" sz="1600" dirty="0">
                <a:solidFill>
                  <a:srgbClr val="292934"/>
                </a:solidFill>
                <a:latin typeface="Calibri"/>
                <a:cs typeface="Calibri"/>
              </a:rPr>
              <a:t>- 1</a:t>
            </a:r>
          </a:p>
          <a:p>
            <a:pPr marL="358775" indent="-358775" algn="just" eaLnBrk="1" hangingPunct="1">
              <a:lnSpc>
                <a:spcPct val="120000"/>
              </a:lnSpc>
              <a:spcBef>
                <a:spcPts val="0"/>
              </a:spcBef>
              <a:buFont typeface="Symbol" charset="0"/>
              <a:buAutoNum type="arabicPeriod"/>
            </a:pPr>
            <a:r>
              <a:rPr lang="it-IT" sz="1600" b="0" dirty="0">
                <a:solidFill>
                  <a:srgbClr val="292934"/>
                </a:solidFill>
                <a:latin typeface="Calibri"/>
                <a:cs typeface="Calibri"/>
              </a:rPr>
              <a:t>Ha la </a:t>
            </a:r>
            <a:r>
              <a:rPr lang="it-IT" sz="1600" u="sng" dirty="0">
                <a:solidFill>
                  <a:srgbClr val="292934"/>
                </a:solidFill>
                <a:latin typeface="Calibri"/>
                <a:cs typeface="Calibri"/>
              </a:rPr>
              <a:t>forma di una campana</a:t>
            </a:r>
            <a:r>
              <a:rPr lang="it-IT" sz="1600" b="0" dirty="0">
                <a:solidFill>
                  <a:srgbClr val="292934"/>
                </a:solidFill>
                <a:latin typeface="Calibri"/>
                <a:cs typeface="Calibri"/>
              </a:rPr>
              <a:t> cioè è simmetrica attorno al valore medio m=0</a:t>
            </a:r>
          </a:p>
          <a:p>
            <a:pPr marL="358775" indent="-358775" algn="just" eaLnBrk="1" hangingPunct="1">
              <a:lnSpc>
                <a:spcPct val="120000"/>
              </a:lnSpc>
              <a:spcBef>
                <a:spcPts val="0"/>
              </a:spcBef>
              <a:buFont typeface="Symbol" charset="0"/>
              <a:buAutoNum type="arabicPeriod"/>
            </a:pPr>
            <a:r>
              <a:rPr lang="it-IT" sz="1600" b="0" dirty="0">
                <a:solidFill>
                  <a:srgbClr val="292934"/>
                </a:solidFill>
                <a:latin typeface="Calibri"/>
                <a:cs typeface="Calibri"/>
              </a:rPr>
              <a:t>La </a:t>
            </a:r>
            <a:r>
              <a:rPr lang="it-IT" sz="1600" u="sng" dirty="0">
                <a:solidFill>
                  <a:srgbClr val="292934"/>
                </a:solidFill>
                <a:latin typeface="Calibri"/>
                <a:cs typeface="Calibri"/>
              </a:rPr>
              <a:t>dispersione</a:t>
            </a:r>
            <a:r>
              <a:rPr lang="it-IT" sz="1600" b="0" dirty="0">
                <a:solidFill>
                  <a:srgbClr val="292934"/>
                </a:solidFill>
                <a:latin typeface="Calibri"/>
                <a:cs typeface="Calibri"/>
              </a:rPr>
              <a:t> della distribuzione-</a:t>
            </a:r>
            <a:r>
              <a:rPr lang="it-IT" sz="1600" b="0" i="1" dirty="0">
                <a:solidFill>
                  <a:srgbClr val="292934"/>
                </a:solidFill>
                <a:latin typeface="Calibri"/>
                <a:cs typeface="Calibri"/>
              </a:rPr>
              <a:t>t</a:t>
            </a:r>
            <a:r>
              <a:rPr lang="it-IT" sz="1600" b="0" dirty="0">
                <a:solidFill>
                  <a:srgbClr val="292934"/>
                </a:solidFill>
                <a:latin typeface="Calibri"/>
                <a:cs typeface="Calibri"/>
              </a:rPr>
              <a:t>  è pari </a:t>
            </a:r>
            <a:r>
              <a:rPr lang="it-IT" sz="1600" dirty="0" err="1">
                <a:solidFill>
                  <a:srgbClr val="292934"/>
                </a:solidFill>
                <a:latin typeface="Symbol" charset="2"/>
                <a:cs typeface="Symbol" charset="2"/>
              </a:rPr>
              <a:t>s</a:t>
            </a:r>
            <a:r>
              <a:rPr lang="it-IT" sz="1600" dirty="0">
                <a:solidFill>
                  <a:srgbClr val="292934"/>
                </a:solidFill>
                <a:latin typeface="Calibri"/>
                <a:cs typeface="Calibri"/>
              </a:rPr>
              <a:t> = </a:t>
            </a:r>
            <a:r>
              <a:rPr lang="it-IT" sz="1600" dirty="0">
                <a:solidFill>
                  <a:srgbClr val="292934"/>
                </a:solidFill>
                <a:latin typeface="Calibri"/>
                <a:cs typeface="Calibri"/>
                <a:sym typeface="Symbol" charset="0"/>
              </a:rPr>
              <a:t></a:t>
            </a:r>
            <a:r>
              <a:rPr lang="it-IT" sz="1600" i="1" dirty="0" err="1" smtClean="0">
                <a:solidFill>
                  <a:srgbClr val="292934"/>
                </a:solidFill>
                <a:latin typeface="Calibri"/>
                <a:cs typeface="Calibri"/>
                <a:sym typeface="Symbol" charset="0"/>
              </a:rPr>
              <a:t>df</a:t>
            </a:r>
            <a:r>
              <a:rPr lang="it-IT" sz="1600" i="1" dirty="0" smtClean="0">
                <a:solidFill>
                  <a:srgbClr val="292934"/>
                </a:solidFill>
                <a:latin typeface="Calibri"/>
                <a:cs typeface="Calibri"/>
                <a:sym typeface="Symbol" charset="0"/>
              </a:rPr>
              <a:t>/</a:t>
            </a:r>
            <a:r>
              <a:rPr lang="it-IT" sz="1600" dirty="0" smtClean="0">
                <a:solidFill>
                  <a:srgbClr val="292934"/>
                </a:solidFill>
                <a:latin typeface="Calibri"/>
                <a:cs typeface="Calibri"/>
                <a:sym typeface="Symbol" charset="0"/>
              </a:rPr>
              <a:t>(</a:t>
            </a:r>
            <a:r>
              <a:rPr lang="it-IT" sz="1600" i="1" dirty="0">
                <a:solidFill>
                  <a:srgbClr val="292934"/>
                </a:solidFill>
                <a:latin typeface="Calibri"/>
                <a:cs typeface="Calibri"/>
                <a:sym typeface="Symbol" charset="0"/>
              </a:rPr>
              <a:t>df</a:t>
            </a:r>
            <a:r>
              <a:rPr lang="it-IT" sz="1600" dirty="0">
                <a:solidFill>
                  <a:srgbClr val="292934"/>
                </a:solidFill>
                <a:latin typeface="Calibri"/>
                <a:cs typeface="Calibri"/>
                <a:sym typeface="Symbol" charset="0"/>
              </a:rPr>
              <a:t>-2)</a:t>
            </a:r>
            <a:endParaRPr lang="it-IT" sz="1600" b="0" dirty="0">
              <a:solidFill>
                <a:srgbClr val="292934"/>
              </a:solidFill>
              <a:latin typeface="Calibri"/>
              <a:cs typeface="Calibri"/>
            </a:endParaRPr>
          </a:p>
          <a:p>
            <a:pPr marL="358775" indent="-358775" algn="just" eaLnBrk="1" hangingPunct="1">
              <a:lnSpc>
                <a:spcPct val="120000"/>
              </a:lnSpc>
              <a:spcBef>
                <a:spcPts val="0"/>
              </a:spcBef>
              <a:buFont typeface="Symbol" charset="0"/>
              <a:buAutoNum type="arabicPeriod"/>
            </a:pPr>
            <a:r>
              <a:rPr lang="it-IT" sz="1600" b="0" dirty="0">
                <a:solidFill>
                  <a:srgbClr val="292934"/>
                </a:solidFill>
                <a:latin typeface="Calibri"/>
                <a:cs typeface="Calibri"/>
              </a:rPr>
              <a:t>L</a:t>
            </a:r>
            <a:r>
              <a:rPr lang="ja-JP" altLang="it-IT" sz="1600" b="0" dirty="0">
                <a:solidFill>
                  <a:srgbClr val="292934"/>
                </a:solidFill>
                <a:latin typeface="Calibri"/>
                <a:cs typeface="Calibri"/>
              </a:rPr>
              <a:t>’</a:t>
            </a:r>
            <a:r>
              <a:rPr lang="it-IT" altLang="ja-JP" sz="1600" u="sng" dirty="0">
                <a:solidFill>
                  <a:srgbClr val="292934"/>
                </a:solidFill>
                <a:latin typeface="Calibri"/>
                <a:cs typeface="Calibri"/>
              </a:rPr>
              <a:t>area</a:t>
            </a:r>
            <a:r>
              <a:rPr lang="it-IT" altLang="ja-JP" sz="1600" b="0" dirty="0">
                <a:solidFill>
                  <a:srgbClr val="292934"/>
                </a:solidFill>
                <a:latin typeface="Calibri"/>
                <a:cs typeface="Calibri"/>
              </a:rPr>
              <a:t> al disotto della distribuzione </a:t>
            </a:r>
            <a:r>
              <a:rPr lang="it-IT" altLang="ja-JP" sz="1600" b="0" i="1" dirty="0">
                <a:solidFill>
                  <a:srgbClr val="292934"/>
                </a:solidFill>
                <a:latin typeface="Calibri"/>
                <a:cs typeface="Calibri"/>
              </a:rPr>
              <a:t>t</a:t>
            </a:r>
            <a:r>
              <a:rPr lang="it-IT" altLang="ja-JP" sz="1600" b="0" dirty="0">
                <a:solidFill>
                  <a:srgbClr val="292934"/>
                </a:solidFill>
                <a:latin typeface="Calibri"/>
                <a:cs typeface="Calibri"/>
              </a:rPr>
              <a:t>  è uguale a 1.0 </a:t>
            </a:r>
          </a:p>
          <a:p>
            <a:pPr marL="358775" indent="-358775" algn="just" eaLnBrk="1" hangingPunct="1">
              <a:lnSpc>
                <a:spcPct val="120000"/>
              </a:lnSpc>
              <a:spcBef>
                <a:spcPts val="0"/>
              </a:spcBef>
              <a:buFont typeface="Symbol" charset="0"/>
              <a:buAutoNum type="arabicPeriod"/>
            </a:pPr>
            <a:r>
              <a:rPr lang="it-IT" sz="1600" b="0" dirty="0">
                <a:solidFill>
                  <a:srgbClr val="292934"/>
                </a:solidFill>
                <a:latin typeface="Calibri"/>
                <a:cs typeface="Calibri"/>
              </a:rPr>
              <a:t>La </a:t>
            </a:r>
            <a:r>
              <a:rPr lang="it-IT" sz="1600" b="0" dirty="0" smtClean="0">
                <a:solidFill>
                  <a:srgbClr val="292934"/>
                </a:solidFill>
                <a:latin typeface="Calibri"/>
                <a:cs typeface="Calibri"/>
              </a:rPr>
              <a:t>distribuzione</a:t>
            </a:r>
            <a:r>
              <a:rPr lang="it-IT" sz="1600" b="0" dirty="0">
                <a:solidFill>
                  <a:srgbClr val="292934"/>
                </a:solidFill>
                <a:latin typeface="Calibri"/>
                <a:cs typeface="Calibri"/>
              </a:rPr>
              <a:t>-</a:t>
            </a:r>
            <a:r>
              <a:rPr lang="it-IT" sz="1600" b="0" i="1" dirty="0" smtClean="0">
                <a:solidFill>
                  <a:srgbClr val="292934"/>
                </a:solidFill>
                <a:latin typeface="Calibri"/>
                <a:cs typeface="Calibri"/>
              </a:rPr>
              <a:t>t</a:t>
            </a:r>
            <a:r>
              <a:rPr lang="it-IT" sz="1600" b="0" dirty="0" smtClean="0">
                <a:solidFill>
                  <a:srgbClr val="292934"/>
                </a:solidFill>
                <a:latin typeface="Calibri"/>
                <a:cs typeface="Calibri"/>
              </a:rPr>
              <a:t> </a:t>
            </a:r>
            <a:r>
              <a:rPr lang="it-IT" sz="1600" b="0" dirty="0">
                <a:solidFill>
                  <a:srgbClr val="292934"/>
                </a:solidFill>
                <a:latin typeface="Calibri"/>
                <a:cs typeface="Calibri"/>
              </a:rPr>
              <a:t>ha </a:t>
            </a:r>
            <a:r>
              <a:rPr lang="it-IT" sz="1600" u="sng" dirty="0">
                <a:solidFill>
                  <a:srgbClr val="292934"/>
                </a:solidFill>
                <a:latin typeface="Calibri"/>
                <a:cs typeface="Calibri"/>
              </a:rPr>
              <a:t>ampiezza minore</a:t>
            </a:r>
            <a:r>
              <a:rPr lang="it-IT" sz="1600" b="0" dirty="0">
                <a:solidFill>
                  <a:srgbClr val="292934"/>
                </a:solidFill>
                <a:latin typeface="Calibri"/>
                <a:cs typeface="Calibri"/>
              </a:rPr>
              <a:t> e </a:t>
            </a:r>
            <a:r>
              <a:rPr lang="it-IT" sz="1600" u="sng" dirty="0">
                <a:solidFill>
                  <a:srgbClr val="292934"/>
                </a:solidFill>
                <a:latin typeface="Calibri"/>
                <a:cs typeface="Calibri"/>
              </a:rPr>
              <a:t>dispersione </a:t>
            </a:r>
            <a:r>
              <a:rPr lang="it-IT" sz="1600" u="sng" dirty="0" smtClean="0">
                <a:solidFill>
                  <a:srgbClr val="292934"/>
                </a:solidFill>
                <a:latin typeface="Calibri"/>
                <a:cs typeface="Calibri"/>
              </a:rPr>
              <a:t>maggiore </a:t>
            </a:r>
            <a:r>
              <a:rPr lang="it-IT" sz="1600" b="0" dirty="0" smtClean="0">
                <a:solidFill>
                  <a:srgbClr val="292934"/>
                </a:solidFill>
                <a:latin typeface="Calibri"/>
                <a:cs typeface="Calibri"/>
              </a:rPr>
              <a:t>rispetto alla distribuzione normale standard</a:t>
            </a:r>
            <a:endParaRPr lang="it-IT" sz="1600" b="0" dirty="0">
              <a:solidFill>
                <a:srgbClr val="292934"/>
              </a:solidFill>
              <a:latin typeface="Calibri"/>
              <a:cs typeface="Calibri"/>
            </a:endParaRPr>
          </a:p>
        </p:txBody>
      </p:sp>
      <p:pic>
        <p:nvPicPr>
          <p:cNvPr id="8806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 y="1580151"/>
            <a:ext cx="8313738" cy="2135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8031" y="290416"/>
            <a:ext cx="7543800" cy="646587"/>
          </a:xfrm>
        </p:spPr>
        <p:txBody>
          <a:bodyPr>
            <a:normAutofit/>
          </a:bodyPr>
          <a:lstStyle/>
          <a:p>
            <a:r>
              <a:rPr lang="it-IT" sz="3600" dirty="0" smtClean="0"/>
              <a:t>Distribuzione </a:t>
            </a:r>
            <a:r>
              <a:rPr lang="it-IT" sz="3600" i="1" dirty="0"/>
              <a:t>t</a:t>
            </a:r>
            <a:r>
              <a:rPr lang="it-IT" sz="3600" dirty="0"/>
              <a:t> </a:t>
            </a:r>
          </a:p>
        </p:txBody>
      </p:sp>
      <p:sp>
        <p:nvSpPr>
          <p:cNvPr id="3" name="Rectangle 3"/>
          <p:cNvSpPr txBox="1">
            <a:spLocks noChangeArrowheads="1"/>
          </p:cNvSpPr>
          <p:nvPr/>
        </p:nvSpPr>
        <p:spPr>
          <a:xfrm>
            <a:off x="397774" y="981518"/>
            <a:ext cx="8430652" cy="1114513"/>
          </a:xfrm>
          <a:prstGeom prst="rect">
            <a:avLst/>
          </a:prstGeom>
          <a:effectLst/>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185738" algn="just">
              <a:buFont typeface="Tahoma" charset="0"/>
              <a:buChar char=" "/>
            </a:pPr>
            <a:r>
              <a:rPr lang="it-IT" sz="2000" b="0" dirty="0" smtClean="0">
                <a:effectLst/>
                <a:ea typeface="ＭＳ Ｐゴシック" charset="0"/>
                <a:cs typeface="Verdana"/>
              </a:rPr>
              <a:t>Trova il valore di </a:t>
            </a:r>
            <a:r>
              <a:rPr lang="it-IT" sz="2000" b="0" i="1" dirty="0" smtClean="0">
                <a:effectLst/>
                <a:ea typeface="ＭＳ Ｐゴシック" charset="0"/>
                <a:cs typeface="Verdana"/>
              </a:rPr>
              <a:t>t</a:t>
            </a:r>
            <a:r>
              <a:rPr lang="it-IT" sz="2000" b="0" dirty="0" smtClean="0">
                <a:effectLst/>
                <a:ea typeface="ＭＳ Ｐゴシック" charset="0"/>
                <a:cs typeface="Verdana"/>
              </a:rPr>
              <a:t> che corrisponde ad un area pari a 0.05 sita nella coda di destra della distribuzione </a:t>
            </a:r>
            <a:r>
              <a:rPr lang="it-IT" sz="2000" b="0" i="1" dirty="0" smtClean="0">
                <a:effectLst/>
                <a:ea typeface="ＭＳ Ｐゴシック" charset="0"/>
                <a:cs typeface="Verdana"/>
              </a:rPr>
              <a:t>t</a:t>
            </a:r>
            <a:r>
              <a:rPr lang="it-IT" sz="2000" b="0" dirty="0" smtClean="0">
                <a:effectLst/>
                <a:ea typeface="ＭＳ Ｐゴシック" charset="0"/>
                <a:cs typeface="Verdana"/>
              </a:rPr>
              <a:t>, la distribuzione </a:t>
            </a:r>
            <a:r>
              <a:rPr lang="it-IT" sz="2000" b="0" i="1" dirty="0" smtClean="0">
                <a:effectLst/>
                <a:ea typeface="ＭＳ Ｐゴシック" charset="0"/>
                <a:cs typeface="Verdana"/>
              </a:rPr>
              <a:t>t</a:t>
            </a:r>
            <a:r>
              <a:rPr lang="it-IT" sz="2000" b="0" dirty="0" smtClean="0">
                <a:effectLst/>
                <a:ea typeface="ＭＳ Ｐゴシック" charset="0"/>
                <a:cs typeface="Verdana"/>
              </a:rPr>
              <a:t> è stata calcolata per un numero di gradi di libertà pari a 16</a:t>
            </a:r>
            <a:r>
              <a:rPr lang="it-IT" sz="2000" dirty="0" smtClean="0">
                <a:effectLst/>
                <a:ea typeface="ＭＳ Ｐゴシック" charset="0"/>
              </a:rPr>
              <a:t>.</a:t>
            </a:r>
            <a:endParaRPr lang="it-IT" sz="2000" dirty="0">
              <a:effectLst/>
              <a:ea typeface="ＭＳ Ｐゴシック" charset="0"/>
            </a:endParaRPr>
          </a:p>
        </p:txBody>
      </p:sp>
      <p:pic>
        <p:nvPicPr>
          <p:cNvPr id="4" name="Picture 43" descr="table_08_0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72556" y="2233824"/>
            <a:ext cx="5303060" cy="39599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16"/>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805360" y="2719913"/>
            <a:ext cx="2880000" cy="1350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CasellaDiTesto 5"/>
          <p:cNvSpPr txBox="1"/>
          <p:nvPr/>
        </p:nvSpPr>
        <p:spPr>
          <a:xfrm>
            <a:off x="5807281" y="2243876"/>
            <a:ext cx="2878080" cy="400110"/>
          </a:xfrm>
          <a:prstGeom prst="rect">
            <a:avLst/>
          </a:prstGeom>
          <a:noFill/>
        </p:spPr>
        <p:txBody>
          <a:bodyPr wrap="square" rtlCol="0">
            <a:spAutoFit/>
          </a:bodyPr>
          <a:lstStyle/>
          <a:p>
            <a:r>
              <a:rPr lang="it-IT" sz="2000" b="0" dirty="0" smtClean="0">
                <a:latin typeface="Verdana"/>
                <a:cs typeface="Verdana"/>
              </a:rPr>
              <a:t>Area nella coda </a:t>
            </a:r>
            <a:r>
              <a:rPr lang="it-IT" sz="2000" b="0" dirty="0" err="1" smtClean="0">
                <a:latin typeface="Verdana"/>
                <a:cs typeface="Verdana"/>
              </a:rPr>
              <a:t>Dx</a:t>
            </a:r>
            <a:endParaRPr lang="it-IT" sz="2000" b="0" dirty="0">
              <a:latin typeface="Verdana"/>
              <a:cs typeface="Verdana"/>
            </a:endParaRPr>
          </a:p>
        </p:txBody>
      </p:sp>
      <p:sp>
        <p:nvSpPr>
          <p:cNvPr id="7" name="CasellaDiTesto 6"/>
          <p:cNvSpPr txBox="1"/>
          <p:nvPr/>
        </p:nvSpPr>
        <p:spPr>
          <a:xfrm>
            <a:off x="5807280" y="4389463"/>
            <a:ext cx="2885145" cy="400110"/>
          </a:xfrm>
          <a:prstGeom prst="rect">
            <a:avLst/>
          </a:prstGeom>
          <a:noFill/>
        </p:spPr>
        <p:txBody>
          <a:bodyPr wrap="square" rtlCol="0">
            <a:spAutoFit/>
          </a:bodyPr>
          <a:lstStyle/>
          <a:p>
            <a:r>
              <a:rPr lang="it-IT" sz="2000" b="0" dirty="0" smtClean="0">
                <a:latin typeface="Verdana"/>
                <a:cs typeface="Verdana"/>
              </a:rPr>
              <a:t>Area nella coda </a:t>
            </a:r>
            <a:r>
              <a:rPr lang="it-IT" sz="2000" b="0" dirty="0" err="1" smtClean="0">
                <a:latin typeface="Verdana"/>
                <a:cs typeface="Verdana"/>
              </a:rPr>
              <a:t>Sx</a:t>
            </a:r>
            <a:endParaRPr lang="it-IT" sz="2000" b="0" dirty="0">
              <a:latin typeface="Verdana"/>
              <a:cs typeface="Verdana"/>
            </a:endParaRPr>
          </a:p>
        </p:txBody>
      </p:sp>
      <p:pic>
        <p:nvPicPr>
          <p:cNvPr id="8"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05360" y="4835362"/>
            <a:ext cx="2946570" cy="122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932953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ChangeArrowheads="1"/>
          </p:cNvSpPr>
          <p:nvPr>
            <p:ph type="title"/>
          </p:nvPr>
        </p:nvSpPr>
        <p:spPr>
          <a:xfrm>
            <a:off x="428625" y="180975"/>
            <a:ext cx="7772400" cy="1143000"/>
          </a:xfrm>
        </p:spPr>
        <p:txBody>
          <a:bodyPr/>
          <a:lstStyle/>
          <a:p>
            <a:pPr eaLnBrk="1" hangingPunct="1"/>
            <a:r>
              <a:rPr lang="it-IT" sz="3600" b="0">
                <a:latin typeface="Tahoma" charset="0"/>
              </a:rPr>
              <a:t>Intervallo di Confidenza per </a:t>
            </a:r>
            <a:r>
              <a:rPr lang="it-IT" sz="3600" b="0">
                <a:latin typeface="Symbol" charset="0"/>
              </a:rPr>
              <a:t>m</a:t>
            </a:r>
            <a:r>
              <a:rPr lang="it-IT" sz="3600" b="0">
                <a:latin typeface="Tahoma" charset="0"/>
              </a:rPr>
              <a:t/>
            </a:r>
            <a:br>
              <a:rPr lang="it-IT" sz="3600" b="0">
                <a:latin typeface="Tahoma" charset="0"/>
              </a:rPr>
            </a:br>
            <a:r>
              <a:rPr lang="it-IT" sz="2400" b="0">
                <a:latin typeface="Tahoma" charset="0"/>
              </a:rPr>
              <a:t>Piccoli Campioni (n</a:t>
            </a:r>
            <a:r>
              <a:rPr lang="it-IT" sz="2400" b="0">
                <a:latin typeface="Tahoma" charset="0"/>
                <a:sym typeface="Symbol" charset="0"/>
              </a:rPr>
              <a:t>&lt;30)</a:t>
            </a:r>
          </a:p>
        </p:txBody>
      </p:sp>
      <p:sp>
        <p:nvSpPr>
          <p:cNvPr id="89090" name="Text Box 3"/>
          <p:cNvSpPr txBox="1">
            <a:spLocks noChangeArrowheads="1"/>
          </p:cNvSpPr>
          <p:nvPr/>
        </p:nvSpPr>
        <p:spPr bwMode="auto">
          <a:xfrm>
            <a:off x="314325" y="1389063"/>
            <a:ext cx="8537575" cy="1465262"/>
          </a:xfrm>
          <a:prstGeom prst="rect">
            <a:avLst/>
          </a:prstGeom>
          <a:noFill/>
          <a:ln>
            <a:noFill/>
          </a:ln>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1800" b="0" dirty="0">
                <a:solidFill>
                  <a:srgbClr val="292934"/>
                </a:solidFill>
                <a:latin typeface="Calibri"/>
                <a:cs typeface="Calibri"/>
              </a:rPr>
              <a:t>Nel caso in cui il </a:t>
            </a:r>
            <a:r>
              <a:rPr lang="it-IT" sz="1800" dirty="0">
                <a:solidFill>
                  <a:srgbClr val="292934"/>
                </a:solidFill>
                <a:latin typeface="Calibri"/>
                <a:cs typeface="Calibri"/>
              </a:rPr>
              <a:t>campione sia piccolo (</a:t>
            </a:r>
            <a:r>
              <a:rPr lang="it-IT" sz="1800" dirty="0" err="1">
                <a:solidFill>
                  <a:srgbClr val="292934"/>
                </a:solidFill>
                <a:latin typeface="Calibri"/>
                <a:cs typeface="Calibri"/>
              </a:rPr>
              <a:t>n</a:t>
            </a:r>
            <a:r>
              <a:rPr lang="it-IT" sz="1800" dirty="0">
                <a:solidFill>
                  <a:srgbClr val="292934"/>
                </a:solidFill>
                <a:latin typeface="Calibri"/>
                <a:cs typeface="Calibri"/>
              </a:rPr>
              <a:t>&lt;30)</a:t>
            </a:r>
            <a:r>
              <a:rPr lang="it-IT" sz="1800" b="0" dirty="0">
                <a:solidFill>
                  <a:srgbClr val="292934"/>
                </a:solidFill>
                <a:latin typeface="Calibri"/>
                <a:cs typeface="Calibri"/>
              </a:rPr>
              <a:t>, è ancora possibile costruire un intervallo di confidenza per la media della popolazione </a:t>
            </a:r>
            <a:r>
              <a:rPr lang="it-IT" sz="1800" b="0" i="1" dirty="0">
                <a:solidFill>
                  <a:srgbClr val="292934"/>
                </a:solidFill>
                <a:latin typeface="Symbol" charset="2"/>
                <a:cs typeface="Symbol" charset="2"/>
              </a:rPr>
              <a:t>m</a:t>
            </a:r>
            <a:r>
              <a:rPr lang="it-IT" sz="1800" b="0" dirty="0">
                <a:solidFill>
                  <a:srgbClr val="292934"/>
                </a:solidFill>
                <a:latin typeface="Calibri"/>
                <a:cs typeface="Calibri"/>
              </a:rPr>
              <a:t> con una formula analoga a quella utilizzata per grandi campioni, dove per il calcolo </a:t>
            </a:r>
            <a:r>
              <a:rPr lang="it-IT" sz="1800" b="0" dirty="0" smtClean="0">
                <a:solidFill>
                  <a:srgbClr val="292934"/>
                </a:solidFill>
                <a:latin typeface="Calibri"/>
                <a:cs typeface="Calibri"/>
              </a:rPr>
              <a:t>degli estremi dell’intervallo di confidenza IC90%, IC95%, IC99% </a:t>
            </a:r>
            <a:r>
              <a:rPr lang="it-IT" sz="1800" b="0" dirty="0">
                <a:solidFill>
                  <a:srgbClr val="292934"/>
                </a:solidFill>
                <a:latin typeface="Calibri"/>
                <a:cs typeface="Calibri"/>
              </a:rPr>
              <a:t>la distribuzione normale </a:t>
            </a:r>
            <a:r>
              <a:rPr lang="it-IT" sz="1800" b="0" dirty="0" smtClean="0">
                <a:solidFill>
                  <a:srgbClr val="292934"/>
                </a:solidFill>
                <a:latin typeface="Calibri"/>
                <a:cs typeface="Calibri"/>
              </a:rPr>
              <a:t>standard </a:t>
            </a:r>
            <a:r>
              <a:rPr lang="it-IT" sz="1800" b="0" dirty="0">
                <a:solidFill>
                  <a:srgbClr val="292934"/>
                </a:solidFill>
                <a:latin typeface="Calibri"/>
                <a:cs typeface="Calibri"/>
              </a:rPr>
              <a:t>descritta dalla </a:t>
            </a:r>
            <a:r>
              <a:rPr lang="it-IT" sz="1800" b="0" dirty="0" smtClean="0">
                <a:solidFill>
                  <a:srgbClr val="292934"/>
                </a:solidFill>
                <a:latin typeface="Calibri"/>
                <a:cs typeface="Calibri"/>
              </a:rPr>
              <a:t>variabile casuale </a:t>
            </a:r>
            <a:r>
              <a:rPr lang="it-IT" sz="1800" b="0" i="1" dirty="0" err="1" smtClean="0">
                <a:solidFill>
                  <a:srgbClr val="292934"/>
                </a:solidFill>
                <a:latin typeface="Calibri"/>
                <a:cs typeface="Calibri"/>
              </a:rPr>
              <a:t>z</a:t>
            </a:r>
            <a:r>
              <a:rPr lang="it-IT" sz="1800" b="0" dirty="0" smtClean="0">
                <a:solidFill>
                  <a:srgbClr val="292934"/>
                </a:solidFill>
                <a:latin typeface="Calibri"/>
                <a:cs typeface="Calibri"/>
              </a:rPr>
              <a:t> </a:t>
            </a:r>
            <a:r>
              <a:rPr lang="it-IT" sz="1800" b="0" dirty="0">
                <a:solidFill>
                  <a:srgbClr val="292934"/>
                </a:solidFill>
                <a:latin typeface="Calibri"/>
                <a:cs typeface="Calibri"/>
              </a:rPr>
              <a:t>è sostituita dalla distribuzione </a:t>
            </a:r>
            <a:r>
              <a:rPr lang="it-IT" sz="1800" b="0" i="1" dirty="0">
                <a:solidFill>
                  <a:srgbClr val="292934"/>
                </a:solidFill>
                <a:latin typeface="Calibri"/>
                <a:cs typeface="Calibri"/>
              </a:rPr>
              <a:t>t</a:t>
            </a:r>
            <a:r>
              <a:rPr lang="it-IT" sz="1800" b="0" dirty="0">
                <a:solidFill>
                  <a:srgbClr val="292934"/>
                </a:solidFill>
                <a:latin typeface="Calibri"/>
                <a:cs typeface="Calibri"/>
              </a:rPr>
              <a:t>-</a:t>
            </a:r>
            <a:r>
              <a:rPr lang="it-IT" sz="1800" b="0" dirty="0" err="1">
                <a:solidFill>
                  <a:srgbClr val="292934"/>
                </a:solidFill>
                <a:latin typeface="Calibri"/>
                <a:cs typeface="Calibri"/>
              </a:rPr>
              <a:t>student</a:t>
            </a:r>
            <a:r>
              <a:rPr lang="it-IT" sz="1800" b="0" dirty="0">
                <a:solidFill>
                  <a:srgbClr val="292934"/>
                </a:solidFill>
                <a:latin typeface="Calibri"/>
                <a:cs typeface="Calibri"/>
              </a:rPr>
              <a:t>, la cui variabile </a:t>
            </a:r>
            <a:r>
              <a:rPr lang="it-IT" sz="1800" b="0" dirty="0" smtClean="0">
                <a:solidFill>
                  <a:srgbClr val="292934"/>
                </a:solidFill>
                <a:latin typeface="Calibri"/>
                <a:cs typeface="Calibri"/>
              </a:rPr>
              <a:t>casuale è </a:t>
            </a:r>
            <a:r>
              <a:rPr lang="it-IT" sz="1800" b="0" dirty="0">
                <a:solidFill>
                  <a:srgbClr val="292934"/>
                </a:solidFill>
                <a:latin typeface="Calibri"/>
                <a:cs typeface="Calibri"/>
              </a:rPr>
              <a:t>indicata con </a:t>
            </a:r>
            <a:r>
              <a:rPr lang="it-IT" sz="1800" b="0" i="1" dirty="0">
                <a:solidFill>
                  <a:srgbClr val="292934"/>
                </a:solidFill>
                <a:latin typeface="Calibri"/>
                <a:cs typeface="Calibri"/>
              </a:rPr>
              <a:t>t</a:t>
            </a:r>
            <a:r>
              <a:rPr lang="it-IT" sz="1800" b="0" dirty="0">
                <a:solidFill>
                  <a:srgbClr val="292934"/>
                </a:solidFill>
                <a:latin typeface="Calibri"/>
                <a:cs typeface="Calibri"/>
              </a:rPr>
              <a:t> </a:t>
            </a:r>
          </a:p>
        </p:txBody>
      </p:sp>
      <p:graphicFrame>
        <p:nvGraphicFramePr>
          <p:cNvPr id="89091" name="Object 4"/>
          <p:cNvGraphicFramePr>
            <a:graphicFrameLocks noChangeAspect="1"/>
          </p:cNvGraphicFramePr>
          <p:nvPr>
            <p:extLst>
              <p:ext uri="{D42A27DB-BD31-4B8C-83A1-F6EECF244321}">
                <p14:modId xmlns:p14="http://schemas.microsoft.com/office/powerpoint/2010/main" val="4116785024"/>
              </p:ext>
            </p:extLst>
          </p:nvPr>
        </p:nvGraphicFramePr>
        <p:xfrm>
          <a:off x="2308225" y="3068289"/>
          <a:ext cx="4465638" cy="993775"/>
        </p:xfrm>
        <a:graphic>
          <a:graphicData uri="http://schemas.openxmlformats.org/presentationml/2006/ole">
            <mc:AlternateContent xmlns:mc="http://schemas.openxmlformats.org/markup-compatibility/2006">
              <mc:Choice xmlns:v="urn:schemas-microsoft-com:vml" Requires="v">
                <p:oleObj spid="_x0000_s89588" name="Equation" r:id="rId3" imgW="2628900" imgH="584200" progId="Equation.3">
                  <p:embed/>
                </p:oleObj>
              </mc:Choice>
              <mc:Fallback>
                <p:oleObj name="Equation" r:id="rId3" imgW="2628900" imgH="584200" progId="Equation.3">
                  <p:embed/>
                  <p:pic>
                    <p:nvPicPr>
                      <p:cNvPr id="0" name="Picture 2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8225" y="3068289"/>
                        <a:ext cx="4465638" cy="993775"/>
                      </a:xfrm>
                      <a:prstGeom prst="rect">
                        <a:avLst/>
                      </a:prstGeom>
                      <a:solidFill>
                        <a:srgbClr val="FFFFFF"/>
                      </a:solidFill>
                      <a:ln w="38100" cmpd="dbl">
                        <a:noFill/>
                        <a:miter lim="800000"/>
                        <a:headEnd/>
                        <a:tailEnd/>
                      </a:ln>
                    </p:spPr>
                  </p:pic>
                </p:oleObj>
              </mc:Fallback>
            </mc:AlternateContent>
          </a:graphicData>
        </a:graphic>
      </p:graphicFrame>
      <p:pic>
        <p:nvPicPr>
          <p:cNvPr id="89092"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89038" y="4357433"/>
            <a:ext cx="6704012" cy="2116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ChangeArrowheads="1"/>
          </p:cNvSpPr>
          <p:nvPr>
            <p:ph type="title"/>
          </p:nvPr>
        </p:nvSpPr>
        <p:spPr>
          <a:xfrm>
            <a:off x="198907" y="266700"/>
            <a:ext cx="8767224" cy="638468"/>
          </a:xfrm>
        </p:spPr>
        <p:txBody>
          <a:bodyPr>
            <a:noAutofit/>
          </a:bodyPr>
          <a:lstStyle/>
          <a:p>
            <a:pPr eaLnBrk="1" hangingPunct="1"/>
            <a:r>
              <a:rPr lang="it-IT" sz="3600" b="0" dirty="0"/>
              <a:t>Distribuzione </a:t>
            </a:r>
            <a:r>
              <a:rPr lang="it-IT" sz="3600" b="0" i="1" dirty="0"/>
              <a:t>t</a:t>
            </a:r>
            <a:r>
              <a:rPr lang="it-IT" sz="3600" b="0" dirty="0"/>
              <a:t> – Intervallo Confidenza  per m</a:t>
            </a:r>
          </a:p>
        </p:txBody>
      </p:sp>
      <p:pic>
        <p:nvPicPr>
          <p:cNvPr id="9011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325" y="1162777"/>
            <a:ext cx="7489825" cy="2233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0115" name="Text Box 15"/>
          <p:cNvSpPr txBox="1">
            <a:spLocks noChangeArrowheads="1"/>
          </p:cNvSpPr>
          <p:nvPr/>
        </p:nvSpPr>
        <p:spPr bwMode="auto">
          <a:xfrm>
            <a:off x="407988" y="3656013"/>
            <a:ext cx="8324850" cy="2390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174625" eaLnBrk="0" hangingPunct="0">
              <a:defRPr sz="2400" b="1">
                <a:solidFill>
                  <a:schemeClr val="tx1"/>
                </a:solidFill>
                <a:latin typeface="Times New Roman" charset="0"/>
                <a:ea typeface="ＭＳ Ｐゴシック" charset="0"/>
                <a:cs typeface="ＭＳ Ｐゴシック" charset="0"/>
              </a:defRPr>
            </a:lvl1pPr>
            <a:lvl2pPr indent="25400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indent="0" eaLnBrk="1" hangingPunct="1">
              <a:spcBef>
                <a:spcPct val="50000"/>
              </a:spcBef>
            </a:pPr>
            <a:r>
              <a:rPr lang="it-IT" sz="2000" b="0" dirty="0" smtClean="0">
                <a:solidFill>
                  <a:srgbClr val="292934"/>
                </a:solidFill>
                <a:latin typeface="Calibri"/>
                <a:cs typeface="Calibri"/>
              </a:rPr>
              <a:t>Calcolo dell’Intervallo </a:t>
            </a:r>
            <a:r>
              <a:rPr lang="it-IT" sz="2000" b="0" dirty="0">
                <a:solidFill>
                  <a:srgbClr val="292934"/>
                </a:solidFill>
                <a:latin typeface="Calibri"/>
                <a:cs typeface="Calibri"/>
              </a:rPr>
              <a:t>di confidenza (1-</a:t>
            </a:r>
            <a:r>
              <a:rPr lang="it-IT" sz="2000" b="0" dirty="0">
                <a:solidFill>
                  <a:srgbClr val="292934"/>
                </a:solidFill>
                <a:latin typeface="Symbol" charset="2"/>
                <a:cs typeface="Symbol" charset="2"/>
              </a:rPr>
              <a:t>a</a:t>
            </a:r>
            <a:r>
              <a:rPr lang="it-IT" sz="2000" b="0" dirty="0">
                <a:solidFill>
                  <a:srgbClr val="292934"/>
                </a:solidFill>
                <a:latin typeface="Calibri"/>
                <a:cs typeface="Calibri"/>
              </a:rPr>
              <a:t>)100% per m</a:t>
            </a:r>
          </a:p>
          <a:p>
            <a:pPr marL="342900" lvl="1" indent="-342900" eaLnBrk="1" hangingPunct="1">
              <a:spcBef>
                <a:spcPts val="1600"/>
              </a:spcBef>
              <a:buFont typeface="+mj-lt"/>
              <a:buAutoNum type="arabicPeriod"/>
            </a:pPr>
            <a:r>
              <a:rPr lang="it-IT" sz="1800" b="0" dirty="0">
                <a:solidFill>
                  <a:srgbClr val="292934"/>
                </a:solidFill>
                <a:latin typeface="Calibri"/>
                <a:cs typeface="Calibri"/>
              </a:rPr>
              <a:t>Calcoliamo la deviazione standard campionaria</a:t>
            </a:r>
            <a:endParaRPr lang="it-IT" sz="1800" b="0" u="sng" baseline="-25000" dirty="0">
              <a:solidFill>
                <a:srgbClr val="292934"/>
              </a:solidFill>
              <a:latin typeface="Calibri"/>
              <a:cs typeface="Calibri"/>
            </a:endParaRPr>
          </a:p>
          <a:p>
            <a:pPr marL="342900" lvl="1" indent="-342900" eaLnBrk="1" hangingPunct="1">
              <a:spcBef>
                <a:spcPts val="1600"/>
              </a:spcBef>
              <a:buFont typeface="+mj-lt"/>
              <a:buAutoNum type="arabicPeriod"/>
            </a:pPr>
            <a:r>
              <a:rPr lang="it-IT" sz="1800" b="0" dirty="0">
                <a:solidFill>
                  <a:srgbClr val="292934"/>
                </a:solidFill>
                <a:latin typeface="Calibri"/>
                <a:cs typeface="Calibri"/>
              </a:rPr>
              <a:t>Calcoliamo i gradi di libertà</a:t>
            </a:r>
          </a:p>
          <a:p>
            <a:pPr marL="342900" lvl="1" indent="-342900" eaLnBrk="1" hangingPunct="1">
              <a:spcBef>
                <a:spcPts val="1600"/>
              </a:spcBef>
              <a:buFont typeface="+mj-lt"/>
              <a:buAutoNum type="arabicPeriod"/>
            </a:pPr>
            <a:r>
              <a:rPr lang="it-IT" sz="1800" b="0" dirty="0">
                <a:solidFill>
                  <a:srgbClr val="292934"/>
                </a:solidFill>
                <a:latin typeface="Calibri"/>
                <a:cs typeface="Calibri"/>
              </a:rPr>
              <a:t>Calcoliamo il Massimo Errore della Stima puntuale</a:t>
            </a:r>
          </a:p>
          <a:p>
            <a:pPr marL="342900" lvl="1" indent="-342900" eaLnBrk="1" hangingPunct="1">
              <a:spcBef>
                <a:spcPts val="1600"/>
              </a:spcBef>
              <a:buFont typeface="+mj-lt"/>
              <a:buAutoNum type="arabicPeriod"/>
            </a:pPr>
            <a:r>
              <a:rPr lang="it-IT" sz="1800" b="0" dirty="0">
                <a:solidFill>
                  <a:srgbClr val="292934"/>
                </a:solidFill>
                <a:latin typeface="Calibri"/>
                <a:cs typeface="Calibri"/>
              </a:rPr>
              <a:t>Calcoliamo </a:t>
            </a:r>
            <a:r>
              <a:rPr lang="it-IT" sz="1800" b="0" dirty="0" smtClean="0">
                <a:solidFill>
                  <a:srgbClr val="292934"/>
                </a:solidFill>
                <a:latin typeface="Calibri"/>
                <a:cs typeface="Calibri"/>
              </a:rPr>
              <a:t>i limiti dell’</a:t>
            </a:r>
            <a:r>
              <a:rPr lang="it-IT" altLang="ja-JP" sz="1800" b="0" dirty="0" smtClean="0">
                <a:solidFill>
                  <a:srgbClr val="292934"/>
                </a:solidFill>
                <a:latin typeface="Calibri"/>
                <a:cs typeface="Calibri"/>
              </a:rPr>
              <a:t>Intervallo </a:t>
            </a:r>
            <a:r>
              <a:rPr lang="it-IT" altLang="ja-JP" sz="1800" b="0" dirty="0">
                <a:solidFill>
                  <a:srgbClr val="292934"/>
                </a:solidFill>
                <a:latin typeface="Calibri"/>
                <a:cs typeface="Calibri"/>
              </a:rPr>
              <a:t>di Confidenza</a:t>
            </a:r>
            <a:endParaRPr lang="it-IT" sz="2000" b="0" dirty="0">
              <a:solidFill>
                <a:srgbClr val="292934"/>
              </a:solidFill>
              <a:latin typeface="Calibri"/>
              <a:cs typeface="Calibri"/>
            </a:endParaRPr>
          </a:p>
        </p:txBody>
      </p:sp>
      <p:grpSp>
        <p:nvGrpSpPr>
          <p:cNvPr id="2" name="Gruppo 1"/>
          <p:cNvGrpSpPr/>
          <p:nvPr/>
        </p:nvGrpSpPr>
        <p:grpSpPr>
          <a:xfrm>
            <a:off x="7181842" y="4162884"/>
            <a:ext cx="1193790" cy="1651797"/>
            <a:chOff x="7168330" y="4160838"/>
            <a:chExt cx="1193790" cy="1651797"/>
          </a:xfrm>
        </p:grpSpPr>
        <p:graphicFrame>
          <p:nvGraphicFramePr>
            <p:cNvPr id="90116" name="Object 16"/>
            <p:cNvGraphicFramePr>
              <a:graphicFrameLocks noChangeAspect="1"/>
            </p:cNvGraphicFramePr>
            <p:nvPr>
              <p:extLst>
                <p:ext uri="{D42A27DB-BD31-4B8C-83A1-F6EECF244321}">
                  <p14:modId xmlns:p14="http://schemas.microsoft.com/office/powerpoint/2010/main" val="2948193461"/>
                </p:ext>
              </p:extLst>
            </p:nvPr>
          </p:nvGraphicFramePr>
          <p:xfrm>
            <a:off x="7177845" y="4160838"/>
            <a:ext cx="1184275" cy="455612"/>
          </p:xfrm>
          <a:graphic>
            <a:graphicData uri="http://schemas.openxmlformats.org/presentationml/2006/ole">
              <mc:AlternateContent xmlns:mc="http://schemas.openxmlformats.org/markup-compatibility/2006">
                <mc:Choice xmlns:v="urn:schemas-microsoft-com:vml" Requires="v">
                  <p:oleObj spid="_x0000_s210797" name="Equation" r:id="rId4" imgW="660113" imgH="253890" progId="Equation.3">
                    <p:embed/>
                  </p:oleObj>
                </mc:Choice>
                <mc:Fallback>
                  <p:oleObj name="Equation" r:id="rId4" imgW="660113" imgH="253890" progId="Equation.3">
                    <p:embed/>
                    <p:pic>
                      <p:nvPicPr>
                        <p:cNvPr id="0" name="Picture 87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77845" y="4160838"/>
                          <a:ext cx="1184275" cy="455612"/>
                        </a:xfrm>
                        <a:prstGeom prst="rect">
                          <a:avLst/>
                        </a:prstGeom>
                        <a:solidFill>
                          <a:srgbClr val="FFFFFF"/>
                        </a:solidFill>
                      </p:spPr>
                    </p:pic>
                  </p:oleObj>
                </mc:Fallback>
              </mc:AlternateContent>
            </a:graphicData>
          </a:graphic>
        </p:graphicFrame>
        <p:graphicFrame>
          <p:nvGraphicFramePr>
            <p:cNvPr id="90117" name="Object 17"/>
            <p:cNvGraphicFramePr>
              <a:graphicFrameLocks noChangeAspect="1"/>
            </p:cNvGraphicFramePr>
            <p:nvPr>
              <p:extLst>
                <p:ext uri="{D42A27DB-BD31-4B8C-83A1-F6EECF244321}">
                  <p14:modId xmlns:p14="http://schemas.microsoft.com/office/powerpoint/2010/main" val="1925874596"/>
                </p:ext>
              </p:extLst>
            </p:nvPr>
          </p:nvGraphicFramePr>
          <p:xfrm>
            <a:off x="7574720" y="5166568"/>
            <a:ext cx="390525" cy="414337"/>
          </p:xfrm>
          <a:graphic>
            <a:graphicData uri="http://schemas.openxmlformats.org/presentationml/2006/ole">
              <mc:AlternateContent xmlns:mc="http://schemas.openxmlformats.org/markup-compatibility/2006">
                <mc:Choice xmlns:v="urn:schemas-microsoft-com:vml" Requires="v">
                  <p:oleObj spid="_x0000_s210798" name="Equation" r:id="rId6" imgW="215806" imgH="228501" progId="Equation.3">
                    <p:embed/>
                  </p:oleObj>
                </mc:Choice>
                <mc:Fallback>
                  <p:oleObj name="Equation" r:id="rId6" imgW="215806" imgH="228501" progId="Equation.3">
                    <p:embed/>
                    <p:pic>
                      <p:nvPicPr>
                        <p:cNvPr id="0" name="Picture 87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74720" y="5166568"/>
                          <a:ext cx="390525" cy="414337"/>
                        </a:xfrm>
                        <a:prstGeom prst="rect">
                          <a:avLst/>
                        </a:prstGeom>
                        <a:solidFill>
                          <a:srgbClr val="FFFFFF"/>
                        </a:solidFill>
                      </p:spPr>
                    </p:pic>
                  </p:oleObj>
                </mc:Fallback>
              </mc:AlternateContent>
            </a:graphicData>
          </a:graphic>
        </p:graphicFrame>
        <p:graphicFrame>
          <p:nvGraphicFramePr>
            <p:cNvPr id="90118" name="Object 18"/>
            <p:cNvGraphicFramePr>
              <a:graphicFrameLocks noChangeAspect="1"/>
            </p:cNvGraphicFramePr>
            <p:nvPr>
              <p:extLst>
                <p:ext uri="{D42A27DB-BD31-4B8C-83A1-F6EECF244321}">
                  <p14:modId xmlns:p14="http://schemas.microsoft.com/office/powerpoint/2010/main" val="1923001304"/>
                </p:ext>
              </p:extLst>
            </p:nvPr>
          </p:nvGraphicFramePr>
          <p:xfrm>
            <a:off x="7168330" y="5398297"/>
            <a:ext cx="782637" cy="414338"/>
          </p:xfrm>
          <a:graphic>
            <a:graphicData uri="http://schemas.openxmlformats.org/presentationml/2006/ole">
              <mc:AlternateContent xmlns:mc="http://schemas.openxmlformats.org/markup-compatibility/2006">
                <mc:Choice xmlns:v="urn:schemas-microsoft-com:vml" Requires="v">
                  <p:oleObj spid="_x0000_s210799" name="Equation" r:id="rId8" imgW="431613" imgH="228501" progId="Equation.3">
                    <p:embed/>
                  </p:oleObj>
                </mc:Choice>
                <mc:Fallback>
                  <p:oleObj name="Equation" r:id="rId8" imgW="431613" imgH="228501" progId="Equation.3">
                    <p:embed/>
                    <p:pic>
                      <p:nvPicPr>
                        <p:cNvPr id="0" name="Picture 87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68330" y="5398297"/>
                          <a:ext cx="782637" cy="414338"/>
                        </a:xfrm>
                        <a:prstGeom prst="rect">
                          <a:avLst/>
                        </a:prstGeom>
                        <a:solidFill>
                          <a:srgbClr val="FFFFFF"/>
                        </a:solidFill>
                      </p:spPr>
                    </p:pic>
                  </p:oleObj>
                </mc:Fallback>
              </mc:AlternateContent>
            </a:graphicData>
          </a:graphic>
        </p:graphicFrame>
        <p:graphicFrame>
          <p:nvGraphicFramePr>
            <p:cNvPr id="90119" name="Object 20"/>
            <p:cNvGraphicFramePr>
              <a:graphicFrameLocks noChangeAspect="1"/>
            </p:cNvGraphicFramePr>
            <p:nvPr>
              <p:extLst>
                <p:ext uri="{D42A27DB-BD31-4B8C-83A1-F6EECF244321}">
                  <p14:modId xmlns:p14="http://schemas.microsoft.com/office/powerpoint/2010/main" val="4218840913"/>
                </p:ext>
              </p:extLst>
            </p:nvPr>
          </p:nvGraphicFramePr>
          <p:xfrm>
            <a:off x="7223089" y="4708395"/>
            <a:ext cx="1093787" cy="365125"/>
          </p:xfrm>
          <a:graphic>
            <a:graphicData uri="http://schemas.openxmlformats.org/presentationml/2006/ole">
              <mc:AlternateContent xmlns:mc="http://schemas.openxmlformats.org/markup-compatibility/2006">
                <mc:Choice xmlns:v="urn:schemas-microsoft-com:vml" Requires="v">
                  <p:oleObj spid="_x0000_s210800" name="Equation" r:id="rId10" imgW="609336" imgH="203112" progId="Equation.3">
                    <p:embed/>
                  </p:oleObj>
                </mc:Choice>
                <mc:Fallback>
                  <p:oleObj name="Equation" r:id="rId10" imgW="609336" imgH="203112" progId="Equation.3">
                    <p:embed/>
                    <p:pic>
                      <p:nvPicPr>
                        <p:cNvPr id="0" name="Picture 88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23089" y="4708395"/>
                          <a:ext cx="1093787" cy="365125"/>
                        </a:xfrm>
                        <a:prstGeom prst="rect">
                          <a:avLst/>
                        </a:prstGeom>
                        <a:solidFill>
                          <a:srgbClr val="FFFFFF"/>
                        </a:solidFill>
                      </p:spPr>
                    </p:pic>
                  </p:oleObj>
                </mc:Fallback>
              </mc:AlternateContent>
            </a:graphicData>
          </a:graphic>
        </p:graphicFrame>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p:nvPr>
        </p:nvSpPr>
        <p:spPr>
          <a:xfrm>
            <a:off x="314325" y="197264"/>
            <a:ext cx="8418513" cy="788574"/>
          </a:xfrm>
        </p:spPr>
        <p:txBody>
          <a:bodyPr/>
          <a:lstStyle/>
          <a:p>
            <a:pPr eaLnBrk="1" hangingPunct="1"/>
            <a:r>
              <a:rPr lang="it-IT" sz="3200" b="0" dirty="0">
                <a:latin typeface="Tahoma" charset="0"/>
              </a:rPr>
              <a:t>Distribuzione </a:t>
            </a:r>
            <a:r>
              <a:rPr lang="it-IT" sz="3200" b="0" i="1" dirty="0">
                <a:latin typeface="Tahoma" charset="0"/>
              </a:rPr>
              <a:t>t</a:t>
            </a:r>
            <a:r>
              <a:rPr lang="it-IT" sz="3200" b="0" dirty="0">
                <a:latin typeface="Tahoma" charset="0"/>
              </a:rPr>
              <a:t> – Intervallo Confidenza  per </a:t>
            </a:r>
            <a:r>
              <a:rPr lang="it-IT" sz="3200" b="0" dirty="0">
                <a:latin typeface="Symbol" charset="0"/>
              </a:rPr>
              <a:t>m</a:t>
            </a:r>
          </a:p>
        </p:txBody>
      </p:sp>
      <p:sp>
        <p:nvSpPr>
          <p:cNvPr id="91138" name="Text Box 4"/>
          <p:cNvSpPr txBox="1">
            <a:spLocks noChangeArrowheads="1"/>
          </p:cNvSpPr>
          <p:nvPr/>
        </p:nvSpPr>
        <p:spPr bwMode="auto">
          <a:xfrm>
            <a:off x="314325" y="1064203"/>
            <a:ext cx="8597900" cy="1671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lnSpc>
                <a:spcPct val="115000"/>
              </a:lnSpc>
              <a:spcBef>
                <a:spcPct val="50000"/>
              </a:spcBef>
            </a:pPr>
            <a:r>
              <a:rPr lang="it-IT" sz="1800" dirty="0">
                <a:solidFill>
                  <a:srgbClr val="292934"/>
                </a:solidFill>
                <a:latin typeface="Calibri"/>
                <a:cs typeface="Calibri"/>
              </a:rPr>
              <a:t>Esempio.</a:t>
            </a:r>
            <a:r>
              <a:rPr lang="it-IT" sz="1800" b="0" dirty="0">
                <a:solidFill>
                  <a:srgbClr val="292934"/>
                </a:solidFill>
                <a:latin typeface="Calibri"/>
                <a:cs typeface="Calibri"/>
              </a:rPr>
              <a:t> Al Dott. Moore è stato chiesto di valutare il livello medio di colesterolo di tutti gli uomini adulti che vivono nella città di </a:t>
            </a:r>
            <a:r>
              <a:rPr lang="it-IT" sz="1800" b="0" dirty="0" err="1">
                <a:solidFill>
                  <a:srgbClr val="292934"/>
                </a:solidFill>
                <a:latin typeface="Calibri"/>
                <a:cs typeface="Calibri"/>
              </a:rPr>
              <a:t>Harford</a:t>
            </a:r>
            <a:r>
              <a:rPr lang="it-IT" sz="1800" b="0" dirty="0">
                <a:solidFill>
                  <a:srgbClr val="292934"/>
                </a:solidFill>
                <a:latin typeface="Calibri"/>
                <a:cs typeface="Calibri"/>
              </a:rPr>
              <a:t>. Scelto un campione di </a:t>
            </a:r>
            <a:r>
              <a:rPr lang="it-IT" sz="1800" b="0" dirty="0" err="1" smtClean="0">
                <a:solidFill>
                  <a:srgbClr val="292934"/>
                </a:solidFill>
                <a:latin typeface="Calibri"/>
                <a:cs typeface="Calibri"/>
              </a:rPr>
              <a:t>n</a:t>
            </a:r>
            <a:r>
              <a:rPr lang="it-IT" sz="1800" b="0" dirty="0" smtClean="0">
                <a:solidFill>
                  <a:srgbClr val="292934"/>
                </a:solidFill>
                <a:latin typeface="Calibri"/>
                <a:cs typeface="Calibri"/>
              </a:rPr>
              <a:t>=25 </a:t>
            </a:r>
            <a:r>
              <a:rPr lang="it-IT" sz="1800" b="0" dirty="0">
                <a:solidFill>
                  <a:srgbClr val="292934"/>
                </a:solidFill>
                <a:latin typeface="Calibri"/>
                <a:cs typeface="Calibri"/>
              </a:rPr>
              <a:t>uomini ha rilevato che il livello di colesterolo medio per i soggetti esaminati è </a:t>
            </a:r>
            <a:r>
              <a:rPr lang="it-IT" sz="1800" i="1" dirty="0" err="1" smtClean="0">
                <a:solidFill>
                  <a:srgbClr val="292934"/>
                </a:solidFill>
                <a:latin typeface="Calibri"/>
                <a:cs typeface="Calibri"/>
              </a:rPr>
              <a:t>Xbar</a:t>
            </a:r>
            <a:r>
              <a:rPr lang="it-IT" sz="1800" dirty="0" smtClean="0">
                <a:solidFill>
                  <a:srgbClr val="292934"/>
                </a:solidFill>
                <a:latin typeface="Calibri"/>
                <a:cs typeface="Calibri"/>
              </a:rPr>
              <a:t>=186mg/dl</a:t>
            </a:r>
            <a:r>
              <a:rPr lang="it-IT" sz="1800" b="0" dirty="0" smtClean="0">
                <a:solidFill>
                  <a:srgbClr val="292934"/>
                </a:solidFill>
                <a:latin typeface="Calibri"/>
                <a:cs typeface="Calibri"/>
              </a:rPr>
              <a:t> </a:t>
            </a:r>
            <a:r>
              <a:rPr lang="it-IT" sz="1800" b="0" dirty="0">
                <a:solidFill>
                  <a:srgbClr val="292934"/>
                </a:solidFill>
                <a:latin typeface="Calibri"/>
                <a:cs typeface="Calibri"/>
              </a:rPr>
              <a:t>con una deviazione standard di </a:t>
            </a:r>
            <a:r>
              <a:rPr lang="it-IT" sz="1800" i="1" dirty="0" err="1" smtClean="0">
                <a:solidFill>
                  <a:srgbClr val="292934"/>
                </a:solidFill>
                <a:latin typeface="Calibri"/>
                <a:cs typeface="Calibri"/>
              </a:rPr>
              <a:t>s</a:t>
            </a:r>
            <a:r>
              <a:rPr lang="it-IT" sz="1800" dirty="0" smtClean="0">
                <a:solidFill>
                  <a:srgbClr val="292934"/>
                </a:solidFill>
                <a:latin typeface="Calibri"/>
                <a:cs typeface="Calibri"/>
              </a:rPr>
              <a:t>=12mg/dl</a:t>
            </a:r>
            <a:r>
              <a:rPr lang="it-IT" sz="1800" b="0" dirty="0">
                <a:solidFill>
                  <a:srgbClr val="292934"/>
                </a:solidFill>
                <a:latin typeface="Calibri"/>
                <a:cs typeface="Calibri"/>
              </a:rPr>
              <a:t>. Costruiamo l</a:t>
            </a:r>
            <a:r>
              <a:rPr lang="ja-JP" altLang="it-IT" sz="1800" b="0" dirty="0">
                <a:solidFill>
                  <a:srgbClr val="292934"/>
                </a:solidFill>
                <a:latin typeface="Calibri"/>
                <a:cs typeface="Calibri"/>
              </a:rPr>
              <a:t>’</a:t>
            </a:r>
            <a:r>
              <a:rPr lang="it-IT" altLang="ja-JP" sz="1800" b="0" dirty="0">
                <a:solidFill>
                  <a:srgbClr val="292934"/>
                </a:solidFill>
                <a:latin typeface="Calibri"/>
                <a:cs typeface="Calibri"/>
              </a:rPr>
              <a:t>intervallo di confidenza al 95% per la media vera della popolazione m.</a:t>
            </a:r>
            <a:endParaRPr lang="it-IT" sz="1800" b="0" dirty="0">
              <a:solidFill>
                <a:srgbClr val="292934"/>
              </a:solidFill>
              <a:latin typeface="Calibri"/>
              <a:cs typeface="Calibri"/>
            </a:endParaRPr>
          </a:p>
        </p:txBody>
      </p:sp>
      <p:grpSp>
        <p:nvGrpSpPr>
          <p:cNvPr id="91139" name="Group 21"/>
          <p:cNvGrpSpPr>
            <a:grpSpLocks/>
          </p:cNvGrpSpPr>
          <p:nvPr/>
        </p:nvGrpSpPr>
        <p:grpSpPr bwMode="auto">
          <a:xfrm>
            <a:off x="5028416" y="4053730"/>
            <a:ext cx="3698875" cy="1350963"/>
            <a:chOff x="3171" y="2591"/>
            <a:chExt cx="2330" cy="851"/>
          </a:xfrm>
        </p:grpSpPr>
        <p:pic>
          <p:nvPicPr>
            <p:cNvPr id="91150"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r="868"/>
            <a:stretch>
              <a:fillRect/>
            </a:stretch>
          </p:blipFill>
          <p:spPr bwMode="auto">
            <a:xfrm>
              <a:off x="3172" y="3229"/>
              <a:ext cx="2329" cy="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1151"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t="7863" r="33917" b="13513"/>
            <a:stretch>
              <a:fillRect/>
            </a:stretch>
          </p:blipFill>
          <p:spPr bwMode="auto">
            <a:xfrm>
              <a:off x="3171" y="2591"/>
              <a:ext cx="2330" cy="6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1140" name="Text Box 10"/>
          <p:cNvSpPr txBox="1">
            <a:spLocks noChangeArrowheads="1"/>
          </p:cNvSpPr>
          <p:nvPr/>
        </p:nvSpPr>
        <p:spPr bwMode="auto">
          <a:xfrm>
            <a:off x="462285" y="3078577"/>
            <a:ext cx="4227512" cy="779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buFontTx/>
              <a:buChar char="•"/>
            </a:pPr>
            <a:r>
              <a:rPr lang="it-IT" sz="1800" b="0" dirty="0">
                <a:solidFill>
                  <a:srgbClr val="292934"/>
                </a:solidFill>
                <a:latin typeface="Calibri"/>
                <a:cs typeface="Calibri"/>
              </a:rPr>
              <a:t>Deviazione standard campionaria</a:t>
            </a:r>
          </a:p>
          <a:p>
            <a:pPr eaLnBrk="1" hangingPunct="1">
              <a:spcBef>
                <a:spcPct val="50000"/>
              </a:spcBef>
              <a:buFontTx/>
              <a:buChar char="•"/>
            </a:pPr>
            <a:r>
              <a:rPr lang="it-IT" sz="1800" b="0" dirty="0">
                <a:solidFill>
                  <a:srgbClr val="292934"/>
                </a:solidFill>
                <a:latin typeface="Calibri"/>
                <a:cs typeface="Calibri"/>
              </a:rPr>
              <a:t>Gradi di libertà </a:t>
            </a:r>
          </a:p>
        </p:txBody>
      </p:sp>
      <p:sp>
        <p:nvSpPr>
          <p:cNvPr id="91141" name="Text Box 11"/>
          <p:cNvSpPr txBox="1">
            <a:spLocks noChangeArrowheads="1"/>
          </p:cNvSpPr>
          <p:nvPr/>
        </p:nvSpPr>
        <p:spPr bwMode="auto">
          <a:xfrm>
            <a:off x="462285" y="4600989"/>
            <a:ext cx="3502025"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buFontTx/>
              <a:buChar char="•"/>
            </a:pPr>
            <a:r>
              <a:rPr lang="it-IT" sz="1800" b="0" dirty="0">
                <a:solidFill>
                  <a:srgbClr val="292934"/>
                </a:solidFill>
                <a:latin typeface="Calibri"/>
                <a:cs typeface="Calibri"/>
              </a:rPr>
              <a:t>Valore </a:t>
            </a:r>
            <a:r>
              <a:rPr lang="it-IT" sz="1800" b="0" i="1" dirty="0">
                <a:solidFill>
                  <a:srgbClr val="292934"/>
                </a:solidFill>
                <a:latin typeface="Calibri"/>
                <a:cs typeface="Calibri"/>
              </a:rPr>
              <a:t>t</a:t>
            </a:r>
            <a:r>
              <a:rPr lang="it-IT" sz="1800" b="0" dirty="0">
                <a:solidFill>
                  <a:srgbClr val="292934"/>
                </a:solidFill>
                <a:latin typeface="Calibri"/>
                <a:cs typeface="Calibri"/>
              </a:rPr>
              <a:t>  per </a:t>
            </a:r>
            <a:r>
              <a:rPr lang="it-IT" sz="1800" b="0" i="1" dirty="0">
                <a:solidFill>
                  <a:srgbClr val="292934"/>
                </a:solidFill>
                <a:latin typeface="Symbol" charset="2"/>
                <a:cs typeface="Symbol" charset="2"/>
              </a:rPr>
              <a:t>a</a:t>
            </a:r>
            <a:r>
              <a:rPr lang="it-IT" sz="1800" b="0" dirty="0">
                <a:solidFill>
                  <a:srgbClr val="292934"/>
                </a:solidFill>
                <a:latin typeface="Calibri"/>
                <a:cs typeface="Calibri"/>
              </a:rPr>
              <a:t> = 0.05</a:t>
            </a:r>
          </a:p>
        </p:txBody>
      </p:sp>
      <p:pic>
        <p:nvPicPr>
          <p:cNvPr id="91142"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59288" y="5623556"/>
            <a:ext cx="4452937" cy="385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1143" name="Text Box 13"/>
          <p:cNvSpPr txBox="1">
            <a:spLocks noChangeArrowheads="1"/>
          </p:cNvSpPr>
          <p:nvPr/>
        </p:nvSpPr>
        <p:spPr bwMode="auto">
          <a:xfrm>
            <a:off x="462285" y="5642606"/>
            <a:ext cx="36703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61938" indent="-261938"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buFontTx/>
              <a:buChar char="•"/>
            </a:pPr>
            <a:r>
              <a:rPr lang="it-IT" sz="1800" b="0" dirty="0">
                <a:solidFill>
                  <a:srgbClr val="292934"/>
                </a:solidFill>
                <a:latin typeface="Calibri"/>
                <a:cs typeface="Calibri"/>
              </a:rPr>
              <a:t>Intervallo di Confidenza</a:t>
            </a:r>
          </a:p>
        </p:txBody>
      </p:sp>
      <p:sp>
        <p:nvSpPr>
          <p:cNvPr id="91144" name="Text Box 14"/>
          <p:cNvSpPr txBox="1">
            <a:spLocks noChangeArrowheads="1"/>
          </p:cNvSpPr>
          <p:nvPr/>
        </p:nvSpPr>
        <p:spPr bwMode="auto">
          <a:xfrm>
            <a:off x="314325" y="6162291"/>
            <a:ext cx="677484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spcBef>
                <a:spcPct val="50000"/>
              </a:spcBef>
            </a:pPr>
            <a:r>
              <a:rPr lang="it-IT" sz="1800" b="0" dirty="0">
                <a:solidFill>
                  <a:srgbClr val="292934"/>
                </a:solidFill>
                <a:latin typeface="Tahoma" charset="0"/>
              </a:rPr>
              <a:t>Esercizi</a:t>
            </a:r>
            <a:r>
              <a:rPr lang="it-IT" sz="1800" b="0" dirty="0" smtClean="0">
                <a:solidFill>
                  <a:srgbClr val="292934"/>
                </a:solidFill>
                <a:latin typeface="Tahoma" charset="0"/>
              </a:rPr>
              <a:t>: Grandi Campioni;  </a:t>
            </a:r>
            <a:r>
              <a:rPr lang="it-IT" sz="1800" b="0" dirty="0">
                <a:solidFill>
                  <a:srgbClr val="292934"/>
                </a:solidFill>
                <a:latin typeface="Tahoma" charset="0"/>
                <a:hlinkClick r:id="rId6" action="ppaction://hlinkfile"/>
              </a:rPr>
              <a:t>Piccoli Campioni</a:t>
            </a:r>
            <a:endParaRPr lang="it-IT" sz="1800" b="0" dirty="0">
              <a:solidFill>
                <a:srgbClr val="292934"/>
              </a:solidFill>
              <a:latin typeface="Tahoma" charset="0"/>
            </a:endParaRPr>
          </a:p>
        </p:txBody>
      </p:sp>
      <p:grpSp>
        <p:nvGrpSpPr>
          <p:cNvPr id="91145" name="Group 22"/>
          <p:cNvGrpSpPr>
            <a:grpSpLocks/>
          </p:cNvGrpSpPr>
          <p:nvPr/>
        </p:nvGrpSpPr>
        <p:grpSpPr bwMode="auto">
          <a:xfrm>
            <a:off x="5564991" y="2930584"/>
            <a:ext cx="3162300" cy="890587"/>
            <a:chOff x="3263" y="1849"/>
            <a:chExt cx="1992" cy="561"/>
          </a:xfrm>
          <a:solidFill>
            <a:srgbClr val="FFFFFF"/>
          </a:solidFill>
        </p:grpSpPr>
        <p:sp>
          <p:nvSpPr>
            <p:cNvPr id="91146" name="AutoShape 15"/>
            <p:cNvSpPr>
              <a:spLocks/>
            </p:cNvSpPr>
            <p:nvPr/>
          </p:nvSpPr>
          <p:spPr bwMode="auto">
            <a:xfrm>
              <a:off x="3263" y="1900"/>
              <a:ext cx="56" cy="460"/>
            </a:xfrm>
            <a:prstGeom prst="leftBrace">
              <a:avLst>
                <a:gd name="adj1" fmla="val 68452"/>
                <a:gd name="adj2" fmla="val 50000"/>
              </a:avLst>
            </a:prstGeom>
            <a:grpFill/>
            <a:ln w="9525">
              <a:solidFill>
                <a:schemeClr val="bg1"/>
              </a:solidFill>
              <a:round/>
              <a:headEnd/>
              <a:tailEnd/>
            </a:ln>
            <a:extLst/>
          </p:spPr>
          <p:txBody>
            <a:bodyPr wrap="none" anchor="ctr"/>
            <a:lstStyle/>
            <a:p>
              <a:endParaRPr lang="it-IT">
                <a:solidFill>
                  <a:srgbClr val="292934"/>
                </a:solidFill>
              </a:endParaRPr>
            </a:p>
          </p:txBody>
        </p:sp>
        <p:grpSp>
          <p:nvGrpSpPr>
            <p:cNvPr id="91147" name="Group 20"/>
            <p:cNvGrpSpPr>
              <a:grpSpLocks/>
            </p:cNvGrpSpPr>
            <p:nvPr/>
          </p:nvGrpSpPr>
          <p:grpSpPr bwMode="auto">
            <a:xfrm>
              <a:off x="3275" y="1849"/>
              <a:ext cx="1980" cy="561"/>
              <a:chOff x="3275" y="1849"/>
              <a:chExt cx="1980" cy="561"/>
            </a:xfrm>
            <a:grpFill/>
          </p:grpSpPr>
          <p:graphicFrame>
            <p:nvGraphicFramePr>
              <p:cNvPr id="91148" name="Object 16"/>
              <p:cNvGraphicFramePr>
                <a:graphicFrameLocks noChangeAspect="1"/>
              </p:cNvGraphicFramePr>
              <p:nvPr>
                <p:extLst>
                  <p:ext uri="{D42A27DB-BD31-4B8C-83A1-F6EECF244321}">
                    <p14:modId xmlns:p14="http://schemas.microsoft.com/office/powerpoint/2010/main" val="11255070"/>
                  </p:ext>
                </p:extLst>
              </p:nvPr>
            </p:nvGraphicFramePr>
            <p:xfrm>
              <a:off x="3433" y="1849"/>
              <a:ext cx="1822" cy="287"/>
            </p:xfrm>
            <a:graphic>
              <a:graphicData uri="http://schemas.openxmlformats.org/presentationml/2006/ole">
                <mc:AlternateContent xmlns:mc="http://schemas.openxmlformats.org/markup-compatibility/2006">
                  <mc:Choice xmlns:v="urn:schemas-microsoft-com:vml" Requires="v">
                    <p:oleObj spid="_x0000_s92113" name="Equation" r:id="rId7" imgW="1612900" imgH="254000" progId="Equation.3">
                      <p:embed/>
                    </p:oleObj>
                  </mc:Choice>
                  <mc:Fallback>
                    <p:oleObj name="Equation" r:id="rId7" imgW="1612900" imgH="254000" progId="Equation.3">
                      <p:embed/>
                      <p:pic>
                        <p:nvPicPr>
                          <p:cNvPr id="0" name="Picture 45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33" y="1849"/>
                            <a:ext cx="1822" cy="287"/>
                          </a:xfrm>
                          <a:prstGeom prst="rect">
                            <a:avLst/>
                          </a:prstGeom>
                          <a:solidFill>
                            <a:srgbClr val="FFFFFF"/>
                          </a:solidFill>
                        </p:spPr>
                      </p:pic>
                    </p:oleObj>
                  </mc:Fallback>
                </mc:AlternateContent>
              </a:graphicData>
            </a:graphic>
          </p:graphicFrame>
          <p:graphicFrame>
            <p:nvGraphicFramePr>
              <p:cNvPr id="91149" name="Object 19"/>
              <p:cNvGraphicFramePr>
                <a:graphicFrameLocks noChangeAspect="1"/>
              </p:cNvGraphicFramePr>
              <p:nvPr>
                <p:extLst>
                  <p:ext uri="{D42A27DB-BD31-4B8C-83A1-F6EECF244321}">
                    <p14:modId xmlns:p14="http://schemas.microsoft.com/office/powerpoint/2010/main" val="1030316965"/>
                  </p:ext>
                </p:extLst>
              </p:nvPr>
            </p:nvGraphicFramePr>
            <p:xfrm>
              <a:off x="3275" y="2180"/>
              <a:ext cx="1549" cy="230"/>
            </p:xfrm>
            <a:graphic>
              <a:graphicData uri="http://schemas.openxmlformats.org/presentationml/2006/ole">
                <mc:AlternateContent xmlns:mc="http://schemas.openxmlformats.org/markup-compatibility/2006">
                  <mc:Choice xmlns:v="urn:schemas-microsoft-com:vml" Requires="v">
                    <p:oleObj spid="_x0000_s92114" name="Equation" r:id="rId9" imgW="1371600" imgH="203200" progId="Equation.3">
                      <p:embed/>
                    </p:oleObj>
                  </mc:Choice>
                  <mc:Fallback>
                    <p:oleObj name="Equation" r:id="rId9" imgW="1371600" imgH="203200" progId="Equation.3">
                      <p:embed/>
                      <p:pic>
                        <p:nvPicPr>
                          <p:cNvPr id="0" name="Picture 456"/>
                          <p:cNvPicPr>
                            <a:picLocks noChangeAspect="1" noChangeArrowheads="1"/>
                          </p:cNvPicPr>
                          <p:nvPr/>
                        </p:nvPicPr>
                        <p:blipFill>
                          <a:blip r:embed="rId10"/>
                          <a:srcRect/>
                          <a:stretch>
                            <a:fillRect/>
                          </a:stretch>
                        </p:blipFill>
                        <p:spPr bwMode="auto">
                          <a:xfrm>
                            <a:off x="3275" y="2180"/>
                            <a:ext cx="1549" cy="230"/>
                          </a:xfrm>
                          <a:prstGeom prst="rect">
                            <a:avLst/>
                          </a:prstGeom>
                          <a:solidFill>
                            <a:srgbClr val="FFFFFF"/>
                          </a:solidFill>
                        </p:spPr>
                      </p:pic>
                    </p:oleObj>
                  </mc:Fallback>
                </mc:AlternateContent>
              </a:graphicData>
            </a:graphic>
          </p:graphicFrame>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45701" y="258910"/>
            <a:ext cx="8297406" cy="1010976"/>
          </a:xfrm>
        </p:spPr>
        <p:txBody>
          <a:bodyPr>
            <a:noAutofit/>
          </a:bodyPr>
          <a:lstStyle/>
          <a:p>
            <a:r>
              <a:rPr lang="it-IT" sz="3600" dirty="0" smtClean="0">
                <a:latin typeface="Calibri"/>
                <a:cs typeface="Calibri"/>
              </a:rPr>
              <a:t>Casi di Infarto durante la rimozione della neve.  </a:t>
            </a:r>
            <a:endParaRPr lang="it-IT" sz="3600" dirty="0">
              <a:latin typeface="Calibri"/>
              <a:cs typeface="Calibri"/>
            </a:endParaRPr>
          </a:p>
        </p:txBody>
      </p:sp>
      <p:sp>
        <p:nvSpPr>
          <p:cNvPr id="3" name="CasellaDiTesto 2"/>
          <p:cNvSpPr txBox="1"/>
          <p:nvPr/>
        </p:nvSpPr>
        <p:spPr>
          <a:xfrm>
            <a:off x="369889" y="1516466"/>
            <a:ext cx="8334865" cy="4401206"/>
          </a:xfrm>
          <a:prstGeom prst="rect">
            <a:avLst/>
          </a:prstGeom>
          <a:noFill/>
        </p:spPr>
        <p:txBody>
          <a:bodyPr wrap="square" rtlCol="0">
            <a:spAutoFit/>
          </a:bodyPr>
          <a:lstStyle/>
          <a:p>
            <a:pPr indent="271463" algn="just"/>
            <a:r>
              <a:rPr lang="it-IT" sz="1800" b="0" dirty="0" smtClean="0">
                <a:latin typeface="Calibri"/>
                <a:cs typeface="Calibri"/>
              </a:rPr>
              <a:t>A seguito di alcuni casi di infarto osservati in adulti maschi intenti a spalare la neve due medici hanno eseguito una indagine per valutare gli effetti di questa attività sulla frequenza cardiaca di alcuni soggetti che “casualmente” eseguono questo lavoro. Dopo aver eseguito uno screening sulla condizioni generali di salute i ricercatori hanno scelto 10 uomini di età media pari a 32.4 anni come soggetti dell’esperimento. </a:t>
            </a:r>
          </a:p>
          <a:p>
            <a:pPr indent="271463" algn="just">
              <a:spcBef>
                <a:spcPts val="600"/>
              </a:spcBef>
            </a:pPr>
            <a:r>
              <a:rPr lang="it-IT" sz="1800" b="0" dirty="0" smtClean="0">
                <a:latin typeface="Calibri"/>
                <a:cs typeface="Calibri"/>
              </a:rPr>
              <a:t>Ciascun soggetto è stato sottoposto ad </a:t>
            </a:r>
            <a:r>
              <a:rPr lang="it-IT" sz="1800" b="0" dirty="0">
                <a:latin typeface="Calibri"/>
                <a:cs typeface="Calibri"/>
              </a:rPr>
              <a:t>una prova </a:t>
            </a:r>
            <a:r>
              <a:rPr lang="it-IT" sz="1800" b="0" dirty="0" smtClean="0">
                <a:latin typeface="Calibri"/>
                <a:cs typeface="Calibri"/>
              </a:rPr>
              <a:t>sul tapis </a:t>
            </a:r>
            <a:r>
              <a:rPr lang="it-IT" sz="1800" b="0" dirty="0">
                <a:latin typeface="Calibri"/>
                <a:cs typeface="Calibri"/>
              </a:rPr>
              <a:t>roulant e </a:t>
            </a:r>
            <a:r>
              <a:rPr lang="it-IT" sz="1800" b="0" dirty="0" smtClean="0">
                <a:latin typeface="Calibri"/>
                <a:cs typeface="Calibri"/>
              </a:rPr>
              <a:t>ad un test ergometrico noto come “</a:t>
            </a:r>
            <a:r>
              <a:rPr lang="it-IT" sz="1800" b="0" i="1" dirty="0" err="1" smtClean="0">
                <a:latin typeface="Calibri"/>
                <a:cs typeface="Calibri"/>
              </a:rPr>
              <a:t>arm</a:t>
            </a:r>
            <a:r>
              <a:rPr lang="it-IT" sz="1800" b="0" i="1" dirty="0" smtClean="0">
                <a:latin typeface="Calibri"/>
                <a:cs typeface="Calibri"/>
              </a:rPr>
              <a:t> </a:t>
            </a:r>
            <a:r>
              <a:rPr lang="it-IT" sz="1800" b="0" i="1" dirty="0" err="1">
                <a:latin typeface="Calibri"/>
                <a:cs typeface="Calibri"/>
              </a:rPr>
              <a:t>crank</a:t>
            </a:r>
            <a:r>
              <a:rPr lang="it-IT" sz="1800" b="0" i="1" dirty="0">
                <a:latin typeface="Calibri"/>
                <a:cs typeface="Calibri"/>
              </a:rPr>
              <a:t> </a:t>
            </a:r>
            <a:r>
              <a:rPr lang="it-IT" sz="1800" b="0" i="1" dirty="0" err="1">
                <a:latin typeface="Calibri"/>
                <a:cs typeface="Calibri"/>
              </a:rPr>
              <a:t>ergometry</a:t>
            </a:r>
            <a:r>
              <a:rPr lang="it-IT" sz="1800" b="0" i="1" dirty="0">
                <a:latin typeface="Calibri"/>
                <a:cs typeface="Calibri"/>
              </a:rPr>
              <a:t> </a:t>
            </a:r>
            <a:r>
              <a:rPr lang="it-IT" sz="1800" b="0" i="1" dirty="0" smtClean="0">
                <a:latin typeface="Calibri"/>
                <a:cs typeface="Calibri"/>
              </a:rPr>
              <a:t>test</a:t>
            </a:r>
            <a:r>
              <a:rPr lang="it-IT" sz="1800" b="0" dirty="0" smtClean="0">
                <a:latin typeface="Calibri"/>
                <a:cs typeface="Calibri"/>
              </a:rPr>
              <a:t>”; successivamente i 10 soggetti hanno rimosso la neve in due tratti di strada di 15 metri di lunghezza, rispettivamente con una pala manuale e con uno spazzaneve; nel tratto di strada la neve aveva uno spessore di 3-5 pollici e era imbibita di acqua.</a:t>
            </a:r>
          </a:p>
          <a:p>
            <a:pPr indent="271463" algn="just">
              <a:spcBef>
                <a:spcPts val="600"/>
              </a:spcBef>
            </a:pPr>
            <a:r>
              <a:rPr lang="it-IT" sz="1800" b="0" dirty="0" smtClean="0">
                <a:latin typeface="Calibri"/>
                <a:cs typeface="Calibri"/>
              </a:rPr>
              <a:t>L’ordine delle prove, uso della pala e dello spazzaneve, è stato determinato a caso e a ciascun soggetto è stato chiesto di spalare la neve per 10 minuti consecutivi con un intervallo di 10-15 minuti fra le due prove. Il battito cardiaco è stato registrato ad intervalli di 2 minuti e si è registrata la frequenza cardiaca, la pressione sistolica, il consumo di ossigeno e la frequenza delle palate di neve.</a:t>
            </a:r>
            <a:endParaRPr lang="it-IT" sz="1800" b="0" dirty="0">
              <a:latin typeface="Calibri"/>
              <a:cs typeface="Calibri"/>
            </a:endParaRPr>
          </a:p>
        </p:txBody>
      </p:sp>
    </p:spTree>
    <p:extLst>
      <p:ext uri="{BB962C8B-B14F-4D97-AF65-F5344CB8AC3E}">
        <p14:creationId xmlns:p14="http://schemas.microsoft.com/office/powerpoint/2010/main" val="338539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Studenti SM – Frequenza </a:t>
            </a:r>
            <a:r>
              <a:rPr lang="it-IT" dirty="0" smtClean="0"/>
              <a:t>Cardiaca FrC1</a:t>
            </a:r>
            <a:endParaRPr lang="it-IT" dirty="0"/>
          </a:p>
        </p:txBody>
      </p:sp>
      <p:graphicFrame>
        <p:nvGraphicFramePr>
          <p:cNvPr id="4" name="Oggetto 3"/>
          <p:cNvGraphicFramePr>
            <a:graphicFrameLocks noChangeAspect="1"/>
          </p:cNvGraphicFramePr>
          <p:nvPr>
            <p:extLst>
              <p:ext uri="{D42A27DB-BD31-4B8C-83A1-F6EECF244321}">
                <p14:modId xmlns:p14="http://schemas.microsoft.com/office/powerpoint/2010/main" val="3391956917"/>
              </p:ext>
            </p:extLst>
          </p:nvPr>
        </p:nvGraphicFramePr>
        <p:xfrm>
          <a:off x="6237106" y="1907457"/>
          <a:ext cx="2159999" cy="1193685"/>
        </p:xfrm>
        <a:graphic>
          <a:graphicData uri="http://schemas.openxmlformats.org/presentationml/2006/ole">
            <mc:AlternateContent xmlns:mc="http://schemas.openxmlformats.org/markup-compatibility/2006">
              <mc:Choice xmlns:v="urn:schemas-microsoft-com:vml" Requires="v">
                <p:oleObj spid="_x0000_s307315" name="Equation" r:id="rId3" imgW="1930400" imgH="1066800" progId="Equation.3">
                  <p:embed/>
                </p:oleObj>
              </mc:Choice>
              <mc:Fallback>
                <p:oleObj name="Equation" r:id="rId3" imgW="1930400" imgH="1066800" progId="Equation.3">
                  <p:embed/>
                  <p:pic>
                    <p:nvPicPr>
                      <p:cNvPr id="0" name=""/>
                      <p:cNvPicPr/>
                      <p:nvPr/>
                    </p:nvPicPr>
                    <p:blipFill>
                      <a:blip r:embed="rId4"/>
                      <a:stretch>
                        <a:fillRect/>
                      </a:stretch>
                    </p:blipFill>
                    <p:spPr>
                      <a:xfrm>
                        <a:off x="6237106" y="1907457"/>
                        <a:ext cx="2159999" cy="1193685"/>
                      </a:xfrm>
                      <a:prstGeom prst="rect">
                        <a:avLst/>
                      </a:prstGeom>
                    </p:spPr>
                  </p:pic>
                </p:oleObj>
              </mc:Fallback>
            </mc:AlternateContent>
          </a:graphicData>
        </a:graphic>
      </p:graphicFrame>
      <p:pic>
        <p:nvPicPr>
          <p:cNvPr id="5" name="Immagine 4"/>
          <p:cNvPicPr>
            <a:picLocks noChangeAspect="1"/>
          </p:cNvPicPr>
          <p:nvPr/>
        </p:nvPicPr>
        <p:blipFill rotWithShape="1">
          <a:blip r:embed="rId5"/>
          <a:srcRect r="1513" b="2724"/>
          <a:stretch/>
        </p:blipFill>
        <p:spPr>
          <a:xfrm>
            <a:off x="577313" y="1407207"/>
            <a:ext cx="5472000" cy="3603162"/>
          </a:xfrm>
          <a:prstGeom prst="rect">
            <a:avLst/>
          </a:prstGeom>
        </p:spPr>
      </p:pic>
      <p:sp>
        <p:nvSpPr>
          <p:cNvPr id="6" name="CasellaDiTesto 5"/>
          <p:cNvSpPr txBox="1"/>
          <p:nvPr/>
        </p:nvSpPr>
        <p:spPr>
          <a:xfrm>
            <a:off x="5285624" y="3373675"/>
            <a:ext cx="3489538" cy="830997"/>
          </a:xfrm>
          <a:prstGeom prst="rect">
            <a:avLst/>
          </a:prstGeom>
          <a:noFill/>
        </p:spPr>
        <p:txBody>
          <a:bodyPr wrap="square" rtlCol="0">
            <a:spAutoFit/>
          </a:bodyPr>
          <a:lstStyle/>
          <a:p>
            <a:pPr algn="just"/>
            <a:r>
              <a:rPr lang="it-IT" sz="1600" b="0" dirty="0" smtClean="0">
                <a:latin typeface="+mn-lt"/>
              </a:rPr>
              <a:t>La distribuzione normale è una buona approssimazione della distribuzione delle frequenze?</a:t>
            </a:r>
          </a:p>
        </p:txBody>
      </p:sp>
      <p:sp>
        <p:nvSpPr>
          <p:cNvPr id="7" name="CasellaDiTesto 6"/>
          <p:cNvSpPr txBox="1"/>
          <p:nvPr/>
        </p:nvSpPr>
        <p:spPr>
          <a:xfrm>
            <a:off x="692776" y="5156726"/>
            <a:ext cx="8120873" cy="954107"/>
          </a:xfrm>
          <a:prstGeom prst="rect">
            <a:avLst/>
          </a:prstGeom>
          <a:noFill/>
        </p:spPr>
        <p:txBody>
          <a:bodyPr wrap="square" rtlCol="0">
            <a:spAutoFit/>
          </a:bodyPr>
          <a:lstStyle/>
          <a:p>
            <a:pPr marL="285750" lvl="0" indent="-285750" algn="just">
              <a:buFont typeface="Arial"/>
              <a:buChar char="•"/>
            </a:pPr>
            <a:r>
              <a:rPr lang="it-IT" sz="1400" b="0" dirty="0">
                <a:solidFill>
                  <a:srgbClr val="292934"/>
                </a:solidFill>
                <a:latin typeface="Arial"/>
              </a:rPr>
              <a:t>Il valore medio di FrC1 (72.87bpm) è una </a:t>
            </a:r>
            <a:r>
              <a:rPr lang="it-IT" sz="1400" b="0" dirty="0" smtClean="0">
                <a:solidFill>
                  <a:srgbClr val="292934"/>
                </a:solidFill>
                <a:latin typeface="Arial"/>
              </a:rPr>
              <a:t>indicazione che gli studenti di SM hanno la medesima frequenza cardiaca dei soggetti adulti che secondo l’ OMS è compresa  fra 60- 90bpm </a:t>
            </a:r>
            <a:r>
              <a:rPr lang="it-IT" sz="1400" b="0" dirty="0" err="1" smtClean="0">
                <a:solidFill>
                  <a:srgbClr val="292934"/>
                </a:solidFill>
                <a:latin typeface="Arial"/>
              </a:rPr>
              <a:t>bpm</a:t>
            </a:r>
            <a:r>
              <a:rPr lang="it-IT" sz="1400" b="0" dirty="0" smtClean="0">
                <a:solidFill>
                  <a:srgbClr val="292934"/>
                </a:solidFill>
                <a:latin typeface="Arial"/>
              </a:rPr>
              <a:t>?.</a:t>
            </a:r>
          </a:p>
          <a:p>
            <a:pPr marL="285750" lvl="0" indent="-285750" algn="just">
              <a:buFont typeface="Arial"/>
              <a:buChar char="•"/>
            </a:pPr>
            <a:r>
              <a:rPr lang="it-IT" sz="1400" b="0" dirty="0" smtClean="0">
                <a:solidFill>
                  <a:srgbClr val="292934"/>
                </a:solidFill>
                <a:latin typeface="Arial"/>
              </a:rPr>
              <a:t>In alternativa possiamo affermare che gli studenti di SM hanno in media una frequenza cardiaca più bassa, compresa fra i 40-60 </a:t>
            </a:r>
            <a:r>
              <a:rPr lang="it-IT" sz="1400" b="0" dirty="0" err="1" smtClean="0">
                <a:solidFill>
                  <a:srgbClr val="292934"/>
                </a:solidFill>
                <a:latin typeface="Arial"/>
              </a:rPr>
              <a:t>bpm</a:t>
            </a:r>
            <a:r>
              <a:rPr lang="it-IT" sz="1400" b="0" dirty="0" smtClean="0">
                <a:solidFill>
                  <a:srgbClr val="292934"/>
                </a:solidFill>
                <a:latin typeface="Arial"/>
              </a:rPr>
              <a:t> perché praticano una attività sportiva ? </a:t>
            </a:r>
            <a:endParaRPr lang="it-IT" sz="1400" b="0" dirty="0">
              <a:solidFill>
                <a:srgbClr val="292934"/>
              </a:solidFill>
              <a:latin typeface="Arial"/>
            </a:endParaRPr>
          </a:p>
        </p:txBody>
      </p:sp>
      <p:sp>
        <p:nvSpPr>
          <p:cNvPr id="8" name="CasellaDiTesto 7"/>
          <p:cNvSpPr txBox="1"/>
          <p:nvPr/>
        </p:nvSpPr>
        <p:spPr>
          <a:xfrm>
            <a:off x="5555035" y="4374245"/>
            <a:ext cx="2591495" cy="369332"/>
          </a:xfrm>
          <a:prstGeom prst="rect">
            <a:avLst/>
          </a:prstGeom>
          <a:noFill/>
        </p:spPr>
        <p:txBody>
          <a:bodyPr wrap="square" rtlCol="0">
            <a:spAutoFit/>
          </a:bodyPr>
          <a:lstStyle/>
          <a:p>
            <a:r>
              <a:rPr lang="it-IT" sz="1800" b="0" dirty="0" smtClean="0">
                <a:latin typeface="+mn-lt"/>
                <a:hlinkClick r:id="rId6" action="ppaction://hlinkfile"/>
              </a:rPr>
              <a:t>Studenti SM - Grafici</a:t>
            </a:r>
            <a:endParaRPr lang="it-IT" sz="1800" b="0" dirty="0">
              <a:latin typeface="+mn-lt"/>
            </a:endParaRPr>
          </a:p>
        </p:txBody>
      </p:sp>
    </p:spTree>
    <p:extLst>
      <p:ext uri="{BB962C8B-B14F-4D97-AF65-F5344CB8AC3E}">
        <p14:creationId xmlns:p14="http://schemas.microsoft.com/office/powerpoint/2010/main" val="35962184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a:spLocks noGrp="1"/>
          </p:cNvSpPr>
          <p:nvPr>
            <p:ph type="title"/>
          </p:nvPr>
        </p:nvSpPr>
        <p:spPr>
          <a:xfrm>
            <a:off x="394810" y="250307"/>
            <a:ext cx="8341863" cy="914400"/>
          </a:xfrm>
        </p:spPr>
        <p:txBody>
          <a:bodyPr>
            <a:normAutofit fontScale="90000"/>
          </a:bodyPr>
          <a:lstStyle/>
          <a:p>
            <a:r>
              <a:rPr lang="it-IT" sz="3200" dirty="0" smtClean="0">
                <a:latin typeface="Verdana"/>
                <a:cs typeface="Verdana"/>
              </a:rPr>
              <a:t>Casi di Infarto durante la rimozione della neve.  </a:t>
            </a:r>
            <a:endParaRPr lang="it-IT" sz="3200" dirty="0">
              <a:latin typeface="Verdana"/>
              <a:cs typeface="Verdana"/>
            </a:endParaRPr>
          </a:p>
        </p:txBody>
      </p:sp>
      <p:sp>
        <p:nvSpPr>
          <p:cNvPr id="9" name="CasellaDiTesto 8"/>
          <p:cNvSpPr txBox="1"/>
          <p:nvPr/>
        </p:nvSpPr>
        <p:spPr>
          <a:xfrm>
            <a:off x="295908" y="2754309"/>
            <a:ext cx="8440713" cy="1200329"/>
          </a:xfrm>
          <a:prstGeom prst="rect">
            <a:avLst/>
          </a:prstGeom>
          <a:noFill/>
        </p:spPr>
        <p:txBody>
          <a:bodyPr wrap="square" rtlCol="0">
            <a:spAutoFit/>
          </a:bodyPr>
          <a:lstStyle/>
          <a:p>
            <a:pPr algn="just"/>
            <a:r>
              <a:rPr lang="it-IT" sz="1800" b="0" dirty="0" smtClean="0">
                <a:latin typeface="Calibri"/>
                <a:cs typeface="Calibri"/>
              </a:rPr>
              <a:t>I valori dell’intervallo di confidenza riportati in tabella sono stati calcolati a partire dalla distribuzione </a:t>
            </a:r>
            <a:r>
              <a:rPr lang="it-IT" sz="1800" b="0" i="1" dirty="0" smtClean="0">
                <a:latin typeface="Calibri"/>
                <a:cs typeface="Calibri"/>
              </a:rPr>
              <a:t>t</a:t>
            </a:r>
            <a:r>
              <a:rPr lang="it-IT" sz="1800" b="0" dirty="0" smtClean="0">
                <a:latin typeface="Calibri"/>
                <a:cs typeface="Calibri"/>
              </a:rPr>
              <a:t>-</a:t>
            </a:r>
            <a:r>
              <a:rPr lang="it-IT" sz="1800" b="0" dirty="0" err="1" smtClean="0">
                <a:latin typeface="Calibri"/>
                <a:cs typeface="Calibri"/>
              </a:rPr>
              <a:t>student</a:t>
            </a:r>
            <a:r>
              <a:rPr lang="it-IT" sz="1800" b="0" dirty="0" smtClean="0">
                <a:latin typeface="Calibri"/>
                <a:cs typeface="Calibri"/>
              </a:rPr>
              <a:t> e dai valori di </a:t>
            </a:r>
            <a:r>
              <a:rPr lang="it-IT" sz="1800" b="0" i="1" u="sng" dirty="0" smtClean="0">
                <a:latin typeface="Calibri"/>
                <a:cs typeface="Calibri"/>
              </a:rPr>
              <a:t>X</a:t>
            </a:r>
            <a:r>
              <a:rPr lang="it-IT" sz="1800" b="0" dirty="0" smtClean="0">
                <a:latin typeface="Calibri"/>
                <a:cs typeface="Calibri"/>
              </a:rPr>
              <a:t> (</a:t>
            </a:r>
            <a:r>
              <a:rPr lang="it-IT" sz="1800" b="0" dirty="0" err="1" smtClean="0">
                <a:latin typeface="Calibri"/>
                <a:cs typeface="Calibri"/>
              </a:rPr>
              <a:t>Xbar</a:t>
            </a:r>
            <a:r>
              <a:rPr lang="it-IT" sz="1800" b="0" dirty="0" smtClean="0">
                <a:latin typeface="Calibri"/>
                <a:cs typeface="Calibri"/>
              </a:rPr>
              <a:t>) e </a:t>
            </a:r>
            <a:r>
              <a:rPr lang="it-IT" sz="1800" b="0" i="1" dirty="0" err="1" smtClean="0">
                <a:latin typeface="Calibri"/>
                <a:cs typeface="Calibri"/>
              </a:rPr>
              <a:t>s</a:t>
            </a:r>
            <a:r>
              <a:rPr lang="it-IT" sz="1800" b="0" dirty="0" smtClean="0">
                <a:latin typeface="Calibri"/>
                <a:cs typeface="Calibri"/>
              </a:rPr>
              <a:t> indicati in tabella per dimensioni del campione </a:t>
            </a:r>
            <a:r>
              <a:rPr lang="it-IT" sz="1800" b="0" i="1" dirty="0" err="1" smtClean="0">
                <a:latin typeface="Calibri"/>
                <a:cs typeface="Calibri"/>
              </a:rPr>
              <a:t>n</a:t>
            </a:r>
            <a:r>
              <a:rPr lang="it-IT" sz="1800" b="0" dirty="0" smtClean="0">
                <a:latin typeface="Calibri"/>
                <a:cs typeface="Calibri"/>
              </a:rPr>
              <a:t> = 10. Per i valori della frequenza cardiaca registrati durante la fase manuale del lavoro</a:t>
            </a:r>
            <a:endParaRPr lang="it-IT" sz="1800" b="0" dirty="0">
              <a:latin typeface="Calibri"/>
              <a:cs typeface="Calibri"/>
            </a:endParaRPr>
          </a:p>
        </p:txBody>
      </p:sp>
      <p:graphicFrame>
        <p:nvGraphicFramePr>
          <p:cNvPr id="10" name="Oggetto 9"/>
          <p:cNvGraphicFramePr>
            <a:graphicFrameLocks noChangeAspect="1"/>
          </p:cNvGraphicFramePr>
          <p:nvPr>
            <p:extLst>
              <p:ext uri="{D42A27DB-BD31-4B8C-83A1-F6EECF244321}">
                <p14:modId xmlns:p14="http://schemas.microsoft.com/office/powerpoint/2010/main" val="2896065879"/>
              </p:ext>
            </p:extLst>
          </p:nvPr>
        </p:nvGraphicFramePr>
        <p:xfrm>
          <a:off x="1741613" y="3868598"/>
          <a:ext cx="5179044" cy="1616538"/>
        </p:xfrm>
        <a:graphic>
          <a:graphicData uri="http://schemas.openxmlformats.org/presentationml/2006/ole">
            <mc:AlternateContent xmlns:mc="http://schemas.openxmlformats.org/markup-compatibility/2006">
              <mc:Choice xmlns:v="urn:schemas-microsoft-com:vml" Requires="v">
                <p:oleObj spid="_x0000_s160167" name="Equation" r:id="rId3" imgW="3775680" imgH="1170000" progId="Equation.3">
                  <p:embed/>
                </p:oleObj>
              </mc:Choice>
              <mc:Fallback>
                <p:oleObj name="Equation" r:id="rId3" imgW="3775680" imgH="1170000" progId="Equation.3">
                  <p:embed/>
                  <p:pic>
                    <p:nvPicPr>
                      <p:cNvPr id="0" name="Picture 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1613" y="3868598"/>
                        <a:ext cx="5179044" cy="1616538"/>
                      </a:xfrm>
                      <a:prstGeom prst="rect">
                        <a:avLst/>
                      </a:prstGeom>
                      <a:solidFill>
                        <a:srgbClr val="FFFFFF"/>
                      </a:solidFill>
                    </p:spPr>
                  </p:pic>
                </p:oleObj>
              </mc:Fallback>
            </mc:AlternateContent>
          </a:graphicData>
        </a:graphic>
      </p:graphicFrame>
      <p:sp>
        <p:nvSpPr>
          <p:cNvPr id="11" name="CasellaDiTesto 10"/>
          <p:cNvSpPr txBox="1"/>
          <p:nvPr/>
        </p:nvSpPr>
        <p:spPr>
          <a:xfrm>
            <a:off x="364723" y="5719604"/>
            <a:ext cx="8365690" cy="923330"/>
          </a:xfrm>
          <a:prstGeom prst="rect">
            <a:avLst/>
          </a:prstGeom>
          <a:noFill/>
        </p:spPr>
        <p:txBody>
          <a:bodyPr wrap="square" rtlCol="0">
            <a:spAutoFit/>
          </a:bodyPr>
          <a:lstStyle/>
          <a:p>
            <a:pPr algn="just"/>
            <a:r>
              <a:rPr lang="it-IT" sz="1800" b="0" dirty="0" smtClean="0">
                <a:latin typeface="Calibri"/>
                <a:cs typeface="Calibri"/>
              </a:rPr>
              <a:t>Nelle condizioni di lavoro manuale possiamo affermate con il 90% di confidenza che la frequenza cardiaca massima delle persone che occasionalmente spalano la neve è compresa fra 163 e 184 </a:t>
            </a:r>
            <a:r>
              <a:rPr lang="it-IT" sz="1800" b="0" dirty="0" err="1" smtClean="0">
                <a:latin typeface="Calibri"/>
                <a:cs typeface="Calibri"/>
              </a:rPr>
              <a:t>bpm</a:t>
            </a:r>
            <a:r>
              <a:rPr lang="it-IT" sz="1800" b="0" dirty="0" smtClean="0">
                <a:latin typeface="Calibri"/>
                <a:cs typeface="Calibri"/>
              </a:rPr>
              <a:t>.</a:t>
            </a:r>
            <a:endParaRPr lang="it-IT" sz="1800" b="0" dirty="0">
              <a:latin typeface="Calibri"/>
              <a:cs typeface="Calibri"/>
            </a:endParaRPr>
          </a:p>
        </p:txBody>
      </p:sp>
      <p:pic>
        <p:nvPicPr>
          <p:cNvPr id="2" name="Immagine 1"/>
          <p:cNvPicPr>
            <a:picLocks noChangeAspect="1"/>
          </p:cNvPicPr>
          <p:nvPr/>
        </p:nvPicPr>
        <p:blipFill rotWithShape="1">
          <a:blip r:embed="rId5"/>
          <a:srcRect t="-5717" r="22347" b="5717"/>
          <a:stretch/>
        </p:blipFill>
        <p:spPr>
          <a:xfrm>
            <a:off x="652995" y="1152437"/>
            <a:ext cx="7938230" cy="1547999"/>
          </a:xfrm>
          <a:prstGeom prst="rect">
            <a:avLst/>
          </a:prstGeom>
        </p:spPr>
      </p:pic>
    </p:spTree>
    <p:extLst>
      <p:ext uri="{BB962C8B-B14F-4D97-AF65-F5344CB8AC3E}">
        <p14:creationId xmlns:p14="http://schemas.microsoft.com/office/powerpoint/2010/main" val="3482694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latin typeface="Calibri"/>
                <a:cs typeface="Calibri"/>
              </a:rPr>
              <a:t>WorkBook</a:t>
            </a:r>
            <a:endParaRPr lang="it-IT" dirty="0">
              <a:latin typeface="Calibri"/>
              <a:cs typeface="Calibri"/>
            </a:endParaRPr>
          </a:p>
        </p:txBody>
      </p:sp>
      <p:sp>
        <p:nvSpPr>
          <p:cNvPr id="3" name="Segnaposto contenuto 2"/>
          <p:cNvSpPr>
            <a:spLocks noGrp="1"/>
          </p:cNvSpPr>
          <p:nvPr>
            <p:ph idx="1"/>
          </p:nvPr>
        </p:nvSpPr>
        <p:spPr>
          <a:xfrm>
            <a:off x="457200" y="2889300"/>
            <a:ext cx="8229600" cy="3095621"/>
          </a:xfrm>
        </p:spPr>
        <p:txBody>
          <a:bodyPr/>
          <a:lstStyle/>
          <a:p>
            <a:pPr>
              <a:lnSpc>
                <a:spcPct val="150000"/>
              </a:lnSpc>
              <a:spcBef>
                <a:spcPts val="0"/>
              </a:spcBef>
            </a:pPr>
            <a:r>
              <a:rPr lang="it-IT" dirty="0" smtClean="0">
                <a:latin typeface="Calibri"/>
                <a:cs typeface="Calibri"/>
                <a:hlinkClick r:id="rId2" action="ppaction://hlinkfile"/>
              </a:rPr>
              <a:t>Distribuzione Binomiale</a:t>
            </a:r>
            <a:endParaRPr lang="it-IT" dirty="0" smtClean="0">
              <a:latin typeface="Calibri"/>
              <a:cs typeface="Calibri"/>
              <a:hlinkClick r:id="rId3" action="ppaction://hlinkfile"/>
            </a:endParaRPr>
          </a:p>
          <a:p>
            <a:pPr>
              <a:lnSpc>
                <a:spcPct val="150000"/>
              </a:lnSpc>
              <a:spcBef>
                <a:spcPts val="0"/>
              </a:spcBef>
            </a:pPr>
            <a:r>
              <a:rPr lang="it-IT" dirty="0" smtClean="0">
                <a:latin typeface="Calibri"/>
                <a:cs typeface="Calibri"/>
                <a:hlinkClick r:id="rId3" action="ppaction://hlinkfile"/>
              </a:rPr>
              <a:t>Calcolo dell’area (probabilità) sotto la normale standard</a:t>
            </a:r>
            <a:endParaRPr lang="it-IT" dirty="0" smtClean="0">
              <a:latin typeface="Calibri"/>
              <a:cs typeface="Calibri"/>
            </a:endParaRPr>
          </a:p>
          <a:p>
            <a:pPr>
              <a:lnSpc>
                <a:spcPct val="150000"/>
              </a:lnSpc>
              <a:spcBef>
                <a:spcPts val="0"/>
              </a:spcBef>
            </a:pPr>
            <a:r>
              <a:rPr lang="it-IT" dirty="0" smtClean="0">
                <a:latin typeface="Calibri"/>
                <a:cs typeface="Calibri"/>
                <a:hlinkClick r:id="rId4" action="ppaction://hlinkfile"/>
              </a:rPr>
              <a:t>Calcolo dell’Intervallo di Confidenza</a:t>
            </a:r>
            <a:endParaRPr lang="it-IT" dirty="0" smtClean="0">
              <a:latin typeface="Calibri"/>
              <a:cs typeface="Calibri"/>
            </a:endParaRPr>
          </a:p>
          <a:p>
            <a:pPr>
              <a:lnSpc>
                <a:spcPct val="150000"/>
              </a:lnSpc>
              <a:spcBef>
                <a:spcPts val="0"/>
              </a:spcBef>
            </a:pPr>
            <a:r>
              <a:rPr lang="it-IT" dirty="0" smtClean="0">
                <a:latin typeface="Calibri"/>
                <a:cs typeface="Calibri"/>
                <a:hlinkClick r:id="rId5"/>
              </a:rPr>
              <a:t>Tabella della Distribuzione Normale Standard</a:t>
            </a:r>
            <a:endParaRPr lang="it-IT" dirty="0" smtClean="0">
              <a:latin typeface="Calibri"/>
              <a:cs typeface="Calibri"/>
            </a:endParaRPr>
          </a:p>
          <a:p>
            <a:pPr>
              <a:lnSpc>
                <a:spcPct val="150000"/>
              </a:lnSpc>
              <a:spcBef>
                <a:spcPts val="0"/>
              </a:spcBef>
            </a:pPr>
            <a:r>
              <a:rPr lang="it-IT" dirty="0" smtClean="0">
                <a:latin typeface="Calibri"/>
                <a:cs typeface="Calibri"/>
                <a:hlinkClick r:id="rId6"/>
              </a:rPr>
              <a:t>Tabella della Distribuzione t-</a:t>
            </a:r>
            <a:r>
              <a:rPr lang="it-IT" dirty="0" err="1" smtClean="0">
                <a:latin typeface="Calibri"/>
                <a:cs typeface="Calibri"/>
                <a:hlinkClick r:id="rId6"/>
              </a:rPr>
              <a:t>Student</a:t>
            </a:r>
            <a:endParaRPr lang="it-IT" dirty="0">
              <a:latin typeface="Calibri"/>
              <a:cs typeface="Calibri"/>
            </a:endParaRPr>
          </a:p>
        </p:txBody>
      </p:sp>
      <p:sp>
        <p:nvSpPr>
          <p:cNvPr id="4" name="CasellaDiTesto 3"/>
          <p:cNvSpPr txBox="1"/>
          <p:nvPr/>
        </p:nvSpPr>
        <p:spPr>
          <a:xfrm>
            <a:off x="634980" y="1693188"/>
            <a:ext cx="7725585" cy="400110"/>
          </a:xfrm>
          <a:prstGeom prst="rect">
            <a:avLst/>
          </a:prstGeom>
          <a:noFill/>
        </p:spPr>
        <p:txBody>
          <a:bodyPr wrap="square" rtlCol="0">
            <a:spAutoFit/>
          </a:bodyPr>
          <a:lstStyle/>
          <a:p>
            <a:r>
              <a:rPr lang="it-IT" sz="2000" b="0" dirty="0" smtClean="0">
                <a:latin typeface="+mn-lt"/>
              </a:rPr>
              <a:t>Applet. </a:t>
            </a:r>
            <a:r>
              <a:rPr lang="it-IT" sz="2000" b="0" dirty="0" smtClean="0">
                <a:latin typeface="+mn-lt"/>
                <a:hlinkClick r:id="rId7"/>
              </a:rPr>
              <a:t>Distribuzione Normale Standard</a:t>
            </a:r>
            <a:r>
              <a:rPr lang="it-IT" sz="2000" b="0" dirty="0" smtClean="0">
                <a:latin typeface="+mn-lt"/>
              </a:rPr>
              <a:t>; </a:t>
            </a:r>
            <a:r>
              <a:rPr lang="it-IT" sz="2000" b="0" dirty="0" smtClean="0">
                <a:latin typeface="+mn-lt"/>
                <a:hlinkClick r:id="rId8"/>
              </a:rPr>
              <a:t>Distribuzione t-</a:t>
            </a:r>
            <a:r>
              <a:rPr lang="it-IT" sz="2000" b="0" dirty="0" err="1" smtClean="0">
                <a:latin typeface="+mn-lt"/>
                <a:hlinkClick r:id="rId8"/>
              </a:rPr>
              <a:t>Student</a:t>
            </a:r>
            <a:r>
              <a:rPr lang="it-IT" sz="2000" b="0" dirty="0" smtClean="0">
                <a:latin typeface="+mn-lt"/>
              </a:rPr>
              <a:t>  </a:t>
            </a:r>
            <a:endParaRPr lang="it-IT" sz="2000" b="0" dirty="0">
              <a:latin typeface="+mn-lt"/>
            </a:endParaRPr>
          </a:p>
        </p:txBody>
      </p:sp>
    </p:spTree>
    <p:extLst>
      <p:ext uri="{BB962C8B-B14F-4D97-AF65-F5344CB8AC3E}">
        <p14:creationId xmlns:p14="http://schemas.microsoft.com/office/powerpoint/2010/main" val="16020956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33400"/>
            <a:ext cx="8229600" cy="841611"/>
          </a:xfrm>
        </p:spPr>
        <p:txBody>
          <a:bodyPr/>
          <a:lstStyle/>
          <a:p>
            <a:r>
              <a:rPr lang="it-IT" dirty="0" smtClean="0"/>
              <a:t>Esercizi Capitoli 7 e 8</a:t>
            </a:r>
            <a:endParaRPr lang="it-IT" dirty="0"/>
          </a:p>
        </p:txBody>
      </p:sp>
      <p:sp>
        <p:nvSpPr>
          <p:cNvPr id="3" name="CasellaDiTesto 2"/>
          <p:cNvSpPr txBox="1"/>
          <p:nvPr/>
        </p:nvSpPr>
        <p:spPr>
          <a:xfrm>
            <a:off x="472285" y="1668910"/>
            <a:ext cx="7147276" cy="461665"/>
          </a:xfrm>
          <a:prstGeom prst="rect">
            <a:avLst/>
          </a:prstGeom>
          <a:noFill/>
        </p:spPr>
        <p:txBody>
          <a:bodyPr wrap="square" rtlCol="0">
            <a:spAutoFit/>
          </a:bodyPr>
          <a:lstStyle/>
          <a:p>
            <a:r>
              <a:rPr lang="it-IT" b="0" dirty="0" smtClean="0">
                <a:latin typeface="+mn-lt"/>
              </a:rPr>
              <a:t>Esercitazioni AD - D </a:t>
            </a:r>
          </a:p>
        </p:txBody>
      </p:sp>
    </p:spTree>
    <p:extLst>
      <p:ext uri="{BB962C8B-B14F-4D97-AF65-F5344CB8AC3E}">
        <p14:creationId xmlns:p14="http://schemas.microsoft.com/office/powerpoint/2010/main" val="9930909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Studenti SM – Frequenza </a:t>
            </a:r>
            <a:r>
              <a:rPr lang="it-IT" dirty="0" smtClean="0"/>
              <a:t>Cardiaca FrC1</a:t>
            </a:r>
            <a:endParaRPr lang="it-IT" dirty="0"/>
          </a:p>
        </p:txBody>
      </p:sp>
      <p:pic>
        <p:nvPicPr>
          <p:cNvPr id="3" name="Immagine 2"/>
          <p:cNvPicPr>
            <a:picLocks noChangeAspect="1"/>
          </p:cNvPicPr>
          <p:nvPr/>
        </p:nvPicPr>
        <p:blipFill rotWithShape="1">
          <a:blip r:embed="rId2"/>
          <a:srcRect t="2707" r="1643"/>
          <a:stretch/>
        </p:blipFill>
        <p:spPr>
          <a:xfrm>
            <a:off x="329292" y="1533981"/>
            <a:ext cx="5311282" cy="3502542"/>
          </a:xfrm>
          <a:prstGeom prst="rect">
            <a:avLst/>
          </a:prstGeom>
        </p:spPr>
      </p:pic>
      <p:sp>
        <p:nvSpPr>
          <p:cNvPr id="4" name="CasellaDiTesto 3"/>
          <p:cNvSpPr txBox="1"/>
          <p:nvPr/>
        </p:nvSpPr>
        <p:spPr>
          <a:xfrm>
            <a:off x="576185" y="5470488"/>
            <a:ext cx="8031316" cy="1031052"/>
          </a:xfrm>
          <a:prstGeom prst="rect">
            <a:avLst/>
          </a:prstGeom>
          <a:noFill/>
        </p:spPr>
        <p:txBody>
          <a:bodyPr wrap="square" rtlCol="0">
            <a:spAutoFit/>
          </a:bodyPr>
          <a:lstStyle/>
          <a:p>
            <a:r>
              <a:rPr lang="it-IT" sz="1400" dirty="0" err="1">
                <a:latin typeface="+mn-lt"/>
              </a:rPr>
              <a:t>Descriptive</a:t>
            </a:r>
            <a:r>
              <a:rPr lang="it-IT" sz="1400" dirty="0">
                <a:latin typeface="+mn-lt"/>
              </a:rPr>
              <a:t> </a:t>
            </a:r>
            <a:r>
              <a:rPr lang="it-IT" sz="1400" dirty="0" err="1">
                <a:latin typeface="+mn-lt"/>
              </a:rPr>
              <a:t>Statistics</a:t>
            </a:r>
            <a:r>
              <a:rPr lang="it-IT" sz="1400" dirty="0">
                <a:latin typeface="+mn-lt"/>
              </a:rPr>
              <a:t>: FrC1 </a:t>
            </a:r>
            <a:endParaRPr lang="it-IT" sz="1400" dirty="0"/>
          </a:p>
          <a:p>
            <a:endParaRPr lang="it-IT" sz="1100" b="0" dirty="0" smtClean="0">
              <a:latin typeface="Courier"/>
              <a:cs typeface="Courier"/>
            </a:endParaRPr>
          </a:p>
          <a:p>
            <a:r>
              <a:rPr lang="it-IT" sz="1200" b="0" dirty="0" err="1" smtClean="0">
                <a:latin typeface="Courier"/>
                <a:cs typeface="Courier"/>
              </a:rPr>
              <a:t>Variable</a:t>
            </a:r>
            <a:r>
              <a:rPr lang="it-IT" sz="1200" b="0" dirty="0" smtClean="0">
                <a:latin typeface="Courier"/>
                <a:cs typeface="Courier"/>
              </a:rPr>
              <a:t>  </a:t>
            </a:r>
            <a:r>
              <a:rPr lang="it-IT" sz="1200" b="0" dirty="0">
                <a:latin typeface="Courier"/>
                <a:cs typeface="Courier"/>
              </a:rPr>
              <a:t>Genere  </a:t>
            </a:r>
            <a:r>
              <a:rPr lang="it-IT" sz="1200" b="0" dirty="0" smtClean="0">
                <a:latin typeface="Courier"/>
                <a:cs typeface="Courier"/>
              </a:rPr>
              <a:t>    </a:t>
            </a:r>
            <a:r>
              <a:rPr lang="it-IT" sz="1200" b="0" dirty="0" err="1" smtClean="0">
                <a:latin typeface="Courier"/>
                <a:cs typeface="Courier"/>
              </a:rPr>
              <a:t>N</a:t>
            </a:r>
            <a:r>
              <a:rPr lang="it-IT" sz="1200" b="0" dirty="0" smtClean="0">
                <a:latin typeface="Courier"/>
                <a:cs typeface="Courier"/>
              </a:rPr>
              <a:t>   </a:t>
            </a:r>
            <a:r>
              <a:rPr lang="it-IT" sz="1200" b="0" dirty="0" err="1">
                <a:latin typeface="Courier"/>
                <a:cs typeface="Courier"/>
              </a:rPr>
              <a:t>Mean</a:t>
            </a:r>
            <a:r>
              <a:rPr lang="it-IT" sz="1200" b="0" dirty="0">
                <a:latin typeface="Courier"/>
                <a:cs typeface="Courier"/>
              </a:rPr>
              <a:t>  </a:t>
            </a:r>
            <a:r>
              <a:rPr lang="it-IT" sz="1200" b="0" dirty="0" err="1">
                <a:latin typeface="Courier"/>
                <a:cs typeface="Courier"/>
              </a:rPr>
              <a:t>StDev</a:t>
            </a:r>
            <a:r>
              <a:rPr lang="it-IT" sz="1200" b="0" dirty="0">
                <a:latin typeface="Courier"/>
                <a:cs typeface="Courier"/>
              </a:rPr>
              <a:t>  Minimum     Q1  </a:t>
            </a:r>
            <a:r>
              <a:rPr lang="it-IT" sz="1200" b="0" dirty="0" err="1">
                <a:latin typeface="Courier"/>
                <a:cs typeface="Courier"/>
              </a:rPr>
              <a:t>Median</a:t>
            </a:r>
            <a:r>
              <a:rPr lang="it-IT" sz="1200" b="0" dirty="0">
                <a:latin typeface="Courier"/>
                <a:cs typeface="Courier"/>
              </a:rPr>
              <a:t>     Q3  Maximum</a:t>
            </a:r>
          </a:p>
          <a:p>
            <a:r>
              <a:rPr lang="it-IT" sz="1200" b="0" dirty="0">
                <a:latin typeface="Courier"/>
                <a:cs typeface="Courier"/>
              </a:rPr>
              <a:t>FrC1      1          57  70.42   9.95    48.00  63.00   70.00  75.00    92.00</a:t>
            </a:r>
          </a:p>
          <a:p>
            <a:r>
              <a:rPr lang="it-IT" sz="1200" b="0" dirty="0">
                <a:latin typeface="Courier"/>
                <a:cs typeface="Courier"/>
              </a:rPr>
              <a:t>          2          35  76.86  11.62    58.00  66.00   78.00  86.00   </a:t>
            </a:r>
            <a:r>
              <a:rPr lang="it-IT" sz="1200" b="0" dirty="0" smtClean="0">
                <a:latin typeface="Courier"/>
                <a:cs typeface="Courier"/>
              </a:rPr>
              <a:t>100.00</a:t>
            </a:r>
            <a:endParaRPr lang="it-IT" sz="1200" b="0" dirty="0">
              <a:latin typeface="Courier"/>
              <a:cs typeface="Courier"/>
            </a:endParaRPr>
          </a:p>
        </p:txBody>
      </p:sp>
      <p:sp>
        <p:nvSpPr>
          <p:cNvPr id="5" name="CasellaDiTesto 4"/>
          <p:cNvSpPr txBox="1"/>
          <p:nvPr/>
        </p:nvSpPr>
        <p:spPr>
          <a:xfrm>
            <a:off x="5717550" y="1843981"/>
            <a:ext cx="2960504" cy="2539157"/>
          </a:xfrm>
          <a:prstGeom prst="rect">
            <a:avLst/>
          </a:prstGeom>
          <a:noFill/>
        </p:spPr>
        <p:txBody>
          <a:bodyPr wrap="square" rtlCol="0">
            <a:spAutoFit/>
          </a:bodyPr>
          <a:lstStyle/>
          <a:p>
            <a:pPr lvl="0" indent="269875" algn="just">
              <a:spcAft>
                <a:spcPts val="600"/>
              </a:spcAft>
              <a:buFont typeface="Arial"/>
              <a:buChar char="•"/>
            </a:pPr>
            <a:r>
              <a:rPr lang="it-IT" sz="1400" b="0" dirty="0">
                <a:solidFill>
                  <a:srgbClr val="292934"/>
                </a:solidFill>
                <a:latin typeface="Arial"/>
              </a:rPr>
              <a:t>Il valore medio di FrC1 </a:t>
            </a:r>
            <a:r>
              <a:rPr lang="it-IT" sz="1400" b="0" dirty="0" smtClean="0">
                <a:solidFill>
                  <a:srgbClr val="292934"/>
                </a:solidFill>
                <a:latin typeface="Arial"/>
              </a:rPr>
              <a:t>per i ragazzi (70.42bpm</a:t>
            </a:r>
            <a:r>
              <a:rPr lang="it-IT" sz="1400" b="0" dirty="0">
                <a:solidFill>
                  <a:srgbClr val="292934"/>
                </a:solidFill>
                <a:latin typeface="Arial"/>
              </a:rPr>
              <a:t>) </a:t>
            </a:r>
            <a:r>
              <a:rPr lang="it-IT" sz="1400" b="0" dirty="0" smtClean="0">
                <a:solidFill>
                  <a:srgbClr val="292934"/>
                </a:solidFill>
                <a:latin typeface="Arial"/>
              </a:rPr>
              <a:t>e le ragazze (76.86bpm) è una buona approssimazione </a:t>
            </a:r>
            <a:r>
              <a:rPr lang="it-IT" sz="1400" b="0" dirty="0">
                <a:solidFill>
                  <a:srgbClr val="292934"/>
                </a:solidFill>
                <a:latin typeface="Arial"/>
              </a:rPr>
              <a:t>della frequenza </a:t>
            </a:r>
            <a:r>
              <a:rPr lang="it-IT" sz="1400" b="0" dirty="0" smtClean="0">
                <a:solidFill>
                  <a:srgbClr val="292934"/>
                </a:solidFill>
                <a:latin typeface="Arial"/>
              </a:rPr>
              <a:t>attesa dichiarata dalla OMS pari rispettivamente a 70 e 75bpm?</a:t>
            </a:r>
          </a:p>
          <a:p>
            <a:pPr lvl="0" indent="269875" algn="just">
              <a:spcAft>
                <a:spcPts val="600"/>
              </a:spcAft>
              <a:buFont typeface="Arial"/>
              <a:buChar char="•"/>
            </a:pPr>
            <a:r>
              <a:rPr lang="it-IT" sz="1400" b="0" dirty="0" smtClean="0">
                <a:solidFill>
                  <a:srgbClr val="292934"/>
                </a:solidFill>
                <a:latin typeface="Arial"/>
              </a:rPr>
              <a:t>I valori di FrC1 dei 57 maschi e 37 femmine sottoposti al test sono i medesimi che riscontreremmo nella popolazione dei soggetti di età 10-22 anni?</a:t>
            </a:r>
            <a:endParaRPr lang="it-IT" sz="1400" b="0" dirty="0">
              <a:solidFill>
                <a:srgbClr val="292934"/>
              </a:solidFill>
              <a:latin typeface="Arial"/>
            </a:endParaRPr>
          </a:p>
        </p:txBody>
      </p:sp>
    </p:spTree>
    <p:extLst>
      <p:ext uri="{BB962C8B-B14F-4D97-AF65-F5344CB8AC3E}">
        <p14:creationId xmlns:p14="http://schemas.microsoft.com/office/powerpoint/2010/main" val="453586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70029" y="340984"/>
            <a:ext cx="8229600" cy="990600"/>
          </a:xfrm>
        </p:spPr>
        <p:txBody>
          <a:bodyPr>
            <a:normAutofit fontScale="90000"/>
          </a:bodyPr>
          <a:lstStyle/>
          <a:p>
            <a:r>
              <a:rPr lang="it-IT" dirty="0"/>
              <a:t>Studenti SM – Frequenza </a:t>
            </a:r>
            <a:r>
              <a:rPr lang="it-IT" dirty="0" smtClean="0"/>
              <a:t>Cardiaca FrC2</a:t>
            </a:r>
            <a:endParaRPr lang="it-IT" dirty="0"/>
          </a:p>
        </p:txBody>
      </p:sp>
      <p:pic>
        <p:nvPicPr>
          <p:cNvPr id="5" name="Immagine 4"/>
          <p:cNvPicPr>
            <a:picLocks noChangeAspect="1"/>
          </p:cNvPicPr>
          <p:nvPr/>
        </p:nvPicPr>
        <p:blipFill rotWithShape="1">
          <a:blip r:embed="rId2"/>
          <a:srcRect t="819" r="1643"/>
          <a:stretch/>
        </p:blipFill>
        <p:spPr>
          <a:xfrm>
            <a:off x="471471" y="1211155"/>
            <a:ext cx="5311280" cy="3570511"/>
          </a:xfrm>
          <a:prstGeom prst="rect">
            <a:avLst/>
          </a:prstGeom>
        </p:spPr>
      </p:pic>
      <p:sp>
        <p:nvSpPr>
          <p:cNvPr id="6" name="CasellaDiTesto 5"/>
          <p:cNvSpPr txBox="1"/>
          <p:nvPr/>
        </p:nvSpPr>
        <p:spPr>
          <a:xfrm>
            <a:off x="4887918" y="3463476"/>
            <a:ext cx="4002705" cy="2215991"/>
          </a:xfrm>
          <a:prstGeom prst="rect">
            <a:avLst/>
          </a:prstGeom>
          <a:noFill/>
        </p:spPr>
        <p:txBody>
          <a:bodyPr wrap="square" rtlCol="0">
            <a:spAutoFit/>
          </a:bodyPr>
          <a:lstStyle/>
          <a:p>
            <a:pPr lvl="0" algn="just">
              <a:spcAft>
                <a:spcPts val="600"/>
              </a:spcAft>
            </a:pPr>
            <a:r>
              <a:rPr lang="it-IT" sz="1600" dirty="0">
                <a:solidFill>
                  <a:srgbClr val="292934"/>
                </a:solidFill>
                <a:latin typeface="Arial"/>
              </a:rPr>
              <a:t>Frequenza </a:t>
            </a:r>
            <a:r>
              <a:rPr lang="it-IT" sz="1600" dirty="0" smtClean="0">
                <a:solidFill>
                  <a:srgbClr val="292934"/>
                </a:solidFill>
                <a:latin typeface="Arial"/>
              </a:rPr>
              <a:t>dopo l’esercizio FrC2.</a:t>
            </a:r>
            <a:endParaRPr lang="it-IT" sz="1600" dirty="0">
              <a:solidFill>
                <a:srgbClr val="292934"/>
              </a:solidFill>
              <a:latin typeface="Arial"/>
            </a:endParaRPr>
          </a:p>
          <a:p>
            <a:pPr>
              <a:spcAft>
                <a:spcPts val="600"/>
              </a:spcAft>
            </a:pPr>
            <a:r>
              <a:rPr lang="it-IT" sz="1600" b="0" dirty="0" smtClean="0">
                <a:latin typeface="+mn-lt"/>
              </a:rPr>
              <a:t>Nei gruppi Corsa =1 o =2  </a:t>
            </a:r>
            <a:endParaRPr lang="it-IT" sz="1600" b="0" dirty="0">
              <a:latin typeface="+mn-lt"/>
            </a:endParaRPr>
          </a:p>
          <a:p>
            <a:pPr marL="285750" indent="-285750">
              <a:buFont typeface="Arial"/>
              <a:buChar char="•"/>
            </a:pPr>
            <a:r>
              <a:rPr lang="it-IT" sz="1600" b="0" dirty="0" smtClean="0">
                <a:latin typeface="+mn-lt"/>
              </a:rPr>
              <a:t>Il valore medio di FrC2 è cambiato rispetto a FrC1?</a:t>
            </a:r>
          </a:p>
          <a:p>
            <a:pPr marL="285750" indent="-285750">
              <a:buFont typeface="Arial"/>
              <a:buChar char="•"/>
            </a:pPr>
            <a:r>
              <a:rPr lang="it-IT" sz="1600" b="0" dirty="0" smtClean="0">
                <a:latin typeface="+mn-lt"/>
              </a:rPr>
              <a:t>Per gli studenti che NON hanno fatto il minuto di corsa i valori di FrC1 e FrC2 sono uguali?</a:t>
            </a:r>
          </a:p>
          <a:p>
            <a:pPr marL="285750" indent="-285750">
              <a:buFont typeface="Arial"/>
              <a:buChar char="•"/>
            </a:pPr>
            <a:r>
              <a:rPr lang="it-IT" sz="1600" b="0" dirty="0" smtClean="0">
                <a:latin typeface="+mn-lt"/>
              </a:rPr>
              <a:t>….</a:t>
            </a:r>
            <a:endParaRPr lang="it-IT" sz="1600" b="0" dirty="0">
              <a:latin typeface="+mn-lt"/>
            </a:endParaRPr>
          </a:p>
        </p:txBody>
      </p:sp>
      <p:sp>
        <p:nvSpPr>
          <p:cNvPr id="7" name="CasellaDiTesto 6"/>
          <p:cNvSpPr txBox="1"/>
          <p:nvPr/>
        </p:nvSpPr>
        <p:spPr>
          <a:xfrm>
            <a:off x="628630" y="5233694"/>
            <a:ext cx="7492243" cy="1169551"/>
          </a:xfrm>
          <a:prstGeom prst="rect">
            <a:avLst/>
          </a:prstGeom>
          <a:noFill/>
        </p:spPr>
        <p:txBody>
          <a:bodyPr wrap="square" rtlCol="0">
            <a:spAutoFit/>
          </a:bodyPr>
          <a:lstStyle/>
          <a:p>
            <a:r>
              <a:rPr lang="it-IT" sz="1400" dirty="0" err="1">
                <a:latin typeface="+mn-lt"/>
              </a:rPr>
              <a:t>Descriptive</a:t>
            </a:r>
            <a:r>
              <a:rPr lang="it-IT" sz="1400" dirty="0">
                <a:latin typeface="+mn-lt"/>
              </a:rPr>
              <a:t> </a:t>
            </a:r>
            <a:r>
              <a:rPr lang="it-IT" sz="1400" dirty="0" err="1">
                <a:latin typeface="+mn-lt"/>
              </a:rPr>
              <a:t>Statistics</a:t>
            </a:r>
            <a:r>
              <a:rPr lang="it-IT" sz="1400" dirty="0">
                <a:latin typeface="+mn-lt"/>
              </a:rPr>
              <a:t>: FrC2 </a:t>
            </a:r>
          </a:p>
          <a:p>
            <a:endParaRPr lang="it-IT" sz="1800" dirty="0"/>
          </a:p>
          <a:p>
            <a:r>
              <a:rPr lang="it-IT" sz="1200" b="0" dirty="0" err="1" smtClean="0">
                <a:latin typeface="Courier"/>
                <a:cs typeface="Courier"/>
              </a:rPr>
              <a:t>Variable</a:t>
            </a:r>
            <a:r>
              <a:rPr lang="it-IT" sz="1200" b="0" dirty="0" smtClean="0">
                <a:latin typeface="Courier"/>
                <a:cs typeface="Courier"/>
              </a:rPr>
              <a:t>  </a:t>
            </a:r>
            <a:r>
              <a:rPr lang="it-IT" sz="1200" b="0" dirty="0">
                <a:latin typeface="Courier"/>
                <a:cs typeface="Courier"/>
              </a:rPr>
              <a:t>Corsa  </a:t>
            </a:r>
            <a:r>
              <a:rPr lang="it-IT" sz="1200" b="0" dirty="0" smtClean="0">
                <a:latin typeface="Courier"/>
                <a:cs typeface="Courier"/>
              </a:rPr>
              <a:t> </a:t>
            </a:r>
            <a:r>
              <a:rPr lang="it-IT" sz="1200" b="0" dirty="0" err="1" smtClean="0">
                <a:latin typeface="Courier"/>
                <a:cs typeface="Courier"/>
              </a:rPr>
              <a:t>N</a:t>
            </a:r>
            <a:r>
              <a:rPr lang="it-IT" sz="1200" b="0" dirty="0" smtClean="0">
                <a:latin typeface="Courier"/>
                <a:cs typeface="Courier"/>
              </a:rPr>
              <a:t>   </a:t>
            </a:r>
            <a:r>
              <a:rPr lang="it-IT" sz="1200" b="0" dirty="0" err="1">
                <a:latin typeface="Courier"/>
                <a:cs typeface="Courier"/>
              </a:rPr>
              <a:t>Mean</a:t>
            </a:r>
            <a:r>
              <a:rPr lang="it-IT" sz="1200" b="0" dirty="0">
                <a:latin typeface="Courier"/>
                <a:cs typeface="Courier"/>
              </a:rPr>
              <a:t>  </a:t>
            </a:r>
            <a:r>
              <a:rPr lang="it-IT" sz="1200" b="0" dirty="0" err="1">
                <a:latin typeface="Courier"/>
                <a:cs typeface="Courier"/>
              </a:rPr>
              <a:t>StDev</a:t>
            </a:r>
            <a:r>
              <a:rPr lang="it-IT" sz="1200" b="0" dirty="0">
                <a:latin typeface="Courier"/>
                <a:cs typeface="Courier"/>
              </a:rPr>
              <a:t>  Minimum     Q1  </a:t>
            </a:r>
            <a:r>
              <a:rPr lang="it-IT" sz="1200" b="0" dirty="0" err="1">
                <a:latin typeface="Courier"/>
                <a:cs typeface="Courier"/>
              </a:rPr>
              <a:t>Median</a:t>
            </a:r>
            <a:r>
              <a:rPr lang="it-IT" sz="1200" b="0" dirty="0">
                <a:latin typeface="Courier"/>
                <a:cs typeface="Courier"/>
              </a:rPr>
              <a:t>      Q3  Maximum</a:t>
            </a:r>
          </a:p>
          <a:p>
            <a:r>
              <a:rPr lang="it-IT" sz="1200" b="0" dirty="0">
                <a:latin typeface="Courier"/>
                <a:cs typeface="Courier"/>
              </a:rPr>
              <a:t>FrC2      1     </a:t>
            </a:r>
            <a:r>
              <a:rPr lang="it-IT" sz="1200" b="0" dirty="0" smtClean="0">
                <a:latin typeface="Courier"/>
                <a:cs typeface="Courier"/>
              </a:rPr>
              <a:t> 35  </a:t>
            </a:r>
            <a:r>
              <a:rPr lang="it-IT" sz="1200" b="0" dirty="0">
                <a:latin typeface="Courier"/>
                <a:cs typeface="Courier"/>
              </a:rPr>
              <a:t>92.51  18.94    58.00  76.00   88.00  106.00   140.00</a:t>
            </a:r>
          </a:p>
          <a:p>
            <a:r>
              <a:rPr lang="it-IT" sz="1200" b="0" dirty="0">
                <a:latin typeface="Courier"/>
                <a:cs typeface="Courier"/>
              </a:rPr>
              <a:t>          2      </a:t>
            </a:r>
            <a:r>
              <a:rPr lang="it-IT" sz="1200" b="0" dirty="0" smtClean="0">
                <a:latin typeface="Courier"/>
                <a:cs typeface="Courier"/>
              </a:rPr>
              <a:t>57  </a:t>
            </a:r>
            <a:r>
              <a:rPr lang="it-IT" sz="1200" b="0" dirty="0">
                <a:latin typeface="Courier"/>
                <a:cs typeface="Courier"/>
              </a:rPr>
              <a:t>72.32   9.95    50.00  66.00   70.00   79.00    </a:t>
            </a:r>
            <a:r>
              <a:rPr lang="it-IT" sz="1200" b="0" dirty="0" smtClean="0">
                <a:latin typeface="Courier"/>
                <a:cs typeface="Courier"/>
              </a:rPr>
              <a:t>94.00</a:t>
            </a:r>
            <a:endParaRPr lang="it-IT" sz="1200" b="0" dirty="0">
              <a:latin typeface="Courier"/>
              <a:cs typeface="Courier"/>
            </a:endParaRPr>
          </a:p>
        </p:txBody>
      </p:sp>
    </p:spTree>
    <p:extLst>
      <p:ext uri="{BB962C8B-B14F-4D97-AF65-F5344CB8AC3E}">
        <p14:creationId xmlns:p14="http://schemas.microsoft.com/office/powerpoint/2010/main" val="4910503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53812"/>
            <a:ext cx="8229600" cy="916129"/>
          </a:xfrm>
        </p:spPr>
        <p:txBody>
          <a:bodyPr/>
          <a:lstStyle/>
          <a:p>
            <a:r>
              <a:rPr lang="it-IT" dirty="0"/>
              <a:t>Studenti SM – Frequenza Cardiaca</a:t>
            </a:r>
          </a:p>
        </p:txBody>
      </p:sp>
      <p:sp>
        <p:nvSpPr>
          <p:cNvPr id="3" name="CasellaDiTesto 2"/>
          <p:cNvSpPr txBox="1"/>
          <p:nvPr/>
        </p:nvSpPr>
        <p:spPr>
          <a:xfrm>
            <a:off x="449022" y="1282763"/>
            <a:ext cx="8120872" cy="5262980"/>
          </a:xfrm>
          <a:prstGeom prst="rect">
            <a:avLst/>
          </a:prstGeom>
          <a:noFill/>
        </p:spPr>
        <p:txBody>
          <a:bodyPr wrap="square" rtlCol="0">
            <a:spAutoFit/>
          </a:bodyPr>
          <a:lstStyle/>
          <a:p>
            <a:pPr marL="342900" indent="-342900" algn="just">
              <a:spcAft>
                <a:spcPts val="1200"/>
              </a:spcAft>
              <a:buFont typeface="Arial"/>
              <a:buChar char="•"/>
            </a:pPr>
            <a:r>
              <a:rPr lang="it-IT" sz="1800" b="0" dirty="0" smtClean="0">
                <a:latin typeface="+mn-lt"/>
              </a:rPr>
              <a:t>Verificare se i valori di FrC1 sono un campione dei valori di frequenza cardiaca a riposo della </a:t>
            </a:r>
            <a:r>
              <a:rPr lang="it-IT" sz="1800" b="0" i="1" u="sng" dirty="0" smtClean="0">
                <a:latin typeface="+mn-lt"/>
              </a:rPr>
              <a:t>popolazione mondiale adulta</a:t>
            </a:r>
            <a:r>
              <a:rPr lang="it-IT" sz="1800" b="0" dirty="0" smtClean="0">
                <a:latin typeface="+mn-lt"/>
              </a:rPr>
              <a:t> eseguendo il </a:t>
            </a:r>
            <a:r>
              <a:rPr lang="it-IT" sz="1800" i="1" dirty="0" smtClean="0">
                <a:latin typeface="+mn-lt"/>
              </a:rPr>
              <a:t>Test di Ipotesi </a:t>
            </a:r>
            <a:r>
              <a:rPr lang="it-IT" sz="1800" dirty="0" smtClean="0">
                <a:latin typeface="+mn-lt"/>
              </a:rPr>
              <a:t>sulla media di popolazione</a:t>
            </a:r>
          </a:p>
          <a:p>
            <a:pPr marL="342900" indent="-342900" algn="just">
              <a:spcAft>
                <a:spcPts val="1200"/>
              </a:spcAft>
              <a:buFont typeface="Arial"/>
              <a:buChar char="•"/>
            </a:pPr>
            <a:r>
              <a:rPr lang="it-IT" sz="1800" b="0" dirty="0" smtClean="0">
                <a:latin typeface="+mn-lt"/>
              </a:rPr>
              <a:t>Verificare sulla base dei valori medi di FrC1 ottenuti per gli studenti maschi e femmine se questi si differenziano dalla frequenza cardiaca a riposo della popolazione maschile e femminile di età compresa fra i 18 e 22 anni</a:t>
            </a:r>
            <a:r>
              <a:rPr lang="it-IT" sz="1800" b="0" dirty="0">
                <a:latin typeface="+mn-lt"/>
              </a:rPr>
              <a:t> </a:t>
            </a:r>
            <a:r>
              <a:rPr lang="it-IT" sz="1800" i="1" dirty="0" smtClean="0">
                <a:latin typeface="+mn-lt"/>
              </a:rPr>
              <a:t>confrontando</a:t>
            </a:r>
            <a:r>
              <a:rPr lang="it-IT" sz="1800" b="0" dirty="0" smtClean="0">
                <a:latin typeface="+mn-lt"/>
              </a:rPr>
              <a:t> </a:t>
            </a:r>
            <a:r>
              <a:rPr lang="it-IT" sz="1800" i="1" dirty="0" smtClean="0">
                <a:latin typeface="+mn-lt"/>
              </a:rPr>
              <a:t>le Stime di Intervallo </a:t>
            </a:r>
            <a:r>
              <a:rPr lang="it-IT" sz="1800" b="0" dirty="0" smtClean="0">
                <a:latin typeface="+mn-lt"/>
              </a:rPr>
              <a:t>di della media di popolazione di FrC1 dei maschi e delle femmine. </a:t>
            </a:r>
          </a:p>
          <a:p>
            <a:pPr marL="342900" indent="-342900" algn="just">
              <a:spcAft>
                <a:spcPts val="1200"/>
              </a:spcAft>
              <a:buFont typeface="Arial"/>
              <a:buChar char="•"/>
            </a:pPr>
            <a:r>
              <a:rPr lang="it-IT" sz="1800" b="0" dirty="0" smtClean="0">
                <a:latin typeface="+mn-lt"/>
              </a:rPr>
              <a:t>Verificare se il minuto di corsa sul posto provoca un aumento della frequenza cardiaca FrC2 rispetto </a:t>
            </a:r>
            <a:r>
              <a:rPr lang="it-IT" sz="1800" b="0" dirty="0">
                <a:latin typeface="+mn-lt"/>
              </a:rPr>
              <a:t>alla frequenza a riposo </a:t>
            </a:r>
            <a:r>
              <a:rPr lang="it-IT" sz="1800" b="0" dirty="0" smtClean="0">
                <a:latin typeface="+mn-lt"/>
              </a:rPr>
              <a:t>FrC1, dei soli studenti che hanno eseguito la prova di forzo eseguendo il </a:t>
            </a:r>
            <a:r>
              <a:rPr lang="it-IT" sz="1800" i="1" dirty="0" smtClean="0">
                <a:latin typeface="+mn-lt"/>
              </a:rPr>
              <a:t>Test di Ipotesi sulla differenza delle medie delle popolazioni</a:t>
            </a:r>
            <a:r>
              <a:rPr lang="it-IT" sz="1800" b="0" dirty="0" smtClean="0">
                <a:latin typeface="+mn-lt"/>
              </a:rPr>
              <a:t>: A) studenti che hanno eseguito il test; B) studenti che NON hanno eseguito il test  </a:t>
            </a:r>
          </a:p>
          <a:p>
            <a:pPr marL="342900" indent="-342900" algn="just">
              <a:spcAft>
                <a:spcPts val="1200"/>
              </a:spcAft>
              <a:buFont typeface="Arial"/>
              <a:buChar char="•"/>
            </a:pPr>
            <a:r>
              <a:rPr lang="it-IT" sz="1800" b="0" dirty="0" smtClean="0">
                <a:latin typeface="+mn-lt"/>
              </a:rPr>
              <a:t>Verificare se la frequenza cardiaca media a riposo FrC1 di tutti gli studenti e la frequenza FrC2</a:t>
            </a:r>
            <a:r>
              <a:rPr lang="it-IT" sz="1800" b="0" baseline="30000" dirty="0" smtClean="0">
                <a:latin typeface="+mn-lt"/>
              </a:rPr>
              <a:t>(*)</a:t>
            </a:r>
            <a:r>
              <a:rPr lang="it-IT" sz="1800" b="0" dirty="0" smtClean="0">
                <a:latin typeface="+mn-lt"/>
              </a:rPr>
              <a:t> degli studenti che NON hanno eseguito il minuto di corsa sono eseguendo il </a:t>
            </a:r>
            <a:r>
              <a:rPr lang="it-IT" sz="1800" i="1" dirty="0" smtClean="0">
                <a:latin typeface="+mn-lt"/>
              </a:rPr>
              <a:t>Test di Ipotesi </a:t>
            </a:r>
            <a:r>
              <a:rPr lang="it-IT" sz="1800" b="0" dirty="0" smtClean="0">
                <a:latin typeface="+mn-lt"/>
              </a:rPr>
              <a:t>e confrontando le </a:t>
            </a:r>
            <a:r>
              <a:rPr lang="it-IT" sz="1800" i="1" dirty="0" smtClean="0">
                <a:latin typeface="+mn-lt"/>
              </a:rPr>
              <a:t>Stime di Intervallo </a:t>
            </a:r>
            <a:r>
              <a:rPr lang="it-IT" sz="1800" b="0" dirty="0" smtClean="0">
                <a:latin typeface="+mn-lt"/>
              </a:rPr>
              <a:t>della media delle popolazione: C) misura di FrC1 e FrC2</a:t>
            </a:r>
            <a:r>
              <a:rPr lang="it-IT" sz="1800" b="0" baseline="30000" dirty="0" smtClean="0">
                <a:latin typeface="+mn-lt"/>
              </a:rPr>
              <a:t>(*)</a:t>
            </a:r>
            <a:r>
              <a:rPr lang="it-IT" sz="1800" b="0" dirty="0" smtClean="0">
                <a:latin typeface="+mn-lt"/>
              </a:rPr>
              <a:t>.   </a:t>
            </a:r>
          </a:p>
        </p:txBody>
      </p:sp>
    </p:spTree>
    <p:extLst>
      <p:ext uri="{BB962C8B-B14F-4D97-AF65-F5344CB8AC3E}">
        <p14:creationId xmlns:p14="http://schemas.microsoft.com/office/powerpoint/2010/main" val="39621168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a:xfrm>
            <a:off x="635771" y="425712"/>
            <a:ext cx="7772400" cy="814481"/>
          </a:xfrm>
        </p:spPr>
        <p:txBody>
          <a:bodyPr>
            <a:normAutofit/>
          </a:bodyPr>
          <a:lstStyle/>
          <a:p>
            <a:pPr eaLnBrk="1" hangingPunct="1"/>
            <a:r>
              <a:rPr lang="it-IT" b="0" dirty="0">
                <a:latin typeface="+mn-lt"/>
              </a:rPr>
              <a:t>Basi della Statistica Inferenziale</a:t>
            </a:r>
          </a:p>
        </p:txBody>
      </p:sp>
      <p:grpSp>
        <p:nvGrpSpPr>
          <p:cNvPr id="3" name="Gruppo 2"/>
          <p:cNvGrpSpPr/>
          <p:nvPr/>
        </p:nvGrpSpPr>
        <p:grpSpPr>
          <a:xfrm>
            <a:off x="328613" y="1216882"/>
            <a:ext cx="8523287" cy="1080296"/>
            <a:chOff x="328613" y="1216882"/>
            <a:chExt cx="8523287" cy="1080296"/>
          </a:xfrm>
        </p:grpSpPr>
        <p:sp>
          <p:nvSpPr>
            <p:cNvPr id="66562" name="Text Box 4"/>
            <p:cNvSpPr txBox="1">
              <a:spLocks noChangeArrowheads="1"/>
            </p:cNvSpPr>
            <p:nvPr/>
          </p:nvSpPr>
          <p:spPr bwMode="auto">
            <a:xfrm>
              <a:off x="328613" y="1216882"/>
              <a:ext cx="8523287" cy="10802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288925"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lnSpc>
                  <a:spcPct val="120000"/>
                </a:lnSpc>
                <a:spcBef>
                  <a:spcPct val="50000"/>
                </a:spcBef>
              </a:pPr>
              <a:r>
                <a:rPr lang="it-IT" sz="1800" b="0" dirty="0">
                  <a:solidFill>
                    <a:srgbClr val="292934"/>
                  </a:solidFill>
                  <a:latin typeface="+mn-lt"/>
                </a:rPr>
                <a:t>La </a:t>
              </a:r>
              <a:r>
                <a:rPr lang="it-IT" sz="1800" i="1" dirty="0">
                  <a:solidFill>
                    <a:srgbClr val="3366FF"/>
                  </a:solidFill>
                  <a:latin typeface="+mn-lt"/>
                </a:rPr>
                <a:t>statistica inferenziale</a:t>
              </a:r>
              <a:r>
                <a:rPr lang="it-IT" sz="1800" b="0" dirty="0">
                  <a:solidFill>
                    <a:srgbClr val="292934"/>
                  </a:solidFill>
                  <a:latin typeface="+mn-lt"/>
                </a:rPr>
                <a:t> viene usata per dare indicazioni quantitative sulla probabilità che preso un </a:t>
              </a:r>
              <a:r>
                <a:rPr lang="it-IT" sz="1800" b="0" i="1" dirty="0">
                  <a:solidFill>
                    <a:srgbClr val="292934"/>
                  </a:solidFill>
                  <a:latin typeface="+mn-lt"/>
                </a:rPr>
                <a:t>campione</a:t>
              </a:r>
              <a:r>
                <a:rPr lang="it-IT" sz="1800" dirty="0">
                  <a:solidFill>
                    <a:srgbClr val="292934"/>
                  </a:solidFill>
                  <a:latin typeface="+mn-lt"/>
                </a:rPr>
                <a:t> </a:t>
              </a:r>
              <a:r>
                <a:rPr lang="it-IT" sz="1800" b="0" dirty="0">
                  <a:solidFill>
                    <a:srgbClr val="292934"/>
                  </a:solidFill>
                  <a:latin typeface="+mn-lt"/>
                </a:rPr>
                <a:t>di </a:t>
              </a:r>
              <a:r>
                <a:rPr lang="it-IT" sz="1800" b="0" dirty="0" smtClean="0">
                  <a:solidFill>
                    <a:srgbClr val="292934"/>
                  </a:solidFill>
                  <a:latin typeface="+mn-lt"/>
                </a:rPr>
                <a:t>valori </a:t>
              </a:r>
              <a:r>
                <a:rPr lang="it-IT" sz="1800" b="0" i="1" dirty="0" err="1" smtClean="0">
                  <a:solidFill>
                    <a:srgbClr val="292934"/>
                  </a:solidFill>
                  <a:latin typeface="+mn-lt"/>
                </a:rPr>
                <a:t>X</a:t>
              </a:r>
              <a:r>
                <a:rPr lang="it-IT" sz="1800" b="0" dirty="0" err="1" smtClean="0">
                  <a:solidFill>
                    <a:srgbClr val="292934"/>
                  </a:solidFill>
                  <a:latin typeface="+mn-lt"/>
                </a:rPr>
                <a:t>i</a:t>
              </a:r>
              <a:r>
                <a:rPr lang="it-IT" sz="1800" b="0" dirty="0" smtClean="0">
                  <a:solidFill>
                    <a:srgbClr val="292934"/>
                  </a:solidFill>
                  <a:latin typeface="+mn-lt"/>
                </a:rPr>
                <a:t> con</a:t>
              </a:r>
              <a:r>
                <a:rPr lang="it-IT" sz="1800" dirty="0" smtClean="0">
                  <a:solidFill>
                    <a:srgbClr val="292934"/>
                  </a:solidFill>
                  <a:latin typeface="+mn-lt"/>
                </a:rPr>
                <a:t> </a:t>
              </a:r>
              <a:r>
                <a:rPr lang="it-IT" sz="1800" b="0" i="1" dirty="0" smtClean="0">
                  <a:solidFill>
                    <a:srgbClr val="292934"/>
                  </a:solidFill>
                  <a:latin typeface="+mn-lt"/>
                </a:rPr>
                <a:t>media campionaria</a:t>
              </a:r>
              <a:r>
                <a:rPr lang="it-IT" sz="1800" dirty="0" smtClean="0">
                  <a:solidFill>
                    <a:srgbClr val="292934"/>
                  </a:solidFill>
                  <a:latin typeface="+mn-lt"/>
                </a:rPr>
                <a:t>    e </a:t>
              </a:r>
              <a:r>
                <a:rPr lang="it-IT" sz="1800" b="0" i="1" dirty="0">
                  <a:solidFill>
                    <a:srgbClr val="292934"/>
                  </a:solidFill>
                  <a:latin typeface="+mn-lt"/>
                </a:rPr>
                <a:t>varianza campionaria  </a:t>
              </a:r>
              <a:r>
                <a:rPr lang="it-IT" sz="1800" b="0" i="1" dirty="0" smtClean="0">
                  <a:solidFill>
                    <a:srgbClr val="292934"/>
                  </a:solidFill>
                  <a:latin typeface="+mn-lt"/>
                </a:rPr>
                <a:t>     </a:t>
              </a:r>
              <a:r>
                <a:rPr lang="it-IT" sz="1800" b="0" dirty="0" smtClean="0">
                  <a:solidFill>
                    <a:srgbClr val="292934"/>
                  </a:solidFill>
                  <a:latin typeface="+mn-lt"/>
                </a:rPr>
                <a:t>questo </a:t>
              </a:r>
              <a:r>
                <a:rPr lang="it-IT" sz="1800" b="0" dirty="0">
                  <a:solidFill>
                    <a:srgbClr val="292934"/>
                  </a:solidFill>
                  <a:latin typeface="+mn-lt"/>
                </a:rPr>
                <a:t>provenga da una </a:t>
              </a:r>
              <a:r>
                <a:rPr lang="it-IT" sz="1800" b="0" i="1" dirty="0" smtClean="0">
                  <a:solidFill>
                    <a:srgbClr val="292934"/>
                  </a:solidFill>
                  <a:latin typeface="+mn-lt"/>
                </a:rPr>
                <a:t>popolazione</a:t>
              </a:r>
              <a:r>
                <a:rPr lang="it-IT" sz="1800" b="0" i="1" baseline="-25000" dirty="0" smtClean="0">
                  <a:solidFill>
                    <a:srgbClr val="292934"/>
                  </a:solidFill>
                  <a:latin typeface="+mn-lt"/>
                </a:rPr>
                <a:t> </a:t>
              </a:r>
              <a:r>
                <a:rPr lang="it-IT" sz="1800" b="0" i="1" dirty="0">
                  <a:solidFill>
                    <a:srgbClr val="292934"/>
                  </a:solidFill>
                  <a:latin typeface="+mn-lt"/>
                </a:rPr>
                <a:t>di</a:t>
              </a:r>
              <a:r>
                <a:rPr lang="it-IT" sz="1800" b="0" i="1" baseline="-25000" dirty="0">
                  <a:solidFill>
                    <a:srgbClr val="292934"/>
                  </a:solidFill>
                  <a:latin typeface="+mn-lt"/>
                </a:rPr>
                <a:t> </a:t>
              </a:r>
              <a:r>
                <a:rPr lang="it-IT" sz="1800" b="0" i="1" dirty="0">
                  <a:solidFill>
                    <a:srgbClr val="292934"/>
                  </a:solidFill>
                  <a:latin typeface="+mn-lt"/>
                </a:rPr>
                <a:t>parametri </a:t>
              </a:r>
              <a:r>
                <a:rPr lang="it-IT" sz="1800" b="0" i="1" dirty="0" smtClean="0">
                  <a:solidFill>
                    <a:srgbClr val="292934"/>
                  </a:solidFill>
                  <a:latin typeface="+mn-lt"/>
                </a:rPr>
                <a:t> </a:t>
              </a:r>
              <a:r>
                <a:rPr lang="it-IT" sz="1800" b="0" dirty="0" smtClean="0">
                  <a:solidFill>
                    <a:srgbClr val="292934"/>
                  </a:solidFill>
                  <a:latin typeface="Symbol" charset="0"/>
                </a:rPr>
                <a:t>m</a:t>
              </a:r>
              <a:r>
                <a:rPr lang="it-IT" sz="1800" b="0" dirty="0" smtClean="0">
                  <a:solidFill>
                    <a:srgbClr val="292934"/>
                  </a:solidFill>
                  <a:latin typeface="Tahoma" charset="0"/>
                </a:rPr>
                <a:t> </a:t>
              </a:r>
              <a:r>
                <a:rPr lang="it-IT" sz="1800" b="0" dirty="0">
                  <a:solidFill>
                    <a:srgbClr val="292934"/>
                  </a:solidFill>
                  <a:latin typeface="Tahoma" charset="0"/>
                </a:rPr>
                <a:t>e </a:t>
              </a:r>
              <a:r>
                <a:rPr lang="it-IT" sz="1800" b="0" dirty="0" smtClean="0">
                  <a:solidFill>
                    <a:srgbClr val="292934"/>
                  </a:solidFill>
                  <a:latin typeface="Symbol" charset="0"/>
                </a:rPr>
                <a:t>s</a:t>
              </a:r>
              <a:r>
                <a:rPr lang="it-IT" sz="1800" b="0" dirty="0" smtClean="0">
                  <a:solidFill>
                    <a:srgbClr val="292934"/>
                  </a:solidFill>
                  <a:latin typeface="Tahoma" charset="0"/>
                </a:rPr>
                <a:t>.</a:t>
              </a:r>
              <a:endParaRPr lang="it-IT" sz="1800" b="0" dirty="0">
                <a:solidFill>
                  <a:srgbClr val="292934"/>
                </a:solidFill>
                <a:latin typeface="Tahoma" charset="0"/>
              </a:endParaRPr>
            </a:p>
          </p:txBody>
        </p:sp>
        <p:graphicFrame>
          <p:nvGraphicFramePr>
            <p:cNvPr id="5" name="Oggetto 4"/>
            <p:cNvGraphicFramePr>
              <a:graphicFrameLocks noChangeAspect="1"/>
            </p:cNvGraphicFramePr>
            <p:nvPr>
              <p:extLst>
                <p:ext uri="{D42A27DB-BD31-4B8C-83A1-F6EECF244321}">
                  <p14:modId xmlns:p14="http://schemas.microsoft.com/office/powerpoint/2010/main" val="2261944188"/>
                </p:ext>
              </p:extLst>
            </p:nvPr>
          </p:nvGraphicFramePr>
          <p:xfrm>
            <a:off x="8128940" y="1585658"/>
            <a:ext cx="301625" cy="323850"/>
          </p:xfrm>
          <a:graphic>
            <a:graphicData uri="http://schemas.openxmlformats.org/presentationml/2006/ole">
              <mc:AlternateContent xmlns:mc="http://schemas.openxmlformats.org/markup-compatibility/2006">
                <mc:Choice xmlns:v="urn:schemas-microsoft-com:vml" Requires="v">
                  <p:oleObj spid="_x0000_s211732" name="Equation" r:id="rId3" imgW="165100" imgH="177800" progId="Equation.3">
                    <p:embed/>
                  </p:oleObj>
                </mc:Choice>
                <mc:Fallback>
                  <p:oleObj name="Equation" r:id="rId3" imgW="165100" imgH="177800" progId="Equation.3">
                    <p:embed/>
                    <p:pic>
                      <p:nvPicPr>
                        <p:cNvPr id="0" name=""/>
                        <p:cNvPicPr/>
                        <p:nvPr/>
                      </p:nvPicPr>
                      <p:blipFill>
                        <a:blip r:embed="rId4"/>
                        <a:stretch>
                          <a:fillRect/>
                        </a:stretch>
                      </p:blipFill>
                      <p:spPr>
                        <a:xfrm>
                          <a:off x="8128940" y="1585658"/>
                          <a:ext cx="301625" cy="323850"/>
                        </a:xfrm>
                        <a:prstGeom prst="rect">
                          <a:avLst/>
                        </a:prstGeom>
                      </p:spPr>
                    </p:pic>
                  </p:oleObj>
                </mc:Fallback>
              </mc:AlternateContent>
            </a:graphicData>
          </a:graphic>
        </p:graphicFrame>
        <p:graphicFrame>
          <p:nvGraphicFramePr>
            <p:cNvPr id="6" name="Oggetto 5"/>
            <p:cNvGraphicFramePr>
              <a:graphicFrameLocks noChangeAspect="1"/>
            </p:cNvGraphicFramePr>
            <p:nvPr>
              <p:extLst>
                <p:ext uri="{D42A27DB-BD31-4B8C-83A1-F6EECF244321}">
                  <p14:modId xmlns:p14="http://schemas.microsoft.com/office/powerpoint/2010/main" val="2473037938"/>
                </p:ext>
              </p:extLst>
            </p:nvPr>
          </p:nvGraphicFramePr>
          <p:xfrm>
            <a:off x="2699363" y="1881267"/>
            <a:ext cx="325438" cy="393700"/>
          </p:xfrm>
          <a:graphic>
            <a:graphicData uri="http://schemas.openxmlformats.org/presentationml/2006/ole">
              <mc:AlternateContent xmlns:mc="http://schemas.openxmlformats.org/markup-compatibility/2006">
                <mc:Choice xmlns:v="urn:schemas-microsoft-com:vml" Requires="v">
                  <p:oleObj spid="_x0000_s211733" name="Equation" r:id="rId5" imgW="177800" imgH="215900" progId="Equation.3">
                    <p:embed/>
                  </p:oleObj>
                </mc:Choice>
                <mc:Fallback>
                  <p:oleObj name="Equation" r:id="rId5" imgW="177800" imgH="215900" progId="Equation.3">
                    <p:embed/>
                    <p:pic>
                      <p:nvPicPr>
                        <p:cNvPr id="0" name=""/>
                        <p:cNvPicPr/>
                        <p:nvPr/>
                      </p:nvPicPr>
                      <p:blipFill>
                        <a:blip r:embed="rId6"/>
                        <a:stretch>
                          <a:fillRect/>
                        </a:stretch>
                      </p:blipFill>
                      <p:spPr>
                        <a:xfrm>
                          <a:off x="2699363" y="1881267"/>
                          <a:ext cx="325438" cy="393700"/>
                        </a:xfrm>
                        <a:prstGeom prst="rect">
                          <a:avLst/>
                        </a:prstGeom>
                      </p:spPr>
                    </p:pic>
                  </p:oleObj>
                </mc:Fallback>
              </mc:AlternateContent>
            </a:graphicData>
          </a:graphic>
        </p:graphicFrame>
      </p:grpSp>
      <p:grpSp>
        <p:nvGrpSpPr>
          <p:cNvPr id="2" name="Gruppo 1"/>
          <p:cNvGrpSpPr/>
          <p:nvPr/>
        </p:nvGrpSpPr>
        <p:grpSpPr>
          <a:xfrm>
            <a:off x="328613" y="2725263"/>
            <a:ext cx="8523287" cy="3636381"/>
            <a:chOff x="328613" y="2660650"/>
            <a:chExt cx="8523287" cy="3636381"/>
          </a:xfrm>
        </p:grpSpPr>
        <p:sp>
          <p:nvSpPr>
            <p:cNvPr id="66563" name="Text Box 5"/>
            <p:cNvSpPr txBox="1">
              <a:spLocks noChangeArrowheads="1"/>
            </p:cNvSpPr>
            <p:nvPr/>
          </p:nvSpPr>
          <p:spPr bwMode="auto">
            <a:xfrm>
              <a:off x="328613" y="2660650"/>
              <a:ext cx="8523287" cy="36363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indent="361950"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just" eaLnBrk="1" hangingPunct="1">
                <a:spcBef>
                  <a:spcPct val="50000"/>
                </a:spcBef>
              </a:pPr>
              <a:r>
                <a:rPr lang="it-IT" sz="2000" dirty="0">
                  <a:solidFill>
                    <a:srgbClr val="292934"/>
                  </a:solidFill>
                  <a:latin typeface="Tahoma" charset="0"/>
                </a:rPr>
                <a:t>Popolazione e Campione</a:t>
              </a:r>
            </a:p>
            <a:p>
              <a:pPr algn="just" eaLnBrk="1" hangingPunct="1">
                <a:lnSpc>
                  <a:spcPct val="110000"/>
                </a:lnSpc>
                <a:spcBef>
                  <a:spcPct val="50000"/>
                </a:spcBef>
              </a:pPr>
              <a:r>
                <a:rPr lang="it-IT" sz="1800" b="0" dirty="0">
                  <a:solidFill>
                    <a:srgbClr val="292934"/>
                  </a:solidFill>
                  <a:latin typeface="+mn-lt"/>
                </a:rPr>
                <a:t>Come conseguenza </a:t>
              </a:r>
              <a:r>
                <a:rPr lang="it-IT" sz="1800" b="0" dirty="0" smtClean="0">
                  <a:solidFill>
                    <a:srgbClr val="292934"/>
                  </a:solidFill>
                  <a:latin typeface="+mn-lt"/>
                </a:rPr>
                <a:t>del </a:t>
              </a:r>
              <a:r>
                <a:rPr lang="it-IT" sz="1800" b="0" i="1" dirty="0" smtClean="0">
                  <a:solidFill>
                    <a:srgbClr val="292934"/>
                  </a:solidFill>
                  <a:latin typeface="+mn-lt"/>
                </a:rPr>
                <a:t>“caso”</a:t>
              </a:r>
              <a:r>
                <a:rPr lang="it-IT" sz="1800" b="0" dirty="0" smtClean="0">
                  <a:solidFill>
                    <a:srgbClr val="292934"/>
                  </a:solidFill>
                  <a:latin typeface="+mn-lt"/>
                </a:rPr>
                <a:t>, </a:t>
              </a:r>
              <a:r>
                <a:rPr lang="it-IT" sz="1800" b="0" dirty="0">
                  <a:solidFill>
                    <a:srgbClr val="292934"/>
                  </a:solidFill>
                  <a:latin typeface="+mn-lt"/>
                </a:rPr>
                <a:t>la </a:t>
              </a:r>
              <a:r>
                <a:rPr lang="it-IT" sz="1800" i="1" u="sng" dirty="0">
                  <a:solidFill>
                    <a:srgbClr val="292934"/>
                  </a:solidFill>
                  <a:latin typeface="+mn-lt"/>
                </a:rPr>
                <a:t>stima</a:t>
              </a:r>
              <a:r>
                <a:rPr lang="it-IT" sz="1800" b="0" dirty="0">
                  <a:solidFill>
                    <a:srgbClr val="292934"/>
                  </a:solidFill>
                  <a:latin typeface="+mn-lt"/>
                </a:rPr>
                <a:t> del parametro di una popolazione, </a:t>
              </a:r>
              <a:r>
                <a:rPr lang="it-IT" sz="1800" b="0" dirty="0" smtClean="0">
                  <a:solidFill>
                    <a:srgbClr val="292934"/>
                  </a:solidFill>
                  <a:latin typeface="+mn-lt"/>
                </a:rPr>
                <a:t>calcolata da un </a:t>
              </a:r>
              <a:r>
                <a:rPr lang="it-IT" sz="1800" b="0" dirty="0">
                  <a:solidFill>
                    <a:srgbClr val="292934"/>
                  </a:solidFill>
                  <a:latin typeface="+mn-lt"/>
                </a:rPr>
                <a:t>campione, differisce dal </a:t>
              </a:r>
              <a:r>
                <a:rPr lang="it-IT" sz="1800" i="1" u="sng" dirty="0">
                  <a:solidFill>
                    <a:srgbClr val="292934"/>
                  </a:solidFill>
                  <a:latin typeface="+mn-lt"/>
                </a:rPr>
                <a:t>valore vero</a:t>
              </a:r>
              <a:r>
                <a:rPr lang="it-IT" sz="1800" b="0" i="1" dirty="0">
                  <a:solidFill>
                    <a:srgbClr val="292934"/>
                  </a:solidFill>
                  <a:latin typeface="+mn-lt"/>
                </a:rPr>
                <a:t> </a:t>
              </a:r>
              <a:r>
                <a:rPr lang="it-IT" sz="1800" b="0" dirty="0">
                  <a:solidFill>
                    <a:srgbClr val="292934"/>
                  </a:solidFill>
                  <a:latin typeface="+mn-lt"/>
                </a:rPr>
                <a:t>del </a:t>
              </a:r>
              <a:r>
                <a:rPr lang="it-IT" sz="1800" b="0" dirty="0" smtClean="0">
                  <a:solidFill>
                    <a:srgbClr val="292934"/>
                  </a:solidFill>
                  <a:latin typeface="+mn-lt"/>
                </a:rPr>
                <a:t>parametro; ad esempio la </a:t>
              </a:r>
              <a:r>
                <a:rPr lang="it-IT" sz="1800" b="0" dirty="0">
                  <a:solidFill>
                    <a:srgbClr val="292934"/>
                  </a:solidFill>
                  <a:latin typeface="+mn-lt"/>
                </a:rPr>
                <a:t>media </a:t>
              </a:r>
              <a:r>
                <a:rPr lang="it-IT" sz="1800" b="0" dirty="0" smtClean="0">
                  <a:solidFill>
                    <a:srgbClr val="292934"/>
                  </a:solidFill>
                  <a:latin typeface="+mn-lt"/>
                </a:rPr>
                <a:t>campionaria      differisce </a:t>
              </a:r>
              <a:r>
                <a:rPr lang="it-IT" sz="1800" b="0" dirty="0">
                  <a:solidFill>
                    <a:srgbClr val="292934"/>
                  </a:solidFill>
                  <a:latin typeface="+mn-lt"/>
                </a:rPr>
                <a:t>dalla media della </a:t>
              </a:r>
              <a:r>
                <a:rPr lang="it-IT" sz="1800" b="0" dirty="0" smtClean="0">
                  <a:solidFill>
                    <a:srgbClr val="292934"/>
                  </a:solidFill>
                  <a:latin typeface="+mn-lt"/>
                </a:rPr>
                <a:t>popolazione </a:t>
              </a:r>
              <a:r>
                <a:rPr lang="it-IT" sz="1800" b="0" dirty="0" smtClean="0">
                  <a:solidFill>
                    <a:srgbClr val="292934"/>
                  </a:solidFill>
                  <a:latin typeface="Symbol" charset="0"/>
                </a:rPr>
                <a:t>m</a:t>
              </a:r>
              <a:r>
                <a:rPr lang="it-IT" sz="1800" b="0" dirty="0" smtClean="0">
                  <a:solidFill>
                    <a:srgbClr val="292934"/>
                  </a:solidFill>
                  <a:latin typeface="Tahoma" charset="0"/>
                </a:rPr>
                <a:t>.</a:t>
              </a:r>
              <a:endParaRPr lang="it-IT" sz="1800" b="0" dirty="0">
                <a:solidFill>
                  <a:srgbClr val="292934"/>
                </a:solidFill>
                <a:latin typeface="Tahoma" charset="0"/>
              </a:endParaRPr>
            </a:p>
            <a:p>
              <a:pPr algn="just" eaLnBrk="1" hangingPunct="1">
                <a:lnSpc>
                  <a:spcPct val="110000"/>
                </a:lnSpc>
                <a:spcBef>
                  <a:spcPct val="65000"/>
                </a:spcBef>
              </a:pPr>
              <a:r>
                <a:rPr lang="it-IT" sz="1800" b="0" dirty="0">
                  <a:solidFill>
                    <a:srgbClr val="292934"/>
                  </a:solidFill>
                  <a:latin typeface="+mn-lt"/>
                </a:rPr>
                <a:t>In campioni </a:t>
              </a:r>
              <a:r>
                <a:rPr lang="it-IT" sz="1800" b="0" dirty="0" smtClean="0">
                  <a:solidFill>
                    <a:srgbClr val="292934"/>
                  </a:solidFill>
                  <a:latin typeface="+mn-lt"/>
                </a:rPr>
                <a:t>successivi il “</a:t>
              </a:r>
              <a:r>
                <a:rPr lang="it-IT" sz="1800" b="0" i="1" dirty="0" smtClean="0">
                  <a:solidFill>
                    <a:srgbClr val="292934"/>
                  </a:solidFill>
                  <a:latin typeface="+mn-lt"/>
                </a:rPr>
                <a:t>caso”</a:t>
              </a:r>
              <a:r>
                <a:rPr lang="it-IT" sz="1800" b="0" dirty="0" smtClean="0">
                  <a:solidFill>
                    <a:srgbClr val="292934"/>
                  </a:solidFill>
                  <a:latin typeface="+mn-lt"/>
                </a:rPr>
                <a:t> genera </a:t>
              </a:r>
              <a:r>
                <a:rPr lang="it-IT" sz="1800" b="0" dirty="0">
                  <a:solidFill>
                    <a:srgbClr val="292934"/>
                  </a:solidFill>
                  <a:latin typeface="+mn-lt"/>
                </a:rPr>
                <a:t>differenze fra </a:t>
              </a:r>
              <a:r>
                <a:rPr lang="it-IT" sz="1800" b="0" dirty="0" smtClean="0">
                  <a:solidFill>
                    <a:srgbClr val="292934"/>
                  </a:solidFill>
                  <a:latin typeface="+mn-lt"/>
                </a:rPr>
                <a:t>i valori di     </a:t>
              </a:r>
              <a:r>
                <a:rPr lang="it-IT" sz="1800" b="0" dirty="0">
                  <a:solidFill>
                    <a:srgbClr val="292934"/>
                  </a:solidFill>
                  <a:latin typeface="+mn-lt"/>
                </a:rPr>
                <a:t>e </a:t>
              </a:r>
              <a:r>
                <a:rPr lang="it-IT" sz="1800" b="0" dirty="0" smtClean="0">
                  <a:solidFill>
                    <a:srgbClr val="292934"/>
                  </a:solidFill>
                  <a:latin typeface="+mn-lt"/>
                </a:rPr>
                <a:t>di </a:t>
              </a:r>
              <a:r>
                <a:rPr lang="it-IT" sz="1800" b="0" dirty="0" smtClean="0">
                  <a:solidFill>
                    <a:srgbClr val="292934"/>
                  </a:solidFill>
                  <a:latin typeface="Symbol" charset="0"/>
                </a:rPr>
                <a:t>m</a:t>
              </a:r>
              <a:r>
                <a:rPr lang="it-IT" sz="1800" b="0" dirty="0" smtClean="0">
                  <a:solidFill>
                    <a:srgbClr val="292934"/>
                  </a:solidFill>
                  <a:latin typeface="Tahoma" charset="0"/>
                </a:rPr>
                <a:t> </a:t>
              </a:r>
              <a:r>
                <a:rPr lang="it-IT" sz="1800" b="0" dirty="0">
                  <a:solidFill>
                    <a:srgbClr val="292934"/>
                  </a:solidFill>
                  <a:latin typeface="+mn-lt"/>
                </a:rPr>
                <a:t>di entità </a:t>
              </a:r>
              <a:r>
                <a:rPr lang="it-IT" sz="1800" b="0" dirty="0" smtClean="0">
                  <a:solidFill>
                    <a:srgbClr val="292934"/>
                  </a:solidFill>
                  <a:latin typeface="+mn-lt"/>
                </a:rPr>
                <a:t>variabile detti </a:t>
              </a:r>
              <a:r>
                <a:rPr lang="it-IT" sz="1800" dirty="0" smtClean="0">
                  <a:solidFill>
                    <a:srgbClr val="292934"/>
                  </a:solidFill>
                  <a:latin typeface="+mn-lt"/>
                </a:rPr>
                <a:t>errori di campionamento.</a:t>
              </a:r>
              <a:r>
                <a:rPr lang="it-IT" sz="1800" b="0" dirty="0" smtClean="0">
                  <a:solidFill>
                    <a:srgbClr val="292934"/>
                  </a:solidFill>
                  <a:latin typeface="+mn-lt"/>
                </a:rPr>
                <a:t> Se </a:t>
              </a:r>
              <a:r>
                <a:rPr lang="it-IT" sz="1800" b="0" dirty="0">
                  <a:solidFill>
                    <a:srgbClr val="292934"/>
                  </a:solidFill>
                  <a:latin typeface="+mn-lt"/>
                </a:rPr>
                <a:t>confrontiamo due campioni </a:t>
              </a:r>
              <a:r>
                <a:rPr lang="it-IT" sz="1800" b="0" dirty="0" smtClean="0">
                  <a:solidFill>
                    <a:srgbClr val="292934"/>
                  </a:solidFill>
                  <a:latin typeface="+mn-lt"/>
                </a:rPr>
                <a:t>estratti dalla medesima popolazione questi hanno </a:t>
              </a:r>
              <a:r>
                <a:rPr lang="it-IT" sz="1800" b="0" dirty="0">
                  <a:solidFill>
                    <a:srgbClr val="292934"/>
                  </a:solidFill>
                  <a:latin typeface="+mn-lt"/>
                </a:rPr>
                <a:t>sempre </a:t>
              </a:r>
              <a:r>
                <a:rPr lang="it-IT" sz="1800" b="0" dirty="0" smtClean="0">
                  <a:solidFill>
                    <a:srgbClr val="292934"/>
                  </a:solidFill>
                  <a:latin typeface="+mn-lt"/>
                </a:rPr>
                <a:t>alcuni valori diversi e quindi </a:t>
              </a:r>
              <a:r>
                <a:rPr lang="it-IT" sz="1800" b="0" dirty="0">
                  <a:solidFill>
                    <a:srgbClr val="292934"/>
                  </a:solidFill>
                  <a:latin typeface="+mn-lt"/>
                </a:rPr>
                <a:t>hanno diverso valore medio e diversa deviazione standard. </a:t>
              </a:r>
            </a:p>
            <a:p>
              <a:pPr algn="just" eaLnBrk="1" hangingPunct="1">
                <a:lnSpc>
                  <a:spcPct val="110000"/>
                </a:lnSpc>
                <a:spcBef>
                  <a:spcPct val="65000"/>
                </a:spcBef>
              </a:pPr>
              <a:r>
                <a:rPr lang="it-IT" sz="1800" b="0" dirty="0">
                  <a:solidFill>
                    <a:srgbClr val="292934"/>
                  </a:solidFill>
                  <a:latin typeface="+mn-lt"/>
                </a:rPr>
                <a:t>Se non si tiene conto </a:t>
              </a:r>
              <a:r>
                <a:rPr lang="it-IT" sz="1800" b="0" dirty="0" smtClean="0">
                  <a:solidFill>
                    <a:srgbClr val="292934"/>
                  </a:solidFill>
                  <a:latin typeface="+mn-lt"/>
                </a:rPr>
                <a:t>dell’effetto del “</a:t>
              </a:r>
              <a:r>
                <a:rPr lang="it-IT" sz="1800" b="0" i="1" dirty="0" smtClean="0">
                  <a:solidFill>
                    <a:srgbClr val="292934"/>
                  </a:solidFill>
                  <a:latin typeface="+mn-lt"/>
                </a:rPr>
                <a:t>caso” </a:t>
              </a:r>
              <a:r>
                <a:rPr lang="it-IT" sz="1800" b="0" dirty="0">
                  <a:solidFill>
                    <a:srgbClr val="292934"/>
                  </a:solidFill>
                  <a:latin typeface="+mn-lt"/>
                </a:rPr>
                <a:t>NON è possibile dedurre dal campione informazioni sulla </a:t>
              </a:r>
              <a:r>
                <a:rPr lang="it-IT" sz="1800" b="0" dirty="0" smtClean="0">
                  <a:solidFill>
                    <a:srgbClr val="292934"/>
                  </a:solidFill>
                  <a:latin typeface="+mn-lt"/>
                </a:rPr>
                <a:t>popolazione; cioè fare previsioni affidabili.</a:t>
              </a:r>
              <a:endParaRPr lang="it-IT" b="0" dirty="0">
                <a:solidFill>
                  <a:srgbClr val="292934"/>
                </a:solidFill>
                <a:latin typeface="+mn-lt"/>
              </a:endParaRPr>
            </a:p>
          </p:txBody>
        </p:sp>
        <p:graphicFrame>
          <p:nvGraphicFramePr>
            <p:cNvPr id="7" name="Oggetto 6"/>
            <p:cNvGraphicFramePr>
              <a:graphicFrameLocks noChangeAspect="1"/>
            </p:cNvGraphicFramePr>
            <p:nvPr>
              <p:extLst>
                <p:ext uri="{D42A27DB-BD31-4B8C-83A1-F6EECF244321}">
                  <p14:modId xmlns:p14="http://schemas.microsoft.com/office/powerpoint/2010/main" val="1063704266"/>
                </p:ext>
              </p:extLst>
            </p:nvPr>
          </p:nvGraphicFramePr>
          <p:xfrm>
            <a:off x="2399030" y="3748507"/>
            <a:ext cx="301625" cy="323850"/>
          </p:xfrm>
          <a:graphic>
            <a:graphicData uri="http://schemas.openxmlformats.org/presentationml/2006/ole">
              <mc:AlternateContent xmlns:mc="http://schemas.openxmlformats.org/markup-compatibility/2006">
                <mc:Choice xmlns:v="urn:schemas-microsoft-com:vml" Requires="v">
                  <p:oleObj spid="_x0000_s211734" name="Equation" r:id="rId7" imgW="165100" imgH="177800" progId="Equation.3">
                    <p:embed/>
                  </p:oleObj>
                </mc:Choice>
                <mc:Fallback>
                  <p:oleObj name="Equation" r:id="rId7" imgW="165100" imgH="177800" progId="Equation.3">
                    <p:embed/>
                    <p:pic>
                      <p:nvPicPr>
                        <p:cNvPr id="0" name=""/>
                        <p:cNvPicPr/>
                        <p:nvPr/>
                      </p:nvPicPr>
                      <p:blipFill>
                        <a:blip r:embed="rId4"/>
                        <a:stretch>
                          <a:fillRect/>
                        </a:stretch>
                      </p:blipFill>
                      <p:spPr>
                        <a:xfrm>
                          <a:off x="2399030" y="3748507"/>
                          <a:ext cx="301625" cy="323850"/>
                        </a:xfrm>
                        <a:prstGeom prst="rect">
                          <a:avLst/>
                        </a:prstGeom>
                      </p:spPr>
                    </p:pic>
                  </p:oleObj>
                </mc:Fallback>
              </mc:AlternateContent>
            </a:graphicData>
          </a:graphic>
        </p:graphicFrame>
        <p:graphicFrame>
          <p:nvGraphicFramePr>
            <p:cNvPr id="8" name="Oggetto 7"/>
            <p:cNvGraphicFramePr>
              <a:graphicFrameLocks noChangeAspect="1"/>
            </p:cNvGraphicFramePr>
            <p:nvPr>
              <p:extLst>
                <p:ext uri="{D42A27DB-BD31-4B8C-83A1-F6EECF244321}">
                  <p14:modId xmlns:p14="http://schemas.microsoft.com/office/powerpoint/2010/main" val="3657227329"/>
                </p:ext>
              </p:extLst>
            </p:nvPr>
          </p:nvGraphicFramePr>
          <p:xfrm>
            <a:off x="7453672" y="4225074"/>
            <a:ext cx="301625" cy="323850"/>
          </p:xfrm>
          <a:graphic>
            <a:graphicData uri="http://schemas.openxmlformats.org/presentationml/2006/ole">
              <mc:AlternateContent xmlns:mc="http://schemas.openxmlformats.org/markup-compatibility/2006">
                <mc:Choice xmlns:v="urn:schemas-microsoft-com:vml" Requires="v">
                  <p:oleObj spid="_x0000_s211735" name="Equation" r:id="rId8" imgW="165100" imgH="177800" progId="Equation.3">
                    <p:embed/>
                  </p:oleObj>
                </mc:Choice>
                <mc:Fallback>
                  <p:oleObj name="Equation" r:id="rId8" imgW="165100" imgH="177800" progId="Equation.3">
                    <p:embed/>
                    <p:pic>
                      <p:nvPicPr>
                        <p:cNvPr id="0" name=""/>
                        <p:cNvPicPr/>
                        <p:nvPr/>
                      </p:nvPicPr>
                      <p:blipFill>
                        <a:blip r:embed="rId4"/>
                        <a:stretch>
                          <a:fillRect/>
                        </a:stretch>
                      </p:blipFill>
                      <p:spPr>
                        <a:xfrm>
                          <a:off x="7453672" y="4225074"/>
                          <a:ext cx="301625" cy="323850"/>
                        </a:xfrm>
                        <a:prstGeom prst="rect">
                          <a:avLst/>
                        </a:prstGeom>
                      </p:spPr>
                    </p:pic>
                  </p:oleObj>
                </mc:Fallback>
              </mc:AlternateContent>
            </a:graphicData>
          </a:graphic>
        </p:graphicFrame>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iarezza">
  <a:themeElements>
    <a:clrScheme name="Chiarezza">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o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arezza">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Luna.thmx</Template>
  <TotalTime>34226</TotalTime>
  <Words>5952</Words>
  <Application>Microsoft Macintosh PowerPoint</Application>
  <PresentationFormat>Presentazione su schermo (4:3)</PresentationFormat>
  <Paragraphs>540</Paragraphs>
  <Slides>52</Slides>
  <Notes>2</Notes>
  <HiddenSlides>0</HiddenSlides>
  <MMClips>0</MMClips>
  <ScaleCrop>false</ScaleCrop>
  <HeadingPairs>
    <vt:vector size="8" baseType="variant">
      <vt:variant>
        <vt:lpstr>Caratteri utilizzati</vt:lpstr>
      </vt:variant>
      <vt:variant>
        <vt:i4>14</vt:i4>
      </vt:variant>
      <vt:variant>
        <vt:lpstr>Tema</vt:lpstr>
      </vt:variant>
      <vt:variant>
        <vt:i4>1</vt:i4>
      </vt:variant>
      <vt:variant>
        <vt:lpstr>Server OLE incorporati</vt:lpstr>
      </vt:variant>
      <vt:variant>
        <vt:i4>3</vt:i4>
      </vt:variant>
      <vt:variant>
        <vt:lpstr>Titoli diapositive</vt:lpstr>
      </vt:variant>
      <vt:variant>
        <vt:i4>52</vt:i4>
      </vt:variant>
    </vt:vector>
  </HeadingPairs>
  <TitlesOfParts>
    <vt:vector size="70" baseType="lpstr">
      <vt:lpstr>Calibri</vt:lpstr>
      <vt:lpstr>Century Gothic</vt:lpstr>
      <vt:lpstr>Courier</vt:lpstr>
      <vt:lpstr>Courier New</vt:lpstr>
      <vt:lpstr>Mathematica1</vt:lpstr>
      <vt:lpstr>ＭＳ Ｐゴシック</vt:lpstr>
      <vt:lpstr>ＭＳ 明朝</vt:lpstr>
      <vt:lpstr>Segoe UI</vt:lpstr>
      <vt:lpstr>Symbol</vt:lpstr>
      <vt:lpstr>Tahoma</vt:lpstr>
      <vt:lpstr>Times New Roman</vt:lpstr>
      <vt:lpstr>Verdana</vt:lpstr>
      <vt:lpstr>Wingdings</vt:lpstr>
      <vt:lpstr>Arial</vt:lpstr>
      <vt:lpstr>Chiarezza</vt:lpstr>
      <vt:lpstr>Equation</vt:lpstr>
      <vt:lpstr>Grafico</vt:lpstr>
      <vt:lpstr>Equazione</vt:lpstr>
      <vt:lpstr>Analisi dei Dati  Parte IIIA - Capitoli 7-10 Statistica Inferenziale</vt:lpstr>
      <vt:lpstr>Statistica Inferenziale</vt:lpstr>
      <vt:lpstr>Studenti SM – Frequenza Cardiaca FrC1</vt:lpstr>
      <vt:lpstr>Studenti SM – Frequenza Cardiaca FrC1</vt:lpstr>
      <vt:lpstr>Studenti SM – Frequenza Cardiaca FrC1</vt:lpstr>
      <vt:lpstr>Studenti SM – Frequenza Cardiaca FrC1</vt:lpstr>
      <vt:lpstr>Studenti SM – Frequenza Cardiaca FrC2</vt:lpstr>
      <vt:lpstr>Studenti SM – Frequenza Cardiaca</vt:lpstr>
      <vt:lpstr>Basi della Statistica Inferenziale</vt:lpstr>
      <vt:lpstr>Popolazione e Campione</vt:lpstr>
      <vt:lpstr>Popolazione – Campione  </vt:lpstr>
      <vt:lpstr>Distribuzione di Popolazione</vt:lpstr>
      <vt:lpstr>Distribuzione campionaria di </vt:lpstr>
      <vt:lpstr>Distribuzione campionaria di </vt:lpstr>
      <vt:lpstr>Distribuzione Campionaria di </vt:lpstr>
      <vt:lpstr>Errore di Campionamento e Errore Sistematico </vt:lpstr>
      <vt:lpstr>Media e Deviazione Standard di</vt:lpstr>
      <vt:lpstr>Media e Deviazione Standard di</vt:lpstr>
      <vt:lpstr>Misura della Variabilità della media campionaria Errore Standard</vt:lpstr>
      <vt:lpstr>Proprietà della distribuzione campionaria</vt:lpstr>
      <vt:lpstr>Forma della distribuzione di</vt:lpstr>
      <vt:lpstr>Forma della distribuzione di</vt:lpstr>
      <vt:lpstr>Teorema del Limite Centrale</vt:lpstr>
      <vt:lpstr>Esempio 1: Variabile x normale </vt:lpstr>
      <vt:lpstr>Esempio 2: Variabile x non normale</vt:lpstr>
      <vt:lpstr>Esempi</vt:lpstr>
      <vt:lpstr>Esempi</vt:lpstr>
      <vt:lpstr>Esempi</vt:lpstr>
      <vt:lpstr>Stima della media di Popolazione</vt:lpstr>
      <vt:lpstr>Stima puntale di m</vt:lpstr>
      <vt:lpstr>Stima di Intervallo di m</vt:lpstr>
      <vt:lpstr>Stima di Intervallo di m – FrC1 Male</vt:lpstr>
      <vt:lpstr>Stima di Intervallo di m – FrC1 Female</vt:lpstr>
      <vt:lpstr>Esempio #1 – ME</vt:lpstr>
      <vt:lpstr>Esempio #1 - IC90%  </vt:lpstr>
      <vt:lpstr>Intervallo di Confidenza</vt:lpstr>
      <vt:lpstr>Simulazione</vt:lpstr>
      <vt:lpstr>Larghezza I.C.</vt:lpstr>
      <vt:lpstr>Intervallo di Confidenza per m Grandi Campioni (n30)</vt:lpstr>
      <vt:lpstr>Intervallo di Confidenza per m</vt:lpstr>
      <vt:lpstr>Dimensioni del campione n nella stima di m</vt:lpstr>
      <vt:lpstr>Dimensioni del campione n nella stima di m</vt:lpstr>
      <vt:lpstr>Stima di intervallo di m</vt:lpstr>
      <vt:lpstr>Piccoli campioni Distribuzione Normale e Distribuzione-t. </vt:lpstr>
      <vt:lpstr>Distribuzione t </vt:lpstr>
      <vt:lpstr>Intervallo di Confidenza per m Piccoli Campioni (n&lt;30)</vt:lpstr>
      <vt:lpstr>Distribuzione t – Intervallo Confidenza  per m</vt:lpstr>
      <vt:lpstr>Distribuzione t – Intervallo Confidenza  per m</vt:lpstr>
      <vt:lpstr>Casi di Infarto durante la rimozione della neve.  </vt:lpstr>
      <vt:lpstr>Casi di Infarto durante la rimozione della neve.  </vt:lpstr>
      <vt:lpstr>WorkBook</vt:lpstr>
      <vt:lpstr>Esercizi Capitoli 7 e 8</vt:lpstr>
    </vt:vector>
  </TitlesOfParts>
  <Company>Dipartimento Scienze Biomediche</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Statistica</dc:title>
  <dc:creator>cb</dc:creator>
  <cp:lastModifiedBy>Utente di Microsoft Office</cp:lastModifiedBy>
  <cp:revision>2467</cp:revision>
  <dcterms:created xsi:type="dcterms:W3CDTF">2004-12-18T19:21:52Z</dcterms:created>
  <dcterms:modified xsi:type="dcterms:W3CDTF">2017-10-05T12:37:18Z</dcterms:modified>
</cp:coreProperties>
</file>